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f8MBQMX0j0B6sqTtsU1x11bU0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3"/>
    <p:restoredTop sz="83106"/>
  </p:normalViewPr>
  <p:slideViewPr>
    <p:cSldViewPr snapToGrid="0" snapToObjects="1">
      <p:cViewPr varScale="1">
        <p:scale>
          <a:sx n="73" d="100"/>
          <a:sy n="73" d="100"/>
        </p:scale>
        <p:origin x="20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3a40e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3a40e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image on the right is complex I and the NDUFA13 and NDUFB8 are part of this complex.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expected the two proteins to produce a similar scatterplot outcome considering they are both part of the same complex I of the respiratory chain. </a:t>
            </a:r>
            <a:endParaRPr dirty="0"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CI had almost 100% of </a:t>
            </a:r>
            <a:r>
              <a:rPr lang="en-US" dirty="0" err="1"/>
              <a:t>fibres</a:t>
            </a:r>
            <a:r>
              <a:rPr lang="en-US" dirty="0"/>
              <a:t> as RC deficient so this met expectations considering what we know about CI and the reactive chain.</a:t>
            </a:r>
          </a:p>
        </p:txBody>
      </p:sp>
    </p:spTree>
    <p:extLst>
      <p:ext uri="{BB962C8B-B14F-4D97-AF65-F5344CB8AC3E}">
        <p14:creationId xmlns:p14="http://schemas.microsoft.com/office/powerpoint/2010/main" val="294983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3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 rot="5400000">
            <a:off x="4518094" y="-1161256"/>
            <a:ext cx="3132137" cy="10728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 rot="5400000">
            <a:off x="8354663" y="2505823"/>
            <a:ext cx="50489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2672158" y="-1220319"/>
            <a:ext cx="5048975" cy="892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2"/>
          </p:nvPr>
        </p:nvSpPr>
        <p:spPr>
          <a:xfrm>
            <a:off x="6458400" y="2541600"/>
            <a:ext cx="5003801" cy="323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5003801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3"/>
          </p:nvPr>
        </p:nvSpPr>
        <p:spPr>
          <a:xfrm>
            <a:off x="6458400" y="1840698"/>
            <a:ext cx="5015638" cy="56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4"/>
          </p:nvPr>
        </p:nvSpPr>
        <p:spPr>
          <a:xfrm>
            <a:off x="6458400" y="2541600"/>
            <a:ext cx="5003800" cy="32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4548188" y="584662"/>
            <a:ext cx="6911974" cy="518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720000" y="2541600"/>
            <a:ext cx="3107463" cy="32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2"/>
          </p:nvPr>
        </p:nvSpPr>
        <p:spPr>
          <a:xfrm>
            <a:off x="4548188" y="728664"/>
            <a:ext cx="6923812" cy="50403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3095625" cy="3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lvl="0" indent="0" algn="r">
              <a:lnSpc>
                <a:spcPct val="120000"/>
              </a:lnSpc>
              <a:spcBef>
                <a:spcPts val="0"/>
              </a:spcBef>
              <a:buNone/>
              <a:defRPr/>
            </a:lvl1pPr>
            <a:lvl2pPr marL="0" lvl="1" indent="0" algn="r">
              <a:lnSpc>
                <a:spcPct val="120000"/>
              </a:lnSpc>
              <a:spcBef>
                <a:spcPts val="0"/>
              </a:spcBef>
              <a:buNone/>
              <a:defRPr/>
            </a:lvl2pPr>
            <a:lvl3pPr marL="0" lvl="2" indent="0" algn="r">
              <a:lnSpc>
                <a:spcPct val="120000"/>
              </a:lnSpc>
              <a:spcBef>
                <a:spcPts val="0"/>
              </a:spcBef>
              <a:buNone/>
              <a:defRPr/>
            </a:lvl3pPr>
            <a:lvl4pPr marL="0" lvl="3" indent="0" algn="r">
              <a:lnSpc>
                <a:spcPct val="120000"/>
              </a:lnSpc>
              <a:spcBef>
                <a:spcPts val="0"/>
              </a:spcBef>
              <a:buNone/>
              <a:defRPr/>
            </a:lvl4pPr>
            <a:lvl5pPr marL="0" lvl="4" indent="0" algn="r">
              <a:lnSpc>
                <a:spcPct val="120000"/>
              </a:lnSpc>
              <a:spcBef>
                <a:spcPts val="0"/>
              </a:spcBef>
              <a:buNone/>
              <a:defRPr/>
            </a:lvl5pPr>
            <a:lvl6pPr marL="0" lvl="5" indent="0" algn="r">
              <a:lnSpc>
                <a:spcPct val="120000"/>
              </a:lnSpc>
              <a:spcBef>
                <a:spcPts val="0"/>
              </a:spcBef>
              <a:buNone/>
              <a:defRPr/>
            </a:lvl6pPr>
            <a:lvl7pPr marL="0" lvl="6" indent="0" algn="r">
              <a:lnSpc>
                <a:spcPct val="120000"/>
              </a:lnSpc>
              <a:spcBef>
                <a:spcPts val="0"/>
              </a:spcBef>
              <a:buNone/>
              <a:defRPr/>
            </a:lvl7pPr>
            <a:lvl8pPr marL="0" lvl="7" indent="0" algn="r">
              <a:lnSpc>
                <a:spcPct val="120000"/>
              </a:lnSpc>
              <a:spcBef>
                <a:spcPts val="0"/>
              </a:spcBef>
              <a:buNone/>
              <a:defRPr/>
            </a:lvl8pPr>
            <a:lvl9pPr marL="0" lvl="8" indent="0" algn="r">
              <a:lnSpc>
                <a:spcPct val="12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7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dt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ft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180000" anchor="ctr" anchorCtr="0">
            <a:noAutofit/>
          </a:bodyPr>
          <a:lstStyle>
            <a:lvl1pPr marL="0" marR="0" lvl="0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2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368907" y="2017050"/>
            <a:ext cx="114249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b="1" dirty="0"/>
              <a:t>PREDICTING FIBRE CLASSIFICATION FOR PATIENT AND CONTROL DATASETS USING CLUSTERING ALGORITHMS 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Background to the Project	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558927" y="1472247"/>
            <a:ext cx="11074146" cy="490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Clinical data collected from 13 anonymous patients – 10 with mitochondrial disease and 3 without the disease (as control)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Dataset produced by Imaging Mass Cytometry (IMC) in a prior study by Warren et al., 2021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dirty="0"/>
              <a:t>They identified that a deficiency in oxidative phosphorylation proteins was a characteristic of mitochondrial disease.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Classification as having the Mitochondrial Disease was based on the proteins that are part of the respiratory chain (RC), which is a step in oxidative phosphorylation.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Looked at two proteins – NDUFA13 and NDUFB8 and their ability to be used to classify a fibre as RC deficient and non-RC deficient using unsupervised learning models: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dirty="0" err="1"/>
              <a:t>KMeans</a:t>
            </a:r>
            <a:r>
              <a:rPr lang="en-US" dirty="0"/>
              <a:t> Clustering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Gaussian Mixture Model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33a40eac_0_0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3095700" cy="14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Proteins</a:t>
            </a:r>
            <a:endParaRPr dirty="0"/>
          </a:p>
        </p:txBody>
      </p:sp>
      <p:sp>
        <p:nvSpPr>
          <p:cNvPr id="99" name="Google Shape;99;gf933a40eac_0_0"/>
          <p:cNvSpPr txBox="1">
            <a:spLocks noGrp="1"/>
          </p:cNvSpPr>
          <p:nvPr>
            <p:ph type="body" idx="1"/>
          </p:nvPr>
        </p:nvSpPr>
        <p:spPr>
          <a:xfrm>
            <a:off x="720000" y="1170431"/>
            <a:ext cx="5622434" cy="5265537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/>
              <a:t>The 2 proteins investigated in this study were: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NDUFB8</a:t>
            </a:r>
          </a:p>
          <a:p>
            <a:pPr lvl="0" indent="-457200" algn="l" rtl="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GB" sz="1800" dirty="0"/>
              <a:t>NDUFA13</a:t>
            </a:r>
          </a:p>
          <a:p>
            <a:pPr marL="0" lvl="0" indent="0"/>
            <a:endParaRPr lang="en-GB" sz="500" dirty="0"/>
          </a:p>
          <a:p>
            <a:pPr marL="0" lvl="0" indent="0"/>
            <a:r>
              <a:rPr lang="en-GB" sz="1800" dirty="0"/>
              <a:t>Both are part of complex I (CI) of the respiratory chain and are used in the oxidative phosphorylation process during the transfer of electrons in the respiratory chain for the release of energy for the cell.</a:t>
            </a:r>
          </a:p>
          <a:p>
            <a:pPr marL="0" lvl="0" indent="0"/>
            <a:r>
              <a:rPr lang="en-GB" b="1" u="sng" dirty="0"/>
              <a:t>Why them?</a:t>
            </a:r>
          </a:p>
          <a:p>
            <a:pPr marL="0" lvl="0" indent="0"/>
            <a:r>
              <a:rPr lang="en-GB" sz="1800" dirty="0"/>
              <a:t>Using these proteins because complex I (CI) is known to be deficient in patients with mitochondrial diseases, which would correlate with deficiencies of these proteins, hence causing a deficiency in the respiratory chain.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A5A469-6082-E745-BD7D-051B59E2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09" y="550900"/>
            <a:ext cx="3942791" cy="5756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3E07-4109-B947-8DCF-F2FA793CC318}"/>
              </a:ext>
            </a:extLst>
          </p:cNvPr>
          <p:cNvCxnSpPr/>
          <p:nvPr/>
        </p:nvCxnSpPr>
        <p:spPr>
          <a:xfrm>
            <a:off x="7898860" y="914400"/>
            <a:ext cx="350195" cy="622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6D1B6B-FD76-394B-A2F6-F67236E36ED6}"/>
              </a:ext>
            </a:extLst>
          </p:cNvPr>
          <p:cNvSpPr txBox="1"/>
          <p:nvPr/>
        </p:nvSpPr>
        <p:spPr>
          <a:xfrm>
            <a:off x="7529209" y="677566"/>
            <a:ext cx="107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Work Undertaken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720000" y="2096529"/>
            <a:ext cx="10728325" cy="381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584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400" dirty="0"/>
              <a:t>log(protein expression) for the 9 proteins of all the 9000 fibres</a:t>
            </a:r>
          </a:p>
          <a:p>
            <a:pPr marL="584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400" dirty="0"/>
              <a:t>Created a data frame consisting only the proteins, patient type, patient ID, cell ID, subject group</a:t>
            </a:r>
          </a:p>
          <a:p>
            <a:pPr marL="584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400" dirty="0"/>
              <a:t>Analysed the raw data – presented as a scatterplot of log(protein expression) vs the log(VDAC1) protein expression.</a:t>
            </a:r>
          </a:p>
          <a:p>
            <a:pPr marL="584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400" dirty="0"/>
              <a:t>Predicted clustering of all 9000 fibres using k-means and GMM clustering models</a:t>
            </a:r>
          </a:p>
          <a:p>
            <a:pPr marL="584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400" dirty="0"/>
              <a:t>Calculated proportions of fibres classified as RC deficient for each patient/control, followed by the proportion for each disease type.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0" y="0"/>
            <a:ext cx="5412222" cy="3734405"/>
          </a:xfrm>
          <a:custGeom>
            <a:avLst/>
            <a:gdLst/>
            <a:ahLst/>
            <a:cxnLst/>
            <a:rect l="l" t="t" r="r" b="b"/>
            <a:pathLst>
              <a:path w="5412222" h="3734405" extrusionOk="0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/>
              <a:t>Key Findings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1471647" y="4145165"/>
            <a:ext cx="5088345" cy="209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dirty="0"/>
              <a:t> Comparing both the GMM and k-means plots of the two proteins, GMM produced a split that corresponds to the natural split of the data seen in the plot, whereas k-means did not, although it produced two clusters.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5B331-7470-F24C-8895-05303D2A5F4C}"/>
              </a:ext>
            </a:extLst>
          </p:cNvPr>
          <p:cNvGrpSpPr/>
          <p:nvPr/>
        </p:nvGrpSpPr>
        <p:grpSpPr>
          <a:xfrm>
            <a:off x="7363435" y="37500"/>
            <a:ext cx="4108522" cy="3144785"/>
            <a:chOff x="2497390" y="1787053"/>
            <a:chExt cx="5697220" cy="39858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5F1B8B-CC7C-2D47-8721-9008A0A292A7}"/>
                </a:ext>
              </a:extLst>
            </p:cNvPr>
            <p:cNvGrpSpPr/>
            <p:nvPr/>
          </p:nvGrpSpPr>
          <p:grpSpPr>
            <a:xfrm>
              <a:off x="2497390" y="1787053"/>
              <a:ext cx="5697220" cy="3985895"/>
              <a:chOff x="0" y="0"/>
              <a:chExt cx="5697220" cy="398589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CDE881-FCBE-4146-8615-AB9E277E62B2}"/>
                  </a:ext>
                </a:extLst>
              </p:cNvPr>
              <p:cNvSpPr/>
              <p:nvPr/>
            </p:nvSpPr>
            <p:spPr>
              <a:xfrm>
                <a:off x="0" y="0"/>
                <a:ext cx="5697200" cy="3985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pic>
            <p:nvPicPr>
              <p:cNvPr id="10" name="Shape 19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19D9C18F-97AA-454F-BAEA-DE8C00BF853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0" y="0"/>
                <a:ext cx="2847975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Shape 20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B1A395B5-F5AF-7D43-B45C-D6C9B35F9E1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933700" y="0"/>
                <a:ext cx="2763520" cy="184975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Shape 21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0B32027B-06BF-E041-97B2-7ECC8FC5322E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270000" y="1905000"/>
                <a:ext cx="3162300" cy="20808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E6B142-BFBC-DB4B-B504-68A910A26731}"/>
              </a:ext>
            </a:extLst>
          </p:cNvPr>
          <p:cNvGrpSpPr/>
          <p:nvPr/>
        </p:nvGrpSpPr>
        <p:grpSpPr>
          <a:xfrm>
            <a:off x="7071138" y="3387446"/>
            <a:ext cx="4692200" cy="3362139"/>
            <a:chOff x="2494533" y="1751810"/>
            <a:chExt cx="5702935" cy="405638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58685D-28D6-5141-B431-5BDC21D64721}"/>
                </a:ext>
              </a:extLst>
            </p:cNvPr>
            <p:cNvGrpSpPr/>
            <p:nvPr/>
          </p:nvGrpSpPr>
          <p:grpSpPr>
            <a:xfrm>
              <a:off x="2494533" y="1751810"/>
              <a:ext cx="5702935" cy="4056380"/>
              <a:chOff x="0" y="0"/>
              <a:chExt cx="5703298" cy="405692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B8AB8A-D024-7C49-8810-F4F844107D25}"/>
                  </a:ext>
                </a:extLst>
              </p:cNvPr>
              <p:cNvSpPr/>
              <p:nvPr/>
            </p:nvSpPr>
            <p:spPr>
              <a:xfrm>
                <a:off x="0" y="0"/>
                <a:ext cx="5703275" cy="405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GB" sz="12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F07FB5D-BE8E-5E44-A2BE-0FA119A44437}"/>
                  </a:ext>
                </a:extLst>
              </p:cNvPr>
              <p:cNvGrpSpPr/>
              <p:nvPr/>
            </p:nvGrpSpPr>
            <p:grpSpPr>
              <a:xfrm>
                <a:off x="0" y="0"/>
                <a:ext cx="5703298" cy="4056924"/>
                <a:chOff x="0" y="0"/>
                <a:chExt cx="5703298" cy="4056924"/>
              </a:xfrm>
            </p:grpSpPr>
            <p:pic>
              <p:nvPicPr>
                <p:cNvPr id="18" name="Shape 6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F48D1D23-C373-1A4F-A4F0-D71E3F46F688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0" y="0"/>
                  <a:ext cx="2757170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" name="Shape 7" descr="Chart, scatter chart&#10;&#10;Description automatically generated">
                  <a:extLst>
                    <a:ext uri="{FF2B5EF4-FFF2-40B4-BE49-F238E27FC236}">
                      <a16:creationId xmlns:a16="http://schemas.microsoft.com/office/drawing/2014/main" id="{944348F0-6E7A-9140-8E93-D547D9D505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2939143" y="0"/>
                  <a:ext cx="2764155" cy="186753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0" name="Shape 8">
                  <a:extLst>
                    <a:ext uri="{FF2B5EF4-FFF2-40B4-BE49-F238E27FC236}">
                      <a16:creationId xmlns:a16="http://schemas.microsoft.com/office/drawing/2014/main" id="{9A8EA723-06EB-F241-865F-76F2422424E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1169125" y="1939834"/>
                  <a:ext cx="3266440" cy="211709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4D151C-7FC5-044B-96A8-22AB37E09CAD}"/>
                  </a:ext>
                </a:extLst>
              </p:cNvPr>
              <p:cNvSpPr/>
              <p:nvPr/>
            </p:nvSpPr>
            <p:spPr>
              <a:xfrm rot="-5400000">
                <a:off x="954520" y="2820728"/>
                <a:ext cx="638175" cy="20352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GB" sz="65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logNDUFB8</a:t>
                </a:r>
                <a:endParaRPr lang="en-GB" sz="12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741722"/>
            <a:ext cx="4749053" cy="4027251"/>
          </a:xfrm>
        </p:spPr>
        <p:txBody>
          <a:bodyPr>
            <a:normAutofit/>
          </a:bodyPr>
          <a:lstStyle/>
          <a:p>
            <a:r>
              <a:rPr lang="en-US" dirty="0"/>
              <a:t>The control, especially C03 had a high proportion of RC-deficient </a:t>
            </a:r>
            <a:r>
              <a:rPr lang="en-US" dirty="0" err="1"/>
              <a:t>fibres</a:t>
            </a:r>
            <a:r>
              <a:rPr lang="en-US" dirty="0"/>
              <a:t> which was unexpected.</a:t>
            </a:r>
          </a:p>
          <a:p>
            <a:r>
              <a:rPr lang="en-US" dirty="0"/>
              <a:t>CI had almost 100% of </a:t>
            </a:r>
            <a:r>
              <a:rPr lang="en-US" dirty="0" err="1"/>
              <a:t>fibres</a:t>
            </a:r>
            <a:r>
              <a:rPr lang="en-US" dirty="0"/>
              <a:t> as RC deficient so this met expectations</a:t>
            </a:r>
          </a:p>
          <a:p>
            <a:r>
              <a:rPr lang="en-US" dirty="0"/>
              <a:t>New finding that deletion and MT-TL1 disease types had varying proportions for each patient which was surprising.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CF7B6-73F8-9344-ACA2-959E2E4A7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79676"/>
              </p:ext>
            </p:extLst>
          </p:nvPr>
        </p:nvGraphicFramePr>
        <p:xfrm>
          <a:off x="6096000" y="1357863"/>
          <a:ext cx="5979268" cy="44111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4438">
                  <a:extLst>
                    <a:ext uri="{9D8B030D-6E8A-4147-A177-3AD203B41FA5}">
                      <a16:colId xmlns:a16="http://schemas.microsoft.com/office/drawing/2014/main" val="3441538136"/>
                    </a:ext>
                  </a:extLst>
                </a:gridCol>
                <a:gridCol w="1573204">
                  <a:extLst>
                    <a:ext uri="{9D8B030D-6E8A-4147-A177-3AD203B41FA5}">
                      <a16:colId xmlns:a16="http://schemas.microsoft.com/office/drawing/2014/main" val="1120721232"/>
                    </a:ext>
                  </a:extLst>
                </a:gridCol>
                <a:gridCol w="1390813">
                  <a:extLst>
                    <a:ext uri="{9D8B030D-6E8A-4147-A177-3AD203B41FA5}">
                      <a16:colId xmlns:a16="http://schemas.microsoft.com/office/drawing/2014/main" val="1507063411"/>
                    </a:ext>
                  </a:extLst>
                </a:gridCol>
                <a:gridCol w="1390813">
                  <a:extLst>
                    <a:ext uri="{9D8B030D-6E8A-4147-A177-3AD203B41FA5}">
                      <a16:colId xmlns:a16="http://schemas.microsoft.com/office/drawing/2014/main" val="4015532860"/>
                    </a:ext>
                  </a:extLst>
                </a:gridCol>
              </a:tblGrid>
              <a:tr h="8576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Proportion of RC deficient Fibres (%)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2734642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654383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19.0%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9196610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80.9%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633946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97.6%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98.1%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9292955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98.7%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8325888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33.8%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049912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84.8%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566331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20.1%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648156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76.4%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MT-TL1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39.8%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639133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49.5%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742949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54.8%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54.8%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119608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50.2%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50.2%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59704"/>
                  </a:ext>
                </a:extLst>
              </a:tr>
              <a:tr h="273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80.9%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812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1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4AF-2B04-9C40-B311-CC59F907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262" y="315404"/>
            <a:ext cx="2015088" cy="791701"/>
          </a:xfrm>
        </p:spPr>
        <p:txBody>
          <a:bodyPr/>
          <a:lstStyle/>
          <a:p>
            <a:r>
              <a:rPr lang="en-US" dirty="0"/>
              <a:t>GMM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6C06-59E4-C646-9B7D-C4E154DBC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3467" y="2950619"/>
            <a:ext cx="1681269" cy="58630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NDUFA13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698E0D-C29B-5C41-9D4F-E98F6CCDC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06645"/>
              </p:ext>
            </p:extLst>
          </p:nvPr>
        </p:nvGraphicFramePr>
        <p:xfrm>
          <a:off x="6403467" y="3387647"/>
          <a:ext cx="5562607" cy="31747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1240">
                  <a:extLst>
                    <a:ext uri="{9D8B030D-6E8A-4147-A177-3AD203B41FA5}">
                      <a16:colId xmlns:a16="http://schemas.microsoft.com/office/drawing/2014/main" val="2292801664"/>
                    </a:ext>
                  </a:extLst>
                </a:gridCol>
                <a:gridCol w="1463577">
                  <a:extLst>
                    <a:ext uri="{9D8B030D-6E8A-4147-A177-3AD203B41FA5}">
                      <a16:colId xmlns:a16="http://schemas.microsoft.com/office/drawing/2014/main" val="2988505363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3161030562"/>
                    </a:ext>
                  </a:extLst>
                </a:gridCol>
                <a:gridCol w="1293895">
                  <a:extLst>
                    <a:ext uri="{9D8B030D-6E8A-4147-A177-3AD203B41FA5}">
                      <a16:colId xmlns:a16="http://schemas.microsoft.com/office/drawing/2014/main" val="294417279"/>
                    </a:ext>
                  </a:extLst>
                </a:gridCol>
              </a:tblGrid>
              <a:tr h="47524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Proportion of RC deficient Fibres (%)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391792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45572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0.3%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06651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21795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193198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100%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006706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39690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01689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9668754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9.5 %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MT-TL1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28.2%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716061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65.3%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984376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877059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37.7%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356122"/>
                  </a:ext>
                </a:extLst>
              </a:tr>
              <a:tr h="1514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80.9%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1440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3A840A-ED3E-7C4A-882C-2B4E46743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59150"/>
              </p:ext>
            </p:extLst>
          </p:nvPr>
        </p:nvGraphicFramePr>
        <p:xfrm>
          <a:off x="719998" y="3429000"/>
          <a:ext cx="5165719" cy="31747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03414">
                  <a:extLst>
                    <a:ext uri="{9D8B030D-6E8A-4147-A177-3AD203B41FA5}">
                      <a16:colId xmlns:a16="http://schemas.microsoft.com/office/drawing/2014/main" val="3255264808"/>
                    </a:ext>
                  </a:extLst>
                </a:gridCol>
                <a:gridCol w="1359151">
                  <a:extLst>
                    <a:ext uri="{9D8B030D-6E8A-4147-A177-3AD203B41FA5}">
                      <a16:colId xmlns:a16="http://schemas.microsoft.com/office/drawing/2014/main" val="162335092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179924486"/>
                    </a:ext>
                  </a:extLst>
                </a:gridCol>
                <a:gridCol w="1201577">
                  <a:extLst>
                    <a:ext uri="{9D8B030D-6E8A-4147-A177-3AD203B41FA5}">
                      <a16:colId xmlns:a16="http://schemas.microsoft.com/office/drawing/2014/main" val="1993241168"/>
                    </a:ext>
                  </a:extLst>
                </a:gridCol>
              </a:tblGrid>
              <a:tr h="5925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Individual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Disease Type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Proportion of RC deficient Fibres (%)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0714192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04065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2.1%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Control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1.4%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097175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597405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P01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CI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99.8%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220365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P02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100%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10596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P03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3.8%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Deletion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4.0%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2711346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P04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5083387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P05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23.7%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861281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P06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11.3%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MT-TL1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30.7%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051763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P07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68.9%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46464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P08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MT-TG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87.3%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432564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P09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MT-TE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42.5%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93830"/>
                  </a:ext>
                </a:extLst>
              </a:tr>
              <a:tr h="1888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P10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83.6%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>
                          <a:effectLst/>
                        </a:rPr>
                        <a:t>MT-TW</a:t>
                      </a:r>
                      <a:endParaRPr lang="en-GB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GB" sz="1200" dirty="0">
                          <a:effectLst/>
                        </a:rPr>
                        <a:t>83.6%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577907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B49090-DAB7-DB42-BEDE-A8F12B113274}"/>
              </a:ext>
            </a:extLst>
          </p:cNvPr>
          <p:cNvSpPr txBox="1">
            <a:spLocks/>
          </p:cNvSpPr>
          <p:nvPr/>
        </p:nvSpPr>
        <p:spPr>
          <a:xfrm>
            <a:off x="719998" y="2991796"/>
            <a:ext cx="2015088" cy="79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NDUFB8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7D8A4-7F03-1C42-8EE4-767FC3B0DD7E}"/>
              </a:ext>
            </a:extLst>
          </p:cNvPr>
          <p:cNvSpPr txBox="1"/>
          <p:nvPr/>
        </p:nvSpPr>
        <p:spPr>
          <a:xfrm>
            <a:off x="719998" y="992611"/>
            <a:ext cx="11323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Results from both proteins show that the GMM predicted the control as close to 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CI </a:t>
            </a:r>
            <a:r>
              <a:rPr lang="en-US" sz="1800" dirty="0" err="1">
                <a:solidFill>
                  <a:schemeClr val="bg1"/>
                </a:solidFill>
              </a:rPr>
              <a:t>fibres</a:t>
            </a:r>
            <a:r>
              <a:rPr lang="en-US" sz="1800" dirty="0">
                <a:solidFill>
                  <a:schemeClr val="bg1"/>
                </a:solidFill>
              </a:rPr>
              <a:t> were predicted to be approximately 100% RC deficient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Both patients with the deletion variant were predicted to have a very low proportion of RC deficient </a:t>
            </a:r>
            <a:r>
              <a:rPr lang="en-US" sz="1800" dirty="0" err="1">
                <a:solidFill>
                  <a:schemeClr val="bg1"/>
                </a:solidFill>
              </a:rPr>
              <a:t>fibres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MT-TL1 is still showing each patient with varying RC deficient fibre proportions – likely that other factors play a role in the classification of this disease e.g. deficiency of other proteins produced by tRNA for oxidative phosphorylation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remaining diseases have a high proportion of RC deficient </a:t>
            </a:r>
            <a:r>
              <a:rPr lang="en-US" sz="1800" dirty="0" err="1">
                <a:solidFill>
                  <a:schemeClr val="bg1"/>
                </a:solidFill>
              </a:rPr>
              <a:t>fibres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3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2F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" y="0"/>
            <a:ext cx="9705717" cy="6858000"/>
          </a:xfrm>
          <a:custGeom>
            <a:avLst/>
            <a:gdLst/>
            <a:ahLst/>
            <a:cxnLst/>
            <a:rect l="l" t="t" r="r" b="b"/>
            <a:pathLst>
              <a:path w="9705717" h="6858000" extrusionOk="0">
                <a:moveTo>
                  <a:pt x="0" y="0"/>
                </a:moveTo>
                <a:lnTo>
                  <a:pt x="8892014" y="0"/>
                </a:lnTo>
                <a:lnTo>
                  <a:pt x="8948109" y="119185"/>
                </a:lnTo>
                <a:cubicBezTo>
                  <a:pt x="9080774" y="406683"/>
                  <a:pt x="9216041" y="706568"/>
                  <a:pt x="9361712" y="1009060"/>
                </a:cubicBezTo>
                <a:cubicBezTo>
                  <a:pt x="9986018" y="2093861"/>
                  <a:pt x="9569814" y="4346908"/>
                  <a:pt x="9569814" y="4722415"/>
                </a:cubicBezTo>
                <a:cubicBezTo>
                  <a:pt x="9569814" y="5635108"/>
                  <a:pt x="9260912" y="6189243"/>
                  <a:pt x="8937785" y="6619105"/>
                </a:cubicBezTo>
                <a:lnTo>
                  <a:pt x="87492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720000" y="619200"/>
            <a:ext cx="691197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/>
              <a:t>Conclusion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720000" y="2096528"/>
            <a:ext cx="6911975" cy="439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28600" lvl="0" indent="-101600">
              <a:spcBef>
                <a:spcPts val="0"/>
              </a:spcBef>
              <a:buSzPts val="2000"/>
              <a:buNone/>
            </a:pPr>
            <a:r>
              <a:rPr lang="en-GB" dirty="0"/>
              <a:t>The k-means vs GMM models: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/>
              <a:t>Visual inspection of 2Dmito plots shows GMM captures the two forks of the V-shaped data whilst k-means does not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r>
              <a:rPr lang="en-GB" dirty="0"/>
              <a:t>Quantitative inspection: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/>
              <a:t>Control expected to be 0%, GMM shows this but k-means does not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/>
              <a:t>CI expected to be 100%, both GMM and k-means show this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r>
              <a:rPr lang="en-GB" dirty="0"/>
              <a:t>Deletion expected to be low but the same for both patients which GMM shows. However, k-means shows varying results for each patient.</a:t>
            </a:r>
          </a:p>
          <a:p>
            <a:pPr marL="927100" lvl="1">
              <a:spcBef>
                <a:spcPts val="0"/>
              </a:spcBef>
              <a:buSzPts val="2000"/>
              <a:buFont typeface="Courier New" panose="02070309020205020404" pitchFamily="49" charset="0"/>
              <a:buChar char="o"/>
            </a:pPr>
            <a:endParaRPr dirty="0"/>
          </a:p>
        </p:txBody>
      </p:sp>
      <p:sp>
        <p:nvSpPr>
          <p:cNvPr id="142" name="Google Shape;142;p6"/>
          <p:cNvSpPr/>
          <p:nvPr/>
        </p:nvSpPr>
        <p:spPr>
          <a:xfrm rot="-5775444">
            <a:off x="8226571" y="2916066"/>
            <a:ext cx="3518890" cy="3293724"/>
          </a:xfrm>
          <a:custGeom>
            <a:avLst/>
            <a:gdLst/>
            <a:ahLst/>
            <a:cxnLst/>
            <a:rect l="l" t="t" r="r" b="b"/>
            <a:pathLst>
              <a:path w="250" h="234" extrusionOk="0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3B2134"/>
      </a:dk2>
      <a:lt2>
        <a:srgbClr val="E4E2E8"/>
      </a:lt2>
      <a:accent1>
        <a:srgbClr val="97A772"/>
      </a:accent1>
      <a:accent2>
        <a:srgbClr val="A6A27E"/>
      </a:accent2>
      <a:accent3>
        <a:srgbClr val="8CA980"/>
      </a:accent3>
      <a:accent4>
        <a:srgbClr val="AB7FBA"/>
      </a:accent4>
      <a:accent5>
        <a:srgbClr val="C390BA"/>
      </a:accent5>
      <a:accent6>
        <a:srgbClr val="BA7F97"/>
      </a:accent6>
      <a:hlink>
        <a:srgbClr val="7E6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930</Words>
  <Application>Microsoft Macintosh PowerPoint</Application>
  <PresentationFormat>Widescreen</PresentationFormat>
  <Paragraphs>219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BlobVTI</vt:lpstr>
      <vt:lpstr>PREDICTING FIBRE CLASSIFICATION FOR PATIENT AND CONTROL DATASETS USING CLUSTERING ALGORITHMS  </vt:lpstr>
      <vt:lpstr>Background to the Project </vt:lpstr>
      <vt:lpstr>Proteins</vt:lpstr>
      <vt:lpstr>Work Undertaken</vt:lpstr>
      <vt:lpstr>Key Findings</vt:lpstr>
      <vt:lpstr>K-means</vt:lpstr>
      <vt:lpstr>GMM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FIBRE CLASSIFICATION FOR PATIENT AND CONTROL DATASETS USING CLUSTERING ALGORITHMS  </dc:title>
  <dc:creator>Frestie Ngongo (PGT)</dc:creator>
  <cp:lastModifiedBy>Frestie Ngongo (PGT)</cp:lastModifiedBy>
  <cp:revision>8</cp:revision>
  <dcterms:created xsi:type="dcterms:W3CDTF">2021-10-13T19:51:43Z</dcterms:created>
  <dcterms:modified xsi:type="dcterms:W3CDTF">2021-10-21T02:03:41Z</dcterms:modified>
</cp:coreProperties>
</file>