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3" r:id="rId1"/>
  </p:sldMasterIdLst>
  <p:notesMasterIdLst>
    <p:notesMasterId r:id="rId11"/>
  </p:notesMasterIdLst>
  <p:sldIdLst>
    <p:sldId id="256" r:id="rId2"/>
    <p:sldId id="267" r:id="rId3"/>
    <p:sldId id="258" r:id="rId4"/>
    <p:sldId id="259" r:id="rId5"/>
    <p:sldId id="260" r:id="rId6"/>
    <p:sldId id="264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f8MBQMX0j0B6sqTtsU1x11bU0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83106"/>
  </p:normalViewPr>
  <p:slideViewPr>
    <p:cSldViewPr snapToGrid="0" snapToObjects="1">
      <p:cViewPr>
        <p:scale>
          <a:sx n="100" d="100"/>
          <a:sy n="100" d="100"/>
        </p:scale>
        <p:origin x="252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775D5-D93B-4712-B681-FF69BE1CAF4D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14101B-896E-4E66-BC3B-6AF12B559A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log(protein expression) for the 9 proteins of all the 9000 fibres</a:t>
          </a:r>
          <a:endParaRPr lang="en-US"/>
        </a:p>
      </dgm:t>
    </dgm:pt>
    <dgm:pt modelId="{2D346DFD-7533-4C0A-B1BA-F0327FF4BF30}" type="parTrans" cxnId="{C6FD2351-2720-4BA9-A025-347F32AED90A}">
      <dgm:prSet/>
      <dgm:spPr/>
      <dgm:t>
        <a:bodyPr/>
        <a:lstStyle/>
        <a:p>
          <a:endParaRPr lang="en-US"/>
        </a:p>
      </dgm:t>
    </dgm:pt>
    <dgm:pt modelId="{03FF6733-A852-4B43-9640-33D4AFC33C3B}" type="sibTrans" cxnId="{C6FD2351-2720-4BA9-A025-347F32AED90A}">
      <dgm:prSet/>
      <dgm:spPr/>
      <dgm:t>
        <a:bodyPr/>
        <a:lstStyle/>
        <a:p>
          <a:endParaRPr lang="en-US"/>
        </a:p>
      </dgm:t>
    </dgm:pt>
    <dgm:pt modelId="{7DD8BEAB-BA14-4633-96C4-7A103513D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Created a data frame consisting only the proteins, patient type, patient ID, cell ID, subject group</a:t>
          </a:r>
          <a:endParaRPr lang="en-US"/>
        </a:p>
      </dgm:t>
    </dgm:pt>
    <dgm:pt modelId="{2E7111A2-FE36-4370-A6AF-961EFB8503D0}" type="parTrans" cxnId="{B61C9FE5-6C7F-4FF7-8B93-7E2A3920F94F}">
      <dgm:prSet/>
      <dgm:spPr/>
      <dgm:t>
        <a:bodyPr/>
        <a:lstStyle/>
        <a:p>
          <a:endParaRPr lang="en-US"/>
        </a:p>
      </dgm:t>
    </dgm:pt>
    <dgm:pt modelId="{3DC43863-553E-4678-A90E-EFE61993D196}" type="sibTrans" cxnId="{B61C9FE5-6C7F-4FF7-8B93-7E2A3920F94F}">
      <dgm:prSet/>
      <dgm:spPr/>
      <dgm:t>
        <a:bodyPr/>
        <a:lstStyle/>
        <a:p>
          <a:endParaRPr lang="en-US"/>
        </a:p>
      </dgm:t>
    </dgm:pt>
    <dgm:pt modelId="{8C9567D0-43F0-45E3-998B-F06E14B29C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Analysed the raw data – presented as a scatterplot of log(protein expression) vs the log(VDAC1) protein expression.</a:t>
          </a:r>
          <a:endParaRPr lang="en-US" dirty="0"/>
        </a:p>
      </dgm:t>
    </dgm:pt>
    <dgm:pt modelId="{9114F761-BA74-4B40-A7F4-226BF68CE0F2}" type="parTrans" cxnId="{F6C19692-1754-4CA7-B181-07A3A87EE0DB}">
      <dgm:prSet/>
      <dgm:spPr/>
      <dgm:t>
        <a:bodyPr/>
        <a:lstStyle/>
        <a:p>
          <a:endParaRPr lang="en-US"/>
        </a:p>
      </dgm:t>
    </dgm:pt>
    <dgm:pt modelId="{A7F9B470-1AD4-4CD2-A5A3-673DBB3AD7A7}" type="sibTrans" cxnId="{F6C19692-1754-4CA7-B181-07A3A87EE0DB}">
      <dgm:prSet/>
      <dgm:spPr/>
      <dgm:t>
        <a:bodyPr/>
        <a:lstStyle/>
        <a:p>
          <a:endParaRPr lang="en-US"/>
        </a:p>
      </dgm:t>
    </dgm:pt>
    <dgm:pt modelId="{F26210B9-F13C-4277-AE08-E30D77409A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Predicted clustering of all 9000 fibres using k-means and GMM clustering models</a:t>
          </a:r>
          <a:endParaRPr lang="en-US" dirty="0"/>
        </a:p>
      </dgm:t>
    </dgm:pt>
    <dgm:pt modelId="{1419C612-89E8-4CD5-902E-CD8448169163}" type="parTrans" cxnId="{9E5D9742-8A52-48EF-9528-63988B6758DF}">
      <dgm:prSet/>
      <dgm:spPr/>
      <dgm:t>
        <a:bodyPr/>
        <a:lstStyle/>
        <a:p>
          <a:endParaRPr lang="en-US"/>
        </a:p>
      </dgm:t>
    </dgm:pt>
    <dgm:pt modelId="{7F9527F1-E264-4DEF-A1B8-BA9F4654655E}" type="sibTrans" cxnId="{9E5D9742-8A52-48EF-9528-63988B6758DF}">
      <dgm:prSet/>
      <dgm:spPr/>
      <dgm:t>
        <a:bodyPr/>
        <a:lstStyle/>
        <a:p>
          <a:endParaRPr lang="en-US"/>
        </a:p>
      </dgm:t>
    </dgm:pt>
    <dgm:pt modelId="{ED05B5A1-DDB9-48A6-A5BE-F4758BCD0F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Calculated proportions of fibres classified as RC deficient for each patient/control, followed by the proportion for each disease type.</a:t>
          </a:r>
          <a:endParaRPr lang="en-US"/>
        </a:p>
      </dgm:t>
    </dgm:pt>
    <dgm:pt modelId="{9A0B8E52-6A46-4628-8786-13BA6F829A68}" type="parTrans" cxnId="{92573CFD-D4B2-453D-932F-DB6F7F2C0000}">
      <dgm:prSet/>
      <dgm:spPr/>
      <dgm:t>
        <a:bodyPr/>
        <a:lstStyle/>
        <a:p>
          <a:endParaRPr lang="en-US"/>
        </a:p>
      </dgm:t>
    </dgm:pt>
    <dgm:pt modelId="{AA7B300D-3982-4E6A-ACFF-0A2C22A9EBAF}" type="sibTrans" cxnId="{92573CFD-D4B2-453D-932F-DB6F7F2C0000}">
      <dgm:prSet/>
      <dgm:spPr/>
      <dgm:t>
        <a:bodyPr/>
        <a:lstStyle/>
        <a:p>
          <a:endParaRPr lang="en-US"/>
        </a:p>
      </dgm:t>
    </dgm:pt>
    <dgm:pt modelId="{5139631B-222A-D145-AD4D-719B0D4BA450}" type="pres">
      <dgm:prSet presAssocID="{2D6775D5-D93B-4712-B681-FF69BE1CAF4D}" presName="vert0" presStyleCnt="0">
        <dgm:presLayoutVars>
          <dgm:dir/>
          <dgm:animOne val="branch"/>
          <dgm:animLvl val="lvl"/>
        </dgm:presLayoutVars>
      </dgm:prSet>
      <dgm:spPr/>
    </dgm:pt>
    <dgm:pt modelId="{B9284029-A12C-3147-8BBB-189F245B6C9A}" type="pres">
      <dgm:prSet presAssocID="{F414101B-896E-4E66-BC3B-6AF12B559AFA}" presName="thickLine" presStyleLbl="alignNode1" presStyleIdx="0" presStyleCnt="5"/>
      <dgm:spPr/>
    </dgm:pt>
    <dgm:pt modelId="{BD3036DC-1FA0-3C43-B6CC-1A28F8BFD61F}" type="pres">
      <dgm:prSet presAssocID="{F414101B-896E-4E66-BC3B-6AF12B559AFA}" presName="horz1" presStyleCnt="0"/>
      <dgm:spPr/>
    </dgm:pt>
    <dgm:pt modelId="{61762AB9-94AD-114A-BE4F-135B0E5AA160}" type="pres">
      <dgm:prSet presAssocID="{F414101B-896E-4E66-BC3B-6AF12B559AFA}" presName="tx1" presStyleLbl="revTx" presStyleIdx="0" presStyleCnt="5"/>
      <dgm:spPr/>
    </dgm:pt>
    <dgm:pt modelId="{C6BDD0DC-FA00-8B43-B0B3-8DE36AD9BAE6}" type="pres">
      <dgm:prSet presAssocID="{F414101B-896E-4E66-BC3B-6AF12B559AFA}" presName="vert1" presStyleCnt="0"/>
      <dgm:spPr/>
    </dgm:pt>
    <dgm:pt modelId="{E36CE83D-A8FC-D244-88F3-4EF2A4CBF980}" type="pres">
      <dgm:prSet presAssocID="{7DD8BEAB-BA14-4633-96C4-7A103513DFB0}" presName="thickLine" presStyleLbl="alignNode1" presStyleIdx="1" presStyleCnt="5"/>
      <dgm:spPr/>
    </dgm:pt>
    <dgm:pt modelId="{9544AA08-F892-2D46-AB74-07623C49B3BC}" type="pres">
      <dgm:prSet presAssocID="{7DD8BEAB-BA14-4633-96C4-7A103513DFB0}" presName="horz1" presStyleCnt="0"/>
      <dgm:spPr/>
    </dgm:pt>
    <dgm:pt modelId="{FB0F0482-6886-B54B-AB92-CB1CBA0ED6F1}" type="pres">
      <dgm:prSet presAssocID="{7DD8BEAB-BA14-4633-96C4-7A103513DFB0}" presName="tx1" presStyleLbl="revTx" presStyleIdx="1" presStyleCnt="5"/>
      <dgm:spPr/>
    </dgm:pt>
    <dgm:pt modelId="{37779036-926A-7F40-9390-E27448698AC6}" type="pres">
      <dgm:prSet presAssocID="{7DD8BEAB-BA14-4633-96C4-7A103513DFB0}" presName="vert1" presStyleCnt="0"/>
      <dgm:spPr/>
    </dgm:pt>
    <dgm:pt modelId="{11D7E4A0-D426-ED4E-9222-7024B7017980}" type="pres">
      <dgm:prSet presAssocID="{8C9567D0-43F0-45E3-998B-F06E14B29C6D}" presName="thickLine" presStyleLbl="alignNode1" presStyleIdx="2" presStyleCnt="5"/>
      <dgm:spPr/>
    </dgm:pt>
    <dgm:pt modelId="{7A432013-07F7-B24A-AA08-41A3CBA007AA}" type="pres">
      <dgm:prSet presAssocID="{8C9567D0-43F0-45E3-998B-F06E14B29C6D}" presName="horz1" presStyleCnt="0"/>
      <dgm:spPr/>
    </dgm:pt>
    <dgm:pt modelId="{A2C3B530-EB9A-0640-80BF-D7C122B79AD6}" type="pres">
      <dgm:prSet presAssocID="{8C9567D0-43F0-45E3-998B-F06E14B29C6D}" presName="tx1" presStyleLbl="revTx" presStyleIdx="2" presStyleCnt="5"/>
      <dgm:spPr/>
    </dgm:pt>
    <dgm:pt modelId="{77B1296E-F5B0-2146-8B68-3728C6C13E11}" type="pres">
      <dgm:prSet presAssocID="{8C9567D0-43F0-45E3-998B-F06E14B29C6D}" presName="vert1" presStyleCnt="0"/>
      <dgm:spPr/>
    </dgm:pt>
    <dgm:pt modelId="{38337739-8C25-4141-901A-C45FBCEE1CCF}" type="pres">
      <dgm:prSet presAssocID="{F26210B9-F13C-4277-AE08-E30D77409AB8}" presName="thickLine" presStyleLbl="alignNode1" presStyleIdx="3" presStyleCnt="5"/>
      <dgm:spPr/>
    </dgm:pt>
    <dgm:pt modelId="{DCCAD58A-EB43-944F-8036-BC286B95D21B}" type="pres">
      <dgm:prSet presAssocID="{F26210B9-F13C-4277-AE08-E30D77409AB8}" presName="horz1" presStyleCnt="0"/>
      <dgm:spPr/>
    </dgm:pt>
    <dgm:pt modelId="{3EC330A9-92F6-1A41-9A5D-5EAA855380F2}" type="pres">
      <dgm:prSet presAssocID="{F26210B9-F13C-4277-AE08-E30D77409AB8}" presName="tx1" presStyleLbl="revTx" presStyleIdx="3" presStyleCnt="5"/>
      <dgm:spPr/>
    </dgm:pt>
    <dgm:pt modelId="{74570F41-A75A-694B-8A7A-95CD0165D950}" type="pres">
      <dgm:prSet presAssocID="{F26210B9-F13C-4277-AE08-E30D77409AB8}" presName="vert1" presStyleCnt="0"/>
      <dgm:spPr/>
    </dgm:pt>
    <dgm:pt modelId="{9DC73176-E1B6-C342-A6A8-3C6FE8B8C656}" type="pres">
      <dgm:prSet presAssocID="{ED05B5A1-DDB9-48A6-A5BE-F4758BCD0FB8}" presName="thickLine" presStyleLbl="alignNode1" presStyleIdx="4" presStyleCnt="5"/>
      <dgm:spPr/>
    </dgm:pt>
    <dgm:pt modelId="{7ED26943-C472-8443-873A-952236DE7299}" type="pres">
      <dgm:prSet presAssocID="{ED05B5A1-DDB9-48A6-A5BE-F4758BCD0FB8}" presName="horz1" presStyleCnt="0"/>
      <dgm:spPr/>
    </dgm:pt>
    <dgm:pt modelId="{8CDCBF9B-A6CC-774E-A040-858443A706FA}" type="pres">
      <dgm:prSet presAssocID="{ED05B5A1-DDB9-48A6-A5BE-F4758BCD0FB8}" presName="tx1" presStyleLbl="revTx" presStyleIdx="4" presStyleCnt="5"/>
      <dgm:spPr/>
    </dgm:pt>
    <dgm:pt modelId="{F7BE28D6-75D6-124E-B73D-524DEA3AEF52}" type="pres">
      <dgm:prSet presAssocID="{ED05B5A1-DDB9-48A6-A5BE-F4758BCD0FB8}" presName="vert1" presStyleCnt="0"/>
      <dgm:spPr/>
    </dgm:pt>
  </dgm:ptLst>
  <dgm:cxnLst>
    <dgm:cxn modelId="{6A5C6600-485E-ED49-91A1-FC4349EE482F}" type="presOf" srcId="{F26210B9-F13C-4277-AE08-E30D77409AB8}" destId="{3EC330A9-92F6-1A41-9A5D-5EAA855380F2}" srcOrd="0" destOrd="0" presId="urn:microsoft.com/office/officeart/2008/layout/LinedList"/>
    <dgm:cxn modelId="{A1CD3019-07FB-664C-A06A-AB70DFC6B7A7}" type="presOf" srcId="{2D6775D5-D93B-4712-B681-FF69BE1CAF4D}" destId="{5139631B-222A-D145-AD4D-719B0D4BA450}" srcOrd="0" destOrd="0" presId="urn:microsoft.com/office/officeart/2008/layout/LinedList"/>
    <dgm:cxn modelId="{9E5D9742-8A52-48EF-9528-63988B6758DF}" srcId="{2D6775D5-D93B-4712-B681-FF69BE1CAF4D}" destId="{F26210B9-F13C-4277-AE08-E30D77409AB8}" srcOrd="3" destOrd="0" parTransId="{1419C612-89E8-4CD5-902E-CD8448169163}" sibTransId="{7F9527F1-E264-4DEF-A1B8-BA9F4654655E}"/>
    <dgm:cxn modelId="{C6FD2351-2720-4BA9-A025-347F32AED90A}" srcId="{2D6775D5-D93B-4712-B681-FF69BE1CAF4D}" destId="{F414101B-896E-4E66-BC3B-6AF12B559AFA}" srcOrd="0" destOrd="0" parTransId="{2D346DFD-7533-4C0A-B1BA-F0327FF4BF30}" sibTransId="{03FF6733-A852-4B43-9640-33D4AFC33C3B}"/>
    <dgm:cxn modelId="{80AB8275-B036-324B-93BF-1CFFDF13FC81}" type="presOf" srcId="{ED05B5A1-DDB9-48A6-A5BE-F4758BCD0FB8}" destId="{8CDCBF9B-A6CC-774E-A040-858443A706FA}" srcOrd="0" destOrd="0" presId="urn:microsoft.com/office/officeart/2008/layout/LinedList"/>
    <dgm:cxn modelId="{F6C19692-1754-4CA7-B181-07A3A87EE0DB}" srcId="{2D6775D5-D93B-4712-B681-FF69BE1CAF4D}" destId="{8C9567D0-43F0-45E3-998B-F06E14B29C6D}" srcOrd="2" destOrd="0" parTransId="{9114F761-BA74-4B40-A7F4-226BF68CE0F2}" sibTransId="{A7F9B470-1AD4-4CD2-A5A3-673DBB3AD7A7}"/>
    <dgm:cxn modelId="{58E1DDCB-EF94-AB43-B109-500052FEABE6}" type="presOf" srcId="{8C9567D0-43F0-45E3-998B-F06E14B29C6D}" destId="{A2C3B530-EB9A-0640-80BF-D7C122B79AD6}" srcOrd="0" destOrd="0" presId="urn:microsoft.com/office/officeart/2008/layout/LinedList"/>
    <dgm:cxn modelId="{4D65A2DC-AE9A-A54A-8633-1C4BD8E96602}" type="presOf" srcId="{7DD8BEAB-BA14-4633-96C4-7A103513DFB0}" destId="{FB0F0482-6886-B54B-AB92-CB1CBA0ED6F1}" srcOrd="0" destOrd="0" presId="urn:microsoft.com/office/officeart/2008/layout/LinedList"/>
    <dgm:cxn modelId="{B61C9FE5-6C7F-4FF7-8B93-7E2A3920F94F}" srcId="{2D6775D5-D93B-4712-B681-FF69BE1CAF4D}" destId="{7DD8BEAB-BA14-4633-96C4-7A103513DFB0}" srcOrd="1" destOrd="0" parTransId="{2E7111A2-FE36-4370-A6AF-961EFB8503D0}" sibTransId="{3DC43863-553E-4678-A90E-EFE61993D196}"/>
    <dgm:cxn modelId="{A13B7BE8-4990-0D47-BDE3-BC3580EC7D97}" type="presOf" srcId="{F414101B-896E-4E66-BC3B-6AF12B559AFA}" destId="{61762AB9-94AD-114A-BE4F-135B0E5AA160}" srcOrd="0" destOrd="0" presId="urn:microsoft.com/office/officeart/2008/layout/LinedList"/>
    <dgm:cxn modelId="{92573CFD-D4B2-453D-932F-DB6F7F2C0000}" srcId="{2D6775D5-D93B-4712-B681-FF69BE1CAF4D}" destId="{ED05B5A1-DDB9-48A6-A5BE-F4758BCD0FB8}" srcOrd="4" destOrd="0" parTransId="{9A0B8E52-6A46-4628-8786-13BA6F829A68}" sibTransId="{AA7B300D-3982-4E6A-ACFF-0A2C22A9EBAF}"/>
    <dgm:cxn modelId="{016C5AD1-3653-4B48-9BCA-DC852ABD163B}" type="presParOf" srcId="{5139631B-222A-D145-AD4D-719B0D4BA450}" destId="{B9284029-A12C-3147-8BBB-189F245B6C9A}" srcOrd="0" destOrd="0" presId="urn:microsoft.com/office/officeart/2008/layout/LinedList"/>
    <dgm:cxn modelId="{DC186CBB-D6D6-3D4D-BA01-91928B533D43}" type="presParOf" srcId="{5139631B-222A-D145-AD4D-719B0D4BA450}" destId="{BD3036DC-1FA0-3C43-B6CC-1A28F8BFD61F}" srcOrd="1" destOrd="0" presId="urn:microsoft.com/office/officeart/2008/layout/LinedList"/>
    <dgm:cxn modelId="{F5464AA1-84FA-4F4F-81D6-2BF730044E74}" type="presParOf" srcId="{BD3036DC-1FA0-3C43-B6CC-1A28F8BFD61F}" destId="{61762AB9-94AD-114A-BE4F-135B0E5AA160}" srcOrd="0" destOrd="0" presId="urn:microsoft.com/office/officeart/2008/layout/LinedList"/>
    <dgm:cxn modelId="{4D9C2E6B-0E64-C14C-B0C3-2E42E1BE9208}" type="presParOf" srcId="{BD3036DC-1FA0-3C43-B6CC-1A28F8BFD61F}" destId="{C6BDD0DC-FA00-8B43-B0B3-8DE36AD9BAE6}" srcOrd="1" destOrd="0" presId="urn:microsoft.com/office/officeart/2008/layout/LinedList"/>
    <dgm:cxn modelId="{56E1BB85-4207-3942-892D-EB839787DC75}" type="presParOf" srcId="{5139631B-222A-D145-AD4D-719B0D4BA450}" destId="{E36CE83D-A8FC-D244-88F3-4EF2A4CBF980}" srcOrd="2" destOrd="0" presId="urn:microsoft.com/office/officeart/2008/layout/LinedList"/>
    <dgm:cxn modelId="{29BF6B6F-5E96-E349-8FD3-B40ECF9F870A}" type="presParOf" srcId="{5139631B-222A-D145-AD4D-719B0D4BA450}" destId="{9544AA08-F892-2D46-AB74-07623C49B3BC}" srcOrd="3" destOrd="0" presId="urn:microsoft.com/office/officeart/2008/layout/LinedList"/>
    <dgm:cxn modelId="{204D1BC6-D4B3-E141-AC49-3053EC6F2EFA}" type="presParOf" srcId="{9544AA08-F892-2D46-AB74-07623C49B3BC}" destId="{FB0F0482-6886-B54B-AB92-CB1CBA0ED6F1}" srcOrd="0" destOrd="0" presId="urn:microsoft.com/office/officeart/2008/layout/LinedList"/>
    <dgm:cxn modelId="{7C17EB24-28AA-3A42-92B0-4F5991097A77}" type="presParOf" srcId="{9544AA08-F892-2D46-AB74-07623C49B3BC}" destId="{37779036-926A-7F40-9390-E27448698AC6}" srcOrd="1" destOrd="0" presId="urn:microsoft.com/office/officeart/2008/layout/LinedList"/>
    <dgm:cxn modelId="{F45B4236-2292-9343-ADB5-87C7EF74D857}" type="presParOf" srcId="{5139631B-222A-D145-AD4D-719B0D4BA450}" destId="{11D7E4A0-D426-ED4E-9222-7024B7017980}" srcOrd="4" destOrd="0" presId="urn:microsoft.com/office/officeart/2008/layout/LinedList"/>
    <dgm:cxn modelId="{9A8C1A9A-681B-7A4B-9C0B-EE15B052F07C}" type="presParOf" srcId="{5139631B-222A-D145-AD4D-719B0D4BA450}" destId="{7A432013-07F7-B24A-AA08-41A3CBA007AA}" srcOrd="5" destOrd="0" presId="urn:microsoft.com/office/officeart/2008/layout/LinedList"/>
    <dgm:cxn modelId="{1A3D49B0-9507-0F4E-B359-D27A7E737326}" type="presParOf" srcId="{7A432013-07F7-B24A-AA08-41A3CBA007AA}" destId="{A2C3B530-EB9A-0640-80BF-D7C122B79AD6}" srcOrd="0" destOrd="0" presId="urn:microsoft.com/office/officeart/2008/layout/LinedList"/>
    <dgm:cxn modelId="{16F8B3AB-4BB1-274B-9D89-DF9D11FA07DA}" type="presParOf" srcId="{7A432013-07F7-B24A-AA08-41A3CBA007AA}" destId="{77B1296E-F5B0-2146-8B68-3728C6C13E11}" srcOrd="1" destOrd="0" presId="urn:microsoft.com/office/officeart/2008/layout/LinedList"/>
    <dgm:cxn modelId="{F39004FC-6F04-CC4E-9F25-1CE294971AC7}" type="presParOf" srcId="{5139631B-222A-D145-AD4D-719B0D4BA450}" destId="{38337739-8C25-4141-901A-C45FBCEE1CCF}" srcOrd="6" destOrd="0" presId="urn:microsoft.com/office/officeart/2008/layout/LinedList"/>
    <dgm:cxn modelId="{E8D1442B-DCB2-044D-A300-BCA69B0464A0}" type="presParOf" srcId="{5139631B-222A-D145-AD4D-719B0D4BA450}" destId="{DCCAD58A-EB43-944F-8036-BC286B95D21B}" srcOrd="7" destOrd="0" presId="urn:microsoft.com/office/officeart/2008/layout/LinedList"/>
    <dgm:cxn modelId="{F52407B5-8500-784F-9619-A9167D543627}" type="presParOf" srcId="{DCCAD58A-EB43-944F-8036-BC286B95D21B}" destId="{3EC330A9-92F6-1A41-9A5D-5EAA855380F2}" srcOrd="0" destOrd="0" presId="urn:microsoft.com/office/officeart/2008/layout/LinedList"/>
    <dgm:cxn modelId="{233DE4C1-DF67-4046-930E-4002936A4020}" type="presParOf" srcId="{DCCAD58A-EB43-944F-8036-BC286B95D21B}" destId="{74570F41-A75A-694B-8A7A-95CD0165D950}" srcOrd="1" destOrd="0" presId="urn:microsoft.com/office/officeart/2008/layout/LinedList"/>
    <dgm:cxn modelId="{2232BB5A-73A2-3040-9431-B3386571C2EF}" type="presParOf" srcId="{5139631B-222A-D145-AD4D-719B0D4BA450}" destId="{9DC73176-E1B6-C342-A6A8-3C6FE8B8C656}" srcOrd="8" destOrd="0" presId="urn:microsoft.com/office/officeart/2008/layout/LinedList"/>
    <dgm:cxn modelId="{42B56622-1E79-8C46-A1F3-12D548E041E3}" type="presParOf" srcId="{5139631B-222A-D145-AD4D-719B0D4BA450}" destId="{7ED26943-C472-8443-873A-952236DE7299}" srcOrd="9" destOrd="0" presId="urn:microsoft.com/office/officeart/2008/layout/LinedList"/>
    <dgm:cxn modelId="{84675F4F-8292-5243-A58B-876445E3CFAF}" type="presParOf" srcId="{7ED26943-C472-8443-873A-952236DE7299}" destId="{8CDCBF9B-A6CC-774E-A040-858443A706FA}" srcOrd="0" destOrd="0" presId="urn:microsoft.com/office/officeart/2008/layout/LinedList"/>
    <dgm:cxn modelId="{0C967F5C-5D3A-6746-8DDF-E0EE755AE1DC}" type="presParOf" srcId="{7ED26943-C472-8443-873A-952236DE7299}" destId="{F7BE28D6-75D6-124E-B73D-524DEA3AEF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7E407-25A6-F34C-8322-B59421661DDC}" type="doc">
      <dgm:prSet loTypeId="urn:microsoft.com/office/officeart/2005/8/layout/hProcess9" loCatId="icon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BFA4B71-4124-744B-AF91-46D1C1CA9677}">
      <dgm:prSet/>
      <dgm:spPr/>
      <dgm:t>
        <a:bodyPr/>
        <a:lstStyle/>
        <a:p>
          <a:r>
            <a:rPr lang="en-US" dirty="0"/>
            <a:t>Conclusion</a:t>
          </a:r>
          <a:endParaRPr lang="en-GB" dirty="0"/>
        </a:p>
      </dgm:t>
    </dgm:pt>
    <dgm:pt modelId="{BDBB7D8C-A6F0-E74B-866B-0744FD35D92E}" type="parTrans" cxnId="{C6359DC4-EE76-8149-9045-824E766980CB}">
      <dgm:prSet/>
      <dgm:spPr/>
      <dgm:t>
        <a:bodyPr/>
        <a:lstStyle/>
        <a:p>
          <a:endParaRPr lang="en-GB"/>
        </a:p>
      </dgm:t>
    </dgm:pt>
    <dgm:pt modelId="{7C380422-36A1-8640-97C7-A48AFDD1CAC9}" type="sibTrans" cxnId="{C6359DC4-EE76-8149-9045-824E766980CB}">
      <dgm:prSet/>
      <dgm:spPr/>
      <dgm:t>
        <a:bodyPr/>
        <a:lstStyle/>
        <a:p>
          <a:endParaRPr lang="en-GB"/>
        </a:p>
      </dgm:t>
    </dgm:pt>
    <dgm:pt modelId="{3D7CF925-07F9-0744-AF47-A8AFF67FA423}" type="pres">
      <dgm:prSet presAssocID="{C6A7E407-25A6-F34C-8322-B59421661DDC}" presName="CompostProcess" presStyleCnt="0">
        <dgm:presLayoutVars>
          <dgm:dir/>
          <dgm:resizeHandles val="exact"/>
        </dgm:presLayoutVars>
      </dgm:prSet>
      <dgm:spPr/>
    </dgm:pt>
    <dgm:pt modelId="{B4485EC5-AE9F-8149-ACAB-1AB6322B5202}" type="pres">
      <dgm:prSet presAssocID="{C6A7E407-25A6-F34C-8322-B59421661DDC}" presName="arrow" presStyleLbl="bgShp" presStyleIdx="0" presStyleCnt="1"/>
      <dgm:spPr/>
    </dgm:pt>
    <dgm:pt modelId="{8660BC50-158A-F948-9904-B3C9551C38B1}" type="pres">
      <dgm:prSet presAssocID="{C6A7E407-25A6-F34C-8322-B59421661DDC}" presName="linearProcess" presStyleCnt="0"/>
      <dgm:spPr/>
    </dgm:pt>
    <dgm:pt modelId="{C9EF11E2-F7AA-0346-988B-603611C72E71}" type="pres">
      <dgm:prSet presAssocID="{6BFA4B71-4124-744B-AF91-46D1C1CA967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AA3815A-666F-9A49-86DF-B15142BD867B}" type="presOf" srcId="{6BFA4B71-4124-744B-AF91-46D1C1CA9677}" destId="{C9EF11E2-F7AA-0346-988B-603611C72E71}" srcOrd="0" destOrd="0" presId="urn:microsoft.com/office/officeart/2005/8/layout/hProcess9"/>
    <dgm:cxn modelId="{C6359DC4-EE76-8149-9045-824E766980CB}" srcId="{C6A7E407-25A6-F34C-8322-B59421661DDC}" destId="{6BFA4B71-4124-744B-AF91-46D1C1CA9677}" srcOrd="0" destOrd="0" parTransId="{BDBB7D8C-A6F0-E74B-866B-0744FD35D92E}" sibTransId="{7C380422-36A1-8640-97C7-A48AFDD1CAC9}"/>
    <dgm:cxn modelId="{CCAF82D1-4378-6C4D-84EE-4F51AB463D77}" type="presOf" srcId="{C6A7E407-25A6-F34C-8322-B59421661DDC}" destId="{3D7CF925-07F9-0744-AF47-A8AFF67FA423}" srcOrd="0" destOrd="0" presId="urn:microsoft.com/office/officeart/2005/8/layout/hProcess9"/>
    <dgm:cxn modelId="{DF198AB7-ED18-5F43-9377-2DB722A9FEA7}" type="presParOf" srcId="{3D7CF925-07F9-0744-AF47-A8AFF67FA423}" destId="{B4485EC5-AE9F-8149-ACAB-1AB6322B5202}" srcOrd="0" destOrd="0" presId="urn:microsoft.com/office/officeart/2005/8/layout/hProcess9"/>
    <dgm:cxn modelId="{CEBA12D9-76DF-3945-A585-57FEAFE00421}" type="presParOf" srcId="{3D7CF925-07F9-0744-AF47-A8AFF67FA423}" destId="{8660BC50-158A-F948-9904-B3C9551C38B1}" srcOrd="1" destOrd="0" presId="urn:microsoft.com/office/officeart/2005/8/layout/hProcess9"/>
    <dgm:cxn modelId="{9146E435-A846-CE43-BAB5-78D5EADDA2E7}" type="presParOf" srcId="{8660BC50-158A-F948-9904-B3C9551C38B1}" destId="{C9EF11E2-F7AA-0346-988B-603611C72E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84029-A12C-3147-8BBB-189F245B6C9A}">
      <dsp:nvSpPr>
        <dsp:cNvPr id="0" name=""/>
        <dsp:cNvSpPr/>
      </dsp:nvSpPr>
      <dsp:spPr>
        <a:xfrm>
          <a:off x="0" y="576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762AB9-94AD-114A-BE4F-135B0E5AA160}">
      <dsp:nvSpPr>
        <dsp:cNvPr id="0" name=""/>
        <dsp:cNvSpPr/>
      </dsp:nvSpPr>
      <dsp:spPr>
        <a:xfrm>
          <a:off x="0" y="576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log(protein expression) for the 9 proteins of all the 9000 fibres</a:t>
          </a:r>
          <a:endParaRPr lang="en-US" sz="1700" kern="1200"/>
        </a:p>
      </dsp:txBody>
      <dsp:txXfrm>
        <a:off x="0" y="576"/>
        <a:ext cx="6192319" cy="945024"/>
      </dsp:txXfrm>
    </dsp:sp>
    <dsp:sp modelId="{E36CE83D-A8FC-D244-88F3-4EF2A4CBF980}">
      <dsp:nvSpPr>
        <dsp:cNvPr id="0" name=""/>
        <dsp:cNvSpPr/>
      </dsp:nvSpPr>
      <dsp:spPr>
        <a:xfrm>
          <a:off x="0" y="945601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0F0482-6886-B54B-AB92-CB1CBA0ED6F1}">
      <dsp:nvSpPr>
        <dsp:cNvPr id="0" name=""/>
        <dsp:cNvSpPr/>
      </dsp:nvSpPr>
      <dsp:spPr>
        <a:xfrm>
          <a:off x="0" y="945601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Created a data frame consisting only the proteins, patient type, patient ID, cell ID, subject group</a:t>
          </a:r>
          <a:endParaRPr lang="en-US" sz="1700" kern="1200"/>
        </a:p>
      </dsp:txBody>
      <dsp:txXfrm>
        <a:off x="0" y="945601"/>
        <a:ext cx="6192319" cy="945024"/>
      </dsp:txXfrm>
    </dsp:sp>
    <dsp:sp modelId="{11D7E4A0-D426-ED4E-9222-7024B7017980}">
      <dsp:nvSpPr>
        <dsp:cNvPr id="0" name=""/>
        <dsp:cNvSpPr/>
      </dsp:nvSpPr>
      <dsp:spPr>
        <a:xfrm>
          <a:off x="0" y="1890625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C3B530-EB9A-0640-80BF-D7C122B79AD6}">
      <dsp:nvSpPr>
        <dsp:cNvPr id="0" name=""/>
        <dsp:cNvSpPr/>
      </dsp:nvSpPr>
      <dsp:spPr>
        <a:xfrm>
          <a:off x="0" y="1890625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Analysed the raw data – presented as a scatterplot of log(protein expression) vs the log(VDAC1) protein expression.</a:t>
          </a:r>
          <a:endParaRPr lang="en-US" sz="1700" kern="1200" dirty="0"/>
        </a:p>
      </dsp:txBody>
      <dsp:txXfrm>
        <a:off x="0" y="1890625"/>
        <a:ext cx="6192319" cy="945024"/>
      </dsp:txXfrm>
    </dsp:sp>
    <dsp:sp modelId="{38337739-8C25-4141-901A-C45FBCEE1CCF}">
      <dsp:nvSpPr>
        <dsp:cNvPr id="0" name=""/>
        <dsp:cNvSpPr/>
      </dsp:nvSpPr>
      <dsp:spPr>
        <a:xfrm>
          <a:off x="0" y="2835650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C330A9-92F6-1A41-9A5D-5EAA855380F2}">
      <dsp:nvSpPr>
        <dsp:cNvPr id="0" name=""/>
        <dsp:cNvSpPr/>
      </dsp:nvSpPr>
      <dsp:spPr>
        <a:xfrm>
          <a:off x="0" y="2835650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Predicted clustering of all 9000 fibres using k-means and GMM clustering models</a:t>
          </a:r>
          <a:endParaRPr lang="en-US" sz="1700" kern="1200" dirty="0"/>
        </a:p>
      </dsp:txBody>
      <dsp:txXfrm>
        <a:off x="0" y="2835650"/>
        <a:ext cx="6192319" cy="945024"/>
      </dsp:txXfrm>
    </dsp:sp>
    <dsp:sp modelId="{9DC73176-E1B6-C342-A6A8-3C6FE8B8C656}">
      <dsp:nvSpPr>
        <dsp:cNvPr id="0" name=""/>
        <dsp:cNvSpPr/>
      </dsp:nvSpPr>
      <dsp:spPr>
        <a:xfrm>
          <a:off x="0" y="3780674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DCBF9B-A6CC-774E-A040-858443A706FA}">
      <dsp:nvSpPr>
        <dsp:cNvPr id="0" name=""/>
        <dsp:cNvSpPr/>
      </dsp:nvSpPr>
      <dsp:spPr>
        <a:xfrm>
          <a:off x="0" y="3780674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Calculated proportions of fibres classified as RC deficient for each patient/control, followed by the proportion for each disease type.</a:t>
          </a:r>
          <a:endParaRPr lang="en-US" sz="1700" kern="1200"/>
        </a:p>
      </dsp:txBody>
      <dsp:txXfrm>
        <a:off x="0" y="3780674"/>
        <a:ext cx="6192319" cy="94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85EC5-AE9F-8149-ACAB-1AB6322B5202}">
      <dsp:nvSpPr>
        <dsp:cNvPr id="0" name=""/>
        <dsp:cNvSpPr/>
      </dsp:nvSpPr>
      <dsp:spPr>
        <a:xfrm>
          <a:off x="459887" y="0"/>
          <a:ext cx="5212064" cy="13717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F11E2-F7AA-0346-988B-603611C72E71}">
      <dsp:nvSpPr>
        <dsp:cNvPr id="0" name=""/>
        <dsp:cNvSpPr/>
      </dsp:nvSpPr>
      <dsp:spPr>
        <a:xfrm>
          <a:off x="2146143" y="411510"/>
          <a:ext cx="1839552" cy="548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  <a:endParaRPr lang="en-GB" sz="2200" kern="1200" dirty="0"/>
        </a:p>
      </dsp:txBody>
      <dsp:txXfrm>
        <a:off x="2172927" y="438294"/>
        <a:ext cx="1785984" cy="49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CI had almost 100% of </a:t>
            </a:r>
            <a:r>
              <a:rPr lang="en-US" dirty="0" err="1"/>
              <a:t>fibres</a:t>
            </a:r>
            <a:r>
              <a:rPr lang="en-US" dirty="0"/>
              <a:t> as RC deficient so this met expectations considering what we know about CI and the reactive chain.</a:t>
            </a:r>
          </a:p>
        </p:txBody>
      </p:sp>
    </p:spTree>
    <p:extLst>
      <p:ext uri="{BB962C8B-B14F-4D97-AF65-F5344CB8AC3E}">
        <p14:creationId xmlns:p14="http://schemas.microsoft.com/office/powerpoint/2010/main" val="416229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3a40e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3a40e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image on the right is complex I and the NDUFA13 and NDUFB8 are part of this complex.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expected the two proteins to produce a similar scatterplot outcome considering they are both part of the same complex I of the respiratory chain. </a:t>
            </a:r>
            <a:endParaRPr dirty="0"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CI had almost 100% of </a:t>
            </a:r>
            <a:r>
              <a:rPr lang="en-US" dirty="0" err="1"/>
              <a:t>fibres</a:t>
            </a:r>
            <a:r>
              <a:rPr lang="en-US" dirty="0"/>
              <a:t> as RC deficient so this met expectations considering what we know about CI and the reactive chain.</a:t>
            </a:r>
          </a:p>
        </p:txBody>
      </p:sp>
    </p:spTree>
    <p:extLst>
      <p:ext uri="{BB962C8B-B14F-4D97-AF65-F5344CB8AC3E}">
        <p14:creationId xmlns:p14="http://schemas.microsoft.com/office/powerpoint/2010/main" val="294983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3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0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1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383550" y="660523"/>
            <a:ext cx="114249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b="1" dirty="0"/>
              <a:t>PREDICTING FIBRE CLASSIFICATION FOR PATIENT AND CONTROL DATASETS USING CLUSTERING MODELS </a:t>
            </a:r>
            <a:br>
              <a:rPr lang="en-US" dirty="0"/>
            </a:br>
            <a:endParaRPr dirty="0"/>
          </a:p>
        </p:txBody>
      </p:sp>
      <p:sp>
        <p:nvSpPr>
          <p:cNvPr id="5" name="Google Shape;87;p1">
            <a:extLst>
              <a:ext uri="{FF2B5EF4-FFF2-40B4-BE49-F238E27FC236}">
                <a16:creationId xmlns:a16="http://schemas.microsoft.com/office/drawing/2014/main" id="{5AFC561F-B19F-A941-AC02-4AB0001AD970}"/>
              </a:ext>
            </a:extLst>
          </p:cNvPr>
          <p:cNvSpPr txBox="1">
            <a:spLocks/>
          </p:cNvSpPr>
          <p:nvPr/>
        </p:nvSpPr>
        <p:spPr>
          <a:xfrm>
            <a:off x="1828799" y="4202323"/>
            <a:ext cx="7569721" cy="75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MSc Data Science Project and dissertation 2020/21 </a:t>
            </a:r>
          </a:p>
          <a:p>
            <a:pPr>
              <a:buSzPct val="100000"/>
            </a:pP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by  Frestie Ngongo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A285C1-DB29-244C-A67A-4223DB4718BE}"/>
              </a:ext>
            </a:extLst>
          </p:cNvPr>
          <p:cNvCxnSpPr>
            <a:cxnSpLocks/>
          </p:cNvCxnSpPr>
          <p:nvPr/>
        </p:nvCxnSpPr>
        <p:spPr>
          <a:xfrm>
            <a:off x="0" y="386107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Background to the Project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fontScale="92500" lnSpcReduction="20000"/>
          </a:bodyPr>
          <a:lstStyle/>
          <a:p>
            <a:pPr marL="228600" lvl="0" indent="-228600">
              <a:spcBef>
                <a:spcPts val="0"/>
              </a:spcBef>
              <a:buSzPts val="2000"/>
            </a:pPr>
            <a:r>
              <a:rPr lang="en-US" sz="1800" dirty="0"/>
              <a:t>Clinical data collected from 13 anonymous patients – 10 with mitochondrial disease and 3 without the disease (as control)</a:t>
            </a:r>
          </a:p>
          <a:p>
            <a:pPr marL="228600" lvl="0" indent="-228600">
              <a:buSzPts val="2000"/>
            </a:pPr>
            <a:r>
              <a:rPr lang="en-US" sz="1800" dirty="0"/>
              <a:t>Dataset produced by Imaging Mass Cytometry (IMC) in a prior study by Warren et al., 2021</a:t>
            </a:r>
          </a:p>
          <a:p>
            <a:pPr marL="228600" lvl="0" indent="-228600">
              <a:buSzPts val="2000"/>
            </a:pPr>
            <a:r>
              <a:rPr lang="en-US" sz="1800" dirty="0"/>
              <a:t>They identified that a deficiency in oxidative phosphorylation proteins was a characteristic of mitochondrial disease.</a:t>
            </a:r>
          </a:p>
          <a:p>
            <a:pPr marL="228600" lvl="0" indent="-228600">
              <a:buSzPts val="2000"/>
            </a:pPr>
            <a:r>
              <a:rPr lang="en-US" sz="1800" dirty="0"/>
              <a:t>Classification as having the Mitochondrial Disease was based on the proteins that are part of the respiratory chain (RC), which is a step in oxidative phosphorylation.</a:t>
            </a:r>
          </a:p>
          <a:p>
            <a:pPr marL="228600" lvl="0" indent="-228600">
              <a:buSzPts val="2000"/>
            </a:pPr>
            <a:r>
              <a:rPr lang="en-US" sz="1800" dirty="0"/>
              <a:t>Looked at two proteins – NDUFA13 and NDUFB8 and their ability to be used to classify a fibre as RC deficient and non-RC deficient using unsupervised learning models:</a:t>
            </a:r>
          </a:p>
          <a:p>
            <a:pPr marL="685800" lvl="1" indent="-228600">
              <a:buSzPts val="2000"/>
            </a:pPr>
            <a:r>
              <a:rPr lang="en-US" sz="1800" dirty="0"/>
              <a:t>K-means Clustering</a:t>
            </a:r>
          </a:p>
          <a:p>
            <a:pPr marL="685800" lvl="1" indent="-228600">
              <a:buSzPts val="2000"/>
            </a:pPr>
            <a:r>
              <a:rPr lang="en-US" sz="1800" dirty="0"/>
              <a:t>Gaussian Mixture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1B53E7-9933-B541-B69D-E22F5EEB8F13}"/>
              </a:ext>
            </a:extLst>
          </p:cNvPr>
          <p:cNvGrpSpPr/>
          <p:nvPr/>
        </p:nvGrpSpPr>
        <p:grpSpPr>
          <a:xfrm>
            <a:off x="7214208" y="520749"/>
            <a:ext cx="3431071" cy="5643794"/>
            <a:chOff x="8089900" y="-571500"/>
            <a:chExt cx="3605276" cy="7188200"/>
          </a:xfrm>
        </p:grpSpPr>
        <p:pic>
          <p:nvPicPr>
            <p:cNvPr id="5" name="Picture 2" descr="Figure 1">
              <a:extLst>
                <a:ext uri="{FF2B5EF4-FFF2-40B4-BE49-F238E27FC236}">
                  <a16:creationId xmlns:a16="http://schemas.microsoft.com/office/drawing/2014/main" id="{86C313B2-B369-B641-BA0C-67F76D97F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3" t="-212" r="1" b="19659"/>
            <a:stretch/>
          </p:blipFill>
          <p:spPr bwMode="auto">
            <a:xfrm>
              <a:off x="8089900" y="-571500"/>
              <a:ext cx="3605276" cy="718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Figure 1">
              <a:extLst>
                <a:ext uri="{FF2B5EF4-FFF2-40B4-BE49-F238E27FC236}">
                  <a16:creationId xmlns:a16="http://schemas.microsoft.com/office/drawing/2014/main" id="{10D11C47-9F41-4548-A2F9-2B31B6B94A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85" t="79629" r="1" b="1585"/>
            <a:stretch/>
          </p:blipFill>
          <p:spPr bwMode="auto">
            <a:xfrm>
              <a:off x="8127999" y="4825999"/>
              <a:ext cx="1814576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39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33a40eac_0_0"/>
          <p:cNvSpPr txBox="1">
            <a:spLocks noGrp="1"/>
          </p:cNvSpPr>
          <p:nvPr>
            <p:ph type="title"/>
          </p:nvPr>
        </p:nvSpPr>
        <p:spPr>
          <a:xfrm>
            <a:off x="1795173" y="347895"/>
            <a:ext cx="3095626" cy="14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Proteins</a:t>
            </a:r>
            <a:endParaRPr dirty="0"/>
          </a:p>
        </p:txBody>
      </p:sp>
      <p:sp>
        <p:nvSpPr>
          <p:cNvPr id="99" name="Google Shape;99;gf933a40eac_0_0"/>
          <p:cNvSpPr txBox="1">
            <a:spLocks noGrp="1"/>
          </p:cNvSpPr>
          <p:nvPr>
            <p:ph type="body" idx="1"/>
          </p:nvPr>
        </p:nvSpPr>
        <p:spPr>
          <a:xfrm>
            <a:off x="1272659" y="1357200"/>
            <a:ext cx="5622434" cy="5265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/>
              <a:t>The 2 proteins investigated in this study were: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NDUFB8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NDUFA13</a:t>
            </a:r>
          </a:p>
          <a:p>
            <a:pPr marL="0" lvl="0" indent="0"/>
            <a:endParaRPr lang="en-GB" sz="500" dirty="0"/>
          </a:p>
          <a:p>
            <a:pPr marL="0" lvl="0" indent="0"/>
            <a:r>
              <a:rPr lang="en-GB" sz="1800" dirty="0"/>
              <a:t>Both are part of complex I (CI) of the respiratory chain and are used in the oxidative phosphorylation process during the transfer of electrons in the respiratory chain for the release of energy for the cell.</a:t>
            </a:r>
          </a:p>
          <a:p>
            <a:pPr marL="0" lvl="0" indent="0"/>
            <a:r>
              <a:rPr lang="en-GB" b="1" u="sng" dirty="0"/>
              <a:t>Why them?</a:t>
            </a:r>
          </a:p>
          <a:p>
            <a:pPr marL="0" lvl="0" indent="0"/>
            <a:r>
              <a:rPr lang="en-GB" sz="1800" dirty="0"/>
              <a:t>Using these proteins because complex I (CI) is known to be deficient in patients with mitochondrial diseases, which would correlate with deficiencies of these proteins, hence causing a deficiency in the respiratory chain.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A5A469-6082-E745-BD7D-051B59E2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09" y="550900"/>
            <a:ext cx="3942791" cy="5756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3E07-4109-B947-8DCF-F2FA793CC318}"/>
              </a:ext>
            </a:extLst>
          </p:cNvPr>
          <p:cNvCxnSpPr/>
          <p:nvPr/>
        </p:nvCxnSpPr>
        <p:spPr>
          <a:xfrm>
            <a:off x="7898860" y="914400"/>
            <a:ext cx="350195" cy="62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6D1B6B-FD76-394B-A2F6-F67236E36ED6}"/>
              </a:ext>
            </a:extLst>
          </p:cNvPr>
          <p:cNvSpPr txBox="1"/>
          <p:nvPr/>
        </p:nvSpPr>
        <p:spPr>
          <a:xfrm>
            <a:off x="7529209" y="677566"/>
            <a:ext cx="107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 descr="Background pattern&#10;&#10;Description automatically generated">
            <a:extLst>
              <a:ext uri="{FF2B5EF4-FFF2-40B4-BE49-F238E27FC236}">
                <a16:creationId xmlns:a16="http://schemas.microsoft.com/office/drawing/2014/main" id="{E71C4D89-3010-4C72-A8D6-BAAE345DD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 t="1607" b="4643"/>
          <a:stretch/>
        </p:blipFill>
        <p:spPr>
          <a:xfrm>
            <a:off x="20" y="-25390"/>
            <a:ext cx="12191980" cy="685799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000"/>
              <a:t>Work Undertaken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oogle Shape;106;p3">
            <a:extLst>
              <a:ext uri="{FF2B5EF4-FFF2-40B4-BE49-F238E27FC236}">
                <a16:creationId xmlns:a16="http://schemas.microsoft.com/office/drawing/2014/main" id="{ABC89716-2F03-4D99-BA7D-133D4EE6C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246829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0"/>
            <a:ext cx="5412222" cy="3734405"/>
          </a:xfrm>
          <a:custGeom>
            <a:avLst/>
            <a:gdLst/>
            <a:ahLst/>
            <a:cxnLst/>
            <a:rect l="l" t="t" r="r" b="b"/>
            <a:pathLst>
              <a:path w="5412222" h="3734405" extrusionOk="0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/>
              <a:t>Key Findings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idx="1"/>
          </p:nvPr>
        </p:nvSpPr>
        <p:spPr>
          <a:xfrm>
            <a:off x="1471647" y="4145165"/>
            <a:ext cx="5088345" cy="20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dirty="0"/>
              <a:t> Comparing both the GMM and k-means plots of the two proteins, GMM produced a split that corresponds to the natural split of the data seen in the plot, whereas k-means did not, although it produced two clusters.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5B331-7470-F24C-8895-05303D2A5F4C}"/>
              </a:ext>
            </a:extLst>
          </p:cNvPr>
          <p:cNvGrpSpPr/>
          <p:nvPr/>
        </p:nvGrpSpPr>
        <p:grpSpPr>
          <a:xfrm>
            <a:off x="7363435" y="37500"/>
            <a:ext cx="4108522" cy="3144785"/>
            <a:chOff x="2497390" y="1787053"/>
            <a:chExt cx="5697220" cy="3985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5F1B8B-CC7C-2D47-8721-9008A0A292A7}"/>
                </a:ext>
              </a:extLst>
            </p:cNvPr>
            <p:cNvGrpSpPr/>
            <p:nvPr/>
          </p:nvGrpSpPr>
          <p:grpSpPr>
            <a:xfrm>
              <a:off x="2497390" y="1787053"/>
              <a:ext cx="5697220" cy="3985895"/>
              <a:chOff x="0" y="0"/>
              <a:chExt cx="5697220" cy="398589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DE881-FCBE-4146-8615-AB9E277E62B2}"/>
                  </a:ext>
                </a:extLst>
              </p:cNvPr>
              <p:cNvSpPr/>
              <p:nvPr/>
            </p:nvSpPr>
            <p:spPr>
              <a:xfrm>
                <a:off x="0" y="0"/>
                <a:ext cx="5697200" cy="3985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pic>
            <p:nvPicPr>
              <p:cNvPr id="10" name="Shape 1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19D9C18F-97AA-454F-BAEA-DE8C00BF853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847975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20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1A395B5-F5AF-7D43-B45C-D6C9B35F9E1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933700" y="0"/>
                <a:ext cx="2763520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Shape 2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B32027B-06BF-E041-97B2-7ECC8FC5322E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270000" y="1905000"/>
                <a:ext cx="3162300" cy="2080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6B142-BFBC-DB4B-B504-68A910A26731}"/>
              </a:ext>
            </a:extLst>
          </p:cNvPr>
          <p:cNvGrpSpPr/>
          <p:nvPr/>
        </p:nvGrpSpPr>
        <p:grpSpPr>
          <a:xfrm>
            <a:off x="7071138" y="3387446"/>
            <a:ext cx="4692200" cy="3362139"/>
            <a:chOff x="2494533" y="1751810"/>
            <a:chExt cx="5702935" cy="40563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58685D-28D6-5141-B431-5BDC21D64721}"/>
                </a:ext>
              </a:extLst>
            </p:cNvPr>
            <p:cNvGrpSpPr/>
            <p:nvPr/>
          </p:nvGrpSpPr>
          <p:grpSpPr>
            <a:xfrm>
              <a:off x="2494533" y="1751810"/>
              <a:ext cx="5702935" cy="4056380"/>
              <a:chOff x="0" y="0"/>
              <a:chExt cx="5703298" cy="40569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B8AB8A-D024-7C49-8810-F4F844107D25}"/>
                  </a:ext>
                </a:extLst>
              </p:cNvPr>
              <p:cNvSpPr/>
              <p:nvPr/>
            </p:nvSpPr>
            <p:spPr>
              <a:xfrm>
                <a:off x="0" y="0"/>
                <a:ext cx="5703275" cy="405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F07FB5D-BE8E-5E44-A2BE-0FA119A44437}"/>
                  </a:ext>
                </a:extLst>
              </p:cNvPr>
              <p:cNvGrpSpPr/>
              <p:nvPr/>
            </p:nvGrpSpPr>
            <p:grpSpPr>
              <a:xfrm>
                <a:off x="0" y="0"/>
                <a:ext cx="5703298" cy="4056924"/>
                <a:chOff x="0" y="0"/>
                <a:chExt cx="5703298" cy="4056924"/>
              </a:xfrm>
            </p:grpSpPr>
            <p:pic>
              <p:nvPicPr>
                <p:cNvPr id="18" name="Shape 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F48D1D23-C373-1A4F-A4F0-D71E3F46F68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0" y="0"/>
                  <a:ext cx="2757170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" name="Shape 7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44348F0-6E7A-9140-8E93-D547D9D505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39143" y="0"/>
                  <a:ext cx="2764155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" name="Shape 8">
                  <a:extLst>
                    <a:ext uri="{FF2B5EF4-FFF2-40B4-BE49-F238E27FC236}">
                      <a16:creationId xmlns:a16="http://schemas.microsoft.com/office/drawing/2014/main" id="{9A8EA723-06EB-F241-865F-76F2422424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1169125" y="1939834"/>
                  <a:ext cx="3266440" cy="21170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4D151C-7FC5-044B-96A8-22AB37E09CAD}"/>
                  </a:ext>
                </a:extLst>
              </p:cNvPr>
              <p:cNvSpPr/>
              <p:nvPr/>
            </p:nvSpPr>
            <p:spPr>
              <a:xfrm rot="-5400000">
                <a:off x="954520" y="2820728"/>
                <a:ext cx="638175" cy="2035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GB" sz="6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logNDUFB8</a:t>
                </a:r>
                <a:endParaRPr lang="en-GB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K-means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The control, especially C03 had a high proportion of RC-deficient fibres which was unexpected.</a:t>
            </a:r>
          </a:p>
          <a:p>
            <a:r>
              <a:rPr lang="en-US" sz="1900"/>
              <a:t>CI had almost 100% of fibres as RC deficient so this met expectations</a:t>
            </a:r>
          </a:p>
          <a:p>
            <a:r>
              <a:rPr lang="en-US" sz="1900"/>
              <a:t>New finding that deletion and MT-TL1 disease types had varying proportions for each patient which was surprising.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CF7B6-73F8-9344-ACA2-959E2E4A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43235"/>
              </p:ext>
            </p:extLst>
          </p:nvPr>
        </p:nvGraphicFramePr>
        <p:xfrm>
          <a:off x="4744253" y="640080"/>
          <a:ext cx="6723807" cy="557784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03984">
                  <a:extLst>
                    <a:ext uri="{9D8B030D-6E8A-4147-A177-3AD203B41FA5}">
                      <a16:colId xmlns:a16="http://schemas.microsoft.com/office/drawing/2014/main" val="3441538136"/>
                    </a:ext>
                  </a:extLst>
                </a:gridCol>
                <a:gridCol w="1912549">
                  <a:extLst>
                    <a:ext uri="{9D8B030D-6E8A-4147-A177-3AD203B41FA5}">
                      <a16:colId xmlns:a16="http://schemas.microsoft.com/office/drawing/2014/main" val="1120721232"/>
                    </a:ext>
                  </a:extLst>
                </a:gridCol>
                <a:gridCol w="1490959">
                  <a:extLst>
                    <a:ext uri="{9D8B030D-6E8A-4147-A177-3AD203B41FA5}">
                      <a16:colId xmlns:a16="http://schemas.microsoft.com/office/drawing/2014/main" val="1507063411"/>
                    </a:ext>
                  </a:extLst>
                </a:gridCol>
                <a:gridCol w="1716315">
                  <a:extLst>
                    <a:ext uri="{9D8B030D-6E8A-4147-A177-3AD203B41FA5}">
                      <a16:colId xmlns:a16="http://schemas.microsoft.com/office/drawing/2014/main" val="4015532860"/>
                    </a:ext>
                  </a:extLst>
                </a:gridCol>
              </a:tblGrid>
              <a:tr h="7896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Proportion of RC deficient Fibres (%)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Disease Type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Proportion of RC deficient Fibres (%)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734642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1.4%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54383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C02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Control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19.0%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6610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C03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3946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97.6%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CI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98.1%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92955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P02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98.7%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325888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P03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Deletion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33.8%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9912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P04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566331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P05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20.1%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8156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P06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76.4%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MT-TL1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39.8%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639133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P07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49.5%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42949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P08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MT-TG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19608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P09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50.2%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MT-TE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50.2%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9704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P10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MT-TW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2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1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62" y="315404"/>
            <a:ext cx="2015088" cy="791701"/>
          </a:xfrm>
        </p:spPr>
        <p:txBody>
          <a:bodyPr>
            <a:normAutofit/>
          </a:bodyPr>
          <a:lstStyle/>
          <a:p>
            <a:r>
              <a:rPr lang="en-US" dirty="0"/>
              <a:t>GMM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67" y="2950619"/>
            <a:ext cx="1681269" cy="586301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NDUFA13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98E0D-C29B-5C41-9D4F-E98F6CCD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06645"/>
              </p:ext>
            </p:extLst>
          </p:nvPr>
        </p:nvGraphicFramePr>
        <p:xfrm>
          <a:off x="6403467" y="3387647"/>
          <a:ext cx="5562607" cy="319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1240">
                  <a:extLst>
                    <a:ext uri="{9D8B030D-6E8A-4147-A177-3AD203B41FA5}">
                      <a16:colId xmlns:a16="http://schemas.microsoft.com/office/drawing/2014/main" val="2292801664"/>
                    </a:ext>
                  </a:extLst>
                </a:gridCol>
                <a:gridCol w="1463577">
                  <a:extLst>
                    <a:ext uri="{9D8B030D-6E8A-4147-A177-3AD203B41FA5}">
                      <a16:colId xmlns:a16="http://schemas.microsoft.com/office/drawing/2014/main" val="2988505363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3161030562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294417279"/>
                    </a:ext>
                  </a:extLst>
                </a:gridCol>
              </a:tblGrid>
              <a:tr h="4752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Proportion of RC deficient Fibres (%)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91792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45572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C02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0.3%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06651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C03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21795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193198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06706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39690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1689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668754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9.5 %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MT-TL1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28.2%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71606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65.3%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98437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87705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35612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1440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3A840A-ED3E-7C4A-882C-2B4E46743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59150"/>
              </p:ext>
            </p:extLst>
          </p:nvPr>
        </p:nvGraphicFramePr>
        <p:xfrm>
          <a:off x="719998" y="3429000"/>
          <a:ext cx="5165719" cy="319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3414">
                  <a:extLst>
                    <a:ext uri="{9D8B030D-6E8A-4147-A177-3AD203B41FA5}">
                      <a16:colId xmlns:a16="http://schemas.microsoft.com/office/drawing/2014/main" val="3255264808"/>
                    </a:ext>
                  </a:extLst>
                </a:gridCol>
                <a:gridCol w="1359151">
                  <a:extLst>
                    <a:ext uri="{9D8B030D-6E8A-4147-A177-3AD203B41FA5}">
                      <a16:colId xmlns:a16="http://schemas.microsoft.com/office/drawing/2014/main" val="162335092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179924486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993241168"/>
                    </a:ext>
                  </a:extLst>
                </a:gridCol>
              </a:tblGrid>
              <a:tr h="5925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714192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4065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2.1%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09717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97405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20365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100%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10596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711346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08338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23.7%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861281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11.3%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MT-TL1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05176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68.9%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46464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43256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9383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83.6%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577907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B49090-DAB7-DB42-BEDE-A8F12B113274}"/>
              </a:ext>
            </a:extLst>
          </p:cNvPr>
          <p:cNvSpPr txBox="1">
            <a:spLocks/>
          </p:cNvSpPr>
          <p:nvPr/>
        </p:nvSpPr>
        <p:spPr>
          <a:xfrm>
            <a:off x="719998" y="2991796"/>
            <a:ext cx="2015088" cy="79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NDUFB8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7D8A4-7F03-1C42-8EE4-767FC3B0DD7E}"/>
              </a:ext>
            </a:extLst>
          </p:cNvPr>
          <p:cNvSpPr txBox="1"/>
          <p:nvPr/>
        </p:nvSpPr>
        <p:spPr>
          <a:xfrm>
            <a:off x="719998" y="992611"/>
            <a:ext cx="11323137" cy="1754326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 from both proteins show that the GMM predicted the control as close to 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 </a:t>
            </a:r>
            <a:r>
              <a:rPr lang="en-US" sz="1800" dirty="0" err="1"/>
              <a:t>fibres</a:t>
            </a:r>
            <a:r>
              <a:rPr lang="en-US" sz="1800" dirty="0"/>
              <a:t> were predicted to be approximately 100% RC deficient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Both patients with the deletion variant were predicted to have a very low proportion of RC deficient </a:t>
            </a:r>
            <a:r>
              <a:rPr lang="en-US" sz="1800" dirty="0" err="1"/>
              <a:t>fibres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MT-TL1 is still showing each patient with varying RC deficient fibre proportions – likely that other factors play a role in the classification of this disease e.g. deficiency of other proteins produced by tRNA for oxidative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remaining diseases have a high proportion of RC deficient </a:t>
            </a:r>
            <a:r>
              <a:rPr lang="en-US" sz="1800" dirty="0" err="1"/>
              <a:t>fibres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31BDB08-1BEE-3C4E-B911-3F6B325AE3D0}"/>
              </a:ext>
            </a:extLst>
          </p:cNvPr>
          <p:cNvSpPr txBox="1">
            <a:spLocks/>
          </p:cNvSpPr>
          <p:nvPr/>
        </p:nvSpPr>
        <p:spPr>
          <a:xfrm>
            <a:off x="2301367" y="2917248"/>
            <a:ext cx="1681269" cy="58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dirty="0"/>
              <a:t>NDUFB8</a:t>
            </a:r>
          </a:p>
        </p:txBody>
      </p:sp>
    </p:spTree>
    <p:extLst>
      <p:ext uri="{BB962C8B-B14F-4D97-AF65-F5344CB8AC3E}">
        <p14:creationId xmlns:p14="http://schemas.microsoft.com/office/powerpoint/2010/main" val="271053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" y="0"/>
            <a:ext cx="9705717" cy="6858000"/>
          </a:xfrm>
          <a:custGeom>
            <a:avLst/>
            <a:gdLst/>
            <a:ahLst/>
            <a:cxnLst/>
            <a:rect l="l" t="t" r="r" b="b"/>
            <a:pathLst>
              <a:path w="9705717" h="6858000" extrusionOk="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idx="1"/>
          </p:nvPr>
        </p:nvSpPr>
        <p:spPr>
          <a:xfrm>
            <a:off x="424861" y="1435100"/>
            <a:ext cx="6622913" cy="4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101600">
              <a:spcBef>
                <a:spcPts val="0"/>
              </a:spcBef>
              <a:buSzPts val="2000"/>
              <a:buNone/>
            </a:pPr>
            <a:r>
              <a:rPr lang="en-GB" dirty="0">
                <a:solidFill>
                  <a:schemeClr val="bg1"/>
                </a:solidFill>
              </a:rPr>
              <a:t>The k-means vs GMM models: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Visual inspection of 2Dmito plots shows GMM captures the two forks of the V-shaped data whilst k-means does not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r>
              <a:rPr lang="en-GB" dirty="0">
                <a:solidFill>
                  <a:schemeClr val="bg1"/>
                </a:solidFill>
              </a:rPr>
              <a:t>Quantitative inspection: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Control expected to be 0%, GMM shows this but k-means does not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CI expected to be 100%, both GMM and k-means show this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Deletion expected to be low but the same for both patients which GMM shows. However, k-means shows varying results for each patient.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Shape 8">
            <a:extLst>
              <a:ext uri="{FF2B5EF4-FFF2-40B4-BE49-F238E27FC236}">
                <a16:creationId xmlns:a16="http://schemas.microsoft.com/office/drawing/2014/main" id="{A3D8A459-3719-A742-B442-CCDE0569A1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900" y="3516097"/>
            <a:ext cx="3728622" cy="32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7" descr="Chart, scatter chart&#10;&#10;Description automatically generated">
            <a:extLst>
              <a:ext uri="{FF2B5EF4-FFF2-40B4-BE49-F238E27FC236}">
                <a16:creationId xmlns:a16="http://schemas.microsoft.com/office/drawing/2014/main" id="{A1C29FDC-6227-1B48-A7E4-C8792B65DE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5900" y="174196"/>
            <a:ext cx="3728622" cy="32524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4AB0F3-5642-BD43-9AFE-8C4126086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262362"/>
              </p:ext>
            </p:extLst>
          </p:nvPr>
        </p:nvGraphicFramePr>
        <p:xfrm>
          <a:off x="548360" y="63398"/>
          <a:ext cx="6131840" cy="13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45D7FFA-D09C-A241-AFB0-FCDDB66A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547" y="-934497"/>
            <a:ext cx="12843392" cy="8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6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2067</TotalTime>
  <Words>966</Words>
  <Application>Microsoft Macintosh PowerPoint</Application>
  <PresentationFormat>Widescreen</PresentationFormat>
  <Paragraphs>223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Arial</vt:lpstr>
      <vt:lpstr>Calibri</vt:lpstr>
      <vt:lpstr>Calibri Light</vt:lpstr>
      <vt:lpstr>Courier New</vt:lpstr>
      <vt:lpstr>Office Theme</vt:lpstr>
      <vt:lpstr>PREDICTING FIBRE CLASSIFICATION FOR PATIENT AND CONTROL DATASETS USING CLUSTERING MODELS  </vt:lpstr>
      <vt:lpstr>Background to the Project </vt:lpstr>
      <vt:lpstr>Proteins</vt:lpstr>
      <vt:lpstr>Work Undertaken</vt:lpstr>
      <vt:lpstr>Key Findings</vt:lpstr>
      <vt:lpstr>K-means</vt:lpstr>
      <vt:lpstr>GMM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FIBRE CLASSIFICATION FOR PATIENT AND CONTROL DATASETS USING CLUSTERING ALGORITHMS  </dc:title>
  <dc:creator>Frestie Ngongo (PGT)</dc:creator>
  <cp:lastModifiedBy>Frestie Ngongo (PGT)</cp:lastModifiedBy>
  <cp:revision>10</cp:revision>
  <dcterms:created xsi:type="dcterms:W3CDTF">2021-10-13T19:51:43Z</dcterms:created>
  <dcterms:modified xsi:type="dcterms:W3CDTF">2021-10-21T10:50:17Z</dcterms:modified>
</cp:coreProperties>
</file>