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iana Ebejer" userId="f1ad0ed1-46b1-42e2-9062-3d8fd0065352" providerId="ADAL" clId="{36090A46-3FD3-479A-A989-81792A94AF44}"/>
    <pc:docChg chg="undo custSel modSld">
      <pc:chgData name="Oriana Ebejer" userId="f1ad0ed1-46b1-42e2-9062-3d8fd0065352" providerId="ADAL" clId="{36090A46-3FD3-479A-A989-81792A94AF44}" dt="2024-09-27T12:00:12.847" v="12" actId="1076"/>
      <pc:docMkLst>
        <pc:docMk/>
      </pc:docMkLst>
      <pc:sldChg chg="modSp mod">
        <pc:chgData name="Oriana Ebejer" userId="f1ad0ed1-46b1-42e2-9062-3d8fd0065352" providerId="ADAL" clId="{36090A46-3FD3-479A-A989-81792A94AF44}" dt="2024-09-27T12:00:12.847" v="12" actId="1076"/>
        <pc:sldMkLst>
          <pc:docMk/>
          <pc:sldMk cId="2840184522" sldId="266"/>
        </pc:sldMkLst>
        <pc:spChg chg="mod">
          <ac:chgData name="Oriana Ebejer" userId="f1ad0ed1-46b1-42e2-9062-3d8fd0065352" providerId="ADAL" clId="{36090A46-3FD3-479A-A989-81792A94AF44}" dt="2024-09-27T12:00:12.847" v="12" actId="1076"/>
          <ac:spMkLst>
            <pc:docMk/>
            <pc:sldMk cId="2840184522" sldId="266"/>
            <ac:spMk id="5" creationId="{00000000-0000-0000-0000-000000000000}"/>
          </ac:spMkLst>
        </pc:spChg>
      </pc:sldChg>
      <pc:sldChg chg="addSp delSp modSp mod">
        <pc:chgData name="Oriana Ebejer" userId="f1ad0ed1-46b1-42e2-9062-3d8fd0065352" providerId="ADAL" clId="{36090A46-3FD3-479A-A989-81792A94AF44}" dt="2024-09-27T11:58:57.053" v="9" actId="1076"/>
        <pc:sldMkLst>
          <pc:docMk/>
          <pc:sldMk cId="717326499" sldId="275"/>
        </pc:sldMkLst>
        <pc:picChg chg="add del mod">
          <ac:chgData name="Oriana Ebejer" userId="f1ad0ed1-46b1-42e2-9062-3d8fd0065352" providerId="ADAL" clId="{36090A46-3FD3-479A-A989-81792A94AF44}" dt="2024-09-27T11:58:51.269" v="8" actId="478"/>
          <ac:picMkLst>
            <pc:docMk/>
            <pc:sldMk cId="717326499" sldId="275"/>
            <ac:picMk id="4" creationId="{00000000-0000-0000-0000-000000000000}"/>
          </ac:picMkLst>
        </pc:picChg>
        <pc:picChg chg="add mod">
          <ac:chgData name="Oriana Ebejer" userId="f1ad0ed1-46b1-42e2-9062-3d8fd0065352" providerId="ADAL" clId="{36090A46-3FD3-479A-A989-81792A94AF44}" dt="2024-09-27T11:58:57.053" v="9" actId="1076"/>
          <ac:picMkLst>
            <pc:docMk/>
            <pc:sldMk cId="717326499" sldId="275"/>
            <ac:picMk id="8" creationId="{C3DD1D82-5203-9380-F322-F1818D63CF7E}"/>
          </ac:picMkLst>
        </pc:picChg>
      </pc:sldChg>
      <pc:sldChg chg="modSp mod">
        <pc:chgData name="Oriana Ebejer" userId="f1ad0ed1-46b1-42e2-9062-3d8fd0065352" providerId="ADAL" clId="{36090A46-3FD3-479A-A989-81792A94AF44}" dt="2024-09-27T11:59:44.728" v="11" actId="14100"/>
        <pc:sldMkLst>
          <pc:docMk/>
          <pc:sldMk cId="290132688" sldId="284"/>
        </pc:sldMkLst>
        <pc:spChg chg="mod">
          <ac:chgData name="Oriana Ebejer" userId="f1ad0ed1-46b1-42e2-9062-3d8fd0065352" providerId="ADAL" clId="{36090A46-3FD3-479A-A989-81792A94AF44}" dt="2024-09-27T11:59:44.728" v="11" actId="14100"/>
          <ac:spMkLst>
            <pc:docMk/>
            <pc:sldMk cId="290132688" sldId="28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AE88-68C2-4438-820F-49121057D86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8D32-941B-458B-99D7-758232A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7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27/09/2024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 </a:t>
            </a:r>
            <a:r>
              <a:rPr lang="en-US" dirty="0" err="1"/>
              <a:t>c#</a:t>
            </a:r>
            <a:r>
              <a:rPr lang="en-US" baseline="0" dirty="0"/>
              <a:t> other in java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7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2F3-4EB3-4469-A643-5E3C95FE74E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E538-46A1-48F7-A968-15B9F58C21B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B56-76DD-435B-A1D6-73842CD8F5A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4D52-6D0F-4238-B600-EAFA96CF53B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3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847B-4B7F-433B-B1FC-99193E048AB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F27-2C8A-4D4E-9554-EB956F6EBBB4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0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F6E0-DC59-47EA-901C-34F02AF6A60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5043-24E0-48E4-A542-2741F2A4C63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EAA-4AB7-4FDB-A285-8387D311928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1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09485B5-A08D-4AC1-9BD4-BCC1B7813DB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0DF2-17E3-445A-B8FE-9BE01985E01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C5BA63-75D8-4DAB-AEAA-0C12DB14BFFF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rogramming.dojo.net.nz/resources/programming-language-comparison/inde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Programming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Part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Different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819400"/>
            <a:ext cx="7670174" cy="64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Why do we have a lot of programming languages?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4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Different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874" y="2133600"/>
            <a:ext cx="7562314" cy="3064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Why do we have a lot of programming languages?</a:t>
            </a:r>
          </a:p>
          <a:p>
            <a:pPr marL="0" indent="0">
              <a:buNone/>
            </a:pPr>
            <a:endParaRPr lang="en-GB" b="0" dirty="0"/>
          </a:p>
          <a:p>
            <a:pPr marL="385763" indent="-385763">
              <a:buAutoNum type="arabicParenR"/>
            </a:pPr>
            <a:r>
              <a:rPr lang="en-GB" dirty="0"/>
              <a:t>Different tools for different jobs</a:t>
            </a:r>
          </a:p>
          <a:p>
            <a:pPr marL="385763" indent="-385763">
              <a:buAutoNum type="arabicParenR"/>
            </a:pPr>
            <a:r>
              <a:rPr lang="en-GB" dirty="0"/>
              <a:t>Developers have tastes</a:t>
            </a:r>
          </a:p>
          <a:p>
            <a:pPr marL="385763" indent="-385763">
              <a:buAutoNum type="arabicParenR"/>
            </a:pPr>
            <a:endParaRPr lang="en-GB" b="0" dirty="0"/>
          </a:p>
        </p:txBody>
      </p:sp>
      <p:pic>
        <p:nvPicPr>
          <p:cNvPr id="1026" name="Picture 2" descr="http://codeinstitute.net/wp-content/uploads/2014/07/ift105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65767"/>
            <a:ext cx="3484943" cy="261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8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popular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8228796" cy="3643883"/>
          </a:xfrm>
        </p:spPr>
        <p:txBody>
          <a:bodyPr>
            <a:normAutofit fontScale="70000" lnSpcReduction="20000"/>
          </a:bodyPr>
          <a:lstStyle/>
          <a:p>
            <a:r>
              <a:rPr lang="en-GB" b="0" dirty="0"/>
              <a:t>Java</a:t>
            </a:r>
          </a:p>
          <a:p>
            <a:r>
              <a:rPr lang="en-GB" b="0" dirty="0"/>
              <a:t>C#</a:t>
            </a:r>
          </a:p>
          <a:p>
            <a:r>
              <a:rPr lang="en-GB" b="0" dirty="0"/>
              <a:t>C and C++</a:t>
            </a:r>
          </a:p>
          <a:p>
            <a:r>
              <a:rPr lang="en-GB" b="0" dirty="0"/>
              <a:t>Pascal</a:t>
            </a:r>
          </a:p>
          <a:p>
            <a:r>
              <a:rPr lang="en-GB" b="0" dirty="0"/>
              <a:t>Fortran</a:t>
            </a:r>
          </a:p>
          <a:p>
            <a:r>
              <a:rPr lang="en-GB" b="0" dirty="0"/>
              <a:t>Perl</a:t>
            </a:r>
          </a:p>
          <a:p>
            <a:r>
              <a:rPr lang="en-GB" b="0" dirty="0"/>
              <a:t>PHP</a:t>
            </a:r>
          </a:p>
          <a:p>
            <a:r>
              <a:rPr lang="en-GB" b="0" dirty="0"/>
              <a:t>Python</a:t>
            </a:r>
          </a:p>
          <a:p>
            <a:r>
              <a:rPr lang="en-GB" b="0" dirty="0"/>
              <a:t>JavaScript</a:t>
            </a:r>
          </a:p>
          <a:p>
            <a:pPr marL="0" indent="0">
              <a:buNone/>
            </a:pPr>
            <a:endParaRPr lang="en-GB" b="0" dirty="0"/>
          </a:p>
          <a:p>
            <a:pPr marL="0" indent="0">
              <a:buNone/>
            </a:pPr>
            <a:r>
              <a:rPr lang="en-GB" sz="1425" b="0" dirty="0"/>
              <a:t>Have a look at: </a:t>
            </a:r>
            <a:r>
              <a:rPr lang="en-GB" sz="1425" b="0" dirty="0">
                <a:hlinkClick r:id="rId2"/>
              </a:rPr>
              <a:t>http://programming.dojo.net.nz/resources/programming-language-comparison/index</a:t>
            </a:r>
            <a:endParaRPr lang="en-GB" sz="1425" b="0" dirty="0"/>
          </a:p>
          <a:p>
            <a:pPr marL="0" indent="0">
              <a:buNone/>
            </a:pPr>
            <a:endParaRPr lang="en-GB" sz="1425" b="0" dirty="0"/>
          </a:p>
          <a:p>
            <a:pPr marL="385763" indent="-385763">
              <a:buAutoNum type="arabicParenR"/>
            </a:pPr>
            <a:endParaRPr lang="en-GB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5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306921" cy="3896868"/>
          </a:xfrm>
        </p:spPr>
        <p:txBody>
          <a:bodyPr>
            <a:normAutofit/>
          </a:bodyPr>
          <a:lstStyle/>
          <a:p>
            <a:r>
              <a:rPr lang="en-GB" b="0" dirty="0"/>
              <a:t>All </a:t>
            </a:r>
            <a:r>
              <a:rPr lang="en-GB" dirty="0"/>
              <a:t>programming languages have similar concepts!</a:t>
            </a:r>
          </a:p>
          <a:p>
            <a:r>
              <a:rPr lang="en-GB" b="0" dirty="0"/>
              <a:t>In fact, </a:t>
            </a:r>
            <a:r>
              <a:rPr lang="en-GB" dirty="0"/>
              <a:t>many programs are initially written/designed in pseudo-code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http://novaonline.nvcc.edu/eli/ist153pw/C5AP2_htm_txt_C5AP2_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2657895" cy="2761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4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6838950" cy="38968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0" dirty="0"/>
              <a:t>The 5 basic concepts of all programming languages:</a:t>
            </a:r>
          </a:p>
          <a:p>
            <a:pPr marL="0" indent="0">
              <a:buNone/>
            </a:pPr>
            <a:endParaRPr lang="en-GB" b="0" dirty="0"/>
          </a:p>
          <a:p>
            <a:pPr marL="604838" indent="272654">
              <a:buAutoNum type="arabicParenR"/>
            </a:pPr>
            <a:r>
              <a:rPr lang="en-GB" b="0" dirty="0"/>
              <a:t>Variables</a:t>
            </a:r>
          </a:p>
          <a:p>
            <a:pPr marL="604838" indent="272654">
              <a:buAutoNum type="arabicParenR"/>
            </a:pPr>
            <a:r>
              <a:rPr lang="en-GB" b="0" dirty="0"/>
              <a:t>Control Structures</a:t>
            </a:r>
          </a:p>
          <a:p>
            <a:pPr marL="604838" indent="272654">
              <a:buAutoNum type="arabicParenR"/>
            </a:pPr>
            <a:r>
              <a:rPr lang="en-GB" b="0" dirty="0"/>
              <a:t>Data Structures</a:t>
            </a:r>
          </a:p>
          <a:p>
            <a:pPr marL="604838" indent="272654">
              <a:buAutoNum type="arabicParenR"/>
            </a:pPr>
            <a:r>
              <a:rPr lang="en-GB" b="0" dirty="0"/>
              <a:t>Syntax</a:t>
            </a:r>
          </a:p>
          <a:p>
            <a:pPr marL="604838" indent="272654">
              <a:buAutoNum type="arabicParenR"/>
            </a:pPr>
            <a:r>
              <a:rPr lang="en-GB" b="0" dirty="0"/>
              <a:t>Tools</a:t>
            </a:r>
          </a:p>
          <a:p>
            <a:pPr marL="385763" indent="-385763">
              <a:buAutoNum type="arabicParenR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6838950" cy="3896868"/>
          </a:xfrm>
        </p:spPr>
        <p:txBody>
          <a:bodyPr>
            <a:normAutofit/>
          </a:bodyPr>
          <a:lstStyle/>
          <a:p>
            <a:r>
              <a:rPr lang="en-GB" b="0" dirty="0"/>
              <a:t>A variable </a:t>
            </a:r>
            <a:r>
              <a:rPr lang="en-GB" dirty="0"/>
              <a:t>stores a value to be used in a program</a:t>
            </a:r>
          </a:p>
          <a:p>
            <a:r>
              <a:rPr lang="en-GB" b="0" dirty="0"/>
              <a:t>Is usually </a:t>
            </a:r>
            <a:r>
              <a:rPr lang="en-GB" dirty="0"/>
              <a:t>given a name</a:t>
            </a:r>
          </a:p>
          <a:p>
            <a:pPr marL="0" indent="0">
              <a:buNone/>
            </a:pPr>
            <a:endParaRPr lang="en-GB" b="0" dirty="0"/>
          </a:p>
        </p:txBody>
      </p:sp>
      <p:pic>
        <p:nvPicPr>
          <p:cNvPr id="1028" name="Picture 4" descr="Image result for variables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92068"/>
            <a:ext cx="376083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3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3896868"/>
          </a:xfrm>
        </p:spPr>
        <p:txBody>
          <a:bodyPr>
            <a:normAutofit/>
          </a:bodyPr>
          <a:lstStyle/>
          <a:p>
            <a:endParaRPr lang="en-GB" b="0" dirty="0"/>
          </a:p>
          <a:p>
            <a:r>
              <a:rPr lang="en-GB" b="0" dirty="0"/>
              <a:t>A piece of </a:t>
            </a:r>
            <a:r>
              <a:rPr lang="en-GB" dirty="0"/>
              <a:t>code that makes a decision on what to do next</a:t>
            </a:r>
          </a:p>
          <a:p>
            <a:pPr marL="0" indent="0">
              <a:buNone/>
            </a:pPr>
            <a:endParaRPr lang="en-GB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422" t="45221" r="6208" b="31849"/>
          <a:stretch/>
        </p:blipFill>
        <p:spPr>
          <a:xfrm>
            <a:off x="1334688" y="2672333"/>
            <a:ext cx="6477003" cy="19050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8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3896868"/>
          </a:xfrm>
        </p:spPr>
        <p:txBody>
          <a:bodyPr>
            <a:normAutofit/>
          </a:bodyPr>
          <a:lstStyle/>
          <a:p>
            <a:endParaRPr lang="en-GB" b="0" dirty="0"/>
          </a:p>
          <a:p>
            <a:r>
              <a:rPr lang="en-GB" b="0" dirty="0"/>
              <a:t>Sometimes </a:t>
            </a:r>
            <a:r>
              <a:rPr lang="en-GB" dirty="0"/>
              <a:t>more complicated structures than variables </a:t>
            </a:r>
            <a:r>
              <a:rPr lang="en-GB" b="0" dirty="0"/>
              <a:t>are required to store data</a:t>
            </a:r>
          </a:p>
          <a:p>
            <a:r>
              <a:rPr lang="en-GB" b="0" dirty="0"/>
              <a:t>These can be </a:t>
            </a:r>
            <a:r>
              <a:rPr lang="en-GB" dirty="0"/>
              <a:t>classes or other constructs e.g. arrays</a:t>
            </a:r>
          </a:p>
        </p:txBody>
      </p:sp>
      <p:pic>
        <p:nvPicPr>
          <p:cNvPr id="3074" name="Picture 2" descr="Image result for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2781300" cy="25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8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848670"/>
            <a:ext cx="7391400" cy="2951930"/>
          </a:xfrm>
        </p:spPr>
        <p:txBody>
          <a:bodyPr>
            <a:normAutofit/>
          </a:bodyPr>
          <a:lstStyle/>
          <a:p>
            <a:r>
              <a:rPr lang="en-GB" b="0" dirty="0"/>
              <a:t>The set of </a:t>
            </a:r>
            <a:r>
              <a:rPr lang="en-GB" dirty="0"/>
              <a:t>keywords and symbols </a:t>
            </a:r>
            <a:r>
              <a:rPr lang="en-GB" b="0" dirty="0"/>
              <a:t>that can be used in a programming language</a:t>
            </a:r>
          </a:p>
          <a:p>
            <a:pPr marL="114300" indent="0">
              <a:buNone/>
            </a:pPr>
            <a:endParaRPr lang="en-GB" b="0" dirty="0"/>
          </a:p>
          <a:p>
            <a:r>
              <a:rPr lang="en-GB" b="0" dirty="0"/>
              <a:t>Also, </a:t>
            </a:r>
            <a:r>
              <a:rPr lang="en-GB" dirty="0"/>
              <a:t>rules about how terms can be formed </a:t>
            </a:r>
          </a:p>
          <a:p>
            <a:endParaRPr lang="en-GB" b="0" dirty="0"/>
          </a:p>
          <a:p>
            <a:r>
              <a:rPr lang="en-GB" b="0" dirty="0"/>
              <a:t>What </a:t>
            </a:r>
            <a:r>
              <a:rPr lang="en-GB" dirty="0"/>
              <a:t>varies between different languages</a:t>
            </a:r>
          </a:p>
          <a:p>
            <a:endParaRPr lang="en-GB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94" y="1439613"/>
            <a:ext cx="8118505" cy="4800600"/>
          </a:xfrm>
        </p:spPr>
        <p:txBody>
          <a:bodyPr>
            <a:normAutofit/>
          </a:bodyPr>
          <a:lstStyle/>
          <a:p>
            <a:endParaRPr lang="en-GB" b="0" dirty="0"/>
          </a:p>
          <a:p>
            <a:r>
              <a:rPr lang="en-GB" b="0" dirty="0"/>
              <a:t>Companies (and groups of enthusiasts) have created </a:t>
            </a:r>
            <a:r>
              <a:rPr lang="en-GB" dirty="0"/>
              <a:t>tools to help us develop programs</a:t>
            </a:r>
            <a:r>
              <a:rPr lang="en-GB" b="0" dirty="0"/>
              <a:t> using our chosen programming language</a:t>
            </a:r>
          </a:p>
          <a:p>
            <a:r>
              <a:rPr lang="en-GB" b="0" dirty="0"/>
              <a:t>The most important tool would be the </a:t>
            </a:r>
            <a:r>
              <a:rPr lang="en-GB" dirty="0"/>
              <a:t>program used to code the program – IDE (in next lesson)</a:t>
            </a:r>
          </a:p>
          <a:p>
            <a:r>
              <a:rPr lang="en-GB" b="0" dirty="0"/>
              <a:t>Amongst others, it has </a:t>
            </a:r>
            <a:r>
              <a:rPr lang="en-GB" dirty="0"/>
              <a:t>features to help us get the syntax right.</a:t>
            </a:r>
          </a:p>
          <a:p>
            <a:pPr marL="114300" indent="0">
              <a:buNone/>
            </a:pPr>
            <a:endParaRPr lang="en-GB" b="0" dirty="0"/>
          </a:p>
        </p:txBody>
      </p:sp>
      <p:pic>
        <p:nvPicPr>
          <p:cNvPr id="1026" name="Picture 2" descr="Image result for netbeans 8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39913"/>
            <a:ext cx="3181342" cy="228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7886700" cy="994172"/>
          </a:xfrm>
        </p:spPr>
        <p:txBody>
          <a:bodyPr>
            <a:normAutofit/>
          </a:bodyPr>
          <a:lstStyle/>
          <a:p>
            <a:r>
              <a:rPr lang="en-GB" sz="4000" dirty="0"/>
              <a:t>What is a computer program?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9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61" y="124826"/>
            <a:ext cx="7543800" cy="1450757"/>
          </a:xfrm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436889"/>
            <a:ext cx="8306921" cy="544311"/>
          </a:xfrm>
        </p:spPr>
        <p:txBody>
          <a:bodyPr>
            <a:normAutofit/>
          </a:bodyPr>
          <a:lstStyle/>
          <a:p>
            <a:r>
              <a:rPr lang="en-US" b="0" dirty="0"/>
              <a:t>Look at the two code snippets below: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43252" y="4117196"/>
            <a:ext cx="6782921" cy="16850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</a:t>
            </a:r>
            <a:r>
              <a:rPr 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main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[])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("Hello World");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9241" y="2133600"/>
            <a:ext cx="6782920" cy="16850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helloworld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static void Main (string[]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("Hello World");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60" y="5827451"/>
            <a:ext cx="8306921" cy="544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What are the differences and the similarities between them?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543800" cy="2593975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7" name="Picture 2" descr="http://www.experiencedrivendevelopment.com/wp-content/uploads/2014/01/whycatalyst-question-fro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5175"/>
            <a:ext cx="1640241" cy="164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8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computer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239000" cy="2074775"/>
          </a:xfrm>
        </p:spPr>
        <p:txBody>
          <a:bodyPr>
            <a:noAutofit/>
          </a:bodyPr>
          <a:lstStyle/>
          <a:p>
            <a:r>
              <a:rPr lang="en-GB" sz="2400" b="0" dirty="0"/>
              <a:t>Tells the </a:t>
            </a:r>
            <a:r>
              <a:rPr lang="en-GB" sz="2400" dirty="0"/>
              <a:t>computer what to do</a:t>
            </a:r>
          </a:p>
          <a:p>
            <a:r>
              <a:rPr lang="en-GB" sz="2400" b="0" dirty="0"/>
              <a:t>Turns a </a:t>
            </a:r>
            <a:r>
              <a:rPr lang="en-GB" sz="2400" dirty="0"/>
              <a:t>dumb machine into the most powerful tool</a:t>
            </a:r>
            <a:r>
              <a:rPr lang="en-GB" sz="2400" b="0" dirty="0"/>
              <a:t>!</a:t>
            </a:r>
          </a:p>
          <a:p>
            <a:endParaRPr lang="en-GB" sz="2400" b="0" dirty="0"/>
          </a:p>
          <a:p>
            <a:r>
              <a:rPr lang="en-GB" sz="2400" b="0" dirty="0"/>
              <a:t>A list of </a:t>
            </a:r>
            <a:r>
              <a:rPr lang="en-GB" sz="2400" dirty="0"/>
              <a:t>detailed instructions</a:t>
            </a:r>
          </a:p>
          <a:p>
            <a:r>
              <a:rPr lang="en-GB" sz="2400" b="0" dirty="0"/>
              <a:t>Processes </a:t>
            </a:r>
            <a:r>
              <a:rPr lang="en-GB" sz="2400" dirty="0"/>
              <a:t>data to give us information</a:t>
            </a:r>
          </a:p>
          <a:p>
            <a:endParaRPr lang="en-GB" sz="2400" b="0" dirty="0"/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1026" name="Picture 2" descr="http://ecomputernotes.com/images/Data_Processing_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419600"/>
            <a:ext cx="4162779" cy="16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691" y="2057400"/>
            <a:ext cx="7886700" cy="3692179"/>
          </a:xfrm>
        </p:spPr>
        <p:txBody>
          <a:bodyPr>
            <a:normAutofit/>
          </a:bodyPr>
          <a:lstStyle/>
          <a:p>
            <a:r>
              <a:rPr lang="en-GB" sz="2400" b="0" dirty="0"/>
              <a:t>The </a:t>
            </a:r>
            <a:r>
              <a:rPr lang="en-GB" sz="2400" dirty="0"/>
              <a:t>programmer/developer (YOU) writes these programs</a:t>
            </a:r>
          </a:p>
          <a:p>
            <a:endParaRPr lang="en-GB" sz="2400" dirty="0"/>
          </a:p>
          <a:p>
            <a:r>
              <a:rPr lang="en-GB" sz="2400" b="0" dirty="0"/>
              <a:t>The </a:t>
            </a:r>
            <a:r>
              <a:rPr lang="en-GB" sz="2400" dirty="0"/>
              <a:t>end-user</a:t>
            </a:r>
            <a:r>
              <a:rPr lang="en-GB" sz="2400" b="0" dirty="0"/>
              <a:t> is a </a:t>
            </a:r>
            <a:r>
              <a:rPr lang="en-GB" sz="2400" dirty="0"/>
              <a:t>non-technical person </a:t>
            </a:r>
            <a:r>
              <a:rPr lang="en-GB" sz="2400" b="0" dirty="0"/>
              <a:t>who </a:t>
            </a:r>
            <a:r>
              <a:rPr lang="en-GB" sz="2400" dirty="0"/>
              <a:t>needs the results of your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886700" cy="3692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0" u="sng" dirty="0"/>
              <a:t>Myth 1</a:t>
            </a:r>
          </a:p>
          <a:p>
            <a:pPr marL="0" indent="0">
              <a:buNone/>
            </a:pPr>
            <a:r>
              <a:rPr lang="en-GB" sz="2400" b="0" dirty="0"/>
              <a:t>Only Math experts can program computers</a:t>
            </a:r>
          </a:p>
          <a:p>
            <a:pPr marL="0" indent="0">
              <a:buNone/>
            </a:pPr>
            <a:endParaRPr lang="en-GB" sz="2400" b="0" dirty="0"/>
          </a:p>
          <a:p>
            <a:pPr marL="0" indent="0">
              <a:buNone/>
            </a:pPr>
            <a:r>
              <a:rPr lang="en-GB" sz="2400" b="0" u="sng" dirty="0"/>
              <a:t>Myth 2</a:t>
            </a:r>
          </a:p>
          <a:p>
            <a:pPr marL="0" indent="0">
              <a:buNone/>
            </a:pPr>
            <a:r>
              <a:rPr lang="en-GB" sz="2400" b="0" dirty="0"/>
              <a:t>Computers make mistakes</a:t>
            </a:r>
          </a:p>
          <a:p>
            <a:endParaRPr lang="en-GB" sz="2400" b="0" dirty="0"/>
          </a:p>
          <a:p>
            <a:pPr marL="0" indent="0">
              <a:buNone/>
            </a:pPr>
            <a:r>
              <a:rPr lang="en-GB" sz="2400" b="0" u="sng" dirty="0"/>
              <a:t>Myth 3</a:t>
            </a:r>
            <a:endParaRPr lang="en-GB" sz="2400" b="0" dirty="0"/>
          </a:p>
          <a:p>
            <a:pPr marL="0" indent="0">
              <a:buNone/>
            </a:pPr>
            <a:r>
              <a:rPr lang="en-GB" sz="2400" b="0" dirty="0"/>
              <a:t>Computers are difficult to program</a:t>
            </a:r>
          </a:p>
        </p:txBody>
      </p:sp>
      <p:pic>
        <p:nvPicPr>
          <p:cNvPr id="1026" name="Picture 2" descr="http://images.clipartpanda.com/wrong-clipart-7iaLbGK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22" y="3992513"/>
            <a:ext cx="1370828" cy="14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886700" cy="994172"/>
          </a:xfrm>
        </p:spPr>
        <p:txBody>
          <a:bodyPr>
            <a:normAutofit/>
          </a:bodyPr>
          <a:lstStyle/>
          <a:p>
            <a:r>
              <a:rPr lang="en-GB" sz="4000" dirty="0"/>
              <a:t>What is a programming language?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is a programming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774815" cy="3064334"/>
          </a:xfrm>
        </p:spPr>
        <p:txBody>
          <a:bodyPr>
            <a:noAutofit/>
          </a:bodyPr>
          <a:lstStyle/>
          <a:p>
            <a:r>
              <a:rPr lang="en-GB" sz="2400" b="0" dirty="0"/>
              <a:t>A </a:t>
            </a:r>
            <a:r>
              <a:rPr lang="en-GB" sz="2400" dirty="0"/>
              <a:t>language of communication </a:t>
            </a:r>
            <a:r>
              <a:rPr lang="en-GB" sz="2400" b="0" dirty="0"/>
              <a:t>between developer and computer</a:t>
            </a:r>
          </a:p>
          <a:p>
            <a:endParaRPr lang="en-GB" sz="2400" b="0" dirty="0"/>
          </a:p>
          <a:p>
            <a:r>
              <a:rPr lang="en-GB" sz="2400" b="0" dirty="0"/>
              <a:t>Used to </a:t>
            </a:r>
            <a:r>
              <a:rPr lang="en-GB" sz="2400" dirty="0"/>
              <a:t>write programs</a:t>
            </a:r>
          </a:p>
          <a:p>
            <a:endParaRPr lang="en-GB" sz="2400" b="0" dirty="0"/>
          </a:p>
          <a:p>
            <a:r>
              <a:rPr lang="en-GB" sz="2400" b="0" dirty="0"/>
              <a:t>Purpose is </a:t>
            </a:r>
            <a:r>
              <a:rPr lang="en-GB" sz="2400" dirty="0"/>
              <a:t>similar to that of natural (human languages)</a:t>
            </a:r>
          </a:p>
          <a:p>
            <a:pPr marL="0" indent="0">
              <a:buNone/>
            </a:pPr>
            <a:endParaRPr lang="en-GB" sz="2400" b="0" dirty="0"/>
          </a:p>
          <a:p>
            <a:r>
              <a:rPr lang="en-GB" sz="2400" b="0" dirty="0"/>
              <a:t>But…</a:t>
            </a:r>
            <a:r>
              <a:rPr lang="en-GB" sz="2400" dirty="0"/>
              <a:t>important differences (formally defined, unambiguous and simple)</a:t>
            </a:r>
          </a:p>
          <a:p>
            <a:endParaRPr lang="en-GB" sz="2400" b="0" dirty="0"/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2050" name="Picture 2" descr="http://www.clipartkid.com/images/58/group-of-people-talking-clipart-clipart-panda-free-clipart-images-OCjOZr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15" y="2702149"/>
            <a:ext cx="1048967" cy="90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is a programming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94" y="1905000"/>
            <a:ext cx="3544106" cy="3064334"/>
          </a:xfrm>
        </p:spPr>
        <p:txBody>
          <a:bodyPr>
            <a:noAutofit/>
          </a:bodyPr>
          <a:lstStyle/>
          <a:p>
            <a:r>
              <a:rPr lang="en-GB" sz="2400" b="0" dirty="0"/>
              <a:t>A programming language is </a:t>
            </a:r>
            <a:r>
              <a:rPr lang="en-GB" sz="2400" dirty="0"/>
              <a:t>human-readable but machine-understandable at the same time</a:t>
            </a:r>
          </a:p>
          <a:p>
            <a:r>
              <a:rPr lang="en-GB" sz="2400" b="0" dirty="0"/>
              <a:t>That is, the </a:t>
            </a:r>
            <a:r>
              <a:rPr lang="en-GB" sz="2400" dirty="0"/>
              <a:t>instructions are English-like </a:t>
            </a:r>
            <a:r>
              <a:rPr lang="en-GB" sz="2400" b="0" dirty="0"/>
              <a:t>but they still </a:t>
            </a:r>
            <a:r>
              <a:rPr lang="en-GB" sz="2400" dirty="0"/>
              <a:t>conform to a pre-defined set of rules </a:t>
            </a:r>
            <a:r>
              <a:rPr lang="en-GB" sz="2400" b="0" dirty="0"/>
              <a:t>according to the programming language you choose.</a:t>
            </a:r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3074" name="Picture 2" descr="http://www.fedafi.com/images/cshar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1" b="51263"/>
          <a:stretch/>
        </p:blipFill>
        <p:spPr bwMode="auto">
          <a:xfrm>
            <a:off x="4306674" y="2895600"/>
            <a:ext cx="4837326" cy="254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Different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5238762"/>
            <a:ext cx="7999390" cy="6495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800" b="0" dirty="0"/>
              <a:t>TIOBE ratings are calculated by </a:t>
            </a:r>
            <a:r>
              <a:rPr lang="en-GB" sz="1800" dirty="0"/>
              <a:t>counting hits of the most popular search engines</a:t>
            </a:r>
            <a:r>
              <a:rPr lang="en-GB" sz="1800" b="0" dirty="0"/>
              <a:t>. There are </a:t>
            </a:r>
            <a:r>
              <a:rPr lang="en-GB" sz="1800" dirty="0"/>
              <a:t>25 search engines </a:t>
            </a:r>
            <a:r>
              <a:rPr lang="en-GB" sz="1800" b="0" dirty="0"/>
              <a:t>that are used to calculate the TIOBE index. The TIOBE Programming Community index is an </a:t>
            </a:r>
            <a:r>
              <a:rPr lang="en-GB" sz="1800" dirty="0"/>
              <a:t>indicator of the popularity of programming languages</a:t>
            </a:r>
            <a:r>
              <a:rPr lang="en-GB" sz="1800" b="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D1D82-5203-9380-F322-F1818D63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5" y="1830318"/>
            <a:ext cx="7999390" cy="28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26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</TotalTime>
  <Words>765</Words>
  <Application>Microsoft Office PowerPoint</Application>
  <PresentationFormat>On-screen Show (4:3)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Retrospect</vt:lpstr>
      <vt:lpstr>Programming Concepts</vt:lpstr>
      <vt:lpstr>What is a computer program?</vt:lpstr>
      <vt:lpstr>What is a computer program?</vt:lpstr>
      <vt:lpstr>Roles</vt:lpstr>
      <vt:lpstr>Programming Misconceptions</vt:lpstr>
      <vt:lpstr>What is a programming language?</vt:lpstr>
      <vt:lpstr>What is a programming language?</vt:lpstr>
      <vt:lpstr>What is a programming language?</vt:lpstr>
      <vt:lpstr>Different Programming Languages</vt:lpstr>
      <vt:lpstr>Different Programming Languages</vt:lpstr>
      <vt:lpstr>Different Programming Languages</vt:lpstr>
      <vt:lpstr>Some popular languages</vt:lpstr>
      <vt:lpstr>Similar Programming Concepts</vt:lpstr>
      <vt:lpstr>Similar Programming Concepts</vt:lpstr>
      <vt:lpstr>Variables</vt:lpstr>
      <vt:lpstr>Control Structures</vt:lpstr>
      <vt:lpstr>Data Structures</vt:lpstr>
      <vt:lpstr>Syntax</vt:lpstr>
      <vt:lpstr>Tools</vt:lpstr>
      <vt:lpstr>Activity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Jean Paul Tabone</dc:creator>
  <cp:lastModifiedBy>Oriana Ebejer</cp:lastModifiedBy>
  <cp:revision>66</cp:revision>
  <dcterms:created xsi:type="dcterms:W3CDTF">2006-08-16T00:00:00Z</dcterms:created>
  <dcterms:modified xsi:type="dcterms:W3CDTF">2024-09-27T12:00:18Z</dcterms:modified>
</cp:coreProperties>
</file>