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68" r:id="rId4"/>
    <p:sldId id="269" r:id="rId5"/>
    <p:sldId id="279" r:id="rId6"/>
    <p:sldId id="280" r:id="rId7"/>
    <p:sldId id="281" r:id="rId8"/>
    <p:sldId id="28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758A4-461C-48E1-A70C-D1C1B0E0D364}" v="1" dt="2024-09-27T12:03:58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9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iana Ebejer" userId="f1ad0ed1-46b1-42e2-9062-3d8fd0065352" providerId="ADAL" clId="{D69758A4-461C-48E1-A70C-D1C1B0E0D364}"/>
    <pc:docChg chg="modSld">
      <pc:chgData name="Oriana Ebejer" userId="f1ad0ed1-46b1-42e2-9062-3d8fd0065352" providerId="ADAL" clId="{D69758A4-461C-48E1-A70C-D1C1B0E0D364}" dt="2024-09-27T12:04:30.497" v="4" actId="114"/>
      <pc:docMkLst>
        <pc:docMk/>
      </pc:docMkLst>
      <pc:sldChg chg="modSp mod">
        <pc:chgData name="Oriana Ebejer" userId="f1ad0ed1-46b1-42e2-9062-3d8fd0065352" providerId="ADAL" clId="{D69758A4-461C-48E1-A70C-D1C1B0E0D364}" dt="2024-09-27T12:04:30.497" v="4" actId="114"/>
        <pc:sldMkLst>
          <pc:docMk/>
          <pc:sldMk cId="637389945" sldId="274"/>
        </pc:sldMkLst>
        <pc:spChg chg="mod">
          <ac:chgData name="Oriana Ebejer" userId="f1ad0ed1-46b1-42e2-9062-3d8fd0065352" providerId="ADAL" clId="{D69758A4-461C-48E1-A70C-D1C1B0E0D364}" dt="2024-09-27T12:04:30.497" v="4" actId="114"/>
          <ac:spMkLst>
            <pc:docMk/>
            <pc:sldMk cId="637389945" sldId="274"/>
            <ac:spMk id="3" creationId="{00000000-0000-0000-0000-000000000000}"/>
          </ac:spMkLst>
        </pc:spChg>
        <pc:picChg chg="mod">
          <ac:chgData name="Oriana Ebejer" userId="f1ad0ed1-46b1-42e2-9062-3d8fd0065352" providerId="ADAL" clId="{D69758A4-461C-48E1-A70C-D1C1B0E0D364}" dt="2024-09-27T12:03:58.642" v="1" actId="14100"/>
          <ac:picMkLst>
            <pc:docMk/>
            <pc:sldMk cId="637389945" sldId="274"/>
            <ac:picMk id="2050" creationId="{00000000-0000-0000-0000-000000000000}"/>
          </ac:picMkLst>
        </pc:picChg>
      </pc:sldChg>
      <pc:sldChg chg="modSp mod">
        <pc:chgData name="Oriana Ebejer" userId="f1ad0ed1-46b1-42e2-9062-3d8fd0065352" providerId="ADAL" clId="{D69758A4-461C-48E1-A70C-D1C1B0E0D364}" dt="2024-09-27T12:01:53.099" v="0" actId="1076"/>
        <pc:sldMkLst>
          <pc:docMk/>
          <pc:sldMk cId="3501330706" sldId="276"/>
        </pc:sldMkLst>
        <pc:spChg chg="mod">
          <ac:chgData name="Oriana Ebejer" userId="f1ad0ed1-46b1-42e2-9062-3d8fd0065352" providerId="ADAL" clId="{D69758A4-461C-48E1-A70C-D1C1B0E0D364}" dt="2024-09-27T12:01:53.099" v="0" actId="1076"/>
          <ac:spMkLst>
            <pc:docMk/>
            <pc:sldMk cId="3501330706" sldId="2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AE88-68C2-4438-820F-49121057D86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8D32-941B-458B-99D7-758232A6B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7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27/09/2024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NetBeans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IDE is primarily intended for development in Java, but also supports other languages, in particular PHP, C/C++ and HTML5. Others for java are 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blueJ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GB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Jcreator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5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Run= build and debug</a:t>
            </a:r>
          </a:p>
          <a:p>
            <a:r>
              <a:rPr lang="en-US" dirty="0"/>
              <a:t>Build=</a:t>
            </a:r>
            <a:r>
              <a:rPr lang="en-US" baseline="0" dirty="0"/>
              <a:t> Source code to executable code</a:t>
            </a:r>
          </a:p>
          <a:p>
            <a:r>
              <a:rPr lang="en-US" baseline="0" dirty="0"/>
              <a:t>Debug= find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2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E6EE-27F0-4C2D-84BD-CEF3A4641C1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1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714-0843-4D62-BC3E-6E56BB361113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4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6D01-48DA-4A22-B5E6-F7436943D7D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4B7D-ED09-4EA9-8E86-836E1C5A4A8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5088-5A86-4AAF-928A-41B297F55BEC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E340-3F8D-46EE-9F77-877FE12DACA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6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F39F-B866-41DB-9F30-7C5CD04124FC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7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0987-EC01-4EB1-ABB9-9CFC71041C9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0FC4-2D94-4BA2-8B0B-E84DFD6FB3E7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BBBDAE0-7472-4A09-9C1A-FB48F4487B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E2E6-5378-4794-BCFD-A7562967B41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8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1F56DC-EE14-4823-A2A8-CE44A2EB424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MCAST - Malta College of Arts, Science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Part 2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What are programming paradigms?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7752230" cy="3826271"/>
          </a:xfrm>
        </p:spPr>
        <p:txBody>
          <a:bodyPr>
            <a:normAutofit/>
          </a:bodyPr>
          <a:lstStyle/>
          <a:p>
            <a:r>
              <a:rPr lang="en-GB" sz="2400" b="0" dirty="0"/>
              <a:t>A way or </a:t>
            </a:r>
            <a:r>
              <a:rPr lang="en-GB" sz="2400" dirty="0"/>
              <a:t>style of programming</a:t>
            </a:r>
          </a:p>
          <a:p>
            <a:r>
              <a:rPr lang="en-GB" sz="2400" b="0" dirty="0"/>
              <a:t>We usually think about </a:t>
            </a:r>
            <a:r>
              <a:rPr lang="en-GB" sz="2400" dirty="0"/>
              <a:t>programming as a sequence of instructions</a:t>
            </a:r>
          </a:p>
          <a:p>
            <a:r>
              <a:rPr lang="en-GB" sz="2400" b="0" dirty="0"/>
              <a:t>But this is </a:t>
            </a:r>
            <a:r>
              <a:rPr lang="en-GB" sz="2400" dirty="0"/>
              <a:t>not the only way!</a:t>
            </a:r>
          </a:p>
          <a:p>
            <a:endParaRPr lang="en-GB" sz="2400" b="0" dirty="0"/>
          </a:p>
          <a:p>
            <a:r>
              <a:rPr lang="en-GB" sz="2400" dirty="0"/>
              <a:t>Different styles have evolved </a:t>
            </a:r>
            <a:r>
              <a:rPr lang="en-GB" sz="2400" b="0" dirty="0"/>
              <a:t>over time…</a:t>
            </a:r>
          </a:p>
          <a:p>
            <a:pPr marL="0" indent="0">
              <a:buNone/>
            </a:pPr>
            <a:endParaRPr lang="en-GB" sz="2400" b="0" dirty="0"/>
          </a:p>
          <a:p>
            <a:pPr marL="0" indent="0">
              <a:buNone/>
            </a:pPr>
            <a:endParaRPr lang="en-GB" sz="2400" b="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0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57400"/>
            <a:ext cx="7752230" cy="2343733"/>
          </a:xfrm>
        </p:spPr>
        <p:txBody>
          <a:bodyPr>
            <a:noAutofit/>
          </a:bodyPr>
          <a:lstStyle/>
          <a:p>
            <a:r>
              <a:rPr lang="en-GB" sz="2800" dirty="0"/>
              <a:t>Procedural/Structured</a:t>
            </a:r>
          </a:p>
          <a:p>
            <a:r>
              <a:rPr lang="en-GB" sz="2800" dirty="0"/>
              <a:t>Object-Oriented</a:t>
            </a:r>
          </a:p>
          <a:p>
            <a:r>
              <a:rPr lang="en-GB" sz="2800" dirty="0"/>
              <a:t>Declarative</a:t>
            </a:r>
          </a:p>
          <a:p>
            <a:r>
              <a:rPr lang="en-GB" sz="2800" dirty="0"/>
              <a:t>Functional</a:t>
            </a:r>
          </a:p>
          <a:p>
            <a:r>
              <a:rPr lang="en-GB" sz="2800" dirty="0"/>
              <a:t>Event-Driven</a:t>
            </a:r>
          </a:p>
          <a:p>
            <a:pPr marL="0" indent="0">
              <a:buNone/>
            </a:pPr>
            <a:endParaRPr lang="en-GB" sz="2800" b="0" dirty="0"/>
          </a:p>
          <a:p>
            <a:pPr marL="0" indent="0">
              <a:buNone/>
            </a:pPr>
            <a:endParaRPr lang="en-GB" sz="2800" b="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2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Procedural/Structured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543" y="1981200"/>
            <a:ext cx="7752230" cy="3826271"/>
          </a:xfrm>
        </p:spPr>
        <p:txBody>
          <a:bodyPr>
            <a:normAutofit lnSpcReduction="10000"/>
          </a:bodyPr>
          <a:lstStyle/>
          <a:p>
            <a:r>
              <a:rPr lang="en-GB" sz="2400" b="0" dirty="0"/>
              <a:t>Quite </a:t>
            </a:r>
            <a:r>
              <a:rPr lang="en-GB" sz="2400" dirty="0"/>
              <a:t>simple</a:t>
            </a:r>
          </a:p>
          <a:p>
            <a:r>
              <a:rPr lang="en-GB" sz="2400" b="0" dirty="0"/>
              <a:t>Based on a </a:t>
            </a:r>
            <a:r>
              <a:rPr lang="en-GB" sz="2400" dirty="0"/>
              <a:t>sequence of instructions</a:t>
            </a:r>
          </a:p>
          <a:p>
            <a:r>
              <a:rPr lang="en-GB" sz="2400" b="0" dirty="0"/>
              <a:t>May be grouped into </a:t>
            </a:r>
            <a:r>
              <a:rPr lang="en-GB" sz="2400" dirty="0"/>
              <a:t>procedures which can then be called</a:t>
            </a:r>
          </a:p>
          <a:p>
            <a:r>
              <a:rPr lang="en-GB" sz="2400" b="0" dirty="0"/>
              <a:t>E.g. </a:t>
            </a:r>
            <a:r>
              <a:rPr lang="en-GB" sz="2400" dirty="0"/>
              <a:t>Java, Python, C#</a:t>
            </a:r>
          </a:p>
          <a:p>
            <a:endParaRPr lang="en-GB" sz="2400" b="0" dirty="0"/>
          </a:p>
          <a:p>
            <a:pPr marL="0" indent="0">
              <a:buNone/>
            </a:pPr>
            <a:r>
              <a:rPr lang="en-GB" sz="2400" b="0" dirty="0"/>
              <a:t>Advantages</a:t>
            </a:r>
          </a:p>
          <a:p>
            <a:r>
              <a:rPr lang="en-GB" sz="2400" dirty="0"/>
              <a:t>Easy to understand, use </a:t>
            </a:r>
          </a:p>
          <a:p>
            <a:pPr marL="114300" indent="0">
              <a:buNone/>
            </a:pPr>
            <a:r>
              <a:rPr lang="en-GB" sz="2400" dirty="0"/>
              <a:t>    and test</a:t>
            </a:r>
          </a:p>
          <a:p>
            <a:endParaRPr lang="en-GB" sz="2400" b="0" dirty="0"/>
          </a:p>
        </p:txBody>
      </p:sp>
      <p:pic>
        <p:nvPicPr>
          <p:cNvPr id="1026" name="Picture 2" descr="http://coronet.iicm.edu/sa/scripts/lesson01_files/image0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40" y="4038600"/>
            <a:ext cx="3579740" cy="20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0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040"/>
            <a:ext cx="3714749" cy="3484762"/>
          </a:xfrm>
        </p:spPr>
        <p:txBody>
          <a:bodyPr>
            <a:noAutofit/>
          </a:bodyPr>
          <a:lstStyle/>
          <a:p>
            <a:r>
              <a:rPr lang="en-GB" sz="2400" b="0" dirty="0"/>
              <a:t>Known as </a:t>
            </a:r>
            <a:r>
              <a:rPr lang="en-GB" sz="2400" dirty="0"/>
              <a:t>OOP</a:t>
            </a:r>
          </a:p>
          <a:p>
            <a:r>
              <a:rPr lang="en-GB" sz="2400" dirty="0"/>
              <a:t>Similar to the world around us</a:t>
            </a:r>
          </a:p>
          <a:p>
            <a:r>
              <a:rPr lang="en-GB" sz="2400" dirty="0"/>
              <a:t>Methods and data are kept inside objects</a:t>
            </a:r>
          </a:p>
          <a:p>
            <a:r>
              <a:rPr lang="en-GB" sz="2400" dirty="0"/>
              <a:t>Different objects can communicate</a:t>
            </a:r>
          </a:p>
          <a:p>
            <a:r>
              <a:rPr lang="en-GB" sz="2400" dirty="0"/>
              <a:t>E.g. Java, C#</a:t>
            </a:r>
          </a:p>
          <a:p>
            <a:pPr marL="0" indent="0">
              <a:buNone/>
            </a:pPr>
            <a:r>
              <a:rPr lang="en-GB" sz="2400" b="0" i="1" dirty="0"/>
              <a:t>Advantages</a:t>
            </a:r>
          </a:p>
          <a:p>
            <a:r>
              <a:rPr lang="en-GB" sz="2400" dirty="0"/>
              <a:t>Allows reusability of code</a:t>
            </a:r>
          </a:p>
        </p:txBody>
      </p:sp>
      <p:pic>
        <p:nvPicPr>
          <p:cNvPr id="2050" name="Picture 2" descr="https://docs.sencha.com/extjs/6.0.2-classic/guides/other_resources/images/classes_insta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374794"/>
            <a:ext cx="4532897" cy="31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8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3472703" cy="3826271"/>
          </a:xfrm>
        </p:spPr>
        <p:txBody>
          <a:bodyPr>
            <a:noAutofit/>
          </a:bodyPr>
          <a:lstStyle/>
          <a:p>
            <a:r>
              <a:rPr lang="en-GB" sz="2800" b="0" dirty="0"/>
              <a:t>Expresses </a:t>
            </a:r>
            <a:r>
              <a:rPr lang="en-GB" sz="2800" dirty="0"/>
              <a:t>logic only</a:t>
            </a:r>
          </a:p>
          <a:p>
            <a:r>
              <a:rPr lang="en-GB" sz="2800" dirty="0"/>
              <a:t>Without control flow</a:t>
            </a:r>
          </a:p>
          <a:p>
            <a:r>
              <a:rPr lang="en-GB" sz="2800" dirty="0"/>
              <a:t>E.g. </a:t>
            </a:r>
            <a:r>
              <a:rPr lang="en-GB" sz="2800" dirty="0" err="1"/>
              <a:t>Prolog</a:t>
            </a:r>
            <a:r>
              <a:rPr lang="en-GB" sz="2800" dirty="0"/>
              <a:t>, SQL</a:t>
            </a:r>
          </a:p>
          <a:p>
            <a:pPr marL="0" indent="0">
              <a:buNone/>
            </a:pPr>
            <a:endParaRPr lang="en-GB" sz="2800" b="0" dirty="0"/>
          </a:p>
          <a:p>
            <a:pPr marL="0" indent="0">
              <a:buNone/>
            </a:pPr>
            <a:r>
              <a:rPr lang="en-GB" sz="2800" b="0" dirty="0"/>
              <a:t>Advantages</a:t>
            </a:r>
          </a:p>
          <a:p>
            <a:r>
              <a:rPr lang="en-GB" sz="2800" dirty="0"/>
              <a:t>Shorter code</a:t>
            </a:r>
          </a:p>
          <a:p>
            <a:r>
              <a:rPr lang="en-GB" sz="2800" dirty="0"/>
              <a:t>Easy to use</a:t>
            </a:r>
          </a:p>
          <a:p>
            <a:pPr marL="0" indent="0">
              <a:buNone/>
            </a:pPr>
            <a:endParaRPr lang="en-GB" sz="2800" b="0" dirty="0"/>
          </a:p>
          <a:p>
            <a:pPr marL="0" indent="0">
              <a:buNone/>
            </a:pPr>
            <a:endParaRPr lang="en-GB" sz="2800" b="0" dirty="0"/>
          </a:p>
        </p:txBody>
      </p:sp>
      <p:pic>
        <p:nvPicPr>
          <p:cNvPr id="3074" name="Picture 2" descr="http://images.slideplayer.com/21/6324780/slides/slide_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09" y="2636448"/>
            <a:ext cx="4276841" cy="29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7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96569"/>
            <a:ext cx="3472703" cy="3826271"/>
          </a:xfrm>
        </p:spPr>
        <p:txBody>
          <a:bodyPr>
            <a:noAutofit/>
          </a:bodyPr>
          <a:lstStyle/>
          <a:p>
            <a:r>
              <a:rPr lang="en-GB" sz="2400" b="0" dirty="0"/>
              <a:t>Program simply </a:t>
            </a:r>
            <a:r>
              <a:rPr lang="en-GB" sz="2400" dirty="0"/>
              <a:t>evaluates mathematical functions</a:t>
            </a:r>
          </a:p>
          <a:p>
            <a:r>
              <a:rPr lang="en-GB" sz="2400" dirty="0"/>
              <a:t>Code is shorter…to be less error-prone</a:t>
            </a:r>
          </a:p>
          <a:p>
            <a:r>
              <a:rPr lang="en-GB" sz="2400" dirty="0"/>
              <a:t>E.g. C++, Haskell</a:t>
            </a:r>
          </a:p>
          <a:p>
            <a:pPr marL="0" indent="0">
              <a:buNone/>
            </a:pPr>
            <a:r>
              <a:rPr lang="en-GB" sz="2400" b="0" dirty="0"/>
              <a:t>Advantages</a:t>
            </a:r>
          </a:p>
          <a:p>
            <a:r>
              <a:rPr lang="en-GB" sz="2400" b="0" dirty="0"/>
              <a:t>Can </a:t>
            </a:r>
            <a:r>
              <a:rPr lang="en-GB" sz="2400" dirty="0"/>
              <a:t>reuse sub-programs</a:t>
            </a:r>
          </a:p>
          <a:p>
            <a:r>
              <a:rPr lang="en-GB" sz="2400" dirty="0"/>
              <a:t>Easy syntax</a:t>
            </a:r>
          </a:p>
          <a:p>
            <a:r>
              <a:rPr lang="en-GB" sz="2400" dirty="0"/>
              <a:t>Can focus on math</a:t>
            </a:r>
          </a:p>
          <a:p>
            <a:pPr marL="0" indent="0">
              <a:buNone/>
            </a:pPr>
            <a:endParaRPr lang="en-GB" sz="2400" b="0" dirty="0"/>
          </a:p>
        </p:txBody>
      </p:sp>
      <p:pic>
        <p:nvPicPr>
          <p:cNvPr id="4098" name="Picture 2" descr="http://i.stack.imgur.com/U83I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4107656" cy="33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3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3638549" cy="3826271"/>
          </a:xfrm>
        </p:spPr>
        <p:txBody>
          <a:bodyPr>
            <a:normAutofit/>
          </a:bodyPr>
          <a:lstStyle/>
          <a:p>
            <a:r>
              <a:rPr lang="en-GB" sz="2400" b="0" dirty="0"/>
              <a:t>Program </a:t>
            </a:r>
            <a:r>
              <a:rPr lang="en-GB" sz="2400" dirty="0"/>
              <a:t>flow is determined by events</a:t>
            </a:r>
          </a:p>
          <a:p>
            <a:r>
              <a:rPr lang="en-GB" sz="2400" dirty="0"/>
              <a:t>E.g. Java, C#, JavaScript, ActionScript</a:t>
            </a:r>
          </a:p>
          <a:p>
            <a:endParaRPr lang="en-GB" sz="2400" b="0" dirty="0"/>
          </a:p>
          <a:p>
            <a:pPr marL="0" indent="0">
              <a:buNone/>
            </a:pPr>
            <a:r>
              <a:rPr lang="en-GB" sz="2400" b="0" dirty="0"/>
              <a:t>Advantages</a:t>
            </a:r>
          </a:p>
          <a:p>
            <a:r>
              <a:rPr lang="en-GB" sz="2400" dirty="0"/>
              <a:t>Suitable for GUI</a:t>
            </a:r>
          </a:p>
          <a:p>
            <a:endParaRPr lang="en-GB" sz="2400" b="0" dirty="0"/>
          </a:p>
        </p:txBody>
      </p:sp>
      <p:pic>
        <p:nvPicPr>
          <p:cNvPr id="5122" name="Picture 2" descr="http://4.bp.blogspot.com/-nLPIQwykYmw/U51vOZ0XLYI/AAAAAAAAAAo/ZpxCcOyg-T8/s1600/figure_3_ev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29000"/>
            <a:ext cx="4679814" cy="231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303" y="2057400"/>
            <a:ext cx="7752230" cy="3826271"/>
          </a:xfrm>
        </p:spPr>
        <p:txBody>
          <a:bodyPr>
            <a:normAutofit/>
          </a:bodyPr>
          <a:lstStyle/>
          <a:p>
            <a:r>
              <a:rPr lang="en-GB" sz="2400" dirty="0"/>
              <a:t>Some languages fall under one paradigm</a:t>
            </a:r>
          </a:p>
          <a:p>
            <a:r>
              <a:rPr lang="en-GB" sz="2400" dirty="0"/>
              <a:t>Others fall under multiple paradigms</a:t>
            </a:r>
          </a:p>
          <a:p>
            <a:r>
              <a:rPr lang="en-GB" sz="2400" b="0" dirty="0"/>
              <a:t>A </a:t>
            </a:r>
            <a:r>
              <a:rPr lang="en-GB" sz="2400" dirty="0"/>
              <a:t>language designed to allow programming in many paradigms</a:t>
            </a:r>
            <a:r>
              <a:rPr lang="en-GB" sz="2400" b="0" dirty="0"/>
              <a:t> is called a </a:t>
            </a:r>
            <a:r>
              <a:rPr lang="en-GB" sz="2400" dirty="0"/>
              <a:t>multi-paradigm language</a:t>
            </a:r>
          </a:p>
          <a:p>
            <a:pPr marL="0" indent="0">
              <a:buNone/>
            </a:pPr>
            <a:endParaRPr lang="en-GB" sz="2400" b="0" dirty="0"/>
          </a:p>
          <a:p>
            <a:pPr marL="0" indent="0">
              <a:buNone/>
            </a:pPr>
            <a:endParaRPr lang="en-GB" sz="2400" b="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9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5000" y="1752600"/>
            <a:ext cx="7543800" cy="2593975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Picture 2" descr="http://www.experiencedrivendevelopment.com/wp-content/uploads/2014/01/whycatalyst-question-fro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17509"/>
            <a:ext cx="1993811" cy="19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8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0"/>
            <a:ext cx="8460095" cy="994172"/>
          </a:xfrm>
        </p:spPr>
        <p:txBody>
          <a:bodyPr>
            <a:normAutofit/>
          </a:bodyPr>
          <a:lstStyle/>
          <a:p>
            <a:r>
              <a:rPr lang="en-GB" sz="2700" b="1" dirty="0"/>
              <a:t>What is an Integrated Development Environment (IDE)?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28800"/>
            <a:ext cx="7752230" cy="4724400"/>
          </a:xfrm>
        </p:spPr>
        <p:txBody>
          <a:bodyPr>
            <a:normAutofit/>
          </a:bodyPr>
          <a:lstStyle/>
          <a:p>
            <a:r>
              <a:rPr lang="en-GB" sz="2400" b="0" dirty="0"/>
              <a:t>An application using which a </a:t>
            </a:r>
            <a:r>
              <a:rPr lang="en-GB" sz="2400" dirty="0"/>
              <a:t>developer can develop &amp; test programs</a:t>
            </a:r>
          </a:p>
          <a:p>
            <a:r>
              <a:rPr lang="en-GB" sz="2400" b="0" dirty="0"/>
              <a:t>Most are </a:t>
            </a:r>
            <a:r>
              <a:rPr lang="en-GB" sz="2400" dirty="0"/>
              <a:t>dedicated to some/a subset of programming languages</a:t>
            </a:r>
          </a:p>
          <a:p>
            <a:endParaRPr lang="en-GB" sz="2400" b="0" dirty="0"/>
          </a:p>
          <a:p>
            <a:r>
              <a:rPr lang="en-GB" sz="2400" b="0" dirty="0"/>
              <a:t>Usually includes:</a:t>
            </a:r>
          </a:p>
          <a:p>
            <a:pPr marL="473869" indent="-70247">
              <a:buFont typeface="Wingdings" panose="05000000000000000000" pitchFamily="2" charset="2"/>
              <a:buChar char="§"/>
            </a:pPr>
            <a:r>
              <a:rPr lang="en-GB" sz="2400" b="0" dirty="0"/>
              <a:t>	</a:t>
            </a:r>
            <a:r>
              <a:rPr lang="en-GB" sz="2400" dirty="0"/>
              <a:t>A source code editor</a:t>
            </a:r>
          </a:p>
          <a:p>
            <a:pPr marL="473869" indent="-70247">
              <a:buFont typeface="Wingdings" panose="05000000000000000000" pitchFamily="2" charset="2"/>
              <a:buChar char="§"/>
            </a:pPr>
            <a:r>
              <a:rPr lang="en-GB" sz="2400" dirty="0"/>
              <a:t>	Tools to “build” the code</a:t>
            </a:r>
          </a:p>
          <a:p>
            <a:pPr marL="473869" indent="-70247">
              <a:buFont typeface="Wingdings" panose="05000000000000000000" pitchFamily="2" charset="2"/>
              <a:buChar char="§"/>
            </a:pPr>
            <a:r>
              <a:rPr lang="en-GB" sz="2400" dirty="0"/>
              <a:t>	Debugging Tools</a:t>
            </a:r>
          </a:p>
          <a:p>
            <a:pPr marL="0" indent="0">
              <a:buNone/>
            </a:pPr>
            <a:endParaRPr lang="en-GB" sz="2400" b="0" dirty="0"/>
          </a:p>
          <a:p>
            <a:pPr marL="0" indent="0">
              <a:buNone/>
            </a:pPr>
            <a:endParaRPr lang="en-GB" sz="2400" b="0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4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694" y="1600200"/>
            <a:ext cx="7752230" cy="4114800"/>
          </a:xfrm>
        </p:spPr>
        <p:txBody>
          <a:bodyPr>
            <a:normAutofit fontScale="70000" lnSpcReduction="20000"/>
          </a:bodyPr>
          <a:lstStyle/>
          <a:p>
            <a:endParaRPr lang="en-GB" sz="2400" b="0" dirty="0"/>
          </a:p>
          <a:p>
            <a:r>
              <a:rPr lang="en-GB" sz="2400" b="0" dirty="0"/>
              <a:t>Might include:</a:t>
            </a:r>
          </a:p>
          <a:p>
            <a:pPr marL="473869" indent="-70247">
              <a:buFont typeface="Wingdings" panose="05000000000000000000" pitchFamily="2" charset="2"/>
              <a:buChar char="§"/>
            </a:pPr>
            <a:r>
              <a:rPr lang="en-GB" sz="2400" b="0" dirty="0"/>
              <a:t>  </a:t>
            </a:r>
            <a:r>
              <a:rPr lang="en-GB" sz="2400" dirty="0"/>
              <a:t>Intelligent code completion</a:t>
            </a:r>
          </a:p>
          <a:p>
            <a:pPr marL="473869" indent="-70247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73869" indent="-70247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473869" indent="-70247">
              <a:buFont typeface="Wingdings" panose="05000000000000000000" pitchFamily="2" charset="2"/>
              <a:buChar char="§"/>
            </a:pPr>
            <a:r>
              <a:rPr lang="en-GB" sz="2400" b="0" dirty="0"/>
              <a:t>  </a:t>
            </a:r>
            <a:r>
              <a:rPr lang="en-GB" sz="2400" dirty="0"/>
              <a:t>Designer to build GUIs with simple drag-and-drop</a:t>
            </a:r>
          </a:p>
          <a:p>
            <a:pPr marL="0" indent="0">
              <a:buNone/>
            </a:pPr>
            <a:endParaRPr lang="en-GB" sz="2400" b="0" dirty="0"/>
          </a:p>
          <a:p>
            <a:r>
              <a:rPr lang="en-GB" sz="2400" b="0" dirty="0"/>
              <a:t>Most popular are:</a:t>
            </a:r>
          </a:p>
          <a:p>
            <a:pPr marL="735806" indent="-332185">
              <a:buFont typeface="Wingdings" panose="05000000000000000000" pitchFamily="2" charset="2"/>
              <a:buChar char="§"/>
            </a:pPr>
            <a:r>
              <a:rPr lang="en-GB" sz="2400" dirty="0"/>
              <a:t>NetBeans</a:t>
            </a:r>
          </a:p>
          <a:p>
            <a:pPr marL="735806" indent="-332185">
              <a:buFont typeface="Wingdings" panose="05000000000000000000" pitchFamily="2" charset="2"/>
              <a:buChar char="§"/>
            </a:pPr>
            <a:r>
              <a:rPr lang="en-GB" sz="2400" dirty="0"/>
              <a:t>Eclipse</a:t>
            </a:r>
          </a:p>
          <a:p>
            <a:pPr marL="735806" indent="-332185">
              <a:buFont typeface="Wingdings" panose="05000000000000000000" pitchFamily="2" charset="2"/>
              <a:buChar char="§"/>
            </a:pPr>
            <a:r>
              <a:rPr lang="en-GB" sz="2400" dirty="0"/>
              <a:t>Microsoft Visual Studio</a:t>
            </a:r>
          </a:p>
          <a:p>
            <a:endParaRPr lang="en-GB" sz="2400" b="0" dirty="0"/>
          </a:p>
          <a:p>
            <a:pPr marL="0" indent="0">
              <a:buNone/>
            </a:pPr>
            <a:endParaRPr lang="en-GB" sz="2400" b="0" dirty="0"/>
          </a:p>
        </p:txBody>
      </p:sp>
      <p:pic>
        <p:nvPicPr>
          <p:cNvPr id="1026" name="Picture 2" descr="Image result for intelligent code completio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3248025" cy="12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6858000" cy="1143000"/>
          </a:xfrm>
        </p:spPr>
        <p:txBody>
          <a:bodyPr/>
          <a:lstStyle/>
          <a:p>
            <a:r>
              <a:rPr lang="en-GB" dirty="0"/>
              <a:t>NetBeans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711276"/>
            <a:ext cx="6096000" cy="453240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549400" y="1573957"/>
            <a:ext cx="0" cy="67071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654800" y="1665635"/>
            <a:ext cx="762000" cy="115808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4" idx="1"/>
          </p:cNvCxnSpPr>
          <p:nvPr/>
        </p:nvCxnSpPr>
        <p:spPr>
          <a:xfrm flipH="1">
            <a:off x="6769100" y="5643514"/>
            <a:ext cx="647700" cy="1063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11229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Project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50000" y="1161722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Editor/Designer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16800" y="5043349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Building, Debugging and Output</a:t>
            </a:r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242" y="3166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6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Panel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502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Project Panel displays the </a:t>
            </a:r>
            <a:r>
              <a:rPr lang="en-GB" sz="2400" b="1" dirty="0"/>
              <a:t>currently open project or projects </a:t>
            </a:r>
            <a:r>
              <a:rPr lang="en-GB" sz="2400" dirty="0"/>
              <a:t>(in this case called JavaApplication1), the </a:t>
            </a:r>
            <a:r>
              <a:rPr lang="en-GB" sz="2400" b="1" dirty="0"/>
              <a:t>“folders” inside the project (called packages) </a:t>
            </a:r>
            <a:r>
              <a:rPr lang="en-GB" sz="2400" dirty="0"/>
              <a:t>and the </a:t>
            </a:r>
            <a:r>
              <a:rPr lang="en-GB" sz="2400" b="1" dirty="0"/>
              <a:t>files inside the folders.</a:t>
            </a:r>
          </a:p>
          <a:p>
            <a:endParaRPr lang="en-GB" sz="2400" dirty="0"/>
          </a:p>
          <a:p>
            <a:r>
              <a:rPr lang="en-GB" sz="2400" dirty="0"/>
              <a:t>From this panel it is possible to </a:t>
            </a:r>
            <a:r>
              <a:rPr lang="en-GB" sz="2400" b="1" dirty="0"/>
              <a:t>open files, such as JavaApplication1.java for editing, and add new files </a:t>
            </a:r>
            <a:r>
              <a:rPr lang="en-GB" sz="2400" dirty="0"/>
              <a:t>to a project.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812" r="80000" b="57812"/>
          <a:stretch/>
        </p:blipFill>
        <p:spPr>
          <a:xfrm>
            <a:off x="6096000" y="1905000"/>
            <a:ext cx="2438400" cy="33528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Editor \ Designer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3622885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Editors and designers usually </a:t>
            </a:r>
            <a:r>
              <a:rPr lang="en-GB" sz="2400" b="1" dirty="0"/>
              <a:t>have two views: a graphical design view</a:t>
            </a:r>
            <a:r>
              <a:rPr lang="en-GB" sz="2400" dirty="0"/>
              <a:t> and the </a:t>
            </a:r>
            <a:r>
              <a:rPr lang="en-GB" sz="2400" b="1" dirty="0"/>
              <a:t>code behind view or source view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b="1" dirty="0"/>
              <a:t>Design view lets you drag controls from the toolbox and drop them on the design surface</a:t>
            </a:r>
            <a:r>
              <a:rPr lang="en-GB" sz="2400" dirty="0"/>
              <a:t>, whilst in the </a:t>
            </a:r>
            <a:r>
              <a:rPr lang="en-GB" sz="2400" b="1" dirty="0"/>
              <a:t>source view it is possible to write the code</a:t>
            </a:r>
            <a:r>
              <a:rPr lang="en-GB" sz="2400" dirty="0"/>
              <a:t>. The main </a:t>
            </a:r>
            <a:r>
              <a:rPr lang="en-GB" sz="2400" b="1" dirty="0"/>
              <a:t>advantage is that they highlight the syntax and autocomplete the syntax</a:t>
            </a:r>
            <a:r>
              <a:rPr lang="en-GB" sz="2400" dirty="0"/>
              <a:t>.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375" t="20312" r="33125" b="47656"/>
          <a:stretch/>
        </p:blipFill>
        <p:spPr>
          <a:xfrm>
            <a:off x="1600200" y="1789036"/>
            <a:ext cx="2781300" cy="1900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8125" t="17969" r="40000" b="52343"/>
          <a:stretch/>
        </p:blipFill>
        <p:spPr>
          <a:xfrm>
            <a:off x="5257800" y="1770355"/>
            <a:ext cx="2442009" cy="1819536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2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Building, Debugging,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38862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Building the application helps </a:t>
            </a:r>
            <a:r>
              <a:rPr lang="en-GB" sz="2400" b="1" dirty="0"/>
              <a:t>detect compile-time errors such syntax errors, misspelled keywords, and type mismatches</a:t>
            </a:r>
            <a:r>
              <a:rPr lang="en-GB" sz="2400" dirty="0"/>
              <a:t>. The Output Window shown above displays these types of errors.</a:t>
            </a:r>
          </a:p>
          <a:p>
            <a:endParaRPr lang="en-GB" sz="2400" dirty="0"/>
          </a:p>
          <a:p>
            <a:r>
              <a:rPr lang="en-GB" sz="2400" dirty="0"/>
              <a:t>Also, the output window </a:t>
            </a:r>
            <a:r>
              <a:rPr lang="en-GB" sz="2400" b="1" dirty="0"/>
              <a:t>shows the output of the program (in the case of console applications).</a:t>
            </a:r>
            <a:endParaRPr lang="en-US" sz="2400" b="1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875" t="67969" r="42500" b="17187"/>
          <a:stretch/>
        </p:blipFill>
        <p:spPr>
          <a:xfrm>
            <a:off x="2743200" y="1889919"/>
            <a:ext cx="3733800" cy="14478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90800"/>
            <a:ext cx="6834120" cy="994172"/>
          </a:xfrm>
        </p:spPr>
        <p:txBody>
          <a:bodyPr>
            <a:noAutofit/>
          </a:bodyPr>
          <a:lstStyle/>
          <a:p>
            <a:r>
              <a:rPr lang="en-GB" sz="3600" b="1" dirty="0"/>
              <a:t>What are programming paradigms?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4BDCE4A-A97B-0341-A99C-633AA68E2E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133600" cy="100041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MCAST - Malta College of Arts, Science &amp;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97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</TotalTime>
  <Words>747</Words>
  <Application>Microsoft Office PowerPoint</Application>
  <PresentationFormat>On-screen Show (4:3)</PresentationFormat>
  <Paragraphs>121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Programming Concepts</vt:lpstr>
      <vt:lpstr>What is an Integrated Development Environment (IDE)?</vt:lpstr>
      <vt:lpstr>What is an IDE?</vt:lpstr>
      <vt:lpstr>IDEs</vt:lpstr>
      <vt:lpstr>NetBeans</vt:lpstr>
      <vt:lpstr>Project Panel</vt:lpstr>
      <vt:lpstr>Editor \ Designer</vt:lpstr>
      <vt:lpstr>Building, Debugging, Output</vt:lpstr>
      <vt:lpstr>What are programming paradigms?</vt:lpstr>
      <vt:lpstr>What are programming paradigms?</vt:lpstr>
      <vt:lpstr>Programming paradigms</vt:lpstr>
      <vt:lpstr>Procedural/Structured Programming</vt:lpstr>
      <vt:lpstr>Object Oriented Programming</vt:lpstr>
      <vt:lpstr>Declarative Programming</vt:lpstr>
      <vt:lpstr>Functional Programming</vt:lpstr>
      <vt:lpstr>Event-driven Programming</vt:lpstr>
      <vt:lpstr>Programming paradigms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Jean Paul Tabone</dc:creator>
  <cp:lastModifiedBy>Oriana Ebejer</cp:lastModifiedBy>
  <cp:revision>83</cp:revision>
  <dcterms:created xsi:type="dcterms:W3CDTF">2006-08-16T00:00:00Z</dcterms:created>
  <dcterms:modified xsi:type="dcterms:W3CDTF">2024-09-27T12:04:30Z</dcterms:modified>
</cp:coreProperties>
</file>