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Helvetica World Bold" charset="1" panose="020B0800040000020004"/>
      <p:regular r:id="rId15"/>
    </p:embeddedFont>
    <p:embeddedFont>
      <p:font typeface="Helvetica World" charset="1" panose="020B0500040000020004"/>
      <p:regular r:id="rId16"/>
    </p:embeddedFont>
    <p:embeddedFont>
      <p:font typeface="Poppins Bold" charset="1" panose="000008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9275" y="964608"/>
            <a:ext cx="10189373" cy="8357783"/>
            <a:chOff x="0" y="0"/>
            <a:chExt cx="3354726" cy="27516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3287416" cy="2683118"/>
            </a:xfrm>
            <a:custGeom>
              <a:avLst/>
              <a:gdLst/>
              <a:ahLst/>
              <a:cxnLst/>
              <a:rect r="r" b="b" t="t" l="l"/>
              <a:pathLst>
                <a:path h="2683118" w="3287416">
                  <a:moveTo>
                    <a:pt x="43180" y="2683118"/>
                  </a:moveTo>
                  <a:lnTo>
                    <a:pt x="3244236" y="2683118"/>
                  </a:lnTo>
                  <a:cubicBezTo>
                    <a:pt x="3268366" y="2683118"/>
                    <a:pt x="3287416" y="2664068"/>
                    <a:pt x="3287416" y="2639938"/>
                  </a:cubicBezTo>
                  <a:lnTo>
                    <a:pt x="3287416" y="43180"/>
                  </a:lnTo>
                  <a:cubicBezTo>
                    <a:pt x="3287416" y="19050"/>
                    <a:pt x="3268366" y="0"/>
                    <a:pt x="324423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2639938"/>
                  </a:lnTo>
                  <a:cubicBezTo>
                    <a:pt x="0" y="2664068"/>
                    <a:pt x="19050" y="2683118"/>
                    <a:pt x="43180" y="2683118"/>
                  </a:cubicBezTo>
                  <a:close/>
                </a:path>
              </a:pathLst>
            </a:custGeom>
            <a:solidFill>
              <a:srgbClr val="0071C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54726" cy="2751698"/>
            </a:xfrm>
            <a:custGeom>
              <a:avLst/>
              <a:gdLst/>
              <a:ahLst/>
              <a:cxnLst/>
              <a:rect r="r" b="b" t="t" l="l"/>
              <a:pathLst>
                <a:path h="2751698" w="3354726">
                  <a:moveTo>
                    <a:pt x="3311546" y="44450"/>
                  </a:moveTo>
                  <a:cubicBezTo>
                    <a:pt x="3306466" y="19050"/>
                    <a:pt x="3283606" y="0"/>
                    <a:pt x="325693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2652638"/>
                  </a:lnTo>
                  <a:cubicBezTo>
                    <a:pt x="0" y="2679308"/>
                    <a:pt x="17780" y="2700898"/>
                    <a:pt x="43180" y="2707248"/>
                  </a:cubicBezTo>
                  <a:cubicBezTo>
                    <a:pt x="48260" y="2732648"/>
                    <a:pt x="71120" y="2751698"/>
                    <a:pt x="97790" y="2751698"/>
                  </a:cubicBezTo>
                  <a:lnTo>
                    <a:pt x="3298846" y="2751698"/>
                  </a:lnTo>
                  <a:cubicBezTo>
                    <a:pt x="3329326" y="2751698"/>
                    <a:pt x="3354726" y="2726298"/>
                    <a:pt x="3354726" y="2695818"/>
                  </a:cubicBezTo>
                  <a:lnTo>
                    <a:pt x="3354726" y="99060"/>
                  </a:lnTo>
                  <a:cubicBezTo>
                    <a:pt x="3354726" y="72390"/>
                    <a:pt x="3336946" y="50800"/>
                    <a:pt x="3311546" y="44450"/>
                  </a:cubicBezTo>
                  <a:close/>
                  <a:moveTo>
                    <a:pt x="12700" y="2652638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3256936" y="12700"/>
                  </a:lnTo>
                  <a:cubicBezTo>
                    <a:pt x="3281066" y="12700"/>
                    <a:pt x="3300116" y="31750"/>
                    <a:pt x="3300116" y="55880"/>
                  </a:cubicBezTo>
                  <a:lnTo>
                    <a:pt x="3300116" y="2652638"/>
                  </a:lnTo>
                  <a:cubicBezTo>
                    <a:pt x="3300116" y="2676768"/>
                    <a:pt x="3281066" y="2695818"/>
                    <a:pt x="3256936" y="2695818"/>
                  </a:cubicBezTo>
                  <a:lnTo>
                    <a:pt x="55880" y="2695818"/>
                  </a:lnTo>
                  <a:cubicBezTo>
                    <a:pt x="31750" y="2695818"/>
                    <a:pt x="12700" y="2676768"/>
                    <a:pt x="12700" y="265263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965036"/>
            <a:ext cx="9549666" cy="6969756"/>
            <a:chOff x="0" y="0"/>
            <a:chExt cx="2515138" cy="18356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15139" cy="1835656"/>
            </a:xfrm>
            <a:custGeom>
              <a:avLst/>
              <a:gdLst/>
              <a:ahLst/>
              <a:cxnLst/>
              <a:rect r="r" b="b" t="t" l="l"/>
              <a:pathLst>
                <a:path h="1835656" w="2515139">
                  <a:moveTo>
                    <a:pt x="16214" y="0"/>
                  </a:moveTo>
                  <a:lnTo>
                    <a:pt x="2498925" y="0"/>
                  </a:lnTo>
                  <a:cubicBezTo>
                    <a:pt x="2507879" y="0"/>
                    <a:pt x="2515139" y="7259"/>
                    <a:pt x="2515139" y="16214"/>
                  </a:cubicBezTo>
                  <a:lnTo>
                    <a:pt x="2515139" y="1819442"/>
                  </a:lnTo>
                  <a:cubicBezTo>
                    <a:pt x="2515139" y="1828397"/>
                    <a:pt x="2507879" y="1835656"/>
                    <a:pt x="2498925" y="1835656"/>
                  </a:cubicBezTo>
                  <a:lnTo>
                    <a:pt x="16214" y="1835656"/>
                  </a:lnTo>
                  <a:cubicBezTo>
                    <a:pt x="7259" y="1835656"/>
                    <a:pt x="0" y="1828397"/>
                    <a:pt x="0" y="1819442"/>
                  </a:cubicBezTo>
                  <a:lnTo>
                    <a:pt x="0" y="16214"/>
                  </a:lnTo>
                  <a:cubicBezTo>
                    <a:pt x="0" y="7259"/>
                    <a:pt x="7259" y="0"/>
                    <a:pt x="16214" y="0"/>
                  </a:cubicBezTo>
                  <a:close/>
                </a:path>
              </a:pathLst>
            </a:custGeom>
            <a:solidFill>
              <a:srgbClr val="F4EDE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515138" cy="18547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55968" y="1310939"/>
            <a:ext cx="379520" cy="379520"/>
            <a:chOff x="0" y="0"/>
            <a:chExt cx="506027" cy="50602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506027" cy="506027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34461" y="34461"/>
              <a:ext cx="437105" cy="437105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4EDE0"/>
              </a:solidFill>
            </p:spPr>
          </p:sp>
        </p:grpSp>
      </p:grpSp>
      <p:grpSp>
        <p:nvGrpSpPr>
          <p:cNvPr name="Group 13" id="13"/>
          <p:cNvGrpSpPr/>
          <p:nvPr/>
        </p:nvGrpSpPr>
        <p:grpSpPr>
          <a:xfrm rot="0">
            <a:off x="1776336" y="1310939"/>
            <a:ext cx="379520" cy="379520"/>
            <a:chOff x="0" y="0"/>
            <a:chExt cx="506027" cy="506027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506027" cy="506027"/>
              <a:chOff x="0" y="0"/>
              <a:chExt cx="6350000" cy="63500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34461" y="34461"/>
              <a:ext cx="437105" cy="437105"/>
              <a:chOff x="0" y="0"/>
              <a:chExt cx="6350000" cy="63500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4EDE0"/>
              </a:solidFill>
            </p:spPr>
          </p:sp>
        </p:grpSp>
      </p:grpSp>
      <p:grpSp>
        <p:nvGrpSpPr>
          <p:cNvPr name="Group 18" id="18"/>
          <p:cNvGrpSpPr/>
          <p:nvPr/>
        </p:nvGrpSpPr>
        <p:grpSpPr>
          <a:xfrm rot="0">
            <a:off x="2296703" y="1310939"/>
            <a:ext cx="379520" cy="379520"/>
            <a:chOff x="0" y="0"/>
            <a:chExt cx="506027" cy="506027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506027" cy="506027"/>
              <a:chOff x="0" y="0"/>
              <a:chExt cx="6350000" cy="63500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34461" y="34461"/>
              <a:ext cx="437105" cy="437105"/>
              <a:chOff x="0" y="0"/>
              <a:chExt cx="6350000" cy="63500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4EDE0"/>
              </a:solidFill>
            </p:spPr>
          </p:sp>
        </p:grpSp>
      </p:grpSp>
      <p:grpSp>
        <p:nvGrpSpPr>
          <p:cNvPr name="Group 23" id="23"/>
          <p:cNvGrpSpPr/>
          <p:nvPr/>
        </p:nvGrpSpPr>
        <p:grpSpPr>
          <a:xfrm rot="0">
            <a:off x="3434288" y="7662176"/>
            <a:ext cx="4738491" cy="793725"/>
            <a:chOff x="0" y="0"/>
            <a:chExt cx="2760284" cy="46236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760284" cy="462364"/>
            </a:xfrm>
            <a:custGeom>
              <a:avLst/>
              <a:gdLst/>
              <a:ahLst/>
              <a:cxnLst/>
              <a:rect r="r" b="b" t="t" l="l"/>
              <a:pathLst>
                <a:path h="462364" w="2760284">
                  <a:moveTo>
                    <a:pt x="2557084" y="0"/>
                  </a:moveTo>
                  <a:cubicBezTo>
                    <a:pt x="2669308" y="0"/>
                    <a:pt x="2760284" y="103504"/>
                    <a:pt x="2760284" y="231182"/>
                  </a:cubicBezTo>
                  <a:cubicBezTo>
                    <a:pt x="2760284" y="358860"/>
                    <a:pt x="2669308" y="462364"/>
                    <a:pt x="2557084" y="462364"/>
                  </a:cubicBezTo>
                  <a:lnTo>
                    <a:pt x="203200" y="462364"/>
                  </a:lnTo>
                  <a:cubicBezTo>
                    <a:pt x="90976" y="462364"/>
                    <a:pt x="0" y="358860"/>
                    <a:pt x="0" y="231182"/>
                  </a:cubicBezTo>
                  <a:cubicBezTo>
                    <a:pt x="0" y="10350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EDE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9525"/>
              <a:ext cx="2760284" cy="4718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4"/>
                </a:lnSpc>
              </a:pPr>
              <a:r>
                <a:rPr lang="en-US" sz="2499">
                  <a:solidFill>
                    <a:srgbClr val="000000"/>
                  </a:solidFill>
                  <a:latin typeface="Helvetica World Bold"/>
                </a:rPr>
                <a:t>Presented by Group 25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591291" y="3560535"/>
            <a:ext cx="8424484" cy="398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16"/>
              </a:lnSpc>
            </a:pPr>
            <a:r>
              <a:rPr lang="en-US" sz="9600">
                <a:solidFill>
                  <a:srgbClr val="000000"/>
                </a:solidFill>
                <a:latin typeface="Helvetica World Bold"/>
              </a:rPr>
              <a:t>Disaster Management System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55968" y="1984191"/>
            <a:ext cx="9099805" cy="1561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49"/>
              </a:lnSpc>
            </a:pPr>
            <a:r>
              <a:rPr lang="en-US" sz="4599" spc="137">
                <a:solidFill>
                  <a:srgbClr val="000000"/>
                </a:solidFill>
                <a:latin typeface="Helvetica World Bold"/>
              </a:rPr>
              <a:t>Database Design and Implementation</a:t>
            </a: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1522134" y="1690459"/>
            <a:ext cx="2907486" cy="5752961"/>
            <a:chOff x="0" y="0"/>
            <a:chExt cx="2620010" cy="518414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9" r="0" b="-9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38" id="38"/>
          <p:cNvGrpSpPr/>
          <p:nvPr/>
        </p:nvGrpSpPr>
        <p:grpSpPr>
          <a:xfrm rot="324023">
            <a:off x="13243894" y="2489528"/>
            <a:ext cx="4776088" cy="5920771"/>
            <a:chOff x="0" y="0"/>
            <a:chExt cx="6368118" cy="7894361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68118" cy="7894361"/>
            </a:xfrm>
            <a:custGeom>
              <a:avLst/>
              <a:gdLst/>
              <a:ahLst/>
              <a:cxnLst/>
              <a:rect r="r" b="b" t="t" l="l"/>
              <a:pathLst>
                <a:path h="7894361" w="6368118">
                  <a:moveTo>
                    <a:pt x="0" y="0"/>
                  </a:moveTo>
                  <a:lnTo>
                    <a:pt x="6368118" y="0"/>
                  </a:lnTo>
                  <a:lnTo>
                    <a:pt x="6368118" y="7894361"/>
                  </a:lnTo>
                  <a:lnTo>
                    <a:pt x="0" y="78943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833967"/>
            <a:ext cx="16230600" cy="6685634"/>
            <a:chOff x="0" y="0"/>
            <a:chExt cx="5343726" cy="22011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5276416" cy="2132583"/>
            </a:xfrm>
            <a:custGeom>
              <a:avLst/>
              <a:gdLst/>
              <a:ahLst/>
              <a:cxnLst/>
              <a:rect r="r" b="b" t="t" l="l"/>
              <a:pathLst>
                <a:path h="2132583" w="5276416">
                  <a:moveTo>
                    <a:pt x="43180" y="2132583"/>
                  </a:moveTo>
                  <a:lnTo>
                    <a:pt x="5233236" y="2132583"/>
                  </a:lnTo>
                  <a:cubicBezTo>
                    <a:pt x="5257366" y="2132583"/>
                    <a:pt x="5276416" y="2113533"/>
                    <a:pt x="5276416" y="2089403"/>
                  </a:cubicBezTo>
                  <a:lnTo>
                    <a:pt x="5276416" y="43180"/>
                  </a:lnTo>
                  <a:cubicBezTo>
                    <a:pt x="5276416" y="19050"/>
                    <a:pt x="5257366" y="0"/>
                    <a:pt x="523323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2089403"/>
                  </a:lnTo>
                  <a:cubicBezTo>
                    <a:pt x="0" y="2113533"/>
                    <a:pt x="19050" y="2132583"/>
                    <a:pt x="43180" y="2132583"/>
                  </a:cubicBezTo>
                  <a:close/>
                </a:path>
              </a:pathLst>
            </a:custGeom>
            <a:solidFill>
              <a:srgbClr val="0071C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43726" cy="2201163"/>
            </a:xfrm>
            <a:custGeom>
              <a:avLst/>
              <a:gdLst/>
              <a:ahLst/>
              <a:cxnLst/>
              <a:rect r="r" b="b" t="t" l="l"/>
              <a:pathLst>
                <a:path h="2201163" w="5343726">
                  <a:moveTo>
                    <a:pt x="5300546" y="44450"/>
                  </a:moveTo>
                  <a:cubicBezTo>
                    <a:pt x="5295466" y="19050"/>
                    <a:pt x="5272606" y="0"/>
                    <a:pt x="524593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2102103"/>
                  </a:lnTo>
                  <a:cubicBezTo>
                    <a:pt x="0" y="2128773"/>
                    <a:pt x="17780" y="2150363"/>
                    <a:pt x="43180" y="2156713"/>
                  </a:cubicBezTo>
                  <a:cubicBezTo>
                    <a:pt x="48260" y="2182113"/>
                    <a:pt x="71120" y="2201163"/>
                    <a:pt x="97790" y="2201163"/>
                  </a:cubicBezTo>
                  <a:lnTo>
                    <a:pt x="5287846" y="2201163"/>
                  </a:lnTo>
                  <a:cubicBezTo>
                    <a:pt x="5318326" y="2201163"/>
                    <a:pt x="5343726" y="2175763"/>
                    <a:pt x="5343726" y="2145283"/>
                  </a:cubicBezTo>
                  <a:lnTo>
                    <a:pt x="5343726" y="99060"/>
                  </a:lnTo>
                  <a:cubicBezTo>
                    <a:pt x="5343726" y="72390"/>
                    <a:pt x="5325946" y="50800"/>
                    <a:pt x="5300546" y="44450"/>
                  </a:cubicBezTo>
                  <a:close/>
                  <a:moveTo>
                    <a:pt x="12700" y="2102103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5245936" y="12700"/>
                  </a:lnTo>
                  <a:cubicBezTo>
                    <a:pt x="5270066" y="12700"/>
                    <a:pt x="5289116" y="31750"/>
                    <a:pt x="5289116" y="55880"/>
                  </a:cubicBezTo>
                  <a:lnTo>
                    <a:pt x="5289116" y="2102103"/>
                  </a:lnTo>
                  <a:cubicBezTo>
                    <a:pt x="5289116" y="2126233"/>
                    <a:pt x="5270066" y="2145283"/>
                    <a:pt x="5245936" y="2145283"/>
                  </a:cubicBezTo>
                  <a:lnTo>
                    <a:pt x="55880" y="2145283"/>
                  </a:lnTo>
                  <a:cubicBezTo>
                    <a:pt x="31750" y="2145283"/>
                    <a:pt x="12700" y="2126233"/>
                    <a:pt x="12700" y="2102103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62322" y="2834394"/>
            <a:ext cx="15618417" cy="5311679"/>
            <a:chOff x="0" y="0"/>
            <a:chExt cx="4113493" cy="13989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13493" cy="1398961"/>
            </a:xfrm>
            <a:custGeom>
              <a:avLst/>
              <a:gdLst/>
              <a:ahLst/>
              <a:cxnLst/>
              <a:rect r="r" b="b" t="t" l="l"/>
              <a:pathLst>
                <a:path h="1398961" w="4113493">
                  <a:moveTo>
                    <a:pt x="9914" y="0"/>
                  </a:moveTo>
                  <a:lnTo>
                    <a:pt x="4103579" y="0"/>
                  </a:lnTo>
                  <a:cubicBezTo>
                    <a:pt x="4109054" y="0"/>
                    <a:pt x="4113493" y="4439"/>
                    <a:pt x="4113493" y="9914"/>
                  </a:cubicBezTo>
                  <a:lnTo>
                    <a:pt x="4113493" y="1389047"/>
                  </a:lnTo>
                  <a:cubicBezTo>
                    <a:pt x="4113493" y="1394522"/>
                    <a:pt x="4109054" y="1398961"/>
                    <a:pt x="4103579" y="1398961"/>
                  </a:cubicBezTo>
                  <a:lnTo>
                    <a:pt x="9914" y="1398961"/>
                  </a:lnTo>
                  <a:cubicBezTo>
                    <a:pt x="4439" y="1398961"/>
                    <a:pt x="0" y="1394522"/>
                    <a:pt x="0" y="1389047"/>
                  </a:cubicBezTo>
                  <a:lnTo>
                    <a:pt x="0" y="9914"/>
                  </a:lnTo>
                  <a:cubicBezTo>
                    <a:pt x="0" y="4439"/>
                    <a:pt x="4439" y="0"/>
                    <a:pt x="9914" y="0"/>
                  </a:cubicBezTo>
                  <a:close/>
                </a:path>
              </a:pathLst>
            </a:custGeom>
            <a:solidFill>
              <a:srgbClr val="F4EDE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4113493" cy="14180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45393" y="2180297"/>
            <a:ext cx="379520" cy="379520"/>
            <a:chOff x="0" y="0"/>
            <a:chExt cx="506027" cy="50602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506027" cy="506027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34461" y="34461"/>
              <a:ext cx="437105" cy="437105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4EDE0"/>
              </a:solidFill>
            </p:spPr>
          </p:sp>
        </p:grpSp>
      </p:grpSp>
      <p:grpSp>
        <p:nvGrpSpPr>
          <p:cNvPr name="Group 13" id="13"/>
          <p:cNvGrpSpPr/>
          <p:nvPr/>
        </p:nvGrpSpPr>
        <p:grpSpPr>
          <a:xfrm rot="0">
            <a:off x="1965761" y="2180297"/>
            <a:ext cx="379520" cy="379520"/>
            <a:chOff x="0" y="0"/>
            <a:chExt cx="506027" cy="506027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506027" cy="506027"/>
              <a:chOff x="0" y="0"/>
              <a:chExt cx="6350000" cy="63500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34461" y="34461"/>
              <a:ext cx="437105" cy="437105"/>
              <a:chOff x="0" y="0"/>
              <a:chExt cx="6350000" cy="63500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4EDE0"/>
              </a:solidFill>
            </p:spPr>
          </p:sp>
        </p:grpSp>
      </p:grpSp>
      <p:grpSp>
        <p:nvGrpSpPr>
          <p:cNvPr name="Group 18" id="18"/>
          <p:cNvGrpSpPr/>
          <p:nvPr/>
        </p:nvGrpSpPr>
        <p:grpSpPr>
          <a:xfrm rot="0">
            <a:off x="2486128" y="2180297"/>
            <a:ext cx="379520" cy="379520"/>
            <a:chOff x="0" y="0"/>
            <a:chExt cx="506027" cy="506027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506027" cy="506027"/>
              <a:chOff x="0" y="0"/>
              <a:chExt cx="6350000" cy="63500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34461" y="34461"/>
              <a:ext cx="437105" cy="437105"/>
              <a:chOff x="0" y="0"/>
              <a:chExt cx="6350000" cy="63500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4EDE0"/>
              </a:solidFill>
            </p:spPr>
          </p:sp>
        </p:grpSp>
      </p:grpSp>
      <p:sp>
        <p:nvSpPr>
          <p:cNvPr name="Freeform 23" id="23"/>
          <p:cNvSpPr/>
          <p:nvPr/>
        </p:nvSpPr>
        <p:spPr>
          <a:xfrm flipH="false" flipV="false" rot="0">
            <a:off x="2033951" y="3256700"/>
            <a:ext cx="4044725" cy="4467066"/>
          </a:xfrm>
          <a:custGeom>
            <a:avLst/>
            <a:gdLst/>
            <a:ahLst/>
            <a:cxnLst/>
            <a:rect r="r" b="b" t="t" l="l"/>
            <a:pathLst>
              <a:path h="4467066" w="4044725">
                <a:moveTo>
                  <a:pt x="0" y="0"/>
                </a:moveTo>
                <a:lnTo>
                  <a:pt x="4044725" y="0"/>
                </a:lnTo>
                <a:lnTo>
                  <a:pt x="4044725" y="4467066"/>
                </a:lnTo>
                <a:lnTo>
                  <a:pt x="0" y="44670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6627400" y="3422977"/>
            <a:ext cx="9992579" cy="3857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Helvetica World"/>
              </a:rPr>
              <a:t> Database design  for </a:t>
            </a:r>
            <a:r>
              <a:rPr lang="en-US" sz="3600">
                <a:solidFill>
                  <a:srgbClr val="000000"/>
                </a:solidFill>
                <a:latin typeface="Helvetica World Bold"/>
              </a:rPr>
              <a:t>Resilix</a:t>
            </a:r>
            <a:r>
              <a:rPr lang="en-US" sz="3600">
                <a:solidFill>
                  <a:srgbClr val="000000"/>
                </a:solidFill>
                <a:latin typeface="Helvetica World"/>
              </a:rPr>
              <a:t> emergency management system. The system includes functionalities for user management, emergency reporting, safety information, real-time incident reporting, resource management, alerts and notifications, and more.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8700" y="824306"/>
            <a:ext cx="16230600" cy="904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00"/>
              </a:lnSpc>
            </a:pPr>
            <a:r>
              <a:rPr lang="en-US" sz="6000">
                <a:solidFill>
                  <a:srgbClr val="000000"/>
                </a:solidFill>
                <a:latin typeface="Helvetica World Bold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76362" y="1865440"/>
            <a:ext cx="3787614" cy="3960729"/>
            <a:chOff x="0" y="0"/>
            <a:chExt cx="1247026" cy="13040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1179716" cy="1235442"/>
            </a:xfrm>
            <a:custGeom>
              <a:avLst/>
              <a:gdLst/>
              <a:ahLst/>
              <a:cxnLst/>
              <a:rect r="r" b="b" t="t" l="l"/>
              <a:pathLst>
                <a:path h="1235442" w="1179716">
                  <a:moveTo>
                    <a:pt x="43180" y="1235442"/>
                  </a:moveTo>
                  <a:lnTo>
                    <a:pt x="1136536" y="1235442"/>
                  </a:lnTo>
                  <a:cubicBezTo>
                    <a:pt x="1160666" y="1235442"/>
                    <a:pt x="1179716" y="1216392"/>
                    <a:pt x="1179716" y="1192262"/>
                  </a:cubicBezTo>
                  <a:lnTo>
                    <a:pt x="1179716" y="43180"/>
                  </a:lnTo>
                  <a:cubicBezTo>
                    <a:pt x="1179716" y="19050"/>
                    <a:pt x="1160666" y="0"/>
                    <a:pt x="113653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1192262"/>
                  </a:lnTo>
                  <a:cubicBezTo>
                    <a:pt x="0" y="1216392"/>
                    <a:pt x="19050" y="1235442"/>
                    <a:pt x="43180" y="1235442"/>
                  </a:cubicBezTo>
                  <a:close/>
                </a:path>
              </a:pathLst>
            </a:custGeom>
            <a:solidFill>
              <a:srgbClr val="0071C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47026" cy="1304021"/>
            </a:xfrm>
            <a:custGeom>
              <a:avLst/>
              <a:gdLst/>
              <a:ahLst/>
              <a:cxnLst/>
              <a:rect r="r" b="b" t="t" l="l"/>
              <a:pathLst>
                <a:path h="1304021" w="1247026">
                  <a:moveTo>
                    <a:pt x="1203846" y="44450"/>
                  </a:moveTo>
                  <a:cubicBezTo>
                    <a:pt x="1198766" y="19050"/>
                    <a:pt x="1175906" y="0"/>
                    <a:pt x="1149235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1204962"/>
                  </a:lnTo>
                  <a:cubicBezTo>
                    <a:pt x="0" y="1231632"/>
                    <a:pt x="17780" y="1253221"/>
                    <a:pt x="43180" y="1259571"/>
                  </a:cubicBezTo>
                  <a:cubicBezTo>
                    <a:pt x="48260" y="1284971"/>
                    <a:pt x="71120" y="1304021"/>
                    <a:pt x="97790" y="1304021"/>
                  </a:cubicBezTo>
                  <a:lnTo>
                    <a:pt x="1191146" y="1304021"/>
                  </a:lnTo>
                  <a:cubicBezTo>
                    <a:pt x="1221626" y="1304021"/>
                    <a:pt x="1247026" y="1278621"/>
                    <a:pt x="1247026" y="1248142"/>
                  </a:cubicBezTo>
                  <a:lnTo>
                    <a:pt x="1247026" y="99060"/>
                  </a:lnTo>
                  <a:cubicBezTo>
                    <a:pt x="1247026" y="72390"/>
                    <a:pt x="1229246" y="50800"/>
                    <a:pt x="1203846" y="44450"/>
                  </a:cubicBezTo>
                  <a:close/>
                  <a:moveTo>
                    <a:pt x="12700" y="1204962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149236" y="12700"/>
                  </a:lnTo>
                  <a:cubicBezTo>
                    <a:pt x="1173366" y="12700"/>
                    <a:pt x="1192416" y="31750"/>
                    <a:pt x="1192416" y="55880"/>
                  </a:cubicBezTo>
                  <a:lnTo>
                    <a:pt x="1192416" y="1204962"/>
                  </a:lnTo>
                  <a:cubicBezTo>
                    <a:pt x="1192416" y="1229092"/>
                    <a:pt x="1173366" y="1248142"/>
                    <a:pt x="1149236" y="1248142"/>
                  </a:cubicBezTo>
                  <a:lnTo>
                    <a:pt x="55880" y="1248142"/>
                  </a:lnTo>
                  <a:cubicBezTo>
                    <a:pt x="31750" y="1248142"/>
                    <a:pt x="12700" y="1229092"/>
                    <a:pt x="12700" y="120496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409984" y="2805461"/>
            <a:ext cx="3183948" cy="2816717"/>
            <a:chOff x="0" y="0"/>
            <a:chExt cx="838571" cy="741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38571" cy="741852"/>
            </a:xfrm>
            <a:custGeom>
              <a:avLst/>
              <a:gdLst/>
              <a:ahLst/>
              <a:cxnLst/>
              <a:rect r="r" b="b" t="t" l="l"/>
              <a:pathLst>
                <a:path h="741852" w="838571">
                  <a:moveTo>
                    <a:pt x="48631" y="0"/>
                  </a:moveTo>
                  <a:lnTo>
                    <a:pt x="789940" y="0"/>
                  </a:lnTo>
                  <a:cubicBezTo>
                    <a:pt x="816798" y="0"/>
                    <a:pt x="838571" y="21773"/>
                    <a:pt x="838571" y="48631"/>
                  </a:cubicBezTo>
                  <a:lnTo>
                    <a:pt x="838571" y="693221"/>
                  </a:lnTo>
                  <a:cubicBezTo>
                    <a:pt x="838571" y="706118"/>
                    <a:pt x="833447" y="718488"/>
                    <a:pt x="824327" y="727608"/>
                  </a:cubicBezTo>
                  <a:cubicBezTo>
                    <a:pt x="815207" y="736728"/>
                    <a:pt x="802837" y="741852"/>
                    <a:pt x="789940" y="741852"/>
                  </a:cubicBezTo>
                  <a:lnTo>
                    <a:pt x="48631" y="741852"/>
                  </a:lnTo>
                  <a:cubicBezTo>
                    <a:pt x="35733" y="741852"/>
                    <a:pt x="23364" y="736728"/>
                    <a:pt x="14244" y="727608"/>
                  </a:cubicBezTo>
                  <a:cubicBezTo>
                    <a:pt x="5124" y="718488"/>
                    <a:pt x="0" y="706118"/>
                    <a:pt x="0" y="693221"/>
                  </a:cubicBezTo>
                  <a:lnTo>
                    <a:pt x="0" y="48631"/>
                  </a:lnTo>
                  <a:cubicBezTo>
                    <a:pt x="0" y="35733"/>
                    <a:pt x="5124" y="23364"/>
                    <a:pt x="14244" y="14244"/>
                  </a:cubicBezTo>
                  <a:cubicBezTo>
                    <a:pt x="23364" y="5124"/>
                    <a:pt x="35733" y="0"/>
                    <a:pt x="48631" y="0"/>
                  </a:cubicBezTo>
                  <a:close/>
                </a:path>
              </a:pathLst>
            </a:custGeom>
            <a:solidFill>
              <a:srgbClr val="F4EDE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838571" cy="760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593055" y="2211770"/>
            <a:ext cx="379520" cy="37952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618901" y="2237616"/>
            <a:ext cx="327829" cy="327829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EDE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6113423" y="2211770"/>
            <a:ext cx="379520" cy="379520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6139268" y="2237616"/>
            <a:ext cx="327829" cy="327829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EDE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6633790" y="2211770"/>
            <a:ext cx="379520" cy="379520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6659636" y="2237616"/>
            <a:ext cx="327829" cy="327829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EDE0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5684494" y="3024683"/>
            <a:ext cx="2657633" cy="2339157"/>
            <a:chOff x="0" y="0"/>
            <a:chExt cx="3543510" cy="3118876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47625"/>
              <a:ext cx="3543510" cy="6254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000000"/>
                  </a:solidFill>
                  <a:latin typeface="Helvetica World Bold"/>
                </a:rPr>
                <a:t>AlertChoices: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905127"/>
              <a:ext cx="3543510" cy="22137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25"/>
                </a:lnSpc>
              </a:pPr>
              <a:r>
                <a:rPr lang="en-US" sz="2100">
                  <a:solidFill>
                    <a:srgbClr val="000000"/>
                  </a:solidFill>
                  <a:latin typeface="Helvetica World"/>
                </a:rPr>
                <a:t>Contains alert types with attributes like</a:t>
              </a:r>
            </a:p>
            <a:p>
              <a:pPr algn="l">
                <a:lnSpc>
                  <a:spcPts val="2625"/>
                </a:lnSpc>
              </a:pPr>
            </a:p>
            <a:p>
              <a:pPr algn="l" marL="453390" indent="-226695" lvl="1">
                <a:lnSpc>
                  <a:spcPts val="2625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Helvetica World"/>
                </a:rPr>
                <a:t> alertChoiceId</a:t>
              </a:r>
            </a:p>
            <a:p>
              <a:pPr algn="l" marL="453390" indent="-226695" lvl="1">
                <a:lnSpc>
                  <a:spcPts val="2625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Helvetica World"/>
                </a:rPr>
                <a:t>emergency name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325926" y="1865440"/>
            <a:ext cx="3787614" cy="6694953"/>
            <a:chOff x="0" y="0"/>
            <a:chExt cx="1247026" cy="220423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12700" y="12700"/>
              <a:ext cx="1179716" cy="2135651"/>
            </a:xfrm>
            <a:custGeom>
              <a:avLst/>
              <a:gdLst/>
              <a:ahLst/>
              <a:cxnLst/>
              <a:rect r="r" b="b" t="t" l="l"/>
              <a:pathLst>
                <a:path h="2135651" w="1179716">
                  <a:moveTo>
                    <a:pt x="43180" y="2135651"/>
                  </a:moveTo>
                  <a:lnTo>
                    <a:pt x="1136536" y="2135651"/>
                  </a:lnTo>
                  <a:cubicBezTo>
                    <a:pt x="1160666" y="2135651"/>
                    <a:pt x="1179716" y="2116601"/>
                    <a:pt x="1179716" y="2092471"/>
                  </a:cubicBezTo>
                  <a:lnTo>
                    <a:pt x="1179716" y="43180"/>
                  </a:lnTo>
                  <a:cubicBezTo>
                    <a:pt x="1179716" y="19050"/>
                    <a:pt x="1160666" y="0"/>
                    <a:pt x="113653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2092471"/>
                  </a:lnTo>
                  <a:cubicBezTo>
                    <a:pt x="0" y="2116601"/>
                    <a:pt x="19050" y="2135651"/>
                    <a:pt x="43180" y="2135651"/>
                  </a:cubicBezTo>
                  <a:close/>
                </a:path>
              </a:pathLst>
            </a:custGeom>
            <a:solidFill>
              <a:srgbClr val="0071CE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47026" cy="2204231"/>
            </a:xfrm>
            <a:custGeom>
              <a:avLst/>
              <a:gdLst/>
              <a:ahLst/>
              <a:cxnLst/>
              <a:rect r="r" b="b" t="t" l="l"/>
              <a:pathLst>
                <a:path h="2204231" w="1247026">
                  <a:moveTo>
                    <a:pt x="1203846" y="44450"/>
                  </a:moveTo>
                  <a:cubicBezTo>
                    <a:pt x="1198766" y="19050"/>
                    <a:pt x="1175906" y="0"/>
                    <a:pt x="1149235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2105171"/>
                  </a:lnTo>
                  <a:cubicBezTo>
                    <a:pt x="0" y="2131841"/>
                    <a:pt x="17780" y="2153431"/>
                    <a:pt x="43180" y="2159781"/>
                  </a:cubicBezTo>
                  <a:cubicBezTo>
                    <a:pt x="48260" y="2185181"/>
                    <a:pt x="71120" y="2204231"/>
                    <a:pt x="97790" y="2204231"/>
                  </a:cubicBezTo>
                  <a:lnTo>
                    <a:pt x="1191146" y="2204231"/>
                  </a:lnTo>
                  <a:cubicBezTo>
                    <a:pt x="1221626" y="2204231"/>
                    <a:pt x="1247026" y="2178831"/>
                    <a:pt x="1247026" y="2148351"/>
                  </a:cubicBezTo>
                  <a:lnTo>
                    <a:pt x="1247026" y="99060"/>
                  </a:lnTo>
                  <a:cubicBezTo>
                    <a:pt x="1247026" y="72390"/>
                    <a:pt x="1229246" y="50800"/>
                    <a:pt x="1203846" y="44450"/>
                  </a:cubicBezTo>
                  <a:close/>
                  <a:moveTo>
                    <a:pt x="12700" y="2105171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149236" y="12700"/>
                  </a:lnTo>
                  <a:cubicBezTo>
                    <a:pt x="1173366" y="12700"/>
                    <a:pt x="1192416" y="31750"/>
                    <a:pt x="1192416" y="55880"/>
                  </a:cubicBezTo>
                  <a:lnTo>
                    <a:pt x="1192416" y="2105171"/>
                  </a:lnTo>
                  <a:cubicBezTo>
                    <a:pt x="1192416" y="2129301"/>
                    <a:pt x="1173366" y="2148351"/>
                    <a:pt x="1149236" y="2148351"/>
                  </a:cubicBezTo>
                  <a:lnTo>
                    <a:pt x="55880" y="2148351"/>
                  </a:lnTo>
                  <a:cubicBezTo>
                    <a:pt x="31750" y="2148351"/>
                    <a:pt x="12700" y="2129301"/>
                    <a:pt x="12700" y="210517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9559548" y="2805461"/>
            <a:ext cx="3183948" cy="5404363"/>
            <a:chOff x="0" y="0"/>
            <a:chExt cx="838571" cy="142337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38571" cy="1423371"/>
            </a:xfrm>
            <a:custGeom>
              <a:avLst/>
              <a:gdLst/>
              <a:ahLst/>
              <a:cxnLst/>
              <a:rect r="r" b="b" t="t" l="l"/>
              <a:pathLst>
                <a:path h="1423371" w="838571">
                  <a:moveTo>
                    <a:pt x="48631" y="0"/>
                  </a:moveTo>
                  <a:lnTo>
                    <a:pt x="789940" y="0"/>
                  </a:lnTo>
                  <a:cubicBezTo>
                    <a:pt x="816798" y="0"/>
                    <a:pt x="838571" y="21773"/>
                    <a:pt x="838571" y="48631"/>
                  </a:cubicBezTo>
                  <a:lnTo>
                    <a:pt x="838571" y="1374740"/>
                  </a:lnTo>
                  <a:cubicBezTo>
                    <a:pt x="838571" y="1387638"/>
                    <a:pt x="833447" y="1400008"/>
                    <a:pt x="824327" y="1409128"/>
                  </a:cubicBezTo>
                  <a:cubicBezTo>
                    <a:pt x="815207" y="1418248"/>
                    <a:pt x="802837" y="1423371"/>
                    <a:pt x="789940" y="1423371"/>
                  </a:cubicBezTo>
                  <a:lnTo>
                    <a:pt x="48631" y="1423371"/>
                  </a:lnTo>
                  <a:cubicBezTo>
                    <a:pt x="35733" y="1423371"/>
                    <a:pt x="23364" y="1418248"/>
                    <a:pt x="14244" y="1409128"/>
                  </a:cubicBezTo>
                  <a:cubicBezTo>
                    <a:pt x="5124" y="1400008"/>
                    <a:pt x="0" y="1387638"/>
                    <a:pt x="0" y="1374740"/>
                  </a:cubicBezTo>
                  <a:lnTo>
                    <a:pt x="0" y="48631"/>
                  </a:lnTo>
                  <a:cubicBezTo>
                    <a:pt x="0" y="35733"/>
                    <a:pt x="5124" y="23364"/>
                    <a:pt x="14244" y="14244"/>
                  </a:cubicBezTo>
                  <a:cubicBezTo>
                    <a:pt x="23364" y="5124"/>
                    <a:pt x="35733" y="0"/>
                    <a:pt x="48631" y="0"/>
                  </a:cubicBezTo>
                  <a:close/>
                </a:path>
              </a:pathLst>
            </a:custGeom>
            <a:solidFill>
              <a:srgbClr val="F4EDE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19050"/>
              <a:ext cx="838571" cy="1442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3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742619" y="2211770"/>
            <a:ext cx="379520" cy="379520"/>
            <a:chOff x="0" y="0"/>
            <a:chExt cx="6350000" cy="63500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9768465" y="2237616"/>
            <a:ext cx="327829" cy="327829"/>
            <a:chOff x="0" y="0"/>
            <a:chExt cx="6350000" cy="63500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EDE0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0262987" y="2211770"/>
            <a:ext cx="379520" cy="379520"/>
            <a:chOff x="0" y="0"/>
            <a:chExt cx="6350000" cy="63500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0288832" y="2237616"/>
            <a:ext cx="327829" cy="327829"/>
            <a:chOff x="0" y="0"/>
            <a:chExt cx="6350000" cy="63500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EDE0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10783354" y="2211770"/>
            <a:ext cx="379520" cy="379520"/>
            <a:chOff x="0" y="0"/>
            <a:chExt cx="6350000" cy="63500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10809200" y="2237616"/>
            <a:ext cx="327829" cy="327829"/>
            <a:chOff x="0" y="0"/>
            <a:chExt cx="6350000" cy="63500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EDE0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9834058" y="3153265"/>
            <a:ext cx="2657633" cy="2672904"/>
            <a:chOff x="0" y="0"/>
            <a:chExt cx="3543510" cy="3563872"/>
          </a:xfrm>
        </p:grpSpPr>
        <p:sp>
          <p:nvSpPr>
            <p:cNvPr name="TextBox 42" id="42"/>
            <p:cNvSpPr txBox="true"/>
            <p:nvPr/>
          </p:nvSpPr>
          <p:spPr>
            <a:xfrm rot="0">
              <a:off x="0" y="-47625"/>
              <a:ext cx="3543510" cy="6254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000000"/>
                  </a:solidFill>
                  <a:latin typeface="Helvetica World Bold"/>
                </a:rPr>
                <a:t>Location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0" y="905127"/>
              <a:ext cx="3543510" cy="2658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25"/>
                </a:lnSpc>
              </a:pPr>
              <a:r>
                <a:rPr lang="en-US" sz="2100">
                  <a:solidFill>
                    <a:srgbClr val="000000"/>
                  </a:solidFill>
                  <a:latin typeface="Helvetica World"/>
                </a:rPr>
                <a:t>Contains location details with attributes like </a:t>
              </a:r>
            </a:p>
            <a:p>
              <a:pPr algn="l" marL="453390" indent="-226695" lvl="1">
                <a:lnSpc>
                  <a:spcPts val="2625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Helvetica World"/>
                </a:rPr>
                <a:t>locationId</a:t>
              </a:r>
            </a:p>
            <a:p>
              <a:pPr algn="l" marL="453390" indent="-226695" lvl="1">
                <a:lnSpc>
                  <a:spcPts val="2625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Helvetica World"/>
                </a:rPr>
                <a:t>longitude </a:t>
              </a:r>
            </a:p>
            <a:p>
              <a:pPr algn="l" marL="453390" indent="-226695" lvl="1">
                <a:lnSpc>
                  <a:spcPts val="2625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Helvetica World"/>
                </a:rPr>
                <a:t>latitude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3475490" y="1865440"/>
            <a:ext cx="3787614" cy="6694953"/>
            <a:chOff x="0" y="0"/>
            <a:chExt cx="1247026" cy="2204231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12700" y="12700"/>
              <a:ext cx="1179716" cy="2135651"/>
            </a:xfrm>
            <a:custGeom>
              <a:avLst/>
              <a:gdLst/>
              <a:ahLst/>
              <a:cxnLst/>
              <a:rect r="r" b="b" t="t" l="l"/>
              <a:pathLst>
                <a:path h="2135651" w="1179716">
                  <a:moveTo>
                    <a:pt x="43180" y="2135651"/>
                  </a:moveTo>
                  <a:lnTo>
                    <a:pt x="1136536" y="2135651"/>
                  </a:lnTo>
                  <a:cubicBezTo>
                    <a:pt x="1160666" y="2135651"/>
                    <a:pt x="1179716" y="2116601"/>
                    <a:pt x="1179716" y="2092471"/>
                  </a:cubicBezTo>
                  <a:lnTo>
                    <a:pt x="1179716" y="43180"/>
                  </a:lnTo>
                  <a:cubicBezTo>
                    <a:pt x="1179716" y="19050"/>
                    <a:pt x="1160666" y="0"/>
                    <a:pt x="113653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2092471"/>
                  </a:lnTo>
                  <a:cubicBezTo>
                    <a:pt x="0" y="2116601"/>
                    <a:pt x="19050" y="2135651"/>
                    <a:pt x="43180" y="2135651"/>
                  </a:cubicBezTo>
                  <a:close/>
                </a:path>
              </a:pathLst>
            </a:custGeom>
            <a:solidFill>
              <a:srgbClr val="0071CE"/>
            </a:solid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247026" cy="2204231"/>
            </a:xfrm>
            <a:custGeom>
              <a:avLst/>
              <a:gdLst/>
              <a:ahLst/>
              <a:cxnLst/>
              <a:rect r="r" b="b" t="t" l="l"/>
              <a:pathLst>
                <a:path h="2204231" w="1247026">
                  <a:moveTo>
                    <a:pt x="1203846" y="44450"/>
                  </a:moveTo>
                  <a:cubicBezTo>
                    <a:pt x="1198766" y="19050"/>
                    <a:pt x="1175906" y="0"/>
                    <a:pt x="1149235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2105171"/>
                  </a:lnTo>
                  <a:cubicBezTo>
                    <a:pt x="0" y="2131841"/>
                    <a:pt x="17780" y="2153431"/>
                    <a:pt x="43180" y="2159781"/>
                  </a:cubicBezTo>
                  <a:cubicBezTo>
                    <a:pt x="48260" y="2185181"/>
                    <a:pt x="71120" y="2204231"/>
                    <a:pt x="97790" y="2204231"/>
                  </a:cubicBezTo>
                  <a:lnTo>
                    <a:pt x="1191146" y="2204231"/>
                  </a:lnTo>
                  <a:cubicBezTo>
                    <a:pt x="1221626" y="2204231"/>
                    <a:pt x="1247026" y="2178831"/>
                    <a:pt x="1247026" y="2148351"/>
                  </a:cubicBezTo>
                  <a:lnTo>
                    <a:pt x="1247026" y="99060"/>
                  </a:lnTo>
                  <a:cubicBezTo>
                    <a:pt x="1247026" y="72390"/>
                    <a:pt x="1229246" y="50800"/>
                    <a:pt x="1203846" y="44450"/>
                  </a:cubicBezTo>
                  <a:close/>
                  <a:moveTo>
                    <a:pt x="12700" y="2105171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149236" y="12700"/>
                  </a:lnTo>
                  <a:cubicBezTo>
                    <a:pt x="1173366" y="12700"/>
                    <a:pt x="1192416" y="31750"/>
                    <a:pt x="1192416" y="55880"/>
                  </a:cubicBezTo>
                  <a:lnTo>
                    <a:pt x="1192416" y="2105171"/>
                  </a:lnTo>
                  <a:cubicBezTo>
                    <a:pt x="1192416" y="2129301"/>
                    <a:pt x="1173366" y="2148351"/>
                    <a:pt x="1149236" y="2148351"/>
                  </a:cubicBezTo>
                  <a:lnTo>
                    <a:pt x="55880" y="2148351"/>
                  </a:lnTo>
                  <a:cubicBezTo>
                    <a:pt x="31750" y="2148351"/>
                    <a:pt x="12700" y="2129301"/>
                    <a:pt x="12700" y="210517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13709112" y="2805461"/>
            <a:ext cx="3183948" cy="5404363"/>
            <a:chOff x="0" y="0"/>
            <a:chExt cx="838571" cy="1423371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38571" cy="1423371"/>
            </a:xfrm>
            <a:custGeom>
              <a:avLst/>
              <a:gdLst/>
              <a:ahLst/>
              <a:cxnLst/>
              <a:rect r="r" b="b" t="t" l="l"/>
              <a:pathLst>
                <a:path h="1423371" w="838571">
                  <a:moveTo>
                    <a:pt x="48631" y="0"/>
                  </a:moveTo>
                  <a:lnTo>
                    <a:pt x="789940" y="0"/>
                  </a:lnTo>
                  <a:cubicBezTo>
                    <a:pt x="816798" y="0"/>
                    <a:pt x="838571" y="21773"/>
                    <a:pt x="838571" y="48631"/>
                  </a:cubicBezTo>
                  <a:lnTo>
                    <a:pt x="838571" y="1374740"/>
                  </a:lnTo>
                  <a:cubicBezTo>
                    <a:pt x="838571" y="1387638"/>
                    <a:pt x="833447" y="1400008"/>
                    <a:pt x="824327" y="1409128"/>
                  </a:cubicBezTo>
                  <a:cubicBezTo>
                    <a:pt x="815207" y="1418248"/>
                    <a:pt x="802837" y="1423371"/>
                    <a:pt x="789940" y="1423371"/>
                  </a:cubicBezTo>
                  <a:lnTo>
                    <a:pt x="48631" y="1423371"/>
                  </a:lnTo>
                  <a:cubicBezTo>
                    <a:pt x="35733" y="1423371"/>
                    <a:pt x="23364" y="1418248"/>
                    <a:pt x="14244" y="1409128"/>
                  </a:cubicBezTo>
                  <a:cubicBezTo>
                    <a:pt x="5124" y="1400008"/>
                    <a:pt x="0" y="1387638"/>
                    <a:pt x="0" y="1374740"/>
                  </a:cubicBezTo>
                  <a:lnTo>
                    <a:pt x="0" y="48631"/>
                  </a:lnTo>
                  <a:cubicBezTo>
                    <a:pt x="0" y="35733"/>
                    <a:pt x="5124" y="23364"/>
                    <a:pt x="14244" y="14244"/>
                  </a:cubicBezTo>
                  <a:cubicBezTo>
                    <a:pt x="23364" y="5124"/>
                    <a:pt x="35733" y="0"/>
                    <a:pt x="48631" y="0"/>
                  </a:cubicBezTo>
                  <a:close/>
                </a:path>
              </a:pathLst>
            </a:custGeom>
            <a:solidFill>
              <a:srgbClr val="F4EDE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9" id="49"/>
            <p:cNvSpPr txBox="true"/>
            <p:nvPr/>
          </p:nvSpPr>
          <p:spPr>
            <a:xfrm>
              <a:off x="0" y="-19050"/>
              <a:ext cx="838571" cy="1442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3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3892184" y="2211770"/>
            <a:ext cx="379520" cy="379520"/>
            <a:chOff x="0" y="0"/>
            <a:chExt cx="6350000" cy="63500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3918029" y="2237616"/>
            <a:ext cx="327829" cy="327829"/>
            <a:chOff x="0" y="0"/>
            <a:chExt cx="6350000" cy="63500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EDE0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4412551" y="2211770"/>
            <a:ext cx="379520" cy="379520"/>
            <a:chOff x="0" y="0"/>
            <a:chExt cx="6350000" cy="63500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4438397" y="2237616"/>
            <a:ext cx="327829" cy="327829"/>
            <a:chOff x="0" y="0"/>
            <a:chExt cx="6350000" cy="63500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EDE0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4932918" y="2211770"/>
            <a:ext cx="379520" cy="379520"/>
            <a:chOff x="0" y="0"/>
            <a:chExt cx="6350000" cy="63500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4958764" y="2237616"/>
            <a:ext cx="327829" cy="327829"/>
            <a:chOff x="0" y="0"/>
            <a:chExt cx="6350000" cy="635000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EDE0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3983622" y="3153265"/>
            <a:ext cx="2657633" cy="3673029"/>
            <a:chOff x="0" y="0"/>
            <a:chExt cx="3543510" cy="4897372"/>
          </a:xfrm>
        </p:grpSpPr>
        <p:sp>
          <p:nvSpPr>
            <p:cNvPr name="TextBox 63" id="63"/>
            <p:cNvSpPr txBox="true"/>
            <p:nvPr/>
          </p:nvSpPr>
          <p:spPr>
            <a:xfrm rot="0">
              <a:off x="0" y="-47625"/>
              <a:ext cx="3543510" cy="6254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000000"/>
                  </a:solidFill>
                  <a:latin typeface="Helvetica World Bold"/>
                </a:rPr>
                <a:t>Alert</a:t>
              </a:r>
            </a:p>
          </p:txBody>
        </p:sp>
        <p:sp>
          <p:nvSpPr>
            <p:cNvPr name="TextBox 64" id="64"/>
            <p:cNvSpPr txBox="true"/>
            <p:nvPr/>
          </p:nvSpPr>
          <p:spPr>
            <a:xfrm rot="0">
              <a:off x="0" y="905127"/>
              <a:ext cx="3543510" cy="3992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25"/>
                </a:lnSpc>
              </a:pPr>
              <a:r>
                <a:rPr lang="en-US" sz="2100">
                  <a:solidFill>
                    <a:srgbClr val="000000"/>
                  </a:solidFill>
                  <a:latin typeface="Helvetica World"/>
                </a:rPr>
                <a:t>Contains alert details with attributes like:</a:t>
              </a:r>
            </a:p>
            <a:p>
              <a:pPr algn="l">
                <a:lnSpc>
                  <a:spcPts val="2625"/>
                </a:lnSpc>
              </a:pPr>
            </a:p>
            <a:p>
              <a:pPr algn="l" marL="453390" indent="-226695" lvl="1">
                <a:lnSpc>
                  <a:spcPts val="2625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Helvetica World"/>
                </a:rPr>
                <a:t>alertIduserId</a:t>
              </a:r>
            </a:p>
            <a:p>
              <a:pPr algn="l" marL="453390" indent="-226695" lvl="1">
                <a:lnSpc>
                  <a:spcPts val="2625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Helvetica World"/>
                </a:rPr>
                <a:t>alertChoiceId</a:t>
              </a:r>
            </a:p>
            <a:p>
              <a:pPr algn="l" marL="453390" indent="-226695" lvl="1">
                <a:lnSpc>
                  <a:spcPts val="2625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Helvetica World"/>
                </a:rPr>
                <a:t>date_time_of_alert</a:t>
              </a:r>
            </a:p>
            <a:p>
              <a:pPr algn="l" marL="453390" indent="-226695" lvl="1">
                <a:lnSpc>
                  <a:spcPts val="2625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Helvetica World"/>
                </a:rPr>
                <a:t>locationId</a:t>
              </a:r>
            </a:p>
            <a:p>
              <a:pPr algn="l" marL="453390" indent="-226695" lvl="1">
                <a:lnSpc>
                  <a:spcPts val="2625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Helvetica World"/>
                </a:rPr>
                <a:t>description</a:t>
              </a:r>
            </a:p>
            <a:p>
              <a:pPr algn="l" marL="453390" indent="-226695" lvl="1">
                <a:lnSpc>
                  <a:spcPts val="2625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Helvetica World"/>
                </a:rPr>
                <a:t>first_aid_response</a:t>
              </a:r>
            </a:p>
          </p:txBody>
        </p:sp>
      </p:grpSp>
      <p:sp>
        <p:nvSpPr>
          <p:cNvPr name="TextBox 65" id="65"/>
          <p:cNvSpPr txBox="true"/>
          <p:nvPr/>
        </p:nvSpPr>
        <p:spPr>
          <a:xfrm rot="0">
            <a:off x="1028700" y="614357"/>
            <a:ext cx="16230600" cy="913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00"/>
              </a:lnSpc>
            </a:pPr>
            <a:r>
              <a:rPr lang="en-US" sz="6000">
                <a:solidFill>
                  <a:srgbClr val="000000"/>
                </a:solidFill>
                <a:latin typeface="Helvetica World Bold"/>
              </a:rPr>
              <a:t>Relational Schema</a:t>
            </a:r>
          </a:p>
        </p:txBody>
      </p:sp>
      <p:grpSp>
        <p:nvGrpSpPr>
          <p:cNvPr name="Group 66" id="66"/>
          <p:cNvGrpSpPr/>
          <p:nvPr/>
        </p:nvGrpSpPr>
        <p:grpSpPr>
          <a:xfrm rot="0">
            <a:off x="1028700" y="1865440"/>
            <a:ext cx="3787614" cy="6694953"/>
            <a:chOff x="0" y="0"/>
            <a:chExt cx="1247026" cy="2204231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12700" y="12700"/>
              <a:ext cx="1179716" cy="2135651"/>
            </a:xfrm>
            <a:custGeom>
              <a:avLst/>
              <a:gdLst/>
              <a:ahLst/>
              <a:cxnLst/>
              <a:rect r="r" b="b" t="t" l="l"/>
              <a:pathLst>
                <a:path h="2135651" w="1179716">
                  <a:moveTo>
                    <a:pt x="43180" y="2135651"/>
                  </a:moveTo>
                  <a:lnTo>
                    <a:pt x="1136536" y="2135651"/>
                  </a:lnTo>
                  <a:cubicBezTo>
                    <a:pt x="1160666" y="2135651"/>
                    <a:pt x="1179716" y="2116601"/>
                    <a:pt x="1179716" y="2092471"/>
                  </a:cubicBezTo>
                  <a:lnTo>
                    <a:pt x="1179716" y="43180"/>
                  </a:lnTo>
                  <a:cubicBezTo>
                    <a:pt x="1179716" y="19050"/>
                    <a:pt x="1160666" y="0"/>
                    <a:pt x="113653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2092471"/>
                  </a:lnTo>
                  <a:cubicBezTo>
                    <a:pt x="0" y="2116601"/>
                    <a:pt x="19050" y="2135651"/>
                    <a:pt x="43180" y="2135651"/>
                  </a:cubicBezTo>
                  <a:close/>
                </a:path>
              </a:pathLst>
            </a:custGeom>
            <a:solidFill>
              <a:srgbClr val="0071CE"/>
            </a:solidFill>
          </p:spPr>
        </p:sp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1247026" cy="2204231"/>
            </a:xfrm>
            <a:custGeom>
              <a:avLst/>
              <a:gdLst/>
              <a:ahLst/>
              <a:cxnLst/>
              <a:rect r="r" b="b" t="t" l="l"/>
              <a:pathLst>
                <a:path h="2204231" w="1247026">
                  <a:moveTo>
                    <a:pt x="1203846" y="44450"/>
                  </a:moveTo>
                  <a:cubicBezTo>
                    <a:pt x="1198766" y="19050"/>
                    <a:pt x="1175906" y="0"/>
                    <a:pt x="1149235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2105171"/>
                  </a:lnTo>
                  <a:cubicBezTo>
                    <a:pt x="0" y="2131841"/>
                    <a:pt x="17780" y="2153431"/>
                    <a:pt x="43180" y="2159781"/>
                  </a:cubicBezTo>
                  <a:cubicBezTo>
                    <a:pt x="48260" y="2185181"/>
                    <a:pt x="71120" y="2204231"/>
                    <a:pt x="97790" y="2204231"/>
                  </a:cubicBezTo>
                  <a:lnTo>
                    <a:pt x="1191146" y="2204231"/>
                  </a:lnTo>
                  <a:cubicBezTo>
                    <a:pt x="1221626" y="2204231"/>
                    <a:pt x="1247026" y="2178831"/>
                    <a:pt x="1247026" y="2148351"/>
                  </a:cubicBezTo>
                  <a:lnTo>
                    <a:pt x="1247026" y="99060"/>
                  </a:lnTo>
                  <a:cubicBezTo>
                    <a:pt x="1247026" y="72390"/>
                    <a:pt x="1229246" y="50800"/>
                    <a:pt x="1203846" y="44450"/>
                  </a:cubicBezTo>
                  <a:close/>
                  <a:moveTo>
                    <a:pt x="12700" y="2105171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149236" y="12700"/>
                  </a:lnTo>
                  <a:cubicBezTo>
                    <a:pt x="1173366" y="12700"/>
                    <a:pt x="1192416" y="31750"/>
                    <a:pt x="1192416" y="55880"/>
                  </a:cubicBezTo>
                  <a:lnTo>
                    <a:pt x="1192416" y="2105171"/>
                  </a:lnTo>
                  <a:cubicBezTo>
                    <a:pt x="1192416" y="2129301"/>
                    <a:pt x="1173366" y="2148351"/>
                    <a:pt x="1149236" y="2148351"/>
                  </a:cubicBezTo>
                  <a:lnTo>
                    <a:pt x="55880" y="2148351"/>
                  </a:lnTo>
                  <a:cubicBezTo>
                    <a:pt x="31750" y="2148351"/>
                    <a:pt x="12700" y="2129301"/>
                    <a:pt x="12700" y="210517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9" id="69"/>
          <p:cNvGrpSpPr/>
          <p:nvPr/>
        </p:nvGrpSpPr>
        <p:grpSpPr>
          <a:xfrm rot="0">
            <a:off x="1262322" y="2805461"/>
            <a:ext cx="3183948" cy="5404363"/>
            <a:chOff x="0" y="0"/>
            <a:chExt cx="838571" cy="1423371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838571" cy="1423371"/>
            </a:xfrm>
            <a:custGeom>
              <a:avLst/>
              <a:gdLst/>
              <a:ahLst/>
              <a:cxnLst/>
              <a:rect r="r" b="b" t="t" l="l"/>
              <a:pathLst>
                <a:path h="1423371" w="838571">
                  <a:moveTo>
                    <a:pt x="48631" y="0"/>
                  </a:moveTo>
                  <a:lnTo>
                    <a:pt x="789940" y="0"/>
                  </a:lnTo>
                  <a:cubicBezTo>
                    <a:pt x="816798" y="0"/>
                    <a:pt x="838571" y="21773"/>
                    <a:pt x="838571" y="48631"/>
                  </a:cubicBezTo>
                  <a:lnTo>
                    <a:pt x="838571" y="1374740"/>
                  </a:lnTo>
                  <a:cubicBezTo>
                    <a:pt x="838571" y="1387638"/>
                    <a:pt x="833447" y="1400008"/>
                    <a:pt x="824327" y="1409128"/>
                  </a:cubicBezTo>
                  <a:cubicBezTo>
                    <a:pt x="815207" y="1418248"/>
                    <a:pt x="802837" y="1423371"/>
                    <a:pt x="789940" y="1423371"/>
                  </a:cubicBezTo>
                  <a:lnTo>
                    <a:pt x="48631" y="1423371"/>
                  </a:lnTo>
                  <a:cubicBezTo>
                    <a:pt x="35733" y="1423371"/>
                    <a:pt x="23364" y="1418248"/>
                    <a:pt x="14244" y="1409128"/>
                  </a:cubicBezTo>
                  <a:cubicBezTo>
                    <a:pt x="5124" y="1400008"/>
                    <a:pt x="0" y="1387638"/>
                    <a:pt x="0" y="1374740"/>
                  </a:cubicBezTo>
                  <a:lnTo>
                    <a:pt x="0" y="48631"/>
                  </a:lnTo>
                  <a:cubicBezTo>
                    <a:pt x="0" y="35733"/>
                    <a:pt x="5124" y="23364"/>
                    <a:pt x="14244" y="14244"/>
                  </a:cubicBezTo>
                  <a:cubicBezTo>
                    <a:pt x="23364" y="5124"/>
                    <a:pt x="35733" y="0"/>
                    <a:pt x="48631" y="0"/>
                  </a:cubicBezTo>
                  <a:close/>
                </a:path>
              </a:pathLst>
            </a:custGeom>
            <a:solidFill>
              <a:srgbClr val="F4EDE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0" y="-19050"/>
              <a:ext cx="838571" cy="1442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3"/>
                </a:lnSpc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1445393" y="2211770"/>
            <a:ext cx="379520" cy="379520"/>
            <a:chOff x="0" y="0"/>
            <a:chExt cx="6350000" cy="6350000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471239" y="2237616"/>
            <a:ext cx="327829" cy="327829"/>
            <a:chOff x="0" y="0"/>
            <a:chExt cx="6350000" cy="63500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EDE0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965761" y="2211770"/>
            <a:ext cx="379520" cy="379520"/>
            <a:chOff x="0" y="0"/>
            <a:chExt cx="6350000" cy="6350000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991606" y="2237616"/>
            <a:ext cx="327829" cy="327829"/>
            <a:chOff x="0" y="0"/>
            <a:chExt cx="6350000" cy="635000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EDE0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2486128" y="2211770"/>
            <a:ext cx="379520" cy="379520"/>
            <a:chOff x="0" y="0"/>
            <a:chExt cx="6350000" cy="6350000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2511974" y="2237616"/>
            <a:ext cx="327829" cy="327829"/>
            <a:chOff x="0" y="0"/>
            <a:chExt cx="6350000" cy="6350000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EDE0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536832" y="3153265"/>
            <a:ext cx="2657633" cy="3673029"/>
            <a:chOff x="0" y="0"/>
            <a:chExt cx="3543510" cy="4897372"/>
          </a:xfrm>
        </p:grpSpPr>
        <p:sp>
          <p:nvSpPr>
            <p:cNvPr name="TextBox 85" id="85"/>
            <p:cNvSpPr txBox="true"/>
            <p:nvPr/>
          </p:nvSpPr>
          <p:spPr>
            <a:xfrm rot="0">
              <a:off x="0" y="-47625"/>
              <a:ext cx="3543510" cy="6254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000000"/>
                  </a:solidFill>
                  <a:latin typeface="Helvetica World Bold"/>
                </a:rPr>
                <a:t>CustomUser</a:t>
              </a:r>
            </a:p>
          </p:txBody>
        </p:sp>
        <p:sp>
          <p:nvSpPr>
            <p:cNvPr name="TextBox 86" id="86"/>
            <p:cNvSpPr txBox="true"/>
            <p:nvPr/>
          </p:nvSpPr>
          <p:spPr>
            <a:xfrm rot="0">
              <a:off x="0" y="905127"/>
              <a:ext cx="3543510" cy="3992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25"/>
                </a:lnSpc>
              </a:pPr>
              <a:r>
                <a:rPr lang="en-US" sz="2100">
                  <a:solidFill>
                    <a:srgbClr val="000000"/>
                  </a:solidFill>
                  <a:latin typeface="Helvetica World"/>
                </a:rPr>
                <a:t>Contains user details like </a:t>
              </a:r>
            </a:p>
            <a:p>
              <a:pPr algn="l" marL="453390" indent="-226695" lvl="1">
                <a:lnSpc>
                  <a:spcPts val="2625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Helvetica World"/>
                </a:rPr>
                <a:t>userId</a:t>
              </a:r>
            </a:p>
            <a:p>
              <a:pPr algn="l" marL="453390" indent="-226695" lvl="1">
                <a:lnSpc>
                  <a:spcPts val="2625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Helvetica World"/>
                </a:rPr>
                <a:t> username</a:t>
              </a:r>
            </a:p>
            <a:p>
              <a:pPr algn="l" marL="453390" indent="-226695" lvl="1">
                <a:lnSpc>
                  <a:spcPts val="2625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Helvetica World"/>
                </a:rPr>
                <a:t>password</a:t>
              </a:r>
            </a:p>
            <a:p>
              <a:pPr algn="l" marL="453390" indent="-226695" lvl="1">
                <a:lnSpc>
                  <a:spcPts val="2625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Helvetica World"/>
                </a:rPr>
                <a:t>userType</a:t>
              </a:r>
            </a:p>
            <a:p>
              <a:pPr algn="l" marL="453390" indent="-226695" lvl="1">
                <a:lnSpc>
                  <a:spcPts val="2625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Helvetica World"/>
                </a:rPr>
                <a:t>phone number</a:t>
              </a:r>
            </a:p>
            <a:p>
              <a:pPr algn="l" marL="453390" indent="-226695" lvl="1">
                <a:lnSpc>
                  <a:spcPts val="2625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Helvetica World"/>
                </a:rPr>
                <a:t>otp</a:t>
              </a:r>
            </a:p>
            <a:p>
              <a:pPr algn="l" marL="0" indent="0" lvl="0">
                <a:lnSpc>
                  <a:spcPts val="2625"/>
                </a:lnSpc>
              </a:pP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5108151" y="5873794"/>
            <a:ext cx="3874875" cy="2761418"/>
            <a:chOff x="0" y="0"/>
            <a:chExt cx="1938429" cy="1381416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12700" y="12700"/>
              <a:ext cx="1871119" cy="1312836"/>
            </a:xfrm>
            <a:custGeom>
              <a:avLst/>
              <a:gdLst/>
              <a:ahLst/>
              <a:cxnLst/>
              <a:rect r="r" b="b" t="t" l="l"/>
              <a:pathLst>
                <a:path h="1312836" w="1871119">
                  <a:moveTo>
                    <a:pt x="43180" y="1312836"/>
                  </a:moveTo>
                  <a:lnTo>
                    <a:pt x="1827939" y="1312836"/>
                  </a:lnTo>
                  <a:cubicBezTo>
                    <a:pt x="1852069" y="1312836"/>
                    <a:pt x="1871119" y="1293786"/>
                    <a:pt x="1871119" y="1269656"/>
                  </a:cubicBezTo>
                  <a:lnTo>
                    <a:pt x="1871119" y="43180"/>
                  </a:lnTo>
                  <a:cubicBezTo>
                    <a:pt x="1871119" y="19050"/>
                    <a:pt x="1852069" y="0"/>
                    <a:pt x="1827939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1269656"/>
                  </a:lnTo>
                  <a:cubicBezTo>
                    <a:pt x="0" y="1293786"/>
                    <a:pt x="19050" y="1312836"/>
                    <a:pt x="43180" y="1312836"/>
                  </a:cubicBezTo>
                  <a:close/>
                </a:path>
              </a:pathLst>
            </a:custGeom>
            <a:solidFill>
              <a:srgbClr val="0071CE"/>
            </a:solidFill>
          </p:spPr>
        </p:sp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1938429" cy="1381416"/>
            </a:xfrm>
            <a:custGeom>
              <a:avLst/>
              <a:gdLst/>
              <a:ahLst/>
              <a:cxnLst/>
              <a:rect r="r" b="b" t="t" l="l"/>
              <a:pathLst>
                <a:path h="1381416" w="1938429">
                  <a:moveTo>
                    <a:pt x="1895249" y="44450"/>
                  </a:moveTo>
                  <a:cubicBezTo>
                    <a:pt x="1890169" y="19050"/>
                    <a:pt x="1867309" y="0"/>
                    <a:pt x="1840639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1282356"/>
                  </a:lnTo>
                  <a:cubicBezTo>
                    <a:pt x="0" y="1309026"/>
                    <a:pt x="17780" y="1330616"/>
                    <a:pt x="43180" y="1336966"/>
                  </a:cubicBezTo>
                  <a:cubicBezTo>
                    <a:pt x="48260" y="1362366"/>
                    <a:pt x="71120" y="1381416"/>
                    <a:pt x="97790" y="1381416"/>
                  </a:cubicBezTo>
                  <a:lnTo>
                    <a:pt x="1882549" y="1381416"/>
                  </a:lnTo>
                  <a:cubicBezTo>
                    <a:pt x="1913029" y="1381416"/>
                    <a:pt x="1938429" y="1356016"/>
                    <a:pt x="1938429" y="1325536"/>
                  </a:cubicBezTo>
                  <a:lnTo>
                    <a:pt x="1938429" y="99060"/>
                  </a:lnTo>
                  <a:cubicBezTo>
                    <a:pt x="1938429" y="72390"/>
                    <a:pt x="1920649" y="50800"/>
                    <a:pt x="1895249" y="44450"/>
                  </a:cubicBezTo>
                  <a:close/>
                  <a:moveTo>
                    <a:pt x="12700" y="1282356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840639" y="12700"/>
                  </a:lnTo>
                  <a:cubicBezTo>
                    <a:pt x="1864769" y="12700"/>
                    <a:pt x="1883819" y="31750"/>
                    <a:pt x="1883819" y="55880"/>
                  </a:cubicBezTo>
                  <a:lnTo>
                    <a:pt x="1883819" y="1282356"/>
                  </a:lnTo>
                  <a:cubicBezTo>
                    <a:pt x="1883819" y="1306486"/>
                    <a:pt x="1864769" y="1325536"/>
                    <a:pt x="1840639" y="1325536"/>
                  </a:cubicBezTo>
                  <a:lnTo>
                    <a:pt x="55880" y="1325536"/>
                  </a:lnTo>
                  <a:cubicBezTo>
                    <a:pt x="31750" y="1325536"/>
                    <a:pt x="12700" y="1306486"/>
                    <a:pt x="12700" y="1282356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5261906" y="6492458"/>
            <a:ext cx="3330595" cy="1930205"/>
            <a:chOff x="0" y="0"/>
            <a:chExt cx="1332840" cy="772431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1332840" cy="772431"/>
            </a:xfrm>
            <a:custGeom>
              <a:avLst/>
              <a:gdLst/>
              <a:ahLst/>
              <a:cxnLst/>
              <a:rect r="r" b="b" t="t" l="l"/>
              <a:pathLst>
                <a:path h="772431" w="1332840">
                  <a:moveTo>
                    <a:pt x="46490" y="0"/>
                  </a:moveTo>
                  <a:lnTo>
                    <a:pt x="1286351" y="0"/>
                  </a:lnTo>
                  <a:cubicBezTo>
                    <a:pt x="1298681" y="0"/>
                    <a:pt x="1310505" y="4898"/>
                    <a:pt x="1319224" y="13617"/>
                  </a:cubicBezTo>
                  <a:cubicBezTo>
                    <a:pt x="1327942" y="22335"/>
                    <a:pt x="1332840" y="34160"/>
                    <a:pt x="1332840" y="46490"/>
                  </a:cubicBezTo>
                  <a:lnTo>
                    <a:pt x="1332840" y="725942"/>
                  </a:lnTo>
                  <a:cubicBezTo>
                    <a:pt x="1332840" y="738271"/>
                    <a:pt x="1327942" y="750096"/>
                    <a:pt x="1319224" y="758815"/>
                  </a:cubicBezTo>
                  <a:cubicBezTo>
                    <a:pt x="1310505" y="767533"/>
                    <a:pt x="1298681" y="772431"/>
                    <a:pt x="1286351" y="772431"/>
                  </a:cubicBezTo>
                  <a:lnTo>
                    <a:pt x="46490" y="772431"/>
                  </a:lnTo>
                  <a:cubicBezTo>
                    <a:pt x="34160" y="772431"/>
                    <a:pt x="22335" y="767533"/>
                    <a:pt x="13617" y="758815"/>
                  </a:cubicBezTo>
                  <a:cubicBezTo>
                    <a:pt x="4898" y="750096"/>
                    <a:pt x="0" y="738271"/>
                    <a:pt x="0" y="725942"/>
                  </a:cubicBezTo>
                  <a:lnTo>
                    <a:pt x="0" y="46490"/>
                  </a:lnTo>
                  <a:cubicBezTo>
                    <a:pt x="0" y="34160"/>
                    <a:pt x="4898" y="22335"/>
                    <a:pt x="13617" y="13617"/>
                  </a:cubicBezTo>
                  <a:cubicBezTo>
                    <a:pt x="22335" y="4898"/>
                    <a:pt x="34160" y="0"/>
                    <a:pt x="46490" y="0"/>
                  </a:cubicBezTo>
                  <a:close/>
                </a:path>
              </a:pathLst>
            </a:custGeom>
            <a:solidFill>
              <a:srgbClr val="F4EDE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2" id="92"/>
            <p:cNvSpPr txBox="true"/>
            <p:nvPr/>
          </p:nvSpPr>
          <p:spPr>
            <a:xfrm>
              <a:off x="0" y="-19050"/>
              <a:ext cx="1332840" cy="7914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3"/>
                </a:lnSpc>
              </a:pPr>
            </a:p>
          </p:txBody>
        </p:sp>
      </p:grpSp>
      <p:grpSp>
        <p:nvGrpSpPr>
          <p:cNvPr name="Group 93" id="93"/>
          <p:cNvGrpSpPr/>
          <p:nvPr/>
        </p:nvGrpSpPr>
        <p:grpSpPr>
          <a:xfrm rot="0">
            <a:off x="5382393" y="6101727"/>
            <a:ext cx="249777" cy="249777"/>
            <a:chOff x="0" y="0"/>
            <a:chExt cx="6350000" cy="6350000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5" id="95"/>
          <p:cNvGrpSpPr/>
          <p:nvPr/>
        </p:nvGrpSpPr>
        <p:grpSpPr>
          <a:xfrm rot="0">
            <a:off x="5399403" y="6118737"/>
            <a:ext cx="215757" cy="215757"/>
            <a:chOff x="0" y="0"/>
            <a:chExt cx="6350000" cy="6350000"/>
          </a:xfrm>
        </p:grpSpPr>
        <p:sp>
          <p:nvSpPr>
            <p:cNvPr name="Freeform 96" id="9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EDE0"/>
            </a:solidFill>
          </p:spPr>
        </p:sp>
      </p:grpSp>
      <p:grpSp>
        <p:nvGrpSpPr>
          <p:cNvPr name="Group 97" id="97"/>
          <p:cNvGrpSpPr/>
          <p:nvPr/>
        </p:nvGrpSpPr>
        <p:grpSpPr>
          <a:xfrm rot="0">
            <a:off x="5724867" y="6101727"/>
            <a:ext cx="249777" cy="249777"/>
            <a:chOff x="0" y="0"/>
            <a:chExt cx="6350000" cy="6350000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9" id="99"/>
          <p:cNvGrpSpPr/>
          <p:nvPr/>
        </p:nvGrpSpPr>
        <p:grpSpPr>
          <a:xfrm rot="0">
            <a:off x="5741877" y="6118737"/>
            <a:ext cx="215757" cy="215757"/>
            <a:chOff x="0" y="0"/>
            <a:chExt cx="6350000" cy="6350000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EDE0"/>
            </a:solidFill>
          </p:spPr>
        </p:sp>
      </p:grpSp>
      <p:grpSp>
        <p:nvGrpSpPr>
          <p:cNvPr name="Group 101" id="101"/>
          <p:cNvGrpSpPr/>
          <p:nvPr/>
        </p:nvGrpSpPr>
        <p:grpSpPr>
          <a:xfrm rot="0">
            <a:off x="6067340" y="6101727"/>
            <a:ext cx="249777" cy="249777"/>
            <a:chOff x="0" y="0"/>
            <a:chExt cx="6350000" cy="6350000"/>
          </a:xfrm>
        </p:grpSpPr>
        <p:sp>
          <p:nvSpPr>
            <p:cNvPr name="Freeform 102" id="10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3" id="103"/>
          <p:cNvGrpSpPr/>
          <p:nvPr/>
        </p:nvGrpSpPr>
        <p:grpSpPr>
          <a:xfrm rot="0">
            <a:off x="6084350" y="6118737"/>
            <a:ext cx="215757" cy="215757"/>
            <a:chOff x="0" y="0"/>
            <a:chExt cx="6350000" cy="6350000"/>
          </a:xfrm>
        </p:grpSpPr>
        <p:sp>
          <p:nvSpPr>
            <p:cNvPr name="Freeform 104" id="10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EDE0"/>
            </a:solidFill>
          </p:spPr>
        </p:sp>
      </p:grpSp>
      <p:grpSp>
        <p:nvGrpSpPr>
          <p:cNvPr name="Group 105" id="105"/>
          <p:cNvGrpSpPr/>
          <p:nvPr/>
        </p:nvGrpSpPr>
        <p:grpSpPr>
          <a:xfrm rot="0">
            <a:off x="5442572" y="6721362"/>
            <a:ext cx="2899554" cy="1311164"/>
            <a:chOff x="0" y="0"/>
            <a:chExt cx="3866072" cy="1748218"/>
          </a:xfrm>
        </p:grpSpPr>
        <p:sp>
          <p:nvSpPr>
            <p:cNvPr name="TextBox 106" id="106"/>
            <p:cNvSpPr txBox="true"/>
            <p:nvPr/>
          </p:nvSpPr>
          <p:spPr>
            <a:xfrm rot="0">
              <a:off x="0" y="-19050"/>
              <a:ext cx="3866072" cy="387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395"/>
                </a:lnSpc>
                <a:spcBef>
                  <a:spcPct val="0"/>
                </a:spcBef>
              </a:pPr>
              <a:r>
                <a:rPr lang="en-US" sz="1711">
                  <a:solidFill>
                    <a:srgbClr val="000000"/>
                  </a:solidFill>
                  <a:latin typeface="Helvetica World Bold"/>
                </a:rPr>
                <a:t>DisasterFeedback</a:t>
              </a:r>
            </a:p>
          </p:txBody>
        </p:sp>
        <p:sp>
          <p:nvSpPr>
            <p:cNvPr name="TextBox 107" id="107"/>
            <p:cNvSpPr txBox="true"/>
            <p:nvPr/>
          </p:nvSpPr>
          <p:spPr>
            <a:xfrm rot="0">
              <a:off x="0" y="580486"/>
              <a:ext cx="3866072" cy="11677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727"/>
                </a:lnSpc>
              </a:pPr>
              <a:r>
                <a:rPr lang="en-US" sz="1382">
                  <a:solidFill>
                    <a:srgbClr val="000000"/>
                  </a:solidFill>
                  <a:latin typeface="Helvetica World"/>
                </a:rPr>
                <a:t>Contains feedback details with attributes like </a:t>
              </a:r>
            </a:p>
            <a:p>
              <a:pPr algn="l" marL="298393" indent="-149197" lvl="1">
                <a:lnSpc>
                  <a:spcPts val="1727"/>
                </a:lnSpc>
                <a:buFont typeface="Arial"/>
                <a:buChar char="•"/>
              </a:pPr>
              <a:r>
                <a:rPr lang="en-US" sz="1382">
                  <a:solidFill>
                    <a:srgbClr val="000000"/>
                  </a:solidFill>
                  <a:latin typeface="Helvetica World"/>
                </a:rPr>
                <a:t>feedbackId, alertId, description, date_time_of_feedback.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9659" y="356939"/>
            <a:ext cx="11416672" cy="10290984"/>
            <a:chOff x="0" y="0"/>
            <a:chExt cx="3758799" cy="33881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3691489" cy="3319600"/>
            </a:xfrm>
            <a:custGeom>
              <a:avLst/>
              <a:gdLst/>
              <a:ahLst/>
              <a:cxnLst/>
              <a:rect r="r" b="b" t="t" l="l"/>
              <a:pathLst>
                <a:path h="3319600" w="3691489">
                  <a:moveTo>
                    <a:pt x="43180" y="3319600"/>
                  </a:moveTo>
                  <a:lnTo>
                    <a:pt x="3648309" y="3319600"/>
                  </a:lnTo>
                  <a:cubicBezTo>
                    <a:pt x="3672439" y="3319600"/>
                    <a:pt x="3691489" y="3300550"/>
                    <a:pt x="3691489" y="3276420"/>
                  </a:cubicBezTo>
                  <a:lnTo>
                    <a:pt x="3691489" y="43180"/>
                  </a:lnTo>
                  <a:cubicBezTo>
                    <a:pt x="3691489" y="19050"/>
                    <a:pt x="3672439" y="0"/>
                    <a:pt x="3648309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276420"/>
                  </a:lnTo>
                  <a:cubicBezTo>
                    <a:pt x="0" y="3300550"/>
                    <a:pt x="19050" y="3319600"/>
                    <a:pt x="43180" y="3319600"/>
                  </a:cubicBezTo>
                  <a:close/>
                </a:path>
              </a:pathLst>
            </a:custGeom>
            <a:solidFill>
              <a:srgbClr val="0071C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58799" cy="3388180"/>
            </a:xfrm>
            <a:custGeom>
              <a:avLst/>
              <a:gdLst/>
              <a:ahLst/>
              <a:cxnLst/>
              <a:rect r="r" b="b" t="t" l="l"/>
              <a:pathLst>
                <a:path h="3388180" w="3758799">
                  <a:moveTo>
                    <a:pt x="3715619" y="44450"/>
                  </a:moveTo>
                  <a:cubicBezTo>
                    <a:pt x="3710539" y="19050"/>
                    <a:pt x="3687679" y="0"/>
                    <a:pt x="3661009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289120"/>
                  </a:lnTo>
                  <a:cubicBezTo>
                    <a:pt x="0" y="3315790"/>
                    <a:pt x="17780" y="3337380"/>
                    <a:pt x="43180" y="3343730"/>
                  </a:cubicBezTo>
                  <a:cubicBezTo>
                    <a:pt x="48260" y="3369130"/>
                    <a:pt x="71120" y="3388180"/>
                    <a:pt x="97790" y="3388180"/>
                  </a:cubicBezTo>
                  <a:lnTo>
                    <a:pt x="3702919" y="3388180"/>
                  </a:lnTo>
                  <a:cubicBezTo>
                    <a:pt x="3733399" y="3388180"/>
                    <a:pt x="3758799" y="3362780"/>
                    <a:pt x="3758799" y="3332300"/>
                  </a:cubicBezTo>
                  <a:lnTo>
                    <a:pt x="3758799" y="99060"/>
                  </a:lnTo>
                  <a:cubicBezTo>
                    <a:pt x="3758799" y="72390"/>
                    <a:pt x="3741019" y="50800"/>
                    <a:pt x="3715619" y="44450"/>
                  </a:cubicBezTo>
                  <a:close/>
                  <a:moveTo>
                    <a:pt x="12700" y="3289120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3661009" y="12700"/>
                  </a:lnTo>
                  <a:cubicBezTo>
                    <a:pt x="3685139" y="12700"/>
                    <a:pt x="3704189" y="31750"/>
                    <a:pt x="3704189" y="55880"/>
                  </a:cubicBezTo>
                  <a:lnTo>
                    <a:pt x="3704189" y="3289120"/>
                  </a:lnTo>
                  <a:cubicBezTo>
                    <a:pt x="3704189" y="3313250"/>
                    <a:pt x="3685139" y="3332300"/>
                    <a:pt x="3661009" y="3332300"/>
                  </a:cubicBezTo>
                  <a:lnTo>
                    <a:pt x="55880" y="3332300"/>
                  </a:lnTo>
                  <a:cubicBezTo>
                    <a:pt x="31750" y="3332300"/>
                    <a:pt x="12700" y="3313250"/>
                    <a:pt x="12700" y="328912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43281" y="1357366"/>
            <a:ext cx="10810079" cy="9390961"/>
            <a:chOff x="0" y="0"/>
            <a:chExt cx="2847099" cy="24733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7099" cy="2473340"/>
            </a:xfrm>
            <a:custGeom>
              <a:avLst/>
              <a:gdLst/>
              <a:ahLst/>
              <a:cxnLst/>
              <a:rect r="r" b="b" t="t" l="l"/>
              <a:pathLst>
                <a:path h="2473340" w="2847099">
                  <a:moveTo>
                    <a:pt x="14324" y="0"/>
                  </a:moveTo>
                  <a:lnTo>
                    <a:pt x="2832776" y="0"/>
                  </a:lnTo>
                  <a:cubicBezTo>
                    <a:pt x="2840686" y="0"/>
                    <a:pt x="2847099" y="6413"/>
                    <a:pt x="2847099" y="14324"/>
                  </a:cubicBezTo>
                  <a:lnTo>
                    <a:pt x="2847099" y="2459016"/>
                  </a:lnTo>
                  <a:cubicBezTo>
                    <a:pt x="2847099" y="2466927"/>
                    <a:pt x="2840686" y="2473340"/>
                    <a:pt x="2832776" y="2473340"/>
                  </a:cubicBezTo>
                  <a:lnTo>
                    <a:pt x="14324" y="2473340"/>
                  </a:lnTo>
                  <a:cubicBezTo>
                    <a:pt x="6413" y="2473340"/>
                    <a:pt x="0" y="2466927"/>
                    <a:pt x="0" y="2459016"/>
                  </a:cubicBezTo>
                  <a:lnTo>
                    <a:pt x="0" y="14324"/>
                  </a:lnTo>
                  <a:cubicBezTo>
                    <a:pt x="0" y="6413"/>
                    <a:pt x="6413" y="0"/>
                    <a:pt x="14324" y="0"/>
                  </a:cubicBezTo>
                  <a:close/>
                </a:path>
              </a:pathLst>
            </a:custGeom>
            <a:solidFill>
              <a:srgbClr val="F4EDE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847099" cy="24923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26352" y="703269"/>
            <a:ext cx="379520" cy="379520"/>
            <a:chOff x="0" y="0"/>
            <a:chExt cx="506027" cy="50602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506027" cy="506027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34461" y="34461"/>
              <a:ext cx="437105" cy="437105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4EDE0"/>
              </a:solidFill>
            </p:spPr>
          </p:sp>
        </p:grpSp>
      </p:grpSp>
      <p:grpSp>
        <p:nvGrpSpPr>
          <p:cNvPr name="Group 13" id="13"/>
          <p:cNvGrpSpPr/>
          <p:nvPr/>
        </p:nvGrpSpPr>
        <p:grpSpPr>
          <a:xfrm rot="0">
            <a:off x="1246719" y="703269"/>
            <a:ext cx="379520" cy="379520"/>
            <a:chOff x="0" y="0"/>
            <a:chExt cx="506027" cy="506027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506027" cy="506027"/>
              <a:chOff x="0" y="0"/>
              <a:chExt cx="6350000" cy="63500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34461" y="34461"/>
              <a:ext cx="437105" cy="437105"/>
              <a:chOff x="0" y="0"/>
              <a:chExt cx="6350000" cy="63500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4EDE0"/>
              </a:solidFill>
            </p:spPr>
          </p:sp>
        </p:grpSp>
      </p:grpSp>
      <p:grpSp>
        <p:nvGrpSpPr>
          <p:cNvPr name="Group 18" id="18"/>
          <p:cNvGrpSpPr/>
          <p:nvPr/>
        </p:nvGrpSpPr>
        <p:grpSpPr>
          <a:xfrm rot="0">
            <a:off x="1767087" y="703269"/>
            <a:ext cx="379520" cy="379520"/>
            <a:chOff x="0" y="0"/>
            <a:chExt cx="506027" cy="506027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506027" cy="506027"/>
              <a:chOff x="0" y="0"/>
              <a:chExt cx="6350000" cy="63500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34461" y="34461"/>
              <a:ext cx="437105" cy="437105"/>
              <a:chOff x="0" y="0"/>
              <a:chExt cx="6350000" cy="63500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4EDE0"/>
              </a:solidFill>
            </p:spPr>
          </p:sp>
        </p:grpSp>
      </p:grpSp>
      <p:sp>
        <p:nvSpPr>
          <p:cNvPr name="Freeform 23" id="23"/>
          <p:cNvSpPr/>
          <p:nvPr/>
        </p:nvSpPr>
        <p:spPr>
          <a:xfrm flipH="false" flipV="false" rot="0">
            <a:off x="10335726" y="2829053"/>
            <a:ext cx="7642615" cy="7559241"/>
          </a:xfrm>
          <a:custGeom>
            <a:avLst/>
            <a:gdLst/>
            <a:ahLst/>
            <a:cxnLst/>
            <a:rect r="r" b="b" t="t" l="l"/>
            <a:pathLst>
              <a:path h="7559241" w="7642615">
                <a:moveTo>
                  <a:pt x="0" y="0"/>
                </a:moveTo>
                <a:lnTo>
                  <a:pt x="7642615" y="0"/>
                </a:lnTo>
                <a:lnTo>
                  <a:pt x="7642615" y="7559242"/>
                </a:lnTo>
                <a:lnTo>
                  <a:pt x="0" y="7559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830635" y="2015747"/>
            <a:ext cx="8235371" cy="2226511"/>
            <a:chOff x="0" y="0"/>
            <a:chExt cx="10980494" cy="2968681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10980494" cy="2968681"/>
              <a:chOff x="0" y="0"/>
              <a:chExt cx="2711395" cy="733051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12700" y="12700"/>
                <a:ext cx="2644085" cy="664472"/>
              </a:xfrm>
              <a:custGeom>
                <a:avLst/>
                <a:gdLst/>
                <a:ahLst/>
                <a:cxnLst/>
                <a:rect r="r" b="b" t="t" l="l"/>
                <a:pathLst>
                  <a:path h="664472" w="2644085">
                    <a:moveTo>
                      <a:pt x="43180" y="664472"/>
                    </a:moveTo>
                    <a:lnTo>
                      <a:pt x="2600905" y="664472"/>
                    </a:lnTo>
                    <a:cubicBezTo>
                      <a:pt x="2625035" y="664472"/>
                      <a:pt x="2644085" y="645422"/>
                      <a:pt x="2644085" y="621291"/>
                    </a:cubicBezTo>
                    <a:lnTo>
                      <a:pt x="2644085" y="43180"/>
                    </a:lnTo>
                    <a:cubicBezTo>
                      <a:pt x="2644085" y="19050"/>
                      <a:pt x="2625035" y="0"/>
                      <a:pt x="2600905" y="0"/>
                    </a:cubicBezTo>
                    <a:lnTo>
                      <a:pt x="43180" y="0"/>
                    </a:lnTo>
                    <a:cubicBezTo>
                      <a:pt x="19050" y="0"/>
                      <a:pt x="0" y="19050"/>
                      <a:pt x="0" y="43180"/>
                    </a:cubicBezTo>
                    <a:lnTo>
                      <a:pt x="0" y="621291"/>
                    </a:lnTo>
                    <a:cubicBezTo>
                      <a:pt x="0" y="645422"/>
                      <a:pt x="19050" y="664472"/>
                      <a:pt x="43180" y="66447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2711395" cy="733051"/>
              </a:xfrm>
              <a:custGeom>
                <a:avLst/>
                <a:gdLst/>
                <a:ahLst/>
                <a:cxnLst/>
                <a:rect r="r" b="b" t="t" l="l"/>
                <a:pathLst>
                  <a:path h="733051" w="2711395">
                    <a:moveTo>
                      <a:pt x="2668215" y="44450"/>
                    </a:moveTo>
                    <a:cubicBezTo>
                      <a:pt x="2663135" y="19050"/>
                      <a:pt x="2640275" y="0"/>
                      <a:pt x="2613605" y="0"/>
                    </a:cubicBezTo>
                    <a:lnTo>
                      <a:pt x="55880" y="0"/>
                    </a:lnTo>
                    <a:cubicBezTo>
                      <a:pt x="25400" y="0"/>
                      <a:pt x="0" y="25400"/>
                      <a:pt x="0" y="55880"/>
                    </a:cubicBezTo>
                    <a:lnTo>
                      <a:pt x="0" y="633991"/>
                    </a:lnTo>
                    <a:cubicBezTo>
                      <a:pt x="0" y="660661"/>
                      <a:pt x="17780" y="682251"/>
                      <a:pt x="43180" y="688601"/>
                    </a:cubicBezTo>
                    <a:cubicBezTo>
                      <a:pt x="48260" y="714001"/>
                      <a:pt x="71120" y="733051"/>
                      <a:pt x="97790" y="733051"/>
                    </a:cubicBezTo>
                    <a:lnTo>
                      <a:pt x="2655515" y="733051"/>
                    </a:lnTo>
                    <a:cubicBezTo>
                      <a:pt x="2685995" y="733051"/>
                      <a:pt x="2711395" y="707651"/>
                      <a:pt x="2711395" y="677172"/>
                    </a:cubicBezTo>
                    <a:lnTo>
                      <a:pt x="2711395" y="99060"/>
                    </a:lnTo>
                    <a:cubicBezTo>
                      <a:pt x="2711395" y="72390"/>
                      <a:pt x="2693615" y="50800"/>
                      <a:pt x="2668215" y="44450"/>
                    </a:cubicBezTo>
                    <a:close/>
                    <a:moveTo>
                      <a:pt x="12700" y="633991"/>
                    </a:moveTo>
                    <a:lnTo>
                      <a:pt x="12700" y="55880"/>
                    </a:lnTo>
                    <a:cubicBezTo>
                      <a:pt x="12700" y="31750"/>
                      <a:pt x="31750" y="12700"/>
                      <a:pt x="55880" y="12700"/>
                    </a:cubicBezTo>
                    <a:lnTo>
                      <a:pt x="2613605" y="12700"/>
                    </a:lnTo>
                    <a:cubicBezTo>
                      <a:pt x="2637735" y="12700"/>
                      <a:pt x="2656785" y="31750"/>
                      <a:pt x="2656785" y="55880"/>
                    </a:cubicBezTo>
                    <a:lnTo>
                      <a:pt x="2656785" y="633991"/>
                    </a:lnTo>
                    <a:cubicBezTo>
                      <a:pt x="2656785" y="658122"/>
                      <a:pt x="2637735" y="677172"/>
                      <a:pt x="2613605" y="677172"/>
                    </a:cubicBezTo>
                    <a:lnTo>
                      <a:pt x="55880" y="677172"/>
                    </a:lnTo>
                    <a:cubicBezTo>
                      <a:pt x="31750" y="677172"/>
                      <a:pt x="12700" y="658122"/>
                      <a:pt x="12700" y="633991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8" id="28"/>
            <p:cNvSpPr txBox="true"/>
            <p:nvPr/>
          </p:nvSpPr>
          <p:spPr>
            <a:xfrm rot="0">
              <a:off x="548697" y="507350"/>
              <a:ext cx="9766268" cy="7537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4290"/>
                </a:lnSpc>
              </a:pPr>
              <a:r>
                <a:rPr lang="en-US" sz="3300">
                  <a:solidFill>
                    <a:srgbClr val="000000"/>
                  </a:solidFill>
                  <a:latin typeface="Helvetica World Bold"/>
                </a:rPr>
                <a:t>First Normal Form (1NF)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548697" y="1270619"/>
              <a:ext cx="9766268" cy="9563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92" indent="-237496" lvl="1">
                <a:lnSpc>
                  <a:spcPts val="2860"/>
                </a:lnSpc>
                <a:buFont typeface="Arial"/>
                <a:buChar char="•"/>
              </a:pPr>
              <a:r>
                <a:rPr lang="en-US" sz="2200">
                  <a:solidFill>
                    <a:srgbClr val="000000"/>
                  </a:solidFill>
                  <a:latin typeface="Helvetica World"/>
                </a:rPr>
                <a:t>All tables have a primary key and each field contains only atomic values.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726352" y="4945706"/>
            <a:ext cx="8235371" cy="2588387"/>
            <a:chOff x="0" y="0"/>
            <a:chExt cx="10980494" cy="3451182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10980494" cy="3451182"/>
              <a:chOff x="0" y="0"/>
              <a:chExt cx="2711395" cy="852195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12700" y="12700"/>
                <a:ext cx="2644085" cy="783615"/>
              </a:xfrm>
              <a:custGeom>
                <a:avLst/>
                <a:gdLst/>
                <a:ahLst/>
                <a:cxnLst/>
                <a:rect r="r" b="b" t="t" l="l"/>
                <a:pathLst>
                  <a:path h="783615" w="2644085">
                    <a:moveTo>
                      <a:pt x="43180" y="783615"/>
                    </a:moveTo>
                    <a:lnTo>
                      <a:pt x="2600905" y="783615"/>
                    </a:lnTo>
                    <a:cubicBezTo>
                      <a:pt x="2625035" y="783615"/>
                      <a:pt x="2644085" y="764565"/>
                      <a:pt x="2644085" y="740435"/>
                    </a:cubicBezTo>
                    <a:lnTo>
                      <a:pt x="2644085" y="43180"/>
                    </a:lnTo>
                    <a:cubicBezTo>
                      <a:pt x="2644085" y="19050"/>
                      <a:pt x="2625035" y="0"/>
                      <a:pt x="2600905" y="0"/>
                    </a:cubicBezTo>
                    <a:lnTo>
                      <a:pt x="43180" y="0"/>
                    </a:lnTo>
                    <a:cubicBezTo>
                      <a:pt x="19050" y="0"/>
                      <a:pt x="0" y="19050"/>
                      <a:pt x="0" y="43180"/>
                    </a:cubicBezTo>
                    <a:lnTo>
                      <a:pt x="0" y="740435"/>
                    </a:lnTo>
                    <a:cubicBezTo>
                      <a:pt x="0" y="764565"/>
                      <a:pt x="19050" y="783615"/>
                      <a:pt x="43180" y="783615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2711395" cy="852194"/>
              </a:xfrm>
              <a:custGeom>
                <a:avLst/>
                <a:gdLst/>
                <a:ahLst/>
                <a:cxnLst/>
                <a:rect r="r" b="b" t="t" l="l"/>
                <a:pathLst>
                  <a:path h="852194" w="2711395">
                    <a:moveTo>
                      <a:pt x="2668215" y="44450"/>
                    </a:moveTo>
                    <a:cubicBezTo>
                      <a:pt x="2663135" y="19050"/>
                      <a:pt x="2640275" y="0"/>
                      <a:pt x="2613605" y="0"/>
                    </a:cubicBezTo>
                    <a:lnTo>
                      <a:pt x="55880" y="0"/>
                    </a:lnTo>
                    <a:cubicBezTo>
                      <a:pt x="25400" y="0"/>
                      <a:pt x="0" y="25400"/>
                      <a:pt x="0" y="55880"/>
                    </a:cubicBezTo>
                    <a:lnTo>
                      <a:pt x="0" y="753135"/>
                    </a:lnTo>
                    <a:cubicBezTo>
                      <a:pt x="0" y="779805"/>
                      <a:pt x="17780" y="801395"/>
                      <a:pt x="43180" y="807745"/>
                    </a:cubicBezTo>
                    <a:cubicBezTo>
                      <a:pt x="48260" y="833144"/>
                      <a:pt x="71120" y="852194"/>
                      <a:pt x="97790" y="852194"/>
                    </a:cubicBezTo>
                    <a:lnTo>
                      <a:pt x="2655515" y="852194"/>
                    </a:lnTo>
                    <a:cubicBezTo>
                      <a:pt x="2685995" y="852194"/>
                      <a:pt x="2711395" y="826794"/>
                      <a:pt x="2711395" y="796315"/>
                    </a:cubicBezTo>
                    <a:lnTo>
                      <a:pt x="2711395" y="99060"/>
                    </a:lnTo>
                    <a:cubicBezTo>
                      <a:pt x="2711395" y="72390"/>
                      <a:pt x="2693615" y="50800"/>
                      <a:pt x="2668215" y="44450"/>
                    </a:cubicBezTo>
                    <a:close/>
                    <a:moveTo>
                      <a:pt x="12700" y="753135"/>
                    </a:moveTo>
                    <a:lnTo>
                      <a:pt x="12700" y="55880"/>
                    </a:lnTo>
                    <a:cubicBezTo>
                      <a:pt x="12700" y="31750"/>
                      <a:pt x="31750" y="12700"/>
                      <a:pt x="55880" y="12700"/>
                    </a:cubicBezTo>
                    <a:lnTo>
                      <a:pt x="2613605" y="12700"/>
                    </a:lnTo>
                    <a:cubicBezTo>
                      <a:pt x="2637735" y="12700"/>
                      <a:pt x="2656785" y="31750"/>
                      <a:pt x="2656785" y="55880"/>
                    </a:cubicBezTo>
                    <a:lnTo>
                      <a:pt x="2656785" y="753135"/>
                    </a:lnTo>
                    <a:cubicBezTo>
                      <a:pt x="2656785" y="777265"/>
                      <a:pt x="2637735" y="796315"/>
                      <a:pt x="2613605" y="796315"/>
                    </a:cubicBezTo>
                    <a:lnTo>
                      <a:pt x="55880" y="796315"/>
                    </a:lnTo>
                    <a:cubicBezTo>
                      <a:pt x="31750" y="796315"/>
                      <a:pt x="12700" y="777265"/>
                      <a:pt x="12700" y="753135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4" id="34"/>
            <p:cNvSpPr txBox="true"/>
            <p:nvPr/>
          </p:nvSpPr>
          <p:spPr>
            <a:xfrm rot="0">
              <a:off x="548697" y="507350"/>
              <a:ext cx="9766268" cy="7537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4290"/>
                </a:lnSpc>
              </a:pPr>
              <a:r>
                <a:rPr lang="en-US" sz="3300">
                  <a:solidFill>
                    <a:srgbClr val="000000"/>
                  </a:solidFill>
                  <a:latin typeface="Helvetica World Bold"/>
                </a:rPr>
                <a:t>Second Normal Form (2NF)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548697" y="1270619"/>
              <a:ext cx="9766268" cy="14388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92" indent="-237496" lvl="1">
                <a:lnSpc>
                  <a:spcPts val="2860"/>
                </a:lnSpc>
                <a:buFont typeface="Arial"/>
                <a:buChar char="•"/>
              </a:pPr>
              <a:r>
                <a:rPr lang="en-US" sz="2200">
                  <a:solidFill>
                    <a:srgbClr val="000000"/>
                  </a:solidFill>
                  <a:latin typeface="Helvetica World"/>
                </a:rPr>
                <a:t>All non-key attributes are fully functionally dependent on the primary key. Composite keys are split into separate tables.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2699486" y="7875471"/>
            <a:ext cx="8235371" cy="2226511"/>
            <a:chOff x="0" y="0"/>
            <a:chExt cx="10980494" cy="2968681"/>
          </a:xfrm>
        </p:grpSpPr>
        <p:grpSp>
          <p:nvGrpSpPr>
            <p:cNvPr name="Group 37" id="37"/>
            <p:cNvGrpSpPr/>
            <p:nvPr/>
          </p:nvGrpSpPr>
          <p:grpSpPr>
            <a:xfrm rot="0">
              <a:off x="0" y="0"/>
              <a:ext cx="10980494" cy="2968681"/>
              <a:chOff x="0" y="0"/>
              <a:chExt cx="2711395" cy="733051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12700" y="12700"/>
                <a:ext cx="2644085" cy="664472"/>
              </a:xfrm>
              <a:custGeom>
                <a:avLst/>
                <a:gdLst/>
                <a:ahLst/>
                <a:cxnLst/>
                <a:rect r="r" b="b" t="t" l="l"/>
                <a:pathLst>
                  <a:path h="664472" w="2644085">
                    <a:moveTo>
                      <a:pt x="43180" y="664472"/>
                    </a:moveTo>
                    <a:lnTo>
                      <a:pt x="2600905" y="664472"/>
                    </a:lnTo>
                    <a:cubicBezTo>
                      <a:pt x="2625035" y="664472"/>
                      <a:pt x="2644085" y="645422"/>
                      <a:pt x="2644085" y="621291"/>
                    </a:cubicBezTo>
                    <a:lnTo>
                      <a:pt x="2644085" y="43180"/>
                    </a:lnTo>
                    <a:cubicBezTo>
                      <a:pt x="2644085" y="19050"/>
                      <a:pt x="2625035" y="0"/>
                      <a:pt x="2600905" y="0"/>
                    </a:cubicBezTo>
                    <a:lnTo>
                      <a:pt x="43180" y="0"/>
                    </a:lnTo>
                    <a:cubicBezTo>
                      <a:pt x="19050" y="0"/>
                      <a:pt x="0" y="19050"/>
                      <a:pt x="0" y="43180"/>
                    </a:cubicBezTo>
                    <a:lnTo>
                      <a:pt x="0" y="621291"/>
                    </a:lnTo>
                    <a:cubicBezTo>
                      <a:pt x="0" y="645422"/>
                      <a:pt x="19050" y="664472"/>
                      <a:pt x="43180" y="66447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2711395" cy="733051"/>
              </a:xfrm>
              <a:custGeom>
                <a:avLst/>
                <a:gdLst/>
                <a:ahLst/>
                <a:cxnLst/>
                <a:rect r="r" b="b" t="t" l="l"/>
                <a:pathLst>
                  <a:path h="733051" w="2711395">
                    <a:moveTo>
                      <a:pt x="2668215" y="44450"/>
                    </a:moveTo>
                    <a:cubicBezTo>
                      <a:pt x="2663135" y="19050"/>
                      <a:pt x="2640275" y="0"/>
                      <a:pt x="2613605" y="0"/>
                    </a:cubicBezTo>
                    <a:lnTo>
                      <a:pt x="55880" y="0"/>
                    </a:lnTo>
                    <a:cubicBezTo>
                      <a:pt x="25400" y="0"/>
                      <a:pt x="0" y="25400"/>
                      <a:pt x="0" y="55880"/>
                    </a:cubicBezTo>
                    <a:lnTo>
                      <a:pt x="0" y="633991"/>
                    </a:lnTo>
                    <a:cubicBezTo>
                      <a:pt x="0" y="660661"/>
                      <a:pt x="17780" y="682251"/>
                      <a:pt x="43180" y="688601"/>
                    </a:cubicBezTo>
                    <a:cubicBezTo>
                      <a:pt x="48260" y="714001"/>
                      <a:pt x="71120" y="733051"/>
                      <a:pt x="97790" y="733051"/>
                    </a:cubicBezTo>
                    <a:lnTo>
                      <a:pt x="2655515" y="733051"/>
                    </a:lnTo>
                    <a:cubicBezTo>
                      <a:pt x="2685995" y="733051"/>
                      <a:pt x="2711395" y="707651"/>
                      <a:pt x="2711395" y="677172"/>
                    </a:cubicBezTo>
                    <a:lnTo>
                      <a:pt x="2711395" y="99060"/>
                    </a:lnTo>
                    <a:cubicBezTo>
                      <a:pt x="2711395" y="72390"/>
                      <a:pt x="2693615" y="50800"/>
                      <a:pt x="2668215" y="44450"/>
                    </a:cubicBezTo>
                    <a:close/>
                    <a:moveTo>
                      <a:pt x="12700" y="633991"/>
                    </a:moveTo>
                    <a:lnTo>
                      <a:pt x="12700" y="55880"/>
                    </a:lnTo>
                    <a:cubicBezTo>
                      <a:pt x="12700" y="31750"/>
                      <a:pt x="31750" y="12700"/>
                      <a:pt x="55880" y="12700"/>
                    </a:cubicBezTo>
                    <a:lnTo>
                      <a:pt x="2613605" y="12700"/>
                    </a:lnTo>
                    <a:cubicBezTo>
                      <a:pt x="2637735" y="12700"/>
                      <a:pt x="2656785" y="31750"/>
                      <a:pt x="2656785" y="55880"/>
                    </a:cubicBezTo>
                    <a:lnTo>
                      <a:pt x="2656785" y="633991"/>
                    </a:lnTo>
                    <a:cubicBezTo>
                      <a:pt x="2656785" y="658122"/>
                      <a:pt x="2637735" y="677172"/>
                      <a:pt x="2613605" y="677172"/>
                    </a:cubicBezTo>
                    <a:lnTo>
                      <a:pt x="55880" y="677172"/>
                    </a:lnTo>
                    <a:cubicBezTo>
                      <a:pt x="31750" y="677172"/>
                      <a:pt x="12700" y="658122"/>
                      <a:pt x="12700" y="633991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0" id="40"/>
            <p:cNvSpPr txBox="true"/>
            <p:nvPr/>
          </p:nvSpPr>
          <p:spPr>
            <a:xfrm rot="0">
              <a:off x="548697" y="507350"/>
              <a:ext cx="9766268" cy="7537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4290"/>
                </a:lnSpc>
              </a:pPr>
              <a:r>
                <a:rPr lang="en-US" sz="3300">
                  <a:solidFill>
                    <a:srgbClr val="000000"/>
                  </a:solidFill>
                  <a:latin typeface="Helvetica World Bold"/>
                </a:rPr>
                <a:t>Third Normal Form (3NF)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548697" y="1270619"/>
              <a:ext cx="9766268" cy="9563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92" indent="-237496" lvl="1">
                <a:lnSpc>
                  <a:spcPts val="2860"/>
                </a:lnSpc>
                <a:buFont typeface="Arial"/>
                <a:buChar char="•"/>
              </a:pPr>
              <a:r>
                <a:rPr lang="en-US" sz="2200">
                  <a:solidFill>
                    <a:srgbClr val="000000"/>
                  </a:solidFill>
                  <a:latin typeface="Helvetica World"/>
                </a:rPr>
                <a:t>All attributes are functionally dependent only on the primary key. Transitive dependencies are eliminated.</a:t>
              </a: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1869206" y="442664"/>
            <a:ext cx="6143315" cy="914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6300"/>
              </a:lnSpc>
            </a:pPr>
            <a:r>
              <a:rPr lang="en-US" sz="6000">
                <a:solidFill>
                  <a:srgbClr val="000000"/>
                </a:solidFill>
                <a:latin typeface="Helvetica World Bold"/>
              </a:rPr>
              <a:t>Normalization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4208" y="1744287"/>
            <a:ext cx="1038804" cy="277589"/>
            <a:chOff x="0" y="0"/>
            <a:chExt cx="1385072" cy="37011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70118" cy="370118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5205" y="25205"/>
              <a:ext cx="319708" cy="319708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4EDE0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507477" y="0"/>
              <a:ext cx="370118" cy="370118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532682" y="25205"/>
              <a:ext cx="319708" cy="319708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4EDE0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1014953" y="0"/>
              <a:ext cx="370118" cy="370118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1040159" y="25205"/>
              <a:ext cx="319708" cy="319708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4EDE0"/>
              </a:solidFill>
            </p:spPr>
          </p:sp>
        </p:grpSp>
      </p:grpSp>
      <p:sp>
        <p:nvSpPr>
          <p:cNvPr name="Freeform 15" id="15"/>
          <p:cNvSpPr/>
          <p:nvPr/>
        </p:nvSpPr>
        <p:spPr>
          <a:xfrm flipH="false" flipV="false" rot="0">
            <a:off x="16833540" y="9258300"/>
            <a:ext cx="1454460" cy="1028700"/>
          </a:xfrm>
          <a:custGeom>
            <a:avLst/>
            <a:gdLst/>
            <a:ahLst/>
            <a:cxnLst/>
            <a:rect r="r" b="b" t="t" l="l"/>
            <a:pathLst>
              <a:path h="1028700" w="1454460">
                <a:moveTo>
                  <a:pt x="0" y="0"/>
                </a:moveTo>
                <a:lnTo>
                  <a:pt x="1454460" y="0"/>
                </a:lnTo>
                <a:lnTo>
                  <a:pt x="145446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242812" y="256822"/>
            <a:ext cx="11739899" cy="9625246"/>
            <a:chOff x="0" y="0"/>
            <a:chExt cx="4702021" cy="385506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2700" y="12700"/>
              <a:ext cx="4634712" cy="3786488"/>
            </a:xfrm>
            <a:custGeom>
              <a:avLst/>
              <a:gdLst/>
              <a:ahLst/>
              <a:cxnLst/>
              <a:rect r="r" b="b" t="t" l="l"/>
              <a:pathLst>
                <a:path h="3786488" w="4634712">
                  <a:moveTo>
                    <a:pt x="43180" y="3786488"/>
                  </a:moveTo>
                  <a:lnTo>
                    <a:pt x="4591531" y="3786488"/>
                  </a:lnTo>
                  <a:cubicBezTo>
                    <a:pt x="4615662" y="3786488"/>
                    <a:pt x="4634712" y="3767438"/>
                    <a:pt x="4634712" y="3743308"/>
                  </a:cubicBezTo>
                  <a:lnTo>
                    <a:pt x="4634712" y="43180"/>
                  </a:lnTo>
                  <a:cubicBezTo>
                    <a:pt x="4634712" y="19050"/>
                    <a:pt x="4615662" y="0"/>
                    <a:pt x="4591531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743308"/>
                  </a:lnTo>
                  <a:cubicBezTo>
                    <a:pt x="0" y="3767438"/>
                    <a:pt x="19050" y="3786488"/>
                    <a:pt x="43180" y="3786488"/>
                  </a:cubicBezTo>
                  <a:close/>
                </a:path>
              </a:pathLst>
            </a:custGeom>
            <a:solidFill>
              <a:srgbClr val="0071CE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702022" cy="3855068"/>
            </a:xfrm>
            <a:custGeom>
              <a:avLst/>
              <a:gdLst/>
              <a:ahLst/>
              <a:cxnLst/>
              <a:rect r="r" b="b" t="t" l="l"/>
              <a:pathLst>
                <a:path h="3855068" w="4702022">
                  <a:moveTo>
                    <a:pt x="4658842" y="44450"/>
                  </a:moveTo>
                  <a:cubicBezTo>
                    <a:pt x="4653762" y="19050"/>
                    <a:pt x="4630901" y="0"/>
                    <a:pt x="4604231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756008"/>
                  </a:lnTo>
                  <a:cubicBezTo>
                    <a:pt x="0" y="3782678"/>
                    <a:pt x="17780" y="3804268"/>
                    <a:pt x="43180" y="3810618"/>
                  </a:cubicBezTo>
                  <a:cubicBezTo>
                    <a:pt x="48260" y="3836018"/>
                    <a:pt x="71120" y="3855068"/>
                    <a:pt x="97790" y="3855068"/>
                  </a:cubicBezTo>
                  <a:lnTo>
                    <a:pt x="4646142" y="3855068"/>
                  </a:lnTo>
                  <a:cubicBezTo>
                    <a:pt x="4676622" y="3855068"/>
                    <a:pt x="4702022" y="3829668"/>
                    <a:pt x="4702022" y="3799188"/>
                  </a:cubicBezTo>
                  <a:lnTo>
                    <a:pt x="4702022" y="99060"/>
                  </a:lnTo>
                  <a:cubicBezTo>
                    <a:pt x="4702022" y="72390"/>
                    <a:pt x="4684242" y="50800"/>
                    <a:pt x="4658842" y="44450"/>
                  </a:cubicBezTo>
                  <a:close/>
                  <a:moveTo>
                    <a:pt x="12700" y="3756008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4604231" y="12700"/>
                  </a:lnTo>
                  <a:cubicBezTo>
                    <a:pt x="4628362" y="12700"/>
                    <a:pt x="4647412" y="31750"/>
                    <a:pt x="4647412" y="55880"/>
                  </a:cubicBezTo>
                  <a:lnTo>
                    <a:pt x="4647412" y="3756008"/>
                  </a:lnTo>
                  <a:cubicBezTo>
                    <a:pt x="4647412" y="3780138"/>
                    <a:pt x="4628362" y="3799188"/>
                    <a:pt x="4604231" y="3799188"/>
                  </a:cubicBezTo>
                  <a:lnTo>
                    <a:pt x="55880" y="3799188"/>
                  </a:lnTo>
                  <a:cubicBezTo>
                    <a:pt x="31750" y="3799188"/>
                    <a:pt x="12700" y="3780138"/>
                    <a:pt x="12700" y="375600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1075246" y="1366270"/>
            <a:ext cx="10075031" cy="8126362"/>
          </a:xfrm>
          <a:custGeom>
            <a:avLst/>
            <a:gdLst/>
            <a:ahLst/>
            <a:cxnLst/>
            <a:rect r="r" b="b" t="t" l="l"/>
            <a:pathLst>
              <a:path h="8126362" w="10075031">
                <a:moveTo>
                  <a:pt x="0" y="0"/>
                </a:moveTo>
                <a:lnTo>
                  <a:pt x="10075031" y="0"/>
                </a:lnTo>
                <a:lnTo>
                  <a:pt x="10075031" y="8126362"/>
                </a:lnTo>
                <a:lnTo>
                  <a:pt x="0" y="81263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328092" y="380418"/>
            <a:ext cx="9569338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42"/>
              </a:lnSpc>
              <a:spcBef>
                <a:spcPct val="0"/>
              </a:spcBef>
            </a:pPr>
            <a:r>
              <a:rPr lang="en-US" sz="3618">
                <a:solidFill>
                  <a:srgbClr val="FFFFFF"/>
                </a:solidFill>
                <a:latin typeface="Poppins Bold"/>
              </a:rPr>
              <a:t>Entity-Relationship Diagram (ERD)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499735" y="2271826"/>
            <a:ext cx="4936627" cy="236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1"/>
              </a:lnSpc>
            </a:pPr>
            <a:r>
              <a:rPr lang="en-US" sz="3415">
                <a:solidFill>
                  <a:srgbClr val="000000"/>
                </a:solidFill>
                <a:latin typeface="Helvetica World"/>
              </a:rPr>
              <a:t>Visual representation of the database structure and relationships between entities.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499735" y="590096"/>
            <a:ext cx="5569548" cy="1139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57"/>
              </a:lnSpc>
            </a:pPr>
            <a:r>
              <a:rPr lang="en-US" sz="3864">
                <a:solidFill>
                  <a:srgbClr val="000000"/>
                </a:solidFill>
                <a:latin typeface="Helvetica World Bold"/>
              </a:rPr>
              <a:t>Entity-Relationship Diagram (ERD)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197158"/>
            <a:ext cx="5163312" cy="5124247"/>
            <a:chOff x="0" y="0"/>
            <a:chExt cx="1699957" cy="16870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1632647" cy="1618515"/>
            </a:xfrm>
            <a:custGeom>
              <a:avLst/>
              <a:gdLst/>
              <a:ahLst/>
              <a:cxnLst/>
              <a:rect r="r" b="b" t="t" l="l"/>
              <a:pathLst>
                <a:path h="1618515" w="1632647">
                  <a:moveTo>
                    <a:pt x="43180" y="1618515"/>
                  </a:moveTo>
                  <a:lnTo>
                    <a:pt x="1589467" y="1618515"/>
                  </a:lnTo>
                  <a:cubicBezTo>
                    <a:pt x="1613597" y="1618515"/>
                    <a:pt x="1632647" y="1599465"/>
                    <a:pt x="1632647" y="1575335"/>
                  </a:cubicBezTo>
                  <a:lnTo>
                    <a:pt x="1632647" y="43180"/>
                  </a:lnTo>
                  <a:cubicBezTo>
                    <a:pt x="1632647" y="19050"/>
                    <a:pt x="1613597" y="0"/>
                    <a:pt x="1589467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1575335"/>
                  </a:lnTo>
                  <a:cubicBezTo>
                    <a:pt x="0" y="1599465"/>
                    <a:pt x="19050" y="1618515"/>
                    <a:pt x="43180" y="1618515"/>
                  </a:cubicBezTo>
                  <a:close/>
                </a:path>
              </a:pathLst>
            </a:custGeom>
            <a:solidFill>
              <a:srgbClr val="0071C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99957" cy="1687095"/>
            </a:xfrm>
            <a:custGeom>
              <a:avLst/>
              <a:gdLst/>
              <a:ahLst/>
              <a:cxnLst/>
              <a:rect r="r" b="b" t="t" l="l"/>
              <a:pathLst>
                <a:path h="1687095" w="1699957">
                  <a:moveTo>
                    <a:pt x="1656777" y="44450"/>
                  </a:moveTo>
                  <a:cubicBezTo>
                    <a:pt x="1651697" y="19050"/>
                    <a:pt x="1628837" y="0"/>
                    <a:pt x="1602167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1588035"/>
                  </a:lnTo>
                  <a:cubicBezTo>
                    <a:pt x="0" y="1614705"/>
                    <a:pt x="17780" y="1636295"/>
                    <a:pt x="43180" y="1642645"/>
                  </a:cubicBezTo>
                  <a:cubicBezTo>
                    <a:pt x="48260" y="1668045"/>
                    <a:pt x="71120" y="1687095"/>
                    <a:pt x="97790" y="1687095"/>
                  </a:cubicBezTo>
                  <a:lnTo>
                    <a:pt x="1644077" y="1687095"/>
                  </a:lnTo>
                  <a:cubicBezTo>
                    <a:pt x="1674557" y="1687095"/>
                    <a:pt x="1699957" y="1661695"/>
                    <a:pt x="1699957" y="1631215"/>
                  </a:cubicBezTo>
                  <a:lnTo>
                    <a:pt x="1699957" y="99060"/>
                  </a:lnTo>
                  <a:cubicBezTo>
                    <a:pt x="1699957" y="72390"/>
                    <a:pt x="1682177" y="50800"/>
                    <a:pt x="1656777" y="44450"/>
                  </a:cubicBezTo>
                  <a:close/>
                  <a:moveTo>
                    <a:pt x="12700" y="158803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602167" y="12700"/>
                  </a:lnTo>
                  <a:cubicBezTo>
                    <a:pt x="1626297" y="12700"/>
                    <a:pt x="1645347" y="31750"/>
                    <a:pt x="1645347" y="55880"/>
                  </a:cubicBezTo>
                  <a:lnTo>
                    <a:pt x="1645347" y="1588035"/>
                  </a:lnTo>
                  <a:cubicBezTo>
                    <a:pt x="1645347" y="1612165"/>
                    <a:pt x="1626297" y="1631215"/>
                    <a:pt x="1602167" y="1631215"/>
                  </a:cubicBezTo>
                  <a:lnTo>
                    <a:pt x="55880" y="1631215"/>
                  </a:lnTo>
                  <a:cubicBezTo>
                    <a:pt x="31750" y="1631215"/>
                    <a:pt x="12700" y="1612165"/>
                    <a:pt x="12700" y="158803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62322" y="3137179"/>
            <a:ext cx="4551129" cy="3742487"/>
            <a:chOff x="0" y="0"/>
            <a:chExt cx="1198651" cy="9856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98651" cy="985675"/>
            </a:xfrm>
            <a:custGeom>
              <a:avLst/>
              <a:gdLst/>
              <a:ahLst/>
              <a:cxnLst/>
              <a:rect r="r" b="b" t="t" l="l"/>
              <a:pathLst>
                <a:path h="985675" w="1198651">
                  <a:moveTo>
                    <a:pt x="34022" y="0"/>
                  </a:moveTo>
                  <a:lnTo>
                    <a:pt x="1164629" y="0"/>
                  </a:lnTo>
                  <a:cubicBezTo>
                    <a:pt x="1183419" y="0"/>
                    <a:pt x="1198651" y="15232"/>
                    <a:pt x="1198651" y="34022"/>
                  </a:cubicBezTo>
                  <a:lnTo>
                    <a:pt x="1198651" y="951654"/>
                  </a:lnTo>
                  <a:cubicBezTo>
                    <a:pt x="1198651" y="970443"/>
                    <a:pt x="1183419" y="985675"/>
                    <a:pt x="1164629" y="985675"/>
                  </a:cubicBezTo>
                  <a:lnTo>
                    <a:pt x="34022" y="985675"/>
                  </a:lnTo>
                  <a:cubicBezTo>
                    <a:pt x="15232" y="985675"/>
                    <a:pt x="0" y="970443"/>
                    <a:pt x="0" y="951654"/>
                  </a:cubicBezTo>
                  <a:lnTo>
                    <a:pt x="0" y="34022"/>
                  </a:lnTo>
                  <a:cubicBezTo>
                    <a:pt x="0" y="15232"/>
                    <a:pt x="15232" y="0"/>
                    <a:pt x="34022" y="0"/>
                  </a:cubicBezTo>
                  <a:close/>
                </a:path>
              </a:pathLst>
            </a:custGeom>
            <a:solidFill>
              <a:srgbClr val="F4EDE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198651" cy="1004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45393" y="2543488"/>
            <a:ext cx="379520" cy="37952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71239" y="2400677"/>
            <a:ext cx="327829" cy="327829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EDE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965761" y="2543488"/>
            <a:ext cx="379520" cy="379520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991606" y="2569334"/>
            <a:ext cx="327829" cy="327829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EDE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486128" y="2543488"/>
            <a:ext cx="379520" cy="379520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511974" y="2569334"/>
            <a:ext cx="327829" cy="327829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EDE0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666215" y="3187484"/>
            <a:ext cx="3743344" cy="1149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Helvetica World Bold"/>
              </a:rPr>
              <a:t>CustomUser and Alert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6562344" y="2197158"/>
            <a:ext cx="5163312" cy="5124247"/>
            <a:chOff x="0" y="0"/>
            <a:chExt cx="1699957" cy="168709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12700" y="12700"/>
              <a:ext cx="1632647" cy="1618515"/>
            </a:xfrm>
            <a:custGeom>
              <a:avLst/>
              <a:gdLst/>
              <a:ahLst/>
              <a:cxnLst/>
              <a:rect r="r" b="b" t="t" l="l"/>
              <a:pathLst>
                <a:path h="1618515" w="1632647">
                  <a:moveTo>
                    <a:pt x="43180" y="1618515"/>
                  </a:moveTo>
                  <a:lnTo>
                    <a:pt x="1589467" y="1618515"/>
                  </a:lnTo>
                  <a:cubicBezTo>
                    <a:pt x="1613597" y="1618515"/>
                    <a:pt x="1632647" y="1599465"/>
                    <a:pt x="1632647" y="1575335"/>
                  </a:cubicBezTo>
                  <a:lnTo>
                    <a:pt x="1632647" y="43180"/>
                  </a:lnTo>
                  <a:cubicBezTo>
                    <a:pt x="1632647" y="19050"/>
                    <a:pt x="1613597" y="0"/>
                    <a:pt x="1589467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1575335"/>
                  </a:lnTo>
                  <a:cubicBezTo>
                    <a:pt x="0" y="1599465"/>
                    <a:pt x="19050" y="1618515"/>
                    <a:pt x="43180" y="1618515"/>
                  </a:cubicBezTo>
                  <a:close/>
                </a:path>
              </a:pathLst>
            </a:custGeom>
            <a:solidFill>
              <a:srgbClr val="0071CE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699957" cy="1687095"/>
            </a:xfrm>
            <a:custGeom>
              <a:avLst/>
              <a:gdLst/>
              <a:ahLst/>
              <a:cxnLst/>
              <a:rect r="r" b="b" t="t" l="l"/>
              <a:pathLst>
                <a:path h="1687095" w="1699957">
                  <a:moveTo>
                    <a:pt x="1656777" y="44450"/>
                  </a:moveTo>
                  <a:cubicBezTo>
                    <a:pt x="1651697" y="19050"/>
                    <a:pt x="1628837" y="0"/>
                    <a:pt x="1602167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1588035"/>
                  </a:lnTo>
                  <a:cubicBezTo>
                    <a:pt x="0" y="1614705"/>
                    <a:pt x="17780" y="1636295"/>
                    <a:pt x="43180" y="1642645"/>
                  </a:cubicBezTo>
                  <a:cubicBezTo>
                    <a:pt x="48260" y="1668045"/>
                    <a:pt x="71120" y="1687095"/>
                    <a:pt x="97790" y="1687095"/>
                  </a:cubicBezTo>
                  <a:lnTo>
                    <a:pt x="1644077" y="1687095"/>
                  </a:lnTo>
                  <a:cubicBezTo>
                    <a:pt x="1674557" y="1687095"/>
                    <a:pt x="1699957" y="1661695"/>
                    <a:pt x="1699957" y="1631215"/>
                  </a:cubicBezTo>
                  <a:lnTo>
                    <a:pt x="1699957" y="99060"/>
                  </a:lnTo>
                  <a:cubicBezTo>
                    <a:pt x="1699957" y="72390"/>
                    <a:pt x="1682177" y="50800"/>
                    <a:pt x="1656777" y="44450"/>
                  </a:cubicBezTo>
                  <a:close/>
                  <a:moveTo>
                    <a:pt x="12700" y="158803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602167" y="12700"/>
                  </a:lnTo>
                  <a:cubicBezTo>
                    <a:pt x="1626297" y="12700"/>
                    <a:pt x="1645347" y="31750"/>
                    <a:pt x="1645347" y="55880"/>
                  </a:cubicBezTo>
                  <a:lnTo>
                    <a:pt x="1645347" y="1588035"/>
                  </a:lnTo>
                  <a:cubicBezTo>
                    <a:pt x="1645347" y="1612165"/>
                    <a:pt x="1626297" y="1631215"/>
                    <a:pt x="1602167" y="1631215"/>
                  </a:cubicBezTo>
                  <a:lnTo>
                    <a:pt x="55880" y="1631215"/>
                  </a:lnTo>
                  <a:cubicBezTo>
                    <a:pt x="31750" y="1631215"/>
                    <a:pt x="12700" y="1612165"/>
                    <a:pt x="12700" y="158803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6795966" y="3137179"/>
            <a:ext cx="4551129" cy="3742487"/>
            <a:chOff x="0" y="0"/>
            <a:chExt cx="1198651" cy="98567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98651" cy="985675"/>
            </a:xfrm>
            <a:custGeom>
              <a:avLst/>
              <a:gdLst/>
              <a:ahLst/>
              <a:cxnLst/>
              <a:rect r="r" b="b" t="t" l="l"/>
              <a:pathLst>
                <a:path h="985675" w="1198651">
                  <a:moveTo>
                    <a:pt x="34022" y="0"/>
                  </a:moveTo>
                  <a:lnTo>
                    <a:pt x="1164629" y="0"/>
                  </a:lnTo>
                  <a:cubicBezTo>
                    <a:pt x="1183419" y="0"/>
                    <a:pt x="1198651" y="15232"/>
                    <a:pt x="1198651" y="34022"/>
                  </a:cubicBezTo>
                  <a:lnTo>
                    <a:pt x="1198651" y="951654"/>
                  </a:lnTo>
                  <a:cubicBezTo>
                    <a:pt x="1198651" y="970443"/>
                    <a:pt x="1183419" y="985675"/>
                    <a:pt x="1164629" y="985675"/>
                  </a:cubicBezTo>
                  <a:lnTo>
                    <a:pt x="34022" y="985675"/>
                  </a:lnTo>
                  <a:cubicBezTo>
                    <a:pt x="15232" y="985675"/>
                    <a:pt x="0" y="970443"/>
                    <a:pt x="0" y="951654"/>
                  </a:cubicBezTo>
                  <a:lnTo>
                    <a:pt x="0" y="34022"/>
                  </a:lnTo>
                  <a:cubicBezTo>
                    <a:pt x="0" y="15232"/>
                    <a:pt x="15232" y="0"/>
                    <a:pt x="34022" y="0"/>
                  </a:cubicBezTo>
                  <a:close/>
                </a:path>
              </a:pathLst>
            </a:custGeom>
            <a:solidFill>
              <a:srgbClr val="F4EDE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19050"/>
              <a:ext cx="1198651" cy="1004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3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6979037" y="2543488"/>
            <a:ext cx="379520" cy="379520"/>
            <a:chOff x="0" y="0"/>
            <a:chExt cx="6350000" cy="63500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7004883" y="2569334"/>
            <a:ext cx="327829" cy="327829"/>
            <a:chOff x="0" y="0"/>
            <a:chExt cx="6350000" cy="63500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EDE0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7499404" y="2543488"/>
            <a:ext cx="379520" cy="379520"/>
            <a:chOff x="0" y="0"/>
            <a:chExt cx="6350000" cy="63500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7525250" y="2569334"/>
            <a:ext cx="327829" cy="327829"/>
            <a:chOff x="0" y="0"/>
            <a:chExt cx="6350000" cy="63500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EDE0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8019772" y="2543488"/>
            <a:ext cx="379520" cy="379520"/>
            <a:chOff x="0" y="0"/>
            <a:chExt cx="6350000" cy="63500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8045618" y="2569334"/>
            <a:ext cx="327829" cy="327829"/>
            <a:chOff x="0" y="0"/>
            <a:chExt cx="6350000" cy="63500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EDE0"/>
            </a:solidFill>
          </p:spPr>
        </p:sp>
      </p:grpSp>
      <p:sp>
        <p:nvSpPr>
          <p:cNvPr name="TextBox 39" id="39"/>
          <p:cNvSpPr txBox="true"/>
          <p:nvPr/>
        </p:nvSpPr>
        <p:spPr>
          <a:xfrm rot="0">
            <a:off x="7199858" y="3187484"/>
            <a:ext cx="3743344" cy="1149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Helvetica World Bold"/>
              </a:rPr>
              <a:t>AlertChoices and Alert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12095988" y="2197158"/>
            <a:ext cx="5163312" cy="5124247"/>
            <a:chOff x="0" y="0"/>
            <a:chExt cx="1699957" cy="168709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12700" y="12700"/>
              <a:ext cx="1632647" cy="1618515"/>
            </a:xfrm>
            <a:custGeom>
              <a:avLst/>
              <a:gdLst/>
              <a:ahLst/>
              <a:cxnLst/>
              <a:rect r="r" b="b" t="t" l="l"/>
              <a:pathLst>
                <a:path h="1618515" w="1632647">
                  <a:moveTo>
                    <a:pt x="43180" y="1618515"/>
                  </a:moveTo>
                  <a:lnTo>
                    <a:pt x="1589467" y="1618515"/>
                  </a:lnTo>
                  <a:cubicBezTo>
                    <a:pt x="1613597" y="1618515"/>
                    <a:pt x="1632647" y="1599465"/>
                    <a:pt x="1632647" y="1575335"/>
                  </a:cubicBezTo>
                  <a:lnTo>
                    <a:pt x="1632647" y="43180"/>
                  </a:lnTo>
                  <a:cubicBezTo>
                    <a:pt x="1632647" y="19050"/>
                    <a:pt x="1613597" y="0"/>
                    <a:pt x="1589467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1575335"/>
                  </a:lnTo>
                  <a:cubicBezTo>
                    <a:pt x="0" y="1599465"/>
                    <a:pt x="19050" y="1618515"/>
                    <a:pt x="43180" y="1618515"/>
                  </a:cubicBezTo>
                  <a:close/>
                </a:path>
              </a:pathLst>
            </a:custGeom>
            <a:solidFill>
              <a:srgbClr val="0071CE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699957" cy="1687095"/>
            </a:xfrm>
            <a:custGeom>
              <a:avLst/>
              <a:gdLst/>
              <a:ahLst/>
              <a:cxnLst/>
              <a:rect r="r" b="b" t="t" l="l"/>
              <a:pathLst>
                <a:path h="1687095" w="1699957">
                  <a:moveTo>
                    <a:pt x="1656777" y="44450"/>
                  </a:moveTo>
                  <a:cubicBezTo>
                    <a:pt x="1651697" y="19050"/>
                    <a:pt x="1628837" y="0"/>
                    <a:pt x="1602167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1588035"/>
                  </a:lnTo>
                  <a:cubicBezTo>
                    <a:pt x="0" y="1614705"/>
                    <a:pt x="17780" y="1636295"/>
                    <a:pt x="43180" y="1642645"/>
                  </a:cubicBezTo>
                  <a:cubicBezTo>
                    <a:pt x="48260" y="1668045"/>
                    <a:pt x="71120" y="1687095"/>
                    <a:pt x="97790" y="1687095"/>
                  </a:cubicBezTo>
                  <a:lnTo>
                    <a:pt x="1644077" y="1687095"/>
                  </a:lnTo>
                  <a:cubicBezTo>
                    <a:pt x="1674557" y="1687095"/>
                    <a:pt x="1699957" y="1661695"/>
                    <a:pt x="1699957" y="1631215"/>
                  </a:cubicBezTo>
                  <a:lnTo>
                    <a:pt x="1699957" y="99060"/>
                  </a:lnTo>
                  <a:cubicBezTo>
                    <a:pt x="1699957" y="72390"/>
                    <a:pt x="1682177" y="50800"/>
                    <a:pt x="1656777" y="44450"/>
                  </a:cubicBezTo>
                  <a:close/>
                  <a:moveTo>
                    <a:pt x="12700" y="158803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602167" y="12700"/>
                  </a:lnTo>
                  <a:cubicBezTo>
                    <a:pt x="1626297" y="12700"/>
                    <a:pt x="1645347" y="31750"/>
                    <a:pt x="1645347" y="55880"/>
                  </a:cubicBezTo>
                  <a:lnTo>
                    <a:pt x="1645347" y="1588035"/>
                  </a:lnTo>
                  <a:cubicBezTo>
                    <a:pt x="1645347" y="1612165"/>
                    <a:pt x="1626297" y="1631215"/>
                    <a:pt x="1602167" y="1631215"/>
                  </a:cubicBezTo>
                  <a:lnTo>
                    <a:pt x="55880" y="1631215"/>
                  </a:lnTo>
                  <a:cubicBezTo>
                    <a:pt x="31750" y="1631215"/>
                    <a:pt x="12700" y="1612165"/>
                    <a:pt x="12700" y="158803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12329610" y="3137179"/>
            <a:ext cx="4551129" cy="3742487"/>
            <a:chOff x="0" y="0"/>
            <a:chExt cx="1198651" cy="985675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198651" cy="985675"/>
            </a:xfrm>
            <a:custGeom>
              <a:avLst/>
              <a:gdLst/>
              <a:ahLst/>
              <a:cxnLst/>
              <a:rect r="r" b="b" t="t" l="l"/>
              <a:pathLst>
                <a:path h="985675" w="1198651">
                  <a:moveTo>
                    <a:pt x="34022" y="0"/>
                  </a:moveTo>
                  <a:lnTo>
                    <a:pt x="1164629" y="0"/>
                  </a:lnTo>
                  <a:cubicBezTo>
                    <a:pt x="1183419" y="0"/>
                    <a:pt x="1198651" y="15232"/>
                    <a:pt x="1198651" y="34022"/>
                  </a:cubicBezTo>
                  <a:lnTo>
                    <a:pt x="1198651" y="951654"/>
                  </a:lnTo>
                  <a:cubicBezTo>
                    <a:pt x="1198651" y="970443"/>
                    <a:pt x="1183419" y="985675"/>
                    <a:pt x="1164629" y="985675"/>
                  </a:cubicBezTo>
                  <a:lnTo>
                    <a:pt x="34022" y="985675"/>
                  </a:lnTo>
                  <a:cubicBezTo>
                    <a:pt x="15232" y="985675"/>
                    <a:pt x="0" y="970443"/>
                    <a:pt x="0" y="951654"/>
                  </a:cubicBezTo>
                  <a:lnTo>
                    <a:pt x="0" y="34022"/>
                  </a:lnTo>
                  <a:cubicBezTo>
                    <a:pt x="0" y="15232"/>
                    <a:pt x="15232" y="0"/>
                    <a:pt x="34022" y="0"/>
                  </a:cubicBezTo>
                  <a:close/>
                </a:path>
              </a:pathLst>
            </a:custGeom>
            <a:solidFill>
              <a:srgbClr val="F4EDE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-19050"/>
              <a:ext cx="1198651" cy="1004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3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2512681" y="2543488"/>
            <a:ext cx="379520" cy="379520"/>
            <a:chOff x="0" y="0"/>
            <a:chExt cx="6350000" cy="63500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2538527" y="2569334"/>
            <a:ext cx="327829" cy="327829"/>
            <a:chOff x="0" y="0"/>
            <a:chExt cx="6350000" cy="63500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EDE0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3033048" y="2543488"/>
            <a:ext cx="379520" cy="379520"/>
            <a:chOff x="0" y="0"/>
            <a:chExt cx="6350000" cy="63500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3058894" y="2569334"/>
            <a:ext cx="327829" cy="327829"/>
            <a:chOff x="0" y="0"/>
            <a:chExt cx="6350000" cy="63500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EDE0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3553416" y="2543488"/>
            <a:ext cx="379520" cy="379520"/>
            <a:chOff x="0" y="0"/>
            <a:chExt cx="6350000" cy="63500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3579261" y="2569334"/>
            <a:ext cx="327829" cy="327829"/>
            <a:chOff x="0" y="0"/>
            <a:chExt cx="6350000" cy="63500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EDE0"/>
            </a:solidFill>
          </p:spPr>
        </p:sp>
      </p:grpSp>
      <p:sp>
        <p:nvSpPr>
          <p:cNvPr name="TextBox 58" id="58"/>
          <p:cNvSpPr txBox="true"/>
          <p:nvPr/>
        </p:nvSpPr>
        <p:spPr>
          <a:xfrm rot="0">
            <a:off x="12733502" y="3480377"/>
            <a:ext cx="3743344" cy="56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Helvetica World Bold"/>
              </a:rPr>
              <a:t>Location and Alert: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028700" y="824306"/>
            <a:ext cx="16230600" cy="914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00"/>
              </a:lnSpc>
            </a:pPr>
            <a:r>
              <a:rPr lang="en-US" sz="6000">
                <a:solidFill>
                  <a:srgbClr val="000000"/>
                </a:solidFill>
                <a:latin typeface="Helvetica World Bold"/>
              </a:rPr>
              <a:t>Relationships in the Database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601523" y="4360830"/>
            <a:ext cx="3872727" cy="2024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100">
                <a:solidFill>
                  <a:srgbClr val="0071CE"/>
                </a:solidFill>
                <a:latin typeface="Helvetica World Bold"/>
              </a:rPr>
              <a:t>One-to-Many relationship</a:t>
            </a:r>
          </a:p>
          <a:p>
            <a:pPr algn="l">
              <a:lnSpc>
                <a:spcPts val="2625"/>
              </a:lnSpc>
            </a:pPr>
          </a:p>
          <a:p>
            <a:pPr algn="l" marL="453390" indent="-226695" lvl="1">
              <a:lnSpc>
                <a:spcPts val="2625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Helvetica World"/>
              </a:rPr>
              <a:t>Each user can raise multiple alerts, but each alert is associated with only one user.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7135167" y="4360830"/>
            <a:ext cx="3872727" cy="2024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100">
                <a:solidFill>
                  <a:srgbClr val="0071CE"/>
                </a:solidFill>
                <a:latin typeface="Helvetica World Bold"/>
              </a:rPr>
              <a:t>One-to-Many relationship</a:t>
            </a:r>
          </a:p>
          <a:p>
            <a:pPr algn="l">
              <a:lnSpc>
                <a:spcPts val="2625"/>
              </a:lnSpc>
            </a:pPr>
          </a:p>
          <a:p>
            <a:pPr algn="l" marL="453390" indent="-226695" lvl="1">
              <a:lnSpc>
                <a:spcPts val="2625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Helvetica World"/>
              </a:rPr>
              <a:t>Each type of emergency (e.g., fire, flood) is recorded in the AlertChoices table and linked to alerts.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2604119" y="4360830"/>
            <a:ext cx="3872727" cy="1357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100">
                <a:solidFill>
                  <a:srgbClr val="0071CE"/>
                </a:solidFill>
                <a:latin typeface="Helvetica World Bold"/>
              </a:rPr>
              <a:t>One-to-Many relationship</a:t>
            </a:r>
          </a:p>
          <a:p>
            <a:pPr algn="l">
              <a:lnSpc>
                <a:spcPts val="2625"/>
              </a:lnSpc>
            </a:pPr>
          </a:p>
          <a:p>
            <a:pPr algn="l" marL="453390" indent="-226695" lvl="1">
              <a:lnSpc>
                <a:spcPts val="2625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Helvetica World"/>
              </a:rPr>
              <a:t>Alerts are linked to specific geographical locations.</a:t>
            </a:r>
          </a:p>
        </p:txBody>
      </p:sp>
      <p:grpSp>
        <p:nvGrpSpPr>
          <p:cNvPr name="Group 63" id="63"/>
          <p:cNvGrpSpPr/>
          <p:nvPr/>
        </p:nvGrpSpPr>
        <p:grpSpPr>
          <a:xfrm rot="0">
            <a:off x="4987438" y="7801733"/>
            <a:ext cx="8235371" cy="2255086"/>
            <a:chOff x="0" y="0"/>
            <a:chExt cx="10980494" cy="3006781"/>
          </a:xfrm>
        </p:grpSpPr>
        <p:grpSp>
          <p:nvGrpSpPr>
            <p:cNvPr name="Group 64" id="64"/>
            <p:cNvGrpSpPr/>
            <p:nvPr/>
          </p:nvGrpSpPr>
          <p:grpSpPr>
            <a:xfrm rot="0">
              <a:off x="0" y="0"/>
              <a:ext cx="10980494" cy="3006781"/>
              <a:chOff x="0" y="0"/>
              <a:chExt cx="2711395" cy="742459"/>
            </a:xfrm>
          </p:grpSpPr>
          <p:sp>
            <p:nvSpPr>
              <p:cNvPr name="Freeform 65" id="65"/>
              <p:cNvSpPr/>
              <p:nvPr/>
            </p:nvSpPr>
            <p:spPr>
              <a:xfrm flipH="false" flipV="false" rot="0">
                <a:off x="12700" y="12700"/>
                <a:ext cx="2644085" cy="673879"/>
              </a:xfrm>
              <a:custGeom>
                <a:avLst/>
                <a:gdLst/>
                <a:ahLst/>
                <a:cxnLst/>
                <a:rect r="r" b="b" t="t" l="l"/>
                <a:pathLst>
                  <a:path h="673879" w="2644085">
                    <a:moveTo>
                      <a:pt x="43180" y="673879"/>
                    </a:moveTo>
                    <a:lnTo>
                      <a:pt x="2600905" y="673879"/>
                    </a:lnTo>
                    <a:cubicBezTo>
                      <a:pt x="2625035" y="673879"/>
                      <a:pt x="2644085" y="654829"/>
                      <a:pt x="2644085" y="630699"/>
                    </a:cubicBezTo>
                    <a:lnTo>
                      <a:pt x="2644085" y="43180"/>
                    </a:lnTo>
                    <a:cubicBezTo>
                      <a:pt x="2644085" y="19050"/>
                      <a:pt x="2625035" y="0"/>
                      <a:pt x="2600905" y="0"/>
                    </a:cubicBezTo>
                    <a:lnTo>
                      <a:pt x="43180" y="0"/>
                    </a:lnTo>
                    <a:cubicBezTo>
                      <a:pt x="19050" y="0"/>
                      <a:pt x="0" y="19050"/>
                      <a:pt x="0" y="43180"/>
                    </a:cubicBezTo>
                    <a:lnTo>
                      <a:pt x="0" y="630699"/>
                    </a:lnTo>
                    <a:cubicBezTo>
                      <a:pt x="0" y="654829"/>
                      <a:pt x="19050" y="673879"/>
                      <a:pt x="43180" y="67387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6" id="66"/>
              <p:cNvSpPr/>
              <p:nvPr/>
            </p:nvSpPr>
            <p:spPr>
              <a:xfrm flipH="false" flipV="false" rot="0">
                <a:off x="0" y="0"/>
                <a:ext cx="2711395" cy="742459"/>
              </a:xfrm>
              <a:custGeom>
                <a:avLst/>
                <a:gdLst/>
                <a:ahLst/>
                <a:cxnLst/>
                <a:rect r="r" b="b" t="t" l="l"/>
                <a:pathLst>
                  <a:path h="742459" w="2711395">
                    <a:moveTo>
                      <a:pt x="2668215" y="44450"/>
                    </a:moveTo>
                    <a:cubicBezTo>
                      <a:pt x="2663135" y="19050"/>
                      <a:pt x="2640275" y="0"/>
                      <a:pt x="2613605" y="0"/>
                    </a:cubicBezTo>
                    <a:lnTo>
                      <a:pt x="55880" y="0"/>
                    </a:lnTo>
                    <a:cubicBezTo>
                      <a:pt x="25400" y="0"/>
                      <a:pt x="0" y="25400"/>
                      <a:pt x="0" y="55880"/>
                    </a:cubicBezTo>
                    <a:lnTo>
                      <a:pt x="0" y="643399"/>
                    </a:lnTo>
                    <a:cubicBezTo>
                      <a:pt x="0" y="670069"/>
                      <a:pt x="17780" y="691659"/>
                      <a:pt x="43180" y="698009"/>
                    </a:cubicBezTo>
                    <a:cubicBezTo>
                      <a:pt x="48260" y="723409"/>
                      <a:pt x="71120" y="742459"/>
                      <a:pt x="97790" y="742459"/>
                    </a:cubicBezTo>
                    <a:lnTo>
                      <a:pt x="2655515" y="742459"/>
                    </a:lnTo>
                    <a:cubicBezTo>
                      <a:pt x="2685995" y="742459"/>
                      <a:pt x="2711395" y="717059"/>
                      <a:pt x="2711395" y="686579"/>
                    </a:cubicBezTo>
                    <a:lnTo>
                      <a:pt x="2711395" y="99060"/>
                    </a:lnTo>
                    <a:cubicBezTo>
                      <a:pt x="2711395" y="72390"/>
                      <a:pt x="2693615" y="50800"/>
                      <a:pt x="2668215" y="44450"/>
                    </a:cubicBezTo>
                    <a:close/>
                    <a:moveTo>
                      <a:pt x="12700" y="643399"/>
                    </a:moveTo>
                    <a:lnTo>
                      <a:pt x="12700" y="55880"/>
                    </a:lnTo>
                    <a:cubicBezTo>
                      <a:pt x="12700" y="31750"/>
                      <a:pt x="31750" y="12700"/>
                      <a:pt x="55880" y="12700"/>
                    </a:cubicBezTo>
                    <a:lnTo>
                      <a:pt x="2613605" y="12700"/>
                    </a:lnTo>
                    <a:cubicBezTo>
                      <a:pt x="2637735" y="12700"/>
                      <a:pt x="2656785" y="31750"/>
                      <a:pt x="2656785" y="55880"/>
                    </a:cubicBezTo>
                    <a:lnTo>
                      <a:pt x="2656785" y="643399"/>
                    </a:lnTo>
                    <a:cubicBezTo>
                      <a:pt x="2656785" y="667529"/>
                      <a:pt x="2637735" y="686579"/>
                      <a:pt x="2613605" y="686579"/>
                    </a:cubicBezTo>
                    <a:lnTo>
                      <a:pt x="55880" y="686579"/>
                    </a:lnTo>
                    <a:cubicBezTo>
                      <a:pt x="31750" y="686579"/>
                      <a:pt x="12700" y="667529"/>
                      <a:pt x="12700" y="643399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67" id="67"/>
            <p:cNvSpPr txBox="true"/>
            <p:nvPr/>
          </p:nvSpPr>
          <p:spPr>
            <a:xfrm rot="0">
              <a:off x="548697" y="507350"/>
              <a:ext cx="9766268" cy="7537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4290"/>
                </a:lnSpc>
              </a:pPr>
              <a:r>
                <a:rPr lang="en-US" sz="3300">
                  <a:solidFill>
                    <a:srgbClr val="000000"/>
                  </a:solidFill>
                  <a:latin typeface="Helvetica World Bold"/>
                </a:rPr>
                <a:t>Alert and DisasterFeedback</a:t>
              </a:r>
            </a:p>
          </p:txBody>
        </p:sp>
        <p:sp>
          <p:nvSpPr>
            <p:cNvPr name="TextBox 68" id="68"/>
            <p:cNvSpPr txBox="true"/>
            <p:nvPr/>
          </p:nvSpPr>
          <p:spPr>
            <a:xfrm rot="0">
              <a:off x="548697" y="1270619"/>
              <a:ext cx="9766268" cy="9944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60"/>
                </a:lnSpc>
              </a:pPr>
              <a:r>
                <a:rPr lang="en-US" sz="2200">
                  <a:solidFill>
                    <a:srgbClr val="0071CE"/>
                  </a:solidFill>
                  <a:latin typeface="Helvetica World Bold"/>
                </a:rPr>
                <a:t>One-to-Many relationship</a:t>
              </a:r>
            </a:p>
            <a:p>
              <a:pPr algn="l" marL="474992" indent="-237496" lvl="1">
                <a:lnSpc>
                  <a:spcPts val="2860"/>
                </a:lnSpc>
                <a:buFont typeface="Arial"/>
                <a:buChar char="•"/>
              </a:pPr>
              <a:r>
                <a:rPr lang="en-US" sz="2200">
                  <a:solidFill>
                    <a:srgbClr val="000000"/>
                  </a:solidFill>
                  <a:latin typeface="Helvetica World"/>
                </a:rPr>
                <a:t>Each alert can have multiple feedback entries.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1508" y="964608"/>
            <a:ext cx="9107792" cy="8357783"/>
            <a:chOff x="0" y="0"/>
            <a:chExt cx="2998629" cy="27516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931319" cy="2683118"/>
            </a:xfrm>
            <a:custGeom>
              <a:avLst/>
              <a:gdLst/>
              <a:ahLst/>
              <a:cxnLst/>
              <a:rect r="r" b="b" t="t" l="l"/>
              <a:pathLst>
                <a:path h="2683118" w="2931319">
                  <a:moveTo>
                    <a:pt x="43180" y="2683118"/>
                  </a:moveTo>
                  <a:lnTo>
                    <a:pt x="2888139" y="2683118"/>
                  </a:lnTo>
                  <a:cubicBezTo>
                    <a:pt x="2912269" y="2683118"/>
                    <a:pt x="2931319" y="2664068"/>
                    <a:pt x="2931319" y="2639938"/>
                  </a:cubicBezTo>
                  <a:lnTo>
                    <a:pt x="2931319" y="43180"/>
                  </a:lnTo>
                  <a:cubicBezTo>
                    <a:pt x="2931319" y="19050"/>
                    <a:pt x="2912269" y="0"/>
                    <a:pt x="2888139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2639938"/>
                  </a:lnTo>
                  <a:cubicBezTo>
                    <a:pt x="0" y="2664068"/>
                    <a:pt x="19050" y="2683118"/>
                    <a:pt x="43180" y="2683118"/>
                  </a:cubicBezTo>
                  <a:close/>
                </a:path>
              </a:pathLst>
            </a:custGeom>
            <a:solidFill>
              <a:srgbClr val="0071C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98629" cy="2751698"/>
            </a:xfrm>
            <a:custGeom>
              <a:avLst/>
              <a:gdLst/>
              <a:ahLst/>
              <a:cxnLst/>
              <a:rect r="r" b="b" t="t" l="l"/>
              <a:pathLst>
                <a:path h="2751698" w="2998629">
                  <a:moveTo>
                    <a:pt x="2955449" y="44450"/>
                  </a:moveTo>
                  <a:cubicBezTo>
                    <a:pt x="2950369" y="19050"/>
                    <a:pt x="2927509" y="0"/>
                    <a:pt x="2900839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2652638"/>
                  </a:lnTo>
                  <a:cubicBezTo>
                    <a:pt x="0" y="2679308"/>
                    <a:pt x="17780" y="2700898"/>
                    <a:pt x="43180" y="2707248"/>
                  </a:cubicBezTo>
                  <a:cubicBezTo>
                    <a:pt x="48260" y="2732648"/>
                    <a:pt x="71120" y="2751698"/>
                    <a:pt x="97790" y="2751698"/>
                  </a:cubicBezTo>
                  <a:lnTo>
                    <a:pt x="2942749" y="2751698"/>
                  </a:lnTo>
                  <a:cubicBezTo>
                    <a:pt x="2973229" y="2751698"/>
                    <a:pt x="2998629" y="2726298"/>
                    <a:pt x="2998629" y="2695818"/>
                  </a:cubicBezTo>
                  <a:lnTo>
                    <a:pt x="2998629" y="99060"/>
                  </a:lnTo>
                  <a:cubicBezTo>
                    <a:pt x="2998629" y="72390"/>
                    <a:pt x="2980849" y="50800"/>
                    <a:pt x="2955449" y="44450"/>
                  </a:cubicBezTo>
                  <a:close/>
                  <a:moveTo>
                    <a:pt x="12700" y="2652638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2900839" y="12700"/>
                  </a:lnTo>
                  <a:cubicBezTo>
                    <a:pt x="2924969" y="12700"/>
                    <a:pt x="2944019" y="31750"/>
                    <a:pt x="2944019" y="55880"/>
                  </a:cubicBezTo>
                  <a:lnTo>
                    <a:pt x="2944019" y="2652638"/>
                  </a:lnTo>
                  <a:cubicBezTo>
                    <a:pt x="2944019" y="2676768"/>
                    <a:pt x="2924969" y="2695818"/>
                    <a:pt x="2900839" y="2695818"/>
                  </a:cubicBezTo>
                  <a:lnTo>
                    <a:pt x="55880" y="2695818"/>
                  </a:lnTo>
                  <a:cubicBezTo>
                    <a:pt x="31750" y="2695818"/>
                    <a:pt x="12700" y="2676768"/>
                    <a:pt x="12700" y="265263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385130" y="1965036"/>
            <a:ext cx="8496140" cy="6969756"/>
            <a:chOff x="0" y="0"/>
            <a:chExt cx="2237667" cy="18356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37667" cy="1835656"/>
            </a:xfrm>
            <a:custGeom>
              <a:avLst/>
              <a:gdLst/>
              <a:ahLst/>
              <a:cxnLst/>
              <a:rect r="r" b="b" t="t" l="l"/>
              <a:pathLst>
                <a:path h="1835656" w="2237667">
                  <a:moveTo>
                    <a:pt x="18225" y="0"/>
                  </a:moveTo>
                  <a:lnTo>
                    <a:pt x="2219442" y="0"/>
                  </a:lnTo>
                  <a:cubicBezTo>
                    <a:pt x="2224275" y="0"/>
                    <a:pt x="2228911" y="1920"/>
                    <a:pt x="2232329" y="5338"/>
                  </a:cubicBezTo>
                  <a:cubicBezTo>
                    <a:pt x="2235746" y="8756"/>
                    <a:pt x="2237667" y="13391"/>
                    <a:pt x="2237667" y="18225"/>
                  </a:cubicBezTo>
                  <a:lnTo>
                    <a:pt x="2237667" y="1817432"/>
                  </a:lnTo>
                  <a:cubicBezTo>
                    <a:pt x="2237667" y="1822265"/>
                    <a:pt x="2235746" y="1826900"/>
                    <a:pt x="2232329" y="1830318"/>
                  </a:cubicBezTo>
                  <a:cubicBezTo>
                    <a:pt x="2228911" y="1833736"/>
                    <a:pt x="2224275" y="1835656"/>
                    <a:pt x="2219442" y="1835656"/>
                  </a:cubicBezTo>
                  <a:lnTo>
                    <a:pt x="18225" y="1835656"/>
                  </a:lnTo>
                  <a:cubicBezTo>
                    <a:pt x="13391" y="1835656"/>
                    <a:pt x="8756" y="1833736"/>
                    <a:pt x="5338" y="1830318"/>
                  </a:cubicBezTo>
                  <a:cubicBezTo>
                    <a:pt x="1920" y="1826900"/>
                    <a:pt x="0" y="1822265"/>
                    <a:pt x="0" y="1817432"/>
                  </a:cubicBezTo>
                  <a:lnTo>
                    <a:pt x="0" y="18225"/>
                  </a:lnTo>
                  <a:cubicBezTo>
                    <a:pt x="0" y="13391"/>
                    <a:pt x="1920" y="8756"/>
                    <a:pt x="5338" y="5338"/>
                  </a:cubicBezTo>
                  <a:cubicBezTo>
                    <a:pt x="8756" y="1920"/>
                    <a:pt x="13391" y="0"/>
                    <a:pt x="18225" y="0"/>
                  </a:cubicBezTo>
                  <a:close/>
                </a:path>
              </a:pathLst>
            </a:custGeom>
            <a:solidFill>
              <a:srgbClr val="F4EDE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237667" cy="18547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568201" y="1310939"/>
            <a:ext cx="379520" cy="379520"/>
            <a:chOff x="0" y="0"/>
            <a:chExt cx="506027" cy="50602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506027" cy="506027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34461" y="34461"/>
              <a:ext cx="437105" cy="437105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4EDE0"/>
              </a:solidFill>
            </p:spPr>
          </p:sp>
        </p:grpSp>
      </p:grpSp>
      <p:grpSp>
        <p:nvGrpSpPr>
          <p:cNvPr name="Group 13" id="13"/>
          <p:cNvGrpSpPr/>
          <p:nvPr/>
        </p:nvGrpSpPr>
        <p:grpSpPr>
          <a:xfrm rot="0">
            <a:off x="9088569" y="1310939"/>
            <a:ext cx="379520" cy="379520"/>
            <a:chOff x="0" y="0"/>
            <a:chExt cx="506027" cy="506027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506027" cy="506027"/>
              <a:chOff x="0" y="0"/>
              <a:chExt cx="6350000" cy="63500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34461" y="34461"/>
              <a:ext cx="437105" cy="437105"/>
              <a:chOff x="0" y="0"/>
              <a:chExt cx="6350000" cy="63500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4EDE0"/>
              </a:solidFill>
            </p:spPr>
          </p:sp>
        </p:grpSp>
      </p:grpSp>
      <p:grpSp>
        <p:nvGrpSpPr>
          <p:cNvPr name="Group 18" id="18"/>
          <p:cNvGrpSpPr/>
          <p:nvPr/>
        </p:nvGrpSpPr>
        <p:grpSpPr>
          <a:xfrm rot="0">
            <a:off x="9608936" y="1310939"/>
            <a:ext cx="379520" cy="379520"/>
            <a:chOff x="0" y="0"/>
            <a:chExt cx="506027" cy="506027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506027" cy="506027"/>
              <a:chOff x="0" y="0"/>
              <a:chExt cx="6350000" cy="63500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34461" y="34461"/>
              <a:ext cx="437105" cy="437105"/>
              <a:chOff x="0" y="0"/>
              <a:chExt cx="6350000" cy="63500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4EDE0"/>
              </a:solidFill>
            </p:spPr>
          </p:sp>
        </p:grpSp>
      </p:grpSp>
      <p:sp>
        <p:nvSpPr>
          <p:cNvPr name="TextBox 23" id="23"/>
          <p:cNvSpPr txBox="true"/>
          <p:nvPr/>
        </p:nvSpPr>
        <p:spPr>
          <a:xfrm rot="0">
            <a:off x="8687311" y="2633598"/>
            <a:ext cx="7891779" cy="5594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2472" indent="-366236" lvl="1">
              <a:lnSpc>
                <a:spcPts val="4410"/>
              </a:lnSpc>
              <a:buFont typeface="Arial"/>
              <a:buChar char="•"/>
            </a:pPr>
            <a:r>
              <a:rPr lang="en-US" sz="3392">
                <a:solidFill>
                  <a:srgbClr val="000000"/>
                </a:solidFill>
                <a:latin typeface="Helvetica World"/>
              </a:rPr>
              <a:t>Ensures the system accurately captures interactions between users, alerts, locations, and feedback.</a:t>
            </a:r>
          </a:p>
          <a:p>
            <a:pPr algn="l" marL="732472" indent="-366236" lvl="1">
              <a:lnSpc>
                <a:spcPts val="4410"/>
              </a:lnSpc>
              <a:buFont typeface="Arial"/>
              <a:buChar char="•"/>
            </a:pPr>
            <a:r>
              <a:rPr lang="en-US" sz="3392">
                <a:solidFill>
                  <a:srgbClr val="000000"/>
                </a:solidFill>
                <a:latin typeface="Helvetica World"/>
              </a:rPr>
              <a:t>Enables efficient data retrieval and meaningful analysis.</a:t>
            </a:r>
          </a:p>
          <a:p>
            <a:pPr algn="l" marL="732472" indent="-366236" lvl="1">
              <a:lnSpc>
                <a:spcPts val="4410"/>
              </a:lnSpc>
              <a:buFont typeface="Arial"/>
              <a:buChar char="•"/>
            </a:pPr>
            <a:r>
              <a:rPr lang="en-US" sz="3392">
                <a:solidFill>
                  <a:srgbClr val="000000"/>
                </a:solidFill>
                <a:latin typeface="Helvetica World"/>
              </a:rPr>
              <a:t>Supports robust reporting and decision-making processes.</a:t>
            </a:r>
          </a:p>
          <a:p>
            <a:pPr algn="l" marL="732472" indent="-366236" lvl="1">
              <a:lnSpc>
                <a:spcPts val="4410"/>
              </a:lnSpc>
              <a:buFont typeface="Arial"/>
              <a:buChar char="•"/>
            </a:pPr>
            <a:r>
              <a:rPr lang="en-US" sz="3392">
                <a:solidFill>
                  <a:srgbClr val="000000"/>
                </a:solidFill>
                <a:latin typeface="Helvetica World"/>
              </a:rPr>
              <a:t>En</a:t>
            </a:r>
            <a:r>
              <a:rPr lang="en-US" sz="3392">
                <a:solidFill>
                  <a:srgbClr val="000000"/>
                </a:solidFill>
                <a:latin typeface="Helvetica World"/>
              </a:rPr>
              <a:t>hances the system’s capability to manage emergencies and disasters effectively.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1133475"/>
            <a:ext cx="6121948" cy="214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55"/>
              </a:lnSpc>
            </a:pPr>
            <a:r>
              <a:rPr lang="en-US" sz="7100">
                <a:solidFill>
                  <a:srgbClr val="000000"/>
                </a:solidFill>
                <a:latin typeface="Helvetica World Bold"/>
              </a:rPr>
              <a:t>Importance of Relationships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028700" y="4549965"/>
            <a:ext cx="6121948" cy="4708335"/>
          </a:xfrm>
          <a:custGeom>
            <a:avLst/>
            <a:gdLst/>
            <a:ahLst/>
            <a:cxnLst/>
            <a:rect r="r" b="b" t="t" l="l"/>
            <a:pathLst>
              <a:path h="4708335" w="6121948">
                <a:moveTo>
                  <a:pt x="0" y="0"/>
                </a:moveTo>
                <a:lnTo>
                  <a:pt x="6121948" y="0"/>
                </a:lnTo>
                <a:lnTo>
                  <a:pt x="6121948" y="4708335"/>
                </a:lnTo>
                <a:lnTo>
                  <a:pt x="0" y="47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1508" y="964608"/>
            <a:ext cx="9107792" cy="8357783"/>
            <a:chOff x="0" y="0"/>
            <a:chExt cx="2998629" cy="27516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931319" cy="2683118"/>
            </a:xfrm>
            <a:custGeom>
              <a:avLst/>
              <a:gdLst/>
              <a:ahLst/>
              <a:cxnLst/>
              <a:rect r="r" b="b" t="t" l="l"/>
              <a:pathLst>
                <a:path h="2683118" w="2931319">
                  <a:moveTo>
                    <a:pt x="43180" y="2683118"/>
                  </a:moveTo>
                  <a:lnTo>
                    <a:pt x="2888139" y="2683118"/>
                  </a:lnTo>
                  <a:cubicBezTo>
                    <a:pt x="2912269" y="2683118"/>
                    <a:pt x="2931319" y="2664068"/>
                    <a:pt x="2931319" y="2639938"/>
                  </a:cubicBezTo>
                  <a:lnTo>
                    <a:pt x="2931319" y="43180"/>
                  </a:lnTo>
                  <a:cubicBezTo>
                    <a:pt x="2931319" y="19050"/>
                    <a:pt x="2912269" y="0"/>
                    <a:pt x="2888139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2639938"/>
                  </a:lnTo>
                  <a:cubicBezTo>
                    <a:pt x="0" y="2664068"/>
                    <a:pt x="19050" y="2683118"/>
                    <a:pt x="43180" y="2683118"/>
                  </a:cubicBezTo>
                  <a:close/>
                </a:path>
              </a:pathLst>
            </a:custGeom>
            <a:solidFill>
              <a:srgbClr val="0071C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98629" cy="2751698"/>
            </a:xfrm>
            <a:custGeom>
              <a:avLst/>
              <a:gdLst/>
              <a:ahLst/>
              <a:cxnLst/>
              <a:rect r="r" b="b" t="t" l="l"/>
              <a:pathLst>
                <a:path h="2751698" w="2998629">
                  <a:moveTo>
                    <a:pt x="2955449" y="44450"/>
                  </a:moveTo>
                  <a:cubicBezTo>
                    <a:pt x="2950369" y="19050"/>
                    <a:pt x="2927509" y="0"/>
                    <a:pt x="2900839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2652638"/>
                  </a:lnTo>
                  <a:cubicBezTo>
                    <a:pt x="0" y="2679308"/>
                    <a:pt x="17780" y="2700898"/>
                    <a:pt x="43180" y="2707248"/>
                  </a:cubicBezTo>
                  <a:cubicBezTo>
                    <a:pt x="48260" y="2732648"/>
                    <a:pt x="71120" y="2751698"/>
                    <a:pt x="97790" y="2751698"/>
                  </a:cubicBezTo>
                  <a:lnTo>
                    <a:pt x="2942749" y="2751698"/>
                  </a:lnTo>
                  <a:cubicBezTo>
                    <a:pt x="2973229" y="2751698"/>
                    <a:pt x="2998629" y="2726298"/>
                    <a:pt x="2998629" y="2695818"/>
                  </a:cubicBezTo>
                  <a:lnTo>
                    <a:pt x="2998629" y="99060"/>
                  </a:lnTo>
                  <a:cubicBezTo>
                    <a:pt x="2998629" y="72390"/>
                    <a:pt x="2980849" y="50800"/>
                    <a:pt x="2955449" y="44450"/>
                  </a:cubicBezTo>
                  <a:close/>
                  <a:moveTo>
                    <a:pt x="12700" y="2652638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2900839" y="12700"/>
                  </a:lnTo>
                  <a:cubicBezTo>
                    <a:pt x="2924969" y="12700"/>
                    <a:pt x="2944019" y="31750"/>
                    <a:pt x="2944019" y="55880"/>
                  </a:cubicBezTo>
                  <a:lnTo>
                    <a:pt x="2944019" y="2652638"/>
                  </a:lnTo>
                  <a:cubicBezTo>
                    <a:pt x="2944019" y="2676768"/>
                    <a:pt x="2924969" y="2695818"/>
                    <a:pt x="2900839" y="2695818"/>
                  </a:cubicBezTo>
                  <a:lnTo>
                    <a:pt x="55880" y="2695818"/>
                  </a:lnTo>
                  <a:cubicBezTo>
                    <a:pt x="31750" y="2695818"/>
                    <a:pt x="12700" y="2676768"/>
                    <a:pt x="12700" y="265263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385130" y="1965036"/>
            <a:ext cx="8496140" cy="6969756"/>
            <a:chOff x="0" y="0"/>
            <a:chExt cx="2237667" cy="18356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37667" cy="1835656"/>
            </a:xfrm>
            <a:custGeom>
              <a:avLst/>
              <a:gdLst/>
              <a:ahLst/>
              <a:cxnLst/>
              <a:rect r="r" b="b" t="t" l="l"/>
              <a:pathLst>
                <a:path h="1835656" w="2237667">
                  <a:moveTo>
                    <a:pt x="18225" y="0"/>
                  </a:moveTo>
                  <a:lnTo>
                    <a:pt x="2219442" y="0"/>
                  </a:lnTo>
                  <a:cubicBezTo>
                    <a:pt x="2224275" y="0"/>
                    <a:pt x="2228911" y="1920"/>
                    <a:pt x="2232329" y="5338"/>
                  </a:cubicBezTo>
                  <a:cubicBezTo>
                    <a:pt x="2235746" y="8756"/>
                    <a:pt x="2237667" y="13391"/>
                    <a:pt x="2237667" y="18225"/>
                  </a:cubicBezTo>
                  <a:lnTo>
                    <a:pt x="2237667" y="1817432"/>
                  </a:lnTo>
                  <a:cubicBezTo>
                    <a:pt x="2237667" y="1822265"/>
                    <a:pt x="2235746" y="1826900"/>
                    <a:pt x="2232329" y="1830318"/>
                  </a:cubicBezTo>
                  <a:cubicBezTo>
                    <a:pt x="2228911" y="1833736"/>
                    <a:pt x="2224275" y="1835656"/>
                    <a:pt x="2219442" y="1835656"/>
                  </a:cubicBezTo>
                  <a:lnTo>
                    <a:pt x="18225" y="1835656"/>
                  </a:lnTo>
                  <a:cubicBezTo>
                    <a:pt x="13391" y="1835656"/>
                    <a:pt x="8756" y="1833736"/>
                    <a:pt x="5338" y="1830318"/>
                  </a:cubicBezTo>
                  <a:cubicBezTo>
                    <a:pt x="1920" y="1826900"/>
                    <a:pt x="0" y="1822265"/>
                    <a:pt x="0" y="1817432"/>
                  </a:cubicBezTo>
                  <a:lnTo>
                    <a:pt x="0" y="18225"/>
                  </a:lnTo>
                  <a:cubicBezTo>
                    <a:pt x="0" y="13391"/>
                    <a:pt x="1920" y="8756"/>
                    <a:pt x="5338" y="5338"/>
                  </a:cubicBezTo>
                  <a:cubicBezTo>
                    <a:pt x="8756" y="1920"/>
                    <a:pt x="13391" y="0"/>
                    <a:pt x="18225" y="0"/>
                  </a:cubicBezTo>
                  <a:close/>
                </a:path>
              </a:pathLst>
            </a:custGeom>
            <a:solidFill>
              <a:srgbClr val="F4EDE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237667" cy="18547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568201" y="1310939"/>
            <a:ext cx="379520" cy="379520"/>
            <a:chOff x="0" y="0"/>
            <a:chExt cx="506027" cy="50602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506027" cy="506027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34461" y="34461"/>
              <a:ext cx="437105" cy="437105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4EDE0"/>
              </a:solidFill>
            </p:spPr>
          </p:sp>
        </p:grpSp>
      </p:grpSp>
      <p:grpSp>
        <p:nvGrpSpPr>
          <p:cNvPr name="Group 13" id="13"/>
          <p:cNvGrpSpPr/>
          <p:nvPr/>
        </p:nvGrpSpPr>
        <p:grpSpPr>
          <a:xfrm rot="0">
            <a:off x="9088569" y="1310939"/>
            <a:ext cx="379520" cy="379520"/>
            <a:chOff x="0" y="0"/>
            <a:chExt cx="506027" cy="506027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506027" cy="506027"/>
              <a:chOff x="0" y="0"/>
              <a:chExt cx="6350000" cy="63500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34461" y="34461"/>
              <a:ext cx="437105" cy="437105"/>
              <a:chOff x="0" y="0"/>
              <a:chExt cx="6350000" cy="63500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4EDE0"/>
              </a:solidFill>
            </p:spPr>
          </p:sp>
        </p:grpSp>
      </p:grpSp>
      <p:grpSp>
        <p:nvGrpSpPr>
          <p:cNvPr name="Group 18" id="18"/>
          <p:cNvGrpSpPr/>
          <p:nvPr/>
        </p:nvGrpSpPr>
        <p:grpSpPr>
          <a:xfrm rot="0">
            <a:off x="9608936" y="1310939"/>
            <a:ext cx="379520" cy="379520"/>
            <a:chOff x="0" y="0"/>
            <a:chExt cx="506027" cy="506027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506027" cy="506027"/>
              <a:chOff x="0" y="0"/>
              <a:chExt cx="6350000" cy="63500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34461" y="34461"/>
              <a:ext cx="437105" cy="437105"/>
              <a:chOff x="0" y="0"/>
              <a:chExt cx="6350000" cy="63500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4EDE0"/>
              </a:solidFill>
            </p:spPr>
          </p:sp>
        </p:grpSp>
      </p:grpSp>
      <p:grpSp>
        <p:nvGrpSpPr>
          <p:cNvPr name="Group 23" id="23"/>
          <p:cNvGrpSpPr/>
          <p:nvPr/>
        </p:nvGrpSpPr>
        <p:grpSpPr>
          <a:xfrm rot="0">
            <a:off x="1028700" y="1028700"/>
            <a:ext cx="6121948" cy="2445624"/>
            <a:chOff x="0" y="0"/>
            <a:chExt cx="8162598" cy="3260832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57150"/>
              <a:ext cx="8162598" cy="16853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305"/>
                </a:lnSpc>
              </a:pPr>
              <a:r>
                <a:rPr lang="en-US" sz="4100">
                  <a:solidFill>
                    <a:srgbClr val="000000"/>
                  </a:solidFill>
                  <a:latin typeface="Helvetica World Bold"/>
                </a:rPr>
                <a:t>Caching Needs in the Database with Redis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1725911"/>
              <a:ext cx="8162598" cy="15349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Helvetica World"/>
                </a:rPr>
                <a:t>For this database caching is needed to improve performance, reduce repeated database queries, quick access etc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216154" y="2589348"/>
            <a:ext cx="6978499" cy="913935"/>
            <a:chOff x="0" y="0"/>
            <a:chExt cx="9304666" cy="1218579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801795"/>
              <a:ext cx="9304666" cy="4167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600"/>
                </a:lnSpc>
              </a:pPr>
              <a:r>
                <a:rPr lang="en-US" sz="2000">
                  <a:solidFill>
                    <a:srgbClr val="000000"/>
                  </a:solidFill>
                  <a:latin typeface="Helvetica World"/>
                </a:rPr>
                <a:t> Optimized for fast read operations.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0"/>
              <a:ext cx="9304666" cy="66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Helvetica World Bold"/>
                </a:rPr>
                <a:t>In-Memory Caching with Redis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216154" y="4079864"/>
            <a:ext cx="6978499" cy="1237636"/>
            <a:chOff x="0" y="0"/>
            <a:chExt cx="9304666" cy="1650181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801795"/>
              <a:ext cx="9304666" cy="8483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600"/>
                </a:lnSpc>
              </a:pPr>
              <a:r>
                <a:rPr lang="en-US" sz="2000">
                  <a:solidFill>
                    <a:srgbClr val="000000"/>
                  </a:solidFill>
                  <a:latin typeface="Helvetica World"/>
                </a:rPr>
                <a:t> Ensures the cache is refreshed periodically for data that changes over time.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0"/>
              <a:ext cx="9304666" cy="66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Helvetica World Bold"/>
                </a:rPr>
                <a:t>Time-Based Caching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9216154" y="5570380"/>
            <a:ext cx="6978499" cy="1237636"/>
            <a:chOff x="0" y="0"/>
            <a:chExt cx="9304666" cy="1650181"/>
          </a:xfrm>
        </p:grpSpPr>
        <p:sp>
          <p:nvSpPr>
            <p:cNvPr name="TextBox 33" id="33"/>
            <p:cNvSpPr txBox="true"/>
            <p:nvPr/>
          </p:nvSpPr>
          <p:spPr>
            <a:xfrm rot="0">
              <a:off x="0" y="801795"/>
              <a:ext cx="9304666" cy="8483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600"/>
                </a:lnSpc>
              </a:pPr>
              <a:r>
                <a:rPr lang="en-US" sz="2000">
                  <a:solidFill>
                    <a:srgbClr val="000000"/>
                  </a:solidFill>
                  <a:latin typeface="Helvetica World"/>
                </a:rPr>
                <a:t>Reduces the load on the database and improves response times.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0" y="0"/>
              <a:ext cx="9304666" cy="66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Helvetica World Bold"/>
                </a:rPr>
                <a:t>Query Caching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9216154" y="7060896"/>
            <a:ext cx="6978499" cy="913935"/>
            <a:chOff x="0" y="0"/>
            <a:chExt cx="9304666" cy="1218579"/>
          </a:xfrm>
        </p:grpSpPr>
        <p:sp>
          <p:nvSpPr>
            <p:cNvPr name="TextBox 36" id="36"/>
            <p:cNvSpPr txBox="true"/>
            <p:nvPr/>
          </p:nvSpPr>
          <p:spPr>
            <a:xfrm rot="0">
              <a:off x="0" y="801795"/>
              <a:ext cx="9304666" cy="4167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600"/>
                </a:lnSpc>
              </a:pPr>
              <a:r>
                <a:rPr lang="en-US" sz="2000">
                  <a:solidFill>
                    <a:srgbClr val="000000"/>
                  </a:solidFill>
                  <a:latin typeface="Helvetica World"/>
                </a:rPr>
                <a:t>Manages cache lifecycle and invalidation efficiently.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0" y="0"/>
              <a:ext cx="9304666" cy="66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Helvetica World Bold"/>
                </a:rPr>
                <a:t>Application-Level Caching</a:t>
              </a: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1028700" y="3881511"/>
            <a:ext cx="4775724" cy="3377739"/>
          </a:xfrm>
          <a:custGeom>
            <a:avLst/>
            <a:gdLst/>
            <a:ahLst/>
            <a:cxnLst/>
            <a:rect r="r" b="b" t="t" l="l"/>
            <a:pathLst>
              <a:path h="3377739" w="4775724">
                <a:moveTo>
                  <a:pt x="0" y="0"/>
                </a:moveTo>
                <a:lnTo>
                  <a:pt x="4775724" y="0"/>
                </a:lnTo>
                <a:lnTo>
                  <a:pt x="4775724" y="3377739"/>
                </a:lnTo>
                <a:lnTo>
                  <a:pt x="0" y="33777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1508" y="964608"/>
            <a:ext cx="9107792" cy="8357783"/>
            <a:chOff x="0" y="0"/>
            <a:chExt cx="2998629" cy="27516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931319" cy="2683118"/>
            </a:xfrm>
            <a:custGeom>
              <a:avLst/>
              <a:gdLst/>
              <a:ahLst/>
              <a:cxnLst/>
              <a:rect r="r" b="b" t="t" l="l"/>
              <a:pathLst>
                <a:path h="2683118" w="2931319">
                  <a:moveTo>
                    <a:pt x="43180" y="2683118"/>
                  </a:moveTo>
                  <a:lnTo>
                    <a:pt x="2888139" y="2683118"/>
                  </a:lnTo>
                  <a:cubicBezTo>
                    <a:pt x="2912269" y="2683118"/>
                    <a:pt x="2931319" y="2664068"/>
                    <a:pt x="2931319" y="2639938"/>
                  </a:cubicBezTo>
                  <a:lnTo>
                    <a:pt x="2931319" y="43180"/>
                  </a:lnTo>
                  <a:cubicBezTo>
                    <a:pt x="2931319" y="19050"/>
                    <a:pt x="2912269" y="0"/>
                    <a:pt x="2888139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2639938"/>
                  </a:lnTo>
                  <a:cubicBezTo>
                    <a:pt x="0" y="2664068"/>
                    <a:pt x="19050" y="2683118"/>
                    <a:pt x="43180" y="2683118"/>
                  </a:cubicBezTo>
                  <a:close/>
                </a:path>
              </a:pathLst>
            </a:custGeom>
            <a:solidFill>
              <a:srgbClr val="0071C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98629" cy="2751698"/>
            </a:xfrm>
            <a:custGeom>
              <a:avLst/>
              <a:gdLst/>
              <a:ahLst/>
              <a:cxnLst/>
              <a:rect r="r" b="b" t="t" l="l"/>
              <a:pathLst>
                <a:path h="2751698" w="2998629">
                  <a:moveTo>
                    <a:pt x="2955449" y="44450"/>
                  </a:moveTo>
                  <a:cubicBezTo>
                    <a:pt x="2950369" y="19050"/>
                    <a:pt x="2927509" y="0"/>
                    <a:pt x="2900839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2652638"/>
                  </a:lnTo>
                  <a:cubicBezTo>
                    <a:pt x="0" y="2679308"/>
                    <a:pt x="17780" y="2700898"/>
                    <a:pt x="43180" y="2707248"/>
                  </a:cubicBezTo>
                  <a:cubicBezTo>
                    <a:pt x="48260" y="2732648"/>
                    <a:pt x="71120" y="2751698"/>
                    <a:pt x="97790" y="2751698"/>
                  </a:cubicBezTo>
                  <a:lnTo>
                    <a:pt x="2942749" y="2751698"/>
                  </a:lnTo>
                  <a:cubicBezTo>
                    <a:pt x="2973229" y="2751698"/>
                    <a:pt x="2998629" y="2726298"/>
                    <a:pt x="2998629" y="2695818"/>
                  </a:cubicBezTo>
                  <a:lnTo>
                    <a:pt x="2998629" y="99060"/>
                  </a:lnTo>
                  <a:cubicBezTo>
                    <a:pt x="2998629" y="72390"/>
                    <a:pt x="2980849" y="50800"/>
                    <a:pt x="2955449" y="44450"/>
                  </a:cubicBezTo>
                  <a:close/>
                  <a:moveTo>
                    <a:pt x="12700" y="2652638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2900839" y="12700"/>
                  </a:lnTo>
                  <a:cubicBezTo>
                    <a:pt x="2924969" y="12700"/>
                    <a:pt x="2944019" y="31750"/>
                    <a:pt x="2944019" y="55880"/>
                  </a:cubicBezTo>
                  <a:lnTo>
                    <a:pt x="2944019" y="2652638"/>
                  </a:lnTo>
                  <a:cubicBezTo>
                    <a:pt x="2944019" y="2676768"/>
                    <a:pt x="2924969" y="2695818"/>
                    <a:pt x="2900839" y="2695818"/>
                  </a:cubicBezTo>
                  <a:lnTo>
                    <a:pt x="55880" y="2695818"/>
                  </a:lnTo>
                  <a:cubicBezTo>
                    <a:pt x="31750" y="2695818"/>
                    <a:pt x="12700" y="2676768"/>
                    <a:pt x="12700" y="265263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385130" y="1965036"/>
            <a:ext cx="8496140" cy="6969756"/>
            <a:chOff x="0" y="0"/>
            <a:chExt cx="2237667" cy="18356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37667" cy="1835656"/>
            </a:xfrm>
            <a:custGeom>
              <a:avLst/>
              <a:gdLst/>
              <a:ahLst/>
              <a:cxnLst/>
              <a:rect r="r" b="b" t="t" l="l"/>
              <a:pathLst>
                <a:path h="1835656" w="2237667">
                  <a:moveTo>
                    <a:pt x="18225" y="0"/>
                  </a:moveTo>
                  <a:lnTo>
                    <a:pt x="2219442" y="0"/>
                  </a:lnTo>
                  <a:cubicBezTo>
                    <a:pt x="2224275" y="0"/>
                    <a:pt x="2228911" y="1920"/>
                    <a:pt x="2232329" y="5338"/>
                  </a:cubicBezTo>
                  <a:cubicBezTo>
                    <a:pt x="2235746" y="8756"/>
                    <a:pt x="2237667" y="13391"/>
                    <a:pt x="2237667" y="18225"/>
                  </a:cubicBezTo>
                  <a:lnTo>
                    <a:pt x="2237667" y="1817432"/>
                  </a:lnTo>
                  <a:cubicBezTo>
                    <a:pt x="2237667" y="1822265"/>
                    <a:pt x="2235746" y="1826900"/>
                    <a:pt x="2232329" y="1830318"/>
                  </a:cubicBezTo>
                  <a:cubicBezTo>
                    <a:pt x="2228911" y="1833736"/>
                    <a:pt x="2224275" y="1835656"/>
                    <a:pt x="2219442" y="1835656"/>
                  </a:cubicBezTo>
                  <a:lnTo>
                    <a:pt x="18225" y="1835656"/>
                  </a:lnTo>
                  <a:cubicBezTo>
                    <a:pt x="13391" y="1835656"/>
                    <a:pt x="8756" y="1833736"/>
                    <a:pt x="5338" y="1830318"/>
                  </a:cubicBezTo>
                  <a:cubicBezTo>
                    <a:pt x="1920" y="1826900"/>
                    <a:pt x="0" y="1822265"/>
                    <a:pt x="0" y="1817432"/>
                  </a:cubicBezTo>
                  <a:lnTo>
                    <a:pt x="0" y="18225"/>
                  </a:lnTo>
                  <a:cubicBezTo>
                    <a:pt x="0" y="13391"/>
                    <a:pt x="1920" y="8756"/>
                    <a:pt x="5338" y="5338"/>
                  </a:cubicBezTo>
                  <a:cubicBezTo>
                    <a:pt x="8756" y="1920"/>
                    <a:pt x="13391" y="0"/>
                    <a:pt x="18225" y="0"/>
                  </a:cubicBezTo>
                  <a:close/>
                </a:path>
              </a:pathLst>
            </a:custGeom>
            <a:solidFill>
              <a:srgbClr val="F4EDE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237667" cy="18547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568201" y="1310939"/>
            <a:ext cx="379520" cy="379520"/>
            <a:chOff x="0" y="0"/>
            <a:chExt cx="506027" cy="50602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506027" cy="506027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34461" y="34461"/>
              <a:ext cx="437105" cy="437105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4EDE0"/>
              </a:solidFill>
            </p:spPr>
          </p:sp>
        </p:grpSp>
      </p:grpSp>
      <p:grpSp>
        <p:nvGrpSpPr>
          <p:cNvPr name="Group 13" id="13"/>
          <p:cNvGrpSpPr/>
          <p:nvPr/>
        </p:nvGrpSpPr>
        <p:grpSpPr>
          <a:xfrm rot="0">
            <a:off x="9088569" y="1310939"/>
            <a:ext cx="379520" cy="379520"/>
            <a:chOff x="0" y="0"/>
            <a:chExt cx="506027" cy="506027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506027" cy="506027"/>
              <a:chOff x="0" y="0"/>
              <a:chExt cx="6350000" cy="63500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34461" y="34461"/>
              <a:ext cx="437105" cy="437105"/>
              <a:chOff x="0" y="0"/>
              <a:chExt cx="6350000" cy="63500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4EDE0"/>
              </a:solidFill>
            </p:spPr>
          </p:sp>
        </p:grpSp>
      </p:grpSp>
      <p:grpSp>
        <p:nvGrpSpPr>
          <p:cNvPr name="Group 18" id="18"/>
          <p:cNvGrpSpPr/>
          <p:nvPr/>
        </p:nvGrpSpPr>
        <p:grpSpPr>
          <a:xfrm rot="0">
            <a:off x="9608936" y="1310939"/>
            <a:ext cx="379520" cy="379520"/>
            <a:chOff x="0" y="0"/>
            <a:chExt cx="506027" cy="506027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506027" cy="506027"/>
              <a:chOff x="0" y="0"/>
              <a:chExt cx="6350000" cy="63500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34461" y="34461"/>
              <a:ext cx="437105" cy="437105"/>
              <a:chOff x="0" y="0"/>
              <a:chExt cx="6350000" cy="63500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4EDE0"/>
              </a:solidFill>
            </p:spPr>
          </p:sp>
        </p:grpSp>
      </p:grpSp>
      <p:sp>
        <p:nvSpPr>
          <p:cNvPr name="TextBox 23" id="23"/>
          <p:cNvSpPr txBox="true"/>
          <p:nvPr/>
        </p:nvSpPr>
        <p:spPr>
          <a:xfrm rot="0">
            <a:off x="8704543" y="3142452"/>
            <a:ext cx="8001722" cy="3211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1"/>
              </a:lnSpc>
            </a:pPr>
            <a:r>
              <a:rPr lang="en-US" sz="3016">
                <a:solidFill>
                  <a:srgbClr val="000000"/>
                </a:solidFill>
                <a:latin typeface="Helvetica World Bold"/>
              </a:rPr>
              <a:t>By implementing robust database normalization techniques, defining clear entity relationships, and integrating efficient caching strategies with Redis, our database design ensures optimal performance, data integrity, and scalability.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1162050"/>
            <a:ext cx="6465583" cy="1365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450"/>
              </a:lnSpc>
            </a:pPr>
            <a:r>
              <a:rPr lang="en-US" sz="9000">
                <a:solidFill>
                  <a:srgbClr val="000000"/>
                </a:solidFill>
                <a:latin typeface="Helvetica World Bold"/>
              </a:rPr>
              <a:t>Conclusion</a:t>
            </a:r>
          </a:p>
        </p:txBody>
      </p:sp>
      <p:grpSp>
        <p:nvGrpSpPr>
          <p:cNvPr name="Group 25" id="25"/>
          <p:cNvGrpSpPr/>
          <p:nvPr/>
        </p:nvGrpSpPr>
        <p:grpSpPr>
          <a:xfrm rot="-2863995">
            <a:off x="1310235" y="3145119"/>
            <a:ext cx="5009889" cy="6161467"/>
            <a:chOff x="0" y="0"/>
            <a:chExt cx="6679852" cy="821528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679852" cy="8215289"/>
            </a:xfrm>
            <a:custGeom>
              <a:avLst/>
              <a:gdLst/>
              <a:ahLst/>
              <a:cxnLst/>
              <a:rect r="r" b="b" t="t" l="l"/>
              <a:pathLst>
                <a:path h="8215289" w="6679852">
                  <a:moveTo>
                    <a:pt x="0" y="0"/>
                  </a:moveTo>
                  <a:lnTo>
                    <a:pt x="6679852" y="0"/>
                  </a:lnTo>
                  <a:lnTo>
                    <a:pt x="6679852" y="8215289"/>
                  </a:lnTo>
                  <a:lnTo>
                    <a:pt x="0" y="82152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DAGIS8Z02-k</dc:identifier>
  <dcterms:modified xsi:type="dcterms:W3CDTF">2011-08-01T06:04:30Z</dcterms:modified>
  <cp:revision>1</cp:revision>
  <dc:title>GROUP 25___ database</dc:title>
</cp:coreProperties>
</file>