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19"/>
  </p:notesMasterIdLst>
  <p:sldIdLst>
    <p:sldId id="267" r:id="rId2"/>
    <p:sldId id="279" r:id="rId3"/>
    <p:sldId id="390" r:id="rId4"/>
    <p:sldId id="411" r:id="rId5"/>
    <p:sldId id="429" r:id="rId6"/>
    <p:sldId id="430" r:id="rId7"/>
    <p:sldId id="431" r:id="rId8"/>
    <p:sldId id="416" r:id="rId9"/>
    <p:sldId id="432" r:id="rId10"/>
    <p:sldId id="433" r:id="rId11"/>
    <p:sldId id="434" r:id="rId12"/>
    <p:sldId id="435" r:id="rId13"/>
    <p:sldId id="410" r:id="rId14"/>
    <p:sldId id="436" r:id="rId15"/>
    <p:sldId id="437" r:id="rId16"/>
    <p:sldId id="275" r:id="rId17"/>
    <p:sldId id="321" r:id="rId18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Open Sans Light" panose="020B0306030504020204" pitchFamily="34" charset="0"/>
      <p:regular r:id="rId24"/>
      <p:bold r:id="rId25"/>
      <p:italic r:id="rId26"/>
      <p:boldItalic r:id="rId27"/>
    </p:embeddedFont>
    <p:embeddedFont>
      <p:font typeface="Open Sans SemiBold" panose="020B0706030804020204" pitchFamily="34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07019e4486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07019e4486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029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839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643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cb26d3b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cb26d3b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28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719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797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07019e4486_0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07019e4486_0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07019e4486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07019e4486_0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991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07019e4486_0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07019e4486_0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cb26d3b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cb26d3b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861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60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8043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896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318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696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7019e4486_0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7019e4486_0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844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- Simple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2"/>
          <p:cNvPicPr preferRelativeResize="0"/>
          <p:nvPr/>
        </p:nvPicPr>
        <p:blipFill rotWithShape="1">
          <a:blip r:embed="rId3">
            <a:alphaModFix/>
          </a:blip>
          <a:srcRect t="3420" b="-3420"/>
          <a:stretch/>
        </p:blipFill>
        <p:spPr>
          <a:xfrm>
            <a:off x="612600" y="4132943"/>
            <a:ext cx="2041075" cy="3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612600" y="985225"/>
            <a:ext cx="6205800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ubTitle" idx="1"/>
          </p:nvPr>
        </p:nvSpPr>
        <p:spPr>
          <a:xfrm>
            <a:off x="612600" y="2578525"/>
            <a:ext cx="6205800" cy="64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SemiBold"/>
              <a:buNone/>
              <a:defRPr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None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/>
          <p:nvPr/>
        </p:nvSpPr>
        <p:spPr>
          <a:xfrm>
            <a:off x="296205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- Simple">
  <p:cSld name="TITLE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t="3420" b="-3420"/>
          <a:stretch/>
        </p:blipFill>
        <p:spPr>
          <a:xfrm>
            <a:off x="612600" y="4132943"/>
            <a:ext cx="2041075" cy="3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>
            <a:spLocks noGrp="1"/>
          </p:cNvSpPr>
          <p:nvPr>
            <p:ph type="ctrTitle"/>
          </p:nvPr>
        </p:nvSpPr>
        <p:spPr>
          <a:xfrm>
            <a:off x="612600" y="985225"/>
            <a:ext cx="6205800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296205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- Shapes (Dark)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 Light"/>
              <a:buNone/>
              <a:defRPr sz="3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565053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10"/>
          <a:stretch/>
        </p:blipFill>
        <p:spPr>
          <a:xfrm>
            <a:off x="287600" y="4763627"/>
            <a:ext cx="759701" cy="1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>
            <a:spLocks noGrp="1"/>
          </p:cNvSpPr>
          <p:nvPr>
            <p:ph type="title"/>
          </p:nvPr>
        </p:nvSpPr>
        <p:spPr>
          <a:xfrm>
            <a:off x="612600" y="612925"/>
            <a:ext cx="5621100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0"/>
          <p:cNvSpPr txBox="1"/>
          <p:nvPr/>
        </p:nvSpPr>
        <p:spPr>
          <a:xfrm>
            <a:off x="565053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45" name="Google Shape;145;p30"/>
          <p:cNvPicPr preferRelativeResize="0"/>
          <p:nvPr/>
        </p:nvPicPr>
        <p:blipFill rotWithShape="1">
          <a:blip r:embed="rId2">
            <a:alphaModFix/>
          </a:blip>
          <a:srcRect b="10"/>
          <a:stretch/>
        </p:blipFill>
        <p:spPr>
          <a:xfrm>
            <a:off x="287600" y="4763627"/>
            <a:ext cx="759701" cy="1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0"/>
          <p:cNvSpPr txBox="1">
            <a:spLocks noGrp="1"/>
          </p:cNvSpPr>
          <p:nvPr>
            <p:ph type="body" idx="1"/>
          </p:nvPr>
        </p:nvSpPr>
        <p:spPr>
          <a:xfrm>
            <a:off x="612600" y="1568200"/>
            <a:ext cx="5621100" cy="25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 rtl="0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Navy Top Banner">
  <p:cSld name="TITLE_ONLY_1_1_1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title"/>
          </p:nvPr>
        </p:nvSpPr>
        <p:spPr>
          <a:xfrm>
            <a:off x="612600" y="889425"/>
            <a:ext cx="6034800" cy="71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1"/>
          <p:cNvSpPr/>
          <p:nvPr/>
        </p:nvSpPr>
        <p:spPr>
          <a:xfrm>
            <a:off x="150" y="0"/>
            <a:ext cx="9144000" cy="4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1"/>
          <p:cNvSpPr txBox="1">
            <a:spLocks noGrp="1"/>
          </p:cNvSpPr>
          <p:nvPr>
            <p:ph type="subTitle" idx="1"/>
          </p:nvPr>
        </p:nvSpPr>
        <p:spPr>
          <a:xfrm>
            <a:off x="612600" y="127050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1"/>
          <p:cNvSpPr txBox="1"/>
          <p:nvPr/>
        </p:nvSpPr>
        <p:spPr>
          <a:xfrm>
            <a:off x="565053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52" name="Google Shape;152;p31"/>
          <p:cNvPicPr preferRelativeResize="0"/>
          <p:nvPr/>
        </p:nvPicPr>
        <p:blipFill rotWithShape="1">
          <a:blip r:embed="rId2">
            <a:alphaModFix/>
          </a:blip>
          <a:srcRect b="10"/>
          <a:stretch/>
        </p:blipFill>
        <p:spPr>
          <a:xfrm>
            <a:off x="287600" y="4763627"/>
            <a:ext cx="759701" cy="1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1"/>
          <p:cNvSpPr txBox="1">
            <a:spLocks noGrp="1"/>
          </p:cNvSpPr>
          <p:nvPr>
            <p:ph type="body" idx="2"/>
          </p:nvPr>
        </p:nvSpPr>
        <p:spPr>
          <a:xfrm>
            <a:off x="612600" y="1856875"/>
            <a:ext cx="6034800" cy="25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- Lines (Dark)">
  <p:cSld name="Section Divider - Lines (Dark)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 Light"/>
              <a:buNone/>
              <a:defRPr sz="3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7" name="Google Shape;127;p26"/>
          <p:cNvSpPr txBox="1"/>
          <p:nvPr/>
        </p:nvSpPr>
        <p:spPr>
          <a:xfrm>
            <a:off x="565053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28" name="Google Shape;128;p26"/>
          <p:cNvPicPr preferRelativeResize="0"/>
          <p:nvPr/>
        </p:nvPicPr>
        <p:blipFill rotWithShape="1">
          <a:blip r:embed="rId3">
            <a:alphaModFix/>
          </a:blip>
          <a:srcRect b="10"/>
          <a:stretch/>
        </p:blipFill>
        <p:spPr>
          <a:xfrm>
            <a:off x="287600" y="4763627"/>
            <a:ext cx="759701" cy="144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446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2600" y="605125"/>
            <a:ext cx="79188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Light"/>
              <a:buNone/>
              <a:defRPr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2600" y="1553875"/>
            <a:ext cx="791880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1" r:id="rId2"/>
    <p:sldLayoutId id="2147483667" r:id="rId3"/>
    <p:sldLayoutId id="2147483676" r:id="rId4"/>
    <p:sldLayoutId id="2147483677" r:id="rId5"/>
    <p:sldLayoutId id="214748369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1"/>
          <p:cNvSpPr txBox="1">
            <a:spLocks noGrp="1"/>
          </p:cNvSpPr>
          <p:nvPr>
            <p:ph type="ctrTitle"/>
          </p:nvPr>
        </p:nvSpPr>
        <p:spPr>
          <a:xfrm>
            <a:off x="612599" y="985225"/>
            <a:ext cx="6509719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Udacity Connect Session</a:t>
            </a:r>
            <a:endParaRPr dirty="0"/>
          </a:p>
        </p:txBody>
      </p:sp>
      <p:sp>
        <p:nvSpPr>
          <p:cNvPr id="395" name="Google Shape;395;p61"/>
          <p:cNvSpPr txBox="1">
            <a:spLocks noGrp="1"/>
          </p:cNvSpPr>
          <p:nvPr>
            <p:ph type="subTitle" idx="1"/>
          </p:nvPr>
        </p:nvSpPr>
        <p:spPr>
          <a:xfrm>
            <a:off x="612600" y="2578525"/>
            <a:ext cx="6205800" cy="64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Session 10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Matrix</a:t>
            </a:r>
            <a:endParaRPr sz="1800" dirty="0"/>
          </a:p>
        </p:txBody>
      </p:sp>
      <p:sp>
        <p:nvSpPr>
          <p:cNvPr id="3" name="Google Shape;458;p73">
            <a:extLst>
              <a:ext uri="{FF2B5EF4-FFF2-40B4-BE49-F238E27FC236}">
                <a16:creationId xmlns:a16="http://schemas.microsoft.com/office/drawing/2014/main" id="{7E71C2BC-0976-F5CC-3382-47E1ABAEE1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0741" y="876137"/>
            <a:ext cx="4270391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Matrix Multiplication:</a:t>
            </a:r>
            <a:endParaRPr dirty="0"/>
          </a:p>
        </p:txBody>
      </p:sp>
      <p:pic>
        <p:nvPicPr>
          <p:cNvPr id="8" name="Google Shape;186;p33">
            <a:extLst>
              <a:ext uri="{FF2B5EF4-FFF2-40B4-BE49-F238E27FC236}">
                <a16:creationId xmlns:a16="http://schemas.microsoft.com/office/drawing/2014/main" id="{F851BC47-A552-73E3-B5EE-F2200B63A0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080" y="1976731"/>
            <a:ext cx="4571876" cy="22906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9935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Matrix</a:t>
            </a:r>
            <a:endParaRPr sz="1800" dirty="0"/>
          </a:p>
        </p:txBody>
      </p:sp>
      <p:sp>
        <p:nvSpPr>
          <p:cNvPr id="3" name="Google Shape;458;p73">
            <a:extLst>
              <a:ext uri="{FF2B5EF4-FFF2-40B4-BE49-F238E27FC236}">
                <a16:creationId xmlns:a16="http://schemas.microsoft.com/office/drawing/2014/main" id="{7E71C2BC-0976-F5CC-3382-47E1ABAEE1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0741" y="876137"/>
            <a:ext cx="4270391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Matrix Multiplication: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10AB5A-28B6-0D8E-3419-4C7111B013C0}"/>
              </a:ext>
            </a:extLst>
          </p:cNvPr>
          <p:cNvSpPr txBox="1"/>
          <p:nvPr/>
        </p:nvSpPr>
        <p:spPr>
          <a:xfrm>
            <a:off x="568377" y="1634379"/>
            <a:ext cx="44942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In order to multiply matrix </a:t>
            </a:r>
            <a:r>
              <a:rPr lang="en-US" sz="1600" b="1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P</a:t>
            </a: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 and matrix </a:t>
            </a:r>
            <a:r>
              <a:rPr lang="en-US" sz="1600" b="1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Q</a:t>
            </a: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202C"/>
                </a:solidFill>
                <a:latin typeface="Open Sans" panose="020B0606030504020204" pitchFamily="34" charset="0"/>
              </a:rPr>
              <a:t>Number of columns in matrix </a:t>
            </a:r>
            <a:r>
              <a:rPr lang="en-US" sz="1600" b="1" dirty="0">
                <a:solidFill>
                  <a:srgbClr val="1A202C"/>
                </a:solidFill>
                <a:latin typeface="Open Sans" panose="020B0606030504020204" pitchFamily="34" charset="0"/>
              </a:rPr>
              <a:t>P</a:t>
            </a:r>
            <a:r>
              <a:rPr lang="en-US" dirty="0">
                <a:solidFill>
                  <a:srgbClr val="1A202C"/>
                </a:solidFill>
                <a:latin typeface="Open Sans" panose="020B0606030504020204" pitchFamily="34" charset="0"/>
              </a:rPr>
              <a:t> must be equal to number of rows in matrix </a:t>
            </a:r>
            <a:r>
              <a:rPr lang="en-US" sz="1600" b="1" dirty="0">
                <a:solidFill>
                  <a:srgbClr val="1A202C"/>
                </a:solidFill>
                <a:latin typeface="Open Sans" panose="020B0606030504020204" pitchFamily="34" charset="0"/>
              </a:rPr>
              <a:t>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202C"/>
                </a:solidFill>
                <a:latin typeface="Open Sans" panose="020B0606030504020204" pitchFamily="34" charset="0"/>
              </a:rPr>
              <a:t>The shape of the result is </a:t>
            </a:r>
            <a:r>
              <a:rPr lang="en-US" sz="1600" b="1" dirty="0" err="1">
                <a:solidFill>
                  <a:srgbClr val="1A202C"/>
                </a:solidFill>
                <a:latin typeface="Open Sans" panose="020B0606030504020204" pitchFamily="34" charset="0"/>
              </a:rPr>
              <a:t>n</a:t>
            </a:r>
            <a:r>
              <a:rPr lang="en-US" dirty="0" err="1">
                <a:solidFill>
                  <a:srgbClr val="1A202C"/>
                </a:solidFill>
                <a:latin typeface="Open Sans" panose="020B0606030504020204" pitchFamily="34" charset="0"/>
              </a:rPr>
              <a:t>X</a:t>
            </a:r>
            <a:r>
              <a:rPr lang="en-US" sz="1600" b="1" dirty="0" err="1">
                <a:solidFill>
                  <a:srgbClr val="1A202C"/>
                </a:solidFill>
                <a:latin typeface="Open Sans" panose="020B0606030504020204" pitchFamily="34" charset="0"/>
              </a:rPr>
              <a:t>z</a:t>
            </a:r>
            <a:endParaRPr lang="en-US" b="1" dirty="0"/>
          </a:p>
        </p:txBody>
      </p:sp>
      <p:sp>
        <p:nvSpPr>
          <p:cNvPr id="4" name="Google Shape;193;p34">
            <a:extLst>
              <a:ext uri="{FF2B5EF4-FFF2-40B4-BE49-F238E27FC236}">
                <a16:creationId xmlns:a16="http://schemas.microsoft.com/office/drawing/2014/main" id="{5863F804-0D72-DE12-8B22-3BB4AA322893}"/>
              </a:ext>
            </a:extLst>
          </p:cNvPr>
          <p:cNvSpPr txBox="1"/>
          <p:nvPr/>
        </p:nvSpPr>
        <p:spPr>
          <a:xfrm>
            <a:off x="5387922" y="2113363"/>
            <a:ext cx="1037100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91425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0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GB" sz="12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nxm</a:t>
            </a:r>
            <a:endParaRPr sz="12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94;p34">
            <a:extLst>
              <a:ext uri="{FF2B5EF4-FFF2-40B4-BE49-F238E27FC236}">
                <a16:creationId xmlns:a16="http://schemas.microsoft.com/office/drawing/2014/main" id="{AC32EF2E-3037-A76A-24CC-215A7EE50CA4}"/>
              </a:ext>
            </a:extLst>
          </p:cNvPr>
          <p:cNvSpPr txBox="1"/>
          <p:nvPr/>
        </p:nvSpPr>
        <p:spPr>
          <a:xfrm>
            <a:off x="7298455" y="2113363"/>
            <a:ext cx="1037100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91425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0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r>
              <a:rPr lang="en-GB" sz="12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mxz</a:t>
            </a:r>
            <a:endParaRPr sz="12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42293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Matrix</a:t>
            </a:r>
            <a:endParaRPr sz="1800" dirty="0"/>
          </a:p>
        </p:txBody>
      </p:sp>
      <p:sp>
        <p:nvSpPr>
          <p:cNvPr id="3" name="Google Shape;458;p73">
            <a:extLst>
              <a:ext uri="{FF2B5EF4-FFF2-40B4-BE49-F238E27FC236}">
                <a16:creationId xmlns:a16="http://schemas.microsoft.com/office/drawing/2014/main" id="{7E71C2BC-0976-F5CC-3382-47E1ABAEE1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0741" y="876137"/>
            <a:ext cx="4270391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Matrix Multiplication:</a:t>
            </a:r>
            <a:endParaRPr dirty="0"/>
          </a:p>
        </p:txBody>
      </p:sp>
      <p:pic>
        <p:nvPicPr>
          <p:cNvPr id="6" name="Google Shape;200;p35">
            <a:extLst>
              <a:ext uri="{FF2B5EF4-FFF2-40B4-BE49-F238E27FC236}">
                <a16:creationId xmlns:a16="http://schemas.microsoft.com/office/drawing/2014/main" id="{8464E987-B8BA-9960-96C4-C4F4D87222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936" y="2153891"/>
            <a:ext cx="3429000" cy="1171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7057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Quiz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8143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Quiz</a:t>
            </a:r>
            <a:endParaRPr sz="1800" dirty="0"/>
          </a:p>
        </p:txBody>
      </p:sp>
      <p:pic>
        <p:nvPicPr>
          <p:cNvPr id="5" name="Google Shape;215;p37">
            <a:extLst>
              <a:ext uri="{FF2B5EF4-FFF2-40B4-BE49-F238E27FC236}">
                <a16:creationId xmlns:a16="http://schemas.microsoft.com/office/drawing/2014/main" id="{F9F074DB-8861-2E42-CF9B-3C10A1BF0B8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699" y="2785866"/>
            <a:ext cx="3829050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16;p37">
            <a:extLst>
              <a:ext uri="{FF2B5EF4-FFF2-40B4-BE49-F238E27FC236}">
                <a16:creationId xmlns:a16="http://schemas.microsoft.com/office/drawing/2014/main" id="{50F82494-4F05-CE36-0532-039B857D79A4}"/>
              </a:ext>
            </a:extLst>
          </p:cNvPr>
          <p:cNvSpPr txBox="1"/>
          <p:nvPr/>
        </p:nvSpPr>
        <p:spPr>
          <a:xfrm>
            <a:off x="1585468" y="1522936"/>
            <a:ext cx="3981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4 (3 A x 2 B)</a:t>
            </a:r>
            <a:endParaRPr sz="4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50178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Quiz</a:t>
            </a:r>
            <a:endParaRPr sz="1800" dirty="0"/>
          </a:p>
        </p:txBody>
      </p:sp>
      <p:pic>
        <p:nvPicPr>
          <p:cNvPr id="2" name="Google Shape;222;p38">
            <a:extLst>
              <a:ext uri="{FF2B5EF4-FFF2-40B4-BE49-F238E27FC236}">
                <a16:creationId xmlns:a16="http://schemas.microsoft.com/office/drawing/2014/main" id="{739E30D5-BD8E-6B45-5EA8-30894DD734E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613" y="853357"/>
            <a:ext cx="1476375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23;p38">
            <a:extLst>
              <a:ext uri="{FF2B5EF4-FFF2-40B4-BE49-F238E27FC236}">
                <a16:creationId xmlns:a16="http://schemas.microsoft.com/office/drawing/2014/main" id="{F9FD71F2-15D4-CF5C-3617-9CF15C97ADC2}"/>
              </a:ext>
            </a:extLst>
          </p:cNvPr>
          <p:cNvSpPr txBox="1"/>
          <p:nvPr/>
        </p:nvSpPr>
        <p:spPr>
          <a:xfrm>
            <a:off x="2295651" y="892057"/>
            <a:ext cx="384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3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224;p38">
            <a:extLst>
              <a:ext uri="{FF2B5EF4-FFF2-40B4-BE49-F238E27FC236}">
                <a16:creationId xmlns:a16="http://schemas.microsoft.com/office/drawing/2014/main" id="{1F4C5505-9F3F-6C3E-3945-4F4B9FCE8BBA}"/>
              </a:ext>
            </a:extLst>
          </p:cNvPr>
          <p:cNvSpPr txBox="1"/>
          <p:nvPr/>
        </p:nvSpPr>
        <p:spPr>
          <a:xfrm>
            <a:off x="2640151" y="2083432"/>
            <a:ext cx="384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endParaRPr sz="3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225;p38">
            <a:extLst>
              <a:ext uri="{FF2B5EF4-FFF2-40B4-BE49-F238E27FC236}">
                <a16:creationId xmlns:a16="http://schemas.microsoft.com/office/drawing/2014/main" id="{17265B7C-50A3-BF8C-4705-6E1CC385284D}"/>
              </a:ext>
            </a:extLst>
          </p:cNvPr>
          <p:cNvSpPr txBox="1"/>
          <p:nvPr/>
        </p:nvSpPr>
        <p:spPr>
          <a:xfrm>
            <a:off x="5200426" y="892057"/>
            <a:ext cx="384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endParaRPr sz="3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Google Shape;226;p38">
            <a:extLst>
              <a:ext uri="{FF2B5EF4-FFF2-40B4-BE49-F238E27FC236}">
                <a16:creationId xmlns:a16="http://schemas.microsoft.com/office/drawing/2014/main" id="{80E9A2DC-E079-C7C6-3CD5-94DECFF15AF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6463" y="710482"/>
            <a:ext cx="8667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7;p38">
            <a:extLst>
              <a:ext uri="{FF2B5EF4-FFF2-40B4-BE49-F238E27FC236}">
                <a16:creationId xmlns:a16="http://schemas.microsoft.com/office/drawing/2014/main" id="{EC2FA466-3CF5-0A5F-107F-2C1968BC40D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3888" y="1854232"/>
            <a:ext cx="866775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28;p38">
            <a:extLst>
              <a:ext uri="{FF2B5EF4-FFF2-40B4-BE49-F238E27FC236}">
                <a16:creationId xmlns:a16="http://schemas.microsoft.com/office/drawing/2014/main" id="{9C652C37-2F44-1BD9-37B2-05A7CAD4C323}"/>
              </a:ext>
            </a:extLst>
          </p:cNvPr>
          <p:cNvSpPr txBox="1"/>
          <p:nvPr/>
        </p:nvSpPr>
        <p:spPr>
          <a:xfrm>
            <a:off x="4940976" y="2083432"/>
            <a:ext cx="384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endParaRPr sz="3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" name="Google Shape;229;p38">
            <a:extLst>
              <a:ext uri="{FF2B5EF4-FFF2-40B4-BE49-F238E27FC236}">
                <a16:creationId xmlns:a16="http://schemas.microsoft.com/office/drawing/2014/main" id="{97D30AA9-5D26-7133-5B18-0482A46A181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6513" y="1997107"/>
            <a:ext cx="15144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230;p38">
            <a:extLst>
              <a:ext uri="{FF2B5EF4-FFF2-40B4-BE49-F238E27FC236}">
                <a16:creationId xmlns:a16="http://schemas.microsoft.com/office/drawing/2014/main" id="{379E1DB5-00DA-9D7D-54BA-56ECDD00FE52}"/>
              </a:ext>
            </a:extLst>
          </p:cNvPr>
          <p:cNvSpPr txBox="1"/>
          <p:nvPr/>
        </p:nvSpPr>
        <p:spPr>
          <a:xfrm>
            <a:off x="2200951" y="2083432"/>
            <a:ext cx="384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3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231;p38">
            <a:extLst>
              <a:ext uri="{FF2B5EF4-FFF2-40B4-BE49-F238E27FC236}">
                <a16:creationId xmlns:a16="http://schemas.microsoft.com/office/drawing/2014/main" id="{240B4CD7-3A0B-0B9F-E244-00E9C82D3ED2}"/>
              </a:ext>
            </a:extLst>
          </p:cNvPr>
          <p:cNvSpPr txBox="1"/>
          <p:nvPr/>
        </p:nvSpPr>
        <p:spPr>
          <a:xfrm>
            <a:off x="2742776" y="892057"/>
            <a:ext cx="384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endParaRPr sz="3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232;p38">
            <a:extLst>
              <a:ext uri="{FF2B5EF4-FFF2-40B4-BE49-F238E27FC236}">
                <a16:creationId xmlns:a16="http://schemas.microsoft.com/office/drawing/2014/main" id="{C1AA646C-AB86-5103-CEAF-95F5A6B190B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95713" y="3044282"/>
            <a:ext cx="90487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33;p38">
            <a:extLst>
              <a:ext uri="{FF2B5EF4-FFF2-40B4-BE49-F238E27FC236}">
                <a16:creationId xmlns:a16="http://schemas.microsoft.com/office/drawing/2014/main" id="{7467AF95-7163-546E-FACE-AE32DB4E018F}"/>
              </a:ext>
            </a:extLst>
          </p:cNvPr>
          <p:cNvSpPr txBox="1"/>
          <p:nvPr/>
        </p:nvSpPr>
        <p:spPr>
          <a:xfrm>
            <a:off x="3811388" y="3097257"/>
            <a:ext cx="384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endParaRPr sz="3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234;p38">
            <a:extLst>
              <a:ext uri="{FF2B5EF4-FFF2-40B4-BE49-F238E27FC236}">
                <a16:creationId xmlns:a16="http://schemas.microsoft.com/office/drawing/2014/main" id="{711657FA-53F8-8A77-8F1B-EA09AEEFF50D}"/>
              </a:ext>
            </a:extLst>
          </p:cNvPr>
          <p:cNvSpPr txBox="1"/>
          <p:nvPr/>
        </p:nvSpPr>
        <p:spPr>
          <a:xfrm>
            <a:off x="3127076" y="3097270"/>
            <a:ext cx="384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3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" name="Google Shape;235;p38">
            <a:extLst>
              <a:ext uri="{FF2B5EF4-FFF2-40B4-BE49-F238E27FC236}">
                <a16:creationId xmlns:a16="http://schemas.microsoft.com/office/drawing/2014/main" id="{1AEF8A9E-C1A2-F9BC-DF08-8FDA962CBCB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49926" y="4142532"/>
            <a:ext cx="1047750" cy="752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7713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9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Any Questions?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93"/>
          <p:cNvSpPr txBox="1">
            <a:spLocks noGrp="1"/>
          </p:cNvSpPr>
          <p:nvPr>
            <p:ph type="ctrTitle"/>
          </p:nvPr>
        </p:nvSpPr>
        <p:spPr>
          <a:xfrm>
            <a:off x="612600" y="985225"/>
            <a:ext cx="6205800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50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3"/>
          <p:cNvSpPr txBox="1">
            <a:spLocks noGrp="1"/>
          </p:cNvSpPr>
          <p:nvPr>
            <p:ph type="title"/>
          </p:nvPr>
        </p:nvSpPr>
        <p:spPr>
          <a:xfrm>
            <a:off x="612600" y="612925"/>
            <a:ext cx="5621100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endParaRPr dirty="0"/>
          </a:p>
        </p:txBody>
      </p:sp>
      <p:sp>
        <p:nvSpPr>
          <p:cNvPr id="459" name="Google Shape;459;p73"/>
          <p:cNvSpPr txBox="1">
            <a:spLocks noGrp="1"/>
          </p:cNvSpPr>
          <p:nvPr>
            <p:ph type="body" idx="1"/>
          </p:nvPr>
        </p:nvSpPr>
        <p:spPr>
          <a:xfrm>
            <a:off x="612600" y="1568200"/>
            <a:ext cx="5621100" cy="255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Matrix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596900" lvl="1" indent="0">
              <a:spcBef>
                <a:spcPts val="0"/>
              </a:spcBef>
              <a:buSzPts val="1400"/>
              <a:buNone/>
            </a:pPr>
            <a:endParaRPr lang="en-US"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lvl="1" indent="-317500">
              <a:spcBef>
                <a:spcPts val="0"/>
              </a:spcBef>
              <a:buSzPts val="1400"/>
              <a:buChar char="●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lvl="1" indent="-317500">
              <a:spcBef>
                <a:spcPts val="0"/>
              </a:spcBef>
              <a:buSzPts val="1400"/>
              <a:buChar char="●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Matrix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692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Matrix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458;p73">
            <a:extLst>
              <a:ext uri="{FF2B5EF4-FFF2-40B4-BE49-F238E27FC236}">
                <a16:creationId xmlns:a16="http://schemas.microsoft.com/office/drawing/2014/main" id="{71B0F69F-80E7-7DDF-9824-EBEE6C80FB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0741" y="876137"/>
            <a:ext cx="4270391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Matrix:</a:t>
            </a: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011A36-8C65-6D22-7627-0D90BDE6719C}"/>
              </a:ext>
            </a:extLst>
          </p:cNvPr>
          <p:cNvSpPr txBox="1"/>
          <p:nvPr/>
        </p:nvSpPr>
        <p:spPr>
          <a:xfrm>
            <a:off x="568377" y="1634379"/>
            <a:ext cx="44942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A </a:t>
            </a:r>
            <a:r>
              <a:rPr lang="en-US" b="1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Matrix</a:t>
            </a: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 is a two-dimensional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A Matrix can have </a:t>
            </a:r>
            <a:r>
              <a:rPr lang="en-US" b="0" i="1" dirty="0">
                <a:solidFill>
                  <a:srgbClr val="1A202C"/>
                </a:solidFill>
                <a:effectLst/>
                <a:latin typeface="KaTeX_Math"/>
              </a:rPr>
              <a:t>m</a:t>
            </a: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 rows and </a:t>
            </a:r>
            <a:r>
              <a:rPr lang="en-US" b="0" i="1" dirty="0">
                <a:solidFill>
                  <a:srgbClr val="1A202C"/>
                </a:solidFill>
                <a:effectLst/>
                <a:latin typeface="KaTeX_Math"/>
              </a:rPr>
              <a:t>n</a:t>
            </a: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 columns.</a:t>
            </a:r>
            <a:endParaRPr lang="en-US" dirty="0">
              <a:solidFill>
                <a:srgbClr val="1A202C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If a Matrix has </a:t>
            </a:r>
            <a:r>
              <a:rPr lang="en-US" b="0" dirty="0">
                <a:solidFill>
                  <a:srgbClr val="1A202C"/>
                </a:solidFill>
                <a:effectLst/>
                <a:latin typeface="KaTeX_Main"/>
              </a:rPr>
              <a:t>m</a:t>
            </a:r>
            <a:r>
              <a:rPr lang="en-US" b="0" i="1" dirty="0">
                <a:solidFill>
                  <a:srgbClr val="1A202C"/>
                </a:solidFill>
                <a:effectLst/>
                <a:latin typeface="KaTeX_Math"/>
              </a:rPr>
              <a:t>m</a:t>
            </a: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 rows and </a:t>
            </a:r>
            <a:r>
              <a:rPr lang="en-US" b="0" i="1" dirty="0">
                <a:solidFill>
                  <a:srgbClr val="1A202C"/>
                </a:solidFill>
                <a:effectLst/>
                <a:latin typeface="KaTeX_Math"/>
              </a:rPr>
              <a:t>n</a:t>
            </a: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 columns, is it called an </a:t>
            </a:r>
            <a:r>
              <a:rPr lang="en-US" b="0" i="1" dirty="0">
                <a:solidFill>
                  <a:srgbClr val="1A202C"/>
                </a:solidFill>
                <a:effectLst/>
                <a:latin typeface="KaTeX_Math"/>
              </a:rPr>
              <a:t>m</a:t>
            </a: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 x </a:t>
            </a:r>
            <a:r>
              <a:rPr lang="en-US" b="0" i="1" dirty="0">
                <a:solidFill>
                  <a:srgbClr val="1A202C"/>
                </a:solidFill>
                <a:effectLst/>
                <a:latin typeface="KaTeX_Math"/>
              </a:rPr>
              <a:t>n</a:t>
            </a: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 matrix.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6D8A0-6472-7928-46D0-B09ECF1A4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275" y="1736500"/>
            <a:ext cx="3330229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9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Matrix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458;p73">
            <a:extLst>
              <a:ext uri="{FF2B5EF4-FFF2-40B4-BE49-F238E27FC236}">
                <a16:creationId xmlns:a16="http://schemas.microsoft.com/office/drawing/2014/main" id="{71B0F69F-80E7-7DDF-9824-EBEE6C80FB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0741" y="876137"/>
            <a:ext cx="4270391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Matrix Addition:</a:t>
            </a: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011A36-8C65-6D22-7627-0D90BDE6719C}"/>
              </a:ext>
            </a:extLst>
          </p:cNvPr>
          <p:cNvSpPr txBox="1"/>
          <p:nvPr/>
        </p:nvSpPr>
        <p:spPr>
          <a:xfrm>
            <a:off x="568377" y="1634379"/>
            <a:ext cx="4494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To add one matrix to the other we need to: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Verify that the matrices are of the same dimensions.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Make sure we add elements in the correct corresponding index.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43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Matrix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458;p73">
            <a:extLst>
              <a:ext uri="{FF2B5EF4-FFF2-40B4-BE49-F238E27FC236}">
                <a16:creationId xmlns:a16="http://schemas.microsoft.com/office/drawing/2014/main" id="{71B0F69F-80E7-7DDF-9824-EBEE6C80FB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0741" y="876137"/>
            <a:ext cx="4270391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Matrix Addition: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6D8A0-6472-7928-46D0-B09ECF1A4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88" y="1705117"/>
            <a:ext cx="3330229" cy="14250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09658C-C239-6B8F-E0DF-82D841A90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855" y="2228781"/>
            <a:ext cx="2781541" cy="3886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17F56C-DE55-B983-F768-2628262557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683" y="3129837"/>
            <a:ext cx="7224386" cy="320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AE4BF9-6684-9F00-9F55-58689340CA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2488" y="3416889"/>
            <a:ext cx="3223539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7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Matrix</a:t>
            </a:r>
            <a:endParaRPr sz="1800" dirty="0"/>
          </a:p>
        </p:txBody>
      </p:sp>
      <p:sp>
        <p:nvSpPr>
          <p:cNvPr id="2" name="Google Shape;150;p28">
            <a:extLst>
              <a:ext uri="{FF2B5EF4-FFF2-40B4-BE49-F238E27FC236}">
                <a16:creationId xmlns:a16="http://schemas.microsoft.com/office/drawing/2014/main" id="{45FD11B3-455B-C960-879C-5EAC6A4A48C0}"/>
              </a:ext>
            </a:extLst>
          </p:cNvPr>
          <p:cNvSpPr txBox="1"/>
          <p:nvPr/>
        </p:nvSpPr>
        <p:spPr>
          <a:xfrm>
            <a:off x="4265876" y="1757399"/>
            <a:ext cx="36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458;p73">
            <a:extLst>
              <a:ext uri="{FF2B5EF4-FFF2-40B4-BE49-F238E27FC236}">
                <a16:creationId xmlns:a16="http://schemas.microsoft.com/office/drawing/2014/main" id="{71B0F69F-80E7-7DDF-9824-EBEE6C80FB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0741" y="876137"/>
            <a:ext cx="4270391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Matrix Addition: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A4581B-8B26-6B33-5ED4-0ED7A61A8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66" y="1630637"/>
            <a:ext cx="6332769" cy="28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Matrix</a:t>
            </a:r>
            <a:endParaRPr sz="1800" dirty="0"/>
          </a:p>
        </p:txBody>
      </p:sp>
      <p:sp>
        <p:nvSpPr>
          <p:cNvPr id="3" name="Google Shape;458;p73">
            <a:extLst>
              <a:ext uri="{FF2B5EF4-FFF2-40B4-BE49-F238E27FC236}">
                <a16:creationId xmlns:a16="http://schemas.microsoft.com/office/drawing/2014/main" id="{7E71C2BC-0976-F5CC-3382-47E1ABAEE1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0741" y="876137"/>
            <a:ext cx="4270391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Scalar Multiplication:</a:t>
            </a:r>
            <a:endParaRPr dirty="0"/>
          </a:p>
        </p:txBody>
      </p:sp>
      <p:pic>
        <p:nvPicPr>
          <p:cNvPr id="4" name="Google Shape;169;p31">
            <a:extLst>
              <a:ext uri="{FF2B5EF4-FFF2-40B4-BE49-F238E27FC236}">
                <a16:creationId xmlns:a16="http://schemas.microsoft.com/office/drawing/2014/main" id="{40B05F1D-11FB-BF67-64B4-0370934D12D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464" y="1961949"/>
            <a:ext cx="9699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72;p31">
            <a:extLst>
              <a:ext uri="{FF2B5EF4-FFF2-40B4-BE49-F238E27FC236}">
                <a16:creationId xmlns:a16="http://schemas.microsoft.com/office/drawing/2014/main" id="{03711692-BAC8-2046-F563-6D699B210FE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9798" y="1580946"/>
            <a:ext cx="3077525" cy="175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73;p31">
            <a:extLst>
              <a:ext uri="{FF2B5EF4-FFF2-40B4-BE49-F238E27FC236}">
                <a16:creationId xmlns:a16="http://schemas.microsoft.com/office/drawing/2014/main" id="{E31F4523-9A07-6D40-4071-96F3FBCEF08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1414" y="3060406"/>
            <a:ext cx="4571876" cy="19701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7203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4"/>
          <p:cNvSpPr txBox="1">
            <a:spLocks noGrp="1"/>
          </p:cNvSpPr>
          <p:nvPr>
            <p:ph type="subTitle" idx="1"/>
          </p:nvPr>
        </p:nvSpPr>
        <p:spPr>
          <a:xfrm>
            <a:off x="634032" y="248493"/>
            <a:ext cx="7954200" cy="2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Matrix</a:t>
            </a:r>
            <a:endParaRPr sz="1800" dirty="0"/>
          </a:p>
        </p:txBody>
      </p:sp>
      <p:sp>
        <p:nvSpPr>
          <p:cNvPr id="3" name="Google Shape;458;p73">
            <a:extLst>
              <a:ext uri="{FF2B5EF4-FFF2-40B4-BE49-F238E27FC236}">
                <a16:creationId xmlns:a16="http://schemas.microsoft.com/office/drawing/2014/main" id="{7E71C2BC-0976-F5CC-3382-47E1ABAEE1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0741" y="876137"/>
            <a:ext cx="4270391" cy="75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Matrix Multiplication: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5594CC-B34B-1A39-8320-00EAEEC86BD6}"/>
              </a:ext>
            </a:extLst>
          </p:cNvPr>
          <p:cNvSpPr txBox="1"/>
          <p:nvPr/>
        </p:nvSpPr>
        <p:spPr>
          <a:xfrm>
            <a:off x="568377" y="1634379"/>
            <a:ext cx="4494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The easiest multiplication to consider is that of 2 matrices of the same size </a:t>
            </a:r>
            <a:r>
              <a:rPr lang="en-US" b="0" i="0" dirty="0" err="1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nn</a:t>
            </a: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 X </a:t>
            </a:r>
            <a:r>
              <a:rPr lang="en-US" b="0" i="0" dirty="0" err="1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nn</a:t>
            </a:r>
            <a:endParaRPr lang="en-US" dirty="0"/>
          </a:p>
        </p:txBody>
      </p:sp>
      <p:pic>
        <p:nvPicPr>
          <p:cNvPr id="6" name="Google Shape;185;p33">
            <a:extLst>
              <a:ext uri="{FF2B5EF4-FFF2-40B4-BE49-F238E27FC236}">
                <a16:creationId xmlns:a16="http://schemas.microsoft.com/office/drawing/2014/main" id="{BA796272-B676-3F01-F517-45DE504D5E9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77" y="2405435"/>
            <a:ext cx="5466227" cy="18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9378411"/>
      </p:ext>
    </p:extLst>
  </p:cSld>
  <p:clrMapOvr>
    <a:masterClrMapping/>
  </p:clrMapOvr>
</p:sld>
</file>

<file path=ppt/theme/theme1.xml><?xml version="1.0" encoding="utf-8"?>
<a:theme xmlns:a="http://schemas.openxmlformats.org/drawingml/2006/main" name="Udacity Rebrand">
  <a:themeElements>
    <a:clrScheme name="Simple Light">
      <a:dk1>
        <a:srgbClr val="0B0B0B"/>
      </a:dk1>
      <a:lt1>
        <a:srgbClr val="FFFFFF"/>
      </a:lt1>
      <a:dk2>
        <a:srgbClr val="171A53"/>
      </a:dk2>
      <a:lt2>
        <a:srgbClr val="F6F6F6"/>
      </a:lt2>
      <a:accent1>
        <a:srgbClr val="2015FF"/>
      </a:accent1>
      <a:accent2>
        <a:srgbClr val="00C5A1"/>
      </a:accent2>
      <a:accent3>
        <a:srgbClr val="DBE2E8"/>
      </a:accent3>
      <a:accent4>
        <a:srgbClr val="BDEA09"/>
      </a:accent4>
      <a:accent5>
        <a:srgbClr val="6597FF"/>
      </a:accent5>
      <a:accent6>
        <a:srgbClr val="B181FF"/>
      </a:accent6>
      <a:hlink>
        <a:srgbClr val="2015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186</Words>
  <Application>Microsoft Office PowerPoint</Application>
  <PresentationFormat>On-screen Show (16:9)</PresentationFormat>
  <Paragraphs>54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Roboto</vt:lpstr>
      <vt:lpstr>Open Sans</vt:lpstr>
      <vt:lpstr>Arial</vt:lpstr>
      <vt:lpstr>KaTeX_Main</vt:lpstr>
      <vt:lpstr>KaTeX_Math</vt:lpstr>
      <vt:lpstr>Open Sans SemiBold</vt:lpstr>
      <vt:lpstr>Open Sans Light</vt:lpstr>
      <vt:lpstr>Udacity Rebrand</vt:lpstr>
      <vt:lpstr>Udacity Connect Session</vt:lpstr>
      <vt:lpstr>Content</vt:lpstr>
      <vt:lpstr>Matrix</vt:lpstr>
      <vt:lpstr>Matrix:</vt:lpstr>
      <vt:lpstr>Matrix Addition:</vt:lpstr>
      <vt:lpstr>Matrix Addition:</vt:lpstr>
      <vt:lpstr>Matrix Addition:</vt:lpstr>
      <vt:lpstr>Scalar Multiplication:</vt:lpstr>
      <vt:lpstr>Matrix Multiplication:</vt:lpstr>
      <vt:lpstr>Matrix Multiplication:</vt:lpstr>
      <vt:lpstr>Matrix Multiplication:</vt:lpstr>
      <vt:lpstr>Matrix Multiplication:</vt:lpstr>
      <vt:lpstr>Quiz</vt:lpstr>
      <vt:lpstr>PowerPoint Presentation</vt:lpstr>
      <vt:lpstr>PowerPoint Presentation</vt:lpstr>
      <vt:lpstr>Any 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Udacity Connect Session</dc:title>
  <cp:lastModifiedBy>Abdullah Nasser Mohamed Azab</cp:lastModifiedBy>
  <cp:revision>20</cp:revision>
  <dcterms:modified xsi:type="dcterms:W3CDTF">2023-01-15T20:34:48Z</dcterms:modified>
</cp:coreProperties>
</file>