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8"/>
  </p:notesMasterIdLst>
  <p:sldIdLst>
    <p:sldId id="267" r:id="rId2"/>
    <p:sldId id="279" r:id="rId3"/>
    <p:sldId id="390" r:id="rId4"/>
    <p:sldId id="411" r:id="rId5"/>
    <p:sldId id="438" r:id="rId6"/>
    <p:sldId id="439" r:id="rId7"/>
    <p:sldId id="440" r:id="rId8"/>
    <p:sldId id="275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41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6" r:id="rId43"/>
    <p:sldId id="475" r:id="rId44"/>
    <p:sldId id="477" r:id="rId45"/>
    <p:sldId id="464" r:id="rId46"/>
    <p:sldId id="321" r:id="rId4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Open Sans Light" panose="020B0306030504020204" pitchFamily="34" charset="0"/>
      <p:regular r:id="rId53"/>
      <p:bold r:id="rId54"/>
      <p:italic r:id="rId55"/>
      <p:boldItalic r:id="rId56"/>
    </p:embeddedFont>
    <p:embeddedFont>
      <p:font typeface="Open Sans SemiBold" panose="020B0706030804020204" pitchFamily="34" charset="0"/>
      <p:regular r:id="rId57"/>
      <p:bold r:id="rId58"/>
      <p:italic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7019e4486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7019e4486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943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284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064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26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26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50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807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246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023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22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7019e448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7019e448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005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282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538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799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332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449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323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52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667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21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861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696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4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599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62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689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072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4279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261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797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78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60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0005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36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676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939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125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668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9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90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74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86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1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SemiBold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Shapes (Dark)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Navy Top Banner">
  <p:cSld name="TITLE_ONLY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150" y="0"/>
            <a:ext cx="9144000" cy="4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1"/>
          </p:nvPr>
        </p:nvSpPr>
        <p:spPr>
          <a:xfrm>
            <a:off x="612600" y="127050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60348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Dark)">
  <p:cSld name="Section Divider - Lines (Dark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67" r:id="rId3"/>
    <p:sldLayoutId id="2147483676" r:id="rId4"/>
    <p:sldLayoutId id="2147483677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>
            <a:spLocks noGrp="1"/>
          </p:cNvSpPr>
          <p:nvPr>
            <p:ph type="ctrTitle"/>
          </p:nvPr>
        </p:nvSpPr>
        <p:spPr>
          <a:xfrm>
            <a:off x="612599" y="985225"/>
            <a:ext cx="6509719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Udacity Connect Session</a:t>
            </a:r>
            <a:endParaRPr dirty="0"/>
          </a:p>
        </p:txBody>
      </p:sp>
      <p:sp>
        <p:nvSpPr>
          <p:cNvPr id="395" name="Google Shape;395;p61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E5F09-B3B4-CBE7-2A0C-7446AC9B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4" y="585510"/>
            <a:ext cx="684943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4D06C-0C6A-1A82-D7EE-4D2BCD33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73" y="688078"/>
            <a:ext cx="7196254" cy="37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0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4D06C-0C6A-1A82-D7EE-4D2BCD33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73" y="688078"/>
            <a:ext cx="7196254" cy="376734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A29CA5-A945-A9A4-29D6-21EC15AD6216}"/>
              </a:ext>
            </a:extLst>
          </p:cNvPr>
          <p:cNvCxnSpPr>
            <a:cxnSpLocks/>
          </p:cNvCxnSpPr>
          <p:nvPr/>
        </p:nvCxnSpPr>
        <p:spPr>
          <a:xfrm flipV="1">
            <a:off x="2312020" y="1016761"/>
            <a:ext cx="6092343" cy="29233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988048"/>
            <a:ext cx="2594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think of Linear Regression as a painter drawing best fit line through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0E30A-3319-887D-C79D-47ECE8B1E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90" y="2028521"/>
            <a:ext cx="6157990" cy="24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188770"/>
            <a:ext cx="259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how do we find that line?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4414B-08E3-816C-1BCD-3F08CCF6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361" y="1110998"/>
            <a:ext cx="3828666" cy="34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188770"/>
            <a:ext cx="259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how do we find that line?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4414B-08E3-816C-1BCD-3F08CCF6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361" y="1110998"/>
            <a:ext cx="3828666" cy="342780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82935E-6557-1091-0A3F-C9B47A1CBE15}"/>
              </a:ext>
            </a:extLst>
          </p:cNvPr>
          <p:cNvCxnSpPr>
            <a:cxnSpLocks/>
          </p:cNvCxnSpPr>
          <p:nvPr/>
        </p:nvCxnSpPr>
        <p:spPr>
          <a:xfrm flipV="1">
            <a:off x="3781733" y="2940368"/>
            <a:ext cx="4665785" cy="14630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188770"/>
            <a:ext cx="259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how do we find that line?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4414B-08E3-816C-1BCD-3F08CCF6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361" y="1110998"/>
            <a:ext cx="3828666" cy="342780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0C101-809F-DC29-17FB-5BCF6D167522}"/>
              </a:ext>
            </a:extLst>
          </p:cNvPr>
          <p:cNvCxnSpPr>
            <a:cxnSpLocks/>
          </p:cNvCxnSpPr>
          <p:nvPr/>
        </p:nvCxnSpPr>
        <p:spPr>
          <a:xfrm flipV="1">
            <a:off x="3781733" y="2312710"/>
            <a:ext cx="4665785" cy="14630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188770"/>
            <a:ext cx="259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how do we find that line?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4414B-08E3-816C-1BCD-3F08CCF6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361" y="1110998"/>
            <a:ext cx="3828666" cy="342780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F736D7-8C16-D814-5CC1-4976B8CBD1C9}"/>
              </a:ext>
            </a:extLst>
          </p:cNvPr>
          <p:cNvCxnSpPr>
            <a:cxnSpLocks/>
          </p:cNvCxnSpPr>
          <p:nvPr/>
        </p:nvCxnSpPr>
        <p:spPr>
          <a:xfrm flipV="1">
            <a:off x="3838217" y="1757399"/>
            <a:ext cx="4665785" cy="14630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188770"/>
            <a:ext cx="2594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Now…</a:t>
            </a:r>
          </a:p>
          <a:p>
            <a:endParaRPr lang="en-GB" dirty="0"/>
          </a:p>
          <a:p>
            <a:r>
              <a:rPr lang="en-GB" dirty="0"/>
              <a:t>How do we move that line (in mathematical terms)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C61D7-9639-B339-BFB2-034308FA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28" y="2157599"/>
            <a:ext cx="6048604" cy="24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3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442408"/>
            <a:ext cx="259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Increase the slope (w1)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65D36-BE68-4DEE-E5EF-19874836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20" y="2050748"/>
            <a:ext cx="5738666" cy="25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459" name="Google Shape;459;p73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Intro To Machine Learning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Linear Regression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Gradient Descent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Linear Regression vs Logistic Regression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442408"/>
            <a:ext cx="259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Decrease the slope (w1)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C40CF-E42B-6DDB-7CED-0031C222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76" y="1957499"/>
            <a:ext cx="5900136" cy="24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442408"/>
            <a:ext cx="259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Increase y-intercept (w2)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609C7-F543-0E80-08AF-2AB507808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71" y="2038592"/>
            <a:ext cx="5902482" cy="24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89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442408"/>
            <a:ext cx="259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Decrease y-intercept (w2)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17628-74FD-86CB-6ECF-EC40F94EA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51" y="1957499"/>
            <a:ext cx="5908138" cy="24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4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442408"/>
            <a:ext cx="25945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that we know how to move the line.</a:t>
            </a:r>
          </a:p>
          <a:p>
            <a:endParaRPr lang="en-GB" dirty="0"/>
          </a:p>
          <a:p>
            <a:r>
              <a:rPr lang="en-GB" dirty="0"/>
              <a:t>Its time to move the line towards the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43293-E745-ECCF-CC73-3B3697D51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008" y="1442408"/>
            <a:ext cx="4435960" cy="28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6F819-C1F5-2255-7D52-1A6B00B9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08" y="1368233"/>
            <a:ext cx="6072384" cy="25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F99A5-9966-2284-4980-FACFAF22B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19" y="1549699"/>
            <a:ext cx="6259546" cy="25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973AD-8C29-6EB3-D0C8-FE02CDA5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86" y="1593701"/>
            <a:ext cx="5947316" cy="25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0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973AD-8C29-6EB3-D0C8-FE02CDA5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86" y="1593701"/>
            <a:ext cx="5947316" cy="25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0B0EB-8B6A-5EA7-9630-5E2CC5C2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421845"/>
            <a:ext cx="6329538" cy="26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2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C77B-1E82-19FF-01B5-8E0D6B429506}"/>
              </a:ext>
            </a:extLst>
          </p:cNvPr>
          <p:cNvSpPr txBox="1"/>
          <p:nvPr/>
        </p:nvSpPr>
        <p:spPr>
          <a:xfrm>
            <a:off x="634032" y="1234252"/>
            <a:ext cx="3551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We successfully moved the line towards the point.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Notice however that we moved the line too much. And the line has now moved past the point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We don’t like to do that in machine learning. So we have to take smaller steps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46191-4A0E-D11A-A2FD-855A426E5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27" y="1658376"/>
            <a:ext cx="4379512" cy="18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920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EF6D4-BCDF-8216-0D86-DED75B54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88" y="1388357"/>
            <a:ext cx="6425388" cy="26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6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Descent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937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8AD6D-1679-CFDE-6AED-D5397FA9A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9" y="1957499"/>
            <a:ext cx="549669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17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14D19-36C1-AF65-D68E-24DB13A75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95" y="1271650"/>
            <a:ext cx="5191850" cy="1771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8729B3-E162-9D16-2D1C-6E70C1AB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495" y="3429447"/>
            <a:ext cx="498227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23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43E71-ECCA-0F2F-C71F-CA5E2D37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38" y="829883"/>
            <a:ext cx="5182323" cy="2267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05674-3A92-A67A-9630-2B88353F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825" y="3453369"/>
            <a:ext cx="4982270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1EF76-7477-2870-0BF6-D94879AC0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316" y="3634369"/>
            <a:ext cx="382958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4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93F0F-97D0-F43E-4BC3-E1E20723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1" y="3294073"/>
            <a:ext cx="4982270" cy="64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33593-5E9F-4E92-3FE1-FBF24232F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01" y="1292821"/>
            <a:ext cx="5172797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B5520C-3693-AEF0-9CDC-AA8A0EC9D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696" y="3530614"/>
            <a:ext cx="3781953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5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B5131-DD1F-3C41-6A6E-F98E79172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91" y="1742066"/>
            <a:ext cx="5144218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98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A3C02-A541-539C-B1F7-19C26EFF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29" y="876300"/>
            <a:ext cx="4313030" cy="3727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F02ED-01F3-6865-1C95-869AECDA6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078" y="1271399"/>
            <a:ext cx="3223518" cy="22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2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CB49-196B-4267-A965-1BF36A11E11B}"/>
              </a:ext>
            </a:extLst>
          </p:cNvPr>
          <p:cNvSpPr txBox="1"/>
          <p:nvPr/>
        </p:nvSpPr>
        <p:spPr>
          <a:xfrm>
            <a:off x="634032" y="1234252"/>
            <a:ext cx="355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Now how do we represent this error function in mathematical terms?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DA4AE-1CF6-FE53-E576-E8AA11E7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62764"/>
            <a:ext cx="4420217" cy="326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3DCC-FE33-7479-887D-BA0F2CCD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72" y="2646722"/>
            <a:ext cx="345805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31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A9894-9D57-E2FD-A430-A0B55947F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4" y="1287837"/>
            <a:ext cx="7115736" cy="27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Intro To Machine Learning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853680B-4C32-B552-87E9-C30F1B10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" y="846363"/>
            <a:ext cx="8689658" cy="36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09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ADE54-715E-7549-015A-C838DF95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56" y="1215064"/>
            <a:ext cx="6922620" cy="29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6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Gradient Descent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CB49-196B-4267-A965-1BF36A11E11B}"/>
              </a:ext>
            </a:extLst>
          </p:cNvPr>
          <p:cNvSpPr txBox="1"/>
          <p:nvPr/>
        </p:nvSpPr>
        <p:spPr>
          <a:xfrm>
            <a:off x="634032" y="1234252"/>
            <a:ext cx="355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And this is how to use Linear Regression in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1C135-21EE-8FD0-D51C-9BE92E5D1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2" y="3421376"/>
            <a:ext cx="5687026" cy="795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48C7C-5186-198F-A1A3-842DA9DC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2" y="1966190"/>
            <a:ext cx="5944062" cy="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2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vs Logisitc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92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 vs Logistic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57B52F-7062-4D48-45ED-E407653C7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839" y="710146"/>
            <a:ext cx="4416070" cy="35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41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 vs Logistic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2283907-C666-8128-70D2-8746C593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95" y="713678"/>
            <a:ext cx="5913384" cy="30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C568C2-6330-35B7-EE34-150796FDD293}"/>
              </a:ext>
            </a:extLst>
          </p:cNvPr>
          <p:cNvSpPr txBox="1"/>
          <p:nvPr/>
        </p:nvSpPr>
        <p:spPr>
          <a:xfrm>
            <a:off x="1705556" y="3819008"/>
            <a:ext cx="256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Regression</a:t>
            </a:r>
            <a:r>
              <a:rPr lang="en-US" dirty="0"/>
              <a:t> returns a numeric value</a:t>
            </a:r>
          </a:p>
          <a:p>
            <a:r>
              <a:rPr lang="en-US" dirty="0"/>
              <a:t>We use Linear Regression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7EA29-8F8F-591B-88C7-CEB5E78E35D2}"/>
              </a:ext>
            </a:extLst>
          </p:cNvPr>
          <p:cNvSpPr txBox="1"/>
          <p:nvPr/>
        </p:nvSpPr>
        <p:spPr>
          <a:xfrm>
            <a:off x="5231859" y="3839095"/>
            <a:ext cx="256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  <a:r>
              <a:rPr lang="en-US" dirty="0"/>
              <a:t> returns a numeric state.</a:t>
            </a:r>
          </a:p>
          <a:p>
            <a:r>
              <a:rPr lang="en-US" dirty="0"/>
              <a:t>We use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14776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879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Intro To Machine Learning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759981F-EBE1-18DF-A883-F6D9162E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98" y="1174587"/>
            <a:ext cx="3949572" cy="279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9A076-B901-3A95-567E-8C4806CE1B20}"/>
              </a:ext>
            </a:extLst>
          </p:cNvPr>
          <p:cNvSpPr txBox="1"/>
          <p:nvPr/>
        </p:nvSpPr>
        <p:spPr>
          <a:xfrm>
            <a:off x="563671" y="1357380"/>
            <a:ext cx="37022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Machine learning </a:t>
            </a:r>
            <a:r>
              <a:rPr lang="en-GB" sz="1400" b="0" i="0" u="none" strike="noStrike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is an application of artificial intelligence (AI) that provides systems the ability to automatically learn and improve from experience without being explicitly programmed</a:t>
            </a:r>
            <a:endParaRPr lang="en-GB" b="0">
              <a:effectLst/>
            </a:endParaRPr>
          </a:p>
          <a:p>
            <a:pPr marL="101600" indent="0">
              <a:buNone/>
            </a:pPr>
            <a:br>
              <a:rPr lang="en-GB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Intro To Machine Learning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2" descr="Diagram&#10;&#10;Description automatically generated">
            <a:extLst>
              <a:ext uri="{FF2B5EF4-FFF2-40B4-BE49-F238E27FC236}">
                <a16:creationId xmlns:a16="http://schemas.microsoft.com/office/drawing/2014/main" id="{4B5DEE41-2405-BA12-D210-B4B3C7CB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98" y="1139900"/>
            <a:ext cx="5761178" cy="30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3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Intro To Machine Learning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D1442B-C904-5ECB-91F9-E2DA8BB4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9021"/>
            <a:ext cx="4464580" cy="232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FDC2E9-1DBA-A1B3-E08D-3097D8969093}"/>
              </a:ext>
            </a:extLst>
          </p:cNvPr>
          <p:cNvSpPr txBox="1"/>
          <p:nvPr/>
        </p:nvSpPr>
        <p:spPr>
          <a:xfrm>
            <a:off x="906966" y="1419922"/>
            <a:ext cx="2594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Supervised Learning</a:t>
            </a:r>
          </a:p>
          <a:p>
            <a:pPr lvl="1"/>
            <a:r>
              <a:rPr lang="en-GB" dirty="0"/>
              <a:t>     1.1) Regression</a:t>
            </a:r>
          </a:p>
          <a:p>
            <a:pPr lvl="1"/>
            <a:r>
              <a:rPr lang="en-GB" dirty="0"/>
              <a:t>     1.2) Classification</a:t>
            </a:r>
          </a:p>
          <a:p>
            <a:pPr lvl="1"/>
            <a:endParaRPr lang="en-US" dirty="0"/>
          </a:p>
          <a:p>
            <a:r>
              <a:rPr lang="en-GB" dirty="0"/>
              <a:t>2) Unsupervised Learning</a:t>
            </a:r>
          </a:p>
          <a:p>
            <a:pPr lvl="1"/>
            <a:r>
              <a:rPr lang="en-US" dirty="0"/>
              <a:t>     2.1) Clustering </a:t>
            </a:r>
          </a:p>
          <a:p>
            <a:pPr lvl="1"/>
            <a:r>
              <a:rPr lang="en-US" dirty="0"/>
              <a:t>     2.2) Association</a:t>
            </a:r>
          </a:p>
          <a:p>
            <a:pPr lvl="1"/>
            <a:endParaRPr lang="en-US" dirty="0"/>
          </a:p>
          <a:p>
            <a:r>
              <a:rPr lang="en-GB" dirty="0"/>
              <a:t>3) Reinforcement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6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Regression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DC2E9-1DBA-A1B3-E08D-3097D8969093}"/>
              </a:ext>
            </a:extLst>
          </p:cNvPr>
          <p:cNvSpPr txBox="1"/>
          <p:nvPr/>
        </p:nvSpPr>
        <p:spPr>
          <a:xfrm>
            <a:off x="634032" y="988048"/>
            <a:ext cx="25945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say we want to estimate the price of the medium sized house</a:t>
            </a:r>
          </a:p>
          <a:p>
            <a:endParaRPr lang="en-GB" dirty="0"/>
          </a:p>
          <a:p>
            <a:r>
              <a:rPr lang="en-GB" dirty="0"/>
              <a:t>What do we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95167-8263-7BAB-621E-B9EC74C1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5" y="2214285"/>
            <a:ext cx="720190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534"/>
      </p:ext>
    </p:extLst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389</Words>
  <Application>Microsoft Office PowerPoint</Application>
  <PresentationFormat>On-screen Show (16:9)</PresentationFormat>
  <Paragraphs>94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Roboto</vt:lpstr>
      <vt:lpstr>Open Sans Light</vt:lpstr>
      <vt:lpstr>Open Sans SemiBold</vt:lpstr>
      <vt:lpstr>Arial</vt:lpstr>
      <vt:lpstr>Open Sans</vt:lpstr>
      <vt:lpstr>Udacity Rebrand</vt:lpstr>
      <vt:lpstr>Udacity Connect Session</vt:lpstr>
      <vt:lpstr>Content</vt:lpstr>
      <vt:lpstr>Intro To Machine Learning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vs Logisitc Regression</vt:lpstr>
      <vt:lpstr>PowerPoint Presentation</vt:lpstr>
      <vt:lpstr>PowerPoint Presentation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Abdullah Nasser Mohamed Azab</cp:lastModifiedBy>
  <cp:revision>22</cp:revision>
  <dcterms:modified xsi:type="dcterms:W3CDTF">2023-01-15T20:38:05Z</dcterms:modified>
</cp:coreProperties>
</file>