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40"/>
  </p:notesMasterIdLst>
  <p:sldIdLst>
    <p:sldId id="267" r:id="rId2"/>
    <p:sldId id="279" r:id="rId3"/>
    <p:sldId id="270" r:id="rId4"/>
    <p:sldId id="300" r:id="rId5"/>
    <p:sldId id="353" r:id="rId6"/>
    <p:sldId id="324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299" r:id="rId29"/>
    <p:sldId id="375" r:id="rId30"/>
    <p:sldId id="376" r:id="rId31"/>
    <p:sldId id="377" r:id="rId32"/>
    <p:sldId id="378" r:id="rId33"/>
    <p:sldId id="379" r:id="rId34"/>
    <p:sldId id="380" r:id="rId35"/>
    <p:sldId id="385" r:id="rId36"/>
    <p:sldId id="386" r:id="rId37"/>
    <p:sldId id="275" r:id="rId38"/>
    <p:sldId id="321" r:id="rId39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Open Sans Light" panose="020B0306030504020204" pitchFamily="34" charset="0"/>
      <p:regular r:id="rId45"/>
      <p:bold r:id="rId46"/>
      <p:italic r:id="rId47"/>
      <p:boldItalic r:id="rId48"/>
    </p:embeddedFont>
    <p:embeddedFont>
      <p:font typeface="Open Sans SemiBold" panose="020B0706030804020204" pitchFamily="34" charset="0"/>
      <p:regular r:id="rId49"/>
      <p:bold r:id="rId50"/>
      <p:italic r:id="rId51"/>
      <p:boldItalic r:id="rId52"/>
    </p:embeddedFont>
    <p:embeddedFont>
      <p:font typeface="Roboto" panose="02000000000000000000" pitchFamily="2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7019e4486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07019e4486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788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050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663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866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475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656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012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896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672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06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07019e4486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07019e4486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667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980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269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1647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003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9967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0608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3109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07019e4486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07019e4486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74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3217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1553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4234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3346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4919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7076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5163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7019e4486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07019e4486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07019e4486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07019e4486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991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700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77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630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562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663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63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- Simple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2"/>
          <p:cNvPicPr preferRelativeResize="0"/>
          <p:nvPr/>
        </p:nvPicPr>
        <p:blipFill rotWithShape="1">
          <a:blip r:embed="rId3">
            <a:alphaModFix/>
          </a:blip>
          <a:srcRect t="3420" b="-3420"/>
          <a:stretch/>
        </p:blipFill>
        <p:spPr>
          <a:xfrm>
            <a:off x="612600" y="4132943"/>
            <a:ext cx="2041075" cy="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1"/>
          </p:nvPr>
        </p:nvSpPr>
        <p:spPr>
          <a:xfrm>
            <a:off x="612600" y="2578525"/>
            <a:ext cx="6205800" cy="64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SemiBold"/>
              <a:buNone/>
              <a:defRPr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/>
          <p:nvPr/>
        </p:nvSpPr>
        <p:spPr>
          <a:xfrm>
            <a:off x="296205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- Simple">
  <p:cSld name="TITLE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t="3420" b="-3420"/>
          <a:stretch/>
        </p:blipFill>
        <p:spPr>
          <a:xfrm>
            <a:off x="612600" y="4132943"/>
            <a:ext cx="2041075" cy="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96205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- Shapes (Dark)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 Light"/>
              <a:buNone/>
              <a:defRPr sz="3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612600" y="612925"/>
            <a:ext cx="5621100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0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45" name="Google Shape;145;p30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0"/>
          <p:cNvSpPr txBox="1">
            <a:spLocks noGrp="1"/>
          </p:cNvSpPr>
          <p:nvPr>
            <p:ph type="body" idx="1"/>
          </p:nvPr>
        </p:nvSpPr>
        <p:spPr>
          <a:xfrm>
            <a:off x="612600" y="1568200"/>
            <a:ext cx="5621100" cy="25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Navy Top Banner">
  <p:cSld name="TITLE_ONLY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612600" y="889425"/>
            <a:ext cx="6034800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1"/>
          <p:cNvSpPr/>
          <p:nvPr/>
        </p:nvSpPr>
        <p:spPr>
          <a:xfrm>
            <a:off x="150" y="0"/>
            <a:ext cx="9144000" cy="4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subTitle" idx="1"/>
          </p:nvPr>
        </p:nvSpPr>
        <p:spPr>
          <a:xfrm>
            <a:off x="612600" y="127050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1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52" name="Google Shape;152;p31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1"/>
          <p:cNvSpPr txBox="1">
            <a:spLocks noGrp="1"/>
          </p:cNvSpPr>
          <p:nvPr>
            <p:ph type="body" idx="2"/>
          </p:nvPr>
        </p:nvSpPr>
        <p:spPr>
          <a:xfrm>
            <a:off x="612600" y="1856875"/>
            <a:ext cx="6034800" cy="25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- Lines (Dark)">
  <p:cSld name="Section Divider - Lines (Dark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 Light"/>
              <a:buNone/>
              <a:defRPr sz="3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7" name="Google Shape;127;p26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28" name="Google Shape;128;p26"/>
          <p:cNvPicPr preferRelativeResize="0"/>
          <p:nvPr/>
        </p:nvPicPr>
        <p:blipFill rotWithShape="1">
          <a:blip r:embed="rId3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446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2600" y="605125"/>
            <a:ext cx="79188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Light"/>
              <a:buNone/>
              <a:defRPr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2600" y="1553875"/>
            <a:ext cx="791880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1" r:id="rId2"/>
    <p:sldLayoutId id="2147483667" r:id="rId3"/>
    <p:sldLayoutId id="2147483676" r:id="rId4"/>
    <p:sldLayoutId id="2147483677" r:id="rId5"/>
    <p:sldLayoutId id="214748369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1"/>
          <p:cNvSpPr txBox="1">
            <a:spLocks noGrp="1"/>
          </p:cNvSpPr>
          <p:nvPr>
            <p:ph type="ctrTitle"/>
          </p:nvPr>
        </p:nvSpPr>
        <p:spPr>
          <a:xfrm>
            <a:off x="612599" y="985225"/>
            <a:ext cx="6509719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Udacity Connect Session</a:t>
            </a:r>
            <a:endParaRPr dirty="0"/>
          </a:p>
        </p:txBody>
      </p:sp>
      <p:sp>
        <p:nvSpPr>
          <p:cNvPr id="395" name="Google Shape;395;p61"/>
          <p:cNvSpPr txBox="1">
            <a:spLocks noGrp="1"/>
          </p:cNvSpPr>
          <p:nvPr>
            <p:ph type="subTitle" idx="1"/>
          </p:nvPr>
        </p:nvSpPr>
        <p:spPr>
          <a:xfrm>
            <a:off x="612600" y="2578525"/>
            <a:ext cx="6205800" cy="64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Session 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4"/>
          <p:cNvSpPr txBox="1">
            <a:spLocks noGrp="1"/>
          </p:cNvSpPr>
          <p:nvPr>
            <p:ph type="title"/>
          </p:nvPr>
        </p:nvSpPr>
        <p:spPr>
          <a:xfrm>
            <a:off x="534089" y="2161012"/>
            <a:ext cx="3852244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hand if</a:t>
            </a:r>
            <a:endParaRPr dirty="0"/>
          </a:p>
        </p:txBody>
      </p:sp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If Statements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44444" y="1721681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Google Shape;177;p31">
            <a:extLst>
              <a:ext uri="{FF2B5EF4-FFF2-40B4-BE49-F238E27FC236}">
                <a16:creationId xmlns:a16="http://schemas.microsoft.com/office/drawing/2014/main" id="{D4B83A73-FF19-AA9E-28F9-BFDC03F5080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14537"/>
            <a:ext cx="3733800" cy="1114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900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4"/>
          <p:cNvSpPr txBox="1">
            <a:spLocks noGrp="1"/>
          </p:cNvSpPr>
          <p:nvPr>
            <p:ph type="title"/>
          </p:nvPr>
        </p:nvSpPr>
        <p:spPr>
          <a:xfrm>
            <a:off x="534089" y="2161012"/>
            <a:ext cx="3852244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hand if, else</a:t>
            </a:r>
            <a:endParaRPr dirty="0"/>
          </a:p>
        </p:txBody>
      </p:sp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If Statements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44444" y="1721681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oogle Shape;184;p32">
            <a:extLst>
              <a:ext uri="{FF2B5EF4-FFF2-40B4-BE49-F238E27FC236}">
                <a16:creationId xmlns:a16="http://schemas.microsoft.com/office/drawing/2014/main" id="{DE6B96D0-AFCF-73EE-90B5-D5E118FD75E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700" y="2121881"/>
            <a:ext cx="3733800" cy="1114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866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4"/>
          <p:cNvSpPr txBox="1">
            <a:spLocks noGrp="1"/>
          </p:cNvSpPr>
          <p:nvPr>
            <p:ph type="title"/>
          </p:nvPr>
        </p:nvSpPr>
        <p:spPr>
          <a:xfrm>
            <a:off x="534089" y="2161012"/>
            <a:ext cx="3852244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Multiple conditions</a:t>
            </a:r>
            <a:endParaRPr dirty="0"/>
          </a:p>
        </p:txBody>
      </p:sp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If Statements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44444" y="1721681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Google Shape;191;p33">
            <a:extLst>
              <a:ext uri="{FF2B5EF4-FFF2-40B4-BE49-F238E27FC236}">
                <a16:creationId xmlns:a16="http://schemas.microsoft.com/office/drawing/2014/main" id="{87477BB7-8205-3579-F431-088E814002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700" y="1035843"/>
            <a:ext cx="37338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98;p34">
            <a:extLst>
              <a:ext uri="{FF2B5EF4-FFF2-40B4-BE49-F238E27FC236}">
                <a16:creationId xmlns:a16="http://schemas.microsoft.com/office/drawing/2014/main" id="{48D64EE6-D9BF-B650-C147-335C3DD1897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9744" y="2606437"/>
            <a:ext cx="4429125" cy="1257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5463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4"/>
          <p:cNvSpPr txBox="1">
            <a:spLocks noGrp="1"/>
          </p:cNvSpPr>
          <p:nvPr>
            <p:ph type="title"/>
          </p:nvPr>
        </p:nvSpPr>
        <p:spPr>
          <a:xfrm>
            <a:off x="534089" y="2161012"/>
            <a:ext cx="3852244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Nested if</a:t>
            </a:r>
            <a:endParaRPr dirty="0"/>
          </a:p>
        </p:txBody>
      </p:sp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If Statements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44444" y="1721681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oogle Shape;205;p35">
            <a:extLst>
              <a:ext uri="{FF2B5EF4-FFF2-40B4-BE49-F238E27FC236}">
                <a16:creationId xmlns:a16="http://schemas.microsoft.com/office/drawing/2014/main" id="{FA30F73E-95D2-FF5B-D68C-AF8DB72CCC0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4431" y="1721681"/>
            <a:ext cx="3057525" cy="189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4102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788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Loops: For Loop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7365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4"/>
          <p:cNvSpPr txBox="1">
            <a:spLocks noGrp="1"/>
          </p:cNvSpPr>
          <p:nvPr>
            <p:ph type="title"/>
          </p:nvPr>
        </p:nvSpPr>
        <p:spPr>
          <a:xfrm>
            <a:off x="498370" y="705140"/>
            <a:ext cx="3852244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use loops?</a:t>
            </a:r>
            <a:endParaRPr dirty="0"/>
          </a:p>
        </p:txBody>
      </p:sp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Loops: For Loop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44444" y="1721681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6948901-1722-38C4-2BCF-8D8CF095D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93" y="1424540"/>
            <a:ext cx="1919424" cy="3274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622D904B-25D9-F830-D6F3-10FDC403C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138" y="2639853"/>
            <a:ext cx="2201182" cy="76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7705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Loops: For Loop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44444" y="1721681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FAB10-52E0-3F28-3354-0B2CD97E3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56" y="1052549"/>
            <a:ext cx="5896952" cy="857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D0B13E-1749-4E9D-3C25-5B1C4E187E34}"/>
              </a:ext>
            </a:extLst>
          </p:cNvPr>
          <p:cNvCxnSpPr>
            <a:cxnSpLocks/>
          </p:cNvCxnSpPr>
          <p:nvPr/>
        </p:nvCxnSpPr>
        <p:spPr>
          <a:xfrm flipV="1">
            <a:off x="1173957" y="3488532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FF030F3-F9D6-FD7F-A83E-B24C25516692}"/>
              </a:ext>
            </a:extLst>
          </p:cNvPr>
          <p:cNvSpPr txBox="1"/>
          <p:nvPr/>
        </p:nvSpPr>
        <p:spPr>
          <a:xfrm>
            <a:off x="297657" y="4170122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loop start index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050A5F-8F59-084D-1825-A41E692E04E8}"/>
              </a:ext>
            </a:extLst>
          </p:cNvPr>
          <p:cNvCxnSpPr>
            <a:cxnSpLocks/>
          </p:cNvCxnSpPr>
          <p:nvPr/>
        </p:nvCxnSpPr>
        <p:spPr>
          <a:xfrm flipV="1">
            <a:off x="2926557" y="3488532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C16478-1EC6-7794-5C52-079499BAF0E5}"/>
              </a:ext>
            </a:extLst>
          </p:cNvPr>
          <p:cNvSpPr txBox="1"/>
          <p:nvPr/>
        </p:nvSpPr>
        <p:spPr>
          <a:xfrm>
            <a:off x="2469357" y="4170122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name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CE40F2-BAF6-CDA3-7BBC-0AE5B76E36DD}"/>
              </a:ext>
            </a:extLst>
          </p:cNvPr>
          <p:cNvCxnSpPr>
            <a:cxnSpLocks/>
          </p:cNvCxnSpPr>
          <p:nvPr/>
        </p:nvCxnSpPr>
        <p:spPr>
          <a:xfrm flipV="1">
            <a:off x="6736557" y="3488532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51E8BEB-1AC4-3A5C-8B41-5603C9144B97}"/>
              </a:ext>
            </a:extLst>
          </p:cNvPr>
          <p:cNvSpPr txBox="1"/>
          <p:nvPr/>
        </p:nvSpPr>
        <p:spPr>
          <a:xfrm>
            <a:off x="6279356" y="4152564"/>
            <a:ext cx="1752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to loop through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A211E9-B6FC-E3EF-4BDC-D244428D5C3E}"/>
              </a:ext>
            </a:extLst>
          </p:cNvPr>
          <p:cNvCxnSpPr>
            <a:cxnSpLocks/>
          </p:cNvCxnSpPr>
          <p:nvPr/>
        </p:nvCxnSpPr>
        <p:spPr>
          <a:xfrm>
            <a:off x="8286751" y="2014725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464;p74">
            <a:extLst>
              <a:ext uri="{FF2B5EF4-FFF2-40B4-BE49-F238E27FC236}">
                <a16:creationId xmlns:a16="http://schemas.microsoft.com/office/drawing/2014/main" id="{1C9D1C58-0871-3191-3EA0-16A73B4022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4138" y="2663035"/>
            <a:ext cx="7702655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		city 		in 		cities 		:</a:t>
            </a:r>
          </a:p>
        </p:txBody>
      </p:sp>
      <p:sp>
        <p:nvSpPr>
          <p:cNvPr id="37" name="Google Shape;464;p74">
            <a:extLst>
              <a:ext uri="{FF2B5EF4-FFF2-40B4-BE49-F238E27FC236}">
                <a16:creationId xmlns:a16="http://schemas.microsoft.com/office/drawing/2014/main" id="{EEF36075-914B-D3C0-BEB2-3B53C1C31BD9}"/>
              </a:ext>
            </a:extLst>
          </p:cNvPr>
          <p:cNvSpPr txBox="1">
            <a:spLocks/>
          </p:cNvSpPr>
          <p:nvPr/>
        </p:nvSpPr>
        <p:spPr>
          <a:xfrm>
            <a:off x="7155655" y="1169946"/>
            <a:ext cx="1988345" cy="977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Light"/>
              <a:buNone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End of loop</a:t>
            </a:r>
          </a:p>
        </p:txBody>
      </p:sp>
    </p:spTree>
    <p:extLst>
      <p:ext uri="{BB962C8B-B14F-4D97-AF65-F5344CB8AC3E}">
        <p14:creationId xmlns:p14="http://schemas.microsoft.com/office/powerpoint/2010/main" val="3685379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Loops: While Loop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6729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4"/>
          <p:cNvSpPr txBox="1">
            <a:spLocks noGrp="1"/>
          </p:cNvSpPr>
          <p:nvPr>
            <p:ph type="title"/>
          </p:nvPr>
        </p:nvSpPr>
        <p:spPr>
          <a:xfrm>
            <a:off x="891205" y="1092994"/>
            <a:ext cx="7209807" cy="325040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000" dirty="0"/>
              <a:t>A for loop is run a predefined number of times.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Meaning, the number of times it has to be run is known before hand.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But what if that number is not known?</a:t>
            </a:r>
            <a:br>
              <a:rPr lang="en-GB" sz="2000" dirty="0"/>
            </a:br>
            <a:endParaRPr lang="en-US" sz="2000" dirty="0"/>
          </a:p>
        </p:txBody>
      </p:sp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Loops: While Loop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44444" y="1721681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5502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3"/>
          <p:cNvSpPr txBox="1">
            <a:spLocks noGrp="1"/>
          </p:cNvSpPr>
          <p:nvPr>
            <p:ph type="title"/>
          </p:nvPr>
        </p:nvSpPr>
        <p:spPr>
          <a:xfrm>
            <a:off x="612600" y="612925"/>
            <a:ext cx="5621100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sp>
        <p:nvSpPr>
          <p:cNvPr id="459" name="Google Shape;459;p73"/>
          <p:cNvSpPr txBox="1">
            <a:spLocks noGrp="1"/>
          </p:cNvSpPr>
          <p:nvPr>
            <p:ph type="body" idx="1"/>
          </p:nvPr>
        </p:nvSpPr>
        <p:spPr>
          <a:xfrm>
            <a:off x="612600" y="1568200"/>
            <a:ext cx="5621100" cy="25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Comparison Operators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If Statements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Loops: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US" dirty="0"/>
              <a:t>For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US" dirty="0"/>
              <a:t>While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US" dirty="0"/>
              <a:t>Break, Continue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Function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Project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lvl="1" indent="-317500">
              <a:spcBef>
                <a:spcPts val="0"/>
              </a:spcBef>
              <a:buSzPts val="1400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Loops: While Loop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44444" y="1721681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B8E072B-B883-7B20-7EE4-FEB25D8E8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613" y="1974894"/>
            <a:ext cx="3305636" cy="16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1896D71F-D90A-EB06-BDFD-D38D80989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388" y="2480964"/>
            <a:ext cx="8572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022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Break, Continue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9908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Break, Continue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44444" y="1721681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9C1707-E4A6-E4E7-C56A-91B5B0E0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59" y="832274"/>
            <a:ext cx="4059413" cy="2996775"/>
          </a:xfrm>
        </p:spPr>
        <p:txBody>
          <a:bodyPr/>
          <a:lstStyle/>
          <a:p>
            <a:r>
              <a:rPr lang="en-US" dirty="0"/>
              <a:t>A break statement exits the loop without finishing the remaining epochs</a:t>
            </a:r>
          </a:p>
        </p:txBody>
      </p:sp>
      <p:pic>
        <p:nvPicPr>
          <p:cNvPr id="5" name="Picture 4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9D547776-2862-6418-43D6-AEE8BBBD0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700" y="678656"/>
            <a:ext cx="3611840" cy="39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74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Quiz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44444" y="1721681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9C1707-E4A6-E4E7-C56A-91B5B0E0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59" y="832274"/>
            <a:ext cx="6778947" cy="889407"/>
          </a:xfrm>
        </p:spPr>
        <p:txBody>
          <a:bodyPr/>
          <a:lstStyle/>
          <a:p>
            <a:r>
              <a:rPr lang="en-US" dirty="0"/>
              <a:t>What is the expected output of this code?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7EE306-D4DB-3BF0-6348-F4461B854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99" y="2183303"/>
            <a:ext cx="3505689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44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Quiz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44444" y="1721681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9C1707-E4A6-E4E7-C56A-91B5B0E0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59" y="832274"/>
            <a:ext cx="6778947" cy="889407"/>
          </a:xfrm>
        </p:spPr>
        <p:txBody>
          <a:bodyPr/>
          <a:lstStyle/>
          <a:p>
            <a:r>
              <a:rPr lang="en-US" dirty="0"/>
              <a:t>What is the expected output of this code?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7EE306-D4DB-3BF0-6348-F4461B854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99" y="2183303"/>
            <a:ext cx="3505689" cy="1676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D20743-4D26-2B5D-015E-E320A86DB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61" y="2611088"/>
            <a:ext cx="1000265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3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Break, Continue</a:t>
            </a:r>
            <a:endParaRPr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9C1707-E4A6-E4E7-C56A-91B5B0E0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59" y="832274"/>
            <a:ext cx="4059413" cy="2996775"/>
          </a:xfrm>
        </p:spPr>
        <p:txBody>
          <a:bodyPr/>
          <a:lstStyle/>
          <a:p>
            <a:r>
              <a:rPr lang="en-US" dirty="0"/>
              <a:t>A continue statement skips just 1 epoch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33F8CB8-4097-59B3-E83D-ED197C9C2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16" y="696543"/>
            <a:ext cx="3118844" cy="364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83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Quiz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44444" y="1721681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9C1707-E4A6-E4E7-C56A-91B5B0E0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59" y="832274"/>
            <a:ext cx="6778947" cy="889407"/>
          </a:xfrm>
        </p:spPr>
        <p:txBody>
          <a:bodyPr/>
          <a:lstStyle/>
          <a:p>
            <a:r>
              <a:rPr lang="en-US" dirty="0"/>
              <a:t>What is the expected output of this code?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DA722-76BC-8202-CCDE-15EA6E2CE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00" y="2057587"/>
            <a:ext cx="5087060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2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Quiz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44444" y="1721681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9C1707-E4A6-E4E7-C56A-91B5B0E0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59" y="832274"/>
            <a:ext cx="6778947" cy="889407"/>
          </a:xfrm>
        </p:spPr>
        <p:txBody>
          <a:bodyPr/>
          <a:lstStyle/>
          <a:p>
            <a:r>
              <a:rPr lang="en-US" dirty="0"/>
              <a:t>What is the expected output of this code?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DA722-76BC-8202-CCDE-15EA6E2CE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00" y="2057587"/>
            <a:ext cx="5087060" cy="16575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53D2A4-F6F8-D4C3-BA7D-450B6256C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973" y="2313602"/>
            <a:ext cx="1181265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22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3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Break Time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419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 Operators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Functions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459;p73">
            <a:extLst>
              <a:ext uri="{FF2B5EF4-FFF2-40B4-BE49-F238E27FC236}">
                <a16:creationId xmlns:a16="http://schemas.microsoft.com/office/drawing/2014/main" id="{71CCFEF6-B3BF-448B-EF01-140378F624AD}"/>
              </a:ext>
            </a:extLst>
          </p:cNvPr>
          <p:cNvSpPr txBox="1">
            <a:spLocks/>
          </p:cNvSpPr>
          <p:nvPr/>
        </p:nvSpPr>
        <p:spPr>
          <a:xfrm>
            <a:off x="612600" y="1568200"/>
            <a:ext cx="4366594" cy="25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Functions are used to help organize and optimize code.</a:t>
            </a:r>
          </a:p>
          <a:p>
            <a:pPr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They break code down to smaller chunks, make it easier to write and easier to read.</a:t>
            </a:r>
          </a:p>
          <a:p>
            <a:pPr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A function can have multiple arguments or no arguments.</a:t>
            </a:r>
          </a:p>
          <a:p>
            <a:pPr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A function may or may not have a return statement</a:t>
            </a:r>
            <a:endParaRPr lang="en-GB" sz="1400" b="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D0621A-DF88-AB31-4815-CA41F4CE2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194" y="1568200"/>
            <a:ext cx="4079580" cy="22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26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Functions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B3A2D1-F19B-6EC6-1EF0-475B90260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803" y="2365379"/>
            <a:ext cx="432571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BB3CDF-3571-07B9-FE4C-C3C2B95EC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803" y="3508669"/>
            <a:ext cx="32861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15FF4C-4999-EA1C-D71B-DEF2B339C66F}"/>
              </a:ext>
            </a:extLst>
          </p:cNvPr>
          <p:cNvSpPr txBox="1"/>
          <p:nvPr/>
        </p:nvSpPr>
        <p:spPr>
          <a:xfrm>
            <a:off x="4670166" y="3501295"/>
            <a:ext cx="331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argument can have a default value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A2510EA9-1473-4F20-A0AE-E6AE262A6E2C}"/>
              </a:ext>
            </a:extLst>
          </p:cNvPr>
          <p:cNvSpPr/>
          <p:nvPr/>
        </p:nvSpPr>
        <p:spPr>
          <a:xfrm>
            <a:off x="4013863" y="3591232"/>
            <a:ext cx="656303" cy="140110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C3EFECAC-81DF-DD26-8ED9-42D570372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32" y="823023"/>
            <a:ext cx="6778947" cy="889407"/>
          </a:xfrm>
        </p:spPr>
        <p:txBody>
          <a:bodyPr/>
          <a:lstStyle/>
          <a:p>
            <a:r>
              <a:rPr lang="en-US" dirty="0"/>
              <a:t>Default argument</a:t>
            </a:r>
          </a:p>
        </p:txBody>
      </p:sp>
    </p:spTree>
    <p:extLst>
      <p:ext uri="{BB962C8B-B14F-4D97-AF65-F5344CB8AC3E}">
        <p14:creationId xmlns:p14="http://schemas.microsoft.com/office/powerpoint/2010/main" val="2082857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Functions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FCA3E4-752B-66AF-5338-2C863A608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624" y="2157599"/>
            <a:ext cx="4854361" cy="495343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5FA75F58-2D78-0EBB-869A-EED82668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32" y="823023"/>
            <a:ext cx="6778947" cy="889407"/>
          </a:xfrm>
        </p:spPr>
        <p:txBody>
          <a:bodyPr/>
          <a:lstStyle/>
          <a:p>
            <a:r>
              <a:rPr lang="en-US" dirty="0"/>
              <a:t>Function calling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760FE9-AD90-A2B3-FB63-579A3B547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624" y="2927890"/>
            <a:ext cx="3520745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22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Functions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FA75F58-2D78-0EBB-869A-EED82668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32" y="823023"/>
            <a:ext cx="6778947" cy="889407"/>
          </a:xfrm>
        </p:spPr>
        <p:txBody>
          <a:bodyPr/>
          <a:lstStyle/>
          <a:p>
            <a:r>
              <a:rPr lang="en-US" dirty="0"/>
              <a:t>Variable scope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B7CD44-CBA2-B231-D165-1AE23864C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10" y="1771686"/>
            <a:ext cx="2679526" cy="104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0A92AC-817B-94C7-ECB2-EDF6BB4A3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10" y="3112902"/>
            <a:ext cx="1846622" cy="1145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B66C6A-C484-CB14-7196-C85BD1F7F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876" y="3004736"/>
            <a:ext cx="1722264" cy="139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358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Functions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FA75F58-2D78-0EBB-869A-EED82668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32" y="823023"/>
            <a:ext cx="6778947" cy="889407"/>
          </a:xfrm>
        </p:spPr>
        <p:txBody>
          <a:bodyPr/>
          <a:lstStyle/>
          <a:p>
            <a:r>
              <a:rPr lang="en-US" dirty="0"/>
              <a:t>Lambda function</a:t>
            </a:r>
          </a:p>
        </p:txBody>
      </p:sp>
      <p:pic>
        <p:nvPicPr>
          <p:cNvPr id="6" name="Google Shape;234;p39">
            <a:extLst>
              <a:ext uri="{FF2B5EF4-FFF2-40B4-BE49-F238E27FC236}">
                <a16:creationId xmlns:a16="http://schemas.microsoft.com/office/drawing/2014/main" id="{CE5D6EF9-F6E3-EDA5-F812-7F8758B8CE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225" y="1805839"/>
            <a:ext cx="4045200" cy="15318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5494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9424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Functions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FA75F58-2D78-0EBB-869A-EED82668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32" y="823023"/>
            <a:ext cx="6778947" cy="889407"/>
          </a:xfrm>
        </p:spPr>
        <p:txBody>
          <a:bodyPr/>
          <a:lstStyle/>
          <a:p>
            <a:r>
              <a:rPr lang="en-US" dirty="0"/>
              <a:t>Calculator</a:t>
            </a:r>
          </a:p>
        </p:txBody>
      </p:sp>
      <p:sp>
        <p:nvSpPr>
          <p:cNvPr id="3" name="Google Shape;459;p73">
            <a:extLst>
              <a:ext uri="{FF2B5EF4-FFF2-40B4-BE49-F238E27FC236}">
                <a16:creationId xmlns:a16="http://schemas.microsoft.com/office/drawing/2014/main" id="{B5AE1096-3307-BBAB-72B3-1D6F82650703}"/>
              </a:ext>
            </a:extLst>
          </p:cNvPr>
          <p:cNvSpPr txBox="1">
            <a:spLocks/>
          </p:cNvSpPr>
          <p:nvPr/>
        </p:nvSpPr>
        <p:spPr>
          <a:xfrm>
            <a:off x="776907" y="1653925"/>
            <a:ext cx="4366594" cy="25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Create a calculator that performs</a:t>
            </a:r>
            <a:r>
              <a:rPr lang="en-GB" sz="1400" b="0" dirty="0">
                <a:solidFill>
                  <a:schemeClr val="tx1"/>
                </a:solidFill>
              </a:rPr>
              <a:t> addition, subtraction, division, multiplication</a:t>
            </a:r>
          </a:p>
          <a:p>
            <a:pPr>
              <a:buClrTx/>
              <a:buSzPct val="85000"/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chemeClr val="tx1"/>
                </a:solidFill>
              </a:rPr>
              <a:t>Your code should take the 2 operands and one of the 4 operations </a:t>
            </a:r>
            <a:r>
              <a:rPr lang="en-GB" sz="1400" b="0">
                <a:solidFill>
                  <a:schemeClr val="tx1"/>
                </a:solidFill>
              </a:rPr>
              <a:t>mentioned above</a:t>
            </a:r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318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Questions?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3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50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Comparison Operators</a:t>
            </a:r>
            <a:endParaRPr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D66123-4AE4-A399-F215-74ADD09C2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25" y="1214262"/>
            <a:ext cx="6963747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3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Statements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399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4"/>
          <p:cNvSpPr txBox="1">
            <a:spLocks noGrp="1"/>
          </p:cNvSpPr>
          <p:nvPr>
            <p:ph type="title"/>
          </p:nvPr>
        </p:nvSpPr>
        <p:spPr>
          <a:xfrm>
            <a:off x="534089" y="2161012"/>
            <a:ext cx="3852244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Statement</a:t>
            </a:r>
            <a:endParaRPr dirty="0"/>
          </a:p>
        </p:txBody>
      </p:sp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If Statements</a:t>
            </a:r>
            <a:endParaRPr sz="1800" dirty="0"/>
          </a:p>
        </p:txBody>
      </p:sp>
      <p:pic>
        <p:nvPicPr>
          <p:cNvPr id="4" name="Google Shape;144;p27">
            <a:extLst>
              <a:ext uri="{FF2B5EF4-FFF2-40B4-BE49-F238E27FC236}">
                <a16:creationId xmlns:a16="http://schemas.microsoft.com/office/drawing/2014/main" id="{E03F1F1B-0464-A42C-475B-70FD417512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668" y="1473995"/>
            <a:ext cx="2943225" cy="2352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55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4"/>
          <p:cNvSpPr txBox="1">
            <a:spLocks noGrp="1"/>
          </p:cNvSpPr>
          <p:nvPr>
            <p:ph type="title"/>
          </p:nvPr>
        </p:nvSpPr>
        <p:spPr>
          <a:xfrm>
            <a:off x="534089" y="2161012"/>
            <a:ext cx="3852244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Statement</a:t>
            </a:r>
            <a:endParaRPr dirty="0"/>
          </a:p>
        </p:txBody>
      </p:sp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If Statements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44444" y="1721681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oogle Shape;151;p28">
            <a:extLst>
              <a:ext uri="{FF2B5EF4-FFF2-40B4-BE49-F238E27FC236}">
                <a16:creationId xmlns:a16="http://schemas.microsoft.com/office/drawing/2014/main" id="{E66772FD-24CB-7B42-BFA3-DB1A01C0508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669" y="705022"/>
            <a:ext cx="2543425" cy="20330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52;p28">
            <a:extLst>
              <a:ext uri="{FF2B5EF4-FFF2-40B4-BE49-F238E27FC236}">
                <a16:creationId xmlns:a16="http://schemas.microsoft.com/office/drawing/2014/main" id="{D84A0CD6-A326-6CE3-85AC-8746C8E55B3E}"/>
              </a:ext>
            </a:extLst>
          </p:cNvPr>
          <p:cNvSpPr/>
          <p:nvPr/>
        </p:nvSpPr>
        <p:spPr>
          <a:xfrm>
            <a:off x="4290069" y="1418235"/>
            <a:ext cx="757200" cy="18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153;p28">
            <a:extLst>
              <a:ext uri="{FF2B5EF4-FFF2-40B4-BE49-F238E27FC236}">
                <a16:creationId xmlns:a16="http://schemas.microsoft.com/office/drawing/2014/main" id="{D91ABBE8-AC5E-7221-2564-8078E916B3BB}"/>
              </a:ext>
            </a:extLst>
          </p:cNvPr>
          <p:cNvSpPr txBox="1"/>
          <p:nvPr/>
        </p:nvSpPr>
        <p:spPr>
          <a:xfrm>
            <a:off x="3276570" y="1308285"/>
            <a:ext cx="897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4 spaces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 tab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Google Shape;154;p28">
            <a:extLst>
              <a:ext uri="{FF2B5EF4-FFF2-40B4-BE49-F238E27FC236}">
                <a16:creationId xmlns:a16="http://schemas.microsoft.com/office/drawing/2014/main" id="{DE2E090D-7A06-AED8-8A16-7EBB7C2748E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669" y="2930081"/>
            <a:ext cx="3524350" cy="13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56;p28">
            <a:extLst>
              <a:ext uri="{FF2B5EF4-FFF2-40B4-BE49-F238E27FC236}">
                <a16:creationId xmlns:a16="http://schemas.microsoft.com/office/drawing/2014/main" id="{015A8F08-D0B3-6529-E220-391A4945E76B}"/>
              </a:ext>
            </a:extLst>
          </p:cNvPr>
          <p:cNvSpPr txBox="1"/>
          <p:nvPr/>
        </p:nvSpPr>
        <p:spPr>
          <a:xfrm>
            <a:off x="3120032" y="3187331"/>
            <a:ext cx="77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No spaces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52;p28">
            <a:extLst>
              <a:ext uri="{FF2B5EF4-FFF2-40B4-BE49-F238E27FC236}">
                <a16:creationId xmlns:a16="http://schemas.microsoft.com/office/drawing/2014/main" id="{77651E1C-9814-4B2D-A07C-DF574E052BF6}"/>
              </a:ext>
            </a:extLst>
          </p:cNvPr>
          <p:cNvSpPr/>
          <p:nvPr/>
        </p:nvSpPr>
        <p:spPr>
          <a:xfrm>
            <a:off x="3965245" y="3445581"/>
            <a:ext cx="757200" cy="18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765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4"/>
          <p:cNvSpPr txBox="1">
            <a:spLocks noGrp="1"/>
          </p:cNvSpPr>
          <p:nvPr>
            <p:ph type="title"/>
          </p:nvPr>
        </p:nvSpPr>
        <p:spPr>
          <a:xfrm>
            <a:off x="534089" y="2161012"/>
            <a:ext cx="3852244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elif Statement</a:t>
            </a:r>
            <a:endParaRPr dirty="0"/>
          </a:p>
        </p:txBody>
      </p:sp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If Statements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44444" y="1721681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Google Shape;163;p29">
            <a:extLst>
              <a:ext uri="{FF2B5EF4-FFF2-40B4-BE49-F238E27FC236}">
                <a16:creationId xmlns:a16="http://schemas.microsoft.com/office/drawing/2014/main" id="{8BFC41A5-994B-88B1-D8A7-02BF1F0BEEC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7769" y="1521619"/>
            <a:ext cx="2990850" cy="222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89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4"/>
          <p:cNvSpPr txBox="1">
            <a:spLocks noGrp="1"/>
          </p:cNvSpPr>
          <p:nvPr>
            <p:ph type="title"/>
          </p:nvPr>
        </p:nvSpPr>
        <p:spPr>
          <a:xfrm>
            <a:off x="534089" y="2161012"/>
            <a:ext cx="3852244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else</a:t>
            </a:r>
            <a:r>
              <a:rPr lang="en" dirty="0"/>
              <a:t> Statement</a:t>
            </a:r>
            <a:endParaRPr dirty="0"/>
          </a:p>
        </p:txBody>
      </p:sp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If Statements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44444" y="1721681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oogle Shape;170;p30">
            <a:extLst>
              <a:ext uri="{FF2B5EF4-FFF2-40B4-BE49-F238E27FC236}">
                <a16:creationId xmlns:a16="http://schemas.microsoft.com/office/drawing/2014/main" id="{649359B4-E175-C4A7-F83F-872936B004F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669" y="1557338"/>
            <a:ext cx="3295650" cy="222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638399"/>
      </p:ext>
    </p:extLst>
  </p:cSld>
  <p:clrMapOvr>
    <a:masterClrMapping/>
  </p:clrMapOvr>
</p:sld>
</file>

<file path=ppt/theme/theme1.xml><?xml version="1.0" encoding="utf-8"?>
<a:theme xmlns:a="http://schemas.openxmlformats.org/drawingml/2006/main" name="Udacity Rebrand">
  <a:themeElements>
    <a:clrScheme name="Simple Light">
      <a:dk1>
        <a:srgbClr val="0B0B0B"/>
      </a:dk1>
      <a:lt1>
        <a:srgbClr val="FFFFFF"/>
      </a:lt1>
      <a:dk2>
        <a:srgbClr val="171A53"/>
      </a:dk2>
      <a:lt2>
        <a:srgbClr val="F6F6F6"/>
      </a:lt2>
      <a:accent1>
        <a:srgbClr val="2015FF"/>
      </a:accent1>
      <a:accent2>
        <a:srgbClr val="00C5A1"/>
      </a:accent2>
      <a:accent3>
        <a:srgbClr val="DBE2E8"/>
      </a:accent3>
      <a:accent4>
        <a:srgbClr val="BDEA09"/>
      </a:accent4>
      <a:accent5>
        <a:srgbClr val="6597FF"/>
      </a:accent5>
      <a:accent6>
        <a:srgbClr val="B181FF"/>
      </a:accent6>
      <a:hlink>
        <a:srgbClr val="2015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338</Words>
  <Application>Microsoft Office PowerPoint</Application>
  <PresentationFormat>On-screen Show (16:9)</PresentationFormat>
  <Paragraphs>85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Open Sans SemiBold</vt:lpstr>
      <vt:lpstr>Open Sans</vt:lpstr>
      <vt:lpstr>Roboto</vt:lpstr>
      <vt:lpstr>Open Sans Light</vt:lpstr>
      <vt:lpstr>Arial</vt:lpstr>
      <vt:lpstr>Udacity Rebrand</vt:lpstr>
      <vt:lpstr>Udacity Connect Session</vt:lpstr>
      <vt:lpstr>Content</vt:lpstr>
      <vt:lpstr>Comparison Operators</vt:lpstr>
      <vt:lpstr>PowerPoint Presentation</vt:lpstr>
      <vt:lpstr>If Statements </vt:lpstr>
      <vt:lpstr>if Statement</vt:lpstr>
      <vt:lpstr>if Statement</vt:lpstr>
      <vt:lpstr>elif Statement</vt:lpstr>
      <vt:lpstr>else Statement</vt:lpstr>
      <vt:lpstr>Short hand if</vt:lpstr>
      <vt:lpstr>Short hand if, else</vt:lpstr>
      <vt:lpstr>Multiple conditions</vt:lpstr>
      <vt:lpstr>Nested if</vt:lpstr>
      <vt:lpstr>Loops</vt:lpstr>
      <vt:lpstr>Loops: For Loop</vt:lpstr>
      <vt:lpstr>Why use loops?</vt:lpstr>
      <vt:lpstr>For   city   in   cities   :</vt:lpstr>
      <vt:lpstr>Loops: While Loop</vt:lpstr>
      <vt:lpstr>A for loop is run a predefined number of times.  Meaning, the number of times it has to be run is known before hand.   But what if that number is not known? </vt:lpstr>
      <vt:lpstr>PowerPoint Presentation</vt:lpstr>
      <vt:lpstr>Break, Continue</vt:lpstr>
      <vt:lpstr>A break statement exits the loop without finishing the remaining epochs</vt:lpstr>
      <vt:lpstr>What is the expected output of this code?</vt:lpstr>
      <vt:lpstr>What is the expected output of this code?</vt:lpstr>
      <vt:lpstr>A continue statement skips just 1 epoch</vt:lpstr>
      <vt:lpstr>What is the expected output of this code?</vt:lpstr>
      <vt:lpstr>What is the expected output of this code?</vt:lpstr>
      <vt:lpstr>Break Time</vt:lpstr>
      <vt:lpstr>Functions</vt:lpstr>
      <vt:lpstr>PowerPoint Presentation</vt:lpstr>
      <vt:lpstr>Default argument</vt:lpstr>
      <vt:lpstr>Function calling</vt:lpstr>
      <vt:lpstr>Variable scope</vt:lpstr>
      <vt:lpstr>Lambda function</vt:lpstr>
      <vt:lpstr>Task</vt:lpstr>
      <vt:lpstr>Calculator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Udacity Connect Session</dc:title>
  <cp:lastModifiedBy>Abdullah Nasser Mohamed Azab</cp:lastModifiedBy>
  <cp:revision>8</cp:revision>
  <dcterms:modified xsi:type="dcterms:W3CDTF">2022-11-20T20:05:32Z</dcterms:modified>
</cp:coreProperties>
</file>