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33"/>
  </p:notesMasterIdLst>
  <p:sldIdLst>
    <p:sldId id="267" r:id="rId2"/>
    <p:sldId id="279" r:id="rId3"/>
    <p:sldId id="378" r:id="rId4"/>
    <p:sldId id="376" r:id="rId5"/>
    <p:sldId id="380" r:id="rId6"/>
    <p:sldId id="270" r:id="rId7"/>
    <p:sldId id="379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1" r:id="rId18"/>
    <p:sldId id="390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299" r:id="rId29"/>
    <p:sldId id="377" r:id="rId30"/>
    <p:sldId id="275" r:id="rId31"/>
    <p:sldId id="321" r:id="rId3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Light" panose="020B0306030504020204" pitchFamily="34" charset="0"/>
      <p:regular r:id="rId38"/>
      <p:bold r:id="rId39"/>
      <p:italic r:id="rId40"/>
      <p:boldItalic r:id="rId41"/>
    </p:embeddedFont>
    <p:embeddedFont>
      <p:font typeface="Open Sans SemiBold" panose="020B0706030804020204" pitchFamily="34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7019e4486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7019e4486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24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401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736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2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039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373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67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556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856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93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7019e4486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7019e4486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027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522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904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440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415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711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164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820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15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377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99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32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41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83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854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17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SemiBold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Shapes (Dark)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Navy Top Banner">
  <p:cSld name="TITLE_ONLY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150" y="0"/>
            <a:ext cx="9144000" cy="4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ubTitle" idx="1"/>
          </p:nvPr>
        </p:nvSpPr>
        <p:spPr>
          <a:xfrm>
            <a:off x="612600" y="127050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>
            <a:spLocks noGrp="1"/>
          </p:cNvSpPr>
          <p:nvPr>
            <p:ph type="body" idx="2"/>
          </p:nvPr>
        </p:nvSpPr>
        <p:spPr>
          <a:xfrm>
            <a:off x="612600" y="1856875"/>
            <a:ext cx="60348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Dark)">
  <p:cSld name="Section Divider - Lines (Dark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4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67" r:id="rId3"/>
    <p:sldLayoutId id="2147483676" r:id="rId4"/>
    <p:sldLayoutId id="2147483677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exceptions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>
            <a:spLocks noGrp="1"/>
          </p:cNvSpPr>
          <p:nvPr>
            <p:ph type="ctrTitle"/>
          </p:nvPr>
        </p:nvSpPr>
        <p:spPr>
          <a:xfrm>
            <a:off x="612599" y="985225"/>
            <a:ext cx="6509719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Udacity Connect Session</a:t>
            </a:r>
            <a:endParaRPr dirty="0"/>
          </a:p>
        </p:txBody>
      </p:sp>
      <p:sp>
        <p:nvSpPr>
          <p:cNvPr id="395" name="Google Shape;395;p61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Handling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65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File Handling</a:t>
            </a:r>
            <a:endParaRPr sz="1800" dirty="0"/>
          </a:p>
        </p:txBody>
      </p:sp>
      <p:sp>
        <p:nvSpPr>
          <p:cNvPr id="8" name="Google Shape;459;p73">
            <a:extLst>
              <a:ext uri="{FF2B5EF4-FFF2-40B4-BE49-F238E27FC236}">
                <a16:creationId xmlns:a16="http://schemas.microsoft.com/office/drawing/2014/main" id="{71CCFEF6-B3BF-448B-EF01-140378F624AD}"/>
              </a:ext>
            </a:extLst>
          </p:cNvPr>
          <p:cNvSpPr txBox="1">
            <a:spLocks/>
          </p:cNvSpPr>
          <p:nvPr/>
        </p:nvSpPr>
        <p:spPr>
          <a:xfrm>
            <a:off x="691182" y="1443038"/>
            <a:ext cx="3230737" cy="71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ClrTx/>
              <a:buSzPct val="85000"/>
            </a:pPr>
            <a:r>
              <a:rPr lang="en-GB" sz="1400" b="0" dirty="0">
                <a:solidFill>
                  <a:schemeClr val="tx1"/>
                </a:solidFill>
              </a:rPr>
              <a:t>With open(“</a:t>
            </a:r>
            <a:r>
              <a:rPr lang="en-GB" sz="1400" b="0" dirty="0" err="1">
                <a:solidFill>
                  <a:schemeClr val="tx1"/>
                </a:solidFill>
              </a:rPr>
              <a:t>file_path</a:t>
            </a:r>
            <a:r>
              <a:rPr lang="en-GB" sz="1400" b="0" dirty="0">
                <a:solidFill>
                  <a:schemeClr val="tx1"/>
                </a:solidFill>
              </a:rPr>
              <a:t>”, “r”) as f: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BF2BB0-2A31-01E4-4622-8CCB3A0A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14" y="2266764"/>
            <a:ext cx="6259513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5C208B3F-7A4A-D142-0F99-5936E1B097C4}"/>
              </a:ext>
            </a:extLst>
          </p:cNvPr>
          <p:cNvSpPr/>
          <p:nvPr/>
        </p:nvSpPr>
        <p:spPr>
          <a:xfrm>
            <a:off x="2707481" y="1700213"/>
            <a:ext cx="85725" cy="457386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20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OOP</a:t>
            </a:r>
            <a:endParaRPr sz="1800" dirty="0"/>
          </a:p>
        </p:txBody>
      </p:sp>
      <p:sp>
        <p:nvSpPr>
          <p:cNvPr id="2" name="Google Shape;459;p73">
            <a:extLst>
              <a:ext uri="{FF2B5EF4-FFF2-40B4-BE49-F238E27FC236}">
                <a16:creationId xmlns:a16="http://schemas.microsoft.com/office/drawing/2014/main" id="{E6767F86-F0D3-DFC8-4216-3C916FF24ACD}"/>
              </a:ext>
            </a:extLst>
          </p:cNvPr>
          <p:cNvSpPr txBox="1">
            <a:spLocks/>
          </p:cNvSpPr>
          <p:nvPr/>
        </p:nvSpPr>
        <p:spPr>
          <a:xfrm>
            <a:off x="691182" y="1443038"/>
            <a:ext cx="5523881" cy="2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is an Object Oriented Programming (OOP) language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4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everything in python is an object with its properties and methods.</a:t>
            </a:r>
          </a:p>
          <a:p>
            <a:pPr marL="114300" indent="0">
              <a:buClrTx/>
            </a:pPr>
            <a:endParaRPr lang="en-GB" sz="14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like a blueprint for creating object</a:t>
            </a:r>
            <a:endParaRPr lang="en-US" sz="14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1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OOP</a:t>
            </a:r>
            <a:endParaRPr sz="1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FF8DF6F-D045-A4D2-0A14-1D2D444D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13" y="2373217"/>
            <a:ext cx="3395043" cy="889407"/>
          </a:xfrm>
        </p:spPr>
        <p:txBody>
          <a:bodyPr/>
          <a:lstStyle/>
          <a:p>
            <a:r>
              <a:rPr lang="en-US" dirty="0"/>
              <a:t>What is a class?</a:t>
            </a:r>
          </a:p>
        </p:txBody>
      </p:sp>
      <p:pic>
        <p:nvPicPr>
          <p:cNvPr id="4" name="Google Shape;142;p27">
            <a:extLst>
              <a:ext uri="{FF2B5EF4-FFF2-40B4-BE49-F238E27FC236}">
                <a16:creationId xmlns:a16="http://schemas.microsoft.com/office/drawing/2014/main" id="{BC7A0AFD-62AA-BB17-58E6-E9F668D4C9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156" y="811868"/>
            <a:ext cx="2966600" cy="36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3;p27">
            <a:extLst>
              <a:ext uri="{FF2B5EF4-FFF2-40B4-BE49-F238E27FC236}">
                <a16:creationId xmlns:a16="http://schemas.microsoft.com/office/drawing/2014/main" id="{CBE502B2-B079-FD6F-6FE4-25B10E418212}"/>
              </a:ext>
            </a:extLst>
          </p:cNvPr>
          <p:cNvSpPr txBox="1"/>
          <p:nvPr/>
        </p:nvSpPr>
        <p:spPr>
          <a:xfrm>
            <a:off x="2685712" y="1587681"/>
            <a:ext cx="1186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Attributes</a:t>
            </a:r>
            <a:endParaRPr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sp>
        <p:nvSpPr>
          <p:cNvPr id="6" name="Google Shape;144;p27">
            <a:extLst>
              <a:ext uri="{FF2B5EF4-FFF2-40B4-BE49-F238E27FC236}">
                <a16:creationId xmlns:a16="http://schemas.microsoft.com/office/drawing/2014/main" id="{D95CD8AA-8FC8-AD8B-0975-D74985AB9B3C}"/>
              </a:ext>
            </a:extLst>
          </p:cNvPr>
          <p:cNvSpPr/>
          <p:nvPr/>
        </p:nvSpPr>
        <p:spPr>
          <a:xfrm>
            <a:off x="4019262" y="1668981"/>
            <a:ext cx="1264200" cy="26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30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OOP</a:t>
            </a: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35D20-A802-0FB7-F60C-214E23C3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38" y="1742577"/>
            <a:ext cx="1769858" cy="63064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6BEAAB26-3E69-9127-E608-3E6682D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63" y="1928513"/>
            <a:ext cx="3395043" cy="889407"/>
          </a:xfrm>
        </p:spPr>
        <p:txBody>
          <a:bodyPr/>
          <a:lstStyle/>
          <a:p>
            <a:r>
              <a:rPr lang="en-US" dirty="0"/>
              <a:t>Creating a class</a:t>
            </a:r>
          </a:p>
        </p:txBody>
      </p:sp>
    </p:spTree>
    <p:extLst>
      <p:ext uri="{BB962C8B-B14F-4D97-AF65-F5344CB8AC3E}">
        <p14:creationId xmlns:p14="http://schemas.microsoft.com/office/powerpoint/2010/main" val="236680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OOP</a:t>
            </a:r>
            <a:endParaRPr sz="1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BEAAB26-3E69-9127-E608-3E6682D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63" y="1928513"/>
            <a:ext cx="3616500" cy="889407"/>
          </a:xfrm>
        </p:spPr>
        <p:txBody>
          <a:bodyPr/>
          <a:lstStyle/>
          <a:p>
            <a:r>
              <a:rPr lang="en-US" dirty="0"/>
              <a:t>Creating an object or </a:t>
            </a:r>
            <a:br>
              <a:rPr lang="en-US" dirty="0"/>
            </a:br>
            <a:r>
              <a:rPr lang="en-US" dirty="0"/>
              <a:t>instance of a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B78BB-A810-0452-D013-572883927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54" y="1606600"/>
            <a:ext cx="1728792" cy="6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4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OOP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9DEA6-479C-1D84-2778-72A4604CD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04" y="1319587"/>
            <a:ext cx="2583404" cy="2347163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63FF4D36-FA1C-AD9D-ED49-7A04B207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82" y="1973167"/>
            <a:ext cx="3637931" cy="1098646"/>
          </a:xfrm>
        </p:spPr>
        <p:txBody>
          <a:bodyPr/>
          <a:lstStyle/>
          <a:p>
            <a:r>
              <a:rPr lang="en-US" dirty="0"/>
              <a:t>Constructor:</a:t>
            </a:r>
            <a:br>
              <a:rPr lang="en-US" dirty="0"/>
            </a:br>
            <a:r>
              <a:rPr lang="en-US" dirty="0"/>
              <a:t>	__</a:t>
            </a:r>
            <a:r>
              <a:rPr lang="en-US" dirty="0" err="1"/>
              <a:t>init</a:t>
            </a:r>
            <a:r>
              <a:rPr lang="en-US" dirty="0"/>
              <a:t>__ function</a:t>
            </a:r>
          </a:p>
        </p:txBody>
      </p:sp>
    </p:spTree>
    <p:extLst>
      <p:ext uri="{BB962C8B-B14F-4D97-AF65-F5344CB8AC3E}">
        <p14:creationId xmlns:p14="http://schemas.microsoft.com/office/powerpoint/2010/main" val="145274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OOP</a:t>
            </a:r>
            <a:endParaRPr sz="1800" dirty="0"/>
          </a:p>
        </p:txBody>
      </p:sp>
      <p:sp>
        <p:nvSpPr>
          <p:cNvPr id="2" name="Google Shape;459;p73">
            <a:extLst>
              <a:ext uri="{FF2B5EF4-FFF2-40B4-BE49-F238E27FC236}">
                <a16:creationId xmlns:a16="http://schemas.microsoft.com/office/drawing/2014/main" id="{E6767F86-F0D3-DFC8-4216-3C916FF24ACD}"/>
              </a:ext>
            </a:extLst>
          </p:cNvPr>
          <p:cNvSpPr txBox="1">
            <a:spLocks/>
          </p:cNvSpPr>
          <p:nvPr/>
        </p:nvSpPr>
        <p:spPr>
          <a:xfrm>
            <a:off x="691182" y="1443038"/>
            <a:ext cx="5523881" cy="163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you can think of a class as a blueprint or an empty cup.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4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 filled by different data with every object or instance created.</a:t>
            </a:r>
            <a:endParaRPr lang="en-US" sz="14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6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OOP</a:t>
            </a:r>
            <a:endParaRPr sz="1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F27BE6D-80CB-D4A6-C9E5-7E69A015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95" y="1966022"/>
            <a:ext cx="3637931" cy="1098646"/>
          </a:xfrm>
        </p:spPr>
        <p:txBody>
          <a:bodyPr/>
          <a:lstStyle/>
          <a:p>
            <a:r>
              <a:rPr lang="en-US" dirty="0"/>
              <a:t>Object methods</a:t>
            </a:r>
          </a:p>
        </p:txBody>
      </p:sp>
      <p:pic>
        <p:nvPicPr>
          <p:cNvPr id="4" name="Google Shape;174;p31">
            <a:extLst>
              <a:ext uri="{FF2B5EF4-FFF2-40B4-BE49-F238E27FC236}">
                <a16:creationId xmlns:a16="http://schemas.microsoft.com/office/drawing/2014/main" id="{D28AD6E0-49D4-7DC7-1D20-8D4EF07CA0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307" y="1333500"/>
            <a:ext cx="3867150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25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459" name="Google Shape;459;p73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Scripting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Try, Except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File Handling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OOP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Inheritance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OOP</a:t>
            </a:r>
            <a:endParaRPr sz="1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F27BE6D-80CB-D4A6-C9E5-7E69A015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95" y="515840"/>
            <a:ext cx="3637931" cy="1098646"/>
          </a:xfrm>
        </p:spPr>
        <p:txBody>
          <a:bodyPr/>
          <a:lstStyle/>
          <a:p>
            <a:r>
              <a:rPr lang="en-US" dirty="0"/>
              <a:t>Self keyword</a:t>
            </a:r>
          </a:p>
        </p:txBody>
      </p:sp>
      <p:pic>
        <p:nvPicPr>
          <p:cNvPr id="4" name="Google Shape;174;p31">
            <a:extLst>
              <a:ext uri="{FF2B5EF4-FFF2-40B4-BE49-F238E27FC236}">
                <a16:creationId xmlns:a16="http://schemas.microsoft.com/office/drawing/2014/main" id="{D28AD6E0-49D4-7DC7-1D20-8D4EF07CA0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082" y="1443038"/>
            <a:ext cx="38671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9;p73">
            <a:extLst>
              <a:ext uri="{FF2B5EF4-FFF2-40B4-BE49-F238E27FC236}">
                <a16:creationId xmlns:a16="http://schemas.microsoft.com/office/drawing/2014/main" id="{8448D431-534F-9B7A-D879-31DAA3981A5F}"/>
              </a:ext>
            </a:extLst>
          </p:cNvPr>
          <p:cNvSpPr txBox="1">
            <a:spLocks/>
          </p:cNvSpPr>
          <p:nvPr/>
        </p:nvSpPr>
        <p:spPr>
          <a:xfrm>
            <a:off x="333995" y="1614486"/>
            <a:ext cx="3867150" cy="163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 is used as the first parameter in every method in a class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used to access the attributes and methods of the class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Doesn’t have to be named self, but it has to be the first parameter</a:t>
            </a:r>
            <a:endParaRPr lang="en-US" sz="14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8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OOP</a:t>
            </a:r>
            <a:endParaRPr sz="1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F27BE6D-80CB-D4A6-C9E5-7E69A015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95" y="515840"/>
            <a:ext cx="3637931" cy="1098646"/>
          </a:xfrm>
        </p:spPr>
        <p:txBody>
          <a:bodyPr/>
          <a:lstStyle/>
          <a:p>
            <a:r>
              <a:rPr lang="en-US" dirty="0"/>
              <a:t>Doc strings</a:t>
            </a:r>
          </a:p>
        </p:txBody>
      </p:sp>
      <p:sp>
        <p:nvSpPr>
          <p:cNvPr id="2" name="Google Shape;459;p73">
            <a:extLst>
              <a:ext uri="{FF2B5EF4-FFF2-40B4-BE49-F238E27FC236}">
                <a16:creationId xmlns:a16="http://schemas.microsoft.com/office/drawing/2014/main" id="{8448D431-534F-9B7A-D879-31DAA3981A5F}"/>
              </a:ext>
            </a:extLst>
          </p:cNvPr>
          <p:cNvSpPr txBox="1">
            <a:spLocks/>
          </p:cNvSpPr>
          <p:nvPr/>
        </p:nvSpPr>
        <p:spPr>
          <a:xfrm>
            <a:off x="333995" y="1614486"/>
            <a:ext cx="3867150" cy="163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 try to use doc strings, to make it easier for the person using the code later</a:t>
            </a:r>
            <a:endParaRPr lang="en-US" sz="14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Google Shape;197;p34">
            <a:extLst>
              <a:ext uri="{FF2B5EF4-FFF2-40B4-BE49-F238E27FC236}">
                <a16:creationId xmlns:a16="http://schemas.microsoft.com/office/drawing/2014/main" id="{ACB08014-4945-E6B6-DA39-DDB449F13A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31" y="578644"/>
            <a:ext cx="3892001" cy="4094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33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Inheritance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14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Inheritance </a:t>
            </a:r>
            <a:endParaRPr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1CFF3-8401-55EB-1734-1D30AD80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4" y="626892"/>
            <a:ext cx="6872288" cy="38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Inheritance</a:t>
            </a:r>
            <a:endParaRPr sz="1800" dirty="0"/>
          </a:p>
        </p:txBody>
      </p:sp>
      <p:sp>
        <p:nvSpPr>
          <p:cNvPr id="2" name="Google Shape;459;p73">
            <a:extLst>
              <a:ext uri="{FF2B5EF4-FFF2-40B4-BE49-F238E27FC236}">
                <a16:creationId xmlns:a16="http://schemas.microsoft.com/office/drawing/2014/main" id="{8448D431-534F-9B7A-D879-31DAA3981A5F}"/>
              </a:ext>
            </a:extLst>
          </p:cNvPr>
          <p:cNvSpPr txBox="1">
            <a:spLocks/>
          </p:cNvSpPr>
          <p:nvPr/>
        </p:nvSpPr>
        <p:spPr>
          <a:xfrm>
            <a:off x="419720" y="1293017"/>
            <a:ext cx="5288136" cy="195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inheritance is used to reduce code size and make things easier for developers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allows us to inherit all the methods and properties of another class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 class is the class being inherited from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Child class is the class inheriting</a:t>
            </a:r>
            <a:endParaRPr lang="en-US" sz="14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0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Inheritance</a:t>
            </a:r>
            <a:endParaRPr sz="1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114F560-AE57-9746-DF99-215E5FDB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95" y="1830290"/>
            <a:ext cx="3637931" cy="1098646"/>
          </a:xfrm>
        </p:spPr>
        <p:txBody>
          <a:bodyPr/>
          <a:lstStyle/>
          <a:p>
            <a:r>
              <a:rPr lang="en-US" dirty="0"/>
              <a:t>Creating a parent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CE3F6-B2CE-774C-D5BC-D379520E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32" y="2043113"/>
            <a:ext cx="4534536" cy="11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78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Inheritance</a:t>
            </a:r>
            <a:endParaRPr sz="1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114F560-AE57-9746-DF99-215E5FDB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95" y="1830290"/>
            <a:ext cx="3637931" cy="1098646"/>
          </a:xfrm>
        </p:spPr>
        <p:txBody>
          <a:bodyPr/>
          <a:lstStyle/>
          <a:p>
            <a:r>
              <a:rPr lang="en-US" dirty="0"/>
              <a:t>Creating a child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1F086-C5AD-DE29-9036-E2C28B95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620" y="950118"/>
            <a:ext cx="514038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4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Inheritance</a:t>
            </a:r>
            <a:endParaRPr sz="1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114F560-AE57-9746-DF99-215E5FDB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83" y="1830290"/>
            <a:ext cx="3637931" cy="1098646"/>
          </a:xfrm>
        </p:spPr>
        <p:txBody>
          <a:bodyPr/>
          <a:lstStyle/>
          <a:p>
            <a:r>
              <a:rPr lang="en-US" dirty="0"/>
              <a:t>Super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9C6C9-0081-DC85-5B2A-32062579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41" y="1128713"/>
            <a:ext cx="5928804" cy="28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Time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Task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3EFECAC-81DF-DD26-8ED9-42D57037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2" y="823023"/>
            <a:ext cx="6778947" cy="889407"/>
          </a:xfrm>
        </p:spPr>
        <p:txBody>
          <a:bodyPr/>
          <a:lstStyle/>
          <a:p>
            <a:r>
              <a:rPr lang="en-US" dirty="0"/>
              <a:t>Electronic Safe</a:t>
            </a:r>
          </a:p>
        </p:txBody>
      </p:sp>
      <p:sp>
        <p:nvSpPr>
          <p:cNvPr id="4" name="Google Shape;459;p73">
            <a:extLst>
              <a:ext uri="{FF2B5EF4-FFF2-40B4-BE49-F238E27FC236}">
                <a16:creationId xmlns:a16="http://schemas.microsoft.com/office/drawing/2014/main" id="{90BFD36B-7D9B-9CE9-538F-EF4EB2F55F3D}"/>
              </a:ext>
            </a:extLst>
          </p:cNvPr>
          <p:cNvSpPr txBox="1">
            <a:spLocks/>
          </p:cNvSpPr>
          <p:nvPr/>
        </p:nvSpPr>
        <p:spPr>
          <a:xfrm>
            <a:off x="634032" y="1712430"/>
            <a:ext cx="5288136" cy="195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 electronic safe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Ask user </a:t>
            </a:r>
            <a:r>
              <a:rPr lang="en-GB" sz="1400" b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wether</a:t>
            </a: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 wants to register or login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register then take username and password and save them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login then take username and password and check if they are stored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they are stored login, else ask user to register</a:t>
            </a:r>
            <a:endParaRPr lang="en-US" sz="14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5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Scripting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65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0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Scripting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459;p73">
            <a:extLst>
              <a:ext uri="{FF2B5EF4-FFF2-40B4-BE49-F238E27FC236}">
                <a16:creationId xmlns:a16="http://schemas.microsoft.com/office/drawing/2014/main" id="{71CCFEF6-B3BF-448B-EF01-140378F624AD}"/>
              </a:ext>
            </a:extLst>
          </p:cNvPr>
          <p:cNvSpPr txBox="1">
            <a:spLocks/>
          </p:cNvSpPr>
          <p:nvPr/>
        </p:nvSpPr>
        <p:spPr>
          <a:xfrm>
            <a:off x="634031" y="1835944"/>
            <a:ext cx="5523881" cy="2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Open the terminal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Navigate to the file location using cd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Write the following command ‘python file_name.py’</a:t>
            </a:r>
          </a:p>
          <a:p>
            <a:pPr marL="114300" indent="0">
              <a:buClrTx/>
              <a:buSzPct val="85000"/>
            </a:pPr>
            <a:endParaRPr lang="en-GB" sz="1400" b="0" dirty="0">
              <a:solidFill>
                <a:schemeClr val="tx1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562B662-AE6F-79C1-4532-BE353F19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2" y="823023"/>
            <a:ext cx="6778947" cy="889407"/>
          </a:xfrm>
        </p:spPr>
        <p:txBody>
          <a:bodyPr/>
          <a:lstStyle/>
          <a:p>
            <a:r>
              <a:rPr lang="en-US" dirty="0"/>
              <a:t>Running a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0848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Scripting</a:t>
            </a:r>
            <a:endParaRPr sz="1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562B662-AE6F-79C1-4532-BE353F19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82" y="1135968"/>
            <a:ext cx="4745211" cy="889407"/>
          </a:xfrm>
        </p:spPr>
        <p:txBody>
          <a:bodyPr/>
          <a:lstStyle/>
          <a:p>
            <a:r>
              <a:rPr lang="en-US" dirty="0"/>
              <a:t>VS Code </a:t>
            </a:r>
          </a:p>
        </p:txBody>
      </p:sp>
      <p:pic>
        <p:nvPicPr>
          <p:cNvPr id="4" name="Google Shape;143;p27">
            <a:extLst>
              <a:ext uri="{FF2B5EF4-FFF2-40B4-BE49-F238E27FC236}">
                <a16:creationId xmlns:a16="http://schemas.microsoft.com/office/drawing/2014/main" id="{E60FB2CF-F2D9-FB9C-EB72-892BF79397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137" y="1057275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59;p73">
            <a:extLst>
              <a:ext uri="{FF2B5EF4-FFF2-40B4-BE49-F238E27FC236}">
                <a16:creationId xmlns:a16="http://schemas.microsoft.com/office/drawing/2014/main" id="{3032990A-BE92-544A-CDE3-0FD642420A61}"/>
              </a:ext>
            </a:extLst>
          </p:cNvPr>
          <p:cNvSpPr txBox="1">
            <a:spLocks/>
          </p:cNvSpPr>
          <p:nvPr/>
        </p:nvSpPr>
        <p:spPr>
          <a:xfrm>
            <a:off x="805854" y="2250281"/>
            <a:ext cx="1952006" cy="51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ClrTx/>
              <a:buSzPct val="85000"/>
            </a:pPr>
            <a:r>
              <a:rPr lang="en-GB" sz="1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Download </a:t>
            </a:r>
            <a:r>
              <a:rPr lang="en-GB" sz="14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Vscode</a:t>
            </a:r>
            <a:endParaRPr lang="en-GB"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Tx/>
              <a:buSzPct val="85000"/>
            </a:pPr>
            <a:endParaRPr lang="en-GB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Try, Except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Try, Except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459;p73">
            <a:extLst>
              <a:ext uri="{FF2B5EF4-FFF2-40B4-BE49-F238E27FC236}">
                <a16:creationId xmlns:a16="http://schemas.microsoft.com/office/drawing/2014/main" id="{71CCFEF6-B3BF-448B-EF01-140378F624AD}"/>
              </a:ext>
            </a:extLst>
          </p:cNvPr>
          <p:cNvSpPr txBox="1">
            <a:spLocks/>
          </p:cNvSpPr>
          <p:nvPr/>
        </p:nvSpPr>
        <p:spPr>
          <a:xfrm>
            <a:off x="634031" y="1835944"/>
            <a:ext cx="5523881" cy="2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Python has many built-in errors that are raised when your program encounters an error (something wrong in the program)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</a:endParaRP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Exceptions </a:t>
            </a:r>
            <a:r>
              <a:rPr lang="en-US" sz="1400" b="0" dirty="0">
                <a:solidFill>
                  <a:schemeClr val="tx1"/>
                </a:solidFill>
                <a:hlinkClick r:id="rId3"/>
              </a:rPr>
              <a:t>examples</a:t>
            </a:r>
            <a:endParaRPr lang="en-US" sz="1400" b="0" dirty="0">
              <a:solidFill>
                <a:schemeClr val="tx1"/>
              </a:solidFill>
            </a:endParaRP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endParaRPr lang="en-GB" sz="1400" b="0" dirty="0">
              <a:solidFill>
                <a:schemeClr val="tx1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562B662-AE6F-79C1-4532-BE353F19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2" y="823023"/>
            <a:ext cx="6778947" cy="889407"/>
          </a:xfrm>
        </p:spPr>
        <p:txBody>
          <a:bodyPr/>
          <a:lstStyle/>
          <a:p>
            <a:r>
              <a:rPr lang="en-US" dirty="0"/>
              <a:t>Running a python script</a:t>
            </a:r>
          </a:p>
        </p:txBody>
      </p:sp>
    </p:spTree>
    <p:extLst>
      <p:ext uri="{BB962C8B-B14F-4D97-AF65-F5344CB8AC3E}">
        <p14:creationId xmlns:p14="http://schemas.microsoft.com/office/powerpoint/2010/main" val="282945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Try, Except</a:t>
            </a:r>
            <a:endParaRPr sz="1800" dirty="0"/>
          </a:p>
        </p:txBody>
      </p:sp>
      <p:sp>
        <p:nvSpPr>
          <p:cNvPr id="8" name="Google Shape;459;p73">
            <a:extLst>
              <a:ext uri="{FF2B5EF4-FFF2-40B4-BE49-F238E27FC236}">
                <a16:creationId xmlns:a16="http://schemas.microsoft.com/office/drawing/2014/main" id="{71CCFEF6-B3BF-448B-EF01-140378F624AD}"/>
              </a:ext>
            </a:extLst>
          </p:cNvPr>
          <p:cNvSpPr txBox="1">
            <a:spLocks/>
          </p:cNvSpPr>
          <p:nvPr/>
        </p:nvSpPr>
        <p:spPr>
          <a:xfrm>
            <a:off x="634033" y="1178719"/>
            <a:ext cx="5438156" cy="16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Try: Contains the main code block.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Except: Contains the action you want done when there is an error.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Else: Executes if there was no error.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Finally: Executes regardless there was an error or not.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B01FC-727D-7F4C-5F08-D649C03D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0" y="2871788"/>
            <a:ext cx="8557840" cy="12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7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Try, Except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459;p73">
            <a:extLst>
              <a:ext uri="{FF2B5EF4-FFF2-40B4-BE49-F238E27FC236}">
                <a16:creationId xmlns:a16="http://schemas.microsoft.com/office/drawing/2014/main" id="{71CCFEF6-B3BF-448B-EF01-140378F624AD}"/>
              </a:ext>
            </a:extLst>
          </p:cNvPr>
          <p:cNvSpPr txBox="1">
            <a:spLocks/>
          </p:cNvSpPr>
          <p:nvPr/>
        </p:nvSpPr>
        <p:spPr>
          <a:xfrm>
            <a:off x="691182" y="1443038"/>
            <a:ext cx="5523881" cy="2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an error occurs, or exception as we call it, Python will normally stop and generate an error message.</a:t>
            </a:r>
          </a:p>
          <a:p>
            <a:pPr marL="114300" indent="0">
              <a:buClrTx/>
              <a:buSzPct val="85000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try block raises an error, the except block will be executed.</a:t>
            </a:r>
          </a:p>
          <a:p>
            <a:pPr marL="114300" indent="0">
              <a:buClrTx/>
              <a:buSzPct val="85000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the try block, the program will crash and raise an error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endParaRPr lang="en-GB" sz="8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32040"/>
      </p:ext>
    </p:extLst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468</Words>
  <Application>Microsoft Office PowerPoint</Application>
  <PresentationFormat>On-screen Show (16:9)</PresentationFormat>
  <Paragraphs>92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Open Sans</vt:lpstr>
      <vt:lpstr>Open Sans Light</vt:lpstr>
      <vt:lpstr>Open Sans SemiBold</vt:lpstr>
      <vt:lpstr>Arial</vt:lpstr>
      <vt:lpstr>Roboto</vt:lpstr>
      <vt:lpstr>Udacity Rebrand</vt:lpstr>
      <vt:lpstr>Udacity Connect Session</vt:lpstr>
      <vt:lpstr>Content</vt:lpstr>
      <vt:lpstr>Scripting</vt:lpstr>
      <vt:lpstr>Running a python script</vt:lpstr>
      <vt:lpstr>VS Code </vt:lpstr>
      <vt:lpstr>Try, Except</vt:lpstr>
      <vt:lpstr>Running a python script</vt:lpstr>
      <vt:lpstr>PowerPoint Presentation</vt:lpstr>
      <vt:lpstr>PowerPoint Presentation</vt:lpstr>
      <vt:lpstr>File Handling</vt:lpstr>
      <vt:lpstr>PowerPoint Presentation</vt:lpstr>
      <vt:lpstr>OOP</vt:lpstr>
      <vt:lpstr>PowerPoint Presentation</vt:lpstr>
      <vt:lpstr>What is a class?</vt:lpstr>
      <vt:lpstr>Creating a class</vt:lpstr>
      <vt:lpstr>Creating an object or  instance of a class</vt:lpstr>
      <vt:lpstr>Constructor:  __init__ function</vt:lpstr>
      <vt:lpstr>PowerPoint Presentation</vt:lpstr>
      <vt:lpstr>Object methods</vt:lpstr>
      <vt:lpstr>Self keyword</vt:lpstr>
      <vt:lpstr>Doc strings</vt:lpstr>
      <vt:lpstr>Inheritance</vt:lpstr>
      <vt:lpstr>PowerPoint Presentation</vt:lpstr>
      <vt:lpstr>PowerPoint Presentation</vt:lpstr>
      <vt:lpstr>Creating a parent class</vt:lpstr>
      <vt:lpstr>Creating a child class</vt:lpstr>
      <vt:lpstr>Super function</vt:lpstr>
      <vt:lpstr>Break Time</vt:lpstr>
      <vt:lpstr>Electronic Safe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Abdullah Nasser Mohamed Azab</cp:lastModifiedBy>
  <cp:revision>9</cp:revision>
  <dcterms:modified xsi:type="dcterms:W3CDTF">2022-11-14T13:36:53Z</dcterms:modified>
</cp:coreProperties>
</file>