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6"/>
  </p:notesMasterIdLst>
  <p:sldIdLst>
    <p:sldId id="267" r:id="rId2"/>
    <p:sldId id="279" r:id="rId3"/>
    <p:sldId id="378" r:id="rId4"/>
    <p:sldId id="376" r:id="rId5"/>
    <p:sldId id="381" r:id="rId6"/>
    <p:sldId id="382" r:id="rId7"/>
    <p:sldId id="384" r:id="rId8"/>
    <p:sldId id="383" r:id="rId9"/>
    <p:sldId id="386" r:id="rId10"/>
    <p:sldId id="387" r:id="rId11"/>
    <p:sldId id="388" r:id="rId12"/>
    <p:sldId id="389" r:id="rId13"/>
    <p:sldId id="275" r:id="rId14"/>
    <p:sldId id="321" r:id="rId1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Open Sans Light" panose="020B0306030504020204" pitchFamily="34" charset="0"/>
      <p:regular r:id="rId21"/>
      <p:bold r:id="rId22"/>
      <p:italic r:id="rId23"/>
      <p:boldItalic r:id="rId24"/>
    </p:embeddedFont>
    <p:embeddedFont>
      <p:font typeface="Open Sans SemiBold" panose="020B0706030804020204" pitchFamily="3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7019e4486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07019e4486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59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723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992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7019e4486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07019e4486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07019e4486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07019e4486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991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07019e4486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07019e4486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377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32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812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002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040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107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494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- Simple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2"/>
          <p:cNvPicPr preferRelativeResize="0"/>
          <p:nvPr/>
        </p:nvPicPr>
        <p:blipFill rotWithShape="1">
          <a:blip r:embed="rId3">
            <a:alphaModFix/>
          </a:blip>
          <a:srcRect t="3420" b="-3420"/>
          <a:stretch/>
        </p:blipFill>
        <p:spPr>
          <a:xfrm>
            <a:off x="612600" y="4132943"/>
            <a:ext cx="2041075" cy="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1"/>
          </p:nvPr>
        </p:nvSpPr>
        <p:spPr>
          <a:xfrm>
            <a:off x="612600" y="2578525"/>
            <a:ext cx="6205800" cy="64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SemiBold"/>
              <a:buNone/>
              <a:defRPr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/>
          <p:nvPr/>
        </p:nvSpPr>
        <p:spPr>
          <a:xfrm>
            <a:off x="296205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- Simple">
  <p:cSld name="TITLE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t="3420" b="-3420"/>
          <a:stretch/>
        </p:blipFill>
        <p:spPr>
          <a:xfrm>
            <a:off x="612600" y="4132943"/>
            <a:ext cx="2041075" cy="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96205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- Shapes (Dark)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 Light"/>
              <a:buNone/>
              <a:defRPr sz="3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612600" y="612925"/>
            <a:ext cx="5621100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0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45" name="Google Shape;145;p30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0"/>
          <p:cNvSpPr txBox="1">
            <a:spLocks noGrp="1"/>
          </p:cNvSpPr>
          <p:nvPr>
            <p:ph type="body" idx="1"/>
          </p:nvPr>
        </p:nvSpPr>
        <p:spPr>
          <a:xfrm>
            <a:off x="612600" y="1568200"/>
            <a:ext cx="5621100" cy="25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Navy Top Banner">
  <p:cSld name="TITLE_ONLY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612600" y="889425"/>
            <a:ext cx="6034800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1"/>
          <p:cNvSpPr/>
          <p:nvPr/>
        </p:nvSpPr>
        <p:spPr>
          <a:xfrm>
            <a:off x="150" y="0"/>
            <a:ext cx="9144000" cy="4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subTitle" idx="1"/>
          </p:nvPr>
        </p:nvSpPr>
        <p:spPr>
          <a:xfrm>
            <a:off x="612600" y="127050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1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52" name="Google Shape;152;p31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1"/>
          <p:cNvSpPr txBox="1">
            <a:spLocks noGrp="1"/>
          </p:cNvSpPr>
          <p:nvPr>
            <p:ph type="body" idx="2"/>
          </p:nvPr>
        </p:nvSpPr>
        <p:spPr>
          <a:xfrm>
            <a:off x="612600" y="1856875"/>
            <a:ext cx="6034800" cy="25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- Lines (Dark)">
  <p:cSld name="Section Divider - Lines (Dark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 Light"/>
              <a:buNone/>
              <a:defRPr sz="3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7" name="Google Shape;127;p26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28" name="Google Shape;128;p26"/>
          <p:cNvPicPr preferRelativeResize="0"/>
          <p:nvPr/>
        </p:nvPicPr>
        <p:blipFill rotWithShape="1">
          <a:blip r:embed="rId3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446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2600" y="605125"/>
            <a:ext cx="79188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Light"/>
              <a:buNone/>
              <a:defRPr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2600" y="1553875"/>
            <a:ext cx="791880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1" r:id="rId2"/>
    <p:sldLayoutId id="2147483667" r:id="rId3"/>
    <p:sldLayoutId id="2147483676" r:id="rId4"/>
    <p:sldLayoutId id="2147483677" r:id="rId5"/>
    <p:sldLayoutId id="214748369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1"/>
          <p:cNvSpPr txBox="1">
            <a:spLocks noGrp="1"/>
          </p:cNvSpPr>
          <p:nvPr>
            <p:ph type="ctrTitle"/>
          </p:nvPr>
        </p:nvSpPr>
        <p:spPr>
          <a:xfrm>
            <a:off x="612599" y="985225"/>
            <a:ext cx="6509719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Udacity Connect Session</a:t>
            </a:r>
            <a:endParaRPr dirty="0"/>
          </a:p>
        </p:txBody>
      </p:sp>
      <p:sp>
        <p:nvSpPr>
          <p:cNvPr id="395" name="Google Shape;395;p61"/>
          <p:cNvSpPr txBox="1">
            <a:spLocks noGrp="1"/>
          </p:cNvSpPr>
          <p:nvPr>
            <p:ph type="subTitle" idx="1"/>
          </p:nvPr>
        </p:nvSpPr>
        <p:spPr>
          <a:xfrm>
            <a:off x="612600" y="2578525"/>
            <a:ext cx="6205800" cy="64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Session 6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 err="1"/>
              <a:t>Numpy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458;p73">
            <a:extLst>
              <a:ext uri="{FF2B5EF4-FFF2-40B4-BE49-F238E27FC236}">
                <a16:creationId xmlns:a16="http://schemas.microsoft.com/office/drawing/2014/main" id="{5B4F8699-01B1-D4C7-B0EC-D2668498B8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0272" y="1002899"/>
            <a:ext cx="3697500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Creating </a:t>
            </a:r>
            <a:r>
              <a:rPr lang="en-US" dirty="0" err="1"/>
              <a:t>Numpy</a:t>
            </a:r>
            <a:r>
              <a:rPr lang="en-US" dirty="0"/>
              <a:t> array</a:t>
            </a:r>
            <a:endParaRPr dirty="0"/>
          </a:p>
        </p:txBody>
      </p:sp>
      <p:sp>
        <p:nvSpPr>
          <p:cNvPr id="7" name="Google Shape;459;p73">
            <a:extLst>
              <a:ext uri="{FF2B5EF4-FFF2-40B4-BE49-F238E27FC236}">
                <a16:creationId xmlns:a16="http://schemas.microsoft.com/office/drawing/2014/main" id="{56D9554B-E604-A494-9505-346BC3D94C90}"/>
              </a:ext>
            </a:extLst>
          </p:cNvPr>
          <p:cNvSpPr txBox="1">
            <a:spLocks/>
          </p:cNvSpPr>
          <p:nvPr/>
        </p:nvSpPr>
        <p:spPr>
          <a:xfrm>
            <a:off x="1341580" y="1757399"/>
            <a:ext cx="2224580" cy="504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chemeClr val="tx1"/>
                </a:solidFill>
              </a:rPr>
              <a:t>1D array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2655F96-1D24-28FA-3790-8D17871D3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74" y="2221386"/>
            <a:ext cx="28003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Google Shape;459;p73">
            <a:extLst>
              <a:ext uri="{FF2B5EF4-FFF2-40B4-BE49-F238E27FC236}">
                <a16:creationId xmlns:a16="http://schemas.microsoft.com/office/drawing/2014/main" id="{1DB70102-7E1C-7930-015C-15EB4E70A37D}"/>
              </a:ext>
            </a:extLst>
          </p:cNvPr>
          <p:cNvSpPr txBox="1">
            <a:spLocks/>
          </p:cNvSpPr>
          <p:nvPr/>
        </p:nvSpPr>
        <p:spPr>
          <a:xfrm>
            <a:off x="1341580" y="3266398"/>
            <a:ext cx="2224580" cy="504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chemeClr val="tx1"/>
                </a:solidFill>
              </a:rPr>
              <a:t>2D array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5097B87-7E1E-0763-64F1-F778192BC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74" y="3799632"/>
            <a:ext cx="25431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18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 err="1"/>
              <a:t>Numpy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458;p73">
            <a:extLst>
              <a:ext uri="{FF2B5EF4-FFF2-40B4-BE49-F238E27FC236}">
                <a16:creationId xmlns:a16="http://schemas.microsoft.com/office/drawing/2014/main" id="{5B4F8699-01B1-D4C7-B0EC-D2668498B8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0272" y="1002899"/>
            <a:ext cx="3697500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Indexing</a:t>
            </a:r>
            <a:endParaRPr dirty="0"/>
          </a:p>
        </p:txBody>
      </p:sp>
      <p:sp>
        <p:nvSpPr>
          <p:cNvPr id="7" name="Google Shape;459;p73">
            <a:extLst>
              <a:ext uri="{FF2B5EF4-FFF2-40B4-BE49-F238E27FC236}">
                <a16:creationId xmlns:a16="http://schemas.microsoft.com/office/drawing/2014/main" id="{56D9554B-E604-A494-9505-346BC3D94C90}"/>
              </a:ext>
            </a:extLst>
          </p:cNvPr>
          <p:cNvSpPr txBox="1">
            <a:spLocks/>
          </p:cNvSpPr>
          <p:nvPr/>
        </p:nvSpPr>
        <p:spPr>
          <a:xfrm>
            <a:off x="1280620" y="2042721"/>
            <a:ext cx="2224580" cy="504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chemeClr val="tx1"/>
                </a:solidFill>
              </a:rPr>
              <a:t>1D indexing</a:t>
            </a:r>
          </a:p>
        </p:txBody>
      </p:sp>
      <p:sp>
        <p:nvSpPr>
          <p:cNvPr id="9" name="Google Shape;459;p73">
            <a:extLst>
              <a:ext uri="{FF2B5EF4-FFF2-40B4-BE49-F238E27FC236}">
                <a16:creationId xmlns:a16="http://schemas.microsoft.com/office/drawing/2014/main" id="{1DB70102-7E1C-7930-015C-15EB4E70A37D}"/>
              </a:ext>
            </a:extLst>
          </p:cNvPr>
          <p:cNvSpPr txBox="1">
            <a:spLocks/>
          </p:cNvSpPr>
          <p:nvPr/>
        </p:nvSpPr>
        <p:spPr>
          <a:xfrm>
            <a:off x="1280620" y="3563578"/>
            <a:ext cx="2224580" cy="504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chemeClr val="tx1"/>
                </a:solidFill>
              </a:rPr>
              <a:t>2D indexing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EDB2D98-81FF-F065-0E22-4E32AB537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061" y="1835707"/>
            <a:ext cx="42767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E8CB5D44-D401-2A18-A099-7E4CF0770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061" y="2861871"/>
            <a:ext cx="34290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676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 err="1"/>
              <a:t>Numpy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458;p73">
            <a:extLst>
              <a:ext uri="{FF2B5EF4-FFF2-40B4-BE49-F238E27FC236}">
                <a16:creationId xmlns:a16="http://schemas.microsoft.com/office/drawing/2014/main" id="{5B4F8699-01B1-D4C7-B0EC-D2668498B8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632" y="591419"/>
            <a:ext cx="4595628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Common </a:t>
            </a:r>
            <a:r>
              <a:rPr lang="en-US" dirty="0" err="1"/>
              <a:t>Numpy</a:t>
            </a:r>
            <a:r>
              <a:rPr lang="en-US" dirty="0"/>
              <a:t> functions</a:t>
            </a:r>
            <a:endParaRPr dirty="0"/>
          </a:p>
        </p:txBody>
      </p:sp>
      <p:sp>
        <p:nvSpPr>
          <p:cNvPr id="9" name="Google Shape;459;p73">
            <a:extLst>
              <a:ext uri="{FF2B5EF4-FFF2-40B4-BE49-F238E27FC236}">
                <a16:creationId xmlns:a16="http://schemas.microsoft.com/office/drawing/2014/main" id="{1DB70102-7E1C-7930-015C-15EB4E70A37D}"/>
              </a:ext>
            </a:extLst>
          </p:cNvPr>
          <p:cNvSpPr txBox="1">
            <a:spLocks/>
          </p:cNvSpPr>
          <p:nvPr/>
        </p:nvSpPr>
        <p:spPr>
          <a:xfrm>
            <a:off x="1463500" y="1504914"/>
            <a:ext cx="2224580" cy="3173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chemeClr val="tx1"/>
                </a:solidFill>
              </a:rPr>
              <a:t>Max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chemeClr val="tx1"/>
                </a:solidFill>
              </a:rPr>
              <a:t>Min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chemeClr val="tx1"/>
                </a:solidFill>
              </a:rPr>
              <a:t>Average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chemeClr val="tx1"/>
                </a:solidFill>
              </a:rPr>
              <a:t>Sum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</a:rPr>
              <a:t>Arange</a:t>
            </a:r>
            <a:endParaRPr lang="en-GB" sz="1600" b="0" dirty="0">
              <a:solidFill>
                <a:schemeClr val="tx1"/>
              </a:solidFill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chemeClr val="tx1"/>
                </a:solidFill>
              </a:rPr>
              <a:t>Array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chemeClr val="tx1"/>
                </a:solidFill>
              </a:rPr>
              <a:t>Power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chemeClr val="tx1"/>
                </a:solidFill>
              </a:rPr>
              <a:t>Sqrt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chemeClr val="tx1"/>
                </a:solidFill>
              </a:rPr>
              <a:t>Exp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chemeClr val="tx1"/>
                </a:solidFill>
              </a:rPr>
              <a:t>log</a:t>
            </a:r>
            <a:endParaRPr lang="en-GB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31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Questions?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3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50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3"/>
          <p:cNvSpPr txBox="1">
            <a:spLocks noGrp="1"/>
          </p:cNvSpPr>
          <p:nvPr>
            <p:ph type="title"/>
          </p:nvPr>
        </p:nvSpPr>
        <p:spPr>
          <a:xfrm>
            <a:off x="612600" y="612925"/>
            <a:ext cx="5621100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sp>
        <p:nvSpPr>
          <p:cNvPr id="459" name="Google Shape;459;p73"/>
          <p:cNvSpPr txBox="1">
            <a:spLocks noGrp="1"/>
          </p:cNvSpPr>
          <p:nvPr>
            <p:ph type="body" idx="1"/>
          </p:nvPr>
        </p:nvSpPr>
        <p:spPr>
          <a:xfrm>
            <a:off x="612600" y="1568200"/>
            <a:ext cx="5621100" cy="25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What Is a Data Analyst</a:t>
            </a: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Numpy</a:t>
            </a:r>
            <a:endParaRPr lang="en-US" dirty="0"/>
          </a:p>
          <a:p>
            <a:pPr marL="596900" lvl="1" indent="0">
              <a:spcBef>
                <a:spcPts val="0"/>
              </a:spcBef>
              <a:buSzPts val="1400"/>
              <a:buNone/>
            </a:pPr>
            <a:endParaRPr lang="en-US"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lvl="1" indent="-317500">
              <a:spcBef>
                <a:spcPts val="0"/>
              </a:spcBef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lvl="1" indent="-317500">
              <a:spcBef>
                <a:spcPts val="0"/>
              </a:spcBef>
              <a:buSzPts val="1400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Data Analyst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265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What Is a Data Analyst 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459;p73">
            <a:extLst>
              <a:ext uri="{FF2B5EF4-FFF2-40B4-BE49-F238E27FC236}">
                <a16:creationId xmlns:a16="http://schemas.microsoft.com/office/drawing/2014/main" id="{71CCFEF6-B3BF-448B-EF01-140378F624AD}"/>
              </a:ext>
            </a:extLst>
          </p:cNvPr>
          <p:cNvSpPr txBox="1">
            <a:spLocks/>
          </p:cNvSpPr>
          <p:nvPr/>
        </p:nvSpPr>
        <p:spPr>
          <a:xfrm>
            <a:off x="512587" y="1292250"/>
            <a:ext cx="4573763" cy="25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A data analyst is someone who uses data to answer questions</a:t>
            </a:r>
          </a:p>
          <a:p>
            <a:endParaRPr lang="en-US" sz="1400" b="0" dirty="0">
              <a:solidFill>
                <a:schemeClr val="tx1"/>
              </a:solidFill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We will ask questions like: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What characteristics make a tumor more likely to be cancerous.</a:t>
            </a:r>
          </a:p>
        </p:txBody>
      </p:sp>
      <p:pic>
        <p:nvPicPr>
          <p:cNvPr id="4" name="Picture 2" descr="D:\Beta\Data_analysis\imgs\data analyst.jpg">
            <a:extLst>
              <a:ext uri="{FF2B5EF4-FFF2-40B4-BE49-F238E27FC236}">
                <a16:creationId xmlns:a16="http://schemas.microsoft.com/office/drawing/2014/main" id="{4CE8DDBB-EC9E-D17A-7D94-F83F7ECD1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87" y="195749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82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What Is Data Analysis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D:\Beta\Data_analysis\imgs\netflix.jpg">
            <a:extLst>
              <a:ext uri="{FF2B5EF4-FFF2-40B4-BE49-F238E27FC236}">
                <a16:creationId xmlns:a16="http://schemas.microsoft.com/office/drawing/2014/main" id="{9892B324-3FE5-D52D-D4D9-E84224E0E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389" y="2856706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D:\Beta\Data_analysis\imgs\facebook.png">
            <a:extLst>
              <a:ext uri="{FF2B5EF4-FFF2-40B4-BE49-F238E27FC236}">
                <a16:creationId xmlns:a16="http://schemas.microsoft.com/office/drawing/2014/main" id="{61A9D3D7-09BE-99E2-E529-488C7F55F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332" y="265668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58;p73">
            <a:extLst>
              <a:ext uri="{FF2B5EF4-FFF2-40B4-BE49-F238E27FC236}">
                <a16:creationId xmlns:a16="http://schemas.microsoft.com/office/drawing/2014/main" id="{7F7C069D-0AE9-DE51-FA9A-D5D6A0EC73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4032" y="882983"/>
            <a:ext cx="5621100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is data analysis used?</a:t>
            </a:r>
            <a:endParaRPr dirty="0"/>
          </a:p>
        </p:txBody>
      </p:sp>
      <p:sp>
        <p:nvSpPr>
          <p:cNvPr id="7" name="Google Shape;459;p73">
            <a:extLst>
              <a:ext uri="{FF2B5EF4-FFF2-40B4-BE49-F238E27FC236}">
                <a16:creationId xmlns:a16="http://schemas.microsoft.com/office/drawing/2014/main" id="{30064442-A17F-02B4-64A5-849B18BF3865}"/>
              </a:ext>
            </a:extLst>
          </p:cNvPr>
          <p:cNvSpPr txBox="1">
            <a:spLocks/>
          </p:cNvSpPr>
          <p:nvPr/>
        </p:nvSpPr>
        <p:spPr>
          <a:xfrm>
            <a:off x="555768" y="1672408"/>
            <a:ext cx="4744895" cy="114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Netflix uses data analysis in its recommendation system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Facebook uses it in its news feed algorithm</a:t>
            </a:r>
            <a:endParaRPr lang="en-GB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10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What Is Data Analysis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458;p73">
            <a:extLst>
              <a:ext uri="{FF2B5EF4-FFF2-40B4-BE49-F238E27FC236}">
                <a16:creationId xmlns:a16="http://schemas.microsoft.com/office/drawing/2014/main" id="{7F7C069D-0AE9-DE51-FA9A-D5D6A0EC73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4032" y="625485"/>
            <a:ext cx="7138368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Commonly used libraries in data analysis</a:t>
            </a:r>
            <a:endParaRPr dirty="0"/>
          </a:p>
        </p:txBody>
      </p:sp>
      <p:sp>
        <p:nvSpPr>
          <p:cNvPr id="7" name="Google Shape;459;p73">
            <a:extLst>
              <a:ext uri="{FF2B5EF4-FFF2-40B4-BE49-F238E27FC236}">
                <a16:creationId xmlns:a16="http://schemas.microsoft.com/office/drawing/2014/main" id="{30064442-A17F-02B4-64A5-849B18BF3865}"/>
              </a:ext>
            </a:extLst>
          </p:cNvPr>
          <p:cNvSpPr txBox="1">
            <a:spLocks/>
          </p:cNvSpPr>
          <p:nvPr/>
        </p:nvSpPr>
        <p:spPr>
          <a:xfrm>
            <a:off x="770080" y="1716101"/>
            <a:ext cx="4744895" cy="114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400" b="0" dirty="0" err="1">
                <a:solidFill>
                  <a:schemeClr val="tx1"/>
                </a:solidFill>
              </a:rPr>
              <a:t>Numpy</a:t>
            </a:r>
            <a:endParaRPr lang="en-US" sz="1400" b="0" dirty="0">
              <a:solidFill>
                <a:schemeClr val="tx1"/>
              </a:solidFill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Pandas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Matplotlib and Seaborn</a:t>
            </a:r>
            <a:endParaRPr lang="en-GB" b="0" dirty="0">
              <a:solidFill>
                <a:schemeClr val="tx1"/>
              </a:solidFill>
            </a:endParaRPr>
          </a:p>
        </p:txBody>
      </p:sp>
      <p:pic>
        <p:nvPicPr>
          <p:cNvPr id="4" name="Picture 7" descr="D:\Beta\Data_analysis\imgs\matplotlib.png">
            <a:extLst>
              <a:ext uri="{FF2B5EF4-FFF2-40B4-BE49-F238E27FC236}">
                <a16:creationId xmlns:a16="http://schemas.microsoft.com/office/drawing/2014/main" id="{635992A1-0023-1F8A-96E5-A912C15D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32" y="3627946"/>
            <a:ext cx="4371976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:\Beta\Data_analysis\imgs\pandas.png">
            <a:extLst>
              <a:ext uri="{FF2B5EF4-FFF2-40B4-BE49-F238E27FC236}">
                <a16:creationId xmlns:a16="http://schemas.microsoft.com/office/drawing/2014/main" id="{1A6A4FD3-8D8C-6BED-9064-58E8FC504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57" y="2887359"/>
            <a:ext cx="2543176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:\Beta\Data_analysis\imgs\numpy.png">
            <a:extLst>
              <a:ext uri="{FF2B5EF4-FFF2-40B4-BE49-F238E27FC236}">
                <a16:creationId xmlns:a16="http://schemas.microsoft.com/office/drawing/2014/main" id="{EEF5A1B8-1E01-4C23-6931-AEE6142FE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638" y="1379985"/>
            <a:ext cx="3381376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13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Numpy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04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 err="1"/>
              <a:t>Numpy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459;p73">
            <a:extLst>
              <a:ext uri="{FF2B5EF4-FFF2-40B4-BE49-F238E27FC236}">
                <a16:creationId xmlns:a16="http://schemas.microsoft.com/office/drawing/2014/main" id="{30064442-A17F-02B4-64A5-849B18BF3865}"/>
              </a:ext>
            </a:extLst>
          </p:cNvPr>
          <p:cNvSpPr txBox="1">
            <a:spLocks/>
          </p:cNvSpPr>
          <p:nvPr/>
        </p:nvSpPr>
        <p:spPr>
          <a:xfrm>
            <a:off x="899620" y="1582912"/>
            <a:ext cx="5287820" cy="114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chemeClr val="tx1"/>
                </a:solidFill>
              </a:rPr>
              <a:t>NumPy is a Python package which stands for 'Numerical</a:t>
            </a:r>
          </a:p>
          <a:p>
            <a:r>
              <a:rPr lang="en-GB" sz="1400" b="0" dirty="0">
                <a:solidFill>
                  <a:schemeClr val="tx1"/>
                </a:solidFill>
              </a:rPr>
              <a:t>Python’. 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chemeClr val="tx1"/>
                </a:solidFill>
              </a:rPr>
              <a:t>It is a library consisting of multidimensional array</a:t>
            </a:r>
          </a:p>
          <a:p>
            <a:r>
              <a:rPr lang="en-GB" sz="1400" b="0" dirty="0">
                <a:solidFill>
                  <a:schemeClr val="tx1"/>
                </a:solidFill>
              </a:rPr>
              <a:t>objects and a collection of routines for processing of array.</a:t>
            </a:r>
          </a:p>
        </p:txBody>
      </p:sp>
    </p:spTree>
    <p:extLst>
      <p:ext uri="{BB962C8B-B14F-4D97-AF65-F5344CB8AC3E}">
        <p14:creationId xmlns:p14="http://schemas.microsoft.com/office/powerpoint/2010/main" val="110857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 err="1"/>
              <a:t>Numpy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458;p73">
            <a:extLst>
              <a:ext uri="{FF2B5EF4-FFF2-40B4-BE49-F238E27FC236}">
                <a16:creationId xmlns:a16="http://schemas.microsoft.com/office/drawing/2014/main" id="{5B4F8699-01B1-D4C7-B0EC-D2668498B8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0272" y="1002899"/>
            <a:ext cx="3351228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Install </a:t>
            </a:r>
            <a:r>
              <a:rPr lang="en-US" dirty="0" err="1"/>
              <a:t>numpy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6A81F-5FEB-7AD0-F091-A06A2E9E1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710" y="1825367"/>
            <a:ext cx="2478790" cy="46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Google Shape;458;p73">
            <a:extLst>
              <a:ext uri="{FF2B5EF4-FFF2-40B4-BE49-F238E27FC236}">
                <a16:creationId xmlns:a16="http://schemas.microsoft.com/office/drawing/2014/main" id="{53B8327E-3627-16E7-EBDA-8F30DDFC89C6}"/>
              </a:ext>
            </a:extLst>
          </p:cNvPr>
          <p:cNvSpPr txBox="1">
            <a:spLocks/>
          </p:cNvSpPr>
          <p:nvPr/>
        </p:nvSpPr>
        <p:spPr>
          <a:xfrm>
            <a:off x="1030272" y="2639615"/>
            <a:ext cx="3351228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Light"/>
              <a:buNone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Use </a:t>
            </a:r>
            <a:r>
              <a:rPr lang="en-US" dirty="0" err="1"/>
              <a:t>numpy</a:t>
            </a: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83EC9C7-FF15-3AC3-31DB-C4CD2F09A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32" y="3472082"/>
            <a:ext cx="2701168" cy="532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7037605"/>
      </p:ext>
    </p:extLst>
  </p:cSld>
  <p:clrMapOvr>
    <a:masterClrMapping/>
  </p:clrMapOvr>
</p:sld>
</file>

<file path=ppt/theme/theme1.xml><?xml version="1.0" encoding="utf-8"?>
<a:theme xmlns:a="http://schemas.openxmlformats.org/drawingml/2006/main" name="Udacity Rebrand">
  <a:themeElements>
    <a:clrScheme name="Simple Light">
      <a:dk1>
        <a:srgbClr val="0B0B0B"/>
      </a:dk1>
      <a:lt1>
        <a:srgbClr val="FFFFFF"/>
      </a:lt1>
      <a:dk2>
        <a:srgbClr val="171A53"/>
      </a:dk2>
      <a:lt2>
        <a:srgbClr val="F6F6F6"/>
      </a:lt2>
      <a:accent1>
        <a:srgbClr val="2015FF"/>
      </a:accent1>
      <a:accent2>
        <a:srgbClr val="00C5A1"/>
      </a:accent2>
      <a:accent3>
        <a:srgbClr val="DBE2E8"/>
      </a:accent3>
      <a:accent4>
        <a:srgbClr val="BDEA09"/>
      </a:accent4>
      <a:accent5>
        <a:srgbClr val="6597FF"/>
      </a:accent5>
      <a:accent6>
        <a:srgbClr val="B181FF"/>
      </a:accent6>
      <a:hlink>
        <a:srgbClr val="2015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161</Words>
  <Application>Microsoft Office PowerPoint</Application>
  <PresentationFormat>On-screen Show (16:9)</PresentationFormat>
  <Paragraphs>54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Open Sans SemiBold</vt:lpstr>
      <vt:lpstr>Roboto</vt:lpstr>
      <vt:lpstr>Open Sans Light</vt:lpstr>
      <vt:lpstr>Open Sans</vt:lpstr>
      <vt:lpstr>Udacity Rebrand</vt:lpstr>
      <vt:lpstr>Udacity Connect Session</vt:lpstr>
      <vt:lpstr>Content</vt:lpstr>
      <vt:lpstr>What Is a Data Analyst</vt:lpstr>
      <vt:lpstr>PowerPoint Presentation</vt:lpstr>
      <vt:lpstr>Where is data analysis used?</vt:lpstr>
      <vt:lpstr>Commonly used libraries in data analysis</vt:lpstr>
      <vt:lpstr>Numpy</vt:lpstr>
      <vt:lpstr>PowerPoint Presentation</vt:lpstr>
      <vt:lpstr>Install numpy</vt:lpstr>
      <vt:lpstr>Creating Numpy array</vt:lpstr>
      <vt:lpstr>Indexing</vt:lpstr>
      <vt:lpstr>Common Numpy functions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Udacity Connect Session</dc:title>
  <cp:lastModifiedBy>Abdullah Nasser Mohamed Azab</cp:lastModifiedBy>
  <cp:revision>18</cp:revision>
  <dcterms:modified xsi:type="dcterms:W3CDTF">2022-12-09T18:50:37Z</dcterms:modified>
</cp:coreProperties>
</file>