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31"/>
  </p:notesMasterIdLst>
  <p:sldIdLst>
    <p:sldId id="267" r:id="rId2"/>
    <p:sldId id="279" r:id="rId3"/>
    <p:sldId id="390" r:id="rId4"/>
    <p:sldId id="411" r:id="rId5"/>
    <p:sldId id="41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12" r:id="rId24"/>
    <p:sldId id="409" r:id="rId25"/>
    <p:sldId id="414" r:id="rId26"/>
    <p:sldId id="415" r:id="rId27"/>
    <p:sldId id="413" r:id="rId28"/>
    <p:sldId id="275" r:id="rId29"/>
    <p:sldId id="321" r:id="rId3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Open Sans Light" panose="020B0306030504020204" pitchFamily="34" charset="0"/>
      <p:regular r:id="rId36"/>
      <p:bold r:id="rId37"/>
      <p:italic r:id="rId38"/>
      <p:boldItalic r:id="rId39"/>
    </p:embeddedFont>
    <p:embeddedFont>
      <p:font typeface="Open Sans SemiBold" panose="020B0706030804020204" pitchFamily="34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7019e4486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7019e4486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45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883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809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301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503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598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228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959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892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12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7019e4486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07019e4486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729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487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101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420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18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086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9810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7713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7019e4486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7019e4486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07019e4486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07019e4486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99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861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60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28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33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717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8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34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- Simpl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 rotWithShape="1">
          <a:blip r:embed="rId3">
            <a:alphaModFix/>
          </a:blip>
          <a:srcRect t="3420" b="-3420"/>
          <a:stretch/>
        </p:blipFill>
        <p:spPr>
          <a:xfrm>
            <a:off x="612600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SemiBold"/>
              <a:buNone/>
              <a:defRPr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- Simple">
  <p:cSld name="TITLE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t="3420" b="-3420"/>
          <a:stretch/>
        </p:blipFill>
        <p:spPr>
          <a:xfrm>
            <a:off x="612600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Shapes (Dark)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 Light"/>
              <a:buNone/>
              <a:defRPr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612600" y="612925"/>
            <a:ext cx="5621100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0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>
            <a:spLocks noGrp="1"/>
          </p:cNvSpPr>
          <p:nvPr>
            <p:ph type="body" idx="1"/>
          </p:nvPr>
        </p:nvSpPr>
        <p:spPr>
          <a:xfrm>
            <a:off x="612600" y="1568200"/>
            <a:ext cx="56211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Navy Top Banner">
  <p:cSld name="TITLE_ONLY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612600" y="889425"/>
            <a:ext cx="6034800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1"/>
          <p:cNvSpPr/>
          <p:nvPr/>
        </p:nvSpPr>
        <p:spPr>
          <a:xfrm>
            <a:off x="150" y="0"/>
            <a:ext cx="9144000" cy="4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subTitle" idx="1"/>
          </p:nvPr>
        </p:nvSpPr>
        <p:spPr>
          <a:xfrm>
            <a:off x="612600" y="127050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>
            <a:spLocks noGrp="1"/>
          </p:cNvSpPr>
          <p:nvPr>
            <p:ph type="body" idx="2"/>
          </p:nvPr>
        </p:nvSpPr>
        <p:spPr>
          <a:xfrm>
            <a:off x="612600" y="1856875"/>
            <a:ext cx="60348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Lines (Dark)">
  <p:cSld name="Section Divider - Lines (Dark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 Light"/>
              <a:buNone/>
              <a:defRPr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4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2600" y="605125"/>
            <a:ext cx="79188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2600" y="1553875"/>
            <a:ext cx="79188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67" r:id="rId3"/>
    <p:sldLayoutId id="2147483676" r:id="rId4"/>
    <p:sldLayoutId id="2147483677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>
            <a:spLocks noGrp="1"/>
          </p:cNvSpPr>
          <p:nvPr>
            <p:ph type="ctrTitle"/>
          </p:nvPr>
        </p:nvSpPr>
        <p:spPr>
          <a:xfrm>
            <a:off x="612599" y="985225"/>
            <a:ext cx="6509719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Udacity Connect Session</a:t>
            </a:r>
            <a:endParaRPr dirty="0"/>
          </a:p>
        </p:txBody>
      </p:sp>
      <p:sp>
        <p:nvSpPr>
          <p:cNvPr id="395" name="Google Shape;395;p61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Session 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Pandas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5B4F8699-01B1-D4C7-B0EC-D2668498B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0272" y="1002899"/>
            <a:ext cx="7633668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a </a:t>
            </a:r>
            <a:r>
              <a:rPr lang="en-US" dirty="0" err="1"/>
              <a:t>dataframe</a:t>
            </a:r>
            <a:r>
              <a:rPr lang="en-US" dirty="0"/>
              <a:t> with more than 1 column</a:t>
            </a:r>
            <a:endParaRPr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53CA680-CCCC-7B35-6740-F2DF3F4A3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56" y="1757399"/>
            <a:ext cx="48958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2EDF440B-7C2D-3012-6038-405657C3A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855" y="2405098"/>
            <a:ext cx="15144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66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Data Frames: With a specified index and column</a:t>
            </a:r>
          </a:p>
        </p:txBody>
      </p:sp>
    </p:spTree>
    <p:extLst>
      <p:ext uri="{BB962C8B-B14F-4D97-AF65-F5344CB8AC3E}">
        <p14:creationId xmlns:p14="http://schemas.microsoft.com/office/powerpoint/2010/main" val="254440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Pandas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5B4F8699-01B1-D4C7-B0EC-D2668498B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0272" y="1002899"/>
            <a:ext cx="7633668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a </a:t>
            </a:r>
            <a:r>
              <a:rPr lang="en-US" dirty="0" err="1"/>
              <a:t>dataframe</a:t>
            </a:r>
            <a:r>
              <a:rPr lang="en-US" dirty="0"/>
              <a:t> with specified index and column</a:t>
            </a:r>
            <a:endParaRPr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B28ECE3-1AE1-9BF3-9952-00A222B20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72" y="2315862"/>
            <a:ext cx="3914776" cy="141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FD489C4C-8CDF-F67C-A64C-691BD57E4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470" y="2260046"/>
            <a:ext cx="3286124" cy="1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10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Pandas: Column manipulation</a:t>
            </a:r>
          </a:p>
        </p:txBody>
      </p:sp>
    </p:spTree>
    <p:extLst>
      <p:ext uri="{BB962C8B-B14F-4D97-AF65-F5344CB8AC3E}">
        <p14:creationId xmlns:p14="http://schemas.microsoft.com/office/powerpoint/2010/main" val="383332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Pandas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5B4F8699-01B1-D4C7-B0EC-D2668498B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0272" y="1002899"/>
            <a:ext cx="7633668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Selecting columns</a:t>
            </a:r>
            <a:endParaRPr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3225AAB-FBF0-75D3-2F52-8233621EF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87" y="2309627"/>
            <a:ext cx="21431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67AEF9BE-2ECB-6963-8514-18CA2467C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949" y="2038165"/>
            <a:ext cx="24574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99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Pandas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5B4F8699-01B1-D4C7-B0EC-D2668498B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0272" y="1002899"/>
            <a:ext cx="7633668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columns</a:t>
            </a:r>
            <a:endParaRPr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8E730E-267E-9F86-B8F0-51FBE8BC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2092726"/>
            <a:ext cx="34671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49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Pandas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5B4F8699-01B1-D4C7-B0EC-D2668498B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4564" y="733996"/>
            <a:ext cx="3830796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Dropping  columns</a:t>
            </a:r>
            <a:endParaRPr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66CE2C3-0F65-918A-2AAD-0EBB2F084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88" y="1592580"/>
            <a:ext cx="31908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12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Pandas: Row manipulation</a:t>
            </a:r>
          </a:p>
        </p:txBody>
      </p:sp>
    </p:spTree>
    <p:extLst>
      <p:ext uri="{BB962C8B-B14F-4D97-AF65-F5344CB8AC3E}">
        <p14:creationId xmlns:p14="http://schemas.microsoft.com/office/powerpoint/2010/main" val="3882746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Pandas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5B4F8699-01B1-D4C7-B0EC-D2668498B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0272" y="1002899"/>
            <a:ext cx="7633668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Selecting rows</a:t>
            </a:r>
            <a:endParaRPr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36AEF87-185D-BB95-B076-24FC819D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212" y="2157599"/>
            <a:ext cx="19431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EEDD9F07-369A-779E-20A9-7C40B4A6D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37" y="2157599"/>
            <a:ext cx="28003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981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Pandas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5B4F8699-01B1-D4C7-B0EC-D2668498B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0272" y="1002899"/>
            <a:ext cx="7633668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rows</a:t>
            </a:r>
            <a:endParaRPr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0C455BB-C28E-F512-EB94-177EF25A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160" y="1844040"/>
            <a:ext cx="30003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0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3"/>
          <p:cNvSpPr txBox="1">
            <a:spLocks noGrp="1"/>
          </p:cNvSpPr>
          <p:nvPr>
            <p:ph type="title"/>
          </p:nvPr>
        </p:nvSpPr>
        <p:spPr>
          <a:xfrm>
            <a:off x="612600" y="612925"/>
            <a:ext cx="5621100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459" name="Google Shape;459;p73"/>
          <p:cNvSpPr txBox="1">
            <a:spLocks noGrp="1"/>
          </p:cNvSpPr>
          <p:nvPr>
            <p:ph type="body" idx="1"/>
          </p:nvPr>
        </p:nvSpPr>
        <p:spPr>
          <a:xfrm>
            <a:off x="612600" y="1568200"/>
            <a:ext cx="56211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Data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Pandas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Creating a </a:t>
            </a:r>
            <a:r>
              <a:rPr lang="en-US" dirty="0" err="1"/>
              <a:t>dataframe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Column manipulation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Row manipulation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Reading and saving tables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596900" lvl="1" indent="0">
              <a:spcBef>
                <a:spcPts val="0"/>
              </a:spcBef>
              <a:buSzPts val="1400"/>
              <a:buNone/>
            </a:pPr>
            <a:endParaRPr lang="en-US"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Pandas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5B4F8699-01B1-D4C7-B0EC-D2668498B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4564" y="733996"/>
            <a:ext cx="3830796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Dropping  rows</a:t>
            </a:r>
            <a:endParaRPr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31068EE-F09D-4332-A5DA-92945E533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876" y="1488496"/>
            <a:ext cx="33337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978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Pandas: Reading tables</a:t>
            </a:r>
          </a:p>
        </p:txBody>
      </p:sp>
    </p:spTree>
    <p:extLst>
      <p:ext uri="{BB962C8B-B14F-4D97-AF65-F5344CB8AC3E}">
        <p14:creationId xmlns:p14="http://schemas.microsoft.com/office/powerpoint/2010/main" val="336170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Pandas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5B4F8699-01B1-D4C7-B0EC-D2668498B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5044" y="1090050"/>
            <a:ext cx="5263356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Reading and saving tables</a:t>
            </a:r>
            <a:endParaRPr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4BB7C5C-1E4A-1E20-57A6-D74807FC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706" y="2286000"/>
            <a:ext cx="417885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244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409218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Missing Data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756A4CD-8B85-F504-F39D-D9E1F1AD7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543" y="1843275"/>
            <a:ext cx="2057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D1D071-EB7A-1674-C428-4403816266D7}"/>
              </a:ext>
            </a:extLst>
          </p:cNvPr>
          <p:cNvSpPr txBox="1"/>
          <p:nvPr/>
        </p:nvSpPr>
        <p:spPr>
          <a:xfrm>
            <a:off x="914400" y="1053575"/>
            <a:ext cx="475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 if data contains any missing data</a:t>
            </a:r>
          </a:p>
        </p:txBody>
      </p:sp>
    </p:spTree>
    <p:extLst>
      <p:ext uri="{BB962C8B-B14F-4D97-AF65-F5344CB8AC3E}">
        <p14:creationId xmlns:p14="http://schemas.microsoft.com/office/powerpoint/2010/main" val="3884123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Missing Data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1D071-EB7A-1674-C428-4403816266D7}"/>
              </a:ext>
            </a:extLst>
          </p:cNvPr>
          <p:cNvSpPr txBox="1"/>
          <p:nvPr/>
        </p:nvSpPr>
        <p:spPr>
          <a:xfrm>
            <a:off x="914400" y="1053575"/>
            <a:ext cx="475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 missing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1DE38-B424-178A-1224-96FEEBA5A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06" y="1806601"/>
            <a:ext cx="19716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211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Missing Data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1D071-EB7A-1674-C428-4403816266D7}"/>
              </a:ext>
            </a:extLst>
          </p:cNvPr>
          <p:cNvSpPr txBox="1"/>
          <p:nvPr/>
        </p:nvSpPr>
        <p:spPr>
          <a:xfrm>
            <a:off x="914400" y="1053575"/>
            <a:ext cx="475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Fill missing data with mean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022CF13-BF43-FA30-4BD0-E07362A14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267" y="2109131"/>
            <a:ext cx="623146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233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Pandas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5B4F8699-01B1-D4C7-B0EC-D2668498B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632" y="591419"/>
            <a:ext cx="4595628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Common Pandas functions</a:t>
            </a:r>
            <a:endParaRPr dirty="0"/>
          </a:p>
        </p:txBody>
      </p:sp>
      <p:sp>
        <p:nvSpPr>
          <p:cNvPr id="9" name="Google Shape;459;p73">
            <a:extLst>
              <a:ext uri="{FF2B5EF4-FFF2-40B4-BE49-F238E27FC236}">
                <a16:creationId xmlns:a16="http://schemas.microsoft.com/office/drawing/2014/main" id="{1DB70102-7E1C-7930-015C-15EB4E70A37D}"/>
              </a:ext>
            </a:extLst>
          </p:cNvPr>
          <p:cNvSpPr txBox="1">
            <a:spLocks/>
          </p:cNvSpPr>
          <p:nvPr/>
        </p:nvSpPr>
        <p:spPr>
          <a:xfrm>
            <a:off x="1417780" y="1378316"/>
            <a:ext cx="2224580" cy="317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GB" sz="1400" dirty="0" err="1"/>
              <a:t>ons</a:t>
            </a:r>
            <a:r>
              <a:rPr lang="en-GB" sz="1400" dirty="0"/>
              <a:t>:</a:t>
            </a:r>
          </a:p>
          <a:p>
            <a:pPr lvl="1"/>
            <a:r>
              <a:rPr lang="en-US" dirty="0"/>
              <a:t>df.info()</a:t>
            </a:r>
          </a:p>
          <a:p>
            <a:pPr lvl="1"/>
            <a:r>
              <a:rPr lang="en-US" dirty="0" err="1"/>
              <a:t>df.head</a:t>
            </a:r>
            <a:r>
              <a:rPr lang="en-US" dirty="0"/>
              <a:t>()</a:t>
            </a:r>
            <a:endParaRPr lang="en-GB" dirty="0"/>
          </a:p>
          <a:p>
            <a:pPr lvl="1"/>
            <a:r>
              <a:rPr lang="en-US" dirty="0" err="1"/>
              <a:t>df.shape</a:t>
            </a:r>
            <a:endParaRPr lang="en-US" dirty="0"/>
          </a:p>
          <a:p>
            <a:pPr lvl="1"/>
            <a:r>
              <a:rPr lang="en-US" dirty="0" err="1"/>
              <a:t>df.corr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len</a:t>
            </a:r>
            <a:endParaRPr lang="en-US" dirty="0"/>
          </a:p>
          <a:p>
            <a:pPr lvl="1"/>
            <a:r>
              <a:rPr lang="en-US" dirty="0" err="1"/>
              <a:t>df.dtypes</a:t>
            </a:r>
            <a:endParaRPr lang="en-US" dirty="0"/>
          </a:p>
          <a:p>
            <a:pPr lvl="1"/>
            <a:r>
              <a:rPr lang="en-US" dirty="0" err="1"/>
              <a:t>df.unique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df.nunique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2885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3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0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92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Pandas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571C02-659D-853F-4251-E7F1C7E48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588" y="974434"/>
            <a:ext cx="2819644" cy="983065"/>
          </a:xfrm>
          <a:prstGeom prst="rect">
            <a:avLst/>
          </a:prstGeom>
        </p:spPr>
      </p:pic>
      <p:sp>
        <p:nvSpPr>
          <p:cNvPr id="13" name="Google Shape;458;p73">
            <a:extLst>
              <a:ext uri="{FF2B5EF4-FFF2-40B4-BE49-F238E27FC236}">
                <a16:creationId xmlns:a16="http://schemas.microsoft.com/office/drawing/2014/main" id="{71B0F69F-80E7-7DDF-9824-EBEE6C80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902" y="838592"/>
            <a:ext cx="4270391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Numerical or </a:t>
            </a:r>
            <a:r>
              <a:rPr lang="en-US" dirty="0" err="1"/>
              <a:t>Quantitive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E34E3-B4F4-FB3A-1654-F3F9D2672C73}"/>
              </a:ext>
            </a:extLst>
          </p:cNvPr>
          <p:cNvSpPr txBox="1"/>
          <p:nvPr/>
        </p:nvSpPr>
        <p:spPr>
          <a:xfrm>
            <a:off x="878681" y="1464469"/>
            <a:ext cx="2414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made of numbers: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Age.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Weight.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children</a:t>
            </a:r>
          </a:p>
        </p:txBody>
      </p:sp>
      <p:sp>
        <p:nvSpPr>
          <p:cNvPr id="15" name="Google Shape;458;p73">
            <a:extLst>
              <a:ext uri="{FF2B5EF4-FFF2-40B4-BE49-F238E27FC236}">
                <a16:creationId xmlns:a16="http://schemas.microsoft.com/office/drawing/2014/main" id="{AAB3295B-4EB3-BC2F-2E57-1580D9D1CBA5}"/>
              </a:ext>
            </a:extLst>
          </p:cNvPr>
          <p:cNvSpPr txBox="1">
            <a:spLocks/>
          </p:cNvSpPr>
          <p:nvPr/>
        </p:nvSpPr>
        <p:spPr>
          <a:xfrm>
            <a:off x="365903" y="2639249"/>
            <a:ext cx="427039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Categorical or Qualitive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11A36-8C65-6D22-7627-0D90BDE6719C}"/>
              </a:ext>
            </a:extLst>
          </p:cNvPr>
          <p:cNvSpPr txBox="1"/>
          <p:nvPr/>
        </p:nvSpPr>
        <p:spPr>
          <a:xfrm>
            <a:off x="834223" y="3217069"/>
            <a:ext cx="2414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made of 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Eye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Blood type.</a:t>
            </a:r>
          </a:p>
        </p:txBody>
      </p:sp>
    </p:spTree>
    <p:extLst>
      <p:ext uri="{BB962C8B-B14F-4D97-AF65-F5344CB8AC3E}">
        <p14:creationId xmlns:p14="http://schemas.microsoft.com/office/powerpoint/2010/main" val="26570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14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Pandas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5B4F8699-01B1-D4C7-B0EC-D2668498B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0272" y="1002899"/>
            <a:ext cx="3351228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 Pandas</a:t>
            </a:r>
            <a:endParaRPr dirty="0"/>
          </a:p>
        </p:txBody>
      </p:sp>
      <p:sp>
        <p:nvSpPr>
          <p:cNvPr id="5" name="Google Shape;458;p73">
            <a:extLst>
              <a:ext uri="{FF2B5EF4-FFF2-40B4-BE49-F238E27FC236}">
                <a16:creationId xmlns:a16="http://schemas.microsoft.com/office/drawing/2014/main" id="{53B8327E-3627-16E7-EBDA-8F30DDFC89C6}"/>
              </a:ext>
            </a:extLst>
          </p:cNvPr>
          <p:cNvSpPr txBox="1">
            <a:spLocks/>
          </p:cNvSpPr>
          <p:nvPr/>
        </p:nvSpPr>
        <p:spPr>
          <a:xfrm>
            <a:off x="1030272" y="2639615"/>
            <a:ext cx="3351228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Use Pandas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3990C81-D658-D712-1A04-4D9D2565E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32" y="1885906"/>
            <a:ext cx="2973240" cy="47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F182E256-9D40-61BB-019B-61B94544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32" y="3449905"/>
            <a:ext cx="3134310" cy="54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01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Data Frames: From a list</a:t>
            </a:r>
          </a:p>
        </p:txBody>
      </p:sp>
    </p:spTree>
    <p:extLst>
      <p:ext uri="{BB962C8B-B14F-4D97-AF65-F5344CB8AC3E}">
        <p14:creationId xmlns:p14="http://schemas.microsoft.com/office/powerpoint/2010/main" val="129099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Pandas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5B4F8699-01B1-D4C7-B0EC-D2668498B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0272" y="1002899"/>
            <a:ext cx="5500068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a data frame from a list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73334-F3C0-D194-FDCA-861052BE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24" y="1801930"/>
            <a:ext cx="325755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7FD283-31C3-AB3A-CDBA-8A65676F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24" y="2054342"/>
            <a:ext cx="16859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24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Data Frames: With more than a column</a:t>
            </a:r>
          </a:p>
        </p:txBody>
      </p:sp>
    </p:spTree>
    <p:extLst>
      <p:ext uri="{BB962C8B-B14F-4D97-AF65-F5344CB8AC3E}">
        <p14:creationId xmlns:p14="http://schemas.microsoft.com/office/powerpoint/2010/main" val="3311847368"/>
      </p:ext>
    </p:extLst>
  </p:cSld>
  <p:clrMapOvr>
    <a:masterClrMapping/>
  </p:clrMapOvr>
</p:sld>
</file>

<file path=ppt/theme/theme1.xml><?xml version="1.0" encoding="utf-8"?>
<a:theme xmlns:a="http://schemas.openxmlformats.org/drawingml/2006/main" name="Udacity Rebrand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204</Words>
  <Application>Microsoft Office PowerPoint</Application>
  <PresentationFormat>On-screen Show (16:9)</PresentationFormat>
  <Paragraphs>75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Open Sans</vt:lpstr>
      <vt:lpstr>Roboto</vt:lpstr>
      <vt:lpstr>Open Sans Light</vt:lpstr>
      <vt:lpstr>Open Sans SemiBold</vt:lpstr>
      <vt:lpstr>Arial</vt:lpstr>
      <vt:lpstr>Udacity Rebrand</vt:lpstr>
      <vt:lpstr>Udacity Connect Session</vt:lpstr>
      <vt:lpstr>Content</vt:lpstr>
      <vt:lpstr>Data</vt:lpstr>
      <vt:lpstr>Numerical or Quantitive</vt:lpstr>
      <vt:lpstr>Pandas</vt:lpstr>
      <vt:lpstr>Install Pandas</vt:lpstr>
      <vt:lpstr>Creating Data Frames: From a list</vt:lpstr>
      <vt:lpstr>Creating a data frame from a list</vt:lpstr>
      <vt:lpstr>Creating Data Frames: With more than a column</vt:lpstr>
      <vt:lpstr>Creating a dataframe with more than 1 column</vt:lpstr>
      <vt:lpstr>Creating Data Frames: With a specified index and column</vt:lpstr>
      <vt:lpstr>Creating a dataframe with specified index and column</vt:lpstr>
      <vt:lpstr>Pandas: Column manipulation</vt:lpstr>
      <vt:lpstr>Selecting columns</vt:lpstr>
      <vt:lpstr>Creating columns</vt:lpstr>
      <vt:lpstr>Dropping  columns</vt:lpstr>
      <vt:lpstr>Pandas: Row manipulation</vt:lpstr>
      <vt:lpstr>Selecting rows</vt:lpstr>
      <vt:lpstr>Creating rows</vt:lpstr>
      <vt:lpstr>Dropping  rows</vt:lpstr>
      <vt:lpstr>Pandas: Reading tables</vt:lpstr>
      <vt:lpstr>Reading and saving tables</vt:lpstr>
      <vt:lpstr>Missing Data</vt:lpstr>
      <vt:lpstr>PowerPoint Presentation</vt:lpstr>
      <vt:lpstr>PowerPoint Presentation</vt:lpstr>
      <vt:lpstr>PowerPoint Presentation</vt:lpstr>
      <vt:lpstr>Common Pandas functions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</dc:title>
  <cp:lastModifiedBy>Abdullah Nasser Mohamed Azab</cp:lastModifiedBy>
  <cp:revision>16</cp:revision>
  <dcterms:modified xsi:type="dcterms:W3CDTF">2022-12-14T16:54:05Z</dcterms:modified>
</cp:coreProperties>
</file>