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8"/>
  </p:notesMasterIdLst>
  <p:sldIdLst>
    <p:sldId id="267" r:id="rId2"/>
    <p:sldId id="279" r:id="rId3"/>
    <p:sldId id="390" r:id="rId4"/>
    <p:sldId id="411" r:id="rId5"/>
    <p:sldId id="410" r:id="rId6"/>
    <p:sldId id="416" r:id="rId7"/>
    <p:sldId id="391" r:id="rId8"/>
    <p:sldId id="392" r:id="rId9"/>
    <p:sldId id="393" r:id="rId10"/>
    <p:sldId id="417" r:id="rId11"/>
    <p:sldId id="418" r:id="rId12"/>
    <p:sldId id="419" r:id="rId13"/>
    <p:sldId id="394" r:id="rId14"/>
    <p:sldId id="395" r:id="rId15"/>
    <p:sldId id="420" r:id="rId16"/>
    <p:sldId id="421" r:id="rId17"/>
    <p:sldId id="422" r:id="rId18"/>
    <p:sldId id="423" r:id="rId19"/>
    <p:sldId id="424" r:id="rId20"/>
    <p:sldId id="425" r:id="rId21"/>
    <p:sldId id="426" r:id="rId22"/>
    <p:sldId id="427" r:id="rId23"/>
    <p:sldId id="428" r:id="rId24"/>
    <p:sldId id="396" r:id="rId25"/>
    <p:sldId id="397" r:id="rId26"/>
    <p:sldId id="321" r:id="rId27"/>
  </p:sldIdLst>
  <p:sldSz cx="9144000" cy="5143500" type="screen16x9"/>
  <p:notesSz cx="6858000" cy="9144000"/>
  <p:embeddedFontLst>
    <p:embeddedFont>
      <p:font typeface="Open Sans" panose="020B0606030504020204" pitchFamily="34" charset="0"/>
      <p:regular r:id="rId29"/>
      <p:bold r:id="rId30"/>
      <p:italic r:id="rId31"/>
      <p:boldItalic r:id="rId32"/>
    </p:embeddedFont>
    <p:embeddedFont>
      <p:font typeface="Open Sans Light" panose="020B0306030504020204" pitchFamily="34" charset="0"/>
      <p:regular r:id="rId33"/>
      <p:bold r:id="rId34"/>
      <p:italic r:id="rId35"/>
      <p:boldItalic r:id="rId36"/>
    </p:embeddedFont>
    <p:embeddedFont>
      <p:font typeface="Open Sans SemiBold" panose="020B07060308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7019e4486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07019e4486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33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88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47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45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59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962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539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329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6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07019e4486_0_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07019e4486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175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163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348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201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883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809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07019e448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07019e448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99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86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2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44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33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cb26d3b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cb26d3b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71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7019e448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7019e448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58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 Simple">
  <p:cSld name="TITLE_1_1_1_1">
    <p:bg>
      <p:bgPr>
        <a:blipFill>
          <a:blip r:embed="rId2">
            <a:alphaModFix/>
          </a:blip>
          <a:stretch>
            <a:fillRect/>
          </a:stretch>
        </a:blipFill>
        <a:effectLst/>
      </p:bgPr>
    </p:bg>
    <p:spTree>
      <p:nvGrpSpPr>
        <p:cNvPr id="1" name="Shape 69"/>
        <p:cNvGrpSpPr/>
        <p:nvPr/>
      </p:nvGrpSpPr>
      <p:grpSpPr>
        <a:xfrm>
          <a:off x="0" y="0"/>
          <a:ext cx="0" cy="0"/>
          <a:chOff x="0" y="0"/>
          <a:chExt cx="0" cy="0"/>
        </a:xfrm>
      </p:grpSpPr>
      <p:pic>
        <p:nvPicPr>
          <p:cNvPr id="70" name="Google Shape;70;p12"/>
          <p:cNvPicPr preferRelativeResize="0"/>
          <p:nvPr/>
        </p:nvPicPr>
        <p:blipFill rotWithShape="1">
          <a:blip r:embed="rId3">
            <a:alphaModFix/>
          </a:blip>
          <a:srcRect t="3420" b="-3420"/>
          <a:stretch/>
        </p:blipFill>
        <p:spPr>
          <a:xfrm>
            <a:off x="612600" y="4132943"/>
            <a:ext cx="2041075" cy="387350"/>
          </a:xfrm>
          <a:prstGeom prst="rect">
            <a:avLst/>
          </a:prstGeom>
          <a:noFill/>
          <a:ln>
            <a:noFill/>
          </a:ln>
        </p:spPr>
      </p:pic>
      <p:sp>
        <p:nvSpPr>
          <p:cNvPr id="71" name="Google Shape;71;p12"/>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sz="4500"/>
            </a:lvl1pPr>
            <a:lvl2pPr lvl="1" rtl="0">
              <a:spcBef>
                <a:spcPts val="0"/>
              </a:spcBef>
              <a:spcAft>
                <a:spcPts val="0"/>
              </a:spcAft>
              <a:buSzPts val="5000"/>
              <a:buFont typeface="Open Sans Light"/>
              <a:buNone/>
              <a:defRPr sz="5000">
                <a:latin typeface="Open Sans Light"/>
                <a:ea typeface="Open Sans Light"/>
                <a:cs typeface="Open Sans Light"/>
                <a:sym typeface="Open Sans Light"/>
              </a:defRPr>
            </a:lvl2pPr>
            <a:lvl3pPr lvl="2" rtl="0">
              <a:spcBef>
                <a:spcPts val="0"/>
              </a:spcBef>
              <a:spcAft>
                <a:spcPts val="0"/>
              </a:spcAft>
              <a:buSzPts val="5000"/>
              <a:buFont typeface="Open Sans Light"/>
              <a:buNone/>
              <a:defRPr sz="5000">
                <a:latin typeface="Open Sans Light"/>
                <a:ea typeface="Open Sans Light"/>
                <a:cs typeface="Open Sans Light"/>
                <a:sym typeface="Open Sans Light"/>
              </a:defRPr>
            </a:lvl3pPr>
            <a:lvl4pPr lvl="3" rtl="0">
              <a:spcBef>
                <a:spcPts val="0"/>
              </a:spcBef>
              <a:spcAft>
                <a:spcPts val="0"/>
              </a:spcAft>
              <a:buSzPts val="5000"/>
              <a:buFont typeface="Open Sans Light"/>
              <a:buNone/>
              <a:defRPr sz="5000">
                <a:latin typeface="Open Sans Light"/>
                <a:ea typeface="Open Sans Light"/>
                <a:cs typeface="Open Sans Light"/>
                <a:sym typeface="Open Sans Light"/>
              </a:defRPr>
            </a:lvl4pPr>
            <a:lvl5pPr lvl="4" rtl="0">
              <a:spcBef>
                <a:spcPts val="0"/>
              </a:spcBef>
              <a:spcAft>
                <a:spcPts val="0"/>
              </a:spcAft>
              <a:buSzPts val="5000"/>
              <a:buFont typeface="Open Sans Light"/>
              <a:buNone/>
              <a:defRPr sz="5000">
                <a:latin typeface="Open Sans Light"/>
                <a:ea typeface="Open Sans Light"/>
                <a:cs typeface="Open Sans Light"/>
                <a:sym typeface="Open Sans Light"/>
              </a:defRPr>
            </a:lvl5pPr>
            <a:lvl6pPr lvl="5" rtl="0">
              <a:spcBef>
                <a:spcPts val="0"/>
              </a:spcBef>
              <a:spcAft>
                <a:spcPts val="0"/>
              </a:spcAft>
              <a:buSzPts val="5000"/>
              <a:buFont typeface="Open Sans Light"/>
              <a:buNone/>
              <a:defRPr sz="5000">
                <a:latin typeface="Open Sans Light"/>
                <a:ea typeface="Open Sans Light"/>
                <a:cs typeface="Open Sans Light"/>
                <a:sym typeface="Open Sans Light"/>
              </a:defRPr>
            </a:lvl6pPr>
            <a:lvl7pPr lvl="6" rtl="0">
              <a:spcBef>
                <a:spcPts val="0"/>
              </a:spcBef>
              <a:spcAft>
                <a:spcPts val="0"/>
              </a:spcAft>
              <a:buSzPts val="5000"/>
              <a:buFont typeface="Open Sans Light"/>
              <a:buNone/>
              <a:defRPr sz="5000">
                <a:latin typeface="Open Sans Light"/>
                <a:ea typeface="Open Sans Light"/>
                <a:cs typeface="Open Sans Light"/>
                <a:sym typeface="Open Sans Light"/>
              </a:defRPr>
            </a:lvl7pPr>
            <a:lvl8pPr lvl="7" rtl="0">
              <a:spcBef>
                <a:spcPts val="0"/>
              </a:spcBef>
              <a:spcAft>
                <a:spcPts val="0"/>
              </a:spcAft>
              <a:buSzPts val="5000"/>
              <a:buFont typeface="Open Sans Light"/>
              <a:buNone/>
              <a:defRPr sz="5000">
                <a:latin typeface="Open Sans Light"/>
                <a:ea typeface="Open Sans Light"/>
                <a:cs typeface="Open Sans Light"/>
                <a:sym typeface="Open Sans Light"/>
              </a:defRPr>
            </a:lvl8pPr>
            <a:lvl9pPr lvl="8" rtl="0">
              <a:spcBef>
                <a:spcPts val="0"/>
              </a:spcBef>
              <a:spcAft>
                <a:spcPts val="0"/>
              </a:spcAft>
              <a:buSzPts val="5000"/>
              <a:buFont typeface="Open Sans Light"/>
              <a:buNone/>
              <a:defRPr sz="5000">
                <a:latin typeface="Open Sans Light"/>
                <a:ea typeface="Open Sans Light"/>
                <a:cs typeface="Open Sans Light"/>
                <a:sym typeface="Open Sans Light"/>
              </a:defRPr>
            </a:lvl9pPr>
          </a:lstStyle>
          <a:p>
            <a:endParaRPr/>
          </a:p>
        </p:txBody>
      </p:sp>
      <p:sp>
        <p:nvSpPr>
          <p:cNvPr id="72" name="Google Shape;72;p12"/>
          <p:cNvSpPr txBox="1">
            <a:spLocks noGrp="1"/>
          </p:cNvSpPr>
          <p:nvPr>
            <p:ph type="subTitle" idx="1"/>
          </p:nvPr>
        </p:nvSpPr>
        <p:spPr>
          <a:xfrm>
            <a:off x="612600" y="2578525"/>
            <a:ext cx="6205800" cy="64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500"/>
              <a:buFont typeface="Open Sans SemiBold"/>
              <a:buNone/>
              <a:defRPr sz="1500">
                <a:solidFill>
                  <a:schemeClr val="dk1"/>
                </a:solidFill>
                <a:latin typeface="Open Sans SemiBold"/>
                <a:ea typeface="Open Sans SemiBold"/>
                <a:cs typeface="Open Sans SemiBold"/>
                <a:sym typeface="Open Sans SemiBold"/>
              </a:defRPr>
            </a:lvl1pPr>
            <a:lvl2pPr lvl="1"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2pPr>
            <a:lvl3pPr lvl="2"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3pPr>
            <a:lvl4pPr lvl="3"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4pPr>
            <a:lvl5pPr lvl="4"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5pPr>
            <a:lvl6pPr lvl="5"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6pPr>
            <a:lvl7pPr lvl="6"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7pPr>
            <a:lvl8pPr lvl="7"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8pPr>
            <a:lvl9pPr lvl="8" algn="ctr" rtl="0">
              <a:lnSpc>
                <a:spcPct val="100000"/>
              </a:lnSpc>
              <a:spcBef>
                <a:spcPts val="0"/>
              </a:spcBef>
              <a:spcAft>
                <a:spcPts val="0"/>
              </a:spcAft>
              <a:buClr>
                <a:schemeClr val="dk1"/>
              </a:buClr>
              <a:buSzPts val="1500"/>
              <a:buFont typeface="Open Sans Light"/>
              <a:buNone/>
              <a:defRPr sz="1500">
                <a:solidFill>
                  <a:schemeClr val="dk1"/>
                </a:solidFill>
                <a:latin typeface="Open Sans Light"/>
                <a:ea typeface="Open Sans Light"/>
                <a:cs typeface="Open Sans Light"/>
                <a:sym typeface="Open Sans Light"/>
              </a:defRPr>
            </a:lvl9pPr>
          </a:lstStyle>
          <a:p>
            <a:endParaRPr/>
          </a:p>
        </p:txBody>
      </p:sp>
      <p:sp>
        <p:nvSpPr>
          <p:cNvPr id="73" name="Google Shape;73;p12"/>
          <p:cNvSpPr txBox="1"/>
          <p:nvPr/>
        </p:nvSpPr>
        <p:spPr>
          <a:xfrm>
            <a:off x="2962050" y="4747513"/>
            <a:ext cx="3219900" cy="176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 Simple">
  <p:cSld name="TITLE_1_1_1_1_1_1_1">
    <p:bg>
      <p:bgPr>
        <a:blipFill>
          <a:blip r:embed="rId2">
            <a:alphaModFix/>
          </a:blip>
          <a:stretch>
            <a:fillRect/>
          </a:stretch>
        </a:blip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3">
            <a:alphaModFix/>
          </a:blip>
          <a:srcRect t="3420" b="-3420"/>
          <a:stretch/>
        </p:blipFill>
        <p:spPr>
          <a:xfrm>
            <a:off x="612600" y="4132943"/>
            <a:ext cx="2041075" cy="387350"/>
          </a:xfrm>
          <a:prstGeom prst="rect">
            <a:avLst/>
          </a:prstGeom>
          <a:noFill/>
          <a:ln>
            <a:noFill/>
          </a:ln>
        </p:spPr>
      </p:pic>
      <p:sp>
        <p:nvSpPr>
          <p:cNvPr id="86" name="Google Shape;86;p15"/>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lvl1pPr lvl="0" rtl="0">
              <a:spcBef>
                <a:spcPts val="0"/>
              </a:spcBef>
              <a:spcAft>
                <a:spcPts val="0"/>
              </a:spcAft>
              <a:buSzPts val="5500"/>
              <a:buNone/>
              <a:defRPr sz="5500"/>
            </a:lvl1pPr>
            <a:lvl2pPr lvl="1" rtl="0">
              <a:spcBef>
                <a:spcPts val="0"/>
              </a:spcBef>
              <a:spcAft>
                <a:spcPts val="0"/>
              </a:spcAft>
              <a:buSzPts val="5000"/>
              <a:buFont typeface="Open Sans Light"/>
              <a:buNone/>
              <a:defRPr sz="5000">
                <a:latin typeface="Open Sans Light"/>
                <a:ea typeface="Open Sans Light"/>
                <a:cs typeface="Open Sans Light"/>
                <a:sym typeface="Open Sans Light"/>
              </a:defRPr>
            </a:lvl2pPr>
            <a:lvl3pPr lvl="2" rtl="0">
              <a:spcBef>
                <a:spcPts val="0"/>
              </a:spcBef>
              <a:spcAft>
                <a:spcPts val="0"/>
              </a:spcAft>
              <a:buSzPts val="5000"/>
              <a:buFont typeface="Open Sans Light"/>
              <a:buNone/>
              <a:defRPr sz="5000">
                <a:latin typeface="Open Sans Light"/>
                <a:ea typeface="Open Sans Light"/>
                <a:cs typeface="Open Sans Light"/>
                <a:sym typeface="Open Sans Light"/>
              </a:defRPr>
            </a:lvl3pPr>
            <a:lvl4pPr lvl="3" rtl="0">
              <a:spcBef>
                <a:spcPts val="0"/>
              </a:spcBef>
              <a:spcAft>
                <a:spcPts val="0"/>
              </a:spcAft>
              <a:buSzPts val="5000"/>
              <a:buFont typeface="Open Sans Light"/>
              <a:buNone/>
              <a:defRPr sz="5000">
                <a:latin typeface="Open Sans Light"/>
                <a:ea typeface="Open Sans Light"/>
                <a:cs typeface="Open Sans Light"/>
                <a:sym typeface="Open Sans Light"/>
              </a:defRPr>
            </a:lvl4pPr>
            <a:lvl5pPr lvl="4" rtl="0">
              <a:spcBef>
                <a:spcPts val="0"/>
              </a:spcBef>
              <a:spcAft>
                <a:spcPts val="0"/>
              </a:spcAft>
              <a:buSzPts val="5000"/>
              <a:buFont typeface="Open Sans Light"/>
              <a:buNone/>
              <a:defRPr sz="5000">
                <a:latin typeface="Open Sans Light"/>
                <a:ea typeface="Open Sans Light"/>
                <a:cs typeface="Open Sans Light"/>
                <a:sym typeface="Open Sans Light"/>
              </a:defRPr>
            </a:lvl5pPr>
            <a:lvl6pPr lvl="5" rtl="0">
              <a:spcBef>
                <a:spcPts val="0"/>
              </a:spcBef>
              <a:spcAft>
                <a:spcPts val="0"/>
              </a:spcAft>
              <a:buSzPts val="5000"/>
              <a:buFont typeface="Open Sans Light"/>
              <a:buNone/>
              <a:defRPr sz="5000">
                <a:latin typeface="Open Sans Light"/>
                <a:ea typeface="Open Sans Light"/>
                <a:cs typeface="Open Sans Light"/>
                <a:sym typeface="Open Sans Light"/>
              </a:defRPr>
            </a:lvl6pPr>
            <a:lvl7pPr lvl="6" rtl="0">
              <a:spcBef>
                <a:spcPts val="0"/>
              </a:spcBef>
              <a:spcAft>
                <a:spcPts val="0"/>
              </a:spcAft>
              <a:buSzPts val="5000"/>
              <a:buFont typeface="Open Sans Light"/>
              <a:buNone/>
              <a:defRPr sz="5000">
                <a:latin typeface="Open Sans Light"/>
                <a:ea typeface="Open Sans Light"/>
                <a:cs typeface="Open Sans Light"/>
                <a:sym typeface="Open Sans Light"/>
              </a:defRPr>
            </a:lvl7pPr>
            <a:lvl8pPr lvl="7" rtl="0">
              <a:spcBef>
                <a:spcPts val="0"/>
              </a:spcBef>
              <a:spcAft>
                <a:spcPts val="0"/>
              </a:spcAft>
              <a:buSzPts val="5000"/>
              <a:buFont typeface="Open Sans Light"/>
              <a:buNone/>
              <a:defRPr sz="5000">
                <a:latin typeface="Open Sans Light"/>
                <a:ea typeface="Open Sans Light"/>
                <a:cs typeface="Open Sans Light"/>
                <a:sym typeface="Open Sans Light"/>
              </a:defRPr>
            </a:lvl8pPr>
            <a:lvl9pPr lvl="8" rtl="0">
              <a:spcBef>
                <a:spcPts val="0"/>
              </a:spcBef>
              <a:spcAft>
                <a:spcPts val="0"/>
              </a:spcAft>
              <a:buSzPts val="5000"/>
              <a:buFont typeface="Open Sans Light"/>
              <a:buNone/>
              <a:defRPr sz="5000">
                <a:latin typeface="Open Sans Light"/>
                <a:ea typeface="Open Sans Light"/>
                <a:cs typeface="Open Sans Light"/>
                <a:sym typeface="Open Sans Light"/>
              </a:defRPr>
            </a:lvl9pPr>
          </a:lstStyle>
          <a:p>
            <a:endParaRPr/>
          </a:p>
        </p:txBody>
      </p:sp>
      <p:sp>
        <p:nvSpPr>
          <p:cNvPr id="87" name="Google Shape;87;p15"/>
          <p:cNvSpPr txBox="1"/>
          <p:nvPr/>
        </p:nvSpPr>
        <p:spPr>
          <a:xfrm>
            <a:off x="2962050" y="4747513"/>
            <a:ext cx="3219900" cy="176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 Shapes (Dark)" type="secHead">
  <p:cSld name="SECTION_HEADER">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3800"/>
              <a:buFont typeface="Open Sans Light"/>
              <a:buNone/>
              <a:defRPr sz="3800">
                <a:solidFill>
                  <a:schemeClr val="lt1"/>
                </a:solidFill>
                <a:latin typeface="Open Sans Light"/>
                <a:ea typeface="Open Sans Light"/>
                <a:cs typeface="Open Sans Light"/>
                <a:sym typeface="Open Sans Light"/>
              </a:defRPr>
            </a:lvl1pPr>
            <a:lvl2pPr lvl="1">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2pPr>
            <a:lvl3pPr lvl="2">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3pPr>
            <a:lvl4pPr lvl="3">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4pPr>
            <a:lvl5pPr lvl="4">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5pPr>
            <a:lvl6pPr lvl="5">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6pPr>
            <a:lvl7pPr lvl="6">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7pPr>
            <a:lvl8pPr lvl="7">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8pPr>
            <a:lvl9pPr lvl="8">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9pPr>
          </a:lstStyle>
          <a:p>
            <a:endParaRPr/>
          </a:p>
        </p:txBody>
      </p:sp>
      <p:sp>
        <p:nvSpPr>
          <p:cNvPr id="107" name="Google Shape;107;p21"/>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lt1"/>
                </a:solidFill>
                <a:latin typeface="Open Sans SemiBold"/>
                <a:ea typeface="Open Sans SemiBold"/>
                <a:cs typeface="Open Sans SemiBold"/>
                <a:sym typeface="Open Sans SemiBold"/>
              </a:rPr>
              <a:t>RESTRICTED. CONFIDENTIAL. DO NOT SHARE</a:t>
            </a:r>
            <a:endParaRPr sz="650">
              <a:solidFill>
                <a:schemeClr val="lt1"/>
              </a:solidFill>
              <a:latin typeface="Open Sans SemiBold"/>
              <a:ea typeface="Open Sans SemiBold"/>
              <a:cs typeface="Open Sans SemiBold"/>
              <a:sym typeface="Open Sans SemiBold"/>
            </a:endParaRPr>
          </a:p>
        </p:txBody>
      </p:sp>
      <p:pic>
        <p:nvPicPr>
          <p:cNvPr id="108" name="Google Shape;108;p21"/>
          <p:cNvPicPr preferRelativeResize="0"/>
          <p:nvPr/>
        </p:nvPicPr>
        <p:blipFill rotWithShape="1">
          <a:blip r:embed="rId3">
            <a:alphaModFix/>
          </a:blip>
          <a:srcRect b="10"/>
          <a:stretch/>
        </p:blipFill>
        <p:spPr>
          <a:xfrm>
            <a:off x="287600" y="4763627"/>
            <a:ext cx="759701" cy="144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612600" y="612925"/>
            <a:ext cx="5621100" cy="754500"/>
          </a:xfrm>
          <a:prstGeom prst="rect">
            <a:avLst/>
          </a:prstGeom>
        </p:spPr>
        <p:txBody>
          <a:bodyPr spcFirstLastPara="1" wrap="square" lIns="0" tIns="0" rIns="0" bIns="0" anchor="ctr" anchorCtr="0">
            <a:noAutofit/>
          </a:bodyPr>
          <a:lstStyle>
            <a:lvl1pPr lvl="0" rtl="0">
              <a:spcBef>
                <a:spcPts val="0"/>
              </a:spcBef>
              <a:spcAft>
                <a:spcPts val="0"/>
              </a:spcAft>
              <a:buSzPts val="2800"/>
              <a:buFont typeface="Open Sans Light"/>
              <a:buNone/>
              <a:defRPr>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30"/>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pic>
        <p:nvPicPr>
          <p:cNvPr id="145" name="Google Shape;145;p30"/>
          <p:cNvPicPr preferRelativeResize="0"/>
          <p:nvPr/>
        </p:nvPicPr>
        <p:blipFill rotWithShape="1">
          <a:blip r:embed="rId2">
            <a:alphaModFix/>
          </a:blip>
          <a:srcRect b="10"/>
          <a:stretch/>
        </p:blipFill>
        <p:spPr>
          <a:xfrm>
            <a:off x="287600" y="4763627"/>
            <a:ext cx="759701" cy="144175"/>
          </a:xfrm>
          <a:prstGeom prst="rect">
            <a:avLst/>
          </a:prstGeom>
          <a:noFill/>
          <a:ln>
            <a:noFill/>
          </a:ln>
        </p:spPr>
      </p:pic>
      <p:sp>
        <p:nvSpPr>
          <p:cNvPr id="146" name="Google Shape;146;p30"/>
          <p:cNvSpPr txBox="1">
            <a:spLocks noGrp="1"/>
          </p:cNvSpPr>
          <p:nvPr>
            <p:ph type="body" idx="1"/>
          </p:nvPr>
        </p:nvSpPr>
        <p:spPr>
          <a:xfrm>
            <a:off x="612600" y="1568200"/>
            <a:ext cx="5621100" cy="2559000"/>
          </a:xfrm>
          <a:prstGeom prst="rect">
            <a:avLst/>
          </a:prstGeom>
        </p:spPr>
        <p:txBody>
          <a:bodyPr spcFirstLastPara="1" wrap="square" lIns="0" tIns="0" rIns="0" bIns="0" anchor="t" anchorCtr="0">
            <a:no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292100" rtl="0">
              <a:spcBef>
                <a:spcPts val="1000"/>
              </a:spcBef>
              <a:spcAft>
                <a:spcPts val="0"/>
              </a:spcAft>
              <a:buClr>
                <a:schemeClr val="accent1"/>
              </a:buClr>
              <a:buSzPts val="1000"/>
              <a:buChar char="○"/>
              <a:defRPr sz="1000">
                <a:solidFill>
                  <a:schemeClr val="dk1"/>
                </a:solidFill>
              </a:defRPr>
            </a:lvl2pPr>
            <a:lvl3pPr marL="1371600" lvl="2" indent="-292100" rtl="0">
              <a:spcBef>
                <a:spcPts val="1000"/>
              </a:spcBef>
              <a:spcAft>
                <a:spcPts val="0"/>
              </a:spcAft>
              <a:buClr>
                <a:schemeClr val="accent1"/>
              </a:buClr>
              <a:buSzPts val="1000"/>
              <a:buChar char="■"/>
              <a:defRPr sz="1000">
                <a:solidFill>
                  <a:schemeClr val="dk1"/>
                </a:solidFill>
              </a:defRPr>
            </a:lvl3pPr>
            <a:lvl4pPr marL="1828800" lvl="3" indent="-292100" rtl="0">
              <a:spcBef>
                <a:spcPts val="1000"/>
              </a:spcBef>
              <a:spcAft>
                <a:spcPts val="0"/>
              </a:spcAft>
              <a:buClr>
                <a:schemeClr val="accent1"/>
              </a:buClr>
              <a:buSzPts val="1000"/>
              <a:buChar char="●"/>
              <a:defRPr sz="1000">
                <a:solidFill>
                  <a:schemeClr val="dk1"/>
                </a:solidFill>
              </a:defRPr>
            </a:lvl4pPr>
            <a:lvl5pPr marL="2286000" lvl="4" indent="-292100" rtl="0">
              <a:spcBef>
                <a:spcPts val="1000"/>
              </a:spcBef>
              <a:spcAft>
                <a:spcPts val="0"/>
              </a:spcAft>
              <a:buClr>
                <a:schemeClr val="accent1"/>
              </a:buClr>
              <a:buSzPts val="1000"/>
              <a:buChar char="○"/>
              <a:defRPr sz="1000">
                <a:solidFill>
                  <a:schemeClr val="dk1"/>
                </a:solidFill>
              </a:defRPr>
            </a:lvl5pPr>
            <a:lvl6pPr marL="2743200" lvl="5" indent="-292100" rtl="0">
              <a:spcBef>
                <a:spcPts val="1000"/>
              </a:spcBef>
              <a:spcAft>
                <a:spcPts val="0"/>
              </a:spcAft>
              <a:buClr>
                <a:schemeClr val="accent1"/>
              </a:buClr>
              <a:buSzPts val="1000"/>
              <a:buChar char="■"/>
              <a:defRPr sz="1000">
                <a:solidFill>
                  <a:schemeClr val="dk1"/>
                </a:solidFill>
              </a:defRPr>
            </a:lvl6pPr>
            <a:lvl7pPr marL="3200400" lvl="6" indent="-292100" rtl="0">
              <a:spcBef>
                <a:spcPts val="1000"/>
              </a:spcBef>
              <a:spcAft>
                <a:spcPts val="0"/>
              </a:spcAft>
              <a:buClr>
                <a:schemeClr val="accent1"/>
              </a:buClr>
              <a:buSzPts val="1000"/>
              <a:buChar char="●"/>
              <a:defRPr sz="1000">
                <a:solidFill>
                  <a:schemeClr val="dk1"/>
                </a:solidFill>
              </a:defRPr>
            </a:lvl7pPr>
            <a:lvl8pPr marL="3657600" lvl="7" indent="-292100" rtl="0">
              <a:spcBef>
                <a:spcPts val="1000"/>
              </a:spcBef>
              <a:spcAft>
                <a:spcPts val="0"/>
              </a:spcAft>
              <a:buClr>
                <a:schemeClr val="accent1"/>
              </a:buClr>
              <a:buSzPts val="1000"/>
              <a:buChar char="○"/>
              <a:defRPr sz="1000">
                <a:solidFill>
                  <a:schemeClr val="dk1"/>
                </a:solidFill>
              </a:defRPr>
            </a:lvl8pPr>
            <a:lvl9pPr marL="4114800" lvl="8" indent="-292100" rtl="0">
              <a:spcBef>
                <a:spcPts val="1000"/>
              </a:spcBef>
              <a:spcAft>
                <a:spcPts val="1000"/>
              </a:spcAft>
              <a:buClr>
                <a:schemeClr val="accent1"/>
              </a:buClr>
              <a:buSzPts val="1000"/>
              <a:buChar char="■"/>
              <a:defRPr sz="1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Navy Top Banner">
  <p:cSld name="TITLE_ONLY_1_1_1">
    <p:bg>
      <p:bgPr>
        <a:solidFill>
          <a:schemeClr val="lt1"/>
        </a:solidFill>
        <a:effectLst/>
      </p:bgPr>
    </p:bg>
    <p:spTree>
      <p:nvGrpSpPr>
        <p:cNvPr id="1" name="Shape 147"/>
        <p:cNvGrpSpPr/>
        <p:nvPr/>
      </p:nvGrpSpPr>
      <p:grpSpPr>
        <a:xfrm>
          <a:off x="0" y="0"/>
          <a:ext cx="0" cy="0"/>
          <a:chOff x="0" y="0"/>
          <a:chExt cx="0" cy="0"/>
        </a:xfrm>
      </p:grpSpPr>
      <p:sp>
        <p:nvSpPr>
          <p:cNvPr id="148" name="Google Shape;148;p31"/>
          <p:cNvSpPr txBox="1">
            <a:spLocks noGrp="1"/>
          </p:cNvSpPr>
          <p:nvPr>
            <p:ph type="title"/>
          </p:nvPr>
        </p:nvSpPr>
        <p:spPr>
          <a:xfrm>
            <a:off x="612600" y="889425"/>
            <a:ext cx="6034800" cy="7194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31"/>
          <p:cNvSpPr/>
          <p:nvPr/>
        </p:nvSpPr>
        <p:spPr>
          <a:xfrm>
            <a:off x="150" y="0"/>
            <a:ext cx="9144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1"/>
          <p:cNvSpPr txBox="1">
            <a:spLocks noGrp="1"/>
          </p:cNvSpPr>
          <p:nvPr>
            <p:ph type="subTitle" idx="1"/>
          </p:nvPr>
        </p:nvSpPr>
        <p:spPr>
          <a:xfrm>
            <a:off x="612600" y="127050"/>
            <a:ext cx="7954200" cy="216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000"/>
              <a:buNone/>
              <a:defRPr sz="1000" b="1">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31"/>
          <p:cNvSpPr txBox="1"/>
          <p:nvPr/>
        </p:nvSpPr>
        <p:spPr>
          <a:xfrm>
            <a:off x="5650530" y="4747513"/>
            <a:ext cx="3219900" cy="1764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650">
                <a:solidFill>
                  <a:schemeClr val="dk1"/>
                </a:solidFill>
                <a:latin typeface="Open Sans SemiBold"/>
                <a:ea typeface="Open Sans SemiBold"/>
                <a:cs typeface="Open Sans SemiBold"/>
                <a:sym typeface="Open Sans SemiBold"/>
              </a:rPr>
              <a:t>RESTRICTED. CONFIDENTIAL. DO NOT SHARE</a:t>
            </a:r>
            <a:endParaRPr sz="650">
              <a:solidFill>
                <a:schemeClr val="dk1"/>
              </a:solidFill>
              <a:latin typeface="Open Sans SemiBold"/>
              <a:ea typeface="Open Sans SemiBold"/>
              <a:cs typeface="Open Sans SemiBold"/>
              <a:sym typeface="Open Sans SemiBold"/>
            </a:endParaRPr>
          </a:p>
        </p:txBody>
      </p:sp>
      <p:pic>
        <p:nvPicPr>
          <p:cNvPr id="152" name="Google Shape;152;p31"/>
          <p:cNvPicPr preferRelativeResize="0"/>
          <p:nvPr/>
        </p:nvPicPr>
        <p:blipFill rotWithShape="1">
          <a:blip r:embed="rId2">
            <a:alphaModFix/>
          </a:blip>
          <a:srcRect b="10"/>
          <a:stretch/>
        </p:blipFill>
        <p:spPr>
          <a:xfrm>
            <a:off x="287600" y="4763627"/>
            <a:ext cx="759701" cy="144175"/>
          </a:xfrm>
          <a:prstGeom prst="rect">
            <a:avLst/>
          </a:prstGeom>
          <a:noFill/>
          <a:ln>
            <a:noFill/>
          </a:ln>
        </p:spPr>
      </p:pic>
      <p:sp>
        <p:nvSpPr>
          <p:cNvPr id="153" name="Google Shape;153;p31"/>
          <p:cNvSpPr txBox="1">
            <a:spLocks noGrp="1"/>
          </p:cNvSpPr>
          <p:nvPr>
            <p:ph type="body" idx="2"/>
          </p:nvPr>
        </p:nvSpPr>
        <p:spPr>
          <a:xfrm>
            <a:off x="612600" y="1856875"/>
            <a:ext cx="6034800" cy="2559000"/>
          </a:xfrm>
          <a:prstGeom prst="rect">
            <a:avLst/>
          </a:prstGeom>
        </p:spPr>
        <p:txBody>
          <a:bodyPr spcFirstLastPara="1" wrap="square" lIns="0" tIns="0" rIns="0" bIns="0" anchor="t" anchorCtr="0">
            <a:no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292100">
              <a:spcBef>
                <a:spcPts val="1000"/>
              </a:spcBef>
              <a:spcAft>
                <a:spcPts val="0"/>
              </a:spcAft>
              <a:buClr>
                <a:schemeClr val="accent1"/>
              </a:buClr>
              <a:buSzPts val="1000"/>
              <a:buChar char="○"/>
              <a:defRPr sz="1000">
                <a:solidFill>
                  <a:schemeClr val="dk1"/>
                </a:solidFill>
              </a:defRPr>
            </a:lvl2pPr>
            <a:lvl3pPr marL="1371600" lvl="2" indent="-292100">
              <a:spcBef>
                <a:spcPts val="1000"/>
              </a:spcBef>
              <a:spcAft>
                <a:spcPts val="0"/>
              </a:spcAft>
              <a:buClr>
                <a:schemeClr val="accent1"/>
              </a:buClr>
              <a:buSzPts val="1000"/>
              <a:buChar char="■"/>
              <a:defRPr sz="1000">
                <a:solidFill>
                  <a:schemeClr val="dk1"/>
                </a:solidFill>
              </a:defRPr>
            </a:lvl3pPr>
            <a:lvl4pPr marL="1828800" lvl="3" indent="-292100">
              <a:spcBef>
                <a:spcPts val="1000"/>
              </a:spcBef>
              <a:spcAft>
                <a:spcPts val="0"/>
              </a:spcAft>
              <a:buClr>
                <a:schemeClr val="accent1"/>
              </a:buClr>
              <a:buSzPts val="1000"/>
              <a:buChar char="●"/>
              <a:defRPr sz="1000">
                <a:solidFill>
                  <a:schemeClr val="dk1"/>
                </a:solidFill>
              </a:defRPr>
            </a:lvl4pPr>
            <a:lvl5pPr marL="2286000" lvl="4" indent="-292100">
              <a:spcBef>
                <a:spcPts val="1000"/>
              </a:spcBef>
              <a:spcAft>
                <a:spcPts val="0"/>
              </a:spcAft>
              <a:buClr>
                <a:schemeClr val="accent1"/>
              </a:buClr>
              <a:buSzPts val="1000"/>
              <a:buChar char="○"/>
              <a:defRPr sz="1000">
                <a:solidFill>
                  <a:schemeClr val="dk1"/>
                </a:solidFill>
              </a:defRPr>
            </a:lvl5pPr>
            <a:lvl6pPr marL="2743200" lvl="5" indent="-292100">
              <a:spcBef>
                <a:spcPts val="1000"/>
              </a:spcBef>
              <a:spcAft>
                <a:spcPts val="0"/>
              </a:spcAft>
              <a:buClr>
                <a:schemeClr val="accent1"/>
              </a:buClr>
              <a:buSzPts val="1000"/>
              <a:buChar char="■"/>
              <a:defRPr sz="1000">
                <a:solidFill>
                  <a:schemeClr val="dk1"/>
                </a:solidFill>
              </a:defRPr>
            </a:lvl6pPr>
            <a:lvl7pPr marL="3200400" lvl="6" indent="-292100">
              <a:spcBef>
                <a:spcPts val="1000"/>
              </a:spcBef>
              <a:spcAft>
                <a:spcPts val="0"/>
              </a:spcAft>
              <a:buClr>
                <a:schemeClr val="accent1"/>
              </a:buClr>
              <a:buSzPts val="1000"/>
              <a:buChar char="●"/>
              <a:defRPr sz="1000">
                <a:solidFill>
                  <a:schemeClr val="dk1"/>
                </a:solidFill>
              </a:defRPr>
            </a:lvl7pPr>
            <a:lvl8pPr marL="3657600" lvl="7" indent="-292100">
              <a:spcBef>
                <a:spcPts val="1000"/>
              </a:spcBef>
              <a:spcAft>
                <a:spcPts val="0"/>
              </a:spcAft>
              <a:buClr>
                <a:schemeClr val="accent1"/>
              </a:buClr>
              <a:buSzPts val="1000"/>
              <a:buChar char="○"/>
              <a:defRPr sz="1000">
                <a:solidFill>
                  <a:schemeClr val="dk1"/>
                </a:solidFill>
              </a:defRPr>
            </a:lvl8pPr>
            <a:lvl9pPr marL="4114800" lvl="8" indent="-292100">
              <a:spcBef>
                <a:spcPts val="1000"/>
              </a:spcBef>
              <a:spcAft>
                <a:spcPts val="1000"/>
              </a:spcAft>
              <a:buClr>
                <a:schemeClr val="accent1"/>
              </a:buClr>
              <a:buSzPts val="1000"/>
              <a:buChar char="■"/>
              <a:defRPr sz="10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2600" y="605125"/>
            <a:ext cx="7918800" cy="649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Open Sans Light"/>
              <a:buNone/>
              <a:defRPr sz="2800">
                <a:solidFill>
                  <a:schemeClr val="dk1"/>
                </a:solidFill>
                <a:latin typeface="Open Sans Light"/>
                <a:ea typeface="Open Sans Light"/>
                <a:cs typeface="Open Sans Light"/>
                <a:sym typeface="Open Sans Light"/>
              </a:defRPr>
            </a:lvl1pPr>
            <a:lvl2pPr lvl="1">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2600" y="1553875"/>
            <a:ext cx="7918800" cy="30150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61" r:id="rId2"/>
    <p:sldLayoutId id="2147483667" r:id="rId3"/>
    <p:sldLayoutId id="2147483676"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ctrTitle"/>
          </p:nvPr>
        </p:nvSpPr>
        <p:spPr>
          <a:xfrm>
            <a:off x="612599" y="985225"/>
            <a:ext cx="6509719" cy="123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Udacity Connect Session</a:t>
            </a:r>
            <a:endParaRPr dirty="0"/>
          </a:p>
        </p:txBody>
      </p:sp>
      <p:sp>
        <p:nvSpPr>
          <p:cNvPr id="395" name="Google Shape;395;p61"/>
          <p:cNvSpPr txBox="1">
            <a:spLocks noGrp="1"/>
          </p:cNvSpPr>
          <p:nvPr>
            <p:ph type="subTitle" idx="1"/>
          </p:nvPr>
        </p:nvSpPr>
        <p:spPr>
          <a:xfrm>
            <a:off x="612600" y="2578525"/>
            <a:ext cx="6205800" cy="64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Session 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Distribution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5" name="TextBox 4">
            <a:extLst>
              <a:ext uri="{FF2B5EF4-FFF2-40B4-BE49-F238E27FC236}">
                <a16:creationId xmlns:a16="http://schemas.microsoft.com/office/drawing/2014/main" id="{21C5DB80-427B-E792-FE43-2921E90E1001}"/>
              </a:ext>
            </a:extLst>
          </p:cNvPr>
          <p:cNvSpPr txBox="1"/>
          <p:nvPr/>
        </p:nvSpPr>
        <p:spPr>
          <a:xfrm>
            <a:off x="936702" y="1157280"/>
            <a:ext cx="3427142" cy="1815882"/>
          </a:xfrm>
          <a:prstGeom prst="rect">
            <a:avLst/>
          </a:prstGeom>
          <a:noFill/>
        </p:spPr>
        <p:txBody>
          <a:bodyPr wrap="square" rtlCol="0">
            <a:spAutoFit/>
          </a:bodyPr>
          <a:lstStyle/>
          <a:p>
            <a:r>
              <a:rPr lang="en-US" sz="1600" dirty="0" err="1"/>
              <a:t>Distributon</a:t>
            </a:r>
            <a:r>
              <a:rPr lang="en-US" sz="1600" dirty="0"/>
              <a:t> Plots:</a:t>
            </a:r>
          </a:p>
          <a:p>
            <a:pPr marL="0" indent="0">
              <a:buNone/>
            </a:pPr>
            <a:r>
              <a:rPr lang="en-US" sz="1600" dirty="0"/>
              <a:t>	Univariant Plots:</a:t>
            </a:r>
          </a:p>
          <a:p>
            <a:pPr marL="0" indent="0">
              <a:buNone/>
            </a:pPr>
            <a:r>
              <a:rPr lang="en-US" sz="1600" dirty="0"/>
              <a:t>		</a:t>
            </a:r>
            <a:r>
              <a:rPr lang="en-US" sz="1600" dirty="0">
                <a:solidFill>
                  <a:schemeClr val="accent1">
                    <a:lumMod val="75000"/>
                  </a:schemeClr>
                </a:solidFill>
              </a:rPr>
              <a:t>1) </a:t>
            </a:r>
            <a:r>
              <a:rPr lang="en-US" sz="1600" dirty="0" err="1">
                <a:solidFill>
                  <a:schemeClr val="accent1">
                    <a:lumMod val="75000"/>
                  </a:schemeClr>
                </a:solidFill>
              </a:rPr>
              <a:t>distplot</a:t>
            </a:r>
            <a:endParaRPr lang="en-US" sz="1600" dirty="0">
              <a:solidFill>
                <a:schemeClr val="accent1">
                  <a:lumMod val="75000"/>
                </a:schemeClr>
              </a:solidFill>
            </a:endParaRPr>
          </a:p>
          <a:p>
            <a:pPr marL="0" indent="0">
              <a:buNone/>
            </a:pPr>
            <a:r>
              <a:rPr lang="en-US" sz="1600" dirty="0"/>
              <a:t>		2) </a:t>
            </a:r>
            <a:r>
              <a:rPr lang="en-US" sz="1600" dirty="0" err="1"/>
              <a:t>kdeplot</a:t>
            </a:r>
            <a:endParaRPr lang="en-US" sz="1600" dirty="0"/>
          </a:p>
          <a:p>
            <a:pPr marL="0" indent="0">
              <a:buNone/>
            </a:pPr>
            <a:endParaRPr lang="en-US" sz="1600" dirty="0"/>
          </a:p>
          <a:p>
            <a:pPr marL="0" indent="0">
              <a:buNone/>
            </a:pPr>
            <a:r>
              <a:rPr lang="en-US" sz="1600" dirty="0"/>
              <a:t>	Bivariant Plots:</a:t>
            </a:r>
          </a:p>
          <a:p>
            <a:pPr marL="0" indent="0">
              <a:buNone/>
            </a:pPr>
            <a:r>
              <a:rPr lang="en-US" sz="1600" dirty="0"/>
              <a:t>		1)</a:t>
            </a:r>
            <a:r>
              <a:rPr lang="en-US" sz="1600" dirty="0" err="1"/>
              <a:t>pairplot</a:t>
            </a:r>
            <a:endParaRPr lang="en-US" sz="1600" dirty="0"/>
          </a:p>
        </p:txBody>
      </p:sp>
      <p:pic>
        <p:nvPicPr>
          <p:cNvPr id="3" name="Picture 2">
            <a:extLst>
              <a:ext uri="{FF2B5EF4-FFF2-40B4-BE49-F238E27FC236}">
                <a16:creationId xmlns:a16="http://schemas.microsoft.com/office/drawing/2014/main" id="{CFD9686A-63A3-46FF-686A-B618FF0E4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275" y="531983"/>
            <a:ext cx="3476624" cy="34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8AE58E3B-811D-BA0E-A11C-D1C15C6A5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51" y="3942541"/>
            <a:ext cx="6537371" cy="46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30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Distribution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5" name="TextBox 4">
            <a:extLst>
              <a:ext uri="{FF2B5EF4-FFF2-40B4-BE49-F238E27FC236}">
                <a16:creationId xmlns:a16="http://schemas.microsoft.com/office/drawing/2014/main" id="{21C5DB80-427B-E792-FE43-2921E90E1001}"/>
              </a:ext>
            </a:extLst>
          </p:cNvPr>
          <p:cNvSpPr txBox="1"/>
          <p:nvPr/>
        </p:nvSpPr>
        <p:spPr>
          <a:xfrm>
            <a:off x="936702" y="1157280"/>
            <a:ext cx="3427142" cy="1815882"/>
          </a:xfrm>
          <a:prstGeom prst="rect">
            <a:avLst/>
          </a:prstGeom>
          <a:noFill/>
        </p:spPr>
        <p:txBody>
          <a:bodyPr wrap="square" rtlCol="0">
            <a:spAutoFit/>
          </a:bodyPr>
          <a:lstStyle/>
          <a:p>
            <a:r>
              <a:rPr lang="en-US" sz="1600" dirty="0" err="1"/>
              <a:t>Distributon</a:t>
            </a:r>
            <a:r>
              <a:rPr lang="en-US" sz="1600" dirty="0"/>
              <a:t> Plots:</a:t>
            </a:r>
          </a:p>
          <a:p>
            <a:pPr marL="0" indent="0">
              <a:buNone/>
            </a:pPr>
            <a:r>
              <a:rPr lang="en-US" sz="1600" dirty="0"/>
              <a:t>	Univariant Plots:</a:t>
            </a:r>
          </a:p>
          <a:p>
            <a:pPr marL="0" indent="0">
              <a:buNone/>
            </a:pPr>
            <a:r>
              <a:rPr lang="en-US" sz="1600" dirty="0">
                <a:solidFill>
                  <a:schemeClr val="tx1"/>
                </a:solidFill>
              </a:rPr>
              <a:t>		1) </a:t>
            </a:r>
            <a:r>
              <a:rPr lang="en-US" sz="1600" dirty="0" err="1">
                <a:solidFill>
                  <a:schemeClr val="tx1"/>
                </a:solidFill>
              </a:rPr>
              <a:t>distplot</a:t>
            </a:r>
            <a:endParaRPr lang="en-US" sz="1600" dirty="0">
              <a:solidFill>
                <a:schemeClr val="tx1"/>
              </a:solidFill>
            </a:endParaRPr>
          </a:p>
          <a:p>
            <a:pPr marL="0" indent="0">
              <a:buNone/>
            </a:pPr>
            <a:r>
              <a:rPr lang="en-US" sz="1600" dirty="0"/>
              <a:t>		</a:t>
            </a:r>
            <a:r>
              <a:rPr lang="en-US" sz="1600" dirty="0">
                <a:solidFill>
                  <a:schemeClr val="accent1">
                    <a:lumMod val="75000"/>
                  </a:schemeClr>
                </a:solidFill>
              </a:rPr>
              <a:t>2) </a:t>
            </a:r>
            <a:r>
              <a:rPr lang="en-US" sz="1600" dirty="0" err="1">
                <a:solidFill>
                  <a:schemeClr val="accent1">
                    <a:lumMod val="75000"/>
                  </a:schemeClr>
                </a:solidFill>
              </a:rPr>
              <a:t>kdeplot</a:t>
            </a:r>
            <a:endParaRPr lang="en-US" sz="1600" dirty="0">
              <a:solidFill>
                <a:schemeClr val="accent1">
                  <a:lumMod val="75000"/>
                </a:schemeClr>
              </a:solidFill>
            </a:endParaRPr>
          </a:p>
          <a:p>
            <a:pPr marL="0" indent="0">
              <a:buNone/>
            </a:pPr>
            <a:endParaRPr lang="en-US" sz="1600" dirty="0"/>
          </a:p>
          <a:p>
            <a:pPr marL="0" indent="0">
              <a:buNone/>
            </a:pPr>
            <a:r>
              <a:rPr lang="en-US" sz="1600" dirty="0"/>
              <a:t>	Bivariant Plots:</a:t>
            </a:r>
          </a:p>
          <a:p>
            <a:pPr marL="0" indent="0">
              <a:buNone/>
            </a:pPr>
            <a:r>
              <a:rPr lang="en-US" sz="1600" dirty="0"/>
              <a:t>		1)</a:t>
            </a:r>
            <a:r>
              <a:rPr lang="en-US" sz="1600" dirty="0" err="1"/>
              <a:t>pairplot</a:t>
            </a:r>
            <a:endParaRPr lang="en-US" sz="1600" dirty="0"/>
          </a:p>
        </p:txBody>
      </p:sp>
      <p:pic>
        <p:nvPicPr>
          <p:cNvPr id="6" name="Picture 3">
            <a:extLst>
              <a:ext uri="{FF2B5EF4-FFF2-40B4-BE49-F238E27FC236}">
                <a16:creationId xmlns:a16="http://schemas.microsoft.com/office/drawing/2014/main" id="{105FCFF6-4628-8345-6036-39D9DDDDB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668" y="677637"/>
            <a:ext cx="4077564" cy="304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5922478B-2370-BC3D-51C6-9F737FDA5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02" y="3934444"/>
            <a:ext cx="5346738" cy="61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17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Distribution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5" name="TextBox 4">
            <a:extLst>
              <a:ext uri="{FF2B5EF4-FFF2-40B4-BE49-F238E27FC236}">
                <a16:creationId xmlns:a16="http://schemas.microsoft.com/office/drawing/2014/main" id="{21C5DB80-427B-E792-FE43-2921E90E1001}"/>
              </a:ext>
            </a:extLst>
          </p:cNvPr>
          <p:cNvSpPr txBox="1"/>
          <p:nvPr/>
        </p:nvSpPr>
        <p:spPr>
          <a:xfrm>
            <a:off x="936702" y="1157280"/>
            <a:ext cx="3427142" cy="1815882"/>
          </a:xfrm>
          <a:prstGeom prst="rect">
            <a:avLst/>
          </a:prstGeom>
          <a:noFill/>
        </p:spPr>
        <p:txBody>
          <a:bodyPr wrap="square" rtlCol="0">
            <a:spAutoFit/>
          </a:bodyPr>
          <a:lstStyle/>
          <a:p>
            <a:r>
              <a:rPr lang="en-US" sz="1600" dirty="0" err="1"/>
              <a:t>Distributon</a:t>
            </a:r>
            <a:r>
              <a:rPr lang="en-US" sz="1600" dirty="0"/>
              <a:t> Plots:</a:t>
            </a:r>
          </a:p>
          <a:p>
            <a:pPr marL="0" indent="0">
              <a:buNone/>
            </a:pPr>
            <a:r>
              <a:rPr lang="en-US" sz="1600" dirty="0"/>
              <a:t>	Univariant Plots:</a:t>
            </a:r>
          </a:p>
          <a:p>
            <a:pPr marL="0" indent="0">
              <a:buNone/>
            </a:pPr>
            <a:r>
              <a:rPr lang="en-US" sz="1600" dirty="0">
                <a:solidFill>
                  <a:schemeClr val="tx1"/>
                </a:solidFill>
              </a:rPr>
              <a:t>		1) </a:t>
            </a:r>
            <a:r>
              <a:rPr lang="en-US" sz="1600" dirty="0" err="1">
                <a:solidFill>
                  <a:schemeClr val="tx1"/>
                </a:solidFill>
              </a:rPr>
              <a:t>distplot</a:t>
            </a:r>
            <a:endParaRPr lang="en-US" sz="1600" dirty="0">
              <a:solidFill>
                <a:schemeClr val="tx1"/>
              </a:solidFill>
            </a:endParaRPr>
          </a:p>
          <a:p>
            <a:pPr marL="0" indent="0">
              <a:buNone/>
            </a:pPr>
            <a:r>
              <a:rPr lang="en-US" sz="1600" dirty="0">
                <a:solidFill>
                  <a:schemeClr val="tx1"/>
                </a:solidFill>
              </a:rPr>
              <a:t>		2) </a:t>
            </a:r>
            <a:r>
              <a:rPr lang="en-US" sz="1600" dirty="0" err="1">
                <a:solidFill>
                  <a:schemeClr val="tx1"/>
                </a:solidFill>
              </a:rPr>
              <a:t>kdeplot</a:t>
            </a:r>
            <a:endParaRPr lang="en-US" sz="1600" dirty="0">
              <a:solidFill>
                <a:schemeClr val="tx1"/>
              </a:solidFill>
            </a:endParaRPr>
          </a:p>
          <a:p>
            <a:pPr marL="0" indent="0">
              <a:buNone/>
            </a:pPr>
            <a:endParaRPr lang="en-US" sz="1600" dirty="0"/>
          </a:p>
          <a:p>
            <a:pPr marL="0" indent="0">
              <a:buNone/>
            </a:pPr>
            <a:r>
              <a:rPr lang="en-US" sz="1600" dirty="0"/>
              <a:t>	Bivariant Plots:</a:t>
            </a:r>
          </a:p>
          <a:p>
            <a:pPr marL="0" indent="0">
              <a:buNone/>
            </a:pPr>
            <a:r>
              <a:rPr lang="en-US" sz="1600" dirty="0">
                <a:solidFill>
                  <a:schemeClr val="accent1">
                    <a:lumMod val="75000"/>
                  </a:schemeClr>
                </a:solidFill>
              </a:rPr>
              <a:t>		1)</a:t>
            </a:r>
            <a:r>
              <a:rPr lang="en-US" sz="1600" dirty="0" err="1">
                <a:solidFill>
                  <a:schemeClr val="accent1">
                    <a:lumMod val="75000"/>
                  </a:schemeClr>
                </a:solidFill>
              </a:rPr>
              <a:t>pairplot</a:t>
            </a:r>
            <a:endParaRPr lang="en-US" sz="1600" dirty="0">
              <a:solidFill>
                <a:schemeClr val="accent1">
                  <a:lumMod val="75000"/>
                </a:schemeClr>
              </a:solidFill>
            </a:endParaRPr>
          </a:p>
        </p:txBody>
      </p:sp>
      <p:pic>
        <p:nvPicPr>
          <p:cNvPr id="3" name="Picture 2">
            <a:extLst>
              <a:ext uri="{FF2B5EF4-FFF2-40B4-BE49-F238E27FC236}">
                <a16:creationId xmlns:a16="http://schemas.microsoft.com/office/drawing/2014/main" id="{CDCFF321-8731-8F7B-1F28-6A454894E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158" y="592239"/>
            <a:ext cx="3588328" cy="353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7D23D6C4-D833-5617-79A2-E69BAE752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941" y="3994050"/>
            <a:ext cx="4282534" cy="67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7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Categorical Plots</a:t>
            </a:r>
          </a:p>
        </p:txBody>
      </p:sp>
    </p:spTree>
    <p:extLst>
      <p:ext uri="{BB962C8B-B14F-4D97-AF65-F5344CB8AC3E}">
        <p14:creationId xmlns:p14="http://schemas.microsoft.com/office/powerpoint/2010/main" val="331184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t>		1) </a:t>
            </a:r>
            <a:r>
              <a:rPr lang="en-US" dirty="0">
                <a:solidFill>
                  <a:schemeClr val="tx1"/>
                </a:solidFill>
              </a:rPr>
              <a:t>boxplot</a:t>
            </a:r>
          </a:p>
          <a:p>
            <a:pPr marL="0" indent="0">
              <a:buFont typeface="Roboto Condensed Light"/>
              <a:buNone/>
            </a:pPr>
            <a:r>
              <a:rPr lang="en-US" dirty="0"/>
              <a:t>		2) </a:t>
            </a:r>
            <a:r>
              <a:rPr lang="en-US" dirty="0" err="1"/>
              <a:t>violinplot</a:t>
            </a:r>
            <a:endParaRPr lang="en-US" dirty="0"/>
          </a:p>
          <a:p>
            <a:pPr marL="0" indent="0">
              <a:buFont typeface="Roboto Condensed Light"/>
              <a:buNone/>
            </a:pPr>
            <a:r>
              <a:rPr lang="en-US" dirty="0"/>
              <a:t>	categorical Scatter Plots:</a:t>
            </a:r>
          </a:p>
          <a:p>
            <a:pPr marL="0" indent="0">
              <a:buFont typeface="Roboto Condensed Light"/>
              <a:buNone/>
            </a:pPr>
            <a:r>
              <a:rPr lang="en-US" dirty="0"/>
              <a:t>		1)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3) </a:t>
            </a:r>
            <a:r>
              <a:rPr lang="en-US" dirty="0" err="1"/>
              <a:t>countplot</a:t>
            </a:r>
            <a:endParaRPr lang="en-US" dirty="0"/>
          </a:p>
        </p:txBody>
      </p:sp>
    </p:spTree>
    <p:extLst>
      <p:ext uri="{BB962C8B-B14F-4D97-AF65-F5344CB8AC3E}">
        <p14:creationId xmlns:p14="http://schemas.microsoft.com/office/powerpoint/2010/main" val="237366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accent1">
                    <a:lumMod val="75000"/>
                  </a:schemeClr>
                </a:solidFill>
              </a:rPr>
              <a:t>		1) boxplot</a:t>
            </a:r>
          </a:p>
          <a:p>
            <a:pPr marL="0" indent="0">
              <a:buFont typeface="Roboto Condensed Light"/>
              <a:buNone/>
            </a:pPr>
            <a:r>
              <a:rPr lang="en-US" dirty="0"/>
              <a:t>		2) </a:t>
            </a:r>
            <a:r>
              <a:rPr lang="en-US" dirty="0" err="1"/>
              <a:t>violinplot</a:t>
            </a:r>
            <a:endParaRPr lang="en-US" dirty="0"/>
          </a:p>
          <a:p>
            <a:pPr marL="0" indent="0">
              <a:buFont typeface="Roboto Condensed Light"/>
              <a:buNone/>
            </a:pPr>
            <a:r>
              <a:rPr lang="en-US" dirty="0"/>
              <a:t>	categorical Scatter Plots:</a:t>
            </a:r>
          </a:p>
          <a:p>
            <a:pPr marL="0" indent="0">
              <a:buFont typeface="Roboto Condensed Light"/>
              <a:buNone/>
            </a:pPr>
            <a:r>
              <a:rPr lang="en-US" dirty="0"/>
              <a:t>		1)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3) </a:t>
            </a:r>
            <a:r>
              <a:rPr lang="en-US" dirty="0" err="1"/>
              <a:t>countplot</a:t>
            </a:r>
            <a:endParaRPr lang="en-US" dirty="0"/>
          </a:p>
        </p:txBody>
      </p:sp>
      <p:pic>
        <p:nvPicPr>
          <p:cNvPr id="3" name="Picture 2">
            <a:extLst>
              <a:ext uri="{FF2B5EF4-FFF2-40B4-BE49-F238E27FC236}">
                <a16:creationId xmlns:a16="http://schemas.microsoft.com/office/drawing/2014/main" id="{11AD2426-6F23-847E-C570-5DBD6F7BC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09961"/>
            <a:ext cx="3628724" cy="305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378F5B44-8C72-75E7-26DA-3168E437E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341" y="4005527"/>
            <a:ext cx="4257822" cy="55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34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accent1">
                    <a:lumMod val="75000"/>
                  </a:schemeClr>
                </a:solidFill>
              </a:rPr>
              <a:t>		1) boxplot</a:t>
            </a:r>
          </a:p>
          <a:p>
            <a:pPr marL="0" indent="0">
              <a:buFont typeface="Roboto Condensed Light"/>
              <a:buNone/>
            </a:pPr>
            <a:r>
              <a:rPr lang="en-US" dirty="0"/>
              <a:t>		2) </a:t>
            </a:r>
            <a:r>
              <a:rPr lang="en-US" dirty="0" err="1"/>
              <a:t>violinplot</a:t>
            </a:r>
            <a:endParaRPr lang="en-US" dirty="0"/>
          </a:p>
          <a:p>
            <a:pPr marL="0" indent="0">
              <a:buFont typeface="Roboto Condensed Light"/>
              <a:buNone/>
            </a:pPr>
            <a:r>
              <a:rPr lang="en-US" dirty="0"/>
              <a:t>	categorical Scatter Plots:</a:t>
            </a:r>
          </a:p>
          <a:p>
            <a:pPr marL="0" indent="0">
              <a:buFont typeface="Roboto Condensed Light"/>
              <a:buNone/>
            </a:pPr>
            <a:r>
              <a:rPr lang="en-US" dirty="0"/>
              <a:t>		1)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3) </a:t>
            </a:r>
            <a:r>
              <a:rPr lang="en-US" dirty="0" err="1"/>
              <a:t>countplot</a:t>
            </a:r>
            <a:endParaRPr lang="en-US" dirty="0"/>
          </a:p>
        </p:txBody>
      </p:sp>
      <p:pic>
        <p:nvPicPr>
          <p:cNvPr id="5" name="Picture 3">
            <a:extLst>
              <a:ext uri="{FF2B5EF4-FFF2-40B4-BE49-F238E27FC236}">
                <a16:creationId xmlns:a16="http://schemas.microsoft.com/office/drawing/2014/main" id="{9B6F7828-6461-1D9E-4772-03727F5DC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822" y="591310"/>
            <a:ext cx="3810000" cy="28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691FED9E-2386-BD3C-A74A-F5DA92B7B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251" y="3944854"/>
            <a:ext cx="4981576" cy="62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27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8" name="TextBox 7">
            <a:extLst>
              <a:ext uri="{FF2B5EF4-FFF2-40B4-BE49-F238E27FC236}">
                <a16:creationId xmlns:a16="http://schemas.microsoft.com/office/drawing/2014/main" id="{07F9F340-D2A5-1498-CD6E-DD9655B51E61}"/>
              </a:ext>
            </a:extLst>
          </p:cNvPr>
          <p:cNvSpPr txBox="1"/>
          <p:nvPr/>
        </p:nvSpPr>
        <p:spPr>
          <a:xfrm>
            <a:off x="498087" y="1195455"/>
            <a:ext cx="3813718" cy="2462213"/>
          </a:xfrm>
          <a:prstGeom prst="rect">
            <a:avLst/>
          </a:prstGeom>
          <a:noFill/>
        </p:spPr>
        <p:txBody>
          <a:bodyPr wrap="square" rtlCol="0">
            <a:spAutoFit/>
          </a:bodyPr>
          <a:lstStyle/>
          <a:p>
            <a:pPr marL="0" indent="0">
              <a:buNone/>
            </a:pPr>
            <a:r>
              <a:rPr lang="en-US" dirty="0"/>
              <a:t>What is boxplot?</a:t>
            </a:r>
          </a:p>
          <a:p>
            <a:pPr marL="0" indent="0">
              <a:buNone/>
            </a:pPr>
            <a:r>
              <a:rPr lang="en-GB" b="1" dirty="0"/>
              <a:t> </a:t>
            </a:r>
            <a:r>
              <a:rPr lang="en-GB" dirty="0"/>
              <a:t>A boxplot is a standardized way of displaying the distribution of data based on a five number summary (“minimum”, first quartile (Q1), median, third quartile (Q3), and “maximum”).</a:t>
            </a:r>
          </a:p>
          <a:p>
            <a:pPr marL="0" indent="0">
              <a:buNone/>
            </a:pPr>
            <a:endParaRPr lang="en-GB" dirty="0"/>
          </a:p>
          <a:p>
            <a:pPr marL="0" indent="0">
              <a:buNone/>
            </a:pPr>
            <a:r>
              <a:rPr lang="en-GB" dirty="0"/>
              <a:t>It can tell you about your outliers and what their values are. It can also tell you if your data is symmetrical, how tightly your data is grouped, and if and how your data is skewed.</a:t>
            </a:r>
            <a:endParaRPr lang="en-US" dirty="0"/>
          </a:p>
        </p:txBody>
      </p:sp>
      <p:pic>
        <p:nvPicPr>
          <p:cNvPr id="3" name="Picture 2" descr="D:\Beta\Data_analysis\imgs\box.png">
            <a:extLst>
              <a:ext uri="{FF2B5EF4-FFF2-40B4-BE49-F238E27FC236}">
                <a16:creationId xmlns:a16="http://schemas.microsoft.com/office/drawing/2014/main" id="{896426FA-1B53-FED7-EB4F-4DD75E5B80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9976" y="1209908"/>
            <a:ext cx="4295776" cy="250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984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8" name="TextBox 7">
            <a:extLst>
              <a:ext uri="{FF2B5EF4-FFF2-40B4-BE49-F238E27FC236}">
                <a16:creationId xmlns:a16="http://schemas.microsoft.com/office/drawing/2014/main" id="{07F9F340-D2A5-1498-CD6E-DD9655B51E61}"/>
              </a:ext>
            </a:extLst>
          </p:cNvPr>
          <p:cNvSpPr txBox="1"/>
          <p:nvPr/>
        </p:nvSpPr>
        <p:spPr>
          <a:xfrm>
            <a:off x="490653" y="1069075"/>
            <a:ext cx="3813718" cy="523220"/>
          </a:xfrm>
          <a:prstGeom prst="rect">
            <a:avLst/>
          </a:prstGeom>
          <a:noFill/>
        </p:spPr>
        <p:txBody>
          <a:bodyPr wrap="square" rtlCol="0">
            <a:spAutoFit/>
          </a:bodyPr>
          <a:lstStyle/>
          <a:p>
            <a:pPr marL="0" indent="0">
              <a:buNone/>
            </a:pPr>
            <a:r>
              <a:rPr lang="en-US" dirty="0"/>
              <a:t>Same mode, mean and median</a:t>
            </a:r>
          </a:p>
          <a:p>
            <a:pPr marL="0" indent="0">
              <a:buNone/>
            </a:pPr>
            <a:r>
              <a:rPr lang="en-US" dirty="0"/>
              <a:t>But different distribution</a:t>
            </a:r>
          </a:p>
        </p:txBody>
      </p:sp>
      <p:pic>
        <p:nvPicPr>
          <p:cNvPr id="2" name="Picture 2" descr="D:\Beta\Data_analysis\imgs\dstribution.png">
            <a:extLst>
              <a:ext uri="{FF2B5EF4-FFF2-40B4-BE49-F238E27FC236}">
                <a16:creationId xmlns:a16="http://schemas.microsoft.com/office/drawing/2014/main" id="{CD8425CD-DAA6-F3E0-0105-67E8191F4B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142" y="1823385"/>
            <a:ext cx="4724400" cy="280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68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pic>
        <p:nvPicPr>
          <p:cNvPr id="3" name="Picture 2">
            <a:extLst>
              <a:ext uri="{FF2B5EF4-FFF2-40B4-BE49-F238E27FC236}">
                <a16:creationId xmlns:a16="http://schemas.microsoft.com/office/drawing/2014/main" id="{FB18B7DF-0341-F096-5F74-23FEC49F32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2630" y="611622"/>
            <a:ext cx="4239929"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557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3"/>
          <p:cNvSpPr txBox="1">
            <a:spLocks noGrp="1"/>
          </p:cNvSpPr>
          <p:nvPr>
            <p:ph type="title"/>
          </p:nvPr>
        </p:nvSpPr>
        <p:spPr>
          <a:xfrm>
            <a:off x="612600" y="612925"/>
            <a:ext cx="5621100" cy="75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Content</a:t>
            </a:r>
            <a:endParaRPr dirty="0"/>
          </a:p>
        </p:txBody>
      </p:sp>
      <p:sp>
        <p:nvSpPr>
          <p:cNvPr id="459" name="Google Shape;459;p73"/>
          <p:cNvSpPr txBox="1">
            <a:spLocks noGrp="1"/>
          </p:cNvSpPr>
          <p:nvPr>
            <p:ph type="body" idx="1"/>
          </p:nvPr>
        </p:nvSpPr>
        <p:spPr>
          <a:xfrm>
            <a:off x="612600" y="1568200"/>
            <a:ext cx="5621100" cy="2559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US" dirty="0"/>
              <a:t>What Is Data Visualization</a:t>
            </a:r>
          </a:p>
          <a:p>
            <a:pPr marL="457200" lvl="0" indent="-317500" algn="l" rtl="0">
              <a:spcBef>
                <a:spcPts val="0"/>
              </a:spcBef>
              <a:spcAft>
                <a:spcPts val="0"/>
              </a:spcAft>
              <a:buSzPts val="1400"/>
              <a:buChar char="●"/>
            </a:pPr>
            <a:r>
              <a:rPr lang="en-US" dirty="0"/>
              <a:t>Seaborn and Matplotlib</a:t>
            </a:r>
          </a:p>
          <a:p>
            <a:pPr marL="457200" lvl="0" indent="-317500" algn="l" rtl="0">
              <a:spcBef>
                <a:spcPts val="0"/>
              </a:spcBef>
              <a:spcAft>
                <a:spcPts val="0"/>
              </a:spcAft>
              <a:buSzPts val="1400"/>
              <a:buChar char="●"/>
            </a:pPr>
            <a:r>
              <a:rPr lang="en-US" dirty="0"/>
              <a:t>Distribution Plots</a:t>
            </a:r>
          </a:p>
          <a:p>
            <a:pPr marL="457200" lvl="0" indent="-317500" algn="l" rtl="0">
              <a:spcBef>
                <a:spcPts val="0"/>
              </a:spcBef>
              <a:spcAft>
                <a:spcPts val="0"/>
              </a:spcAft>
              <a:buSzPts val="1400"/>
              <a:buChar char="●"/>
            </a:pPr>
            <a:r>
              <a:rPr lang="en-US" dirty="0"/>
              <a:t>Categorical Plots</a:t>
            </a:r>
          </a:p>
          <a:p>
            <a:pPr marL="457200" lvl="0" indent="-317500" algn="l" rtl="0">
              <a:spcBef>
                <a:spcPts val="0"/>
              </a:spcBef>
              <a:spcAft>
                <a:spcPts val="0"/>
              </a:spcAft>
              <a:buSzPts val="1400"/>
              <a:buChar char="●"/>
            </a:pPr>
            <a:r>
              <a:rPr lang="en-US" dirty="0"/>
              <a:t>Matrix Plots</a:t>
            </a:r>
          </a:p>
          <a:p>
            <a:pPr marL="457200" lvl="0" indent="-317500" algn="l" rtl="0">
              <a:spcBef>
                <a:spcPts val="0"/>
              </a:spcBef>
              <a:spcAft>
                <a:spcPts val="0"/>
              </a:spcAft>
              <a:buSzPts val="1400"/>
              <a:buChar char="●"/>
            </a:pPr>
            <a:endParaRPr lang="en-US" dirty="0"/>
          </a:p>
          <a:p>
            <a:pPr marL="596900" lvl="1" indent="0">
              <a:spcBef>
                <a:spcPts val="0"/>
              </a:spcBef>
              <a:buSzPts val="1400"/>
              <a:buNone/>
            </a:pPr>
            <a:endParaRPr lang="en-US" sz="1200" dirty="0"/>
          </a:p>
          <a:p>
            <a:pPr marL="457200" lvl="0" indent="-317500" algn="l" rtl="0">
              <a:spcBef>
                <a:spcPts val="0"/>
              </a:spcBef>
              <a:spcAft>
                <a:spcPts val="0"/>
              </a:spcAft>
              <a:buSzPts val="1400"/>
              <a:buChar char="●"/>
            </a:pPr>
            <a:endParaRPr lang="en-US" dirty="0"/>
          </a:p>
          <a:p>
            <a:pPr lvl="1" indent="-317500">
              <a:spcBef>
                <a:spcPts val="0"/>
              </a:spcBef>
              <a:buSzPts val="1400"/>
              <a:buChar char="●"/>
            </a:pPr>
            <a:endParaRPr lang="en-US" dirty="0"/>
          </a:p>
          <a:p>
            <a:pPr marL="457200" lvl="0" indent="-317500" algn="l" rtl="0">
              <a:spcBef>
                <a:spcPts val="0"/>
              </a:spcBef>
              <a:spcAft>
                <a:spcPts val="0"/>
              </a:spcAft>
              <a:buSzPts val="1400"/>
              <a:buChar char="●"/>
            </a:pPr>
            <a:endParaRPr lang="en-US" dirty="0"/>
          </a:p>
          <a:p>
            <a:pPr lvl="1" indent="-317500">
              <a:spcBef>
                <a:spcPts val="0"/>
              </a:spcBef>
              <a:buSzPts val="1400"/>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1) boxplot</a:t>
            </a:r>
          </a:p>
          <a:p>
            <a:pPr marL="0" indent="0">
              <a:buFont typeface="Roboto Condensed Light"/>
              <a:buNone/>
            </a:pPr>
            <a:r>
              <a:rPr lang="en-US" dirty="0">
                <a:solidFill>
                  <a:schemeClr val="accent1">
                    <a:lumMod val="75000"/>
                  </a:schemeClr>
                </a:solidFill>
              </a:rPr>
              <a:t>		2) </a:t>
            </a:r>
            <a:r>
              <a:rPr lang="en-US" dirty="0" err="1">
                <a:solidFill>
                  <a:schemeClr val="accent1">
                    <a:lumMod val="75000"/>
                  </a:schemeClr>
                </a:solidFill>
              </a:rPr>
              <a:t>violinplot</a:t>
            </a:r>
            <a:endParaRPr lang="en-US" dirty="0">
              <a:solidFill>
                <a:schemeClr val="accent1">
                  <a:lumMod val="75000"/>
                </a:schemeClr>
              </a:solidFill>
            </a:endParaRPr>
          </a:p>
          <a:p>
            <a:pPr marL="0" indent="0">
              <a:buFont typeface="Roboto Condensed Light"/>
              <a:buNone/>
            </a:pPr>
            <a:r>
              <a:rPr lang="en-US" dirty="0"/>
              <a:t>	categorical Scatter Plots:</a:t>
            </a:r>
          </a:p>
          <a:p>
            <a:pPr marL="0" indent="0">
              <a:buFont typeface="Roboto Condensed Light"/>
              <a:buNone/>
            </a:pPr>
            <a:r>
              <a:rPr lang="en-US" dirty="0"/>
              <a:t>		1)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3) </a:t>
            </a:r>
            <a:r>
              <a:rPr lang="en-US" dirty="0" err="1"/>
              <a:t>countplot</a:t>
            </a:r>
            <a:endParaRPr lang="en-US" dirty="0"/>
          </a:p>
        </p:txBody>
      </p:sp>
      <p:pic>
        <p:nvPicPr>
          <p:cNvPr id="5" name="Picture 2">
            <a:extLst>
              <a:ext uri="{FF2B5EF4-FFF2-40B4-BE49-F238E27FC236}">
                <a16:creationId xmlns:a16="http://schemas.microsoft.com/office/drawing/2014/main" id="{126EFB2B-5199-3D2C-CD67-93AED67FA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198" y="633599"/>
            <a:ext cx="358259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5F57BC69-19D3-0B46-A1DB-9118027C9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42" y="4003938"/>
            <a:ext cx="6456130" cy="694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66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1) boxplot</a:t>
            </a:r>
          </a:p>
          <a:p>
            <a:pPr marL="0" indent="0">
              <a:buFont typeface="Roboto Condensed Light"/>
              <a:buNone/>
            </a:pPr>
            <a:r>
              <a:rPr lang="en-US" dirty="0">
                <a:solidFill>
                  <a:schemeClr val="accent1">
                    <a:lumMod val="75000"/>
                  </a:schemeClr>
                </a:solidFill>
              </a:rPr>
              <a:t>		2) </a:t>
            </a:r>
            <a:r>
              <a:rPr lang="en-US" dirty="0" err="1">
                <a:solidFill>
                  <a:schemeClr val="accent1">
                    <a:lumMod val="75000"/>
                  </a:schemeClr>
                </a:solidFill>
              </a:rPr>
              <a:t>violinplot</a:t>
            </a:r>
            <a:endParaRPr lang="en-US" dirty="0">
              <a:solidFill>
                <a:schemeClr val="accent1">
                  <a:lumMod val="75000"/>
                </a:schemeClr>
              </a:solidFill>
            </a:endParaRPr>
          </a:p>
          <a:p>
            <a:pPr marL="0" indent="0">
              <a:buFont typeface="Roboto Condensed Light"/>
              <a:buNone/>
            </a:pPr>
            <a:r>
              <a:rPr lang="en-US" dirty="0"/>
              <a:t>	categorical Scatter Plots:</a:t>
            </a:r>
          </a:p>
          <a:p>
            <a:pPr marL="0" indent="0">
              <a:buFont typeface="Roboto Condensed Light"/>
              <a:buNone/>
            </a:pPr>
            <a:r>
              <a:rPr lang="en-US" dirty="0"/>
              <a:t>		1) </a:t>
            </a:r>
            <a:r>
              <a:rPr lang="en-US" dirty="0" err="1"/>
              <a:t>swarmplot</a:t>
            </a:r>
            <a:endParaRPr lang="en-US" dirty="0"/>
          </a:p>
          <a:p>
            <a:pPr marL="0" indent="0">
              <a:buFont typeface="Roboto Condensed Light"/>
              <a:buNone/>
            </a:pPr>
            <a:r>
              <a:rPr lang="en-US" dirty="0"/>
              <a:t>	Categorical Estimate Plots:</a:t>
            </a:r>
          </a:p>
          <a:p>
            <a:pPr marL="0" indent="0">
              <a:buFont typeface="Roboto Condensed Light"/>
              <a:buNone/>
            </a:pPr>
            <a:r>
              <a:rPr lang="en-US" dirty="0"/>
              <a:t>		3) </a:t>
            </a:r>
            <a:r>
              <a:rPr lang="en-US" dirty="0" err="1"/>
              <a:t>countplot</a:t>
            </a:r>
            <a:endParaRPr lang="en-US" dirty="0"/>
          </a:p>
        </p:txBody>
      </p:sp>
      <p:pic>
        <p:nvPicPr>
          <p:cNvPr id="3" name="Picture 3">
            <a:extLst>
              <a:ext uri="{FF2B5EF4-FFF2-40B4-BE49-F238E27FC236}">
                <a16:creationId xmlns:a16="http://schemas.microsoft.com/office/drawing/2014/main" id="{A186929B-3844-DC35-39B2-58DF86D07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934" y="602235"/>
            <a:ext cx="420263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3E15F57F-BA18-5C83-77EF-397CD2758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34" y="3894030"/>
            <a:ext cx="6618180" cy="75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1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1) boxplot</a:t>
            </a:r>
          </a:p>
          <a:p>
            <a:pPr marL="0" indent="0">
              <a:buFont typeface="Roboto Condensed Light"/>
              <a:buNone/>
            </a:pPr>
            <a:r>
              <a:rPr lang="en-US" dirty="0">
                <a:solidFill>
                  <a:schemeClr val="tx1"/>
                </a:solidFill>
              </a:rPr>
              <a:t>		2) </a:t>
            </a:r>
            <a:r>
              <a:rPr lang="en-US" dirty="0" err="1">
                <a:solidFill>
                  <a:schemeClr val="tx1"/>
                </a:solidFill>
              </a:rPr>
              <a:t>violinplot</a:t>
            </a:r>
            <a:endParaRPr lang="en-US" dirty="0">
              <a:solidFill>
                <a:schemeClr val="tx1"/>
              </a:solidFill>
            </a:endParaRPr>
          </a:p>
          <a:p>
            <a:pPr marL="0" indent="0">
              <a:buFont typeface="Roboto Condensed Light"/>
              <a:buNone/>
            </a:pPr>
            <a:r>
              <a:rPr lang="en-US" dirty="0"/>
              <a:t>	categorical Scatter Plots:</a:t>
            </a:r>
          </a:p>
          <a:p>
            <a:pPr marL="0" indent="0">
              <a:buFont typeface="Roboto Condensed Light"/>
              <a:buNone/>
            </a:pPr>
            <a:r>
              <a:rPr lang="en-US" dirty="0">
                <a:solidFill>
                  <a:schemeClr val="accent1">
                    <a:lumMod val="75000"/>
                  </a:schemeClr>
                </a:solidFill>
              </a:rPr>
              <a:t>		1) </a:t>
            </a:r>
            <a:r>
              <a:rPr lang="en-US" dirty="0" err="1">
                <a:solidFill>
                  <a:schemeClr val="accent1">
                    <a:lumMod val="75000"/>
                  </a:schemeClr>
                </a:solidFill>
              </a:rPr>
              <a:t>swarmplot</a:t>
            </a:r>
            <a:endParaRPr lang="en-US" dirty="0">
              <a:solidFill>
                <a:schemeClr val="accent1">
                  <a:lumMod val="75000"/>
                </a:schemeClr>
              </a:solidFill>
            </a:endParaRPr>
          </a:p>
          <a:p>
            <a:pPr marL="0" indent="0">
              <a:buFont typeface="Roboto Condensed Light"/>
              <a:buNone/>
            </a:pPr>
            <a:r>
              <a:rPr lang="en-US" dirty="0"/>
              <a:t>	Categorical Estimate Plots:</a:t>
            </a:r>
          </a:p>
          <a:p>
            <a:pPr marL="0" indent="0">
              <a:buFont typeface="Roboto Condensed Light"/>
              <a:buNone/>
            </a:pPr>
            <a:r>
              <a:rPr lang="en-US" dirty="0"/>
              <a:t>		3) </a:t>
            </a:r>
            <a:r>
              <a:rPr lang="en-US" dirty="0" err="1"/>
              <a:t>countplot</a:t>
            </a:r>
            <a:endParaRPr lang="en-US" dirty="0"/>
          </a:p>
        </p:txBody>
      </p:sp>
      <p:pic>
        <p:nvPicPr>
          <p:cNvPr id="5" name="Picture 3">
            <a:extLst>
              <a:ext uri="{FF2B5EF4-FFF2-40B4-BE49-F238E27FC236}">
                <a16:creationId xmlns:a16="http://schemas.microsoft.com/office/drawing/2014/main" id="{FBFB95CC-0F3E-1BBF-D301-BCD9FE8A5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132" y="487475"/>
            <a:ext cx="405336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8593BC72-0F5A-AD89-4F27-444430A29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222" y="3799788"/>
            <a:ext cx="667356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32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Categorical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07F9F340-D2A5-1498-CD6E-DD9655B51E61}"/>
              </a:ext>
            </a:extLst>
          </p:cNvPr>
          <p:cNvSpPr txBox="1"/>
          <p:nvPr/>
        </p:nvSpPr>
        <p:spPr>
          <a:xfrm>
            <a:off x="475784" y="1049558"/>
            <a:ext cx="4534829" cy="1815882"/>
          </a:xfrm>
          <a:prstGeom prst="rect">
            <a:avLst/>
          </a:prstGeom>
          <a:noFill/>
        </p:spPr>
        <p:txBody>
          <a:bodyPr wrap="square" rtlCol="0">
            <a:spAutoFit/>
          </a:bodyPr>
          <a:lstStyle/>
          <a:p>
            <a:r>
              <a:rPr lang="en-US" dirty="0"/>
              <a:t>Categorical Plots:</a:t>
            </a:r>
            <a:endParaRPr lang="en-GB" dirty="0"/>
          </a:p>
          <a:p>
            <a:pPr marL="0" indent="0">
              <a:buFont typeface="Roboto Condensed Light"/>
              <a:buNone/>
            </a:pPr>
            <a:r>
              <a:rPr lang="en-US" dirty="0"/>
              <a:t>	Categorical Distribution Plots:</a:t>
            </a:r>
          </a:p>
          <a:p>
            <a:pPr marL="0" indent="0">
              <a:buFont typeface="Roboto Condensed Light"/>
              <a:buNone/>
            </a:pPr>
            <a:r>
              <a:rPr lang="en-US" dirty="0">
                <a:solidFill>
                  <a:schemeClr val="tx1"/>
                </a:solidFill>
              </a:rPr>
              <a:t>		1) boxplot</a:t>
            </a:r>
          </a:p>
          <a:p>
            <a:pPr marL="0" indent="0">
              <a:buFont typeface="Roboto Condensed Light"/>
              <a:buNone/>
            </a:pPr>
            <a:r>
              <a:rPr lang="en-US" dirty="0">
                <a:solidFill>
                  <a:schemeClr val="tx1"/>
                </a:solidFill>
              </a:rPr>
              <a:t>		2) </a:t>
            </a:r>
            <a:r>
              <a:rPr lang="en-US" dirty="0" err="1">
                <a:solidFill>
                  <a:schemeClr val="tx1"/>
                </a:solidFill>
              </a:rPr>
              <a:t>violinplot</a:t>
            </a:r>
            <a:endParaRPr lang="en-US" dirty="0">
              <a:solidFill>
                <a:schemeClr val="tx1"/>
              </a:solidFill>
            </a:endParaRPr>
          </a:p>
          <a:p>
            <a:pPr marL="0" indent="0">
              <a:buFont typeface="Roboto Condensed Light"/>
              <a:buNone/>
            </a:pPr>
            <a:r>
              <a:rPr lang="en-US" dirty="0"/>
              <a:t>	categorical Scatter Plots:</a:t>
            </a:r>
          </a:p>
          <a:p>
            <a:pPr marL="0" indent="0">
              <a:buFont typeface="Roboto Condensed Light"/>
              <a:buNone/>
            </a:pPr>
            <a:r>
              <a:rPr lang="en-US" dirty="0">
                <a:solidFill>
                  <a:schemeClr val="tx1"/>
                </a:solidFill>
              </a:rPr>
              <a:t>		1) </a:t>
            </a:r>
            <a:r>
              <a:rPr lang="en-US" dirty="0" err="1">
                <a:solidFill>
                  <a:schemeClr val="tx1"/>
                </a:solidFill>
              </a:rPr>
              <a:t>swarmplot</a:t>
            </a:r>
            <a:endParaRPr lang="en-US" dirty="0">
              <a:solidFill>
                <a:schemeClr val="tx1"/>
              </a:solidFill>
            </a:endParaRPr>
          </a:p>
          <a:p>
            <a:pPr marL="0" indent="0">
              <a:buFont typeface="Roboto Condensed Light"/>
              <a:buNone/>
            </a:pPr>
            <a:r>
              <a:rPr lang="en-US" dirty="0"/>
              <a:t>	Categorical Estimate Plots:</a:t>
            </a:r>
          </a:p>
          <a:p>
            <a:pPr marL="0" indent="0">
              <a:buFont typeface="Roboto Condensed Light"/>
              <a:buNone/>
            </a:pPr>
            <a:r>
              <a:rPr lang="en-US" dirty="0">
                <a:solidFill>
                  <a:schemeClr val="accent1">
                    <a:lumMod val="75000"/>
                  </a:schemeClr>
                </a:solidFill>
              </a:rPr>
              <a:t>		3) </a:t>
            </a:r>
            <a:r>
              <a:rPr lang="en-US" dirty="0" err="1">
                <a:solidFill>
                  <a:schemeClr val="accent1">
                    <a:lumMod val="75000"/>
                  </a:schemeClr>
                </a:solidFill>
              </a:rPr>
              <a:t>countplot</a:t>
            </a:r>
            <a:endParaRPr lang="en-US" dirty="0">
              <a:solidFill>
                <a:schemeClr val="accent1">
                  <a:lumMod val="75000"/>
                </a:schemeClr>
              </a:solidFill>
            </a:endParaRPr>
          </a:p>
        </p:txBody>
      </p:sp>
      <p:pic>
        <p:nvPicPr>
          <p:cNvPr id="3" name="Picture 3">
            <a:extLst>
              <a:ext uri="{FF2B5EF4-FFF2-40B4-BE49-F238E27FC236}">
                <a16:creationId xmlns:a16="http://schemas.microsoft.com/office/drawing/2014/main" id="{0427E13F-AB8E-34B5-18A8-757791584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575" y="637838"/>
            <a:ext cx="3964130" cy="302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A976C7F1-5BA9-07D5-EBA9-9A91E7FBA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97" y="3896062"/>
            <a:ext cx="563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89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Matrix Plots</a:t>
            </a:r>
          </a:p>
        </p:txBody>
      </p:sp>
    </p:spTree>
    <p:extLst>
      <p:ext uri="{BB962C8B-B14F-4D97-AF65-F5344CB8AC3E}">
        <p14:creationId xmlns:p14="http://schemas.microsoft.com/office/powerpoint/2010/main" val="254440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Matrix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8" name="TextBox 7">
            <a:extLst>
              <a:ext uri="{FF2B5EF4-FFF2-40B4-BE49-F238E27FC236}">
                <a16:creationId xmlns:a16="http://schemas.microsoft.com/office/drawing/2014/main" id="{C6051744-1817-89A3-1119-982283F1DAF0}"/>
              </a:ext>
            </a:extLst>
          </p:cNvPr>
          <p:cNvSpPr txBox="1"/>
          <p:nvPr/>
        </p:nvSpPr>
        <p:spPr>
          <a:xfrm>
            <a:off x="914399" y="1152292"/>
            <a:ext cx="2378927" cy="523220"/>
          </a:xfrm>
          <a:prstGeom prst="rect">
            <a:avLst/>
          </a:prstGeom>
          <a:noFill/>
        </p:spPr>
        <p:txBody>
          <a:bodyPr wrap="square" rtlCol="0">
            <a:spAutoFit/>
          </a:bodyPr>
          <a:lstStyle/>
          <a:p>
            <a:r>
              <a:rPr lang="en-US" dirty="0"/>
              <a:t>Matrix Plots:</a:t>
            </a:r>
          </a:p>
          <a:p>
            <a:pPr lvl="1"/>
            <a:r>
              <a:rPr lang="en-US" dirty="0">
                <a:solidFill>
                  <a:schemeClr val="accent1">
                    <a:lumMod val="75000"/>
                  </a:schemeClr>
                </a:solidFill>
              </a:rPr>
              <a:t>	Heat map</a:t>
            </a:r>
          </a:p>
        </p:txBody>
      </p:sp>
      <p:pic>
        <p:nvPicPr>
          <p:cNvPr id="9" name="Picture 3">
            <a:extLst>
              <a:ext uri="{FF2B5EF4-FFF2-40B4-BE49-F238E27FC236}">
                <a16:creationId xmlns:a16="http://schemas.microsoft.com/office/drawing/2014/main" id="{EDE6B46B-74E3-6FD3-4CB9-115F1BABA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877" y="657002"/>
            <a:ext cx="4075394" cy="316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9EF83107-7325-BEB2-9454-C643450F7B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406" y="3919828"/>
            <a:ext cx="5446168" cy="7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106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3"/>
          <p:cNvSpPr txBox="1">
            <a:spLocks noGrp="1"/>
          </p:cNvSpPr>
          <p:nvPr>
            <p:ph type="ctrTitle"/>
          </p:nvPr>
        </p:nvSpPr>
        <p:spPr>
          <a:xfrm>
            <a:off x="612600" y="985225"/>
            <a:ext cx="6205800" cy="123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42550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What Is Data Visualization</a:t>
            </a:r>
            <a:endParaRPr dirty="0"/>
          </a:p>
        </p:txBody>
      </p:sp>
    </p:spTree>
    <p:extLst>
      <p:ext uri="{BB962C8B-B14F-4D97-AF65-F5344CB8AC3E}">
        <p14:creationId xmlns:p14="http://schemas.microsoft.com/office/powerpoint/2010/main" val="21769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What Is Data Visualization</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14" name="TextBox 13">
            <a:extLst>
              <a:ext uri="{FF2B5EF4-FFF2-40B4-BE49-F238E27FC236}">
                <a16:creationId xmlns:a16="http://schemas.microsoft.com/office/drawing/2014/main" id="{6A0E34E3-B4F4-FB3A-1654-F3F9D2672C73}"/>
              </a:ext>
            </a:extLst>
          </p:cNvPr>
          <p:cNvSpPr txBox="1"/>
          <p:nvPr/>
        </p:nvSpPr>
        <p:spPr>
          <a:xfrm>
            <a:off x="634032" y="1048157"/>
            <a:ext cx="4630021" cy="2945102"/>
          </a:xfrm>
          <a:prstGeom prst="rect">
            <a:avLst/>
          </a:prstGeom>
          <a:noFill/>
        </p:spPr>
        <p:txBody>
          <a:bodyPr wrap="square" rtlCol="0">
            <a:spAutoFit/>
          </a:bodyPr>
          <a:lstStyle/>
          <a:p>
            <a:pPr marL="285750" indent="-285750">
              <a:lnSpc>
                <a:spcPct val="105000"/>
              </a:lnSpc>
              <a:spcAft>
                <a:spcPts val="600"/>
              </a:spcAft>
              <a:buFont typeface="Arial" panose="020B0604020202020204" pitchFamily="34" charset="0"/>
              <a:buChar char="•"/>
            </a:pPr>
            <a:r>
              <a:rPr lang="en-GB" dirty="0"/>
              <a:t>Data visualization is the graphical representation of information and data. By using visual elements like charts, graphs, and maps. Data visualization tools provide an accessible way to see and understand trends, outliers, and patterns in data.</a:t>
            </a:r>
          </a:p>
          <a:p>
            <a:pPr marL="285750" indent="-285750">
              <a:lnSpc>
                <a:spcPct val="105000"/>
              </a:lnSpc>
              <a:spcAft>
                <a:spcPts val="600"/>
              </a:spcAft>
              <a:buFont typeface="Arial" panose="020B0604020202020204" pitchFamily="34" charset="0"/>
              <a:buChar char="•"/>
            </a:pPr>
            <a:r>
              <a:rPr lang="en-GB" dirty="0"/>
              <a:t>Our eyes are drawn to colours and patterns. We can quickly identify red from blue, square from circle. Our culture is visual, including everything from art and advertisements to TV and movies.</a:t>
            </a:r>
          </a:p>
          <a:p>
            <a:pPr marL="285750" indent="-285750">
              <a:lnSpc>
                <a:spcPct val="105000"/>
              </a:lnSpc>
              <a:spcAft>
                <a:spcPts val="600"/>
              </a:spcAft>
              <a:buFont typeface="Arial" panose="020B0604020202020204" pitchFamily="34" charset="0"/>
              <a:buChar char="•"/>
            </a:pPr>
            <a:r>
              <a:rPr lang="en-GB" dirty="0"/>
              <a:t>Data visualization is another form of visual art that grabs our interest and keeps our eyes on the message</a:t>
            </a:r>
          </a:p>
        </p:txBody>
      </p:sp>
      <p:pic>
        <p:nvPicPr>
          <p:cNvPr id="6" name="Picture 2" descr="D:\Beta\Data_analysis\imgs\viz.jpg">
            <a:extLst>
              <a:ext uri="{FF2B5EF4-FFF2-40B4-BE49-F238E27FC236}">
                <a16:creationId xmlns:a16="http://schemas.microsoft.com/office/drawing/2014/main" id="{79F00AF6-F4C7-4299-EC2C-04B25C223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960" y="1531502"/>
            <a:ext cx="3994040" cy="208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0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Se</a:t>
            </a:r>
            <a:r>
              <a:rPr lang="en" dirty="0"/>
              <a:t>aborn and Matplotlib</a:t>
            </a:r>
            <a:endParaRPr dirty="0"/>
          </a:p>
        </p:txBody>
      </p:sp>
    </p:spTree>
    <p:extLst>
      <p:ext uri="{BB962C8B-B14F-4D97-AF65-F5344CB8AC3E}">
        <p14:creationId xmlns:p14="http://schemas.microsoft.com/office/powerpoint/2010/main" val="238814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Seaborn and Matplotlib</a:t>
            </a:r>
            <a:endParaRPr sz="1800" dirty="0"/>
          </a:p>
        </p:txBody>
      </p:sp>
      <p:sp>
        <p:nvSpPr>
          <p:cNvPr id="14" name="TextBox 13">
            <a:extLst>
              <a:ext uri="{FF2B5EF4-FFF2-40B4-BE49-F238E27FC236}">
                <a16:creationId xmlns:a16="http://schemas.microsoft.com/office/drawing/2014/main" id="{6A0E34E3-B4F4-FB3A-1654-F3F9D2672C73}"/>
              </a:ext>
            </a:extLst>
          </p:cNvPr>
          <p:cNvSpPr txBox="1"/>
          <p:nvPr/>
        </p:nvSpPr>
        <p:spPr>
          <a:xfrm>
            <a:off x="505071" y="1265001"/>
            <a:ext cx="4630021" cy="1384995"/>
          </a:xfrm>
          <a:prstGeom prst="rect">
            <a:avLst/>
          </a:prstGeom>
          <a:noFill/>
        </p:spPr>
        <p:txBody>
          <a:bodyPr wrap="square" rtlCol="0">
            <a:spAutoFit/>
          </a:bodyPr>
          <a:lstStyle/>
          <a:p>
            <a:pPr marL="285750" indent="-285750">
              <a:buFont typeface="Arial" panose="020B0604020202020204" pitchFamily="34" charset="0"/>
              <a:buChar char="•"/>
            </a:pPr>
            <a:r>
              <a:rPr lang="en-GB" dirty="0"/>
              <a:t>Seaborn and Matplotlib are two of Python's most powerful visualization libraries. Seaborn is built on top of matplotlib so it’s more like a wrapper. Seaborn uses fewer syntax and has stunning default themes and Matplotlib is more easily customizable through accessing the classes.</a:t>
            </a:r>
          </a:p>
        </p:txBody>
      </p:sp>
    </p:spTree>
    <p:extLst>
      <p:ext uri="{BB962C8B-B14F-4D97-AF65-F5344CB8AC3E}">
        <p14:creationId xmlns:p14="http://schemas.microsoft.com/office/powerpoint/2010/main" val="77474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Seaborn and Matplotlib</a:t>
            </a:r>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3" name="Google Shape;458;p73">
            <a:extLst>
              <a:ext uri="{FF2B5EF4-FFF2-40B4-BE49-F238E27FC236}">
                <a16:creationId xmlns:a16="http://schemas.microsoft.com/office/drawing/2014/main" id="{5B4F8699-01B1-D4C7-B0EC-D2668498B80D}"/>
              </a:ext>
            </a:extLst>
          </p:cNvPr>
          <p:cNvSpPr txBox="1">
            <a:spLocks noGrp="1"/>
          </p:cNvSpPr>
          <p:nvPr>
            <p:ph type="title"/>
          </p:nvPr>
        </p:nvSpPr>
        <p:spPr>
          <a:xfrm>
            <a:off x="1030272" y="1002899"/>
            <a:ext cx="3351228" cy="754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Install</a:t>
            </a:r>
            <a:endParaRPr dirty="0"/>
          </a:p>
        </p:txBody>
      </p:sp>
      <p:sp>
        <p:nvSpPr>
          <p:cNvPr id="5" name="Google Shape;458;p73">
            <a:extLst>
              <a:ext uri="{FF2B5EF4-FFF2-40B4-BE49-F238E27FC236}">
                <a16:creationId xmlns:a16="http://schemas.microsoft.com/office/drawing/2014/main" id="{53B8327E-3627-16E7-EBDA-8F30DDFC89C6}"/>
              </a:ext>
            </a:extLst>
          </p:cNvPr>
          <p:cNvSpPr txBox="1">
            <a:spLocks/>
          </p:cNvSpPr>
          <p:nvPr/>
        </p:nvSpPr>
        <p:spPr>
          <a:xfrm>
            <a:off x="1030272" y="2639615"/>
            <a:ext cx="3351228" cy="754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pen Sans Light"/>
              <a:buNone/>
              <a:defRPr sz="2800" b="0" i="0" u="none" strike="noStrike" cap="none">
                <a:solidFill>
                  <a:schemeClr val="dk1"/>
                </a:solidFill>
                <a:latin typeface="Open Sans Light"/>
                <a:ea typeface="Open Sans Light"/>
                <a:cs typeface="Open Sans Light"/>
                <a:sym typeface="Open Sans Light"/>
              </a:defRPr>
            </a:lvl1pPr>
            <a:lvl2pPr marR="0" lvl="1"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r>
              <a:rPr lang="en-US" dirty="0"/>
              <a:t>Use</a:t>
            </a:r>
          </a:p>
        </p:txBody>
      </p:sp>
      <p:pic>
        <p:nvPicPr>
          <p:cNvPr id="4" name="Picture 2">
            <a:extLst>
              <a:ext uri="{FF2B5EF4-FFF2-40B4-BE49-F238E27FC236}">
                <a16:creationId xmlns:a16="http://schemas.microsoft.com/office/drawing/2014/main" id="{D000C05B-98E3-A6E2-E3FC-0FCB41038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127" y="1852799"/>
            <a:ext cx="314684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DFC753E4-DDA2-652D-B9E2-04DA62FCE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127" y="3392559"/>
            <a:ext cx="3112558" cy="52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01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12600" y="1867650"/>
            <a:ext cx="7918800" cy="140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Distribution Plots</a:t>
            </a:r>
          </a:p>
        </p:txBody>
      </p:sp>
    </p:spTree>
    <p:extLst>
      <p:ext uri="{BB962C8B-B14F-4D97-AF65-F5344CB8AC3E}">
        <p14:creationId xmlns:p14="http://schemas.microsoft.com/office/powerpoint/2010/main" val="129099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74"/>
          <p:cNvSpPr txBox="1">
            <a:spLocks noGrp="1"/>
          </p:cNvSpPr>
          <p:nvPr>
            <p:ph type="subTitle" idx="1"/>
          </p:nvPr>
        </p:nvSpPr>
        <p:spPr>
          <a:xfrm>
            <a:off x="634032" y="248493"/>
            <a:ext cx="7954200" cy="2166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r>
              <a:rPr lang="en-US" sz="1800" dirty="0"/>
              <a:t>Distribution Plots</a:t>
            </a:r>
            <a:endParaRPr sz="1800" dirty="0"/>
          </a:p>
        </p:txBody>
      </p:sp>
      <p:sp>
        <p:nvSpPr>
          <p:cNvPr id="2" name="Google Shape;150;p28">
            <a:extLst>
              <a:ext uri="{FF2B5EF4-FFF2-40B4-BE49-F238E27FC236}">
                <a16:creationId xmlns:a16="http://schemas.microsoft.com/office/drawing/2014/main" id="{45FD11B3-455B-C960-879C-5EAC6A4A48C0}"/>
              </a:ext>
            </a:extLst>
          </p:cNvPr>
          <p:cNvSpPr txBox="1"/>
          <p:nvPr/>
        </p:nvSpPr>
        <p:spPr>
          <a:xfrm>
            <a:off x="4265876" y="1757399"/>
            <a:ext cx="36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sp>
        <p:nvSpPr>
          <p:cNvPr id="5" name="TextBox 4">
            <a:extLst>
              <a:ext uri="{FF2B5EF4-FFF2-40B4-BE49-F238E27FC236}">
                <a16:creationId xmlns:a16="http://schemas.microsoft.com/office/drawing/2014/main" id="{21C5DB80-427B-E792-FE43-2921E90E1001}"/>
              </a:ext>
            </a:extLst>
          </p:cNvPr>
          <p:cNvSpPr txBox="1"/>
          <p:nvPr/>
        </p:nvSpPr>
        <p:spPr>
          <a:xfrm>
            <a:off x="936702" y="1157280"/>
            <a:ext cx="3427142" cy="1815882"/>
          </a:xfrm>
          <a:prstGeom prst="rect">
            <a:avLst/>
          </a:prstGeom>
          <a:noFill/>
        </p:spPr>
        <p:txBody>
          <a:bodyPr wrap="square" rtlCol="0">
            <a:spAutoFit/>
          </a:bodyPr>
          <a:lstStyle/>
          <a:p>
            <a:r>
              <a:rPr lang="en-US" sz="1600" dirty="0"/>
              <a:t>Distribution Plots:</a:t>
            </a:r>
          </a:p>
          <a:p>
            <a:pPr marL="0" indent="0">
              <a:buNone/>
            </a:pPr>
            <a:r>
              <a:rPr lang="en-US" sz="1600" dirty="0"/>
              <a:t>	Univariant Plots:</a:t>
            </a:r>
          </a:p>
          <a:p>
            <a:pPr marL="0" indent="0">
              <a:buNone/>
            </a:pPr>
            <a:r>
              <a:rPr lang="en-US" sz="1600" dirty="0"/>
              <a:t>		1) </a:t>
            </a:r>
            <a:r>
              <a:rPr lang="en-US" sz="1600" dirty="0" err="1"/>
              <a:t>distplot</a:t>
            </a:r>
            <a:endParaRPr lang="en-US" sz="1600" dirty="0"/>
          </a:p>
          <a:p>
            <a:pPr marL="0" indent="0">
              <a:buNone/>
            </a:pPr>
            <a:r>
              <a:rPr lang="en-US" sz="1600" dirty="0"/>
              <a:t>		2) </a:t>
            </a:r>
            <a:r>
              <a:rPr lang="en-US" sz="1600" dirty="0" err="1"/>
              <a:t>kdeplot</a:t>
            </a:r>
            <a:endParaRPr lang="en-US" sz="1600" dirty="0"/>
          </a:p>
          <a:p>
            <a:pPr marL="0" indent="0">
              <a:buNone/>
            </a:pPr>
            <a:endParaRPr lang="en-US" sz="1600" dirty="0"/>
          </a:p>
          <a:p>
            <a:pPr marL="0" indent="0">
              <a:buNone/>
            </a:pPr>
            <a:r>
              <a:rPr lang="en-US" sz="1600" dirty="0"/>
              <a:t>	Bivariant Plots:</a:t>
            </a:r>
          </a:p>
          <a:p>
            <a:pPr marL="0" indent="0">
              <a:buNone/>
            </a:pPr>
            <a:r>
              <a:rPr lang="en-US" sz="1600" dirty="0"/>
              <a:t>		1)</a:t>
            </a:r>
            <a:r>
              <a:rPr lang="en-US" sz="1600" dirty="0" err="1"/>
              <a:t>pairplot</a:t>
            </a:r>
            <a:endParaRPr lang="en-US" sz="1600" dirty="0"/>
          </a:p>
        </p:txBody>
      </p:sp>
    </p:spTree>
    <p:extLst>
      <p:ext uri="{BB962C8B-B14F-4D97-AF65-F5344CB8AC3E}">
        <p14:creationId xmlns:p14="http://schemas.microsoft.com/office/powerpoint/2010/main" val="3684244526"/>
      </p:ext>
    </p:extLst>
  </p:cSld>
  <p:clrMapOvr>
    <a:masterClrMapping/>
  </p:clrMapOvr>
</p:sld>
</file>

<file path=ppt/theme/theme1.xml><?xml version="1.0" encoding="utf-8"?>
<a:theme xmlns:a="http://schemas.openxmlformats.org/drawingml/2006/main" name="Udacity Rebrand">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1917</TotalTime>
  <Words>689</Words>
  <Application>Microsoft Office PowerPoint</Application>
  <PresentationFormat>On-screen Show (16:9)</PresentationFormat>
  <Paragraphs>134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Open Sans SemiBold</vt:lpstr>
      <vt:lpstr>Roboto</vt:lpstr>
      <vt:lpstr>Open Sans</vt:lpstr>
      <vt:lpstr>Open Sans Light</vt:lpstr>
      <vt:lpstr>Roboto Condensed Light</vt:lpstr>
      <vt:lpstr>Arial</vt:lpstr>
      <vt:lpstr>Udacity Rebrand</vt:lpstr>
      <vt:lpstr>Udacity Connect Session</vt:lpstr>
      <vt:lpstr>Content</vt:lpstr>
      <vt:lpstr>What Is Data Visualization</vt:lpstr>
      <vt:lpstr>PowerPoint Presentation</vt:lpstr>
      <vt:lpstr>Seaborn and Matplotlib</vt:lpstr>
      <vt:lpstr>PowerPoint Presentation</vt:lpstr>
      <vt:lpstr>Install</vt:lpstr>
      <vt:lpstr>Distribution Plots</vt:lpstr>
      <vt:lpstr>PowerPoint Presentation</vt:lpstr>
      <vt:lpstr>PowerPoint Presentation</vt:lpstr>
      <vt:lpstr>PowerPoint Presentation</vt:lpstr>
      <vt:lpstr>PowerPoint Presentation</vt:lpstr>
      <vt:lpstr>Categorical 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Matrix Plots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Connect Session</dc:title>
  <cp:lastModifiedBy>Abdullah Nasser Mohamed Azab</cp:lastModifiedBy>
  <cp:revision>19</cp:revision>
  <dcterms:modified xsi:type="dcterms:W3CDTF">2022-12-23T13:34:38Z</dcterms:modified>
</cp:coreProperties>
</file>