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2"/>
  </p:notesMasterIdLst>
  <p:sldIdLst>
    <p:sldId id="267" r:id="rId2"/>
    <p:sldId id="279" r:id="rId3"/>
    <p:sldId id="390" r:id="rId4"/>
    <p:sldId id="411" r:id="rId5"/>
    <p:sldId id="416" r:id="rId6"/>
    <p:sldId id="417" r:id="rId7"/>
    <p:sldId id="418" r:id="rId8"/>
    <p:sldId id="419" r:id="rId9"/>
    <p:sldId id="420" r:id="rId10"/>
    <p:sldId id="421" r:id="rId11"/>
    <p:sldId id="410" r:id="rId12"/>
    <p:sldId id="422" r:id="rId13"/>
    <p:sldId id="427" r:id="rId14"/>
    <p:sldId id="423" r:id="rId15"/>
    <p:sldId id="428" r:id="rId16"/>
    <p:sldId id="424" r:id="rId17"/>
    <p:sldId id="425" r:id="rId18"/>
    <p:sldId id="426" r:id="rId19"/>
    <p:sldId id="275" r:id="rId20"/>
    <p:sldId id="321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42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2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69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3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43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36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91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6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69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4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23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4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3487844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Multiplication to a constant</a:t>
            </a:r>
            <a:endParaRPr dirty="0"/>
          </a:p>
        </p:txBody>
      </p:sp>
      <p:pic>
        <p:nvPicPr>
          <p:cNvPr id="4" name="Google Shape;195;p33">
            <a:extLst>
              <a:ext uri="{FF2B5EF4-FFF2-40B4-BE49-F238E27FC236}">
                <a16:creationId xmlns:a16="http://schemas.microsoft.com/office/drawing/2014/main" id="{6BBD4158-09F2-490C-52DD-6D7676BD6F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76" y="2703375"/>
            <a:ext cx="26955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6;p33">
            <a:extLst>
              <a:ext uri="{FF2B5EF4-FFF2-40B4-BE49-F238E27FC236}">
                <a16:creationId xmlns:a16="http://schemas.microsoft.com/office/drawing/2014/main" id="{2BFA718E-BB13-3CCA-E07B-37E0971542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426" y="742950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7;p33">
            <a:extLst>
              <a:ext uri="{FF2B5EF4-FFF2-40B4-BE49-F238E27FC236}">
                <a16:creationId xmlns:a16="http://schemas.microsoft.com/office/drawing/2014/main" id="{DB9864D5-2B64-CD40-CFA8-1CDB6887E58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776" y="1347775"/>
            <a:ext cx="11525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8;p33">
            <a:extLst>
              <a:ext uri="{FF2B5EF4-FFF2-40B4-BE49-F238E27FC236}">
                <a16:creationId xmlns:a16="http://schemas.microsoft.com/office/drawing/2014/main" id="{00CD58FE-FE32-04A6-BC8A-406EF71F3A42}"/>
              </a:ext>
            </a:extLst>
          </p:cNvPr>
          <p:cNvSpPr/>
          <p:nvPr/>
        </p:nvSpPr>
        <p:spPr>
          <a:xfrm>
            <a:off x="4447676" y="1664850"/>
            <a:ext cx="857400" cy="181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9;p33">
            <a:extLst>
              <a:ext uri="{FF2B5EF4-FFF2-40B4-BE49-F238E27FC236}">
                <a16:creationId xmlns:a16="http://schemas.microsoft.com/office/drawing/2014/main" id="{D79D9C9D-9D60-A4FE-E86C-8D55AB36835D}"/>
              </a:ext>
            </a:extLst>
          </p:cNvPr>
          <p:cNvSpPr txBox="1"/>
          <p:nvPr/>
        </p:nvSpPr>
        <p:spPr>
          <a:xfrm>
            <a:off x="3434576" y="144795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Constant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3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Combination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4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Combination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1519399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Combination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634032" y="2157599"/>
            <a:ext cx="369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is the multiplication of a scalar to a variable and addition of those terms</a:t>
            </a:r>
            <a:endParaRPr lang="en-US" dirty="0"/>
          </a:p>
        </p:txBody>
      </p:sp>
      <p:pic>
        <p:nvPicPr>
          <p:cNvPr id="4" name="Google Shape;217;p36">
            <a:extLst>
              <a:ext uri="{FF2B5EF4-FFF2-40B4-BE49-F238E27FC236}">
                <a16:creationId xmlns:a16="http://schemas.microsoft.com/office/drawing/2014/main" id="{D34260B1-8D52-5BFC-11D6-9ED19427A0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41" y="1224124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3;p37">
            <a:extLst>
              <a:ext uri="{FF2B5EF4-FFF2-40B4-BE49-F238E27FC236}">
                <a16:creationId xmlns:a16="http://schemas.microsoft.com/office/drawing/2014/main" id="{ABF4D921-1D60-B9DA-3F89-3ADB42D19C5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41" y="1837550"/>
            <a:ext cx="36766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4;p37">
            <a:extLst>
              <a:ext uri="{FF2B5EF4-FFF2-40B4-BE49-F238E27FC236}">
                <a16:creationId xmlns:a16="http://schemas.microsoft.com/office/drawing/2014/main" id="{3FE7412A-B3B2-47D9-12E3-6E2C85F77F0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066" y="3070094"/>
            <a:ext cx="952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5;p37">
            <a:extLst>
              <a:ext uri="{FF2B5EF4-FFF2-40B4-BE49-F238E27FC236}">
                <a16:creationId xmlns:a16="http://schemas.microsoft.com/office/drawing/2014/main" id="{43F08579-42E9-455B-CCD3-917393B382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9766" y="3070093"/>
            <a:ext cx="2905125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42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Span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20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Span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1519399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Span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634032" y="2157599"/>
            <a:ext cx="369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set of all possible linear combinations of those vectors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77389-C5AB-F38B-C676-53FA0675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58" y="1128810"/>
            <a:ext cx="2789162" cy="1028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0847E-E983-4160-71EF-56B1AACF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75" y="1972199"/>
            <a:ext cx="1714649" cy="586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AD1557-9A39-920D-339D-FCE7F028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761" y="3211905"/>
            <a:ext cx="716342" cy="823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A75B5F-3391-006E-CEA7-3D24D15B4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509" y="3147128"/>
            <a:ext cx="237002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Dependency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927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Dependency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1519399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Dependency 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634032" y="2157599"/>
            <a:ext cx="3697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When one vector </a:t>
            </a:r>
            <a: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be defined as a linear combination of the other vectors, they are a set of </a:t>
            </a:r>
            <a: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linearly dependent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vectors.</a:t>
            </a:r>
          </a:p>
          <a:p>
            <a:endParaRPr lang="en-US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When each vector in a set of vectors vector </a:t>
            </a:r>
            <a: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can not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be defined as a linear combination of the other vectors, they are a set of </a:t>
            </a:r>
            <a: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linearly independent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Combination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1519399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Dependency </a:t>
            </a:r>
            <a:endParaRPr dirty="0"/>
          </a:p>
        </p:txBody>
      </p:sp>
      <p:pic>
        <p:nvPicPr>
          <p:cNvPr id="8" name="Google Shape;257;p41">
            <a:extLst>
              <a:ext uri="{FF2B5EF4-FFF2-40B4-BE49-F238E27FC236}">
                <a16:creationId xmlns:a16="http://schemas.microsoft.com/office/drawing/2014/main" id="{29E77C12-03B6-2A89-C084-3424A03637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3" y="1286150"/>
            <a:ext cx="1332327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8;p41">
            <a:extLst>
              <a:ext uri="{FF2B5EF4-FFF2-40B4-BE49-F238E27FC236}">
                <a16:creationId xmlns:a16="http://schemas.microsoft.com/office/drawing/2014/main" id="{1E270F64-8CAE-8A5E-1299-F51A4DE4B1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587" y="1286150"/>
            <a:ext cx="1332327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9;p41">
            <a:extLst>
              <a:ext uri="{FF2B5EF4-FFF2-40B4-BE49-F238E27FC236}">
                <a16:creationId xmlns:a16="http://schemas.microsoft.com/office/drawing/2014/main" id="{479E0122-9BBB-E72A-5712-739CCE5811B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741" y="2561562"/>
            <a:ext cx="11144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8D9403-D50E-6837-B83B-685B8406D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014" y="3586536"/>
            <a:ext cx="3589331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Linear Combination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1519399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Dependency </a:t>
            </a:r>
            <a:endParaRPr dirty="0"/>
          </a:p>
        </p:txBody>
      </p:sp>
      <p:pic>
        <p:nvPicPr>
          <p:cNvPr id="8" name="Google Shape;257;p41">
            <a:extLst>
              <a:ext uri="{FF2B5EF4-FFF2-40B4-BE49-F238E27FC236}">
                <a16:creationId xmlns:a16="http://schemas.microsoft.com/office/drawing/2014/main" id="{29E77C12-03B6-2A89-C084-3424A03637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953" y="1274756"/>
            <a:ext cx="1332327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60;p41">
            <a:extLst>
              <a:ext uri="{FF2B5EF4-FFF2-40B4-BE49-F238E27FC236}">
                <a16:creationId xmlns:a16="http://schemas.microsoft.com/office/drawing/2014/main" id="{3C37B4B7-1DC2-283C-B875-68A51C98A2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301" y="1274756"/>
            <a:ext cx="1332325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372C1-A914-6E62-AE33-CB644448A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931" y="3449905"/>
            <a:ext cx="375698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Vectors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Combination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Vector: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652348" y="2661611"/>
            <a:ext cx="369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object that has both a magnitude and a direction</a:t>
            </a:r>
          </a:p>
        </p:txBody>
      </p:sp>
      <p:pic>
        <p:nvPicPr>
          <p:cNvPr id="3" name="Google Shape;142;p27">
            <a:extLst>
              <a:ext uri="{FF2B5EF4-FFF2-40B4-BE49-F238E27FC236}">
                <a16:creationId xmlns:a16="http://schemas.microsoft.com/office/drawing/2014/main" id="{CAFF22C9-8782-3C45-8F36-E6048AFC07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97" y="1895475"/>
            <a:ext cx="3390900" cy="135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634032" y="2180087"/>
            <a:ext cx="369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think of vectors as an ordered list of numbers</a:t>
            </a:r>
          </a:p>
        </p:txBody>
      </p:sp>
      <p:pic>
        <p:nvPicPr>
          <p:cNvPr id="6" name="Google Shape;149;p28">
            <a:extLst>
              <a:ext uri="{FF2B5EF4-FFF2-40B4-BE49-F238E27FC236}">
                <a16:creationId xmlns:a16="http://schemas.microsoft.com/office/drawing/2014/main" id="{014ED801-D305-1F97-9230-3D1D88129C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842" y="1327048"/>
            <a:ext cx="1279200" cy="266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magnitude</a:t>
            </a:r>
            <a:endParaRPr dirty="0"/>
          </a:p>
        </p:txBody>
      </p:sp>
      <p:pic>
        <p:nvPicPr>
          <p:cNvPr id="4" name="Google Shape;156;p29">
            <a:extLst>
              <a:ext uri="{FF2B5EF4-FFF2-40B4-BE49-F238E27FC236}">
                <a16:creationId xmlns:a16="http://schemas.microsoft.com/office/drawing/2014/main" id="{CD41BA8A-E9BC-C0BC-59A3-EC06F0AE83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954" y="1482422"/>
            <a:ext cx="1451250" cy="9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9">
            <a:extLst>
              <a:ext uri="{FF2B5EF4-FFF2-40B4-BE49-F238E27FC236}">
                <a16:creationId xmlns:a16="http://schemas.microsoft.com/office/drawing/2014/main" id="{F0BFE3F5-137E-4237-7BA6-E01BBC9980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29" y="2983747"/>
            <a:ext cx="20193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18E82FC5-2164-43E1-09C2-FF312A6FECA2}"/>
              </a:ext>
            </a:extLst>
          </p:cNvPr>
          <p:cNvSpPr/>
          <p:nvPr/>
        </p:nvSpPr>
        <p:spPr>
          <a:xfrm>
            <a:off x="6724579" y="1714897"/>
            <a:ext cx="502200" cy="173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9;p29">
            <a:extLst>
              <a:ext uri="{FF2B5EF4-FFF2-40B4-BE49-F238E27FC236}">
                <a16:creationId xmlns:a16="http://schemas.microsoft.com/office/drawing/2014/main" id="{508BB5E5-D3EB-A89A-16CC-53691854500D}"/>
              </a:ext>
            </a:extLst>
          </p:cNvPr>
          <p:cNvSpPr/>
          <p:nvPr/>
        </p:nvSpPr>
        <p:spPr>
          <a:xfrm>
            <a:off x="5373779" y="2139197"/>
            <a:ext cx="848700" cy="23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0;p29">
            <a:extLst>
              <a:ext uri="{FF2B5EF4-FFF2-40B4-BE49-F238E27FC236}">
                <a16:creationId xmlns:a16="http://schemas.microsoft.com/office/drawing/2014/main" id="{C1E523A3-7E0F-0380-0AEC-090EE2B431D5}"/>
              </a:ext>
            </a:extLst>
          </p:cNvPr>
          <p:cNvSpPr txBox="1"/>
          <p:nvPr/>
        </p:nvSpPr>
        <p:spPr>
          <a:xfrm>
            <a:off x="7296104" y="1601347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61;p29">
            <a:extLst>
              <a:ext uri="{FF2B5EF4-FFF2-40B4-BE49-F238E27FC236}">
                <a16:creationId xmlns:a16="http://schemas.microsoft.com/office/drawing/2014/main" id="{2D4A251A-A9A0-70BA-54C4-4E07A6B1E5CA}"/>
              </a:ext>
            </a:extLst>
          </p:cNvPr>
          <p:cNvSpPr txBox="1"/>
          <p:nvPr/>
        </p:nvSpPr>
        <p:spPr>
          <a:xfrm>
            <a:off x="5075904" y="2055647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9681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direction</a:t>
            </a:r>
            <a:endParaRPr dirty="0"/>
          </a:p>
        </p:txBody>
      </p:sp>
      <p:pic>
        <p:nvPicPr>
          <p:cNvPr id="3" name="Google Shape;168;p30">
            <a:extLst>
              <a:ext uri="{FF2B5EF4-FFF2-40B4-BE49-F238E27FC236}">
                <a16:creationId xmlns:a16="http://schemas.microsoft.com/office/drawing/2014/main" id="{36880FA9-E5BF-B9F6-5799-CEC5ACE8CB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936" y="2623789"/>
            <a:ext cx="16287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9;p30">
            <a:extLst>
              <a:ext uri="{FF2B5EF4-FFF2-40B4-BE49-F238E27FC236}">
                <a16:creationId xmlns:a16="http://schemas.microsoft.com/office/drawing/2014/main" id="{A7832C59-7C63-6EFF-40EB-F4A1584221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99" y="3452064"/>
            <a:ext cx="30384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0;p30">
            <a:extLst>
              <a:ext uri="{FF2B5EF4-FFF2-40B4-BE49-F238E27FC236}">
                <a16:creationId xmlns:a16="http://schemas.microsoft.com/office/drawing/2014/main" id="{625DFDF0-5E73-1E6D-E74D-FA06577A6B2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048" y="1400814"/>
            <a:ext cx="1451250" cy="9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71;p30">
            <a:extLst>
              <a:ext uri="{FF2B5EF4-FFF2-40B4-BE49-F238E27FC236}">
                <a16:creationId xmlns:a16="http://schemas.microsoft.com/office/drawing/2014/main" id="{75E39C5B-F68F-16C9-FA95-7A4126D722D0}"/>
              </a:ext>
            </a:extLst>
          </p:cNvPr>
          <p:cNvSpPr/>
          <p:nvPr/>
        </p:nvSpPr>
        <p:spPr>
          <a:xfrm>
            <a:off x="6410674" y="1633289"/>
            <a:ext cx="502200" cy="173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2;p30">
            <a:extLst>
              <a:ext uri="{FF2B5EF4-FFF2-40B4-BE49-F238E27FC236}">
                <a16:creationId xmlns:a16="http://schemas.microsoft.com/office/drawing/2014/main" id="{B4DB8357-F645-06B7-31A7-EF7C807081B9}"/>
              </a:ext>
            </a:extLst>
          </p:cNvPr>
          <p:cNvSpPr/>
          <p:nvPr/>
        </p:nvSpPr>
        <p:spPr>
          <a:xfrm>
            <a:off x="5059874" y="2057589"/>
            <a:ext cx="848700" cy="23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3;p30">
            <a:extLst>
              <a:ext uri="{FF2B5EF4-FFF2-40B4-BE49-F238E27FC236}">
                <a16:creationId xmlns:a16="http://schemas.microsoft.com/office/drawing/2014/main" id="{790141C8-186F-E6BC-D3C7-D5E1770D32F4}"/>
              </a:ext>
            </a:extLst>
          </p:cNvPr>
          <p:cNvSpPr txBox="1"/>
          <p:nvPr/>
        </p:nvSpPr>
        <p:spPr>
          <a:xfrm>
            <a:off x="6982199" y="1519739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74;p30">
            <a:extLst>
              <a:ext uri="{FF2B5EF4-FFF2-40B4-BE49-F238E27FC236}">
                <a16:creationId xmlns:a16="http://schemas.microsoft.com/office/drawing/2014/main" id="{42488135-6CB8-06AD-A651-DD214F953533}"/>
              </a:ext>
            </a:extLst>
          </p:cNvPr>
          <p:cNvSpPr txBox="1"/>
          <p:nvPr/>
        </p:nvSpPr>
        <p:spPr>
          <a:xfrm>
            <a:off x="4761999" y="1974039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8461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Transpose</a:t>
            </a:r>
            <a:endParaRPr dirty="0"/>
          </a:p>
        </p:txBody>
      </p:sp>
      <p:pic>
        <p:nvPicPr>
          <p:cNvPr id="4" name="Google Shape;180;p31">
            <a:extLst>
              <a:ext uri="{FF2B5EF4-FFF2-40B4-BE49-F238E27FC236}">
                <a16:creationId xmlns:a16="http://schemas.microsoft.com/office/drawing/2014/main" id="{B62EEEDE-8D89-6D73-3F55-5240632241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929" y="864399"/>
            <a:ext cx="3590604" cy="17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1;p31">
            <a:extLst>
              <a:ext uri="{FF2B5EF4-FFF2-40B4-BE49-F238E27FC236}">
                <a16:creationId xmlns:a16="http://schemas.microsoft.com/office/drawing/2014/main" id="{0CA3D9E1-3BEC-D52C-3DE5-7BCD2A8C6E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904" y="2846099"/>
            <a:ext cx="367665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57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Vectors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2032355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 Addition</a:t>
            </a:r>
            <a:endParaRPr dirty="0"/>
          </a:p>
        </p:txBody>
      </p:sp>
      <p:pic>
        <p:nvPicPr>
          <p:cNvPr id="3" name="Google Shape;187;p32">
            <a:extLst>
              <a:ext uri="{FF2B5EF4-FFF2-40B4-BE49-F238E27FC236}">
                <a16:creationId xmlns:a16="http://schemas.microsoft.com/office/drawing/2014/main" id="{833213F4-DFE4-01F4-919E-31E47DF1F9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76" y="842999"/>
            <a:ext cx="21526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32">
            <a:extLst>
              <a:ext uri="{FF2B5EF4-FFF2-40B4-BE49-F238E27FC236}">
                <a16:creationId xmlns:a16="http://schemas.microsoft.com/office/drawing/2014/main" id="{86148143-8A33-D17E-E43F-4AC1B46FEE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601" y="842999"/>
            <a:ext cx="21526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9;p32">
            <a:extLst>
              <a:ext uri="{FF2B5EF4-FFF2-40B4-BE49-F238E27FC236}">
                <a16:creationId xmlns:a16="http://schemas.microsoft.com/office/drawing/2014/main" id="{AFCD7CA6-BC22-5529-B040-08BC1381E8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501" y="2803424"/>
            <a:ext cx="269557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688516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171</Words>
  <Application>Microsoft Office PowerPoint</Application>
  <PresentationFormat>On-screen Show (16:9)</PresentationFormat>
  <Paragraphs>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Open Sans</vt:lpstr>
      <vt:lpstr>Roboto</vt:lpstr>
      <vt:lpstr>Open Sans Light</vt:lpstr>
      <vt:lpstr>Open Sans SemiBold</vt:lpstr>
      <vt:lpstr>Arial</vt:lpstr>
      <vt:lpstr>Udacity Rebrand</vt:lpstr>
      <vt:lpstr>Udacity Connect Session</vt:lpstr>
      <vt:lpstr>Content</vt:lpstr>
      <vt:lpstr>Vectors</vt:lpstr>
      <vt:lpstr>Vector:</vt:lpstr>
      <vt:lpstr>PowerPoint Presentation</vt:lpstr>
      <vt:lpstr>Vector magnitude</vt:lpstr>
      <vt:lpstr>Vector direction</vt:lpstr>
      <vt:lpstr>Vector Transpose</vt:lpstr>
      <vt:lpstr>Vector Addition</vt:lpstr>
      <vt:lpstr>Vector Multiplication to a constant</vt:lpstr>
      <vt:lpstr>Linear Combination</vt:lpstr>
      <vt:lpstr>Linear Combination</vt:lpstr>
      <vt:lpstr>Linear Span</vt:lpstr>
      <vt:lpstr>Linear Span</vt:lpstr>
      <vt:lpstr>Linear Dependency</vt:lpstr>
      <vt:lpstr>Linear Dependency </vt:lpstr>
      <vt:lpstr>Linear Dependency </vt:lpstr>
      <vt:lpstr>Linear Dependency 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19</cp:revision>
  <dcterms:modified xsi:type="dcterms:W3CDTF">2023-01-11T15:00:06Z</dcterms:modified>
</cp:coreProperties>
</file>