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63" r:id="rId3"/>
    <p:sldId id="270" r:id="rId4"/>
    <p:sldId id="277" r:id="rId5"/>
    <p:sldId id="359" r:id="rId6"/>
    <p:sldId id="276" r:id="rId7"/>
    <p:sldId id="269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360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94" autoAdjust="0"/>
  </p:normalViewPr>
  <p:slideViewPr>
    <p:cSldViewPr>
      <p:cViewPr varScale="1">
        <p:scale>
          <a:sx n="108" d="100"/>
          <a:sy n="108" d="100"/>
        </p:scale>
        <p:origin x="61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2020-12-09 (Wed)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2020-12-09 (Wed)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네트워크프로그래밍</a:t>
            </a:r>
            <a:br>
              <a:rPr lang="en-US" altLang="ko-KR"/>
            </a:br>
            <a:r>
              <a:rPr lang="ko-KR" altLang="en-US"/>
              <a:t>텀프로젝트 결과 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400" y="3611606"/>
            <a:ext cx="10363200" cy="179761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학년 컴퓨터공학부 </a:t>
            </a:r>
            <a:r>
              <a:rPr lang="en-US" altLang="ko-KR" dirty="0"/>
              <a:t>1692107</a:t>
            </a:r>
          </a:p>
          <a:p>
            <a:r>
              <a:rPr lang="ko-KR" altLang="en-US" dirty="0"/>
              <a:t>박종찬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학년 컴퓨터공학부 </a:t>
            </a:r>
            <a:r>
              <a:rPr lang="en-US" altLang="ko-KR" dirty="0"/>
              <a:t>1692148</a:t>
            </a:r>
          </a:p>
          <a:p>
            <a:r>
              <a:rPr lang="ko-KR" altLang="en-US" dirty="0"/>
              <a:t>정지완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75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58056F-302E-42F0-B1B9-86503DE2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170" y="1043735"/>
            <a:ext cx="4275475" cy="4976013"/>
          </a:xfrm>
        </p:spPr>
        <p:txBody>
          <a:bodyPr/>
          <a:lstStyle/>
          <a:p>
            <a:pPr marL="109728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인 이상 모든 플레이어가 준비를 하면 게임을 시작합니다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닉네임으로 유저 인원을 확인 할 수 있습니다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나가기 버튼을 이용해 방에서 나갈 수 있습니다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3C78AC-46CE-4923-8D8A-CF4C4908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 게임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1141A-41E4-4EA4-8D43-D2EC5874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55" y="965311"/>
            <a:ext cx="7238853" cy="5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8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9726EA-9F34-4B10-9A31-2AF1437A4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0627"/>
            <a:ext cx="6618309" cy="497681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B5F007D-AD4D-417D-98C0-AA32EEBC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땅 구입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C9B9EBB-EF9C-40CF-8B91-7B206EFDFD9E}"/>
              </a:ext>
            </a:extLst>
          </p:cNvPr>
          <p:cNvSpPr txBox="1">
            <a:spLocks/>
          </p:cNvSpPr>
          <p:nvPr/>
        </p:nvSpPr>
        <p:spPr>
          <a:xfrm>
            <a:off x="7626171" y="2716440"/>
            <a:ext cx="3956229" cy="166518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dirty="0"/>
              <a:t>일반 땅에 도착했을</a:t>
            </a:r>
            <a:endParaRPr lang="en-US" altLang="ko-KR" dirty="0"/>
          </a:p>
          <a:p>
            <a:pPr marL="109728" indent="0" fontAlgn="auto">
              <a:buFont typeface="Wingdings 3"/>
              <a:buNone/>
            </a:pPr>
            <a:r>
              <a:rPr lang="ko-KR" altLang="en-US" dirty="0"/>
              <a:t>경우</a:t>
            </a:r>
            <a:r>
              <a:rPr lang="en-US" altLang="ko-KR" dirty="0"/>
              <a:t>, </a:t>
            </a:r>
            <a:r>
              <a:rPr lang="ko-KR" altLang="en-US" dirty="0"/>
              <a:t>주인이 없는 땅이고 돈이 충분하면 땅을</a:t>
            </a:r>
            <a:endParaRPr lang="en-US" altLang="ko-KR" dirty="0"/>
          </a:p>
          <a:p>
            <a:pPr marL="109728" indent="0" fontAlgn="auto">
              <a:buFont typeface="Wingdings 3"/>
              <a:buNone/>
            </a:pPr>
            <a:r>
              <a:rPr lang="ko-KR" altLang="en-US" dirty="0"/>
              <a:t>구입할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83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C4D6B0A-6225-4DB7-A726-5D7D76B35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6" y="1178750"/>
            <a:ext cx="7201396" cy="540461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32B7E92-D9C1-4C61-9C7F-31F1B09D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땅 인수</a:t>
            </a: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1A38AB50-92F7-4CAE-A702-72F8C7327ED8}"/>
              </a:ext>
            </a:extLst>
          </p:cNvPr>
          <p:cNvSpPr txBox="1">
            <a:spLocks/>
          </p:cNvSpPr>
          <p:nvPr/>
        </p:nvSpPr>
        <p:spPr>
          <a:xfrm>
            <a:off x="7809654" y="1808820"/>
            <a:ext cx="4095455" cy="3960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dirty="0"/>
              <a:t>다른 유저가 소유하고</a:t>
            </a:r>
            <a:endParaRPr lang="en-US" altLang="ko-KR" dirty="0"/>
          </a:p>
          <a:p>
            <a:pPr marL="109728" indent="0" fontAlgn="auto">
              <a:buFont typeface="Wingdings 3"/>
              <a:buNone/>
            </a:pPr>
            <a:r>
              <a:rPr lang="ko-KR" altLang="en-US" dirty="0"/>
              <a:t>있는 땅에 도착하면</a:t>
            </a:r>
            <a:r>
              <a:rPr lang="en-US" altLang="ko-KR" dirty="0"/>
              <a:t>,</a:t>
            </a:r>
          </a:p>
          <a:p>
            <a:pPr marL="109728" indent="0" fontAlgn="auto">
              <a:buFont typeface="Wingdings 3"/>
              <a:buNone/>
            </a:pPr>
            <a:r>
              <a:rPr lang="ko-KR" altLang="en-US" dirty="0"/>
              <a:t>통행료를 지불합니다</a:t>
            </a:r>
            <a:r>
              <a:rPr lang="en-US" altLang="ko-KR" dirty="0"/>
              <a:t>.</a:t>
            </a:r>
          </a:p>
          <a:p>
            <a:pPr marL="109728" indent="0" fontAlgn="auto">
              <a:buFont typeface="Wingdings 3"/>
              <a:buNone/>
            </a:pPr>
            <a:endParaRPr lang="en-US" altLang="ko-KR" dirty="0"/>
          </a:p>
          <a:p>
            <a:pPr marL="109728" indent="0" fontAlgn="auto">
              <a:buFont typeface="Wingdings 3"/>
              <a:buNone/>
            </a:pPr>
            <a:r>
              <a:rPr lang="ko-KR" altLang="en-US" dirty="0"/>
              <a:t>지불 후에도 인수할 정도로 비용이 충분히 있으면</a:t>
            </a:r>
            <a:r>
              <a:rPr lang="en-US" altLang="ko-KR" dirty="0"/>
              <a:t>, </a:t>
            </a:r>
            <a:r>
              <a:rPr lang="ko-KR" altLang="en-US" dirty="0"/>
              <a:t>다른 유저 소유의 땅을 인수할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55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E33D4F-02C9-4822-AF80-BDA88A54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165" y="2483895"/>
            <a:ext cx="4455495" cy="216024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ko-KR" altLang="en-US" dirty="0"/>
              <a:t>다른 유저 소유의 땅을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밟거나</a:t>
            </a:r>
            <a:r>
              <a:rPr lang="en-US" altLang="ko-KR" dirty="0"/>
              <a:t>, </a:t>
            </a:r>
            <a:r>
              <a:rPr lang="ko-KR" altLang="en-US" dirty="0"/>
              <a:t>특수 땅을 밟아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자금이 </a:t>
            </a:r>
            <a:r>
              <a:rPr lang="en-US" altLang="ko-KR" dirty="0"/>
              <a:t>0</a:t>
            </a:r>
            <a:r>
              <a:rPr lang="ko-KR" altLang="en-US" dirty="0"/>
              <a:t>원 이하가 되면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파산 상태가 되어 게임에서 패배합니다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37727B-1E5D-465A-88AB-857C050D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80F9B-EF63-405A-B4AE-E13C5A83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0" y="1288143"/>
            <a:ext cx="6999931" cy="52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9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F3485-0CD0-4A19-AA28-11CD5C50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39524"/>
            <a:ext cx="5670630" cy="591847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0B87B05-9FEC-4E31-BBE6-75389F32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승리</a:t>
            </a:r>
            <a:r>
              <a:rPr lang="en-US" altLang="ko-KR" dirty="0"/>
              <a:t>, </a:t>
            </a:r>
            <a:r>
              <a:rPr lang="ko-KR" altLang="en-US" dirty="0"/>
              <a:t>패배</a:t>
            </a: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254A6A7B-A666-407E-9372-02F54138BF81}"/>
              </a:ext>
            </a:extLst>
          </p:cNvPr>
          <p:cNvSpPr txBox="1">
            <a:spLocks/>
          </p:cNvSpPr>
          <p:nvPr/>
        </p:nvSpPr>
        <p:spPr>
          <a:xfrm>
            <a:off x="7266130" y="3113965"/>
            <a:ext cx="4001235" cy="94510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dirty="0"/>
              <a:t>게임이 끝나게 되면</a:t>
            </a:r>
            <a:endParaRPr lang="en-US" altLang="ko-KR" dirty="0"/>
          </a:p>
          <a:p>
            <a:pPr marL="109728" indent="0" fontAlgn="auto">
              <a:buFont typeface="Wingdings 3"/>
              <a:buNone/>
            </a:pPr>
            <a:r>
              <a:rPr lang="ko-KR" altLang="en-US" dirty="0"/>
              <a:t>게임의 승패를 알립니다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6B277F-F7ED-46DA-988E-97AEC65E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시작하기 전에는 </a:t>
            </a:r>
            <a:r>
              <a:rPr lang="ko-KR" altLang="en-US" dirty="0" err="1"/>
              <a:t>부루마블을</a:t>
            </a:r>
            <a:r>
              <a:rPr lang="ko-KR" altLang="en-US" dirty="0"/>
              <a:t> 만들 때</a:t>
            </a:r>
            <a:r>
              <a:rPr lang="en-US" altLang="ko-KR" dirty="0"/>
              <a:t>, </a:t>
            </a:r>
            <a:r>
              <a:rPr lang="ko-KR" altLang="en-US" dirty="0"/>
              <a:t>큰 어려움 없이 금방 해낼 수 있을 것이고 네트워크 부분에서만 조금 어려울 것이라고 </a:t>
            </a:r>
            <a:r>
              <a:rPr lang="ko-KR" altLang="en-US" dirty="0" err="1"/>
              <a:t>생각했었는데</a:t>
            </a:r>
            <a:r>
              <a:rPr lang="ko-KR" altLang="en-US" dirty="0"/>
              <a:t> 막상 만들기 시작해보니 </a:t>
            </a:r>
            <a:r>
              <a:rPr lang="ko-KR" altLang="en-US" dirty="0" err="1"/>
              <a:t>부루마블</a:t>
            </a:r>
            <a:r>
              <a:rPr lang="ko-KR" altLang="en-US" dirty="0"/>
              <a:t> 자체만으로도 충분히 난이도가 있었습니다</a:t>
            </a:r>
            <a:r>
              <a:rPr lang="en-US" altLang="ko-KR" dirty="0"/>
              <a:t>. </a:t>
            </a:r>
            <a:r>
              <a:rPr lang="ko-KR" altLang="en-US" dirty="0"/>
              <a:t>게다가 네트워크 기능을 </a:t>
            </a:r>
            <a:r>
              <a:rPr lang="ko-KR" altLang="en-US" dirty="0" err="1"/>
              <a:t>추가하려다</a:t>
            </a:r>
            <a:r>
              <a:rPr lang="ko-KR" altLang="en-US" dirty="0"/>
              <a:t> 보니 상당히 쉽지 않았던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마무리하고 나서 가장 먼저 든 생각은 항상 드는 생각이지만 시간이 조금만 더 있었다면 더 좋은 퀄리티로 </a:t>
            </a:r>
            <a:r>
              <a:rPr lang="ko-KR" altLang="en-US" dirty="0" err="1"/>
              <a:t>마무리했었을</a:t>
            </a:r>
            <a:r>
              <a:rPr lang="ko-KR" altLang="en-US" dirty="0"/>
              <a:t> 텐데 아쉽다는 생각을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AC661D-8D3B-4115-AB4A-92C0F55D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수행소감</a:t>
            </a:r>
          </a:p>
        </p:txBody>
      </p:sp>
    </p:spTree>
    <p:extLst>
      <p:ext uri="{BB962C8B-B14F-4D97-AF65-F5344CB8AC3E}">
        <p14:creationId xmlns:p14="http://schemas.microsoft.com/office/powerpoint/2010/main" val="9063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결과 보고서</a:t>
            </a:r>
            <a:endParaRPr lang="en-US" altLang="ko-KR" dirty="0"/>
          </a:p>
          <a:p>
            <a:pPr lvl="1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프로젝트 개요</a:t>
            </a:r>
            <a:r>
              <a:rPr lang="en-US" altLang="ko-KR" dirty="0"/>
              <a:t> 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개요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게임설명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시스템 구성도</a:t>
            </a:r>
            <a:endParaRPr lang="en-US" altLang="ko-KR" dirty="0"/>
          </a:p>
          <a:p>
            <a:pPr lvl="1"/>
            <a:r>
              <a:rPr lang="ko-KR" altLang="en-US" dirty="0"/>
              <a:t>시스템 흐름도 </a:t>
            </a:r>
            <a:r>
              <a:rPr lang="en-US" altLang="ko-KR" dirty="0"/>
              <a:t>(</a:t>
            </a:r>
            <a:r>
              <a:rPr lang="ko-KR" altLang="en-US" dirty="0"/>
              <a:t>프로토콜 흐름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프로토콜 목록 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실행화면 </a:t>
            </a:r>
            <a:r>
              <a:rPr lang="en-US" altLang="ko-KR" dirty="0"/>
              <a:t>Capture +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프로젝트 수행 소감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프로그램 시연</a:t>
            </a:r>
            <a:r>
              <a:rPr lang="en-US" altLang="ko-KR" dirty="0"/>
              <a:t>(Demo) </a:t>
            </a:r>
            <a:r>
              <a:rPr lang="ko-KR" altLang="en-US" dirty="0"/>
              <a:t>동영상</a:t>
            </a:r>
            <a:endParaRPr lang="en-US" altLang="ko-KR" dirty="0"/>
          </a:p>
          <a:p>
            <a:pPr lvl="1"/>
            <a:r>
              <a:rPr lang="ko-KR" altLang="en-US" dirty="0"/>
              <a:t>실행화면 녹화 </a:t>
            </a:r>
            <a:r>
              <a:rPr lang="en-US" altLang="ko-KR" dirty="0"/>
              <a:t>(</a:t>
            </a:r>
            <a:r>
              <a:rPr lang="ko-KR" altLang="en-US" dirty="0"/>
              <a:t>화면 녹화가 힘든 경우 </a:t>
            </a:r>
            <a:r>
              <a:rPr lang="en-US" altLang="ko-KR" dirty="0"/>
              <a:t>Phone</a:t>
            </a:r>
            <a:r>
              <a:rPr lang="ko-KR" altLang="en-US" dirty="0"/>
              <a:t>으로 촬영해도 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 err="1"/>
              <a:t>분이내</a:t>
            </a:r>
            <a:endParaRPr lang="en-US" altLang="ko-KR" dirty="0"/>
          </a:p>
          <a:p>
            <a:pPr lvl="1"/>
            <a:r>
              <a:rPr lang="ko-KR" altLang="en-US" dirty="0"/>
              <a:t>음성포함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텀프로젝트 결과 보고서 </a:t>
            </a:r>
            <a:r>
              <a:rPr lang="en-US" altLang="ko-KR"/>
              <a:t>+ </a:t>
            </a:r>
            <a:r>
              <a:rPr lang="ko-KR" altLang="en-US"/>
              <a:t>동영상 제출</a:t>
            </a:r>
          </a:p>
        </p:txBody>
      </p:sp>
    </p:spTree>
    <p:extLst>
      <p:ext uri="{BB962C8B-B14F-4D97-AF65-F5344CB8AC3E}">
        <p14:creationId xmlns:p14="http://schemas.microsoft.com/office/powerpoint/2010/main" val="78259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29A38D-E004-4614-9908-44039C92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제목</a:t>
            </a:r>
            <a:endParaRPr lang="en-US" altLang="ko-KR" dirty="0"/>
          </a:p>
          <a:p>
            <a:pPr lvl="1"/>
            <a:r>
              <a:rPr lang="ko-KR" altLang="en-US" dirty="0" err="1"/>
              <a:t>상상마블</a:t>
            </a:r>
            <a:r>
              <a:rPr lang="en-US" altLang="ko-KR" dirty="0"/>
              <a:t>(</a:t>
            </a:r>
            <a:r>
              <a:rPr lang="ko-KR" altLang="en-US" dirty="0" err="1"/>
              <a:t>부루마블</a:t>
            </a:r>
            <a:r>
              <a:rPr lang="en-US" altLang="ko-KR" dirty="0"/>
              <a:t>)</a:t>
            </a:r>
          </a:p>
          <a:p>
            <a:r>
              <a:rPr lang="en-US" altLang="ko-KR" sz="2000" dirty="0"/>
              <a:t>1692148 </a:t>
            </a:r>
            <a:r>
              <a:rPr lang="ko-KR" altLang="en-US" sz="2000" dirty="0" err="1"/>
              <a:t>정지완</a:t>
            </a:r>
            <a:r>
              <a:rPr lang="ko-KR" altLang="en-US" sz="2000" dirty="0"/>
              <a:t> 컴퓨터공학부 </a:t>
            </a:r>
            <a:r>
              <a:rPr lang="en-US" altLang="ko-KR" sz="2000" dirty="0"/>
              <a:t>– </a:t>
            </a:r>
            <a:r>
              <a:rPr lang="ko-KR" altLang="en-US" sz="2000" dirty="0"/>
              <a:t>설계 및 구현 </a:t>
            </a:r>
            <a:r>
              <a:rPr lang="en-US" altLang="ko-KR" sz="2000" dirty="0"/>
              <a:t>– </a:t>
            </a:r>
            <a:r>
              <a:rPr lang="ko-KR" altLang="en-US" sz="2000" dirty="0"/>
              <a:t>서버 및 클라이언트 담당</a:t>
            </a:r>
            <a:endParaRPr lang="en-US" altLang="ko-KR" sz="2000" dirty="0"/>
          </a:p>
          <a:p>
            <a:r>
              <a:rPr lang="en-US" altLang="ko-KR" sz="2000" dirty="0"/>
              <a:t>1692107 </a:t>
            </a:r>
            <a:r>
              <a:rPr lang="ko-KR" altLang="en-US" sz="2000" dirty="0"/>
              <a:t>박종찬 컴퓨터공학부 </a:t>
            </a:r>
            <a:r>
              <a:rPr lang="en-US" altLang="ko-KR" sz="2000" dirty="0"/>
              <a:t>– </a:t>
            </a:r>
            <a:r>
              <a:rPr lang="ko-KR" altLang="en-US" sz="2000" dirty="0"/>
              <a:t>설계 및 구현 </a:t>
            </a:r>
            <a:r>
              <a:rPr lang="en-US" altLang="ko-KR" sz="2000" dirty="0"/>
              <a:t>– </a:t>
            </a:r>
            <a:r>
              <a:rPr lang="ko-KR" altLang="en-US" sz="2000" dirty="0"/>
              <a:t>서버 및 클라이언트 담당</a:t>
            </a:r>
            <a:endParaRPr lang="en-US" altLang="ko-KR" sz="2000" dirty="0"/>
          </a:p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입장</a:t>
            </a:r>
            <a:r>
              <a:rPr lang="en-US" altLang="ko-KR" dirty="0"/>
              <a:t>, </a:t>
            </a:r>
            <a:r>
              <a:rPr lang="ko-KR" altLang="en-US" dirty="0"/>
              <a:t>퇴장</a:t>
            </a:r>
            <a:r>
              <a:rPr lang="en-US" altLang="ko-KR" dirty="0"/>
              <a:t>(2~4</a:t>
            </a:r>
            <a:r>
              <a:rPr lang="ko-KR" altLang="en-US" dirty="0"/>
              <a:t>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주사위굴리기</a:t>
            </a:r>
            <a:endParaRPr lang="en-US" altLang="ko-KR" dirty="0"/>
          </a:p>
          <a:p>
            <a:pPr lvl="1"/>
            <a:r>
              <a:rPr lang="ko-KR" altLang="en-US" dirty="0"/>
              <a:t>말 이동</a:t>
            </a:r>
            <a:endParaRPr lang="en-US" altLang="ko-KR" dirty="0"/>
          </a:p>
          <a:p>
            <a:pPr lvl="1"/>
            <a:r>
              <a:rPr lang="ko-KR" altLang="en-US" dirty="0"/>
              <a:t>건물 및 땅 구입</a:t>
            </a:r>
            <a:endParaRPr lang="en-US" altLang="ko-KR" dirty="0"/>
          </a:p>
          <a:p>
            <a:pPr lvl="1"/>
            <a:r>
              <a:rPr lang="ko-KR" altLang="en-US" dirty="0" err="1"/>
              <a:t>돈관리</a:t>
            </a:r>
            <a:endParaRPr lang="en-US" altLang="ko-KR" dirty="0"/>
          </a:p>
          <a:p>
            <a:r>
              <a:rPr lang="ko-KR" altLang="en-US" dirty="0"/>
              <a:t>게임설명</a:t>
            </a:r>
            <a:endParaRPr lang="en-US" altLang="ko-KR" dirty="0"/>
          </a:p>
          <a:p>
            <a:r>
              <a:rPr lang="ko-KR" altLang="en-US" dirty="0"/>
              <a:t>주사위를 굴려서 마지막까지 살아남는 사람이 승자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B98AB7-E668-4237-82D2-19654F49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099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idx="1"/>
          </p:nvPr>
        </p:nvSpPr>
        <p:spPr>
          <a:xfrm>
            <a:off x="596668" y="936212"/>
            <a:ext cx="10972800" cy="5355595"/>
          </a:xfrm>
        </p:spPr>
        <p:txBody>
          <a:bodyPr/>
          <a:lstStyle/>
          <a:p>
            <a:r>
              <a:rPr lang="en-US" altLang="ko-KR" dirty="0"/>
              <a:t>TCP or UDP</a:t>
            </a:r>
          </a:p>
          <a:p>
            <a:r>
              <a:rPr lang="en-US" altLang="ko-KR" dirty="0"/>
              <a:t>Client/Server or Client/Server + P2P or P2P</a:t>
            </a:r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7A7ED6F-4560-4575-91D7-886EBB293B39}"/>
              </a:ext>
            </a:extLst>
          </p:cNvPr>
          <p:cNvSpPr/>
          <p:nvPr/>
        </p:nvSpPr>
        <p:spPr>
          <a:xfrm>
            <a:off x="9109206" y="2681809"/>
            <a:ext cx="2201538" cy="29028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 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39E219-DF05-4F25-958B-B15776FD479E}"/>
              </a:ext>
            </a:extLst>
          </p:cNvPr>
          <p:cNvSpPr/>
          <p:nvPr/>
        </p:nvSpPr>
        <p:spPr>
          <a:xfrm>
            <a:off x="842340" y="2688792"/>
            <a:ext cx="2201538" cy="29028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Game Client Server </a:t>
            </a:r>
            <a:r>
              <a:rPr lang="ko-KR" altLang="en-US"/>
              <a:t>구조</a:t>
            </a:r>
          </a:p>
        </p:txBody>
      </p:sp>
      <p:sp>
        <p:nvSpPr>
          <p:cNvPr id="3" name="타원 2"/>
          <p:cNvSpPr/>
          <p:nvPr/>
        </p:nvSpPr>
        <p:spPr>
          <a:xfrm>
            <a:off x="5555940" y="3701432"/>
            <a:ext cx="135015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269340" y="3103919"/>
            <a:ext cx="1350150" cy="4950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263111" y="3638161"/>
            <a:ext cx="1350150" cy="4950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cxnSpLocks/>
            <a:stCxn id="4" idx="6"/>
            <a:endCxn id="3" idx="2"/>
          </p:cNvCxnSpPr>
          <p:nvPr/>
        </p:nvCxnSpPr>
        <p:spPr>
          <a:xfrm>
            <a:off x="2619490" y="3351447"/>
            <a:ext cx="2936450" cy="7100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  <a:stCxn id="3" idx="2"/>
            <a:endCxn id="5" idx="6"/>
          </p:cNvCxnSpPr>
          <p:nvPr/>
        </p:nvCxnSpPr>
        <p:spPr>
          <a:xfrm flipH="1" flipV="1">
            <a:off x="2613261" y="3885689"/>
            <a:ext cx="2942679" cy="1757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0871" y="2926236"/>
            <a:ext cx="5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TCP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1142" y="2407105"/>
            <a:ext cx="20703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Client/Server </a:t>
            </a:r>
            <a:r>
              <a:rPr lang="ko-KR" altLang="en-US" dirty="0">
                <a:latin typeface="+mj-ea"/>
                <a:ea typeface="+mj-ea"/>
              </a:rPr>
              <a:t>방식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A61D687-15F0-4426-9ED2-CF293E630CAF}"/>
              </a:ext>
            </a:extLst>
          </p:cNvPr>
          <p:cNvSpPr/>
          <p:nvPr/>
        </p:nvSpPr>
        <p:spPr>
          <a:xfrm>
            <a:off x="1263111" y="4173984"/>
            <a:ext cx="1350150" cy="4950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B6AAA1-08A8-4B8A-B13E-9E7B83738653}"/>
              </a:ext>
            </a:extLst>
          </p:cNvPr>
          <p:cNvCxnSpPr>
            <a:cxnSpLocks/>
            <a:stCxn id="3" idx="2"/>
            <a:endCxn id="37" idx="6"/>
          </p:cNvCxnSpPr>
          <p:nvPr/>
        </p:nvCxnSpPr>
        <p:spPr>
          <a:xfrm flipH="1">
            <a:off x="2613261" y="4061472"/>
            <a:ext cx="2942679" cy="3600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0C1B9A3-2DC3-48CB-B8C5-DAE1AEFFF15D}"/>
              </a:ext>
            </a:extLst>
          </p:cNvPr>
          <p:cNvSpPr/>
          <p:nvPr/>
        </p:nvSpPr>
        <p:spPr>
          <a:xfrm>
            <a:off x="1264121" y="4706614"/>
            <a:ext cx="1350150" cy="4950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46F81A0-720C-4124-A333-F554A2189CC5}"/>
              </a:ext>
            </a:extLst>
          </p:cNvPr>
          <p:cNvCxnSpPr>
            <a:cxnSpLocks/>
            <a:stCxn id="3" idx="2"/>
            <a:endCxn id="39" idx="6"/>
          </p:cNvCxnSpPr>
          <p:nvPr/>
        </p:nvCxnSpPr>
        <p:spPr>
          <a:xfrm flipH="1">
            <a:off x="2614271" y="4061472"/>
            <a:ext cx="2941669" cy="8926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5F2B9C7-528B-4EA0-9471-F5FC988B499C}"/>
              </a:ext>
            </a:extLst>
          </p:cNvPr>
          <p:cNvSpPr/>
          <p:nvPr/>
        </p:nvSpPr>
        <p:spPr>
          <a:xfrm>
            <a:off x="9541634" y="3110902"/>
            <a:ext cx="1350150" cy="4950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A436D8E-31A6-4E16-98F9-5B947617737D}"/>
              </a:ext>
            </a:extLst>
          </p:cNvPr>
          <p:cNvSpPr/>
          <p:nvPr/>
        </p:nvSpPr>
        <p:spPr>
          <a:xfrm>
            <a:off x="9535405" y="3645144"/>
            <a:ext cx="1350150" cy="4950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D124831-4835-4560-B36C-5809A2AA18BB}"/>
              </a:ext>
            </a:extLst>
          </p:cNvPr>
          <p:cNvCxnSpPr>
            <a:cxnSpLocks/>
            <a:stCxn id="57" idx="2"/>
            <a:endCxn id="3" idx="6"/>
          </p:cNvCxnSpPr>
          <p:nvPr/>
        </p:nvCxnSpPr>
        <p:spPr>
          <a:xfrm flipH="1">
            <a:off x="6906090" y="3358430"/>
            <a:ext cx="2635544" cy="7030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911E3B-6CD5-416B-BABA-B97F514A8607}"/>
              </a:ext>
            </a:extLst>
          </p:cNvPr>
          <p:cNvCxnSpPr>
            <a:cxnSpLocks/>
            <a:stCxn id="3" idx="6"/>
            <a:endCxn id="58" idx="2"/>
          </p:cNvCxnSpPr>
          <p:nvPr/>
        </p:nvCxnSpPr>
        <p:spPr>
          <a:xfrm flipV="1">
            <a:off x="6906090" y="3892672"/>
            <a:ext cx="2629315" cy="168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5C2701-839A-4FE3-8E21-FF24C57666D9}"/>
              </a:ext>
            </a:extLst>
          </p:cNvPr>
          <p:cNvSpPr txBox="1"/>
          <p:nvPr/>
        </p:nvSpPr>
        <p:spPr>
          <a:xfrm>
            <a:off x="7945803" y="2926236"/>
            <a:ext cx="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TCP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738F51E-F79C-49F8-B2B0-E237B1E9AF91}"/>
              </a:ext>
            </a:extLst>
          </p:cNvPr>
          <p:cNvSpPr/>
          <p:nvPr/>
        </p:nvSpPr>
        <p:spPr>
          <a:xfrm>
            <a:off x="9535405" y="4180967"/>
            <a:ext cx="1350150" cy="4950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8396142-3435-4C80-AAE1-9FDBCF62EA5D}"/>
              </a:ext>
            </a:extLst>
          </p:cNvPr>
          <p:cNvCxnSpPr>
            <a:cxnSpLocks/>
            <a:stCxn id="3" idx="6"/>
            <a:endCxn id="62" idx="2"/>
          </p:cNvCxnSpPr>
          <p:nvPr/>
        </p:nvCxnSpPr>
        <p:spPr>
          <a:xfrm>
            <a:off x="6906090" y="4061472"/>
            <a:ext cx="2629315" cy="36702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286AC0F6-05E8-4373-AEE2-EF171FF30208}"/>
              </a:ext>
            </a:extLst>
          </p:cNvPr>
          <p:cNvSpPr/>
          <p:nvPr/>
        </p:nvSpPr>
        <p:spPr>
          <a:xfrm>
            <a:off x="9536415" y="4713597"/>
            <a:ext cx="1350150" cy="4950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23C6A3D-670F-480E-A857-D016E7BAB3B4}"/>
              </a:ext>
            </a:extLst>
          </p:cNvPr>
          <p:cNvCxnSpPr>
            <a:cxnSpLocks/>
            <a:stCxn id="3" idx="6"/>
            <a:endCxn id="64" idx="2"/>
          </p:cNvCxnSpPr>
          <p:nvPr/>
        </p:nvCxnSpPr>
        <p:spPr>
          <a:xfrm>
            <a:off x="6906090" y="4061472"/>
            <a:ext cx="2630325" cy="8996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9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5526BD5-6B19-4DBF-8270-134A7F2727E6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679087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ko-KR" altLang="en-US"/>
              <a:t>파일 전송 프로토콜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0928B-39CA-451C-85BF-471ECC34F841}"/>
              </a:ext>
            </a:extLst>
          </p:cNvPr>
          <p:cNvSpPr txBox="1"/>
          <p:nvPr/>
        </p:nvSpPr>
        <p:spPr>
          <a:xfrm>
            <a:off x="2796486" y="1212343"/>
            <a:ext cx="8899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client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(user1)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AC6FD-E1D7-4A2F-B9E0-264F8141D707}"/>
              </a:ext>
            </a:extLst>
          </p:cNvPr>
          <p:cNvSpPr txBox="1"/>
          <p:nvPr/>
        </p:nvSpPr>
        <p:spPr>
          <a:xfrm>
            <a:off x="5010734" y="1468854"/>
            <a:ext cx="8151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server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BD48EB-9650-4E08-803C-8661BAE82630}"/>
              </a:ext>
            </a:extLst>
          </p:cNvPr>
          <p:cNvCxnSpPr/>
          <p:nvPr/>
        </p:nvCxnSpPr>
        <p:spPr>
          <a:xfrm>
            <a:off x="3220950" y="1920551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AD675-91E1-4857-889A-D4DF61D2818D}"/>
              </a:ext>
            </a:extLst>
          </p:cNvPr>
          <p:cNvCxnSpPr/>
          <p:nvPr/>
        </p:nvCxnSpPr>
        <p:spPr>
          <a:xfrm>
            <a:off x="5288269" y="1920551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FD3D49-74EE-40F7-8D6E-A1D2B69F8BC6}"/>
              </a:ext>
            </a:extLst>
          </p:cNvPr>
          <p:cNvSpPr txBox="1"/>
          <p:nvPr/>
        </p:nvSpPr>
        <p:spPr>
          <a:xfrm>
            <a:off x="6805654" y="1207496"/>
            <a:ext cx="8899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client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(user2)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E26DE1-9A7C-4D2B-8185-F64D851A5C64}"/>
              </a:ext>
            </a:extLst>
          </p:cNvPr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326111-3902-4ECE-8885-E6921CBBC263}"/>
              </a:ext>
            </a:extLst>
          </p:cNvPr>
          <p:cNvCxnSpPr/>
          <p:nvPr/>
        </p:nvCxnSpPr>
        <p:spPr>
          <a:xfrm>
            <a:off x="3225040" y="217549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F44F53-3C62-4566-A045-A444D0709363}"/>
              </a:ext>
            </a:extLst>
          </p:cNvPr>
          <p:cNvSpPr txBox="1"/>
          <p:nvPr/>
        </p:nvSpPr>
        <p:spPr>
          <a:xfrm>
            <a:off x="2354275" y="1877025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FE83E-A0D7-47AB-952D-6868479F7186}"/>
              </a:ext>
            </a:extLst>
          </p:cNvPr>
          <p:cNvSpPr txBox="1"/>
          <p:nvPr/>
        </p:nvSpPr>
        <p:spPr>
          <a:xfrm>
            <a:off x="5358445" y="1863255"/>
            <a:ext cx="1947969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602 </a:t>
            </a:r>
            <a:r>
              <a:rPr lang="ko-KR" altLang="en-US" sz="1100" dirty="0" err="1">
                <a:latin typeface="+mj-ea"/>
                <a:ea typeface="+mj-ea"/>
              </a:rPr>
              <a:t>방번호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인원수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3977B6-6D7B-4E88-ADD7-CE44FD66AED9}"/>
              </a:ext>
            </a:extLst>
          </p:cNvPr>
          <p:cNvCxnSpPr/>
          <p:nvPr/>
        </p:nvCxnSpPr>
        <p:spPr>
          <a:xfrm flipV="1">
            <a:off x="5322228" y="2269260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D100E8-BABE-493F-B6A9-173529D4C451}"/>
              </a:ext>
            </a:extLst>
          </p:cNvPr>
          <p:cNvSpPr txBox="1"/>
          <p:nvPr/>
        </p:nvSpPr>
        <p:spPr>
          <a:xfrm>
            <a:off x="7452601" y="2182919"/>
            <a:ext cx="114486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방정보</a:t>
            </a:r>
            <a:r>
              <a:rPr lang="ko-KR" altLang="en-US" sz="1400" dirty="0">
                <a:latin typeface="+mj-ea"/>
                <a:ea typeface="+mj-ea"/>
              </a:rPr>
              <a:t> 수신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51146-BF90-49A6-A37F-8609CC73B6D7}"/>
              </a:ext>
            </a:extLst>
          </p:cNvPr>
          <p:cNvSpPr txBox="1"/>
          <p:nvPr/>
        </p:nvSpPr>
        <p:spPr>
          <a:xfrm>
            <a:off x="3433717" y="1817347"/>
            <a:ext cx="1513556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+mj-ea"/>
                <a:ea typeface="+mj-ea"/>
              </a:rPr>
              <a:t>UserName</a:t>
            </a:r>
            <a:r>
              <a:rPr lang="en-US" altLang="ko-KR" sz="1100" dirty="0">
                <a:latin typeface="+mj-ea"/>
                <a:ea typeface="+mj-ea"/>
              </a:rPr>
              <a:t> 100 Hello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9432DC-DC91-48F6-A273-0483B9511A18}"/>
              </a:ext>
            </a:extLst>
          </p:cNvPr>
          <p:cNvSpPr txBox="1"/>
          <p:nvPr/>
        </p:nvSpPr>
        <p:spPr>
          <a:xfrm>
            <a:off x="1426963" y="2593695"/>
            <a:ext cx="25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방입장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E519D2-C236-45FC-90A1-FA79E109F2C6}"/>
              </a:ext>
            </a:extLst>
          </p:cNvPr>
          <p:cNvSpPr txBox="1"/>
          <p:nvPr/>
        </p:nvSpPr>
        <p:spPr>
          <a:xfrm>
            <a:off x="5329807" y="2328373"/>
            <a:ext cx="1947969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603 </a:t>
            </a:r>
            <a:r>
              <a:rPr lang="ko-KR" altLang="en-US" sz="1100" dirty="0" err="1">
                <a:latin typeface="+mj-ea"/>
                <a:ea typeface="+mj-ea"/>
              </a:rPr>
              <a:t>방번호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 err="1">
                <a:latin typeface="+mj-ea"/>
                <a:ea typeface="+mj-ea"/>
              </a:rPr>
              <a:t>방상태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21CE672-24D5-4C52-88DD-BB8D045ECAF0}"/>
              </a:ext>
            </a:extLst>
          </p:cNvPr>
          <p:cNvCxnSpPr/>
          <p:nvPr/>
        </p:nvCxnSpPr>
        <p:spPr>
          <a:xfrm flipV="1">
            <a:off x="5322228" y="2649626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8C8042-435D-4483-9E53-9F53CFDAA741}"/>
              </a:ext>
            </a:extLst>
          </p:cNvPr>
          <p:cNvCxnSpPr/>
          <p:nvPr/>
        </p:nvCxnSpPr>
        <p:spPr>
          <a:xfrm>
            <a:off x="3215803" y="2730412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4E02583-0F05-474F-8D21-F2463D060332}"/>
              </a:ext>
            </a:extLst>
          </p:cNvPr>
          <p:cNvSpPr txBox="1"/>
          <p:nvPr/>
        </p:nvSpPr>
        <p:spPr>
          <a:xfrm>
            <a:off x="3401330" y="2414649"/>
            <a:ext cx="1603324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+mj-ea"/>
                <a:ea typeface="+mj-ea"/>
              </a:rPr>
              <a:t>UserName</a:t>
            </a:r>
            <a:r>
              <a:rPr lang="en-US" altLang="ko-KR" sz="1100" dirty="0">
                <a:latin typeface="+mj-ea"/>
                <a:ea typeface="+mj-ea"/>
              </a:rPr>
              <a:t> 600 </a:t>
            </a:r>
            <a:r>
              <a:rPr lang="ko-KR" altLang="en-US" sz="1100" dirty="0" err="1">
                <a:latin typeface="+mj-ea"/>
                <a:ea typeface="+mj-ea"/>
              </a:rPr>
              <a:t>방번호</a:t>
            </a:r>
            <a:endParaRPr lang="ko-KR" altLang="en-US" sz="1100" dirty="0">
              <a:latin typeface="+mj-ea"/>
              <a:ea typeface="+mj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62B3F17-79BD-47F3-A87C-1A46375537ED}"/>
              </a:ext>
            </a:extLst>
          </p:cNvPr>
          <p:cNvCxnSpPr/>
          <p:nvPr/>
        </p:nvCxnSpPr>
        <p:spPr>
          <a:xfrm flipV="1">
            <a:off x="5329807" y="3113965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E9B3FA-6A1D-452B-BC5B-DEA96897F124}"/>
              </a:ext>
            </a:extLst>
          </p:cNvPr>
          <p:cNvSpPr txBox="1"/>
          <p:nvPr/>
        </p:nvSpPr>
        <p:spPr>
          <a:xfrm>
            <a:off x="7365827" y="2738674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인게임</a:t>
            </a:r>
            <a:r>
              <a:rPr lang="ko-KR" altLang="en-US" sz="1400" dirty="0">
                <a:latin typeface="+mj-ea"/>
                <a:ea typeface="+mj-ea"/>
              </a:rPr>
              <a:t> 정보 수신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B5082A-0D09-4776-98FD-AF606424A9B3}"/>
              </a:ext>
            </a:extLst>
          </p:cNvPr>
          <p:cNvSpPr txBox="1"/>
          <p:nvPr/>
        </p:nvSpPr>
        <p:spPr>
          <a:xfrm>
            <a:off x="5373466" y="2784841"/>
            <a:ext cx="1898277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602 </a:t>
            </a:r>
            <a:r>
              <a:rPr lang="ko-KR" altLang="en-US" sz="1100" dirty="0" err="1">
                <a:latin typeface="+mj-ea"/>
                <a:ea typeface="+mj-ea"/>
              </a:rPr>
              <a:t>방번호</a:t>
            </a:r>
            <a:r>
              <a:rPr lang="ko-KR" altLang="en-US" sz="1100" dirty="0">
                <a:latin typeface="+mj-ea"/>
                <a:ea typeface="+mj-ea"/>
              </a:rPr>
              <a:t> 인원수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83883CA-F10D-4547-B21C-41B9AACEF353}"/>
              </a:ext>
            </a:extLst>
          </p:cNvPr>
          <p:cNvCxnSpPr/>
          <p:nvPr/>
        </p:nvCxnSpPr>
        <p:spPr>
          <a:xfrm flipV="1">
            <a:off x="5329807" y="3585327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8DC8D1-04E9-41F0-BB0D-9559650946D6}"/>
              </a:ext>
            </a:extLst>
          </p:cNvPr>
          <p:cNvSpPr txBox="1"/>
          <p:nvPr/>
        </p:nvSpPr>
        <p:spPr>
          <a:xfrm>
            <a:off x="5308781" y="3223926"/>
            <a:ext cx="2039341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604 </a:t>
            </a:r>
            <a:r>
              <a:rPr lang="ko-KR" altLang="en-US" sz="1100" dirty="0" err="1">
                <a:latin typeface="+mj-ea"/>
                <a:ea typeface="+mj-ea"/>
              </a:rPr>
              <a:t>방번호</a:t>
            </a:r>
            <a:r>
              <a:rPr lang="ko-KR" altLang="en-US" sz="1100" dirty="0">
                <a:latin typeface="+mj-ea"/>
                <a:ea typeface="+mj-ea"/>
              </a:rPr>
              <a:t> 유저명단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D474BD9-CC09-47FA-AC63-156C71309954}"/>
              </a:ext>
            </a:extLst>
          </p:cNvPr>
          <p:cNvCxnSpPr/>
          <p:nvPr/>
        </p:nvCxnSpPr>
        <p:spPr>
          <a:xfrm flipH="1">
            <a:off x="3255372" y="3124136"/>
            <a:ext cx="2006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21D1CB2-AA26-4308-8F4B-E110052708EE}"/>
              </a:ext>
            </a:extLst>
          </p:cNvPr>
          <p:cNvSpPr txBox="1"/>
          <p:nvPr/>
        </p:nvSpPr>
        <p:spPr>
          <a:xfrm>
            <a:off x="3330852" y="2805215"/>
            <a:ext cx="1898277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602 </a:t>
            </a:r>
            <a:r>
              <a:rPr lang="ko-KR" altLang="en-US" sz="1100" dirty="0" err="1">
                <a:latin typeface="+mj-ea"/>
                <a:ea typeface="+mj-ea"/>
              </a:rPr>
              <a:t>방번호</a:t>
            </a:r>
            <a:r>
              <a:rPr lang="ko-KR" altLang="en-US" sz="1100" dirty="0">
                <a:latin typeface="+mj-ea"/>
                <a:ea typeface="+mj-ea"/>
              </a:rPr>
              <a:t> 인원수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6C4719A-A23A-4E7E-B447-E2D8D880250F}"/>
              </a:ext>
            </a:extLst>
          </p:cNvPr>
          <p:cNvCxnSpPr/>
          <p:nvPr/>
        </p:nvCxnSpPr>
        <p:spPr>
          <a:xfrm flipH="1">
            <a:off x="3255372" y="3585327"/>
            <a:ext cx="2006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702F5ED-CE3A-4B18-9147-2D44FDE4225D}"/>
              </a:ext>
            </a:extLst>
          </p:cNvPr>
          <p:cNvSpPr txBox="1"/>
          <p:nvPr/>
        </p:nvSpPr>
        <p:spPr>
          <a:xfrm>
            <a:off x="3239562" y="3223926"/>
            <a:ext cx="2039341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604 </a:t>
            </a:r>
            <a:r>
              <a:rPr lang="ko-KR" altLang="en-US" sz="1100" dirty="0" err="1">
                <a:latin typeface="+mj-ea"/>
                <a:ea typeface="+mj-ea"/>
              </a:rPr>
              <a:t>방번호</a:t>
            </a:r>
            <a:r>
              <a:rPr lang="ko-KR" altLang="en-US" sz="1100" dirty="0">
                <a:latin typeface="+mj-ea"/>
                <a:ea typeface="+mj-ea"/>
              </a:rPr>
              <a:t> 유저명단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CE8639-2A5F-4FD3-9A2E-F00BFDB6485E}"/>
              </a:ext>
            </a:extLst>
          </p:cNvPr>
          <p:cNvSpPr txBox="1"/>
          <p:nvPr/>
        </p:nvSpPr>
        <p:spPr>
          <a:xfrm>
            <a:off x="1688918" y="3027911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인게임</a:t>
            </a:r>
            <a:r>
              <a:rPr lang="ko-KR" altLang="en-US" sz="1400" dirty="0">
                <a:latin typeface="+mj-ea"/>
                <a:ea typeface="+mj-ea"/>
              </a:rPr>
              <a:t> 정보 수신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E6D24A-38D2-4963-B1C0-C54E2D5C7525}"/>
              </a:ext>
            </a:extLst>
          </p:cNvPr>
          <p:cNvSpPr txBox="1"/>
          <p:nvPr/>
        </p:nvSpPr>
        <p:spPr>
          <a:xfrm>
            <a:off x="2236537" y="3840126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준비완료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B0E8B18-F677-47D9-AAD8-37BB4046752E}"/>
              </a:ext>
            </a:extLst>
          </p:cNvPr>
          <p:cNvCxnSpPr/>
          <p:nvPr/>
        </p:nvCxnSpPr>
        <p:spPr>
          <a:xfrm>
            <a:off x="3246330" y="405907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AC8CE9-F81D-4F56-89CC-294D1872838A}"/>
              </a:ext>
            </a:extLst>
          </p:cNvPr>
          <p:cNvSpPr txBox="1"/>
          <p:nvPr/>
        </p:nvSpPr>
        <p:spPr>
          <a:xfrm>
            <a:off x="3737928" y="3701753"/>
            <a:ext cx="1002197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605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678EA61-BF95-4054-AF1A-01727422A319}"/>
              </a:ext>
            </a:extLst>
          </p:cNvPr>
          <p:cNvCxnSpPr/>
          <p:nvPr/>
        </p:nvCxnSpPr>
        <p:spPr>
          <a:xfrm>
            <a:off x="5329807" y="4149148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44C8B7A-57C5-453F-A08E-AE85323040B7}"/>
              </a:ext>
            </a:extLst>
          </p:cNvPr>
          <p:cNvSpPr txBox="1"/>
          <p:nvPr/>
        </p:nvSpPr>
        <p:spPr>
          <a:xfrm>
            <a:off x="5443998" y="3750180"/>
            <a:ext cx="1757212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605 </a:t>
            </a:r>
            <a:r>
              <a:rPr lang="ko-KR" altLang="en-US" sz="1100" dirty="0" err="1">
                <a:latin typeface="+mj-ea"/>
                <a:ea typeface="+mj-ea"/>
              </a:rPr>
              <a:t>유저인덱스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123AEC-E5B2-4EDE-B4B8-7EE852C0C5E5}"/>
              </a:ext>
            </a:extLst>
          </p:cNvPr>
          <p:cNvSpPr txBox="1"/>
          <p:nvPr/>
        </p:nvSpPr>
        <p:spPr>
          <a:xfrm>
            <a:off x="7419004" y="4051056"/>
            <a:ext cx="174599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유저 준비완료 수신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FD1A5D-44B9-4256-87CB-BF89EFBA7C85}"/>
              </a:ext>
            </a:extLst>
          </p:cNvPr>
          <p:cNvSpPr txBox="1"/>
          <p:nvPr/>
        </p:nvSpPr>
        <p:spPr>
          <a:xfrm>
            <a:off x="2210893" y="4271962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준비해제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8290E6B-16C9-4A7B-A2E1-538664792BA7}"/>
              </a:ext>
            </a:extLst>
          </p:cNvPr>
          <p:cNvCxnSpPr/>
          <p:nvPr/>
        </p:nvCxnSpPr>
        <p:spPr>
          <a:xfrm>
            <a:off x="3220950" y="450912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A2E1B21-85F1-4E27-9595-C216E3A933DB}"/>
              </a:ext>
            </a:extLst>
          </p:cNvPr>
          <p:cNvSpPr txBox="1"/>
          <p:nvPr/>
        </p:nvSpPr>
        <p:spPr>
          <a:xfrm>
            <a:off x="3762708" y="4171417"/>
            <a:ext cx="1002198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606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FD9687-1AD9-4DC2-B5EF-7BA3F0DED72C}"/>
              </a:ext>
            </a:extLst>
          </p:cNvPr>
          <p:cNvCxnSpPr/>
          <p:nvPr/>
        </p:nvCxnSpPr>
        <p:spPr>
          <a:xfrm>
            <a:off x="5288944" y="4596982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804D7BC-4677-4403-AE8A-37570F9D1350}"/>
              </a:ext>
            </a:extLst>
          </p:cNvPr>
          <p:cNvSpPr txBox="1"/>
          <p:nvPr/>
        </p:nvSpPr>
        <p:spPr>
          <a:xfrm>
            <a:off x="5406135" y="4180182"/>
            <a:ext cx="1757212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606 </a:t>
            </a:r>
            <a:r>
              <a:rPr lang="ko-KR" altLang="en-US" sz="1100" dirty="0" err="1">
                <a:latin typeface="+mj-ea"/>
                <a:ea typeface="+mj-ea"/>
              </a:rPr>
              <a:t>유저인덱스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1291FA-1E90-430B-845E-45FCFA1947AB}"/>
              </a:ext>
            </a:extLst>
          </p:cNvPr>
          <p:cNvSpPr txBox="1"/>
          <p:nvPr/>
        </p:nvSpPr>
        <p:spPr>
          <a:xfrm>
            <a:off x="7410084" y="4402660"/>
            <a:ext cx="174599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유저 준비해제 수신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981C5D-DD6B-422D-88A0-869153233D51}"/>
              </a:ext>
            </a:extLst>
          </p:cNvPr>
          <p:cNvSpPr txBox="1"/>
          <p:nvPr/>
        </p:nvSpPr>
        <p:spPr>
          <a:xfrm>
            <a:off x="2342335" y="4798665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돈관리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681B3A0-471F-4037-9D92-752581EF703D}"/>
              </a:ext>
            </a:extLst>
          </p:cNvPr>
          <p:cNvCxnSpPr/>
          <p:nvPr/>
        </p:nvCxnSpPr>
        <p:spPr>
          <a:xfrm flipH="1">
            <a:off x="3239562" y="4952554"/>
            <a:ext cx="2006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36FAE97-6FD8-4D15-8E2D-A2524556E9C0}"/>
              </a:ext>
            </a:extLst>
          </p:cNvPr>
          <p:cNvSpPr txBox="1"/>
          <p:nvPr/>
        </p:nvSpPr>
        <p:spPr>
          <a:xfrm>
            <a:off x="3589492" y="4596982"/>
            <a:ext cx="1334020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607 </a:t>
            </a:r>
            <a:r>
              <a:rPr lang="ko-KR" altLang="en-US" sz="1100" dirty="0">
                <a:latin typeface="+mj-ea"/>
                <a:ea typeface="+mj-ea"/>
              </a:rPr>
              <a:t>상추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8052F8D-305F-4531-9DEC-034096551885}"/>
              </a:ext>
            </a:extLst>
          </p:cNvPr>
          <p:cNvCxnSpPr/>
          <p:nvPr/>
        </p:nvCxnSpPr>
        <p:spPr>
          <a:xfrm>
            <a:off x="5308781" y="4952554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85BB92F-46F5-450F-B5C7-0C96280112BB}"/>
              </a:ext>
            </a:extLst>
          </p:cNvPr>
          <p:cNvSpPr txBox="1"/>
          <p:nvPr/>
        </p:nvSpPr>
        <p:spPr>
          <a:xfrm>
            <a:off x="5661371" y="4643963"/>
            <a:ext cx="1334020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607 </a:t>
            </a:r>
            <a:r>
              <a:rPr lang="ko-KR" altLang="en-US" sz="1100" dirty="0">
                <a:latin typeface="+mj-ea"/>
                <a:ea typeface="+mj-ea"/>
              </a:rPr>
              <a:t>상추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9E760C-E463-43B4-9F34-D972136BF1D5}"/>
              </a:ext>
            </a:extLst>
          </p:cNvPr>
          <p:cNvSpPr txBox="1"/>
          <p:nvPr/>
        </p:nvSpPr>
        <p:spPr>
          <a:xfrm>
            <a:off x="7481239" y="4751684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돈관리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E9FBC3-EA02-4393-9723-A8F78FB7CA6F}"/>
              </a:ext>
            </a:extLst>
          </p:cNvPr>
          <p:cNvSpPr txBox="1"/>
          <p:nvPr/>
        </p:nvSpPr>
        <p:spPr>
          <a:xfrm>
            <a:off x="2336168" y="5208236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유저턴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48C7B0-8813-40EB-BC97-7957FB883C9A}"/>
              </a:ext>
            </a:extLst>
          </p:cNvPr>
          <p:cNvSpPr txBox="1"/>
          <p:nvPr/>
        </p:nvSpPr>
        <p:spPr>
          <a:xfrm>
            <a:off x="3572016" y="5094019"/>
            <a:ext cx="1334020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608 </a:t>
            </a:r>
            <a:r>
              <a:rPr lang="ko-KR" altLang="en-US" sz="1100" dirty="0">
                <a:latin typeface="+mj-ea"/>
                <a:ea typeface="+mj-ea"/>
              </a:rPr>
              <a:t>이름 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D967BC2-8670-4278-9D61-550D58B75DB5}"/>
              </a:ext>
            </a:extLst>
          </p:cNvPr>
          <p:cNvCxnSpPr/>
          <p:nvPr/>
        </p:nvCxnSpPr>
        <p:spPr>
          <a:xfrm flipH="1">
            <a:off x="3246135" y="5409220"/>
            <a:ext cx="2006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F916E62-2CDF-48DC-BACA-908D184C81BC}"/>
              </a:ext>
            </a:extLst>
          </p:cNvPr>
          <p:cNvCxnSpPr/>
          <p:nvPr/>
        </p:nvCxnSpPr>
        <p:spPr>
          <a:xfrm>
            <a:off x="5316567" y="540261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DB21AE-5F9B-4CC7-A8C0-A094A473F9D5}"/>
              </a:ext>
            </a:extLst>
          </p:cNvPr>
          <p:cNvSpPr txBox="1"/>
          <p:nvPr/>
        </p:nvSpPr>
        <p:spPr>
          <a:xfrm>
            <a:off x="5669158" y="5094019"/>
            <a:ext cx="1334020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608 </a:t>
            </a:r>
            <a:r>
              <a:rPr lang="ko-KR" altLang="en-US" sz="1100" dirty="0">
                <a:latin typeface="+mj-ea"/>
                <a:ea typeface="+mj-ea"/>
              </a:rPr>
              <a:t>이름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AFAEC1-95FF-40D4-A747-C8C931229161}"/>
              </a:ext>
            </a:extLst>
          </p:cNvPr>
          <p:cNvSpPr txBox="1"/>
          <p:nvPr/>
        </p:nvSpPr>
        <p:spPr>
          <a:xfrm>
            <a:off x="1478972" y="5581050"/>
            <a:ext cx="174599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주사위 굴리기 버튼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0FBFC6-0E4B-4B70-875B-FD2383CC129E}"/>
              </a:ext>
            </a:extLst>
          </p:cNvPr>
          <p:cNvCxnSpPr/>
          <p:nvPr/>
        </p:nvCxnSpPr>
        <p:spPr>
          <a:xfrm>
            <a:off x="3215514" y="5890022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AF5272C-F69D-49CD-954F-4D2D18FBE062}"/>
              </a:ext>
            </a:extLst>
          </p:cNvPr>
          <p:cNvSpPr txBox="1"/>
          <p:nvPr/>
        </p:nvSpPr>
        <p:spPr>
          <a:xfrm>
            <a:off x="3464258" y="5532705"/>
            <a:ext cx="1487908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609 0</a:t>
            </a:r>
            <a:r>
              <a:rPr lang="ko-KR" altLang="en-US" sz="1100" dirty="0">
                <a:latin typeface="+mj-ea"/>
                <a:ea typeface="+mj-ea"/>
              </a:rPr>
              <a:t>또는</a:t>
            </a:r>
            <a:r>
              <a:rPr lang="en-US" altLang="ko-KR" sz="1100" dirty="0">
                <a:latin typeface="+mj-ea"/>
                <a:ea typeface="+mj-ea"/>
              </a:rPr>
              <a:t>1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8B4BC14-8DB0-4416-BFE9-9AB3227AFFCE}"/>
              </a:ext>
            </a:extLst>
          </p:cNvPr>
          <p:cNvCxnSpPr/>
          <p:nvPr/>
        </p:nvCxnSpPr>
        <p:spPr>
          <a:xfrm>
            <a:off x="5329807" y="5994285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0AED3DA-A32F-43DE-AE4B-36540F7BB330}"/>
              </a:ext>
            </a:extLst>
          </p:cNvPr>
          <p:cNvSpPr txBox="1"/>
          <p:nvPr/>
        </p:nvSpPr>
        <p:spPr>
          <a:xfrm>
            <a:off x="5387851" y="5648271"/>
            <a:ext cx="1806906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609 </a:t>
            </a:r>
            <a:r>
              <a:rPr lang="ko-KR" altLang="en-US" sz="1100" dirty="0">
                <a:latin typeface="+mj-ea"/>
                <a:ea typeface="+mj-ea"/>
              </a:rPr>
              <a:t>주사위 숫자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CD87E3-704B-46C1-934D-3CFA4B902993}"/>
              </a:ext>
            </a:extLst>
          </p:cNvPr>
          <p:cNvSpPr txBox="1"/>
          <p:nvPr/>
        </p:nvSpPr>
        <p:spPr>
          <a:xfrm>
            <a:off x="7419004" y="5663510"/>
            <a:ext cx="13869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+mj-ea"/>
                <a:ea typeface="+mj-ea"/>
              </a:rPr>
              <a:t>주사위 값 수신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10C951E-3CA7-4C52-848F-52C6C0A9F1E1}"/>
              </a:ext>
            </a:extLst>
          </p:cNvPr>
          <p:cNvCxnSpPr/>
          <p:nvPr/>
        </p:nvCxnSpPr>
        <p:spPr>
          <a:xfrm>
            <a:off x="5308781" y="6444335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5B3CD10-2EE6-406F-B6B8-44B628ACD8D6}"/>
              </a:ext>
            </a:extLst>
          </p:cNvPr>
          <p:cNvSpPr txBox="1"/>
          <p:nvPr/>
        </p:nvSpPr>
        <p:spPr>
          <a:xfrm>
            <a:off x="5176258" y="6113458"/>
            <a:ext cx="2230098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SERVER 610 </a:t>
            </a:r>
            <a:r>
              <a:rPr lang="ko-KR" altLang="en-US" sz="1100" dirty="0" err="1">
                <a:latin typeface="+mj-ea"/>
                <a:ea typeface="+mj-ea"/>
              </a:rPr>
              <a:t>유저인덱스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dirty="0" err="1">
                <a:latin typeface="+mj-ea"/>
                <a:ea typeface="+mj-ea"/>
              </a:rPr>
              <a:t>땅위치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5BD67F-E440-423A-ACD4-C7C25170F6A4}"/>
              </a:ext>
            </a:extLst>
          </p:cNvPr>
          <p:cNvSpPr txBox="1"/>
          <p:nvPr/>
        </p:nvSpPr>
        <p:spPr>
          <a:xfrm>
            <a:off x="7560416" y="5201740"/>
            <a:ext cx="114486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유저턴</a:t>
            </a:r>
            <a:r>
              <a:rPr lang="ko-KR" altLang="en-US" sz="1400" dirty="0">
                <a:latin typeface="+mj-ea"/>
                <a:ea typeface="+mj-ea"/>
              </a:rPr>
              <a:t> 수신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52B5B42-A3BB-4290-82E5-68F0F5948AA3}"/>
              </a:ext>
            </a:extLst>
          </p:cNvPr>
          <p:cNvSpPr txBox="1"/>
          <p:nvPr/>
        </p:nvSpPr>
        <p:spPr>
          <a:xfrm>
            <a:off x="7629001" y="6090374"/>
            <a:ext cx="1808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유저 말판 위치 수신</a:t>
            </a:r>
          </a:p>
        </p:txBody>
      </p:sp>
    </p:spTree>
    <p:extLst>
      <p:ext uri="{BB962C8B-B14F-4D97-AF65-F5344CB8AC3E}">
        <p14:creationId xmlns:p14="http://schemas.microsoft.com/office/powerpoint/2010/main" val="104130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EE371F-3DBC-4FAE-8139-F93EEFC0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프로토콜 목록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D1572F-55E4-49C2-BB0B-66809E3DC6F3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818710"/>
          <a:ext cx="855095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2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Protocol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방향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Client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 첨부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5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게임방</a:t>
                      </a:r>
                      <a:r>
                        <a:rPr lang="ko-KR" altLang="en-US" dirty="0"/>
                        <a:t> 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5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게임방</a:t>
                      </a:r>
                      <a:r>
                        <a:rPr lang="ko-KR" altLang="en-US" dirty="0"/>
                        <a:t> 퇴장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2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게임방</a:t>
                      </a:r>
                      <a:r>
                        <a:rPr lang="ko-KR" altLang="en-US" dirty="0"/>
                        <a:t> 상태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대기중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게임중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2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유저이름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4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유저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0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유저 준비 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유저 돈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6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유저 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2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주사위 굴리기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유저 </a:t>
                      </a:r>
                      <a:r>
                        <a:rPr lang="ko-KR" altLang="en-US" dirty="0" err="1"/>
                        <a:t>말이동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2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5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903C39-FEBE-4A1B-AA2E-C0E16E5C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프로토콜 목록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DEAC36-AB86-4834-9261-24D53B072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67"/>
              </p:ext>
            </p:extLst>
          </p:nvPr>
        </p:nvGraphicFramePr>
        <p:xfrm>
          <a:off x="1460485" y="2348880"/>
          <a:ext cx="85509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2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Protocol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방향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땅구입</a:t>
                      </a:r>
                      <a:r>
                        <a:rPr lang="ko-KR" altLang="en-US" dirty="0"/>
                        <a:t>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Client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땅주인</a:t>
                      </a:r>
                      <a:r>
                        <a:rPr lang="ko-KR" altLang="en-US" dirty="0"/>
                        <a:t>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8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A8E5600-3AC7-4C96-A427-75E58535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초기화면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346B3E-622E-404A-A3C3-466ACFF6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6" y="987501"/>
            <a:ext cx="7110790" cy="5357733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3CD5EEBF-1C00-47BF-A857-5AABF0665903}"/>
              </a:ext>
            </a:extLst>
          </p:cNvPr>
          <p:cNvSpPr txBox="1">
            <a:spLocks/>
          </p:cNvSpPr>
          <p:nvPr/>
        </p:nvSpPr>
        <p:spPr>
          <a:xfrm>
            <a:off x="7626170" y="987502"/>
            <a:ext cx="4365485" cy="5141798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닉네임을 입력하고 입장합니다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03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8A98F0-E6E1-4B98-940D-9349435B0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00" y="2026502"/>
            <a:ext cx="4204667" cy="355539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dirty="0"/>
              <a:t>방에</a:t>
            </a:r>
            <a:r>
              <a:rPr lang="en-US" altLang="ko-KR" dirty="0"/>
              <a:t> </a:t>
            </a:r>
            <a:r>
              <a:rPr lang="ko-KR" altLang="en-US" dirty="0"/>
              <a:t>입장한 후 게임을 진행 합니다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게임 중 이거나 인원 수가 가득차면 입장이 불가능합니다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7277DB-F895-4DED-9C68-24A210C9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게임 방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75014-79DC-469F-9C9A-D6D6CE6B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3" y="953725"/>
            <a:ext cx="7566308" cy="57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1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17985</TotalTime>
  <Words>644</Words>
  <Application>Microsoft Office PowerPoint</Application>
  <PresentationFormat>와이드스크린</PresentationFormat>
  <Paragraphs>199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한양해서</vt:lpstr>
      <vt:lpstr>Lucida Sans Unicode</vt:lpstr>
      <vt:lpstr>Verdana</vt:lpstr>
      <vt:lpstr>Wingdings</vt:lpstr>
      <vt:lpstr>Wingdings 2</vt:lpstr>
      <vt:lpstr>Wingdings 3</vt:lpstr>
      <vt:lpstr>광장</vt:lpstr>
      <vt:lpstr>1_광장</vt:lpstr>
      <vt:lpstr>네트워크프로그래밍 텀프로젝트 결과 보고서</vt:lpstr>
      <vt:lpstr>텀프로젝트 결과 보고서 + 동영상 제출</vt:lpstr>
      <vt:lpstr>프로젝트 개요</vt:lpstr>
      <vt:lpstr>Game Client Server 구조</vt:lpstr>
      <vt:lpstr>PowerPoint 프레젠테이션</vt:lpstr>
      <vt:lpstr>프로토콜 목록</vt:lpstr>
      <vt:lpstr>프로토콜 목록</vt:lpstr>
      <vt:lpstr>초기화면</vt:lpstr>
      <vt:lpstr>게임 방 화면</vt:lpstr>
      <vt:lpstr>인 게임 화면</vt:lpstr>
      <vt:lpstr>땅 구입</vt:lpstr>
      <vt:lpstr>땅 인수</vt:lpstr>
      <vt:lpstr>파산</vt:lpstr>
      <vt:lpstr>승리, 패배</vt:lpstr>
      <vt:lpstr>프로젝트 수행소감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정지완</cp:lastModifiedBy>
  <cp:revision>409</cp:revision>
  <dcterms:created xsi:type="dcterms:W3CDTF">2004-02-19T02:52:38Z</dcterms:created>
  <dcterms:modified xsi:type="dcterms:W3CDTF">2020-12-09T06:46:25Z</dcterms:modified>
</cp:coreProperties>
</file>