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46"/>
    <a:srgbClr val="6AB6C0"/>
    <a:srgbClr val="0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68" y="-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DE97-DBAB-49C6-8AD1-226DE3B8CF5D}" type="datetimeFigureOut">
              <a:rPr lang="de-DE" smtClean="0"/>
              <a:pPr/>
              <a:t>04.09.2019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E89D-0FE5-4B52-9B07-ACE6A701364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DE97-DBAB-49C6-8AD1-226DE3B8CF5D}" type="datetimeFigureOut">
              <a:rPr lang="de-DE" smtClean="0"/>
              <a:pPr/>
              <a:t>04.09.2019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E89D-0FE5-4B52-9B07-ACE6A701364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DE97-DBAB-49C6-8AD1-226DE3B8CF5D}" type="datetimeFigureOut">
              <a:rPr lang="de-DE" smtClean="0"/>
              <a:pPr/>
              <a:t>04.09.2019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E89D-0FE5-4B52-9B07-ACE6A701364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DE97-DBAB-49C6-8AD1-226DE3B8CF5D}" type="datetimeFigureOut">
              <a:rPr lang="de-DE" smtClean="0"/>
              <a:pPr/>
              <a:t>04.09.2019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E89D-0FE5-4B52-9B07-ACE6A701364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DE97-DBAB-49C6-8AD1-226DE3B8CF5D}" type="datetimeFigureOut">
              <a:rPr lang="de-DE" smtClean="0"/>
              <a:pPr/>
              <a:t>04.09.2019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E89D-0FE5-4B52-9B07-ACE6A701364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DE97-DBAB-49C6-8AD1-226DE3B8CF5D}" type="datetimeFigureOut">
              <a:rPr lang="de-DE" smtClean="0"/>
              <a:pPr/>
              <a:t>04.09.2019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E89D-0FE5-4B52-9B07-ACE6A701364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DE97-DBAB-49C6-8AD1-226DE3B8CF5D}" type="datetimeFigureOut">
              <a:rPr lang="de-DE" smtClean="0"/>
              <a:pPr/>
              <a:t>04.09.2019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E89D-0FE5-4B52-9B07-ACE6A701364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DE97-DBAB-49C6-8AD1-226DE3B8CF5D}" type="datetimeFigureOut">
              <a:rPr lang="de-DE" smtClean="0"/>
              <a:pPr/>
              <a:t>04.09.2019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E89D-0FE5-4B52-9B07-ACE6A701364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DE97-DBAB-49C6-8AD1-226DE3B8CF5D}" type="datetimeFigureOut">
              <a:rPr lang="de-DE" smtClean="0"/>
              <a:pPr/>
              <a:t>04.09.2019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E89D-0FE5-4B52-9B07-ACE6A701364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DE97-DBAB-49C6-8AD1-226DE3B8CF5D}" type="datetimeFigureOut">
              <a:rPr lang="de-DE" smtClean="0"/>
              <a:pPr/>
              <a:t>04.09.2019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E89D-0FE5-4B52-9B07-ACE6A701364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DE97-DBAB-49C6-8AD1-226DE3B8CF5D}" type="datetimeFigureOut">
              <a:rPr lang="de-DE" smtClean="0"/>
              <a:pPr/>
              <a:t>04.09.2019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E89D-0FE5-4B52-9B07-ACE6A701364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DE97-DBAB-49C6-8AD1-226DE3B8CF5D}" type="datetimeFigureOut">
              <a:rPr lang="de-DE" smtClean="0"/>
              <a:pPr/>
              <a:t>04.09.2019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E89D-0FE5-4B52-9B07-ACE6A701364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6512" y="0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S   T   U   D   I   E   N   D   E   S   I   G   N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36512" y="3965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M E S </a:t>
            </a:r>
            <a:r>
              <a:rPr lang="de-DE" b="1" dirty="0" err="1"/>
              <a:t>S</a:t>
            </a:r>
            <a:r>
              <a:rPr lang="de-DE" b="1" dirty="0"/>
              <a:t> E N   &amp;  F R A G E 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79342" y="84340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A S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60240" y="56242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I E  O F T 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19776" y="4894521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A N </a:t>
            </a:r>
            <a:r>
              <a:rPr lang="de-DE" sz="2800" b="1" dirty="0" err="1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632848" y="407707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O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480720" y="836712"/>
            <a:ext cx="22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I E  V I E L E 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80320" y="84858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I E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Pfeil nach rechts 32"/>
          <p:cNvSpPr/>
          <p:nvPr/>
        </p:nvSpPr>
        <p:spPr>
          <a:xfrm>
            <a:off x="2160240" y="890906"/>
            <a:ext cx="474352" cy="484632"/>
          </a:xfrm>
          <a:prstGeom prst="rightArrow">
            <a:avLst/>
          </a:prstGeom>
          <a:solidFill>
            <a:srgbClr val="6AB6C0"/>
          </a:solidFill>
          <a:ln>
            <a:solidFill>
              <a:srgbClr val="0048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 rot="5400000">
            <a:off x="8090680" y="1782528"/>
            <a:ext cx="504056" cy="484632"/>
          </a:xfrm>
          <a:prstGeom prst="rightArrow">
            <a:avLst/>
          </a:prstGeom>
          <a:solidFill>
            <a:srgbClr val="6AB6C0"/>
          </a:solidFill>
          <a:ln>
            <a:solidFill>
              <a:srgbClr val="0048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656768" y="84265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E R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Pfeil nach rechts 62"/>
          <p:cNvSpPr/>
          <p:nvPr/>
        </p:nvSpPr>
        <p:spPr>
          <a:xfrm>
            <a:off x="4067944" y="890906"/>
            <a:ext cx="474352" cy="484632"/>
          </a:xfrm>
          <a:prstGeom prst="rightArrow">
            <a:avLst/>
          </a:prstGeom>
          <a:solidFill>
            <a:srgbClr val="6AB6C0"/>
          </a:solidFill>
          <a:ln>
            <a:solidFill>
              <a:srgbClr val="0048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rechts 64"/>
          <p:cNvSpPr/>
          <p:nvPr/>
        </p:nvSpPr>
        <p:spPr>
          <a:xfrm>
            <a:off x="5940152" y="908720"/>
            <a:ext cx="474352" cy="484632"/>
          </a:xfrm>
          <a:prstGeom prst="rightArrow">
            <a:avLst/>
          </a:prstGeom>
          <a:solidFill>
            <a:srgbClr val="6AB6C0"/>
          </a:solidFill>
          <a:ln>
            <a:solidFill>
              <a:srgbClr val="0048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Pfeil nach rechts 69"/>
          <p:cNvSpPr/>
          <p:nvPr/>
        </p:nvSpPr>
        <p:spPr>
          <a:xfrm rot="5400000">
            <a:off x="8126684" y="3690740"/>
            <a:ext cx="432048" cy="484632"/>
          </a:xfrm>
          <a:prstGeom prst="rightArrow">
            <a:avLst/>
          </a:prstGeom>
          <a:solidFill>
            <a:srgbClr val="6AB6C0"/>
          </a:solidFill>
          <a:ln>
            <a:solidFill>
              <a:srgbClr val="0048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Pfeil nach rechts 70"/>
          <p:cNvSpPr/>
          <p:nvPr/>
        </p:nvSpPr>
        <p:spPr>
          <a:xfrm rot="10800000">
            <a:off x="6876256" y="4725144"/>
            <a:ext cx="474352" cy="484632"/>
          </a:xfrm>
          <a:prstGeom prst="rightArrow">
            <a:avLst/>
          </a:prstGeom>
          <a:solidFill>
            <a:srgbClr val="6AB6C0"/>
          </a:solidFill>
          <a:ln>
            <a:solidFill>
              <a:srgbClr val="0048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 nach rechts 74"/>
          <p:cNvSpPr/>
          <p:nvPr/>
        </p:nvSpPr>
        <p:spPr>
          <a:xfrm rot="10800000">
            <a:off x="4788024" y="5517232"/>
            <a:ext cx="618368" cy="484632"/>
          </a:xfrm>
          <a:prstGeom prst="rightArrow">
            <a:avLst/>
          </a:prstGeom>
          <a:solidFill>
            <a:srgbClr val="6AB6C0"/>
          </a:solidFill>
          <a:ln>
            <a:solidFill>
              <a:srgbClr val="0048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 Verbindung 79"/>
          <p:cNvCxnSpPr/>
          <p:nvPr/>
        </p:nvCxnSpPr>
        <p:spPr>
          <a:xfrm>
            <a:off x="2573368" y="2789056"/>
            <a:ext cx="16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7"/>
          <p:cNvGrpSpPr/>
          <p:nvPr/>
        </p:nvGrpSpPr>
        <p:grpSpPr>
          <a:xfrm>
            <a:off x="36512" y="0"/>
            <a:ext cx="9144000" cy="6827223"/>
            <a:chOff x="0" y="0"/>
            <a:chExt cx="9144000" cy="6827223"/>
          </a:xfrm>
        </p:grpSpPr>
        <p:sp>
          <p:nvSpPr>
            <p:cNvPr id="5" name="Textfeld 4"/>
            <p:cNvSpPr txBox="1"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/>
                <a:t>S   T   U   D   I   E   N   D   E   S   I   G   N</a:t>
              </a:r>
              <a:endParaRPr lang="de-DE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0" y="396536"/>
              <a:ext cx="91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M E S </a:t>
              </a:r>
              <a:r>
                <a:rPr lang="de-DE" b="1" dirty="0" err="1"/>
                <a:t>S</a:t>
              </a:r>
              <a:r>
                <a:rPr lang="de-DE" b="1" dirty="0"/>
                <a:t> E N   &amp;  F R A G E N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42830" y="84340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A S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123728" y="5624270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I E  O F T 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3264" y="4894521"/>
              <a:ext cx="158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A N </a:t>
              </a:r>
              <a:r>
                <a:rPr lang="de-DE" sz="2800" b="1" dirty="0" err="1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596336" y="4077072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O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444208" y="836712"/>
              <a:ext cx="2244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I E  V I E L E 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843808" y="848588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I E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33248" y="1629294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Variablenauswahl</a:t>
              </a:r>
              <a:endParaRPr lang="de-DE" sz="1600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40472" y="2194492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/>
                <a:t>Operationalisierung</a:t>
              </a:r>
              <a:endParaRPr lang="de-DE" sz="1600" dirty="0"/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>
              <a:off x="1212580" y="1342870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1218894" y="1911646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2537586" y="161222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Messinstrument</a:t>
              </a:r>
              <a:endParaRPr lang="de-DE" sz="1600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429574" y="2230610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Experimentelles Design</a:t>
              </a:r>
              <a:endParaRPr lang="de-DE" sz="1600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3401682" y="1355116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3407996" y="1899508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4427984" y="163473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Personengruppe</a:t>
              </a:r>
              <a:endParaRPr lang="de-DE" sz="16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355976" y="1922770"/>
              <a:ext cx="194421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dirty="0">
                  <a:solidFill>
                    <a:srgbClr val="004846"/>
                  </a:solidFill>
                </a:rPr>
                <a:t>Ü</a:t>
              </a:r>
              <a:r>
                <a:rPr lang="de-DE" sz="1050" i="1" dirty="0" smtClean="0">
                  <a:solidFill>
                    <a:srgbClr val="004846"/>
                  </a:solidFill>
                </a:rPr>
                <a:t>ber wen soll eine Aussage getroffen und neues Wissen generiert werden? </a:t>
              </a:r>
              <a:endParaRPr lang="de-DE" sz="1050" dirty="0">
                <a:solidFill>
                  <a:srgbClr val="004846"/>
                </a:solidFill>
              </a:endParaRPr>
            </a:p>
          </p:txBody>
        </p:sp>
        <p:cxnSp>
          <p:nvCxnSpPr>
            <p:cNvPr id="25" name="Gerade Verbindung mit Pfeil 24"/>
            <p:cNvCxnSpPr/>
            <p:nvPr/>
          </p:nvCxnSpPr>
          <p:spPr>
            <a:xfrm>
              <a:off x="5292080" y="1353242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6372200" y="1971026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>
                  <a:solidFill>
                    <a:srgbClr val="004846"/>
                  </a:solidFill>
                </a:rPr>
                <a:t>Wie </a:t>
              </a:r>
              <a:r>
                <a:rPr lang="de-DE" sz="1050" i="1" dirty="0" smtClean="0">
                  <a:solidFill>
                    <a:srgbClr val="004846"/>
                  </a:solidFill>
                </a:rPr>
                <a:t>viele Personen </a:t>
              </a:r>
              <a:r>
                <a:rPr lang="de-DE" sz="1050" i="1" dirty="0">
                  <a:solidFill>
                    <a:srgbClr val="004846"/>
                  </a:solidFill>
                </a:rPr>
                <a:t>sollen gemessen/befragt werden</a:t>
              </a:r>
              <a:r>
                <a:rPr lang="de-DE" sz="1050" i="1" dirty="0" smtClean="0">
                  <a:solidFill>
                    <a:srgbClr val="004846"/>
                  </a:solidFill>
                </a:rPr>
                <a:t>?</a:t>
              </a:r>
              <a:endParaRPr lang="de-DE" sz="1600" dirty="0"/>
            </a:p>
          </p:txBody>
        </p:sp>
        <p:cxnSp>
          <p:nvCxnSpPr>
            <p:cNvPr id="29" name="Gerade Verbindung mit Pfeil 28"/>
            <p:cNvCxnSpPr/>
            <p:nvPr/>
          </p:nvCxnSpPr>
          <p:spPr>
            <a:xfrm>
              <a:off x="7524328" y="1329490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6660232" y="1682994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Stichprobengröße</a:t>
              </a:r>
              <a:endParaRPr lang="de-DE" sz="1600" dirty="0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2123728" y="890906"/>
              <a:ext cx="474352" cy="484632"/>
            </a:xfrm>
            <a:prstGeom prst="rightArrow">
              <a:avLst/>
            </a:prstGeom>
            <a:solidFill>
              <a:srgbClr val="6AB6C0"/>
            </a:solidFill>
            <a:ln>
              <a:solidFill>
                <a:srgbClr val="004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 nach rechts 34"/>
            <p:cNvSpPr/>
            <p:nvPr/>
          </p:nvSpPr>
          <p:spPr>
            <a:xfrm rot="5400000">
              <a:off x="8126176" y="2934656"/>
              <a:ext cx="504056" cy="484632"/>
            </a:xfrm>
            <a:prstGeom prst="rightArrow">
              <a:avLst/>
            </a:prstGeom>
            <a:solidFill>
              <a:srgbClr val="6AB6C0"/>
            </a:solidFill>
            <a:ln>
              <a:solidFill>
                <a:srgbClr val="004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308304" y="4929975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Untersuchungsort</a:t>
              </a:r>
              <a:endParaRPr lang="de-DE" sz="1600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7596336" y="5183891"/>
              <a:ext cx="11521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Feld oder Labor</a:t>
              </a:r>
              <a:endParaRPr lang="de-DE" sz="1600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311256" y="5731992"/>
              <a:ext cx="1728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Zeitpunkt der Messung</a:t>
              </a:r>
              <a:endParaRPr lang="de-DE" sz="1600" dirty="0"/>
            </a:p>
          </p:txBody>
        </p:sp>
        <p:cxnSp>
          <p:nvCxnSpPr>
            <p:cNvPr id="47" name="Gerade Verbindung mit Pfeil 46"/>
            <p:cNvCxnSpPr/>
            <p:nvPr/>
          </p:nvCxnSpPr>
          <p:spPr>
            <a:xfrm>
              <a:off x="8136968" y="4554983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>
              <a:off x="6175352" y="5417741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/>
            <p:cNvSpPr txBox="1"/>
            <p:nvPr/>
          </p:nvSpPr>
          <p:spPr>
            <a:xfrm>
              <a:off x="5144000" y="6308056"/>
              <a:ext cx="2016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Uhrzeit, nach dem Essen, während des Schlafs…</a:t>
              </a:r>
              <a:endParaRPr lang="de-DE" sz="16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263625" y="512543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/>
                <a:t>Messwiederholungen</a:t>
              </a:r>
              <a:r>
                <a:rPr lang="de-DE" sz="1600" dirty="0" smtClean="0"/>
                <a:t> </a:t>
              </a:r>
              <a:endParaRPr lang="de-DE" sz="160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620256" y="842650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E R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444256" y="3819994"/>
              <a:ext cx="10081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Querschnitt-</a:t>
              </a:r>
              <a:r>
                <a:rPr lang="de-DE" sz="1050" i="1" dirty="0" err="1" smtClean="0">
                  <a:solidFill>
                    <a:srgbClr val="004846"/>
                  </a:solidFill>
                </a:rPr>
                <a:t>studie</a:t>
              </a:r>
              <a:endParaRPr lang="de-DE" sz="1600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619672" y="3819994"/>
              <a:ext cx="10081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Trendstudie</a:t>
              </a:r>
              <a:endParaRPr lang="de-DE" sz="1600" dirty="0"/>
            </a:p>
          </p:txBody>
        </p:sp>
        <p:grpSp>
          <p:nvGrpSpPr>
            <p:cNvPr id="3" name="Gruppieren 75"/>
            <p:cNvGrpSpPr/>
            <p:nvPr/>
          </p:nvGrpSpPr>
          <p:grpSpPr>
            <a:xfrm rot="10800000">
              <a:off x="2627784" y="4818834"/>
              <a:ext cx="1224136" cy="343784"/>
              <a:chOff x="-2124744" y="3373248"/>
              <a:chExt cx="1224136" cy="343784"/>
            </a:xfrm>
          </p:grpSpPr>
          <p:cxnSp>
            <p:nvCxnSpPr>
              <p:cNvPr id="56" name="Gerade Verbindung mit Pfeil 55"/>
              <p:cNvCxnSpPr/>
              <p:nvPr/>
            </p:nvCxnSpPr>
            <p:spPr>
              <a:xfrm flipH="1">
                <a:off x="-2124744" y="3373248"/>
                <a:ext cx="596384" cy="343784"/>
              </a:xfrm>
              <a:prstGeom prst="straightConnector1">
                <a:avLst/>
              </a:prstGeom>
              <a:ln>
                <a:solidFill>
                  <a:srgbClr val="00484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/>
              <p:cNvCxnSpPr/>
              <p:nvPr/>
            </p:nvCxnSpPr>
            <p:spPr>
              <a:xfrm>
                <a:off x="-1528360" y="3376168"/>
                <a:ext cx="627752" cy="340864"/>
              </a:xfrm>
              <a:prstGeom prst="straightConnector1">
                <a:avLst/>
              </a:prstGeom>
              <a:ln>
                <a:solidFill>
                  <a:srgbClr val="00484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Gerade Verbindung mit Pfeil 71"/>
            <p:cNvCxnSpPr/>
            <p:nvPr/>
          </p:nvCxnSpPr>
          <p:spPr>
            <a:xfrm flipV="1">
              <a:off x="3271737" y="5427442"/>
              <a:ext cx="0" cy="288000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2123728" y="4567100"/>
              <a:ext cx="10081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ja</a:t>
              </a:r>
              <a:endParaRPr lang="de-DE" sz="16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3455368" y="4567100"/>
              <a:ext cx="10081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nein</a:t>
              </a:r>
              <a:endParaRPr lang="de-DE" sz="1600" dirty="0"/>
            </a:p>
          </p:txBody>
        </p:sp>
        <p:cxnSp>
          <p:nvCxnSpPr>
            <p:cNvPr id="81" name="Gerade Verbindung mit Pfeil 80"/>
            <p:cNvCxnSpPr/>
            <p:nvPr/>
          </p:nvCxnSpPr>
          <p:spPr>
            <a:xfrm flipH="1" flipV="1">
              <a:off x="2195736" y="4221088"/>
              <a:ext cx="432048" cy="385484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/>
            <p:nvPr/>
          </p:nvCxnSpPr>
          <p:spPr>
            <a:xfrm flipV="1">
              <a:off x="2627784" y="4221088"/>
              <a:ext cx="432048" cy="385484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/>
            <p:cNvCxnSpPr/>
            <p:nvPr/>
          </p:nvCxnSpPr>
          <p:spPr>
            <a:xfrm flipV="1">
              <a:off x="3954078" y="4221088"/>
              <a:ext cx="9346" cy="385484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feld 95"/>
            <p:cNvSpPr txBox="1"/>
            <p:nvPr/>
          </p:nvSpPr>
          <p:spPr>
            <a:xfrm>
              <a:off x="2483768" y="3819994"/>
              <a:ext cx="10081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Longitudinal-</a:t>
              </a:r>
            </a:p>
            <a:p>
              <a:pPr algn="ctr"/>
              <a:r>
                <a:rPr lang="de-DE" sz="1050" i="1" dirty="0" err="1" smtClean="0">
                  <a:solidFill>
                    <a:srgbClr val="004846"/>
                  </a:solidFill>
                </a:rPr>
                <a:t>studie</a:t>
              </a:r>
              <a:endParaRPr lang="de-DE" sz="1600" dirty="0"/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728256" y="2932658"/>
              <a:ext cx="1174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Experimentelles Design (RCT*)</a:t>
              </a:r>
              <a:endParaRPr lang="de-DE" sz="1600" dirty="0"/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3124856" y="2932658"/>
              <a:ext cx="17351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Nicht-experimentelles Design/ Beobachtungsstudie</a:t>
              </a:r>
              <a:endParaRPr lang="de-DE" sz="1600" dirty="0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323528" y="6611779"/>
              <a:ext cx="155363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800" i="1" dirty="0" smtClean="0">
                  <a:solidFill>
                    <a:srgbClr val="004846"/>
                  </a:solidFill>
                </a:rPr>
                <a:t>*</a:t>
              </a:r>
              <a:r>
                <a:rPr lang="de-DE" sz="800" i="1" dirty="0" err="1" smtClean="0">
                  <a:solidFill>
                    <a:srgbClr val="004846"/>
                  </a:solidFill>
                </a:rPr>
                <a:t>RCT:randomized</a:t>
              </a:r>
              <a:r>
                <a:rPr lang="de-DE" sz="800" i="1" dirty="0" smtClean="0">
                  <a:solidFill>
                    <a:srgbClr val="004846"/>
                  </a:solidFill>
                </a:rPr>
                <a:t> </a:t>
              </a:r>
              <a:r>
                <a:rPr lang="de-DE" sz="800" i="1" dirty="0" err="1" smtClean="0">
                  <a:solidFill>
                    <a:srgbClr val="004846"/>
                  </a:solidFill>
                </a:rPr>
                <a:t>controlled</a:t>
              </a:r>
              <a:r>
                <a:rPr lang="de-DE" sz="800" i="1" dirty="0" smtClean="0">
                  <a:solidFill>
                    <a:srgbClr val="004846"/>
                  </a:solidFill>
                </a:rPr>
                <a:t> </a:t>
              </a:r>
              <a:r>
                <a:rPr lang="de-DE" sz="800" i="1" dirty="0" err="1" smtClean="0">
                  <a:solidFill>
                    <a:srgbClr val="004846"/>
                  </a:solidFill>
                </a:rPr>
                <a:t>trial</a:t>
              </a:r>
              <a:endParaRPr lang="de-DE" sz="800" dirty="0"/>
            </a:p>
          </p:txBody>
        </p:sp>
      </p:grpSp>
      <p:sp>
        <p:nvSpPr>
          <p:cNvPr id="63" name="Pfeil nach rechts 62"/>
          <p:cNvSpPr/>
          <p:nvPr/>
        </p:nvSpPr>
        <p:spPr>
          <a:xfrm>
            <a:off x="4067944" y="890906"/>
            <a:ext cx="474352" cy="484632"/>
          </a:xfrm>
          <a:prstGeom prst="rightArrow">
            <a:avLst/>
          </a:prstGeom>
          <a:solidFill>
            <a:srgbClr val="6AB6C0"/>
          </a:solidFill>
          <a:ln>
            <a:solidFill>
              <a:srgbClr val="0048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rechts 64"/>
          <p:cNvSpPr/>
          <p:nvPr/>
        </p:nvSpPr>
        <p:spPr>
          <a:xfrm>
            <a:off x="5940152" y="908720"/>
            <a:ext cx="474352" cy="484632"/>
          </a:xfrm>
          <a:prstGeom prst="rightArrow">
            <a:avLst/>
          </a:prstGeom>
          <a:solidFill>
            <a:srgbClr val="6AB6C0"/>
          </a:solidFill>
          <a:ln>
            <a:solidFill>
              <a:srgbClr val="0048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Pfeil nach rechts 70"/>
          <p:cNvSpPr/>
          <p:nvPr/>
        </p:nvSpPr>
        <p:spPr>
          <a:xfrm rot="10800000">
            <a:off x="6876256" y="4725144"/>
            <a:ext cx="474352" cy="484632"/>
          </a:xfrm>
          <a:prstGeom prst="rightArrow">
            <a:avLst/>
          </a:prstGeom>
          <a:solidFill>
            <a:srgbClr val="6AB6C0"/>
          </a:solidFill>
          <a:ln>
            <a:solidFill>
              <a:srgbClr val="0048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 nach rechts 74"/>
          <p:cNvSpPr/>
          <p:nvPr/>
        </p:nvSpPr>
        <p:spPr>
          <a:xfrm rot="10800000">
            <a:off x="4788024" y="5517232"/>
            <a:ext cx="618368" cy="484632"/>
          </a:xfrm>
          <a:prstGeom prst="rightArrow">
            <a:avLst/>
          </a:prstGeom>
          <a:solidFill>
            <a:srgbClr val="6AB6C0"/>
          </a:solidFill>
          <a:ln>
            <a:solidFill>
              <a:srgbClr val="0048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 Verbindung 79"/>
          <p:cNvCxnSpPr/>
          <p:nvPr/>
        </p:nvCxnSpPr>
        <p:spPr>
          <a:xfrm>
            <a:off x="2573368" y="2789056"/>
            <a:ext cx="16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 flipH="1">
            <a:off x="2991888" y="2780928"/>
            <a:ext cx="432048" cy="144016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3419872" y="2780928"/>
            <a:ext cx="432048" cy="144016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>
            <a:off x="2555776" y="3429000"/>
            <a:ext cx="0" cy="360040"/>
          </a:xfrm>
          <a:prstGeom prst="straightConnector1">
            <a:avLst/>
          </a:prstGeom>
          <a:ln>
            <a:solidFill>
              <a:srgbClr val="00484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>
            <a:off x="3995936" y="3401696"/>
            <a:ext cx="0" cy="360040"/>
          </a:xfrm>
          <a:prstGeom prst="straightConnector1">
            <a:avLst/>
          </a:prstGeom>
          <a:ln>
            <a:solidFill>
              <a:srgbClr val="00484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uppieren 78"/>
          <p:cNvGrpSpPr/>
          <p:nvPr/>
        </p:nvGrpSpPr>
        <p:grpSpPr>
          <a:xfrm>
            <a:off x="35496" y="0"/>
            <a:ext cx="9181592" cy="6827223"/>
            <a:chOff x="-1080" y="0"/>
            <a:chExt cx="9181592" cy="6827223"/>
          </a:xfrm>
        </p:grpSpPr>
        <p:sp>
          <p:nvSpPr>
            <p:cNvPr id="62" name="Rechteck 61"/>
            <p:cNvSpPr/>
            <p:nvPr/>
          </p:nvSpPr>
          <p:spPr>
            <a:xfrm>
              <a:off x="4499992" y="764704"/>
              <a:ext cx="1656184" cy="1944216"/>
            </a:xfrm>
            <a:prstGeom prst="rect">
              <a:avLst/>
            </a:prstGeom>
            <a:noFill/>
            <a:ln w="9525">
              <a:solidFill>
                <a:srgbClr val="6AB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51520" y="764704"/>
              <a:ext cx="1944216" cy="1944216"/>
            </a:xfrm>
            <a:prstGeom prst="rect">
              <a:avLst/>
            </a:prstGeom>
            <a:noFill/>
            <a:ln w="9525">
              <a:solidFill>
                <a:srgbClr val="6AB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2555776" y="772832"/>
              <a:ext cx="1656184" cy="2016224"/>
            </a:xfrm>
            <a:prstGeom prst="rect">
              <a:avLst/>
            </a:prstGeom>
            <a:noFill/>
            <a:ln w="9525">
              <a:solidFill>
                <a:srgbClr val="6AB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-1080" y="0"/>
              <a:ext cx="9144000" cy="3693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/>
                <a:t>S   T   U   D   I   E   N   D   E   S   I   G   N</a:t>
              </a:r>
              <a:endParaRPr lang="de-DE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6512" y="396536"/>
              <a:ext cx="91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M E S </a:t>
              </a:r>
              <a:r>
                <a:rPr lang="de-DE" b="1" dirty="0" err="1"/>
                <a:t>S</a:t>
              </a:r>
              <a:r>
                <a:rPr lang="de-DE" b="1" dirty="0"/>
                <a:t> E N   &amp;  F R A G E N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79342" y="84340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A S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160240" y="5830804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I E  O F T 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9520" y="4869160"/>
              <a:ext cx="158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A N </a:t>
              </a:r>
              <a:r>
                <a:rPr lang="de-DE" sz="2800" b="1" dirty="0" err="1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632848" y="4865096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O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480720" y="836712"/>
              <a:ext cx="2244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I E  V I E L E 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880320" y="848588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I E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760" y="1629294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Variablenauswahl</a:t>
              </a:r>
              <a:endParaRPr lang="de-DE" sz="1600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76984" y="2194492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/>
                <a:t>Operationalisierung</a:t>
              </a:r>
              <a:endParaRPr lang="de-DE" sz="1600" dirty="0"/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>
              <a:off x="1249092" y="1342870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1255406" y="1911646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2574098" y="161222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Messinstrument</a:t>
              </a:r>
              <a:endParaRPr lang="de-DE" sz="1600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466086" y="2230610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Experimentelles Design</a:t>
              </a:r>
              <a:endParaRPr lang="de-DE" sz="1600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3438194" y="1355116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3444508" y="1899508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4464496" y="163473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Personengruppe</a:t>
              </a:r>
              <a:endParaRPr lang="de-DE" sz="16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392488" y="1922770"/>
              <a:ext cx="194421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dirty="0">
                  <a:solidFill>
                    <a:srgbClr val="004846"/>
                  </a:solidFill>
                </a:rPr>
                <a:t>Ü</a:t>
              </a:r>
              <a:r>
                <a:rPr lang="de-DE" sz="1050" i="1" dirty="0" smtClean="0">
                  <a:solidFill>
                    <a:srgbClr val="004846"/>
                  </a:solidFill>
                </a:rPr>
                <a:t>ber wen soll eine Aussage getroffen und neues Wissen generiert werden? </a:t>
              </a:r>
              <a:endParaRPr lang="de-DE" sz="1050" dirty="0">
                <a:solidFill>
                  <a:srgbClr val="004846"/>
                </a:solidFill>
              </a:endParaRPr>
            </a:p>
          </p:txBody>
        </p:sp>
        <p:cxnSp>
          <p:nvCxnSpPr>
            <p:cNvPr id="25" name="Gerade Verbindung mit Pfeil 24"/>
            <p:cNvCxnSpPr/>
            <p:nvPr/>
          </p:nvCxnSpPr>
          <p:spPr>
            <a:xfrm>
              <a:off x="5328592" y="1353242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6408712" y="1971026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>
                  <a:solidFill>
                    <a:srgbClr val="004846"/>
                  </a:solidFill>
                </a:rPr>
                <a:t>Wie </a:t>
              </a:r>
              <a:r>
                <a:rPr lang="de-DE" sz="1050" i="1" dirty="0" smtClean="0">
                  <a:solidFill>
                    <a:srgbClr val="004846"/>
                  </a:solidFill>
                </a:rPr>
                <a:t>viele Personen </a:t>
              </a:r>
              <a:r>
                <a:rPr lang="de-DE" sz="1050" i="1" dirty="0">
                  <a:solidFill>
                    <a:srgbClr val="004846"/>
                  </a:solidFill>
                </a:rPr>
                <a:t>sollen gemessen/befragt werden</a:t>
              </a:r>
              <a:r>
                <a:rPr lang="de-DE" sz="1050" i="1" dirty="0" smtClean="0">
                  <a:solidFill>
                    <a:srgbClr val="004846"/>
                  </a:solidFill>
                </a:rPr>
                <a:t>?</a:t>
              </a:r>
              <a:endParaRPr lang="de-DE" sz="1600" dirty="0"/>
            </a:p>
          </p:txBody>
        </p:sp>
        <p:cxnSp>
          <p:nvCxnSpPr>
            <p:cNvPr id="29" name="Gerade Verbindung mit Pfeil 28"/>
            <p:cNvCxnSpPr/>
            <p:nvPr/>
          </p:nvCxnSpPr>
          <p:spPr>
            <a:xfrm>
              <a:off x="7560840" y="1329490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6696744" y="1682994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Stichprobengröße</a:t>
              </a:r>
              <a:endParaRPr lang="de-DE" sz="1600" dirty="0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2160240" y="890906"/>
              <a:ext cx="474352" cy="484632"/>
            </a:xfrm>
            <a:prstGeom prst="rightArrow">
              <a:avLst/>
            </a:prstGeom>
            <a:solidFill>
              <a:srgbClr val="6AB6C0"/>
            </a:solidFill>
            <a:ln>
              <a:solidFill>
                <a:srgbClr val="004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 nach rechts 34"/>
            <p:cNvSpPr/>
            <p:nvPr/>
          </p:nvSpPr>
          <p:spPr>
            <a:xfrm rot="5400000">
              <a:off x="8127192" y="2578680"/>
              <a:ext cx="504056" cy="484632"/>
            </a:xfrm>
            <a:prstGeom prst="rightArrow">
              <a:avLst/>
            </a:prstGeom>
            <a:solidFill>
              <a:srgbClr val="6AB6C0"/>
            </a:solidFill>
            <a:ln>
              <a:solidFill>
                <a:srgbClr val="004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344816" y="5650055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Untersuchungsort</a:t>
              </a:r>
              <a:endParaRPr lang="de-DE" sz="1600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7632848" y="5903971"/>
              <a:ext cx="11521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Feld oder Labor</a:t>
              </a:r>
              <a:endParaRPr lang="de-DE" sz="1600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347768" y="5731992"/>
              <a:ext cx="1728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Zeitpunkt der Messung</a:t>
              </a:r>
              <a:endParaRPr lang="de-DE" sz="1600" dirty="0"/>
            </a:p>
          </p:txBody>
        </p:sp>
        <p:cxnSp>
          <p:nvCxnSpPr>
            <p:cNvPr id="47" name="Gerade Verbindung mit Pfeil 46"/>
            <p:cNvCxnSpPr/>
            <p:nvPr/>
          </p:nvCxnSpPr>
          <p:spPr>
            <a:xfrm>
              <a:off x="8173480" y="5275063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>
              <a:off x="6211864" y="5417741"/>
              <a:ext cx="0" cy="34087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/>
            <p:cNvSpPr txBox="1"/>
            <p:nvPr/>
          </p:nvSpPr>
          <p:spPr>
            <a:xfrm>
              <a:off x="5180512" y="6308056"/>
              <a:ext cx="2016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Uhrzeit, nach dem Essen, während des Schlafs…</a:t>
              </a:r>
              <a:endParaRPr lang="de-DE" sz="16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300137" y="5273904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/>
                <a:t>Messwiederholungen</a:t>
              </a:r>
              <a:r>
                <a:rPr lang="de-DE" sz="1600" dirty="0" smtClean="0"/>
                <a:t> </a:t>
              </a:r>
              <a:endParaRPr lang="de-DE" sz="160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656768" y="842650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48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 E R</a:t>
              </a:r>
              <a:endPara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480768" y="3819994"/>
              <a:ext cx="10081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Querschnitt-</a:t>
              </a:r>
              <a:r>
                <a:rPr lang="de-DE" sz="1050" i="1" dirty="0" err="1" smtClean="0">
                  <a:solidFill>
                    <a:srgbClr val="004846"/>
                  </a:solidFill>
                </a:rPr>
                <a:t>studie</a:t>
              </a:r>
              <a:endParaRPr lang="de-DE" sz="1600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656184" y="3819994"/>
              <a:ext cx="10081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Trendstudie</a:t>
              </a:r>
              <a:endParaRPr lang="de-DE" sz="1600" dirty="0"/>
            </a:p>
          </p:txBody>
        </p:sp>
        <p:grpSp>
          <p:nvGrpSpPr>
            <p:cNvPr id="3" name="Gruppieren 75"/>
            <p:cNvGrpSpPr/>
            <p:nvPr/>
          </p:nvGrpSpPr>
          <p:grpSpPr>
            <a:xfrm rot="10800000">
              <a:off x="2664296" y="4818834"/>
              <a:ext cx="1224136" cy="343784"/>
              <a:chOff x="-2124744" y="3373248"/>
              <a:chExt cx="1224136" cy="343784"/>
            </a:xfrm>
          </p:grpSpPr>
          <p:cxnSp>
            <p:nvCxnSpPr>
              <p:cNvPr id="56" name="Gerade Verbindung mit Pfeil 55"/>
              <p:cNvCxnSpPr/>
              <p:nvPr/>
            </p:nvCxnSpPr>
            <p:spPr>
              <a:xfrm flipH="1">
                <a:off x="-2124744" y="3373248"/>
                <a:ext cx="596384" cy="343784"/>
              </a:xfrm>
              <a:prstGeom prst="straightConnector1">
                <a:avLst/>
              </a:prstGeom>
              <a:ln>
                <a:solidFill>
                  <a:srgbClr val="00484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/>
              <p:cNvCxnSpPr/>
              <p:nvPr/>
            </p:nvCxnSpPr>
            <p:spPr>
              <a:xfrm>
                <a:off x="-1528360" y="3376168"/>
                <a:ext cx="627752" cy="340864"/>
              </a:xfrm>
              <a:prstGeom prst="straightConnector1">
                <a:avLst/>
              </a:prstGeom>
              <a:ln>
                <a:solidFill>
                  <a:srgbClr val="00484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Gerade Verbindung mit Pfeil 71"/>
            <p:cNvCxnSpPr/>
            <p:nvPr/>
          </p:nvCxnSpPr>
          <p:spPr>
            <a:xfrm flipV="1">
              <a:off x="3308249" y="5575914"/>
              <a:ext cx="0" cy="288000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2160240" y="4567100"/>
              <a:ext cx="10081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ja</a:t>
              </a:r>
              <a:endParaRPr lang="de-DE" sz="16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3491880" y="4567100"/>
              <a:ext cx="10081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nein</a:t>
              </a:r>
              <a:endParaRPr lang="de-DE" sz="1600" dirty="0"/>
            </a:p>
          </p:txBody>
        </p:sp>
        <p:cxnSp>
          <p:nvCxnSpPr>
            <p:cNvPr id="81" name="Gerade Verbindung mit Pfeil 80"/>
            <p:cNvCxnSpPr/>
            <p:nvPr/>
          </p:nvCxnSpPr>
          <p:spPr>
            <a:xfrm flipH="1" flipV="1">
              <a:off x="2232248" y="4221088"/>
              <a:ext cx="432048" cy="385484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/>
            <p:nvPr/>
          </p:nvCxnSpPr>
          <p:spPr>
            <a:xfrm flipV="1">
              <a:off x="2664296" y="4221088"/>
              <a:ext cx="432048" cy="385484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/>
            <p:cNvCxnSpPr/>
            <p:nvPr/>
          </p:nvCxnSpPr>
          <p:spPr>
            <a:xfrm flipV="1">
              <a:off x="3990590" y="4221088"/>
              <a:ext cx="9346" cy="385484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feld 95"/>
            <p:cNvSpPr txBox="1"/>
            <p:nvPr/>
          </p:nvSpPr>
          <p:spPr>
            <a:xfrm>
              <a:off x="2520280" y="3819994"/>
              <a:ext cx="10081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Longitudinal-</a:t>
              </a:r>
            </a:p>
            <a:p>
              <a:pPr algn="ctr"/>
              <a:r>
                <a:rPr lang="de-DE" sz="1050" i="1" dirty="0" err="1" smtClean="0">
                  <a:solidFill>
                    <a:srgbClr val="004846"/>
                  </a:solidFill>
                </a:rPr>
                <a:t>studie</a:t>
              </a:r>
              <a:endParaRPr lang="de-DE" sz="1600" dirty="0"/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764768" y="2932658"/>
              <a:ext cx="1174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Experimentelles Design (RCT*)</a:t>
              </a:r>
              <a:endParaRPr lang="de-DE" sz="1600" dirty="0"/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3161368" y="2932658"/>
              <a:ext cx="17351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i="1" dirty="0" smtClean="0">
                  <a:solidFill>
                    <a:srgbClr val="004846"/>
                  </a:solidFill>
                </a:rPr>
                <a:t>Nicht-experimentelles Design/ Beobachtungsstudie</a:t>
              </a:r>
              <a:endParaRPr lang="de-DE" sz="1600" dirty="0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360040" y="6611779"/>
              <a:ext cx="155363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800" i="1" dirty="0" smtClean="0">
                  <a:solidFill>
                    <a:srgbClr val="004846"/>
                  </a:solidFill>
                </a:rPr>
                <a:t>*</a:t>
              </a:r>
              <a:r>
                <a:rPr lang="de-DE" sz="800" i="1" dirty="0" err="1" smtClean="0">
                  <a:solidFill>
                    <a:srgbClr val="004846"/>
                  </a:solidFill>
                </a:rPr>
                <a:t>RCT:randomized</a:t>
              </a:r>
              <a:r>
                <a:rPr lang="de-DE" sz="800" i="1" dirty="0" smtClean="0">
                  <a:solidFill>
                    <a:srgbClr val="004846"/>
                  </a:solidFill>
                </a:rPr>
                <a:t> </a:t>
              </a:r>
              <a:r>
                <a:rPr lang="de-DE" sz="800" i="1" dirty="0" err="1" smtClean="0">
                  <a:solidFill>
                    <a:srgbClr val="004846"/>
                  </a:solidFill>
                </a:rPr>
                <a:t>controlled</a:t>
              </a:r>
              <a:r>
                <a:rPr lang="de-DE" sz="800" i="1" dirty="0" smtClean="0">
                  <a:solidFill>
                    <a:srgbClr val="004846"/>
                  </a:solidFill>
                </a:rPr>
                <a:t> </a:t>
              </a:r>
              <a:r>
                <a:rPr lang="de-DE" sz="800" i="1" dirty="0" err="1" smtClean="0">
                  <a:solidFill>
                    <a:srgbClr val="004846"/>
                  </a:solidFill>
                </a:rPr>
                <a:t>trial</a:t>
              </a:r>
              <a:endParaRPr lang="de-DE" sz="800" dirty="0"/>
            </a:p>
          </p:txBody>
        </p:sp>
        <p:sp>
          <p:nvSpPr>
            <p:cNvPr id="63" name="Pfeil nach rechts 62"/>
            <p:cNvSpPr/>
            <p:nvPr/>
          </p:nvSpPr>
          <p:spPr>
            <a:xfrm>
              <a:off x="4067944" y="890906"/>
              <a:ext cx="474352" cy="484632"/>
            </a:xfrm>
            <a:prstGeom prst="rightArrow">
              <a:avLst/>
            </a:prstGeom>
            <a:solidFill>
              <a:srgbClr val="6AB6C0"/>
            </a:solidFill>
            <a:ln>
              <a:solidFill>
                <a:srgbClr val="004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feil nach rechts 64"/>
            <p:cNvSpPr/>
            <p:nvPr/>
          </p:nvSpPr>
          <p:spPr>
            <a:xfrm>
              <a:off x="5940152" y="908720"/>
              <a:ext cx="474352" cy="484632"/>
            </a:xfrm>
            <a:prstGeom prst="rightArrow">
              <a:avLst/>
            </a:prstGeom>
            <a:solidFill>
              <a:srgbClr val="6AB6C0"/>
            </a:solidFill>
            <a:ln>
              <a:solidFill>
                <a:srgbClr val="004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6300192" y="764704"/>
              <a:ext cx="2520280" cy="1944216"/>
            </a:xfrm>
            <a:prstGeom prst="rect">
              <a:avLst/>
            </a:prstGeom>
            <a:noFill/>
            <a:ln w="9525">
              <a:solidFill>
                <a:srgbClr val="6AB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7343736" y="4797152"/>
              <a:ext cx="1656184" cy="2016224"/>
            </a:xfrm>
            <a:prstGeom prst="rect">
              <a:avLst/>
            </a:prstGeom>
            <a:noFill/>
            <a:ln w="9525">
              <a:solidFill>
                <a:srgbClr val="6AB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5364088" y="4797152"/>
              <a:ext cx="1584176" cy="2016224"/>
            </a:xfrm>
            <a:prstGeom prst="rect">
              <a:avLst/>
            </a:prstGeom>
            <a:noFill/>
            <a:ln w="9525">
              <a:solidFill>
                <a:srgbClr val="6AB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71" name="Pfeil nach rechts 70"/>
            <p:cNvSpPr/>
            <p:nvPr/>
          </p:nvSpPr>
          <p:spPr>
            <a:xfrm rot="10800000">
              <a:off x="6911688" y="5445224"/>
              <a:ext cx="504056" cy="484632"/>
            </a:xfrm>
            <a:prstGeom prst="rightArrow">
              <a:avLst/>
            </a:prstGeom>
            <a:solidFill>
              <a:srgbClr val="6AB6C0"/>
            </a:solidFill>
            <a:ln>
              <a:solidFill>
                <a:srgbClr val="004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1763568" y="3653152"/>
              <a:ext cx="3092400" cy="2808312"/>
            </a:xfrm>
            <a:prstGeom prst="rect">
              <a:avLst/>
            </a:prstGeom>
            <a:noFill/>
            <a:ln w="9525">
              <a:solidFill>
                <a:srgbClr val="6AB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Pfeil nach rechts 74"/>
            <p:cNvSpPr/>
            <p:nvPr/>
          </p:nvSpPr>
          <p:spPr>
            <a:xfrm rot="10800000">
              <a:off x="4788024" y="5517232"/>
              <a:ext cx="618368" cy="484632"/>
            </a:xfrm>
            <a:prstGeom prst="rightArrow">
              <a:avLst/>
            </a:prstGeom>
            <a:solidFill>
              <a:srgbClr val="6AB6C0"/>
            </a:solidFill>
            <a:ln>
              <a:solidFill>
                <a:srgbClr val="004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/>
            <p:cNvSpPr/>
            <p:nvPr/>
          </p:nvSpPr>
          <p:spPr>
            <a:xfrm>
              <a:off x="1763688" y="2789056"/>
              <a:ext cx="3092280" cy="864096"/>
            </a:xfrm>
            <a:prstGeom prst="rect">
              <a:avLst/>
            </a:prstGeom>
            <a:noFill/>
            <a:ln w="9525">
              <a:solidFill>
                <a:srgbClr val="6AB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0" name="Gerade Verbindung 79"/>
            <p:cNvCxnSpPr/>
            <p:nvPr/>
          </p:nvCxnSpPr>
          <p:spPr>
            <a:xfrm>
              <a:off x="2573368" y="2789056"/>
              <a:ext cx="16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>
              <a:off x="2555776" y="2789056"/>
              <a:ext cx="165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/>
            <p:nvPr/>
          </p:nvCxnSpPr>
          <p:spPr>
            <a:xfrm flipH="1">
              <a:off x="2991888" y="2780928"/>
              <a:ext cx="432048" cy="14401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/>
            <p:nvPr/>
          </p:nvCxnSpPr>
          <p:spPr>
            <a:xfrm>
              <a:off x="3419872" y="2780928"/>
              <a:ext cx="432048" cy="14401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>
              <a:off x="1764032" y="3652008"/>
              <a:ext cx="3088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/>
            <p:nvPr/>
          </p:nvCxnSpPr>
          <p:spPr>
            <a:xfrm>
              <a:off x="2555776" y="3429000"/>
              <a:ext cx="0" cy="360040"/>
            </a:xfrm>
            <a:prstGeom prst="straightConnector1">
              <a:avLst/>
            </a:prstGeom>
            <a:ln>
              <a:solidFill>
                <a:srgbClr val="00484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/>
            <p:nvPr/>
          </p:nvCxnSpPr>
          <p:spPr>
            <a:xfrm>
              <a:off x="3995936" y="3401696"/>
              <a:ext cx="0" cy="360040"/>
            </a:xfrm>
            <a:prstGeom prst="straightConnector1">
              <a:avLst/>
            </a:prstGeom>
            <a:ln>
              <a:solidFill>
                <a:srgbClr val="00484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-1080" y="0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S   T   U   D   I   E   N   D   E   S   I   G   N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36512" y="3965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M E S </a:t>
            </a:r>
            <a:r>
              <a:rPr lang="de-DE" b="1" dirty="0" err="1"/>
              <a:t>S</a:t>
            </a:r>
            <a:r>
              <a:rPr lang="de-DE" b="1" dirty="0"/>
              <a:t> E N   &amp;  F R A G E 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84081" y="671437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A S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017" y="56242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I E  O F T 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32053" y="477834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A N </a:t>
            </a:r>
            <a:r>
              <a:rPr lang="de-DE" sz="2800" b="1" dirty="0" err="1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20085" y="3948411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O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703" y="3095865"/>
            <a:ext cx="22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I E  V I E L E 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20085" y="139461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I E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12073" y="232164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E R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60040" y="6611779"/>
            <a:ext cx="15536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dirty="0" smtClean="0">
                <a:solidFill>
                  <a:srgbClr val="004846"/>
                </a:solidFill>
              </a:rPr>
              <a:t>*</a:t>
            </a:r>
            <a:r>
              <a:rPr lang="de-DE" sz="800" i="1" dirty="0" err="1" smtClean="0">
                <a:solidFill>
                  <a:srgbClr val="004846"/>
                </a:solidFill>
              </a:rPr>
              <a:t>RCT:randomized</a:t>
            </a:r>
            <a:r>
              <a:rPr lang="de-DE" sz="800" i="1" dirty="0" smtClean="0">
                <a:solidFill>
                  <a:srgbClr val="004846"/>
                </a:solidFill>
              </a:rPr>
              <a:t> </a:t>
            </a:r>
            <a:r>
              <a:rPr lang="de-DE" sz="800" i="1" dirty="0" err="1" smtClean="0">
                <a:solidFill>
                  <a:srgbClr val="004846"/>
                </a:solidFill>
              </a:rPr>
              <a:t>controlled</a:t>
            </a:r>
            <a:r>
              <a:rPr lang="de-DE" sz="800" i="1" dirty="0" smtClean="0">
                <a:solidFill>
                  <a:srgbClr val="004846"/>
                </a:solidFill>
              </a:rPr>
              <a:t> </a:t>
            </a:r>
            <a:r>
              <a:rPr lang="de-DE" sz="800" i="1" dirty="0" err="1" smtClean="0">
                <a:solidFill>
                  <a:srgbClr val="004846"/>
                </a:solidFill>
              </a:rPr>
              <a:t>trial</a:t>
            </a:r>
            <a:endParaRPr lang="de-DE" sz="800" dirty="0"/>
          </a:p>
        </p:txBody>
      </p:sp>
      <p:cxnSp>
        <p:nvCxnSpPr>
          <p:cNvPr id="90" name="Gerade Verbindung 89"/>
          <p:cNvCxnSpPr/>
          <p:nvPr/>
        </p:nvCxnSpPr>
        <p:spPr>
          <a:xfrm>
            <a:off x="1908048" y="3652008"/>
            <a:ext cx="308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-1080" y="0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S   T   U   D   I   E   N   D   E   S   I   G   N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36512" y="3965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M E S </a:t>
            </a:r>
            <a:r>
              <a:rPr lang="de-DE" b="1" dirty="0" err="1"/>
              <a:t>S</a:t>
            </a:r>
            <a:r>
              <a:rPr lang="de-DE" b="1" dirty="0"/>
              <a:t> E N   &amp;  F R A G E 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84081" y="671437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A S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017" y="56242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I E  O F T 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32053" y="477834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A N </a:t>
            </a:r>
            <a:r>
              <a:rPr lang="de-DE" sz="2800" b="1" dirty="0" err="1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20085" y="3948411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O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703" y="3095865"/>
            <a:ext cx="22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I E  V I E L E 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20085" y="139461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I E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12073" y="232164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4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E R</a:t>
            </a:r>
            <a:endParaRPr lang="de-DE" sz="2800" b="1" dirty="0">
              <a:solidFill>
                <a:srgbClr val="0048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60040" y="6611779"/>
            <a:ext cx="15536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dirty="0" smtClean="0">
                <a:solidFill>
                  <a:srgbClr val="004846"/>
                </a:solidFill>
              </a:rPr>
              <a:t>*</a:t>
            </a:r>
            <a:r>
              <a:rPr lang="de-DE" sz="800" i="1" dirty="0" err="1" smtClean="0">
                <a:solidFill>
                  <a:srgbClr val="004846"/>
                </a:solidFill>
              </a:rPr>
              <a:t>RCT:randomized</a:t>
            </a:r>
            <a:r>
              <a:rPr lang="de-DE" sz="800" i="1" dirty="0" smtClean="0">
                <a:solidFill>
                  <a:srgbClr val="004846"/>
                </a:solidFill>
              </a:rPr>
              <a:t> </a:t>
            </a:r>
            <a:r>
              <a:rPr lang="de-DE" sz="800" i="1" dirty="0" err="1" smtClean="0">
                <a:solidFill>
                  <a:srgbClr val="004846"/>
                </a:solidFill>
              </a:rPr>
              <a:t>controlled</a:t>
            </a:r>
            <a:r>
              <a:rPr lang="de-DE" sz="800" i="1" dirty="0" smtClean="0">
                <a:solidFill>
                  <a:srgbClr val="004846"/>
                </a:solidFill>
              </a:rPr>
              <a:t> </a:t>
            </a:r>
            <a:r>
              <a:rPr lang="de-DE" sz="800" i="1" dirty="0" err="1" smtClean="0">
                <a:solidFill>
                  <a:srgbClr val="004846"/>
                </a:solidFill>
              </a:rPr>
              <a:t>trial</a:t>
            </a:r>
            <a:endParaRPr lang="de-DE" sz="800" dirty="0"/>
          </a:p>
        </p:txBody>
      </p:sp>
      <p:cxnSp>
        <p:nvCxnSpPr>
          <p:cNvPr id="90" name="Gerade Verbindung 89"/>
          <p:cNvCxnSpPr/>
          <p:nvPr/>
        </p:nvCxnSpPr>
        <p:spPr>
          <a:xfrm>
            <a:off x="1908048" y="3652008"/>
            <a:ext cx="308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826876" y="792171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Variablenauswahl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5385300" y="79217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Operationalisierung</a:t>
            </a:r>
            <a:endParaRPr lang="de-DE" sz="1600" dirty="0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404776" y="960397"/>
            <a:ext cx="442588" cy="2102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V="1">
            <a:off x="4860032" y="960397"/>
            <a:ext cx="442588" cy="2102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26876" y="148694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Messinstrument</a:t>
            </a:r>
            <a:endParaRPr lang="de-DE" sz="1600" dirty="0"/>
          </a:p>
        </p:txBody>
      </p:sp>
      <p:sp>
        <p:nvSpPr>
          <p:cNvPr id="20" name="Textfeld 19"/>
          <p:cNvSpPr txBox="1"/>
          <p:nvPr/>
        </p:nvSpPr>
        <p:spPr>
          <a:xfrm>
            <a:off x="5385300" y="1486945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Experimentelles Design</a:t>
            </a:r>
            <a:endParaRPr lang="de-DE" sz="1600" dirty="0"/>
          </a:p>
        </p:txBody>
      </p:sp>
      <p:sp>
        <p:nvSpPr>
          <p:cNvPr id="99" name="Textfeld 98"/>
          <p:cNvSpPr txBox="1"/>
          <p:nvPr/>
        </p:nvSpPr>
        <p:spPr>
          <a:xfrm>
            <a:off x="8006288" y="1832125"/>
            <a:ext cx="11742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rgbClr val="004846"/>
                </a:solidFill>
              </a:rPr>
              <a:t>Experimentelles Design (RCT*)</a:t>
            </a:r>
            <a:endParaRPr lang="de-DE" sz="1600" dirty="0"/>
          </a:p>
        </p:txBody>
      </p:sp>
      <p:sp>
        <p:nvSpPr>
          <p:cNvPr id="100" name="Textfeld 99"/>
          <p:cNvSpPr txBox="1"/>
          <p:nvPr/>
        </p:nvSpPr>
        <p:spPr>
          <a:xfrm>
            <a:off x="7905580" y="840563"/>
            <a:ext cx="1735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rgbClr val="004846"/>
                </a:solidFill>
              </a:rPr>
              <a:t>Nicht-experimentelles Design/ Beobachtungsstudie</a:t>
            </a:r>
            <a:endParaRPr lang="de-DE" sz="1600" dirty="0"/>
          </a:p>
        </p:txBody>
      </p:sp>
      <p:grpSp>
        <p:nvGrpSpPr>
          <p:cNvPr id="2" name="Gruppieren 88"/>
          <p:cNvGrpSpPr/>
          <p:nvPr/>
        </p:nvGrpSpPr>
        <p:grpSpPr>
          <a:xfrm rot="16200000">
            <a:off x="7338029" y="1349234"/>
            <a:ext cx="792088" cy="521082"/>
            <a:chOff x="5817301" y="1772817"/>
            <a:chExt cx="792088" cy="521082"/>
          </a:xfrm>
        </p:grpSpPr>
        <p:cxnSp>
          <p:nvCxnSpPr>
            <p:cNvPr id="86" name="Gerade Verbindung mit Pfeil 85"/>
            <p:cNvCxnSpPr/>
            <p:nvPr/>
          </p:nvCxnSpPr>
          <p:spPr>
            <a:xfrm rot="5400000">
              <a:off x="5728230" y="1861888"/>
              <a:ext cx="521082" cy="342939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/>
            <p:nvPr/>
          </p:nvCxnSpPr>
          <p:spPr>
            <a:xfrm rot="5400000" flipV="1">
              <a:off x="6122242" y="1806751"/>
              <a:ext cx="521082" cy="453213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Gerade Verbindung mit Pfeil 78"/>
          <p:cNvCxnSpPr/>
          <p:nvPr/>
        </p:nvCxnSpPr>
        <p:spPr>
          <a:xfrm flipV="1">
            <a:off x="2404776" y="1655171"/>
            <a:ext cx="442588" cy="2102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V="1">
            <a:off x="4860032" y="1655171"/>
            <a:ext cx="442588" cy="2102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826876" y="4870673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Zeitpunkt der Messung</a:t>
            </a:r>
            <a:endParaRPr lang="de-DE" sz="1600" dirty="0"/>
          </a:p>
        </p:txBody>
      </p:sp>
      <p:sp>
        <p:nvSpPr>
          <p:cNvPr id="52" name="Textfeld 51"/>
          <p:cNvSpPr txBox="1"/>
          <p:nvPr/>
        </p:nvSpPr>
        <p:spPr>
          <a:xfrm>
            <a:off x="5385300" y="4832201"/>
            <a:ext cx="20162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rgbClr val="004846"/>
                </a:solidFill>
              </a:rPr>
              <a:t>Uhrzeit, nach dem Essen, während des Schlafs…</a:t>
            </a:r>
            <a:endParaRPr lang="de-DE" sz="1600" dirty="0"/>
          </a:p>
        </p:txBody>
      </p:sp>
      <p:cxnSp>
        <p:nvCxnSpPr>
          <p:cNvPr id="97" name="Gerade Verbindung mit Pfeil 96"/>
          <p:cNvCxnSpPr/>
          <p:nvPr/>
        </p:nvCxnSpPr>
        <p:spPr>
          <a:xfrm flipV="1">
            <a:off x="2404776" y="5038899"/>
            <a:ext cx="442588" cy="2102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 flipV="1">
            <a:off x="4860032" y="5038899"/>
            <a:ext cx="442588" cy="2102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826876" y="241397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Personengruppe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85300" y="2294712"/>
            <a:ext cx="19442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rgbClr val="004846"/>
                </a:solidFill>
              </a:rPr>
              <a:t>Ü</a:t>
            </a:r>
            <a:r>
              <a:rPr lang="de-DE" sz="1050" i="1" dirty="0" smtClean="0">
                <a:solidFill>
                  <a:srgbClr val="004846"/>
                </a:solidFill>
              </a:rPr>
              <a:t>ber wen soll eine Aussage getroffen und neues Wissen generiert werden? </a:t>
            </a:r>
            <a:endParaRPr lang="de-DE" sz="1050" dirty="0">
              <a:solidFill>
                <a:srgbClr val="004846"/>
              </a:solidFill>
            </a:endParaRP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2404776" y="2582201"/>
            <a:ext cx="442588" cy="2102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/>
          <p:nvPr/>
        </p:nvCxnSpPr>
        <p:spPr>
          <a:xfrm flipV="1">
            <a:off x="4860032" y="2582201"/>
            <a:ext cx="442588" cy="2102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5385300" y="3149726"/>
            <a:ext cx="2448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rgbClr val="004846"/>
                </a:solidFill>
              </a:rPr>
              <a:t>Wie </a:t>
            </a:r>
            <a:r>
              <a:rPr lang="de-DE" sz="1050" i="1" dirty="0" smtClean="0">
                <a:solidFill>
                  <a:srgbClr val="004846"/>
                </a:solidFill>
              </a:rPr>
              <a:t>viele Personen </a:t>
            </a:r>
            <a:r>
              <a:rPr lang="de-DE" sz="1050" i="1" dirty="0">
                <a:solidFill>
                  <a:srgbClr val="004846"/>
                </a:solidFill>
              </a:rPr>
              <a:t>sollen gemessen/befragt werden</a:t>
            </a:r>
            <a:r>
              <a:rPr lang="de-DE" sz="1050" i="1" dirty="0" smtClean="0">
                <a:solidFill>
                  <a:srgbClr val="004846"/>
                </a:solidFill>
              </a:rPr>
              <a:t>?</a:t>
            </a:r>
            <a:endParaRPr lang="de-DE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2826876" y="318819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Stichprobengröße</a:t>
            </a:r>
            <a:endParaRPr lang="de-DE" sz="16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04776" y="3356424"/>
            <a:ext cx="442588" cy="2102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 flipV="1">
            <a:off x="4860032" y="3356424"/>
            <a:ext cx="442588" cy="2102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2826876" y="404074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Untersuchungsort</a:t>
            </a:r>
            <a:endParaRPr lang="de-DE" sz="1600" dirty="0"/>
          </a:p>
        </p:txBody>
      </p:sp>
      <p:sp>
        <p:nvSpPr>
          <p:cNvPr id="45" name="Textfeld 44"/>
          <p:cNvSpPr txBox="1"/>
          <p:nvPr/>
        </p:nvSpPr>
        <p:spPr>
          <a:xfrm>
            <a:off x="5385300" y="4083063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rgbClr val="004846"/>
                </a:solidFill>
              </a:rPr>
              <a:t>Feld oder Labor</a:t>
            </a:r>
            <a:endParaRPr lang="de-DE" sz="1600" dirty="0"/>
          </a:p>
        </p:txBody>
      </p:sp>
      <p:cxnSp>
        <p:nvCxnSpPr>
          <p:cNvPr id="95" name="Gerade Verbindung mit Pfeil 94"/>
          <p:cNvCxnSpPr/>
          <p:nvPr/>
        </p:nvCxnSpPr>
        <p:spPr>
          <a:xfrm flipV="1">
            <a:off x="2404776" y="4208970"/>
            <a:ext cx="442588" cy="2102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/>
          <p:nvPr/>
        </p:nvCxnSpPr>
        <p:spPr>
          <a:xfrm flipV="1">
            <a:off x="4860032" y="4208970"/>
            <a:ext cx="442588" cy="2102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2826876" y="5716603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Messwiederholungen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grpSp>
        <p:nvGrpSpPr>
          <p:cNvPr id="3" name="Gruppieren 100"/>
          <p:cNvGrpSpPr/>
          <p:nvPr/>
        </p:nvGrpSpPr>
        <p:grpSpPr>
          <a:xfrm rot="5400000">
            <a:off x="4860032" y="5733256"/>
            <a:ext cx="504056" cy="504056"/>
            <a:chOff x="2473670" y="4102516"/>
            <a:chExt cx="504056" cy="504056"/>
          </a:xfrm>
        </p:grpSpPr>
        <p:cxnSp>
          <p:nvCxnSpPr>
            <p:cNvPr id="81" name="Gerade Verbindung mit Pfeil 80"/>
            <p:cNvCxnSpPr/>
            <p:nvPr/>
          </p:nvCxnSpPr>
          <p:spPr>
            <a:xfrm rot="16200000" flipV="1">
              <a:off x="2316955" y="4259231"/>
              <a:ext cx="504056" cy="190626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/>
            <p:nvPr/>
          </p:nvCxnSpPr>
          <p:spPr>
            <a:xfrm rot="16200000">
              <a:off x="2568983" y="4197829"/>
              <a:ext cx="504056" cy="313430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Gerade Verbindung mit Pfeil 97"/>
          <p:cNvCxnSpPr/>
          <p:nvPr/>
        </p:nvCxnSpPr>
        <p:spPr>
          <a:xfrm flipV="1">
            <a:off x="2404776" y="5884829"/>
            <a:ext cx="442588" cy="2102"/>
          </a:xfrm>
          <a:prstGeom prst="straightConnector1">
            <a:avLst/>
          </a:prstGeom>
          <a:ln>
            <a:solidFill>
              <a:srgbClr val="0048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130"/>
          <p:cNvGrpSpPr/>
          <p:nvPr/>
        </p:nvGrpSpPr>
        <p:grpSpPr>
          <a:xfrm>
            <a:off x="5385300" y="5335324"/>
            <a:ext cx="2315473" cy="1096595"/>
            <a:chOff x="5424879" y="5335324"/>
            <a:chExt cx="2315473" cy="1096595"/>
          </a:xfrm>
        </p:grpSpPr>
        <p:sp>
          <p:nvSpPr>
            <p:cNvPr id="60" name="Textfeld 59"/>
            <p:cNvSpPr txBox="1"/>
            <p:nvPr/>
          </p:nvSpPr>
          <p:spPr>
            <a:xfrm>
              <a:off x="6300192" y="6178003"/>
              <a:ext cx="14157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 dirty="0" smtClean="0">
                  <a:solidFill>
                    <a:srgbClr val="004846"/>
                  </a:solidFill>
                </a:rPr>
                <a:t>Querschnittstudie</a:t>
              </a:r>
              <a:endParaRPr lang="de-DE" sz="1600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6300192" y="5805264"/>
              <a:ext cx="10081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 dirty="0" smtClean="0">
                  <a:solidFill>
                    <a:srgbClr val="004846"/>
                  </a:solidFill>
                </a:rPr>
                <a:t>Trendstudie</a:t>
              </a:r>
              <a:endParaRPr lang="de-DE" sz="16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5424879" y="5593473"/>
              <a:ext cx="10081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 dirty="0" smtClean="0">
                  <a:solidFill>
                    <a:srgbClr val="004846"/>
                  </a:solidFill>
                </a:rPr>
                <a:t>ja</a:t>
              </a:r>
              <a:endParaRPr lang="de-DE" sz="16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5424879" y="6165304"/>
              <a:ext cx="10081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 dirty="0" smtClean="0">
                  <a:solidFill>
                    <a:srgbClr val="004846"/>
                  </a:solidFill>
                </a:rPr>
                <a:t>nein</a:t>
              </a:r>
              <a:endParaRPr lang="de-DE" sz="1600" dirty="0"/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6300192" y="5335324"/>
              <a:ext cx="14401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 dirty="0" smtClean="0">
                  <a:solidFill>
                    <a:srgbClr val="004846"/>
                  </a:solidFill>
                </a:rPr>
                <a:t>Longitudinalstudie</a:t>
              </a:r>
              <a:endParaRPr lang="de-DE" sz="1600" dirty="0"/>
            </a:p>
          </p:txBody>
        </p:sp>
        <p:grpSp>
          <p:nvGrpSpPr>
            <p:cNvPr id="16" name="Gruppieren 120"/>
            <p:cNvGrpSpPr/>
            <p:nvPr/>
          </p:nvGrpSpPr>
          <p:grpSpPr>
            <a:xfrm rot="5400000">
              <a:off x="5921104" y="5472740"/>
              <a:ext cx="360039" cy="449027"/>
              <a:chOff x="2465205" y="4157545"/>
              <a:chExt cx="360039" cy="449027"/>
            </a:xfrm>
          </p:grpSpPr>
          <p:cxnSp>
            <p:nvCxnSpPr>
              <p:cNvPr id="122" name="Gerade Verbindung mit Pfeil 121"/>
              <p:cNvCxnSpPr/>
              <p:nvPr/>
            </p:nvCxnSpPr>
            <p:spPr>
              <a:xfrm rot="16200000" flipV="1">
                <a:off x="2340237" y="4282513"/>
                <a:ext cx="449027" cy="199092"/>
              </a:xfrm>
              <a:prstGeom prst="straightConnector1">
                <a:avLst/>
              </a:prstGeom>
              <a:ln>
                <a:solidFill>
                  <a:srgbClr val="00484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 Verbindung mit Pfeil 122"/>
              <p:cNvCxnSpPr/>
              <p:nvPr/>
            </p:nvCxnSpPr>
            <p:spPr>
              <a:xfrm rot="16200000">
                <a:off x="2520256" y="4301585"/>
                <a:ext cx="449027" cy="160948"/>
              </a:xfrm>
              <a:prstGeom prst="straightConnector1">
                <a:avLst/>
              </a:prstGeom>
              <a:ln>
                <a:solidFill>
                  <a:srgbClr val="00484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Gerade Verbindung mit Pfeil 125"/>
            <p:cNvCxnSpPr/>
            <p:nvPr/>
          </p:nvCxnSpPr>
          <p:spPr>
            <a:xfrm flipV="1">
              <a:off x="5902008" y="6309320"/>
              <a:ext cx="442588" cy="2102"/>
            </a:xfrm>
            <a:prstGeom prst="straightConnector1">
              <a:avLst/>
            </a:prstGeom>
            <a:ln>
              <a:solidFill>
                <a:srgbClr val="00484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Bildschirmpräsentation (4:3)</PresentationFormat>
  <Paragraphs>112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T.Kistler</dc:creator>
  <cp:lastModifiedBy>T.Kistler</cp:lastModifiedBy>
  <cp:revision>8</cp:revision>
  <dcterms:created xsi:type="dcterms:W3CDTF">2019-08-30T18:38:07Z</dcterms:created>
  <dcterms:modified xsi:type="dcterms:W3CDTF">2019-09-04T14:23:26Z</dcterms:modified>
</cp:coreProperties>
</file>