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5" r:id="rId3"/>
    <p:sldId id="415" r:id="rId4"/>
    <p:sldId id="369" r:id="rId5"/>
    <p:sldId id="373" r:id="rId6"/>
    <p:sldId id="391" r:id="rId7"/>
    <p:sldId id="377" r:id="rId8"/>
    <p:sldId id="386" r:id="rId9"/>
    <p:sldId id="393" r:id="rId10"/>
    <p:sldId id="392" r:id="rId11"/>
    <p:sldId id="394" r:id="rId12"/>
    <p:sldId id="395" r:id="rId13"/>
    <p:sldId id="402" r:id="rId14"/>
    <p:sldId id="405" r:id="rId15"/>
    <p:sldId id="419" r:id="rId16"/>
    <p:sldId id="416" r:id="rId17"/>
    <p:sldId id="418" r:id="rId18"/>
    <p:sldId id="408" r:id="rId19"/>
    <p:sldId id="269" r:id="rId2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7820F2-E64A-4E99-A956-80C7E6953E7B}">
          <p14:sldIdLst>
            <p14:sldId id="256"/>
            <p14:sldId id="355"/>
            <p14:sldId id="415"/>
            <p14:sldId id="369"/>
            <p14:sldId id="373"/>
            <p14:sldId id="391"/>
            <p14:sldId id="377"/>
            <p14:sldId id="386"/>
            <p14:sldId id="393"/>
            <p14:sldId id="392"/>
            <p14:sldId id="394"/>
            <p14:sldId id="395"/>
            <p14:sldId id="402"/>
            <p14:sldId id="405"/>
            <p14:sldId id="419"/>
            <p14:sldId id="416"/>
            <p14:sldId id="418"/>
            <p14:sldId id="40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62BF-55C5-48AD-8E6D-F00DB94F832C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F8A1-3973-4564-A6A5-1177DD2D3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3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80E2-1BDE-46F8-AEC8-BA16F1968F1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623F-410E-49C8-879C-51CA91982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0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Mention </a:t>
            </a:r>
            <a:r>
              <a:rPr lang="en-GB" dirty="0" err="1" smtClean="0"/>
              <a:t>conceptionally</a:t>
            </a:r>
            <a:r>
              <a:rPr lang="en-GB" dirty="0" smtClean="0"/>
              <a:t> extrapolating</a:t>
            </a:r>
            <a:r>
              <a:rPr lang="en-GB" baseline="0" dirty="0" smtClean="0"/>
              <a:t> through </a:t>
            </a:r>
            <a:r>
              <a:rPr lang="en-GB" baseline="0" dirty="0" err="1" smtClean="0"/>
              <a:t>upweighting</a:t>
            </a:r>
            <a:r>
              <a:rPr lang="en-GB" baseline="0" dirty="0" smtClean="0"/>
              <a:t>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0623F-410E-49C8-879C-51CA91982F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9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0623F-410E-49C8-879C-51CA91982F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1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Compare paragraph 2 to </a:t>
            </a:r>
            <a:r>
              <a:rPr lang="en-GB" dirty="0" err="1" smtClean="0"/>
              <a:t>stteffects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0623F-410E-49C8-879C-51CA91982F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5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0623F-410E-49C8-879C-51CA91982F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9B64-40C3-4502-9FA4-2A6115A76B43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744D-9716-4015-9205-51BB00DA5396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9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3FC-CA04-4689-AF6D-8B1549F35130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2C76-F61F-4D90-B1C6-7CC7B1A89FE8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287F-8817-45D6-98DA-ACE2BAF71FE4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1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33C-AA76-4AE7-994C-AA946A2372B0}" type="datetime1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1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7EF5-DB71-409D-B587-E996A8986D8F}" type="datetime1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05F-BCDC-4F2D-8EB1-623539A25664}" type="datetime1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7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8F5A-922D-47D9-8CD7-0B904CCA70E7}" type="datetime1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B12F-7CEA-41AD-B896-00A5AC56668C}" type="datetime1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0359-AD9D-4BB8-AD41-988F83B4B602}" type="datetime1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9C89-FDEE-4D2C-9B43-91E568033799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D48B-E997-4E28-856D-B537AD658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0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h594@le.ac.uk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753" y="99753"/>
            <a:ext cx="8936182" cy="66501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9505" y="207818"/>
            <a:ext cx="8728364" cy="64423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387" y="2138724"/>
            <a:ext cx="8445225" cy="1264100"/>
          </a:xfrm>
          <a:solidFill>
            <a:schemeClr val="accent1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Introducing </a:t>
            </a:r>
            <a:r>
              <a:rPr lang="en-GB" sz="4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4000" b="1" dirty="0">
                <a:solidFill>
                  <a:schemeClr val="bg1"/>
                </a:solidFill>
              </a:rPr>
              <a:t>: inverse probability weighted parametric survival </a:t>
            </a:r>
            <a:r>
              <a:rPr lang="en-GB" sz="4000" b="1" dirty="0" smtClean="0">
                <a:solidFill>
                  <a:schemeClr val="bg1"/>
                </a:solidFill>
              </a:rPr>
              <a:t>models</a:t>
            </a:r>
            <a:endParaRPr lang="en-GB" sz="105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7" y="251358"/>
            <a:ext cx="1773668" cy="4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63244" y="306987"/>
            <a:ext cx="212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smtClean="0"/>
              <a:t>10.09.2021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1074" y="3769475"/>
            <a:ext cx="844522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Micki Hill</a:t>
            </a:r>
            <a:r>
              <a:rPr lang="en-GB" baseline="30000" dirty="0" smtClean="0"/>
              <a:t>1</a:t>
            </a:r>
            <a:r>
              <a:rPr lang="en-GB" dirty="0" smtClean="0"/>
              <a:t> </a:t>
            </a:r>
          </a:p>
          <a:p>
            <a:pPr algn="ctr"/>
            <a:r>
              <a:rPr lang="en-GB" dirty="0"/>
              <a:t>PC Lambert</a:t>
            </a:r>
            <a:r>
              <a:rPr lang="en-GB" baseline="30000" dirty="0"/>
              <a:t>1,2</a:t>
            </a:r>
            <a:r>
              <a:rPr lang="en-GB" dirty="0"/>
              <a:t> </a:t>
            </a:r>
            <a:r>
              <a:rPr lang="en-GB" dirty="0" smtClean="0"/>
              <a:t>and MJ Crowther</a:t>
            </a:r>
            <a:r>
              <a:rPr lang="en-GB" baseline="30000" dirty="0" smtClean="0"/>
              <a:t>2</a:t>
            </a:r>
            <a:endParaRPr lang="en-GB" dirty="0"/>
          </a:p>
          <a:p>
            <a:pPr algn="ctr"/>
            <a:r>
              <a:rPr lang="en-GB" sz="1400" baseline="30000" dirty="0" smtClean="0"/>
              <a:t>1</a:t>
            </a:r>
            <a:r>
              <a:rPr lang="en-GB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Leicester; Leicester (UK), </a:t>
            </a:r>
            <a:r>
              <a:rPr lang="en-GB" sz="1400" baseline="30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Karolinska </a:t>
            </a:r>
            <a:r>
              <a:rPr lang="en-GB" sz="1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Institutet</a:t>
            </a:r>
            <a:r>
              <a:rPr lang="en-GB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Stockholm (Sweden)</a:t>
            </a:r>
            <a:endParaRPr lang="en-GB" sz="1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077" y="971854"/>
            <a:ext cx="8445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UK Stata Conference 2021</a:t>
            </a:r>
            <a:endParaRPr lang="en-GB" sz="1400" baseline="30000" dirty="0"/>
          </a:p>
        </p:txBody>
      </p:sp>
      <p:pic>
        <p:nvPicPr>
          <p:cNvPr id="23" name="Picture 2" descr="Who Made That Twitter Bird? - The New York Ti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95" y="309693"/>
            <a:ext cx="561050" cy="40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89648" y="322030"/>
            <a:ext cx="147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@</a:t>
            </a:r>
            <a:r>
              <a:rPr lang="en-GB" sz="1600" b="1" dirty="0" err="1" smtClean="0"/>
              <a:t>Micki_Hill</a:t>
            </a:r>
            <a:endParaRPr lang="en-GB" sz="1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9753" y="5481186"/>
            <a:ext cx="9027621" cy="319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(logit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tvar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tmvarlist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en-GB" sz="14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tmoptions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[if] [in] , </a:t>
            </a: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GB" sz="14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distname</a:t>
            </a: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sz="1400" i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9" y="3147349"/>
            <a:ext cx="9027621" cy="319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(logit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tvar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tmvarlist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en-GB" sz="15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tmoptions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5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[if] [in] , </a:t>
            </a:r>
            <a:r>
              <a:rPr lang="en-GB" sz="15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GB" sz="1500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distname</a:t>
            </a:r>
            <a:r>
              <a:rPr lang="en-GB" sz="15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sz="1500" i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GB" sz="15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5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1069" y="1677592"/>
            <a:ext cx="1925582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Binary, fixed treatment variable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374" y="5710020"/>
            <a:ext cx="2328059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List of confounder variables (minimum 1)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59" y="298680"/>
            <a:ext cx="3070957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Treatment model options: e.g.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noconstant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7573" y="610990"/>
            <a:ext cx="1825882" cy="175432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exponential</a:t>
            </a:r>
          </a:p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gompertz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lognormal</a:t>
            </a:r>
          </a:p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loglogistic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705" y="3757199"/>
            <a:ext cx="1900843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options: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ancillary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7556" y="288251"/>
            <a:ext cx="2595154" cy="14773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stpm2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options: e.g.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(#), </a:t>
            </a:r>
          </a:p>
          <a:p>
            <a:pPr algn="ctr"/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(#),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knots(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knotstvc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1428" y="4623811"/>
            <a:ext cx="1888501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vcetype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2170" y="5097060"/>
            <a:ext cx="2542903" cy="120032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ipwtype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enweight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enflag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stsetupdate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0422" y="5232102"/>
            <a:ext cx="2339015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Reporting options: e.g.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level(#), </a:t>
            </a:r>
          </a:p>
          <a:p>
            <a:pPr algn="ctr"/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noheader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1203860" y="2323923"/>
            <a:ext cx="725088" cy="823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566404" y="3466407"/>
            <a:ext cx="1224693" cy="22436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>
            <a:off x="2206038" y="1222010"/>
            <a:ext cx="2074422" cy="19319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4990514" y="2365316"/>
            <a:ext cx="2118425" cy="7652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7595133" y="1765579"/>
            <a:ext cx="809146" cy="13650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05548" y="3472969"/>
            <a:ext cx="3094158" cy="5986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0"/>
          </p:cNvCxnSpPr>
          <p:nvPr/>
        </p:nvCxnSpPr>
        <p:spPr>
          <a:xfrm flipV="1">
            <a:off x="4493622" y="3479530"/>
            <a:ext cx="3592229" cy="16175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0"/>
          </p:cNvCxnSpPr>
          <p:nvPr/>
        </p:nvCxnSpPr>
        <p:spPr>
          <a:xfrm flipV="1">
            <a:off x="6895679" y="3466406"/>
            <a:ext cx="1508600" cy="115740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0"/>
          </p:cNvCxnSpPr>
          <p:nvPr/>
        </p:nvCxnSpPr>
        <p:spPr>
          <a:xfrm flipV="1">
            <a:off x="7839930" y="3466406"/>
            <a:ext cx="851224" cy="17656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6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5550"/>
            <a:ext cx="7886700" cy="104291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Previous example with </a:t>
            </a:r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sz="4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57829" y="2150955"/>
            <a:ext cx="4226251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 h x1 x2 x3 x5 x6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</a:t>
            </a:r>
          </a:p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uw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(1-h)/(1-ps</a:t>
            </a:r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rectime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uw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censrec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streg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 distribution(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578" y="3614816"/>
            <a:ext cx="4226251" cy="181588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 h x1 x2 x3 x5 x6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</a:t>
            </a:r>
          </a:p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h,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meanonly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r(mean)</a:t>
            </a:r>
          </a:p>
          <a:p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’*h/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(1-`ph’)*(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1-h)/(1-ps)</a:t>
            </a:r>
          </a:p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rectime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uw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censrec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streg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 distribution(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7829" y="2150955"/>
            <a:ext cx="3825547" cy="116955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rectime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f(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censrec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x7),	distribution(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ipwtype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(unstabilised)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(robust)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130" y="1498466"/>
            <a:ext cx="4226250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Previous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68169" y="1498466"/>
            <a:ext cx="3825547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04636" y="2551064"/>
            <a:ext cx="1386417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Unstabilised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19369" y="4338091"/>
            <a:ext cx="1815882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Stabilised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196818" y="3620967"/>
            <a:ext cx="3825547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rectime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f(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censrec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endParaRPr lang="en-GB" sz="14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x7),	distribution(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ipwtype</a:t>
            </a:r>
            <a:r>
              <a:rPr lang="en-GB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(stabilised) 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(robust)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203906" y="5658451"/>
            <a:ext cx="8789469" cy="613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The main reason to use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 is calculate the variance using M-estimation, which appropriately takes into account that the weights are estimated and not known exactly. 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3432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Weibull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8649" y="1546846"/>
            <a:ext cx="8176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distribution(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ipwtype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(stabilised)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mestimation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7409" t="46158" r="35307" b="24788"/>
          <a:stretch/>
        </p:blipFill>
        <p:spPr>
          <a:xfrm>
            <a:off x="1115017" y="2461546"/>
            <a:ext cx="6913966" cy="38199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8648" y="1546846"/>
            <a:ext cx="8176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distribution(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0359" y="2553772"/>
            <a:ext cx="2535864" cy="2963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69512" y="3988669"/>
            <a:ext cx="1190847" cy="4876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2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7339" t="46158" r="35647" b="25970"/>
          <a:stretch/>
        </p:blipFill>
        <p:spPr>
          <a:xfrm>
            <a:off x="1577221" y="3460379"/>
            <a:ext cx="6056956" cy="326109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7340" t="59243" r="35583" b="13306"/>
          <a:stretch/>
        </p:blipFill>
        <p:spPr>
          <a:xfrm>
            <a:off x="1577220" y="144073"/>
            <a:ext cx="6056957" cy="320001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2850995" y="5347039"/>
            <a:ext cx="728229" cy="133243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670889" y="5354203"/>
            <a:ext cx="728229" cy="133243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172891" y="4087107"/>
            <a:ext cx="2394857" cy="3851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50995" y="1972559"/>
            <a:ext cx="728229" cy="13324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670889" y="1979723"/>
            <a:ext cx="728229" cy="13324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172891" y="712627"/>
            <a:ext cx="2394857" cy="39296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597786" y="144073"/>
            <a:ext cx="1761450" cy="2300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639788" y="1413708"/>
            <a:ext cx="775956" cy="4497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597787" y="3490074"/>
            <a:ext cx="2210338" cy="2839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500530" y="4773264"/>
            <a:ext cx="1038220" cy="4646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052"/>
            <a:ext cx="7886700" cy="1123432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Royston-</a:t>
            </a:r>
            <a:r>
              <a:rPr lang="en-GB" sz="4000" b="1" dirty="0" err="1" smtClean="0">
                <a:solidFill>
                  <a:schemeClr val="bg2">
                    <a:lumMod val="25000"/>
                  </a:schemeClr>
                </a:solidFill>
              </a:rPr>
              <a:t>Parmar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3695" y="2450750"/>
            <a:ext cx="817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distribution(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eform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696" y="1650484"/>
            <a:ext cx="817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stpm2 h,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scale(hazard)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eform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1994" y="2019816"/>
            <a:ext cx="0" cy="3976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7329" t="51314" r="35190" b="24457"/>
          <a:stretch/>
        </p:blipFill>
        <p:spPr>
          <a:xfrm>
            <a:off x="1174838" y="3423035"/>
            <a:ext cx="6794312" cy="3095241"/>
          </a:xfrm>
          <a:prstGeom prst="rect">
            <a:avLst/>
          </a:prstGeom>
        </p:spPr>
      </p:pic>
      <p:pic>
        <p:nvPicPr>
          <p:cNvPr id="11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134099" y="174784"/>
            <a:ext cx="27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Royston and Parmar 2002</a:t>
            </a:r>
          </a:p>
          <a:p>
            <a:pPr algn="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Lambert and Royston 2009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7052"/>
            <a:ext cx="7886700" cy="1123432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40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Royston-</a:t>
            </a:r>
            <a:r>
              <a:rPr lang="en-GB" sz="4000" b="1" dirty="0" err="1" smtClean="0">
                <a:solidFill>
                  <a:schemeClr val="bg2">
                    <a:lumMod val="25000"/>
                  </a:schemeClr>
                </a:solidFill>
              </a:rPr>
              <a:t>Parmar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3695" y="2450750"/>
            <a:ext cx="817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distribution(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696" y="1650484"/>
            <a:ext cx="817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stpm2 h,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scale(hazard)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1994" y="2019816"/>
            <a:ext cx="0" cy="3976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346" t="49722" r="35276" b="23143"/>
          <a:stretch/>
        </p:blipFill>
        <p:spPr>
          <a:xfrm>
            <a:off x="1362885" y="3308749"/>
            <a:ext cx="6418217" cy="3293752"/>
          </a:xfrm>
          <a:prstGeom prst="rect">
            <a:avLst/>
          </a:prstGeom>
        </p:spPr>
      </p:pic>
      <p:pic>
        <p:nvPicPr>
          <p:cNvPr id="10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9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343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Courier New" panose="02070309020205020404" pitchFamily="49" charset="0"/>
              </a:rPr>
              <a:t>Predictions after </a:t>
            </a:r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3690" y="1373097"/>
            <a:ext cx="817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distribution(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pic>
        <p:nvPicPr>
          <p:cNvPr id="10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83689" y="2125812"/>
            <a:ext cx="817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Marginal recurrence free survival probabilities in each group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recsurv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survival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65" y="2872803"/>
            <a:ext cx="5234251" cy="38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343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+mn-lt"/>
                <a:cs typeface="Courier New" panose="02070309020205020404" pitchFamily="49" charset="0"/>
              </a:rPr>
              <a:t>Predictions after </a:t>
            </a:r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3690" y="1373097"/>
            <a:ext cx="817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(logit h x1 x2 x3 x5 x6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x7) ,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distribution(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dftvc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pic>
        <p:nvPicPr>
          <p:cNvPr id="10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83689" y="2125812"/>
            <a:ext cx="81766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Marginal restricted mean survival time (RMST) in hormone therapy group at 6 years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rmst1 in 1, at(h 1)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stdp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Marginal RMST in the non-hormone therapy group at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6 years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rmst0 in 1, at(h 0)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stdp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Difference in marginal RMST at 6 years</a:t>
            </a:r>
            <a:endParaRPr lang="en-GB" dirty="0">
              <a:solidFill>
                <a:schemeClr val="bg2">
                  <a:lumMod val="2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predictnl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predict(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at(h 1)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(6)) - predict(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at(h 0)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(6)) in 1, se(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drmst_se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rmst1* rmst0*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drmst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in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8425" t="38986" r="37326" b="53159"/>
          <a:stretch/>
        </p:blipFill>
        <p:spPr>
          <a:xfrm>
            <a:off x="1588547" y="5275252"/>
            <a:ext cx="5966888" cy="10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4" y="1571698"/>
            <a:ext cx="7143751" cy="872564"/>
          </a:xfr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 smtClean="0"/>
              <a:t>The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800" dirty="0" smtClean="0"/>
              <a:t> package facilitates IPW with survival data and allows the user to calculate robust or M-estimation standard errors. M-estimation appropriately takes into account that weights are estimated.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22" y="2736185"/>
            <a:ext cx="7143751" cy="923330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variance of a wide range of causal effects can be estimated using the M-estimation variance estimator. This is done using standard post-estimation commands, as the stored variance estimates are updated.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18</a:t>
            </a:fld>
            <a:endParaRPr lang="en-GB" dirty="0"/>
          </a:p>
        </p:txBody>
      </p:sp>
      <p:pic>
        <p:nvPicPr>
          <p:cNvPr id="8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000122" y="3951423"/>
            <a:ext cx="7143751" cy="64936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cs typeface="Courier New" panose="02070309020205020404" pitchFamily="49" charset="0"/>
              </a:rPr>
              <a:t>We recommend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800" dirty="0" smtClean="0">
                <a:cs typeface="Courier New" panose="02070309020205020404" pitchFamily="49" charset="0"/>
              </a:rPr>
              <a:t> for large datasets, where treatment prevalence is common and when bootstrapping may be too computationally intensive.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00122" y="4886920"/>
            <a:ext cx="7143751" cy="81832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Extensions </a:t>
            </a:r>
            <a:r>
              <a:rPr lang="en-GB" sz="1800" dirty="0" smtClean="0"/>
              <a:t>to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sz="1800" dirty="0" smtClean="0"/>
              <a:t> could </a:t>
            </a:r>
            <a:r>
              <a:rPr lang="en-GB" sz="1800" dirty="0"/>
              <a:t>include </a:t>
            </a:r>
            <a:r>
              <a:rPr lang="en-GB" sz="1800" dirty="0" smtClean="0"/>
              <a:t>different treatment models (e.g. </a:t>
            </a:r>
            <a:r>
              <a:rPr lang="en-GB" sz="1800" dirty="0" err="1" smtClean="0"/>
              <a:t>probit</a:t>
            </a:r>
            <a:r>
              <a:rPr lang="en-GB" sz="1800" dirty="0" smtClean="0"/>
              <a:t>), adding the Cox model, different types of weights (Mao </a:t>
            </a:r>
            <a:r>
              <a:rPr lang="en-GB" sz="1800" i="1" dirty="0" smtClean="0"/>
              <a:t>et al </a:t>
            </a:r>
            <a:r>
              <a:rPr lang="en-GB" sz="1800" dirty="0" smtClean="0"/>
              <a:t>2018), clustered data, competing risks and more.</a:t>
            </a:r>
            <a:endParaRPr lang="en-GB" sz="1800" dirty="0"/>
          </a:p>
        </p:txBody>
      </p:sp>
      <p:pic>
        <p:nvPicPr>
          <p:cNvPr id="17" name="Picture 2" descr="Who Made That Twitter Bird? - The New York Tim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2" y="6182716"/>
            <a:ext cx="561050" cy="40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77225" y="6195053"/>
            <a:ext cx="147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@</a:t>
            </a:r>
            <a:r>
              <a:rPr lang="en-GB" sz="1600" b="1" dirty="0" err="1" smtClean="0"/>
              <a:t>Micki_Hill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61059" y="6195053"/>
            <a:ext cx="187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hlinkClick r:id="rId5"/>
              </a:rPr>
              <a:t>mh594@le.ac.uk</a:t>
            </a:r>
            <a:r>
              <a:rPr lang="en-GB" sz="1600" b="1" dirty="0" smtClean="0"/>
              <a:t>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2026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5954"/>
            <a:ext cx="7886700" cy="64071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References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1216324"/>
            <a:ext cx="8412480" cy="523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Austin PC.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Variance estimation when using inverse probability of treatment weighting (IPTW) with survival analysis.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Statistics in Medicine. 2016;35(30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):5642-55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Hajage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D, </a:t>
            </a: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Chauvet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G, Belin L, </a:t>
            </a: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Lafourcade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A, </a:t>
            </a: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Tubach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F, De </a:t>
            </a: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Rycke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Y.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Closed‐form variance estimator for weighted propensity score estimators with survival outcome.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Biometrical Journal. 2018;60(6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):1151-63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Lambert PC, Royston P.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Further development of flexible parametric models for survival analysis. The Stata Journal.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2009;9(2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):265-90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Mao H, Li L, Yang W, Shen Y.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On the propensity score weighting analysis with survival outcome: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</a:rPr>
              <a:t>Estimands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, estimation, and inference. Statistics in medicine.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2018;37(26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):3745-63. </a:t>
            </a:r>
            <a:endParaRPr lang="en-GB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Royston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P, Parmar MKB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. Flexible parametric proportional‐hazards and proportional‐odds models for censored survival data, with application to prognostic modelling and estimation of treatment effects. Statistics in Medicine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2002;21(15):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2175-97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Shu D, Young JG, </a:t>
            </a:r>
            <a:r>
              <a:rPr lang="en-GB" sz="1600" b="1" dirty="0" err="1">
                <a:solidFill>
                  <a:schemeClr val="bg2">
                    <a:lumMod val="25000"/>
                  </a:schemeClr>
                </a:solidFill>
              </a:rPr>
              <a:t>Toh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 S, Wang R.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Variance estimation in inverse probability weighted Cox models. Biometrics.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2020. 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Stefanski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LA, Boos DD.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The calculus of M-estimation.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The American Statistician. 2002;56(1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):29-38.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Williamson EJ, Forbes A, White IR.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Variance reduction in randomised trials by inverse probability weighting using the propensity score. Statistics in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Medicine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</a:rPr>
              <a:t>2014;33(5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):721-37.</a:t>
            </a:r>
            <a:endParaRPr lang="en-GB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1600" dirty="0" smtClean="0"/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2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2</a:t>
            </a:fld>
            <a:endParaRPr lang="en-GB"/>
          </a:p>
        </p:txBody>
      </p:sp>
      <p:pic>
        <p:nvPicPr>
          <p:cNvPr id="16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3234889" y="3013528"/>
            <a:ext cx="5356514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Methods and Stata code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521" y="3752747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Variance estimation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4889" y="3752747"/>
            <a:ext cx="5356514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Robust, bootstrapping and M-estimation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41840" y="4491161"/>
            <a:ext cx="5356514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Algorithm, syntax and example code and output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8570" y="4491161"/>
            <a:ext cx="243868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570" y="2275919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Background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3234889" y="2273885"/>
            <a:ext cx="5356514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Inverse probability weighting (IPW)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570" y="3014333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Point estimation</a:t>
            </a:r>
            <a:endParaRPr lang="en-GB" b="1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5521" y="840981"/>
            <a:ext cx="8052833" cy="860998"/>
          </a:xfrm>
          <a:prstGeom prst="rect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8791" y="5229575"/>
            <a:ext cx="5356514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Recommendations with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521" y="5229575"/>
            <a:ext cx="243868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Conclusion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23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0619" y="546215"/>
            <a:ext cx="8753168" cy="997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2">
                    <a:lumMod val="25000"/>
                  </a:schemeClr>
                </a:solidFill>
              </a:rPr>
              <a:t>Inverse Probability Weighting (IPW)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565" y="1865747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Randomized Trials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082440" y="1865747"/>
            <a:ext cx="5727950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Treatment allocation is random.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77565" y="2749899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Observational studies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3082440" y="2749899"/>
            <a:ext cx="5727950" cy="92333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Treatment allocation may depend on patient factors. How much of the difference in treatment groups is due to the treatment or the confounders?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565" y="4182203"/>
            <a:ext cx="2438688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Solution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3082440" y="4182203"/>
            <a:ext cx="5727950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Inverse probability weighting to remove confounding.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565" y="5067826"/>
            <a:ext cx="2438688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Survival setting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3082440" y="5067826"/>
            <a:ext cx="5727950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Time to an event, where events may be censored.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19" y="234046"/>
            <a:ext cx="8753168" cy="99795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Inverse Probability Weighting (IPW)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480898" y="4385604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924153" y="3845881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924153" y="483456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1339286" y="4280668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1748862" y="384588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1696588" y="501555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2106164" y="438560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3531564" y="4385604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3974819" y="3845881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3974819" y="483456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4389952" y="4280668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4799528" y="384588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4747254" y="501555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5156830" y="438560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463192" y="3395004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906447" y="2855281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906447" y="384396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321580" y="3290068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731156" y="2855280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678882" y="402495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8088458" y="3395003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469206" y="5372678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912461" y="4832955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6912461" y="5821634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327594" y="5267742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737170" y="4832954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7684896" y="6002627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875" l="27187" r="7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78" r="26013"/>
          <a:stretch/>
        </p:blipFill>
        <p:spPr bwMode="auto">
          <a:xfrm flipH="1">
            <a:off x="8094472" y="5372677"/>
            <a:ext cx="295503" cy="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2647950" y="4700577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4654" y="4700577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646002" y="3989980"/>
            <a:ext cx="631024" cy="531145"/>
            <a:chOff x="2468997" y="2241428"/>
            <a:chExt cx="631024" cy="531145"/>
          </a:xfrm>
        </p:grpSpPr>
        <p:sp>
          <p:nvSpPr>
            <p:cNvPr id="44" name="Flowchart: Manual Operation 43"/>
            <p:cNvSpPr/>
            <p:nvPr/>
          </p:nvSpPr>
          <p:spPr>
            <a:xfrm rot="10800000">
              <a:off x="2468997" y="2408008"/>
              <a:ext cx="631024" cy="364565"/>
            </a:xfrm>
            <a:prstGeom prst="flowChartManualOperat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2670072" y="2241428"/>
              <a:ext cx="234507" cy="1665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2" y="4245699"/>
            <a:ext cx="152060" cy="12953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9" y="4076847"/>
            <a:ext cx="223653" cy="1905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2866" y="3717351"/>
            <a:ext cx="148826" cy="12677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64" y="4205834"/>
            <a:ext cx="211033" cy="17976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58" y="3612406"/>
            <a:ext cx="271824" cy="2315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29" y="4749564"/>
            <a:ext cx="304800" cy="25964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34" y="4674653"/>
            <a:ext cx="185831" cy="15830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225836" y="2591669"/>
            <a:ext cx="3323009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To obtain causal estimates.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0962" y="1405592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What is it?</a:t>
            </a:r>
            <a:endParaRPr lang="en-GB" b="1" dirty="0"/>
          </a:p>
        </p:txBody>
      </p:sp>
      <p:sp>
        <p:nvSpPr>
          <p:cNvPr id="61" name="Rectangle 60"/>
          <p:cNvSpPr/>
          <p:nvPr/>
        </p:nvSpPr>
        <p:spPr>
          <a:xfrm>
            <a:off x="3225837" y="1405592"/>
            <a:ext cx="5356514" cy="92333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 method to remove confounding resulting in a pseudo-population where treatment is independent of the measured confounders.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9518" y="2574856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Why is it used?</a:t>
            </a:r>
            <a:endParaRPr lang="en-GB" b="1" dirty="0"/>
          </a:p>
        </p:txBody>
      </p:sp>
      <p:sp>
        <p:nvSpPr>
          <p:cNvPr id="63" name="Rectangle 62"/>
          <p:cNvSpPr/>
          <p:nvPr/>
        </p:nvSpPr>
        <p:spPr>
          <a:xfrm>
            <a:off x="473049" y="5880508"/>
            <a:ext cx="4994802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ive larger weights to individuals less likely to have their treatment, given the confounder values.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5360"/>
            <a:ext cx="7886700" cy="111285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How do you perform an IPW analysis?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812" y="4706938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outcome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3130" y="4706938"/>
            <a:ext cx="5356514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Fit a survival model to the weighted data with treatment/exposure as the only covariate.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3131" y="5695390"/>
            <a:ext cx="1591144" cy="36652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Robust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12" y="5692587"/>
            <a:ext cx="243868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Estimate variance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812" y="1676688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treatment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3233130" y="1675876"/>
            <a:ext cx="5356514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Model treatment/exposure variable against the measured confounders, e.g. using logistic regression.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812" y="2658423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Calculate the weights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5115815" y="5697850"/>
            <a:ext cx="1591145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Bootstrapping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98500" y="5692587"/>
            <a:ext cx="1591145" cy="369332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M-estimation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6812" y="3389204"/>
                <a:ext cx="3634594" cy="960199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Unstabilised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2" y="3389204"/>
                <a:ext cx="3634594" cy="960199"/>
              </a:xfrm>
              <a:prstGeom prst="rect">
                <a:avLst/>
              </a:prstGeom>
              <a:blipFill>
                <a:blip r:embed="rId9"/>
                <a:stretch>
                  <a:fillRect t="-3125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33131" y="2659580"/>
                <a:ext cx="5356514" cy="369332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Propensity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31" y="2659580"/>
                <a:ext cx="5356514" cy="369332"/>
              </a:xfrm>
              <a:prstGeom prst="rect">
                <a:avLst/>
              </a:prstGeom>
              <a:blipFill>
                <a:blip r:embed="rId10"/>
                <a:stretch>
                  <a:fillRect l="-794" t="-6250" b="-20313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11040" y="3389204"/>
                <a:ext cx="4078605" cy="944233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Stabilised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=1]</m:t>
                              </m:r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=0](1−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0" y="3389204"/>
                <a:ext cx="4078605" cy="944233"/>
              </a:xfrm>
              <a:prstGeom prst="rect">
                <a:avLst/>
              </a:prstGeom>
              <a:blipFill>
                <a:blip r:embed="rId11"/>
                <a:stretch>
                  <a:fillRect t="-3165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Uni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12" y="265972"/>
            <a:ext cx="8052832" cy="111285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How do you do it in Stata?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812" y="5177223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outcome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233131" y="6017623"/>
            <a:ext cx="1591144" cy="36652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Robust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12" y="6014820"/>
            <a:ext cx="243868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Estimate variance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812" y="2198890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treatment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3233130" y="2198078"/>
            <a:ext cx="5356514" cy="3708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x2 x3 x5 x6 x7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812" y="2828388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Calculate the weights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5115815" y="6020083"/>
            <a:ext cx="1591145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Bootstrapping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98500" y="6014820"/>
            <a:ext cx="1591145" cy="369332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M-estimation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6812" y="3449741"/>
            <a:ext cx="8052832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Unstabilised:	</a:t>
            </a:r>
            <a:r>
              <a:rPr lang="fr-FR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fr-FR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fr-FR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uw</a:t>
            </a:r>
            <a:r>
              <a:rPr lang="fr-FR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h/</a:t>
            </a:r>
            <a:r>
              <a:rPr lang="fr-FR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(1-h)/(1-ps)</a:t>
            </a:r>
            <a:endParaRPr lang="en-GB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3130" y="2830314"/>
            <a:ext cx="5356514" cy="3708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GB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GB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6812" y="4067261"/>
            <a:ext cx="8052832" cy="86177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Stabilised: 	</a:t>
            </a:r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h, </a:t>
            </a:r>
            <a:r>
              <a:rPr lang="en-GB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meanonly</a:t>
            </a:r>
            <a:endParaRPr lang="en-GB" sz="1600" i="0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local </a:t>
            </a:r>
            <a:r>
              <a:rPr lang="en-GB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r(mean)</a:t>
            </a:r>
          </a:p>
          <a:p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gen double </a:t>
            </a:r>
            <a:r>
              <a:rPr lang="en-GB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  <a:r>
              <a:rPr lang="en-GB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*h/</a:t>
            </a:r>
            <a:r>
              <a:rPr lang="en-GB" sz="1600" i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1600" i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(1-`ph’)*(1-h)/(1-ps)</a:t>
            </a:r>
            <a:endParaRPr lang="en-GB" sz="16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3130" y="1366009"/>
            <a:ext cx="5356514" cy="58477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webuse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brcancer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 </a:t>
            </a:r>
            <a:r>
              <a:rPr lang="en-GB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hormon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  <a:endParaRPr lang="en-GB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812" y="1365292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Load the data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3233130" y="5180359"/>
            <a:ext cx="5356514" cy="58477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rectime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f(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censrec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r>
              <a:rPr lang="en-GB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streg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distribution(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weibull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2" name="Picture 2" descr="Un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8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M-estimation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0306"/>
                <a:ext cx="7886700" cy="391191"/>
              </a:xfrm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M-estimators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 are the solutions to the estimating equations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8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GB" sz="18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8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GB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GB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0306"/>
                <a:ext cx="7886700" cy="391191"/>
              </a:xfrm>
              <a:blipFill>
                <a:blip r:embed="rId2"/>
                <a:stretch>
                  <a:fillRect t="-110448" b="-156716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635" y="3066895"/>
                <a:ext cx="3821429" cy="2531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p>
                                    </m:sSubSup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35" y="3066895"/>
                <a:ext cx="3821429" cy="2531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54135" y="3119357"/>
                <a:ext cx="2793483" cy="2051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|"/>
                              <m:endChr m:val=""/>
                              <m:ctrlP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sSup>
                        <m:sSupPr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35" y="3119357"/>
                <a:ext cx="2793483" cy="205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9635" y="2429420"/>
            <a:ext cx="3760470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Score function</a:t>
            </a:r>
            <a:endParaRPr lang="en-GB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63549" y="5677987"/>
                <a:ext cx="2133600" cy="73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9" y="5677987"/>
                <a:ext cx="2133600" cy="730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1030" y="3172646"/>
                <a:ext cx="1216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0" y="3172646"/>
                <a:ext cx="121696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809512" y="3541978"/>
            <a:ext cx="0" cy="6033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4311" y="2916262"/>
            <a:ext cx="13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Logistic regression treatment model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96759" y="3216675"/>
            <a:ext cx="444221" cy="18442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97941" y="5485306"/>
            <a:ext cx="1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Parametric survival model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2428" y="4266371"/>
            <a:ext cx="1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Weighted log-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likelihoood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688034" y="4353804"/>
            <a:ext cx="605234" cy="3742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683102" y="5485306"/>
            <a:ext cx="605234" cy="3742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5770" y="2429420"/>
            <a:ext cx="2758147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Variance estimator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67207" y="3172646"/>
            <a:ext cx="254442" cy="54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367475" y="176400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Stefanski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and Boos 2002</a:t>
            </a:r>
          </a:p>
          <a:p>
            <a:pPr algn="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Williamson </a:t>
            </a:r>
            <a:r>
              <a:rPr lang="en-GB" i="1" dirty="0" smtClean="0">
                <a:solidFill>
                  <a:schemeClr val="bg2">
                    <a:lumMod val="50000"/>
                  </a:schemeClr>
                </a:solidFill>
              </a:rPr>
              <a:t>et al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Introducing </a:t>
            </a:r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stipw</a:t>
            </a:r>
            <a:endParaRPr lang="en-GB" sz="4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58836" y="5239236"/>
            <a:ext cx="5356514" cy="11876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tteffects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facilitates IPW in Stata for survival data. However, censoring weights must be used to address censored times and only certain effect measures (ATE, ATT and PO means) are given.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8836" y="1662579"/>
            <a:ext cx="5356514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Robust variances can be conservative (Austin 2016).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54" y="1666944"/>
            <a:ext cx="2438688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Motivation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3158836" y="4053494"/>
            <a:ext cx="5356514" cy="92333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To create a program that performs IPW on survival data and provide a closed form variance estimator using M-estimation for parametric models.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454" y="4093778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Goal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3158836" y="2179378"/>
            <a:ext cx="5356514" cy="64633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Bootstrap variances can be computationally intensive (large datasets) and depends on starting seed.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8836" y="2973177"/>
            <a:ext cx="5356514" cy="92333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Closed form variance estimators have been provided for the Cox model in R using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linearisation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Hajage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i="1" dirty="0" smtClean="0">
                <a:solidFill>
                  <a:schemeClr val="bg2">
                    <a:lumMod val="25000"/>
                  </a:schemeClr>
                </a:solidFill>
              </a:rPr>
              <a:t>et al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2018) and M-estimation (Shu </a:t>
            </a:r>
            <a:r>
              <a:rPr lang="en-GB" i="1" dirty="0" smtClean="0">
                <a:solidFill>
                  <a:schemeClr val="bg2">
                    <a:lumMod val="25000"/>
                  </a:schemeClr>
                </a:solidFill>
              </a:rPr>
              <a:t>et al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2020).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454" y="5239236"/>
            <a:ext cx="2438688" cy="3693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stteffects</a:t>
            </a:r>
            <a:endParaRPr lang="en-GB" b="1" dirty="0"/>
          </a:p>
        </p:txBody>
      </p:sp>
      <p:pic>
        <p:nvPicPr>
          <p:cNvPr id="14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67475" y="176400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Stefanski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and Boos 2002</a:t>
            </a:r>
          </a:p>
          <a:p>
            <a:pPr algn="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Williamson </a:t>
            </a:r>
            <a:r>
              <a:rPr lang="en-GB" i="1" dirty="0" smtClean="0">
                <a:solidFill>
                  <a:schemeClr val="bg2">
                    <a:lumMod val="50000"/>
                  </a:schemeClr>
                </a:solidFill>
              </a:rPr>
              <a:t>et al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0187"/>
            <a:ext cx="7886700" cy="676735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40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tipw</a:t>
            </a:r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</a:rPr>
              <a:t> Algorithm</a:t>
            </a:r>
            <a:endParaRPr lang="en-GB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8B-E997-4E28-856D-B537AD658F10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7329" y="4920366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outcome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183647" y="4919858"/>
            <a:ext cx="5528088" cy="92333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Resets the data with weights (preserves the original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). Fits the survival model using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streg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or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stpm2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with treatment as the only covariate.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329" y="6008962"/>
            <a:ext cx="2438688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Estimate variance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7329" y="3038040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Model treatment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3183647" y="3041845"/>
            <a:ext cx="5528088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Uses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to model treatment against confounders.</a:t>
            </a: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(SW): Uses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to model treatment (no confounders).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329" y="3849646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Calculate the weights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3183647" y="3849646"/>
            <a:ext cx="55280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Calculates the weights as previously.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329" y="1713936"/>
            <a:ext cx="24386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/>
              <a:t>Excludes missing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3183647" y="1713936"/>
            <a:ext cx="5528088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Any observations with missing treatment values, confounder values or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= 0 are excluded.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3647" y="1188059"/>
            <a:ext cx="5528088" cy="36933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Data must already be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stset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2560" y="2516812"/>
            <a:ext cx="2438688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stipw_flag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2560" y="4384752"/>
            <a:ext cx="2438688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stipw_weight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Picture 2" descr="Un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4" y="157423"/>
            <a:ext cx="1636280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8598416" y="154538"/>
            <a:ext cx="423949" cy="387926"/>
            <a:chOff x="6893562" y="1540627"/>
            <a:chExt cx="423949" cy="3879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0800000">
            <a:off x="121634" y="6333550"/>
            <a:ext cx="423949" cy="387926"/>
            <a:chOff x="6893562" y="1540627"/>
            <a:chExt cx="423949" cy="3879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893562" y="1540627"/>
              <a:ext cx="423949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288862" y="1540627"/>
              <a:ext cx="0" cy="387926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183647" y="6008962"/>
            <a:ext cx="5528088" cy="64633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Uses Mata to calculate the M-estimation variance estimator.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The stored variance estimates are updated.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37372</TotalTime>
  <Words>1959</Words>
  <Application>Microsoft Office PowerPoint</Application>
  <PresentationFormat>On-screen Show (4:3)</PresentationFormat>
  <Paragraphs>220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Introducing stipw: inverse probability weighted parametric survival models</vt:lpstr>
      <vt:lpstr>PowerPoint Presentation</vt:lpstr>
      <vt:lpstr>PowerPoint Presentation</vt:lpstr>
      <vt:lpstr>Inverse Probability Weighting (IPW)</vt:lpstr>
      <vt:lpstr>How do you perform an IPW analysis?</vt:lpstr>
      <vt:lpstr>How do you do it in Stata?</vt:lpstr>
      <vt:lpstr>M-estimation</vt:lpstr>
      <vt:lpstr>Introducing stipw</vt:lpstr>
      <vt:lpstr>stipw Algorithm</vt:lpstr>
      <vt:lpstr>PowerPoint Presentation</vt:lpstr>
      <vt:lpstr>Previous example with stipw</vt:lpstr>
      <vt:lpstr>stipw: Weibull</vt:lpstr>
      <vt:lpstr>PowerPoint Presentation</vt:lpstr>
      <vt:lpstr>stipw: Royston-Parmar</vt:lpstr>
      <vt:lpstr>stipw: Royston-Parmar</vt:lpstr>
      <vt:lpstr>Predictions after stipw</vt:lpstr>
      <vt:lpstr>Predictions after stipw</vt:lpstr>
      <vt:lpstr>Conclusion</vt:lpstr>
      <vt:lpstr>References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Micki</dc:creator>
  <cp:lastModifiedBy>Hill, Micki</cp:lastModifiedBy>
  <cp:revision>377</cp:revision>
  <cp:lastPrinted>2020-01-30T09:20:57Z</cp:lastPrinted>
  <dcterms:created xsi:type="dcterms:W3CDTF">2019-07-11T15:21:30Z</dcterms:created>
  <dcterms:modified xsi:type="dcterms:W3CDTF">2021-09-09T08:52:01Z</dcterms:modified>
</cp:coreProperties>
</file>