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Oswald Light"/>
      <p:regular r:id="rId12"/>
      <p:bold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swaldLight-bold.fntdata"/><Relationship Id="rId12" Type="http://schemas.openxmlformats.org/officeDocument/2006/relationships/font" Target="fonts/Oswald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atgpt.com/c/673b9a32-92a0-8010-928e-5e622912c4dc" TargetMode="External"/><Relationship Id="rId3" Type="http://schemas.openxmlformats.org/officeDocument/2006/relationships/hyperlink" Target="https://drive.google.com/drive/u/1/folders/1G42xcgAN16ps83qyimx4ek_-2GW5J7XI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7f80703eb_0_461:notes"/>
          <p:cNvSpPr/>
          <p:nvPr>
            <p:ph idx="2" type="sldImg"/>
          </p:nvPr>
        </p:nvSpPr>
        <p:spPr>
          <a:xfrm>
            <a:off x="412750" y="393492"/>
            <a:ext cx="6197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7f80703eb_0_461:notes"/>
          <p:cNvSpPr txBox="1"/>
          <p:nvPr>
            <p:ph idx="1" type="body"/>
          </p:nvPr>
        </p:nvSpPr>
        <p:spPr>
          <a:xfrm>
            <a:off x="441268" y="4013407"/>
            <a:ext cx="5961000" cy="4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ChatGPT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https://drive.google.com/drive/u/1/folders/1G42xcgAN16ps83qyimx4ek_-2GW5J7XI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Mi nombre es Andrés González y les presentaré el trabajo que he hecho en conjunto con José Ruiz Tagle, Mariel Mateo y Álvaro Castillo, titulado, Asociación entre el reporte de policonsumo y abandono de tratamientos por trastornos por uso de sustancias: un estudio de cohorte retrospectivo en Chile.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Este estudio forma parte del intramural de 2023 y que enviaremos a la Journal of Substance Abuse Treatment</a:t>
            </a:r>
            <a:endParaRPr b="1"/>
          </a:p>
        </p:txBody>
      </p:sp>
      <p:sp>
        <p:nvSpPr>
          <p:cNvPr id="145" name="Google Shape;145;g317f80703eb_0_461:notes"/>
          <p:cNvSpPr txBox="1"/>
          <p:nvPr>
            <p:ph idx="12" type="sldNum"/>
          </p:nvPr>
        </p:nvSpPr>
        <p:spPr>
          <a:xfrm>
            <a:off x="403350" y="8735267"/>
            <a:ext cx="281100" cy="1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7f80703eb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Qué es el Policonsumo, consumo problemático o dependencia más de una sustancia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 sabe que las personas con policonsumo tienen peor pronóstico en general (mortalidad, recaidas, respuesta a tratamiento) y presentarían características que hacen el tratamiento más desafiante (ej., + comorbilidad)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 aumentado, sobre todo más reportado en el Norte Global (australia, reino unido, norte américa), tanto así que muchos autores señalan que no tiene mucho sentido estudiar sustancias por separado,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Buena parte de los estudios de policonsumo en el sur global se refieren a reportes de policonsumo, por ejemplo, en encuestas de población general o a estudiantes, pero no a personas en tratamiento.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 bien hay estudios de la relación policonsumo y tratamientos, los resultados son mixtos (completan menos, no se relaciona y completan más) y no son en nuestra región, por tanto, los resultados no se traducen a los tipos de sustancias que tenemos, modalidades y contextos de atención y sistemas de salud en general.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Por otra parte, las fuentes secundarias nos imponen un desafío metodológico: el ver mucho y muy seguido a determinados pacientes que más necesitan volver por determinadas características y evoluciones en su historial de tratamientos, puede llevarnos a sobre- o subestimar el rol del policonsumo en abandono de tratamientos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 resumen: en este artículo buscamos Determinar la eventual asociación entre reportar PSU al ingreso y la no finalización del tratamiento de TUS en Chile</a:t>
            </a:r>
            <a:endParaRPr/>
          </a:p>
        </p:txBody>
      </p:sp>
      <p:sp>
        <p:nvSpPr>
          <p:cNvPr id="151" name="Google Shape;151;g317f80703eb_0_229:notes"/>
          <p:cNvSpPr/>
          <p:nvPr>
            <p:ph idx="2" type="sldImg"/>
          </p:nvPr>
        </p:nvSpPr>
        <p:spPr>
          <a:xfrm>
            <a:off x="641350" y="1143000"/>
            <a:ext cx="55752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7f80703eb_0_467:notes"/>
          <p:cNvSpPr/>
          <p:nvPr>
            <p:ph idx="2" type="sldImg"/>
          </p:nvPr>
        </p:nvSpPr>
        <p:spPr>
          <a:xfrm>
            <a:off x="412750" y="393492"/>
            <a:ext cx="6197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7f80703eb_0_467:notes"/>
          <p:cNvSpPr txBox="1"/>
          <p:nvPr>
            <p:ph idx="1" type="body"/>
          </p:nvPr>
        </p:nvSpPr>
        <p:spPr>
          <a:xfrm>
            <a:off x="441268" y="4013407"/>
            <a:ext cx="5961000" cy="4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Para esto usamos los datos centralizados de todos los tratamientos coordinados por SENDA [entidad que paga y fija estándares por tratamientos por trastornos por uso de sustancias de caracter público, del 80% de la población aprox] del 2010 al 2019, centrándonos en personas con más de un tratamiento (13 mil de 72 mil en esos años) y con 31 mil episodios de tratamiento en total.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La variable de exposición es haber reportado en la entrevista de ingreso a tratamiento consumir más de una sustancia que motiva el ingreso al mismo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La variable de resultado es el abandono o alta administrativa (es decir, contra la indicación del equipo terapéutico o producto de problemas de comportamiento).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Se generó una prueba para ver si los efectos varían según modalidad de tratamiento.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Los análisis se hicieron estratificados por modalidad de tratamiento (específico mujeres, población general; y de esos, ambulatorio intensivo, residencial o ambulatorio).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Se utilizó el modelo de Poisson para cuantificar el riesgo de abandono teniendo en cuenta la dependencia de las observaciones para cada paciente.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Los modelos ajustaron por </a:t>
            </a:r>
            <a:r>
              <a:rPr lang="en">
                <a:solidFill>
                  <a:schemeClr val="dk1"/>
                </a:solidFill>
              </a:rPr>
              <a:t>variables</a:t>
            </a:r>
            <a:r>
              <a:rPr lang="en">
                <a:solidFill>
                  <a:schemeClr val="dk1"/>
                </a:solidFill>
              </a:rPr>
              <a:t> sociodemográficas al ingreso al primer tratamiento como la </a:t>
            </a:r>
            <a:r>
              <a:rPr lang="en">
                <a:solidFill>
                  <a:schemeClr val="dk1"/>
                </a:solidFill>
              </a:rPr>
              <a:t>edad al ingreso, estatus ocupacional</a:t>
            </a:r>
            <a:r>
              <a:rPr lang="en">
                <a:solidFill>
                  <a:schemeClr val="dk1"/>
                </a:solidFill>
              </a:rPr>
              <a:t>, otras variables rel. </a:t>
            </a: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on el perfil de consumo (sustancia principal por la que inició consumiendo, por la que ingresó a tratamiento, frecuencia)  y salud (comorbilidad psiquiátrica, en estudio y confirmada)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También se evaluó este mismo modelo para medir el riesgo, pero empleando una ponderación inversa de la intensidad de tratamientos (tiempo de observación /disponibilidad en la base de datos) como un proceso de recuento (modelando múltiples tratamientos en distintos tiempos),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condicional a información del tratamiento previo (duración, resultado, compromiso biopsicosocial al ingreso, policonsumo, edad, sustancia de ingreso, ocupación)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Usamos un análisis de sensibilidad distinguiendo pacientes con alcohol como sustancia secundaria vs. otras sustancias además, de policonsumo por otras sustancias y monoconsumo como referencia.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g317f80703eb_0_467:notes"/>
          <p:cNvSpPr txBox="1"/>
          <p:nvPr>
            <p:ph idx="12" type="sldNum"/>
          </p:nvPr>
        </p:nvSpPr>
        <p:spPr>
          <a:xfrm>
            <a:off x="403350" y="8735267"/>
            <a:ext cx="281100" cy="1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7f80703eb_0_472:notes"/>
          <p:cNvSpPr/>
          <p:nvPr>
            <p:ph idx="2" type="sldImg"/>
          </p:nvPr>
        </p:nvSpPr>
        <p:spPr>
          <a:xfrm>
            <a:off x="412750" y="393492"/>
            <a:ext cx="6197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7f80703eb_0_472:notes"/>
          <p:cNvSpPr txBox="1"/>
          <p:nvPr>
            <p:ph idx="1" type="body"/>
          </p:nvPr>
        </p:nvSpPr>
        <p:spPr>
          <a:xfrm>
            <a:off x="441268" y="4013407"/>
            <a:ext cx="5961000" cy="4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Los pacientes que reportaron uso de múltiples sustancias ingresaron a tratamiento a edad más temprana, tenían mayor desempleo y usaban más cocaína que alcohol como sustancia principal, iniciando más frecuentemente con marihuana. Presentaban mayor compromiso biopsicosocial severo.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Aunque las personas con Policonsumo mostraron porcentajes ligeramente mayores de abandono/alta administrativa del tratamiento, la incidencia de abandono/alta </a:t>
            </a:r>
            <a:r>
              <a:rPr lang="en"/>
              <a:t>administrativa</a:t>
            </a:r>
            <a:r>
              <a:rPr lang="en"/>
              <a:t> por persona-mes fue menor en quienes reportaron policonsumo al ingreso en comparación con los que no lo hicieron. Por tanto, estuvieron más tiempo en la base de datos en observación.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Por tiempo presentaré con más detalle sólo el análisis principal</a:t>
            </a:r>
            <a:r>
              <a:rPr lang="en"/>
              <a:t>, ya ajustando por todas las </a:t>
            </a:r>
            <a:r>
              <a:rPr lang="en"/>
              <a:t>variables y corrigiendo por aquellos que vemos más porque volvieron más seguido o más (intensidad proporcional), vemos que el riesgo de abandono según policonsumo no es igual por modalidad de tratamiento: hay mayor riesgo de abandono en pacientes que reportan policonsumo </a:t>
            </a:r>
            <a:r>
              <a:rPr lang="en">
                <a:solidFill>
                  <a:schemeClr val="dk1"/>
                </a:solidFill>
              </a:rPr>
              <a:t>(vs. quienes no reportan) </a:t>
            </a:r>
            <a:r>
              <a:rPr lang="en"/>
              <a:t>en tratamientos de población general ambulatorio intensivo y en tratamientos específicos de mujeres.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SENSIBILIDAD</a:t>
            </a:r>
            <a:r>
              <a:rPr lang="en"/>
              <a:t>:</a:t>
            </a:r>
            <a:br>
              <a:rPr lang="en"/>
            </a:br>
            <a:r>
              <a:rPr lang="en"/>
              <a:t>La asociación policonsumo-abandono fueron consistentes aunque atenuadas. En mujeres en tratamientos residenciales (M-PR), tanto con alcohol como sin él como sustancia secundaria, se mantuvo la asociación 14% superior para alcohol como sin alcohol como sus. </a:t>
            </a:r>
            <a:r>
              <a:rPr lang="en"/>
              <a:t>s</a:t>
            </a:r>
            <a:r>
              <a:rPr lang="en"/>
              <a:t>ecundaria. En tratamientos ambulatorios intensivos para </a:t>
            </a:r>
            <a:r>
              <a:rPr lang="en"/>
              <a:t>población general (PG-PAI)</a:t>
            </a:r>
            <a:r>
              <a:rPr lang="en"/>
              <a:t>, solo los pacientes con alcohol como sustancia secundaria mostraron asociaciones significativas (RR=1.10; 95%CI: 1.07, 1.14), y en tratamientos residenciales (PG-PR), el PSU con alcohol tuvo un efecto protector (RR=0.89; 95%CI: 0.83, 0.94). Pensamos que esto último puede ser por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17f80703eb_0_472:notes"/>
          <p:cNvSpPr txBox="1"/>
          <p:nvPr>
            <p:ph idx="12" type="sldNum"/>
          </p:nvPr>
        </p:nvSpPr>
        <p:spPr>
          <a:xfrm>
            <a:off x="403350" y="8735267"/>
            <a:ext cx="281100" cy="1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7f80703eb_0_5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Mensaje Final: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Mejorar la atención y los resultados para pacientes con PSU requiere un enfoque integral y contextualizado al historial de visitas.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Implicaciones prácticas: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Mejorar la retención y finalización de tratamientos.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Fortalecer programas de tratamiento en América Latina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Agradecimientos  a SENDA y Eleanor Pullenayegum autora de  "Causal inference with longitudinal data subject to irregular assessment times" y quien me respondió de manera solícita cuando le notifiqué que había un problema en el código que adjuntó en su artículo.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g317f80703eb_0_575:notes"/>
          <p:cNvSpPr/>
          <p:nvPr>
            <p:ph idx="2" type="sldImg"/>
          </p:nvPr>
        </p:nvSpPr>
        <p:spPr>
          <a:xfrm>
            <a:off x="641350" y="1143000"/>
            <a:ext cx="55752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os objetos_punteo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49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0" l="43035" r="52941" t="1380"/>
          <a:stretch/>
        </p:blipFill>
        <p:spPr>
          <a:xfrm>
            <a:off x="-1" y="0"/>
            <a:ext cx="2857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Presentación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11668" l="0" r="0" t="11668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ctrTitle"/>
          </p:nvPr>
        </p:nvSpPr>
        <p:spPr>
          <a:xfrm>
            <a:off x="556238" y="1272953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556238" y="3295784"/>
            <a:ext cx="69957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13" y="475192"/>
            <a:ext cx="1942413" cy="28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38" y="4319138"/>
            <a:ext cx="7590175" cy="517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_nombre">
  <p:cSld name="portada_nombr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0" l="43035" r="52941" t="1380"/>
          <a:stretch/>
        </p:blipFill>
        <p:spPr>
          <a:xfrm>
            <a:off x="0" y="-1"/>
            <a:ext cx="9143999" cy="41910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4857750" y="1228725"/>
            <a:ext cx="78867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546106" y="542925"/>
            <a:ext cx="3194100" cy="405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n elemento">
  <p:cSld name="un element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2">
            <a:alphaModFix/>
          </a:blip>
          <a:srcRect b="0" l="43035" r="52941" t="1380"/>
          <a:stretch/>
        </p:blipFill>
        <p:spPr>
          <a:xfrm>
            <a:off x="0" y="0"/>
            <a:ext cx="2857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28649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Cita">
  <p:cSld name="Slide Cita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2">
            <a:alphaModFix/>
          </a:blip>
          <a:srcRect b="0" l="43035" r="52941" t="138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882125" y="1733034"/>
            <a:ext cx="6980100" cy="12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ontraportada"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parador ">
  <p:cSld name="1_Separador 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-1" y="0"/>
            <a:ext cx="4264500" cy="5143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810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+frase">
  <p:cSld name="imagen+fras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43035" r="52941" t="1380"/>
          <a:stretch/>
        </p:blipFill>
        <p:spPr>
          <a:xfrm>
            <a:off x="0" y="0"/>
            <a:ext cx="390463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>
            <p:ph idx="2" type="pic"/>
          </p:nvPr>
        </p:nvSpPr>
        <p:spPr>
          <a:xfrm>
            <a:off x="355298" y="542925"/>
            <a:ext cx="3194100" cy="405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">
  <p:cSld name="Separador 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 rotWithShape="1">
          <a:blip r:embed="rId2">
            <a:alphaModFix/>
          </a:blip>
          <a:srcRect b="11668" l="0" r="0" t="11668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2"/>
          <p:cNvSpPr txBox="1"/>
          <p:nvPr>
            <p:ph type="title"/>
          </p:nvPr>
        </p:nvSpPr>
        <p:spPr>
          <a:xfrm>
            <a:off x="4387369" y="2637647"/>
            <a:ext cx="41523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swald"/>
              <a:buNone/>
              <a:defRPr b="1" sz="2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2"/>
          <p:cNvSpPr/>
          <p:nvPr>
            <p:ph idx="2" type="pic"/>
          </p:nvPr>
        </p:nvSpPr>
        <p:spPr>
          <a:xfrm>
            <a:off x="532209" y="1197902"/>
            <a:ext cx="3194100" cy="262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parador ">
  <p:cSld name="2_Separador 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3"/>
          <p:cNvPicPr preferRelativeResize="0"/>
          <p:nvPr/>
        </p:nvPicPr>
        <p:blipFill rotWithShape="1">
          <a:blip r:embed="rId2">
            <a:alphaModFix/>
          </a:blip>
          <a:srcRect b="0" l="43035" r="52941" t="1380"/>
          <a:stretch/>
        </p:blipFill>
        <p:spPr>
          <a:xfrm>
            <a:off x="0" y="0"/>
            <a:ext cx="4572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628649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4"/>
          <p:cNvPicPr preferRelativeResize="0"/>
          <p:nvPr/>
        </p:nvPicPr>
        <p:blipFill rotWithShape="1">
          <a:blip r:embed="rId2">
            <a:alphaModFix/>
          </a:blip>
          <a:srcRect b="0" l="43035" r="52941" t="1380"/>
          <a:stretch/>
        </p:blipFill>
        <p:spPr>
          <a:xfrm>
            <a:off x="0" y="0"/>
            <a:ext cx="2857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ifras">
  <p:cSld name="3_Cifra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/>
          <p:nvPr/>
        </p:nvSpPr>
        <p:spPr>
          <a:xfrm>
            <a:off x="0" y="0"/>
            <a:ext cx="4457700" cy="5143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810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5"/>
          <p:cNvSpPr/>
          <p:nvPr>
            <p:ph idx="2" type="pic"/>
          </p:nvPr>
        </p:nvSpPr>
        <p:spPr>
          <a:xfrm>
            <a:off x="628650" y="500063"/>
            <a:ext cx="3194100" cy="405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+ Frase">
  <p:cSld name="Imagen + Fra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4" name="Google Shape;124;p26"/>
          <p:cNvPicPr preferRelativeResize="0"/>
          <p:nvPr/>
        </p:nvPicPr>
        <p:blipFill rotWithShape="1">
          <a:blip r:embed="rId2">
            <a:alphaModFix/>
          </a:blip>
          <a:srcRect b="0" l="43035" r="52941" t="1380"/>
          <a:stretch/>
        </p:blipFill>
        <p:spPr>
          <a:xfrm>
            <a:off x="0" y="0"/>
            <a:ext cx="2857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3887391" y="342901"/>
            <a:ext cx="46293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28" name="Google Shape;128;p27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9" name="Google Shape;129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7"/>
          <p:cNvPicPr preferRelativeResize="0"/>
          <p:nvPr/>
        </p:nvPicPr>
        <p:blipFill rotWithShape="1">
          <a:blip r:embed="rId2">
            <a:alphaModFix/>
          </a:blip>
          <a:srcRect b="0" l="43035" r="52941" t="1380"/>
          <a:stretch/>
        </p:blipFill>
        <p:spPr>
          <a:xfrm>
            <a:off x="0" y="0"/>
            <a:ext cx="2857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40" name="Google Shape;140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41" name="Google Shape;14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ctrTitle"/>
          </p:nvPr>
        </p:nvSpPr>
        <p:spPr>
          <a:xfrm>
            <a:off x="248200" y="958000"/>
            <a:ext cx="8638500" cy="238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Association between poly-substance use and substance use disorder treatment non completion admitted to multiple treatments between 2010-2019 in Chile </a:t>
            </a:r>
            <a:br>
              <a:rPr b="1" lang="en" sz="3400"/>
            </a:br>
            <a:br>
              <a:rPr b="1" lang="en" sz="1000"/>
            </a:br>
            <a:r>
              <a:rPr b="1" i="1" lang="en" sz="1600"/>
              <a:t>[Asociación entre el reporte de policonsumo y el abandono de tratamientos por consumo de sustancias: un estudio de cohorte retrospectivo en Chile, 2010-2019]</a:t>
            </a:r>
            <a:endParaRPr b="1" i="1" sz="1600"/>
          </a:p>
        </p:txBody>
      </p:sp>
      <p:sp>
        <p:nvSpPr>
          <p:cNvPr id="148" name="Google Shape;148;p30"/>
          <p:cNvSpPr txBox="1"/>
          <p:nvPr>
            <p:ph idx="1" type="subTitle"/>
          </p:nvPr>
        </p:nvSpPr>
        <p:spPr>
          <a:xfrm>
            <a:off x="556252" y="3600575"/>
            <a:ext cx="8041800" cy="7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Andrés González-Santa Cruz, José Ruiz-Tagle Maturana, Mariel Mateo Pinones, Álvaro Castillo-Carniglia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07127" y="39600"/>
            <a:ext cx="88446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480225" y="1171250"/>
            <a:ext cx="46302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-372745" lvl="0" marL="457200" rtl="0" algn="just">
              <a:spcBef>
                <a:spcPts val="800"/>
              </a:spcBef>
              <a:spcAft>
                <a:spcPts val="0"/>
              </a:spcAft>
              <a:buSzPts val="2270"/>
              <a:buFont typeface="Oswald Light"/>
              <a:buChar char="-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Uso de múltiples sustancias/policonsumo (PSU), común en personas en tratamientos por trastornos por uso de sustancias (TUS)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61950" lvl="0" marL="457200" rtl="0" algn="just">
              <a:spcBef>
                <a:spcPts val="800"/>
              </a:spcBef>
              <a:spcAft>
                <a:spcPts val="0"/>
              </a:spcAft>
              <a:buSzPts val="2100"/>
              <a:buFont typeface="Oswald Light"/>
              <a:buChar char="-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Evidencia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1" marL="914400" rtl="0" algn="just">
              <a:spcBef>
                <a:spcPts val="400"/>
              </a:spcBef>
              <a:spcAft>
                <a:spcPts val="0"/>
              </a:spcAft>
              <a:buSzPts val="1800"/>
              <a:buFont typeface="Oswald Light"/>
              <a:buChar char="-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Limitada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1" marL="914400" rtl="0" algn="just">
              <a:spcBef>
                <a:spcPts val="400"/>
              </a:spcBef>
              <a:spcAft>
                <a:spcPts val="0"/>
              </a:spcAft>
              <a:buSzPts val="1800"/>
              <a:buFont typeface="Oswald Light"/>
              <a:buChar char="-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Hemisferio norte, principalmente 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br>
              <a:rPr lang="en"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b="1" lang="en">
                <a:latin typeface="Oswald"/>
                <a:ea typeface="Oswald"/>
                <a:cs typeface="Oswald"/>
                <a:sym typeface="Oswald"/>
              </a:rPr>
              <a:t>¿El policonsumo se encuentra asociado a un mayor riesgo de abandono/alta administrativa de tratamiento por TUS?</a:t>
            </a: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61950" lvl="0" marL="457200" rtl="0" algn="just">
              <a:spcBef>
                <a:spcPts val="800"/>
              </a:spcBef>
              <a:spcAft>
                <a:spcPts val="0"/>
              </a:spcAft>
              <a:buSzPts val="2100"/>
              <a:buFont typeface="Oswald Light"/>
              <a:buChar char="-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Estudios previos pueden estar sesgados por tiempos de observación irregulares. 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5432925" y="2515875"/>
            <a:ext cx="3338400" cy="22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OBJETIVO</a:t>
            </a:r>
            <a:br>
              <a:rPr lang="en" sz="2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en" sz="2100">
                <a:solidFill>
                  <a:srgbClr val="052049"/>
                </a:solidFill>
                <a:latin typeface="Oswald Light"/>
                <a:ea typeface="Oswald Light"/>
                <a:cs typeface="Oswald Light"/>
                <a:sym typeface="Oswald Light"/>
              </a:rPr>
              <a:t>Determinar </a:t>
            </a:r>
            <a:r>
              <a:rPr lang="en" sz="2100">
                <a:solidFill>
                  <a:srgbClr val="052049"/>
                </a:solidFill>
                <a:latin typeface="Oswald Light"/>
                <a:ea typeface="Oswald Light"/>
                <a:cs typeface="Oswald Light"/>
                <a:sym typeface="Oswald Light"/>
              </a:rPr>
              <a:t>la eventual asociación entre reportar PSU al ingreso y la no finalización del tratamiento de TUS en Chile</a:t>
            </a:r>
            <a:endParaRPr sz="2100">
              <a:solidFill>
                <a:srgbClr val="052049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56" name="Google Shape;156;p31"/>
          <p:cNvPicPr preferRelativeResize="0"/>
          <p:nvPr/>
        </p:nvPicPr>
        <p:blipFill rotWithShape="1">
          <a:blip r:embed="rId3">
            <a:alphaModFix/>
          </a:blip>
          <a:srcRect b="8282" l="9575" r="0" t="0"/>
          <a:stretch/>
        </p:blipFill>
        <p:spPr>
          <a:xfrm>
            <a:off x="4698300" y="76200"/>
            <a:ext cx="4445700" cy="2305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628650" y="273850"/>
            <a:ext cx="3452400" cy="2036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Métodos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32"/>
          <p:cNvSpPr txBox="1"/>
          <p:nvPr/>
        </p:nvSpPr>
        <p:spPr>
          <a:xfrm>
            <a:off x="4354750" y="45250"/>
            <a:ext cx="46737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Datos</a:t>
            </a:r>
            <a:r>
              <a:rPr lang="en" sz="1700">
                <a:solidFill>
                  <a:srgbClr val="595959"/>
                </a:solidFill>
                <a:latin typeface="Oswald Light"/>
                <a:ea typeface="Oswald Light"/>
                <a:cs typeface="Oswald Light"/>
                <a:sym typeface="Oswald Light"/>
              </a:rPr>
              <a:t>: 13,317 adultos con múltiples ttos. para TUS (2010-2019), red de registros de SENDA (SISTRAT)</a:t>
            </a:r>
            <a:endParaRPr sz="1700">
              <a:solidFill>
                <a:srgbClr val="5959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222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Oswald Light"/>
              <a:buChar char="-"/>
            </a:pPr>
            <a:r>
              <a:rPr lang="en" sz="1700">
                <a:solidFill>
                  <a:srgbClr val="595959"/>
                </a:solidFill>
                <a:latin typeface="Oswald Light"/>
                <a:ea typeface="Oswald Light"/>
                <a:cs typeface="Oswald Light"/>
                <a:sym typeface="Oswald Light"/>
              </a:rPr>
              <a:t>30,988 episodios de tratamiento en total</a:t>
            </a:r>
            <a:endParaRPr sz="1700">
              <a:solidFill>
                <a:srgbClr val="595959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4403550" y="1218750"/>
            <a:ext cx="46737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Variables</a:t>
            </a:r>
            <a:r>
              <a:rPr lang="en" sz="1700">
                <a:solidFill>
                  <a:srgbClr val="595959"/>
                </a:solidFill>
                <a:latin typeface="Oswald Light"/>
                <a:ea typeface="Oswald Light"/>
                <a:cs typeface="Oswald Light"/>
                <a:sym typeface="Oswald Light"/>
              </a:rPr>
              <a:t>: </a:t>
            </a:r>
            <a:endParaRPr sz="1700">
              <a:solidFill>
                <a:srgbClr val="5959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222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Oswald Light"/>
              <a:buChar char="-"/>
            </a:pPr>
            <a:r>
              <a:rPr lang="en" sz="1700">
                <a:solidFill>
                  <a:srgbClr val="595959"/>
                </a:solidFill>
                <a:latin typeface="Oswald Light"/>
                <a:ea typeface="Oswald Light"/>
                <a:cs typeface="Oswald Light"/>
                <a:sym typeface="Oswald Light"/>
              </a:rPr>
              <a:t>Exposición</a:t>
            </a:r>
            <a:r>
              <a:rPr lang="en" sz="1700">
                <a:solidFill>
                  <a:srgbClr val="595959"/>
                </a:solidFill>
                <a:latin typeface="Oswald Light"/>
                <a:ea typeface="Oswald Light"/>
                <a:cs typeface="Oswald Light"/>
                <a:sym typeface="Oswald Light"/>
              </a:rPr>
              <a:t>= Reporte PSU al ingreso a tratamientos</a:t>
            </a:r>
            <a:endParaRPr sz="1700">
              <a:solidFill>
                <a:srgbClr val="5959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222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Oswald Light"/>
              <a:buChar char="-"/>
            </a:pPr>
            <a:r>
              <a:rPr lang="en" sz="1700">
                <a:solidFill>
                  <a:srgbClr val="595959"/>
                </a:solidFill>
                <a:latin typeface="Oswald Light"/>
                <a:ea typeface="Oswald Light"/>
                <a:cs typeface="Oswald Light"/>
                <a:sym typeface="Oswald Light"/>
              </a:rPr>
              <a:t>Resultado= Abandono/alta administrativa</a:t>
            </a:r>
            <a:endParaRPr sz="1700">
              <a:solidFill>
                <a:srgbClr val="595959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4403550" y="2443325"/>
            <a:ext cx="46737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Análisis</a:t>
            </a:r>
            <a:r>
              <a:rPr lang="en" sz="1700">
                <a:solidFill>
                  <a:srgbClr val="595959"/>
                </a:solidFill>
                <a:latin typeface="Oswald Light"/>
                <a:ea typeface="Oswald Light"/>
                <a:cs typeface="Oswald Light"/>
                <a:sym typeface="Oswald Light"/>
              </a:rPr>
              <a:t>: </a:t>
            </a:r>
            <a:endParaRPr sz="1700">
              <a:solidFill>
                <a:srgbClr val="5959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222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Oswald Light"/>
              <a:buChar char="-"/>
            </a:pPr>
            <a:r>
              <a:rPr lang="en" sz="1700">
                <a:solidFill>
                  <a:srgbClr val="595959"/>
                </a:solidFill>
                <a:latin typeface="Oswald Light"/>
                <a:ea typeface="Oswald Light"/>
                <a:cs typeface="Oswald Light"/>
                <a:sym typeface="Oswald Light"/>
              </a:rPr>
              <a:t>Modelos de Poisson GEE</a:t>
            </a:r>
            <a:endParaRPr sz="1700">
              <a:solidFill>
                <a:srgbClr val="5959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222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Oswald Light"/>
              <a:buChar char="-"/>
            </a:pPr>
            <a:r>
              <a:rPr lang="en" sz="1700">
                <a:solidFill>
                  <a:srgbClr val="595959"/>
                </a:solidFill>
                <a:latin typeface="Oswald Light"/>
                <a:ea typeface="Oswald Light"/>
                <a:cs typeface="Oswald Light"/>
                <a:sym typeface="Oswald Light"/>
              </a:rPr>
              <a:t>Ajuste por co</a:t>
            </a:r>
            <a:r>
              <a:rPr lang="en" sz="1700">
                <a:solidFill>
                  <a:srgbClr val="595959"/>
                </a:solidFill>
                <a:latin typeface="Oswald Light"/>
                <a:ea typeface="Oswald Light"/>
                <a:cs typeface="Oswald Light"/>
                <a:sym typeface="Oswald Light"/>
              </a:rPr>
              <a:t>variables</a:t>
            </a:r>
            <a:r>
              <a:rPr lang="en" sz="1700">
                <a:solidFill>
                  <a:srgbClr val="595959"/>
                </a:solidFill>
                <a:latin typeface="Oswald Light"/>
                <a:ea typeface="Oswald Light"/>
                <a:cs typeface="Oswald Light"/>
                <a:sym typeface="Oswald Light"/>
              </a:rPr>
              <a:t>= sociodemográficas, salud mental, patrones de consumo.</a:t>
            </a:r>
            <a:endParaRPr sz="1700">
              <a:solidFill>
                <a:srgbClr val="5959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222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Oswald Light"/>
              <a:buChar char="-"/>
            </a:pPr>
            <a:r>
              <a:rPr lang="en" sz="1700">
                <a:solidFill>
                  <a:srgbClr val="595959"/>
                </a:solidFill>
                <a:latin typeface="Oswald Light"/>
                <a:ea typeface="Oswald Light"/>
                <a:cs typeface="Oswald Light"/>
                <a:sym typeface="Oswald Light"/>
              </a:rPr>
              <a:t>Corrección por la probabilidad inversa para tiempos de observación irregulares (</a:t>
            </a:r>
            <a:r>
              <a:rPr i="1" lang="en" sz="1700">
                <a:solidFill>
                  <a:srgbClr val="595959"/>
                </a:solidFill>
                <a:latin typeface="Oswald Light"/>
                <a:ea typeface="Oswald Light"/>
                <a:cs typeface="Oswald Light"/>
                <a:sym typeface="Oswald Light"/>
              </a:rPr>
              <a:t>proportional intensity model</a:t>
            </a:r>
            <a:r>
              <a:rPr lang="en" sz="1700">
                <a:solidFill>
                  <a:srgbClr val="595959"/>
                </a:solidFill>
                <a:latin typeface="Oswald Light"/>
                <a:ea typeface="Oswald Light"/>
                <a:cs typeface="Oswald Light"/>
                <a:sym typeface="Oswald Light"/>
              </a:rPr>
              <a:t>).</a:t>
            </a:r>
            <a:endParaRPr sz="1700">
              <a:solidFill>
                <a:srgbClr val="5959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222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Oswald Light"/>
              <a:buChar char="-"/>
            </a:pPr>
            <a:r>
              <a:rPr lang="en" sz="1700">
                <a:solidFill>
                  <a:srgbClr val="595959"/>
                </a:solidFill>
                <a:latin typeface="Oswald Light"/>
                <a:ea typeface="Oswald Light"/>
                <a:cs typeface="Oswald Light"/>
                <a:sym typeface="Oswald Light"/>
              </a:rPr>
              <a:t>Estratificado por tipo de tratamiento: mujeres/población general; ambulatoria-intensiva/ambulatoria/residencial)</a:t>
            </a:r>
            <a:endParaRPr sz="1700">
              <a:solidFill>
                <a:srgbClr val="595959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25" y="1693575"/>
            <a:ext cx="4002224" cy="285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628650" y="273850"/>
            <a:ext cx="31284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Principales </a:t>
            </a:r>
            <a:r>
              <a:rPr lang="en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33"/>
          <p:cNvSpPr txBox="1"/>
          <p:nvPr>
            <p:ph idx="4294967295" type="body"/>
          </p:nvPr>
        </p:nvSpPr>
        <p:spPr>
          <a:xfrm>
            <a:off x="4616175" y="154100"/>
            <a:ext cx="4445700" cy="48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PSU al ingreso se asocia modestamente con mayor riesgo de no completar el tratamiento.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just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Oswald Light"/>
              <a:buChar char="-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La asociación varía según el tipo de tratamiento.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just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52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just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La asociación no fue consistente en todos los tipos de tratamiento (Q de Cochran=14,49, p=0,0059).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 sz="4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Mayor riesgo de abandono/alta administrativa en: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just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Oswald Light"/>
              <a:buChar char="-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PG-PAI: 	RR=	1,04; IC95% 1,01-1,07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6195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 Light"/>
              <a:buChar char="-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M-PR: 	RR=	1,14; IC95% 1,06-1,23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74" name="Google Shape;174;p33"/>
          <p:cNvPicPr preferRelativeResize="0"/>
          <p:nvPr/>
        </p:nvPicPr>
        <p:blipFill rotWithShape="1">
          <a:blip r:embed="rId3">
            <a:alphaModFix/>
          </a:blip>
          <a:srcRect b="0" l="0" r="4525" t="0"/>
          <a:stretch/>
        </p:blipFill>
        <p:spPr>
          <a:xfrm>
            <a:off x="113374" y="1515150"/>
            <a:ext cx="4445701" cy="286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07125" y="39600"/>
            <a:ext cx="88446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Discusión</a:t>
            </a:r>
            <a:endParaRPr/>
          </a:p>
        </p:txBody>
      </p:sp>
      <p:sp>
        <p:nvSpPr>
          <p:cNvPr id="180" name="Google Shape;180;p34"/>
          <p:cNvSpPr txBox="1"/>
          <p:nvPr/>
        </p:nvSpPr>
        <p:spPr>
          <a:xfrm>
            <a:off x="363125" y="616575"/>
            <a:ext cx="6492600" cy="45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Para la </a:t>
            </a:r>
            <a:r>
              <a:rPr b="1" lang="en" sz="1700">
                <a:latin typeface="Oswald"/>
                <a:ea typeface="Oswald"/>
                <a:cs typeface="Oswald"/>
                <a:sym typeface="Oswald"/>
              </a:rPr>
              <a:t>Práctica Clínica</a:t>
            </a:r>
            <a:r>
              <a:rPr lang="en" sz="1700">
                <a:latin typeface="Oswald"/>
                <a:ea typeface="Oswald"/>
                <a:cs typeface="Oswald"/>
                <a:sym typeface="Oswald"/>
              </a:rPr>
              <a:t>: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swald"/>
              <a:buChar char="●"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Adaptar programas de tratamiento para abordar las necesidades específicas de pacientes con PSU.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swald"/>
              <a:buChar char="●"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Implementar estrategias para mejorar la retención en el tratamiento.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Para la </a:t>
            </a:r>
            <a:r>
              <a:rPr b="1" lang="en" sz="1700">
                <a:latin typeface="Oswald"/>
                <a:ea typeface="Oswald"/>
                <a:cs typeface="Oswald"/>
                <a:sym typeface="Oswald"/>
              </a:rPr>
              <a:t>Investigación</a:t>
            </a:r>
            <a:r>
              <a:rPr lang="en" sz="1700">
                <a:latin typeface="Oswald"/>
                <a:ea typeface="Oswald"/>
                <a:cs typeface="Oswald"/>
                <a:sym typeface="Oswald"/>
              </a:rPr>
              <a:t>: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swald"/>
              <a:buChar char="●"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Realizar más estudios en contextos del Hemisferio Sur.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swald"/>
              <a:buChar char="●"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Profundizar en el impacto de diferentes patrones de PSU en los </a:t>
            </a:r>
            <a:br>
              <a:rPr lang="en" sz="1700">
                <a:latin typeface="Oswald"/>
                <a:ea typeface="Oswald"/>
                <a:cs typeface="Oswald"/>
                <a:sym typeface="Oswald"/>
              </a:rPr>
            </a:br>
            <a:r>
              <a:rPr lang="en" sz="1700">
                <a:latin typeface="Oswald"/>
                <a:ea typeface="Oswald"/>
                <a:cs typeface="Oswald"/>
                <a:sym typeface="Oswald"/>
              </a:rPr>
              <a:t>resultados del tratamiento.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latin typeface="Oswald"/>
                <a:ea typeface="Oswald"/>
                <a:cs typeface="Oswald"/>
                <a:sym typeface="Oswald"/>
              </a:rPr>
            </a:br>
            <a:r>
              <a:rPr b="1" lang="en" sz="1700">
                <a:latin typeface="Oswald"/>
                <a:ea typeface="Oswald"/>
                <a:cs typeface="Oswald"/>
                <a:sym typeface="Oswald"/>
              </a:rPr>
              <a:t>Implicancias</a:t>
            </a:r>
            <a:r>
              <a:rPr lang="en" sz="1700">
                <a:latin typeface="Oswald"/>
                <a:ea typeface="Oswald"/>
                <a:cs typeface="Oswald"/>
                <a:sym typeface="Oswald"/>
              </a:rPr>
              <a:t>: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swald"/>
              <a:buChar char="●"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Necesidad de intervenciones personalizadas para pacientes que reportan PSU.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swald"/>
              <a:buChar char="●"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Importancia de considerar el tipo de sustancia secundaria, como el alcohol.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763688" y="320177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4"/>
          <p:cNvPicPr preferRelativeResize="0"/>
          <p:nvPr/>
        </p:nvPicPr>
        <p:blipFill>
          <a:blip r:embed="rId4">
            <a:alphaModFix amt="44000"/>
          </a:blip>
          <a:stretch>
            <a:fillRect/>
          </a:stretch>
        </p:blipFill>
        <p:spPr>
          <a:xfrm>
            <a:off x="5571975" y="137475"/>
            <a:ext cx="1283750" cy="128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34"/>
          <p:cNvGrpSpPr/>
          <p:nvPr/>
        </p:nvGrpSpPr>
        <p:grpSpPr>
          <a:xfrm>
            <a:off x="6660982" y="2004104"/>
            <a:ext cx="1646102" cy="1283755"/>
            <a:chOff x="6855724" y="1836974"/>
            <a:chExt cx="1867387" cy="1588413"/>
          </a:xfrm>
        </p:grpSpPr>
        <p:pic>
          <p:nvPicPr>
            <p:cNvPr id="184" name="Google Shape;184;p34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>
              <a:off x="6855724" y="2343762"/>
              <a:ext cx="1081600" cy="1081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34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>
              <a:off x="7641511" y="1836974"/>
              <a:ext cx="1081600" cy="1081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7550" y="137475"/>
            <a:ext cx="1505250" cy="1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nDP">
      <a:dk1>
        <a:srgbClr val="0C0F0A"/>
      </a:dk1>
      <a:lt1>
        <a:srgbClr val="FFFFFF"/>
      </a:lt1>
      <a:dk2>
        <a:srgbClr val="44546A"/>
      </a:dk2>
      <a:lt2>
        <a:srgbClr val="A4BAB7"/>
      </a:lt2>
      <a:accent1>
        <a:srgbClr val="181059"/>
      </a:accent1>
      <a:accent2>
        <a:srgbClr val="FE4A17"/>
      </a:accent2>
      <a:accent3>
        <a:srgbClr val="3D3D3B"/>
      </a:accent3>
      <a:accent4>
        <a:srgbClr val="A4BAB7"/>
      </a:accent4>
      <a:accent5>
        <a:srgbClr val="463D96"/>
      </a:accent5>
      <a:accent6>
        <a:srgbClr val="FFD8E0"/>
      </a:accent6>
      <a:hlink>
        <a:srgbClr val="606C38"/>
      </a:hlink>
      <a:folHlink>
        <a:srgbClr val="ADA8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