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64CEB7-E665-4E15-9228-FC7B31536E59}" type="datetimeFigureOut">
              <a:rPr lang="es-CL" smtClean="0"/>
              <a:t>16-10-2020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AD1FEA-CB68-44B6-8D79-C66A5C54970C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5580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EB7-E665-4E15-9228-FC7B31536E59}" type="datetimeFigureOut">
              <a:rPr lang="es-CL" smtClean="0"/>
              <a:t>16-10-2020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1FEA-CB68-44B6-8D79-C66A5C5497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6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EB7-E665-4E15-9228-FC7B31536E59}" type="datetimeFigureOut">
              <a:rPr lang="es-CL" smtClean="0"/>
              <a:t>16-10-2020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1FEA-CB68-44B6-8D79-C66A5C5497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03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EB7-E665-4E15-9228-FC7B31536E59}" type="datetimeFigureOut">
              <a:rPr lang="es-CL" smtClean="0"/>
              <a:t>16-10-2020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1FEA-CB68-44B6-8D79-C66A5C5497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484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64CEB7-E665-4E15-9228-FC7B31536E59}" type="datetimeFigureOut">
              <a:rPr lang="es-CL" smtClean="0"/>
              <a:t>16-10-2020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D1FEA-CB68-44B6-8D79-C66A5C54970C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6265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EB7-E665-4E15-9228-FC7B31536E59}" type="datetimeFigureOut">
              <a:rPr lang="es-CL" smtClean="0"/>
              <a:t>16-10-2020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1FEA-CB68-44B6-8D79-C66A5C5497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3769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EB7-E665-4E15-9228-FC7B31536E59}" type="datetimeFigureOut">
              <a:rPr lang="es-CL" smtClean="0"/>
              <a:t>16-10-2020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1FEA-CB68-44B6-8D79-C66A5C5497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9678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EB7-E665-4E15-9228-FC7B31536E59}" type="datetimeFigureOut">
              <a:rPr lang="es-CL" smtClean="0"/>
              <a:t>16-10-2020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1FEA-CB68-44B6-8D79-C66A5C5497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297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EB7-E665-4E15-9228-FC7B31536E59}" type="datetimeFigureOut">
              <a:rPr lang="es-CL" smtClean="0"/>
              <a:t>16-10-2020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1FEA-CB68-44B6-8D79-C66A5C5497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399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64CEB7-E665-4E15-9228-FC7B31536E59}" type="datetimeFigureOut">
              <a:rPr lang="es-CL" smtClean="0"/>
              <a:t>16-10-2020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D1FEA-CB68-44B6-8D79-C66A5C54970C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8754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64CEB7-E665-4E15-9228-FC7B31536E59}" type="datetimeFigureOut">
              <a:rPr lang="es-CL" smtClean="0"/>
              <a:t>16-10-2020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D1FEA-CB68-44B6-8D79-C66A5C54970C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355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64CEB7-E665-4E15-9228-FC7B31536E59}" type="datetimeFigureOut">
              <a:rPr lang="es-CL" smtClean="0"/>
              <a:t>16-10-2020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9AD1FEA-CB68-44B6-8D79-C66A5C54970C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234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ol.com/noticias/Nacional/2018/09/27/921926/Grupo-de-trabajadores-comenzo-paro-en-la-ex-Posta-Central-en-Santiago.html" TargetMode="External"/><Relationship Id="rId2" Type="http://schemas.openxmlformats.org/officeDocument/2006/relationships/hyperlink" Target="http://www.colegiomedico.cl/medicos-de-la-huap-se-manifiestan-por-falta-de-insumo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13.cl/noticia/nacional/funcionarios-ex-posta-central-anuncian-paro-total-actividad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ganoticias.cl/nacional/263525-paro-hospital-san-jose-colegio-medico-situacion-insegura.html" TargetMode="External"/><Relationship Id="rId2" Type="http://schemas.openxmlformats.org/officeDocument/2006/relationships/hyperlink" Target="https://www.eldesconcierto.cl/2019/06/04/paro-en-el-hospital-san-jose-trabajadores-exigen-hospital-de-campana-ante-colapso-de-la-urgenci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legiomedico.cl/colegio-medico-se-suma-a-movilizaciones-por-la-salud-de-este-22-de-octubre/" TargetMode="External"/><Relationship Id="rId5" Type="http://schemas.openxmlformats.org/officeDocument/2006/relationships/hyperlink" Target="http://www.clinicasdechile.cl/noticias/confirman-paro-de-salud-nivel-nacional-que-durara-dos-dias/" TargetMode="External"/><Relationship Id="rId4" Type="http://schemas.openxmlformats.org/officeDocument/2006/relationships/hyperlink" Target="https://www.elmostrador.cl/noticias/multimedia/2020/10/02/posta-central-funcionarios-continuan-en-paro-indefinido-y-hospital-dice-que-no-van-a-ceder-a-presiones-que-buscan-relajar-medidas-esencial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9E0FD-A487-41B1-975F-084A3BB16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Effects of 2019’s Social Protests on Health Services Utilization in Santiago, Chile</a:t>
            </a:r>
            <a:endParaRPr lang="es-CL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BD5408-2654-4480-8F4B-B71D0520A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i="1" dirty="0"/>
              <a:t>Respuesta a algunas observaciones</a:t>
            </a:r>
          </a:p>
        </p:txBody>
      </p:sp>
    </p:spTree>
    <p:extLst>
      <p:ext uri="{BB962C8B-B14F-4D97-AF65-F5344CB8AC3E}">
        <p14:creationId xmlns:p14="http://schemas.microsoft.com/office/powerpoint/2010/main" val="39984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4F0999B-481A-4503-90E7-C1A4C31BEA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43" y="0"/>
            <a:ext cx="6858000" cy="68580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37DC71CA-8CAD-47AC-91A4-C30AF8F2F353}"/>
              </a:ext>
            </a:extLst>
          </p:cNvPr>
          <p:cNvSpPr txBox="1">
            <a:spLocks/>
          </p:cNvSpPr>
          <p:nvPr/>
        </p:nvSpPr>
        <p:spPr>
          <a:xfrm>
            <a:off x="828675" y="171450"/>
            <a:ext cx="2148840" cy="1678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4000" dirty="0"/>
              <a:t>2018</a:t>
            </a:r>
            <a:br>
              <a:rPr lang="es-CL" sz="4000" dirty="0"/>
            </a:br>
            <a:r>
              <a:rPr lang="es-CL" sz="4000" dirty="0"/>
              <a:t>Cons.</a:t>
            </a:r>
          </a:p>
        </p:txBody>
      </p:sp>
    </p:spTree>
    <p:extLst>
      <p:ext uri="{BB962C8B-B14F-4D97-AF65-F5344CB8AC3E}">
        <p14:creationId xmlns:p14="http://schemas.microsoft.com/office/powerpoint/2010/main" val="316737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3BFED-9BD9-412A-8358-C0B3CDF5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48840" cy="2888615"/>
          </a:xfrm>
        </p:spPr>
        <p:txBody>
          <a:bodyPr>
            <a:normAutofit/>
          </a:bodyPr>
          <a:lstStyle/>
          <a:p>
            <a:r>
              <a:rPr lang="es-CL" sz="4000" dirty="0"/>
              <a:t>2018</a:t>
            </a:r>
            <a:br>
              <a:rPr lang="es-CL" sz="4000" dirty="0"/>
            </a:br>
            <a:r>
              <a:rPr lang="es-CL" sz="4000" dirty="0" err="1"/>
              <a:t>Hosp</a:t>
            </a:r>
            <a:r>
              <a:rPr lang="es-CL" sz="4000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85FFFF-BCF5-47F7-954A-D71EA1CCA65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49" y="0"/>
            <a:ext cx="6858000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83965A1F-8239-4F00-86DC-664468E4EBFD}"/>
              </a:ext>
            </a:extLst>
          </p:cNvPr>
          <p:cNvSpPr/>
          <p:nvPr/>
        </p:nvSpPr>
        <p:spPr>
          <a:xfrm>
            <a:off x="3903345" y="2228850"/>
            <a:ext cx="571500" cy="6286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5C61A4-CCF2-43C0-9DA7-12A670F5554F}"/>
              </a:ext>
            </a:extLst>
          </p:cNvPr>
          <p:cNvSpPr/>
          <p:nvPr/>
        </p:nvSpPr>
        <p:spPr>
          <a:xfrm>
            <a:off x="5386641" y="2228850"/>
            <a:ext cx="571500" cy="6286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669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7007E-DE8D-4A40-AABD-ADC79344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Observaciones 2018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AFF6EB-B2BE-4643-8E75-B97F36939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5449"/>
            <a:ext cx="9601200" cy="4695825"/>
          </a:xfrm>
        </p:spPr>
        <p:txBody>
          <a:bodyPr>
            <a:normAutofit fontScale="77500" lnSpcReduction="20000"/>
          </a:bodyPr>
          <a:lstStyle/>
          <a:p>
            <a:pPr marL="0" indent="92075" algn="ctr">
              <a:buNone/>
            </a:pPr>
            <a:r>
              <a:rPr lang="es-ES" sz="2600" b="1" dirty="0" err="1">
                <a:solidFill>
                  <a:srgbClr val="9E0400"/>
                </a:solidFill>
              </a:rPr>
              <a:t>Week</a:t>
            </a:r>
            <a:r>
              <a:rPr lang="es-ES" sz="2600" b="1" dirty="0">
                <a:solidFill>
                  <a:srgbClr val="9E0400"/>
                </a:solidFill>
              </a:rPr>
              <a:t> 10	Mar. 5, 2018	Mar. 11, 2018</a:t>
            </a:r>
          </a:p>
          <a:p>
            <a:pPr marL="0" indent="92075" algn="ctr">
              <a:buNone/>
            </a:pPr>
            <a:r>
              <a:rPr lang="es-ES" sz="2600" b="1" dirty="0" err="1">
                <a:solidFill>
                  <a:srgbClr val="9E0400"/>
                </a:solidFill>
              </a:rPr>
              <a:t>Week</a:t>
            </a:r>
            <a:r>
              <a:rPr lang="es-ES" sz="2600" b="1" dirty="0">
                <a:solidFill>
                  <a:srgbClr val="9E0400"/>
                </a:solidFill>
              </a:rPr>
              <a:t> 11	Mar. 12, 2018	Mar. 18, 2018</a:t>
            </a:r>
          </a:p>
          <a:p>
            <a:pPr marL="0" indent="92075" algn="ctr">
              <a:buNone/>
            </a:pPr>
            <a:r>
              <a:rPr lang="es-ES" sz="2600" b="1" dirty="0" err="1">
                <a:solidFill>
                  <a:srgbClr val="9E0400"/>
                </a:solidFill>
              </a:rPr>
              <a:t>Week</a:t>
            </a:r>
            <a:r>
              <a:rPr lang="es-ES" sz="2600" b="1" dirty="0">
                <a:solidFill>
                  <a:srgbClr val="9E0400"/>
                </a:solidFill>
              </a:rPr>
              <a:t> 25	June 18, 2018	June 24, 2018</a:t>
            </a:r>
          </a:p>
          <a:p>
            <a:pPr marL="0" indent="0" algn="ctr">
              <a:buNone/>
            </a:pPr>
            <a:r>
              <a:rPr lang="es-ES" sz="2600" b="1" dirty="0" err="1">
                <a:solidFill>
                  <a:srgbClr val="9E0400"/>
                </a:solidFill>
              </a:rPr>
              <a:t>Week</a:t>
            </a:r>
            <a:r>
              <a:rPr lang="es-ES" sz="2600" b="1" dirty="0">
                <a:solidFill>
                  <a:srgbClr val="9E0400"/>
                </a:solidFill>
              </a:rPr>
              <a:t> 26  June 25, 2018	</a:t>
            </a:r>
            <a:r>
              <a:rPr lang="es-ES" sz="2600" b="1" dirty="0" err="1">
                <a:solidFill>
                  <a:srgbClr val="9E0400"/>
                </a:solidFill>
              </a:rPr>
              <a:t>July</a:t>
            </a:r>
            <a:r>
              <a:rPr lang="es-ES" sz="2600" b="1" dirty="0">
                <a:solidFill>
                  <a:srgbClr val="9E0400"/>
                </a:solidFill>
              </a:rPr>
              <a:t> 1, 2018</a:t>
            </a:r>
          </a:p>
          <a:p>
            <a:r>
              <a:rPr lang="es-ES" i="1" dirty="0">
                <a:solidFill>
                  <a:srgbClr val="002060"/>
                </a:solidFill>
              </a:rPr>
              <a:t>"Ex posta central" </a:t>
            </a:r>
            <a:r>
              <a:rPr lang="es-ES" i="1" dirty="0" err="1">
                <a:solidFill>
                  <a:srgbClr val="002060"/>
                </a:solidFill>
              </a:rPr>
              <a:t>registers</a:t>
            </a:r>
            <a:r>
              <a:rPr lang="es-ES" i="1" dirty="0">
                <a:solidFill>
                  <a:srgbClr val="002060"/>
                </a:solidFill>
              </a:rPr>
              <a:t> </a:t>
            </a:r>
            <a:r>
              <a:rPr lang="es-ES" i="1" dirty="0" err="1">
                <a:solidFill>
                  <a:srgbClr val="002060"/>
                </a:solidFill>
              </a:rPr>
              <a:t>almost</a:t>
            </a:r>
            <a:r>
              <a:rPr lang="es-ES" i="1" dirty="0">
                <a:solidFill>
                  <a:srgbClr val="002060"/>
                </a:solidFill>
              </a:rPr>
              <a:t> no </a:t>
            </a:r>
            <a:r>
              <a:rPr lang="es-ES" i="1" dirty="0" err="1">
                <a:solidFill>
                  <a:srgbClr val="002060"/>
                </a:solidFill>
              </a:rPr>
              <a:t>hospitalizations</a:t>
            </a:r>
            <a:r>
              <a:rPr lang="es-ES" i="1" dirty="0">
                <a:solidFill>
                  <a:srgbClr val="002060"/>
                </a:solidFill>
              </a:rPr>
              <a:t> in </a:t>
            </a:r>
            <a:r>
              <a:rPr lang="es-ES" i="1" dirty="0" err="1">
                <a:solidFill>
                  <a:srgbClr val="002060"/>
                </a:solidFill>
              </a:rPr>
              <a:t>march</a:t>
            </a:r>
            <a:r>
              <a:rPr lang="es-ES" i="1" dirty="0">
                <a:solidFill>
                  <a:srgbClr val="002060"/>
                </a:solidFill>
              </a:rPr>
              <a:t> 5 &amp; 12, and June 18 &amp; 25 2018</a:t>
            </a:r>
          </a:p>
          <a:p>
            <a:r>
              <a:rPr lang="es-ES" dirty="0"/>
              <a:t>No tiene relación con los indicadores, ya que el paro se habría iniciado a mediados o finales de septiembre, aunque podría ser una causa</a:t>
            </a:r>
          </a:p>
          <a:p>
            <a:pPr marL="0" indent="0">
              <a:buNone/>
            </a:pPr>
            <a:endParaRPr lang="es-ES" sz="500" dirty="0"/>
          </a:p>
          <a:p>
            <a:r>
              <a:rPr lang="es-ES" b="1" dirty="0"/>
              <a:t>11 de sept</a:t>
            </a:r>
            <a:r>
              <a:rPr lang="es-ES" dirty="0"/>
              <a:t>: no hay insumos, </a:t>
            </a:r>
            <a:r>
              <a:rPr lang="es-ES" dirty="0" err="1"/>
              <a:t>colmed</a:t>
            </a:r>
            <a:r>
              <a:rPr lang="es-ES" dirty="0"/>
              <a:t> se pronuncia (</a:t>
            </a:r>
            <a:r>
              <a:rPr lang="es-ES" dirty="0">
                <a:hlinkClick r:id="rId2"/>
              </a:rPr>
              <a:t>http://www.colegiomedico.cl/medicos-de-la-huap-se-manifiestan-por-falta-de-insumos/</a:t>
            </a:r>
            <a:r>
              <a:rPr lang="es-ES" dirty="0"/>
              <a:t>)</a:t>
            </a:r>
          </a:p>
          <a:p>
            <a:r>
              <a:rPr lang="es-ES" b="1" dirty="0"/>
              <a:t>27 de sept</a:t>
            </a:r>
            <a:r>
              <a:rPr lang="es-ES" dirty="0"/>
              <a:t>: Falta de capacidad de urgencia, se ha sobrepasado la disponibilidad de ingresos disponibles para enfermos. (</a:t>
            </a:r>
            <a:r>
              <a:rPr lang="es-ES" dirty="0">
                <a:hlinkClick r:id="rId3"/>
              </a:rPr>
              <a:t>https://www.emol.com/noticias/Nacional/2018/09/27/921926/Grupo-de-trabajadores-comenzo-paro-en-la-ex-Posta-Central-en-Santiago.html</a:t>
            </a:r>
            <a:r>
              <a:rPr lang="es-ES" dirty="0"/>
              <a:t>)</a:t>
            </a:r>
          </a:p>
          <a:p>
            <a:r>
              <a:rPr lang="es-ES" b="1" dirty="0"/>
              <a:t>27 de sept</a:t>
            </a:r>
            <a:r>
              <a:rPr lang="es-ES" dirty="0"/>
              <a:t>: paro total de actividades, solo se atenderán casos de "riesgo vital". falta de capacidad de urgencia (</a:t>
            </a:r>
            <a:r>
              <a:rPr lang="es-ES" dirty="0">
                <a:hlinkClick r:id="rId4"/>
              </a:rPr>
              <a:t>https://www.t13.cl/noticia/nacional/funcionarios-ex-posta-central-anuncian-paro-total-actividades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534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3BFED-9BD9-412A-8358-C0B3CDF5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48840" cy="2888615"/>
          </a:xfrm>
        </p:spPr>
        <p:txBody>
          <a:bodyPr>
            <a:normAutofit/>
          </a:bodyPr>
          <a:lstStyle/>
          <a:p>
            <a:r>
              <a:rPr lang="es-CL" sz="4000" dirty="0"/>
              <a:t>2018</a:t>
            </a:r>
            <a:br>
              <a:rPr lang="es-CL" sz="4000" dirty="0"/>
            </a:br>
            <a:r>
              <a:rPr lang="es-CL" sz="4000" dirty="0"/>
              <a:t>Interpol.</a:t>
            </a:r>
            <a:br>
              <a:rPr lang="es-CL" sz="4000" dirty="0"/>
            </a:br>
            <a:r>
              <a:rPr lang="es-CL" sz="4000" dirty="0"/>
              <a:t>Mediana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6C75932-46CF-4D6A-A18A-53DAF299A0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0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493B7-8F64-434A-A44E-DE89166A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Observaciones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C536D8-CBC0-4913-B3B0-06E92314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4525"/>
            <a:ext cx="10287000" cy="4571999"/>
          </a:xfrm>
        </p:spPr>
        <p:txBody>
          <a:bodyPr>
            <a:normAutofit fontScale="70000" lnSpcReduction="20000"/>
          </a:bodyPr>
          <a:lstStyle/>
          <a:p>
            <a:r>
              <a:rPr lang="es-CL" sz="2600" dirty="0"/>
              <a:t>El que no se reporten hospitalizaciones por las causas definidas (0s) está lejos de ser un caso aislado </a:t>
            </a:r>
          </a:p>
          <a:p>
            <a:r>
              <a:rPr lang="es-CL" sz="2600" dirty="0"/>
              <a:t>Paros 2019 – Podrían impactar en la disminución de consultas, pero no en servicios de urgencia (particularmente traumatológicas)</a:t>
            </a:r>
          </a:p>
          <a:p>
            <a:pPr lvl="1"/>
            <a:r>
              <a:rPr lang="es-CL" sz="2600" dirty="0"/>
              <a:t>A Junio 2019 existe un colapso, pero no se constata una paralización de actividades estricta (</a:t>
            </a:r>
            <a:r>
              <a:rPr lang="es-CL" sz="2600" dirty="0">
                <a:hlinkClick r:id="rId2"/>
              </a:rPr>
              <a:t>https://www.eldesconcierto.cl/2019/06/04/paro-en-el-hospital-san-jose-trabajadores-exigen-hospital-de-campana-ante-colapso-de-la-urgencia/</a:t>
            </a:r>
            <a:r>
              <a:rPr lang="es-CL" sz="2600" dirty="0"/>
              <a:t> </a:t>
            </a:r>
            <a:r>
              <a:rPr lang="es-CL" sz="2600" dirty="0">
                <a:hlinkClick r:id="rId3"/>
              </a:rPr>
              <a:t>https://www.meganoticias.cl/nacional/263525-paro-hospital-san-jose-colegio-medico-situacion-insegura.html</a:t>
            </a:r>
            <a:r>
              <a:rPr lang="es-CL" sz="2600" dirty="0"/>
              <a:t>) “</a:t>
            </a:r>
            <a:r>
              <a:rPr lang="es-ES" sz="2600" dirty="0"/>
              <a:t>La movilización se inició el 29 de mayo”</a:t>
            </a:r>
            <a:endParaRPr lang="es-CL" sz="2600" dirty="0"/>
          </a:p>
          <a:p>
            <a:pPr lvl="1"/>
            <a:r>
              <a:rPr lang="es-CL" sz="2600" dirty="0"/>
              <a:t>A principios de octubre de 2019,  (</a:t>
            </a:r>
            <a:r>
              <a:rPr lang="es-CL" sz="2600" dirty="0">
                <a:hlinkClick r:id="rId4"/>
              </a:rPr>
              <a:t>https://www.elmostrador.cl/noticias/multimedia/2020/10/02/posta-central-funcionarios-continuan-en-paro-indefinido-y-hospital-dice-que-no-van-a-ceder-a-presiones-que-buscan-relajar-medidas-esenciales/</a:t>
            </a:r>
            <a:r>
              <a:rPr lang="es-CL" sz="2600" dirty="0"/>
              <a:t>)</a:t>
            </a:r>
          </a:p>
          <a:p>
            <a:pPr lvl="1"/>
            <a:r>
              <a:rPr lang="es-CL" sz="2600" dirty="0"/>
              <a:t>A mediados de octubre de 2019 existía controversia por las condiciones de los hospitales (</a:t>
            </a:r>
            <a:r>
              <a:rPr lang="es-CL" sz="2600" dirty="0">
                <a:hlinkClick r:id="rId5"/>
              </a:rPr>
              <a:t>http://www.clinicasdechile.cl/noticias/confirman-paro-de-salud-nivel-nacional-que-durara-dos-dias/</a:t>
            </a:r>
            <a:r>
              <a:rPr lang="es-CL" sz="2600" dirty="0"/>
              <a:t>) (</a:t>
            </a:r>
            <a:r>
              <a:rPr lang="es-CL" sz="2600" dirty="0">
                <a:hlinkClick r:id="rId6"/>
              </a:rPr>
              <a:t>http://www.colegiomedico.cl/colegio-medico-se-suma-a-movilizaciones-por-la-salud-de-este-22-de-octubre/</a:t>
            </a:r>
            <a:r>
              <a:rPr lang="es-CL" sz="2600" dirty="0"/>
              <a:t>)</a:t>
            </a:r>
          </a:p>
          <a:p>
            <a:pPr lvl="1"/>
            <a:r>
              <a:rPr lang="pt-BR" sz="2600" dirty="0" err="1"/>
              <a:t>Podría</a:t>
            </a:r>
            <a:r>
              <a:rPr lang="pt-BR" sz="2600" dirty="0"/>
              <a:t> estar relacionado </a:t>
            </a:r>
            <a:r>
              <a:rPr lang="pt-BR" sz="2600" dirty="0" err="1"/>
              <a:t>con</a:t>
            </a:r>
            <a:r>
              <a:rPr lang="pt-BR" sz="2600" dirty="0"/>
              <a:t> </a:t>
            </a:r>
            <a:r>
              <a:rPr lang="pt-BR" sz="2600" dirty="0" err="1"/>
              <a:t>la</a:t>
            </a:r>
            <a:r>
              <a:rPr lang="pt-BR" sz="2600" dirty="0"/>
              <a:t> Semana 33 (12 agosto 2019 al 18 agosto 2019), em </a:t>
            </a:r>
            <a:r>
              <a:rPr lang="pt-BR" sz="2600" dirty="0" err="1"/>
              <a:t>la</a:t>
            </a:r>
            <a:r>
              <a:rPr lang="pt-BR" sz="2600" dirty="0"/>
              <a:t> que </a:t>
            </a:r>
            <a:r>
              <a:rPr lang="pt-BR" sz="2600" dirty="0" err="1"/>
              <a:t>hubo</a:t>
            </a:r>
            <a:r>
              <a:rPr lang="pt-BR" sz="2600" dirty="0"/>
              <a:t> um </a:t>
            </a:r>
            <a:r>
              <a:rPr lang="pt-BR" sz="2600" dirty="0" err="1"/>
              <a:t>shock</a:t>
            </a:r>
            <a:r>
              <a:rPr lang="pt-BR" sz="2600" dirty="0"/>
              <a:t> importante </a:t>
            </a:r>
            <a:r>
              <a:rPr lang="pt-BR" sz="2600" dirty="0" err="1"/>
              <a:t>en</a:t>
            </a:r>
            <a:r>
              <a:rPr lang="pt-BR" sz="2600" dirty="0"/>
              <a:t> baja de </a:t>
            </a:r>
            <a:r>
              <a:rPr lang="pt-BR" sz="2600" dirty="0" err="1"/>
              <a:t>las</a:t>
            </a:r>
            <a:r>
              <a:rPr lang="pt-BR" sz="2600" dirty="0"/>
              <a:t> </a:t>
            </a:r>
            <a:r>
              <a:rPr lang="pt-BR" sz="2600" dirty="0" err="1"/>
              <a:t>hospitalizaciones</a:t>
            </a:r>
            <a:endParaRPr lang="es-CL" sz="2600" dirty="0"/>
          </a:p>
          <a:p>
            <a:pPr lvl="1"/>
            <a:endParaRPr lang="es-CL" dirty="0"/>
          </a:p>
          <a:p>
            <a:pPr lvl="1"/>
            <a:endParaRPr lang="es-CL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6034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DDED5-6F57-43F3-BBEB-62B492D4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Para esta semana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9D1B0-4C44-48A6-B753-A5CE29E1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TBATS: Permite obtener si es necesario hacer una transformación box-</a:t>
            </a:r>
            <a:r>
              <a:rPr lang="es-CL" dirty="0" err="1"/>
              <a:t>cox</a:t>
            </a:r>
            <a:r>
              <a:rPr lang="es-CL" dirty="0"/>
              <a:t> (lambda), error AR y MA, y términos Fourier de periodos estacionales.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3296404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841</TotalTime>
  <Words>446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Franklin Gothic Book</vt:lpstr>
      <vt:lpstr>Recorte</vt:lpstr>
      <vt:lpstr>Effects of 2019’s Social Protests on Health Services Utilization in Santiago, Chile</vt:lpstr>
      <vt:lpstr>Presentación de PowerPoint</vt:lpstr>
      <vt:lpstr>2018 Hosp.</vt:lpstr>
      <vt:lpstr>Observaciones 2018</vt:lpstr>
      <vt:lpstr>2018 Interpol. Mediana</vt:lpstr>
      <vt:lpstr>Observaciones Generales</vt:lpstr>
      <vt:lpstr>Para esta semana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González Santa Cruz</dc:creator>
  <cp:lastModifiedBy>Andrés González Santa Cruz</cp:lastModifiedBy>
  <cp:revision>25</cp:revision>
  <dcterms:created xsi:type="dcterms:W3CDTF">2020-10-16T08:20:51Z</dcterms:created>
  <dcterms:modified xsi:type="dcterms:W3CDTF">2020-10-16T22:21:56Z</dcterms:modified>
</cp:coreProperties>
</file>