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handoutMasterIdLst>
    <p:handoutMasterId r:id="rId52"/>
  </p:handoutMasterIdLst>
  <p:sldIdLst>
    <p:sldId id="373" r:id="rId2"/>
    <p:sldId id="326" r:id="rId3"/>
    <p:sldId id="318" r:id="rId4"/>
    <p:sldId id="320" r:id="rId5"/>
    <p:sldId id="321" r:id="rId6"/>
    <p:sldId id="322" r:id="rId7"/>
    <p:sldId id="323" r:id="rId8"/>
    <p:sldId id="324" r:id="rId9"/>
    <p:sldId id="325" r:id="rId10"/>
    <p:sldId id="327" r:id="rId11"/>
    <p:sldId id="270" r:id="rId12"/>
    <p:sldId id="277" r:id="rId13"/>
    <p:sldId id="271" r:id="rId14"/>
    <p:sldId id="278" r:id="rId15"/>
    <p:sldId id="341" r:id="rId16"/>
    <p:sldId id="272" r:id="rId17"/>
    <p:sldId id="342" r:id="rId18"/>
    <p:sldId id="344" r:id="rId19"/>
    <p:sldId id="346" r:id="rId20"/>
    <p:sldId id="273" r:id="rId21"/>
    <p:sldId id="343" r:id="rId22"/>
    <p:sldId id="345" r:id="rId23"/>
    <p:sldId id="275" r:id="rId24"/>
    <p:sldId id="279" r:id="rId25"/>
    <p:sldId id="280" r:id="rId26"/>
    <p:sldId id="281" r:id="rId27"/>
    <p:sldId id="282" r:id="rId28"/>
    <p:sldId id="361" r:id="rId29"/>
    <p:sldId id="362" r:id="rId30"/>
    <p:sldId id="363" r:id="rId31"/>
    <p:sldId id="364" r:id="rId32"/>
    <p:sldId id="371" r:id="rId33"/>
    <p:sldId id="365" r:id="rId34"/>
    <p:sldId id="366" r:id="rId35"/>
    <p:sldId id="367" r:id="rId36"/>
    <p:sldId id="368" r:id="rId37"/>
    <p:sldId id="369" r:id="rId38"/>
    <p:sldId id="298" r:id="rId39"/>
    <p:sldId id="301" r:id="rId40"/>
    <p:sldId id="302" r:id="rId41"/>
    <p:sldId id="336" r:id="rId42"/>
    <p:sldId id="337" r:id="rId43"/>
    <p:sldId id="339" r:id="rId44"/>
    <p:sldId id="306" r:id="rId45"/>
    <p:sldId id="305" r:id="rId46"/>
    <p:sldId id="307" r:id="rId47"/>
    <p:sldId id="308" r:id="rId48"/>
    <p:sldId id="309" r:id="rId49"/>
    <p:sldId id="340"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87537" autoAdjust="0"/>
  </p:normalViewPr>
  <p:slideViewPr>
    <p:cSldViewPr>
      <p:cViewPr varScale="1">
        <p:scale>
          <a:sx n="78" d="100"/>
          <a:sy n="78" d="100"/>
        </p:scale>
        <p:origin x="-1602" y="-84"/>
      </p:cViewPr>
      <p:guideLst>
        <p:guide orient="horz" pos="2160"/>
        <p:guide pos="2880"/>
      </p:guideLst>
    </p:cSldViewPr>
  </p:slideViewPr>
  <p:outlineViewPr>
    <p:cViewPr>
      <p:scale>
        <a:sx n="33" d="100"/>
        <a:sy n="33" d="100"/>
      </p:scale>
      <p:origin x="274" y="394080"/>
    </p:cViewPr>
  </p:outlineViewPr>
  <p:notesTextViewPr>
    <p:cViewPr>
      <p:scale>
        <a:sx n="100" d="100"/>
        <a:sy n="100" d="100"/>
      </p:scale>
      <p:origin x="0" y="0"/>
    </p:cViewPr>
  </p:notesTextViewPr>
  <p:sorterViewPr>
    <p:cViewPr>
      <p:scale>
        <a:sx n="66" d="100"/>
        <a:sy n="66" d="100"/>
      </p:scale>
      <p:origin x="0" y="7349"/>
    </p:cViewPr>
  </p:sorterViewPr>
  <p:notesViewPr>
    <p:cSldViewPr>
      <p:cViewPr varScale="1">
        <p:scale>
          <a:sx n="41" d="100"/>
          <a:sy n="41" d="100"/>
        </p:scale>
        <p:origin x="-2395"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CA2764-BB41-4962-8C4C-84C6BA78986B}" type="datetimeFigureOut">
              <a:rPr lang="zh-CN" altLang="en-US" smtClean="0"/>
              <a:pPr/>
              <a:t>2017/10/9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AF7983-3BF7-4DA3-808A-520FDD75673F}" type="slidenum">
              <a:rPr lang="zh-CN" altLang="en-US" smtClean="0"/>
              <a:pPr/>
              <a:t>‹#›</a:t>
            </a:fld>
            <a:endParaRPr lang="zh-CN" altLang="en-US"/>
          </a:p>
        </p:txBody>
      </p:sp>
    </p:spTree>
    <p:extLst>
      <p:ext uri="{BB962C8B-B14F-4D97-AF65-F5344CB8AC3E}">
        <p14:creationId xmlns:p14="http://schemas.microsoft.com/office/powerpoint/2010/main" val="1159307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B82C90-4598-455E-B99C-71BF6C2BC624}" type="datetimeFigureOut">
              <a:rPr lang="zh-CN" altLang="en-US" smtClean="0"/>
              <a:pPr/>
              <a:t>2017/10/9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D1D8B3-97FB-4A10-A62D-10250CBA0106}" type="slidenum">
              <a:rPr lang="zh-CN" altLang="en-US" smtClean="0"/>
              <a:pPr/>
              <a:t>‹#›</a:t>
            </a:fld>
            <a:endParaRPr lang="zh-CN" altLang="en-US"/>
          </a:p>
        </p:txBody>
      </p:sp>
    </p:spTree>
    <p:extLst>
      <p:ext uri="{BB962C8B-B14F-4D97-AF65-F5344CB8AC3E}">
        <p14:creationId xmlns:p14="http://schemas.microsoft.com/office/powerpoint/2010/main" val="24082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p:spPr>
      </p:sp>
      <p:sp>
        <p:nvSpPr>
          <p:cNvPr id="921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921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397263-A4F0-4356-AE35-07D0CCB24EAF}" type="slidenum">
              <a:rPr lang="zh-CN" altLang="en-US" smtClean="0"/>
              <a:pPr/>
              <a:t>43</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2362200" y="4038600"/>
            <a:ext cx="6477000" cy="1828800"/>
          </a:xfrm>
        </p:spPr>
        <p:txBody>
          <a:bodyPr anchor="b"/>
          <a:lstStyle>
            <a:lvl1pPr>
              <a:defRPr cap="all" baseline="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30820CF-B880-4189-942D-D702A7CBA730}" type="datetimeFigureOut">
              <a:rPr lang="zh-CN" altLang="en-US" smtClean="0"/>
              <a:pPr/>
              <a:t>2017/10/9</a:t>
            </a:fld>
            <a:endParaRPr lang="zh-CN" altLang="en-US"/>
          </a:p>
        </p:txBody>
      </p:sp>
      <p:sp>
        <p:nvSpPr>
          <p:cNvPr id="17" name="页脚占位符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8001000" y="228600"/>
            <a:ext cx="8382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p:spPr>
        <p:txBody>
          <a:bodyPr/>
          <a:lstStyle/>
          <a:p>
            <a:fld id="{530820CF-B880-4189-942D-D702A7CBA730}" type="datetimeFigureOut">
              <a:rPr lang="zh-CN" altLang="en-US" smtClean="0"/>
              <a:pPr/>
              <a:t>2017/10/9</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301625" y="1905000"/>
            <a:ext cx="8540750" cy="419417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DCE9F7B-D048-4872-8445-0177BFB745D0}" type="slidenum">
              <a:rPr lang="en-US" altLang="zh-CN"/>
              <a:pPr>
                <a:defRPr/>
              </a:pPr>
              <a:t>‹#›</a:t>
            </a:fld>
            <a:endParaRPr lang="en-US" altLang="zh-CN"/>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1625" y="1905000"/>
            <a:ext cx="8540750" cy="419417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A931C86-6120-4D96-AE21-D01570297FB2}" type="slidenum">
              <a:rPr lang="en-US" altLang="zh-CN"/>
              <a:pPr>
                <a:defRPr/>
              </a:pPr>
              <a:t>‹#›</a:t>
            </a:fld>
            <a:endParaRPr lang="en-US" altLang="zh-CN"/>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01625" y="1905000"/>
            <a:ext cx="4194175" cy="2020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05000"/>
            <a:ext cx="4194175" cy="2020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301625" y="4078288"/>
            <a:ext cx="8540750" cy="20208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1E716E1A-690F-4236-98E1-7686A745C38D}" type="slidenum">
              <a:rPr lang="en-US" altLang="zh-CN"/>
              <a:pPr>
                <a:defRPr/>
              </a:pPr>
              <a:t>‹#›</a:t>
            </a:fld>
            <a:endParaRPr lang="en-US" altLang="zh-CN"/>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05000"/>
            <a:ext cx="4194175" cy="20208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78288"/>
            <a:ext cx="4194175" cy="20208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EC342EB3-C94A-42C3-B51E-BFC13D06BE84}" type="slidenum">
              <a:rPr lang="en-US" altLang="zh-CN"/>
              <a:pPr>
                <a:defRPr/>
              </a:pPr>
              <a:t>‹#›</a:t>
            </a:fld>
            <a:endParaRPr lang="en-US" altLang="zh-CN"/>
          </a:p>
        </p:txBody>
      </p:sp>
    </p:spTree>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cstate="print"/>
          <a:srcRect/>
          <a:stretch>
            <a:fillRect/>
          </a:stretch>
        </p:blipFill>
        <p:spPr bwMode="auto">
          <a:xfrm>
            <a:off x="0" y="0"/>
            <a:ext cx="9144000" cy="1356683"/>
          </a:xfrm>
          <a:prstGeom prst="rect">
            <a:avLst/>
          </a:prstGeom>
          <a:blipFill dpi="0" rotWithShape="1">
            <a:blip r:embed="rId3" cstate="print"/>
            <a:srcRect/>
            <a:stretch>
              <a:fillRect/>
            </a:stretch>
          </a:blipFill>
          <a:ln w="9525">
            <a:noFill/>
            <a:miter lim="800000"/>
            <a:headEnd/>
            <a:tailEnd/>
          </a:ln>
        </p:spPr>
      </p:pic>
      <p:pic>
        <p:nvPicPr>
          <p:cNvPr id="3" name="图片 5" descr="xmu-logo（蓝色）.png"/>
          <p:cNvPicPr>
            <a:picLocks/>
          </p:cNvPicPr>
          <p:nvPr userDrawn="1"/>
        </p:nvPicPr>
        <p:blipFill>
          <a:blip r:embed="rId4" cstate="print"/>
          <a:srcRect/>
          <a:stretch>
            <a:fillRect/>
          </a:stretch>
        </p:blipFill>
        <p:spPr bwMode="auto">
          <a:xfrm>
            <a:off x="66524" y="72572"/>
            <a:ext cx="914199" cy="914199"/>
          </a:xfrm>
          <a:prstGeom prst="rect">
            <a:avLst/>
          </a:prstGeom>
          <a:noFill/>
          <a:ln w="9525">
            <a:noFill/>
            <a:miter lim="800000"/>
            <a:headEnd/>
            <a:tailEnd/>
          </a:ln>
        </p:spPr>
      </p:pic>
      <p:pic>
        <p:nvPicPr>
          <p:cNvPr id="4" name="图片 8" descr="厦门大学马克思主义学院（嘉庚体）副本.png"/>
          <p:cNvPicPr>
            <a:picLocks noChangeAspect="1" noChangeArrowheads="1"/>
          </p:cNvPicPr>
          <p:nvPr userDrawn="1"/>
        </p:nvPicPr>
        <p:blipFill>
          <a:blip r:embed="rId5" cstate="print"/>
          <a:srcRect/>
          <a:stretch>
            <a:fillRect/>
          </a:stretch>
        </p:blipFill>
        <p:spPr bwMode="auto">
          <a:xfrm>
            <a:off x="7474857" y="208643"/>
            <a:ext cx="1620762" cy="335643"/>
          </a:xfrm>
          <a:prstGeom prst="rect">
            <a:avLst/>
          </a:prstGeom>
          <a:noFill/>
          <a:ln w="9525">
            <a:noFill/>
            <a:miter lim="800000"/>
            <a:headEnd/>
            <a:tailEnd/>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2" name="图片 5" descr="xmu-logo（蓝色）.png"/>
          <p:cNvPicPr>
            <a:picLocks/>
          </p:cNvPicPr>
          <p:nvPr userDrawn="1"/>
        </p:nvPicPr>
        <p:blipFill>
          <a:blip r:embed="rId2" cstate="print"/>
          <a:srcRect/>
          <a:stretch>
            <a:fillRect/>
          </a:stretch>
        </p:blipFill>
        <p:spPr bwMode="auto">
          <a:xfrm>
            <a:off x="66524" y="72572"/>
            <a:ext cx="914199" cy="914199"/>
          </a:xfrm>
          <a:prstGeom prst="rect">
            <a:avLst/>
          </a:prstGeom>
          <a:noFill/>
          <a:ln w="9525">
            <a:noFill/>
            <a:miter lim="800000"/>
            <a:headEnd/>
            <a:tailEnd/>
          </a:ln>
        </p:spPr>
      </p:pic>
      <p:pic>
        <p:nvPicPr>
          <p:cNvPr id="3" name="图片 7" descr="厦门大学马克思主义学院（嘉庚体）副本.png"/>
          <p:cNvPicPr>
            <a:picLocks noChangeAspect="1" noChangeArrowheads="1"/>
          </p:cNvPicPr>
          <p:nvPr userDrawn="1"/>
        </p:nvPicPr>
        <p:blipFill>
          <a:blip r:embed="rId3" cstate="print"/>
          <a:srcRect/>
          <a:stretch>
            <a:fillRect/>
          </a:stretch>
        </p:blipFill>
        <p:spPr bwMode="auto">
          <a:xfrm>
            <a:off x="7474857" y="208643"/>
            <a:ext cx="1620762" cy="33564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648" y="228600"/>
            <a:ext cx="8153400" cy="990600"/>
          </a:xfrm>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612648" y="1600200"/>
            <a:ext cx="8153400" cy="44958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pPr/>
              <a:t>2017/10/9</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pPr/>
              <a:t>2017/10/9</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p:spPr>
        <p:txBody>
          <a:bodyPr rtlCol="0"/>
          <a:lstStyle/>
          <a:p>
            <a:fld id="{530820CF-B880-4189-942D-D702A7CBA730}" type="datetimeFigureOut">
              <a:rPr lang="zh-CN" altLang="en-US" smtClean="0"/>
              <a:pPr/>
              <a:t>2017/10/9</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228600"/>
            <a:ext cx="8153400" cy="9906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pPr/>
              <a:t>2017/10/9</a:t>
            </a:fld>
            <a:endParaRPr lang="zh-CN" altLang="en-US"/>
          </a:p>
        </p:txBody>
      </p:sp>
      <p:sp>
        <p:nvSpPr>
          <p:cNvPr id="3" name="页脚占位符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 id="2147483687" r:id="rId14"/>
    <p:sldLayoutId id="2147483688" r:id="rId15"/>
    <p:sldLayoutId id="2147483689" r:id="rId16"/>
    <p:sldLayoutId id="2147483690" r:id="rId17"/>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slide" Target="slide14.xml"/><Relationship Id="rId7" Type="http://schemas.openxmlformats.org/officeDocument/2006/relationships/slide" Target="slide24.xml"/><Relationship Id="rId2" Type="http://schemas.openxmlformats.org/officeDocument/2006/relationships/slide" Target="slide13.xml"/><Relationship Id="rId1" Type="http://schemas.openxmlformats.org/officeDocument/2006/relationships/slideLayout" Target="../slideLayouts/slideLayout13.xml"/><Relationship Id="rId6" Type="http://schemas.openxmlformats.org/officeDocument/2006/relationships/slide" Target="slide20.xml"/><Relationship Id="rId5" Type="http://schemas.openxmlformats.org/officeDocument/2006/relationships/slide" Target="slide23.xml"/><Relationship Id="rId4" Type="http://schemas.openxmlformats.org/officeDocument/2006/relationships/slide" Target="slide16.xml"/></Relationships>
</file>

<file path=ppt/slides/_rels/slide1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2.xml"/><Relationship Id="rId1" Type="http://schemas.openxmlformats.org/officeDocument/2006/relationships/slideLayout" Target="../slideLayouts/slideLayout13.xml"/><Relationship Id="rId4" Type="http://schemas.openxmlformats.org/officeDocument/2006/relationships/slide" Target="slide26.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0.jpeg"/><Relationship Id="rId1" Type="http://schemas.openxmlformats.org/officeDocument/2006/relationships/slideLayout" Target="../slideLayouts/slideLayout14.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0" y="2000240"/>
            <a:ext cx="9144000" cy="1330263"/>
          </a:xfrm>
          <a:prstGeom prst="rect">
            <a:avLst/>
          </a:prstGeom>
          <a:noFill/>
          <a:ln w="9525">
            <a:noFill/>
            <a:miter lim="800000"/>
            <a:headEnd/>
            <a:tailEnd/>
          </a:ln>
          <a:effectLst>
            <a:outerShdw dist="53882" dir="2700000" algn="ctr" rotWithShape="0">
              <a:srgbClr val="A87C00"/>
            </a:outerShdw>
          </a:effectLst>
        </p:spPr>
        <p:txBody>
          <a:bodyPr lIns="67720" tIns="33859" rIns="67720" bIns="33859">
            <a:spAutoFit/>
          </a:bodyPr>
          <a:lstStyle/>
          <a:p>
            <a:pPr algn="ctr">
              <a:defRPr/>
            </a:pPr>
            <a:r>
              <a:rPr lang="zh-CN" altLang="en-US" sz="4100" b="1" dirty="0" smtClean="0">
                <a:solidFill>
                  <a:srgbClr val="A50021"/>
                </a:solidFill>
                <a:latin typeface="微软雅黑" pitchFamily="34" charset="-122"/>
                <a:ea typeface="微软雅黑" pitchFamily="34" charset="-122"/>
                <a:cs typeface="Arial Unicode MS" pitchFamily="34" charset="-122"/>
              </a:rPr>
              <a:t>第六讲</a:t>
            </a:r>
            <a:endParaRPr lang="en-US" altLang="zh-CN" sz="4100" b="1" dirty="0" smtClean="0">
              <a:solidFill>
                <a:srgbClr val="A50021"/>
              </a:solidFill>
              <a:latin typeface="微软雅黑" pitchFamily="34" charset="-122"/>
              <a:ea typeface="微软雅黑" pitchFamily="34" charset="-122"/>
              <a:cs typeface="Arial Unicode MS" pitchFamily="34" charset="-122"/>
            </a:endParaRPr>
          </a:p>
          <a:p>
            <a:pPr algn="ctr">
              <a:defRPr/>
            </a:pPr>
            <a:r>
              <a:rPr lang="zh-CN" altLang="en-US" sz="4100" b="1" dirty="0" smtClean="0">
                <a:solidFill>
                  <a:srgbClr val="A50021"/>
                </a:solidFill>
                <a:latin typeface="微软雅黑" pitchFamily="34" charset="-122"/>
                <a:ea typeface="微软雅黑" pitchFamily="34" charset="-122"/>
                <a:cs typeface="Arial Unicode MS" pitchFamily="34" charset="-122"/>
              </a:rPr>
              <a:t>法律的基本理论</a:t>
            </a:r>
            <a:endParaRPr lang="zh-CN" altLang="en-US" sz="4100" b="1" dirty="0">
              <a:solidFill>
                <a:srgbClr val="A50021"/>
              </a:solidFill>
              <a:latin typeface="微软雅黑" pitchFamily="34" charset="-122"/>
              <a:ea typeface="微软雅黑"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437112"/>
            <a:ext cx="5138737"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405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71604" y="285728"/>
            <a:ext cx="4801314" cy="646331"/>
          </a:xfrm>
          <a:prstGeom prst="rect">
            <a:avLst/>
          </a:prstGeom>
        </p:spPr>
        <p:txBody>
          <a:bodyPr wrap="none">
            <a:spAutoFit/>
          </a:bodyPr>
          <a:lstStyle/>
          <a:p>
            <a:r>
              <a:rPr lang="zh-CN" altLang="en-US" sz="3600" b="1" dirty="0" smtClean="0"/>
              <a:t>二、法律的产生与发展</a:t>
            </a:r>
            <a:endParaRPr lang="zh-CN" altLang="en-US" sz="3600" dirty="0"/>
          </a:p>
        </p:txBody>
      </p:sp>
      <p:sp>
        <p:nvSpPr>
          <p:cNvPr id="3" name="矩形 2"/>
          <p:cNvSpPr/>
          <p:nvPr/>
        </p:nvSpPr>
        <p:spPr>
          <a:xfrm>
            <a:off x="357158" y="1643050"/>
            <a:ext cx="8286808" cy="1754326"/>
          </a:xfrm>
          <a:prstGeom prst="rect">
            <a:avLst/>
          </a:prstGeom>
        </p:spPr>
        <p:txBody>
          <a:bodyPr wrap="square">
            <a:spAutoFit/>
          </a:bodyPr>
          <a:lstStyle/>
          <a:p>
            <a:r>
              <a:rPr lang="en-US" altLang="zh-CN" sz="1600" dirty="0" smtClean="0">
                <a:ea typeface="华文行楷" pitchFamily="2" charset="-122"/>
              </a:rPr>
              <a:t> </a:t>
            </a:r>
            <a:r>
              <a:rPr lang="zh-CN" altLang="en-US" sz="3600" dirty="0" smtClean="0">
                <a:ea typeface="华文行楷" pitchFamily="2" charset="-122"/>
              </a:rPr>
              <a:t>法不是从来就有的，它是人类社会发展到一定历史阶段的产物，是随着</a:t>
            </a:r>
            <a:r>
              <a:rPr lang="zh-CN" altLang="en-US" sz="3600" dirty="0" smtClean="0">
                <a:solidFill>
                  <a:srgbClr val="FF0000"/>
                </a:solidFill>
                <a:ea typeface="华文行楷" pitchFamily="2" charset="-122"/>
              </a:rPr>
              <a:t>私有制、阶级和国家</a:t>
            </a:r>
            <a:r>
              <a:rPr lang="zh-CN" altLang="en-US" sz="3600" dirty="0" smtClean="0">
                <a:ea typeface="华文行楷" pitchFamily="2" charset="-122"/>
              </a:rPr>
              <a:t>的出现而逐步产生的。</a:t>
            </a:r>
            <a:endParaRPr lang="zh-CN" altLang="en-US" sz="3600" dirty="0"/>
          </a:p>
        </p:txBody>
      </p:sp>
      <p:pic>
        <p:nvPicPr>
          <p:cNvPr id="4" name="Picture 3" descr="mingxiaoling-0020173"/>
          <p:cNvPicPr>
            <a:picLocks noChangeAspect="1" noChangeArrowheads="1"/>
          </p:cNvPicPr>
          <p:nvPr/>
        </p:nvPicPr>
        <p:blipFill>
          <a:blip r:embed="rId2" cstate="print"/>
          <a:srcRect/>
          <a:stretch>
            <a:fillRect/>
          </a:stretch>
        </p:blipFill>
        <p:spPr bwMode="auto">
          <a:xfrm>
            <a:off x="642938" y="3714750"/>
            <a:ext cx="3810000" cy="2857500"/>
          </a:xfrm>
          <a:prstGeom prst="rect">
            <a:avLst/>
          </a:prstGeom>
          <a:noFill/>
          <a:ln w="9525">
            <a:noFill/>
            <a:miter lim="800000"/>
            <a:headEnd/>
            <a:tailEnd/>
          </a:ln>
        </p:spPr>
      </p:pic>
      <p:pic>
        <p:nvPicPr>
          <p:cNvPr id="5" name="Picture 4" descr="zdylawyer230710"/>
          <p:cNvPicPr>
            <a:picLocks noChangeAspect="1" noChangeArrowheads="1"/>
          </p:cNvPicPr>
          <p:nvPr/>
        </p:nvPicPr>
        <p:blipFill>
          <a:blip r:embed="rId3" cstate="print"/>
          <a:srcRect/>
          <a:stretch>
            <a:fillRect/>
          </a:stretch>
        </p:blipFill>
        <p:spPr>
          <a:xfrm>
            <a:off x="4429124" y="3714752"/>
            <a:ext cx="3889375" cy="288131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4802" name="Group 2"/>
          <p:cNvGraphicFramePr>
            <a:graphicFrameLocks noGrp="1"/>
          </p:cNvGraphicFramePr>
          <p:nvPr>
            <p:ph idx="1"/>
          </p:nvPr>
        </p:nvGraphicFramePr>
        <p:xfrm>
          <a:off x="358775" y="285728"/>
          <a:ext cx="8785225" cy="5205984"/>
        </p:xfrm>
        <a:graphic>
          <a:graphicData uri="http://schemas.openxmlformats.org/drawingml/2006/table">
            <a:tbl>
              <a:tblPr/>
              <a:tblGrid>
                <a:gridCol w="2017713"/>
                <a:gridCol w="3455987"/>
                <a:gridCol w="3311525"/>
              </a:tblGrid>
              <a:tr h="13906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5000" b="0" i="0" u="none" strike="noStrike" cap="none" normalizeH="0" baseline="0" smtClean="0">
                          <a:ln>
                            <a:noFill/>
                          </a:ln>
                          <a:solidFill>
                            <a:schemeClr val="tx1"/>
                          </a:solidFill>
                          <a:effectLst/>
                          <a:latin typeface="Arial" charset="0"/>
                          <a:ea typeface="华文新魏" pitchFamily="2" charset="-122"/>
                        </a:rPr>
                        <a:t>西       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4400" b="0" i="0" u="none" strike="noStrike" cap="none" normalizeH="0" baseline="0" smtClean="0">
                          <a:ln>
                            <a:noFill/>
                          </a:ln>
                          <a:solidFill>
                            <a:schemeClr val="tx1"/>
                          </a:solidFill>
                          <a:effectLst/>
                          <a:latin typeface="Arial" charset="0"/>
                          <a:ea typeface="华文新魏" pitchFamily="2" charset="-122"/>
                        </a:rPr>
                        <a:t>中          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34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300" b="1" i="0" u="none" strike="noStrike" cap="none" normalizeH="0" baseline="0" smtClean="0">
                          <a:ln>
                            <a:noFill/>
                          </a:ln>
                          <a:solidFill>
                            <a:schemeClr val="tx1"/>
                          </a:solidFill>
                          <a:effectLst/>
                          <a:latin typeface="Arial" charset="0"/>
                          <a:ea typeface="华文仿宋" pitchFamily="2" charset="-122"/>
                        </a:rPr>
                        <a:t>奴隶社会</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dirty="0" smtClean="0">
                          <a:ln>
                            <a:noFill/>
                          </a:ln>
                          <a:solidFill>
                            <a:schemeClr val="tx1"/>
                          </a:solidFill>
                          <a:effectLst/>
                          <a:latin typeface="Arial" charset="0"/>
                          <a:ea typeface="华文行楷" pitchFamily="2" charset="-122"/>
                        </a:rPr>
                        <a:t>古希腊、罗马</a:t>
                      </a:r>
                      <a:r>
                        <a:rPr kumimoji="0" lang="en-US" altLang="zh-CN" sz="3600" b="0" i="0" u="none" strike="noStrike" cap="none" normalizeH="0" baseline="0" dirty="0" smtClean="0">
                          <a:ln>
                            <a:noFill/>
                          </a:ln>
                          <a:solidFill>
                            <a:schemeClr val="tx1"/>
                          </a:solidFill>
                          <a:effectLst/>
                          <a:latin typeface="Arial" charset="0"/>
                          <a:ea typeface="华文行楷" pitchFamily="2" charset="-122"/>
                        </a:rPr>
                        <a:t>《</a:t>
                      </a:r>
                      <a:r>
                        <a:rPr kumimoji="0" lang="zh-CN" altLang="en-US" sz="3600" b="0" i="0" u="none" strike="noStrike" cap="none" normalizeH="0" baseline="0" dirty="0" smtClean="0">
                          <a:ln>
                            <a:noFill/>
                          </a:ln>
                          <a:solidFill>
                            <a:schemeClr val="tx1"/>
                          </a:solidFill>
                          <a:effectLst/>
                          <a:latin typeface="Arial" charset="0"/>
                          <a:ea typeface="华文行楷" pitchFamily="2" charset="-122"/>
                        </a:rPr>
                        <a:t>罗马法</a:t>
                      </a:r>
                      <a:r>
                        <a:rPr kumimoji="0" lang="en-US" altLang="zh-CN" sz="3600" b="0" i="0" u="none" strike="noStrike" cap="none" normalizeH="0" baseline="0" dirty="0" smtClean="0">
                          <a:ln>
                            <a:noFill/>
                          </a:ln>
                          <a:solidFill>
                            <a:schemeClr val="tx1"/>
                          </a:solidFill>
                          <a:effectLst/>
                          <a:latin typeface="Arial" charset="0"/>
                          <a:ea typeface="华文行楷" pitchFamily="2" charset="-122"/>
                        </a:rPr>
                        <a:t>》</a:t>
                      </a:r>
                      <a:r>
                        <a:rPr kumimoji="0" lang="en-US" altLang="zh-CN" sz="3600" b="0" i="0" u="none" strike="noStrike" cap="none" normalizeH="0" baseline="0" dirty="0" smtClean="0">
                          <a:ln>
                            <a:noFill/>
                          </a:ln>
                          <a:solidFill>
                            <a:schemeClr val="tx1"/>
                          </a:solidFill>
                          <a:effectLst/>
                          <a:latin typeface="Arial" charset="0"/>
                          <a:ea typeface="华文行楷" pitchFamily="2" charset="-122"/>
                          <a:hlinkClick r:id="rId2" action="ppaction://hlinksldjump"/>
                        </a:rPr>
                        <a:t>#</a:t>
                      </a:r>
                      <a:endParaRPr kumimoji="0" lang="en-US" altLang="zh-CN" sz="3600" b="0" i="0" u="none" strike="noStrike" cap="none" normalizeH="0" baseline="0" dirty="0" smtClean="0">
                        <a:ln>
                          <a:noFill/>
                        </a:ln>
                        <a:solidFill>
                          <a:schemeClr val="tx1"/>
                        </a:solidFill>
                        <a:effectLst/>
                        <a:latin typeface="Arial" charset="0"/>
                        <a:ea typeface="华文行楷"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dirty="0" smtClean="0">
                          <a:ln>
                            <a:noFill/>
                          </a:ln>
                          <a:solidFill>
                            <a:schemeClr val="tx1"/>
                          </a:solidFill>
                          <a:effectLst/>
                          <a:latin typeface="Arial" charset="0"/>
                          <a:ea typeface="华文行楷" pitchFamily="2" charset="-122"/>
                        </a:rPr>
                        <a:t>古巴比伦</a:t>
                      </a:r>
                      <a:r>
                        <a:rPr kumimoji="0" lang="en-US" altLang="zh-CN" sz="3600" b="0" i="0" u="none" strike="noStrike" cap="none" normalizeH="0" baseline="0" dirty="0" smtClean="0">
                          <a:ln>
                            <a:noFill/>
                          </a:ln>
                          <a:solidFill>
                            <a:schemeClr val="tx1"/>
                          </a:solidFill>
                          <a:effectLst/>
                          <a:latin typeface="Arial" charset="0"/>
                          <a:ea typeface="华文行楷" pitchFamily="2" charset="-122"/>
                        </a:rPr>
                        <a:t>《</a:t>
                      </a:r>
                      <a:r>
                        <a:rPr kumimoji="0" lang="zh-CN" altLang="en-US" sz="3600" b="0" i="0" u="none" strike="noStrike" cap="none" normalizeH="0" baseline="0" dirty="0" smtClean="0">
                          <a:ln>
                            <a:noFill/>
                          </a:ln>
                          <a:solidFill>
                            <a:schemeClr val="tx1"/>
                          </a:solidFill>
                          <a:effectLst/>
                          <a:latin typeface="Arial" charset="0"/>
                          <a:ea typeface="华文行楷" pitchFamily="2" charset="-122"/>
                        </a:rPr>
                        <a:t>汉谟拉比法典</a:t>
                      </a:r>
                      <a:r>
                        <a:rPr kumimoji="0" lang="en-US" altLang="zh-CN" sz="3600" b="0" i="0" u="none" strike="noStrike" cap="none" normalizeH="0" baseline="0" dirty="0" smtClean="0">
                          <a:ln>
                            <a:noFill/>
                          </a:ln>
                          <a:solidFill>
                            <a:schemeClr val="tx1"/>
                          </a:solidFill>
                          <a:effectLst/>
                          <a:latin typeface="Arial" charset="0"/>
                          <a:ea typeface="华文行楷" pitchFamily="2" charset="-122"/>
                        </a:rPr>
                        <a:t>》</a:t>
                      </a:r>
                      <a:r>
                        <a:rPr kumimoji="0" lang="en-US" altLang="zh-CN" sz="3600" b="0" i="0" u="none" strike="noStrike" cap="none" normalizeH="0" baseline="0" dirty="0" smtClean="0">
                          <a:ln>
                            <a:noFill/>
                          </a:ln>
                          <a:solidFill>
                            <a:schemeClr val="tx1"/>
                          </a:solidFill>
                          <a:effectLst/>
                          <a:latin typeface="Arial" charset="0"/>
                          <a:ea typeface="华文行楷" pitchFamily="2" charset="-122"/>
                          <a:hlinkClick r:id="rId3" action="ppaction://hlinksldjump"/>
                        </a:rPr>
                        <a:t>#</a:t>
                      </a:r>
                      <a:r>
                        <a:rPr kumimoji="0" lang="zh-CN" altLang="en-US" sz="1800" b="0" i="0" u="none" strike="noStrike" cap="none" normalizeH="0" baseline="0" dirty="0" smtClean="0">
                          <a:ln>
                            <a:noFill/>
                          </a:ln>
                          <a:solidFill>
                            <a:schemeClr val="tx1"/>
                          </a:solidFill>
                          <a:effectLst/>
                          <a:latin typeface="Arial" charset="0"/>
                          <a:ea typeface="华文行楷"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dirty="0" smtClean="0">
                          <a:ln>
                            <a:noFill/>
                          </a:ln>
                          <a:solidFill>
                            <a:schemeClr val="tx1"/>
                          </a:solidFill>
                          <a:effectLst/>
                          <a:latin typeface="Arial" charset="0"/>
                          <a:ea typeface="华文行楷" pitchFamily="2" charset="-122"/>
                        </a:rPr>
                        <a:t>春秋战国</a:t>
                      </a:r>
                      <a:endParaRPr kumimoji="0" lang="en-US" altLang="zh-CN" sz="3600" b="0" i="0" u="none" strike="noStrike" cap="none" normalizeH="0" baseline="0" dirty="0" smtClean="0">
                        <a:ln>
                          <a:noFill/>
                        </a:ln>
                        <a:solidFill>
                          <a:schemeClr val="tx1"/>
                        </a:solidFill>
                        <a:effectLst/>
                        <a:latin typeface="Arial" charset="0"/>
                        <a:ea typeface="华文行楷"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dirty="0" smtClean="0">
                          <a:ln>
                            <a:noFill/>
                          </a:ln>
                          <a:solidFill>
                            <a:schemeClr val="tx1"/>
                          </a:solidFill>
                          <a:effectLst/>
                          <a:latin typeface="Arial" charset="0"/>
                          <a:ea typeface="华文行楷" pitchFamily="2" charset="-122"/>
                        </a:rPr>
                        <a:t>（礼法）</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dirty="0" smtClean="0">
                          <a:ln>
                            <a:noFill/>
                          </a:ln>
                          <a:solidFill>
                            <a:schemeClr val="tx1"/>
                          </a:solidFill>
                          <a:effectLst/>
                          <a:latin typeface="Arial" charset="0"/>
                          <a:ea typeface="华文行楷" pitchFamily="2" charset="-122"/>
                        </a:rPr>
                        <a:t>        法家</a:t>
                      </a:r>
                      <a:r>
                        <a:rPr kumimoji="0" lang="en-US" altLang="zh-CN" sz="3600" b="0" i="0" u="none" strike="noStrike" cap="none" normalizeH="0" baseline="0" dirty="0" smtClean="0">
                          <a:ln>
                            <a:noFill/>
                          </a:ln>
                          <a:solidFill>
                            <a:schemeClr val="tx1"/>
                          </a:solidFill>
                          <a:effectLst/>
                          <a:latin typeface="Arial" charset="0"/>
                          <a:ea typeface="华文行楷" pitchFamily="2" charset="-122"/>
                          <a:hlinkClick r:id="rId4" action="ppaction://hlinksldjump"/>
                        </a:rPr>
                        <a:t>#</a:t>
                      </a:r>
                      <a:r>
                        <a:rPr kumimoji="0" lang="en-US" altLang="zh-CN" sz="3600" b="0" i="0" u="none" strike="noStrike" cap="none" normalizeH="0" baseline="0" dirty="0" smtClean="0">
                          <a:ln>
                            <a:noFill/>
                          </a:ln>
                          <a:solidFill>
                            <a:schemeClr val="tx1"/>
                          </a:solidFill>
                          <a:effectLst/>
                          <a:latin typeface="Arial" charset="0"/>
                          <a:ea typeface="华文行楷" pitchFamily="2" charset="-122"/>
                          <a:hlinkClick r:id="rId5" action="ppaction://hlinksldjump"/>
                        </a:rPr>
                        <a:t>$</a:t>
                      </a:r>
                      <a:endParaRPr kumimoji="0" lang="en-US" altLang="zh-CN" sz="3600" b="0" i="0" u="none" strike="noStrike" cap="none" normalizeH="0" baseline="0" dirty="0" smtClean="0">
                        <a:ln>
                          <a:noFill/>
                        </a:ln>
                        <a:solidFill>
                          <a:schemeClr val="tx1"/>
                        </a:solidFill>
                        <a:effectLst/>
                        <a:latin typeface="Arial" charset="0"/>
                        <a:ea typeface="华文行楷"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华文行楷" pitchFamily="2" charset="-122"/>
                          <a:hlinkClick r:id="rId5" action="ppaction://hlinksldjump"/>
                        </a:rPr>
                        <a:t>A</a:t>
                      </a:r>
                      <a:endParaRPr kumimoji="0" lang="zh-CN" altLang="en-US" sz="1600" b="0" i="0" u="none" strike="noStrike" cap="none" normalizeH="0" baseline="0" dirty="0" smtClean="0">
                        <a:ln>
                          <a:noFill/>
                        </a:ln>
                        <a:solidFill>
                          <a:schemeClr val="tx1"/>
                        </a:solidFill>
                        <a:effectLst/>
                        <a:latin typeface="Arial"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14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300" b="1" i="0" u="none" strike="noStrike" cap="none" normalizeH="0" baseline="0" dirty="0" smtClean="0">
                          <a:ln>
                            <a:noFill/>
                          </a:ln>
                          <a:solidFill>
                            <a:schemeClr val="tx1"/>
                          </a:solidFill>
                          <a:effectLst/>
                          <a:latin typeface="Arial" charset="0"/>
                          <a:ea typeface="华文仿宋" pitchFamily="2" charset="-122"/>
                        </a:rPr>
                        <a:t>封建社会</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dirty="0" smtClean="0">
                          <a:ln>
                            <a:noFill/>
                          </a:ln>
                          <a:solidFill>
                            <a:schemeClr val="tx1"/>
                          </a:solidFill>
                          <a:effectLst/>
                          <a:latin typeface="Arial" charset="0"/>
                          <a:ea typeface="华文行楷" pitchFamily="2" charset="-122"/>
                        </a:rPr>
                        <a:t>神学宗教教义</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dirty="0" smtClean="0">
                          <a:ln>
                            <a:noFill/>
                          </a:ln>
                          <a:solidFill>
                            <a:schemeClr val="tx1"/>
                          </a:solidFill>
                          <a:effectLst/>
                          <a:latin typeface="Arial" charset="0"/>
                          <a:ea typeface="华文行楷" pitchFamily="2" charset="-122"/>
                        </a:rPr>
                        <a:t>阿奎那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3600" b="0" i="0" u="none" strike="noStrike" cap="none" normalizeH="0" baseline="0" dirty="0" smtClean="0">
                          <a:ln>
                            <a:noFill/>
                          </a:ln>
                          <a:solidFill>
                            <a:schemeClr val="tx1"/>
                          </a:solidFill>
                          <a:effectLst/>
                          <a:latin typeface="Arial" charset="0"/>
                          <a:ea typeface="华文行楷" pitchFamily="2" charset="-122"/>
                        </a:rPr>
                        <a:t>《</a:t>
                      </a:r>
                      <a:r>
                        <a:rPr kumimoji="0" lang="zh-CN" altLang="en-US" sz="3600" b="0" i="0" u="none" strike="noStrike" cap="none" normalizeH="0" baseline="0" dirty="0" smtClean="0">
                          <a:ln>
                            <a:noFill/>
                          </a:ln>
                          <a:solidFill>
                            <a:schemeClr val="tx1"/>
                          </a:solidFill>
                          <a:effectLst/>
                          <a:latin typeface="Arial" charset="0"/>
                          <a:ea typeface="华文行楷" pitchFamily="2" charset="-122"/>
                        </a:rPr>
                        <a:t>唐律疏议</a:t>
                      </a:r>
                      <a:r>
                        <a:rPr kumimoji="0" lang="en-US" altLang="zh-CN" sz="3600" b="0" i="0" u="none" strike="noStrike" cap="none" normalizeH="0" baseline="0" dirty="0" smtClean="0">
                          <a:ln>
                            <a:noFill/>
                          </a:ln>
                          <a:solidFill>
                            <a:schemeClr val="tx1"/>
                          </a:solidFill>
                          <a:effectLst/>
                          <a:latin typeface="Arial" charset="0"/>
                          <a:ea typeface="华文行楷" pitchFamily="2" charset="-122"/>
                        </a:rPr>
                        <a:t>》</a:t>
                      </a:r>
                      <a:r>
                        <a:rPr kumimoji="0" lang="en-US" altLang="zh-CN" sz="3600" b="0" i="0" u="none" strike="noStrike" cap="none" normalizeH="0" baseline="0" dirty="0" smtClean="0">
                          <a:ln>
                            <a:noFill/>
                          </a:ln>
                          <a:solidFill>
                            <a:schemeClr val="tx1"/>
                          </a:solidFill>
                          <a:effectLst/>
                          <a:latin typeface="Arial" charset="0"/>
                          <a:ea typeface="华文行楷" pitchFamily="2" charset="-122"/>
                          <a:hlinkClick r:id="rId6" action="ppaction://hlinksldjump"/>
                        </a:rPr>
                        <a:t>#</a:t>
                      </a:r>
                      <a:endParaRPr kumimoji="0" lang="en-US" altLang="zh-CN" sz="3600" b="0" i="0" u="none" strike="noStrike" cap="none" normalizeH="0" baseline="0" dirty="0" smtClean="0">
                        <a:ln>
                          <a:noFill/>
                        </a:ln>
                        <a:solidFill>
                          <a:schemeClr val="tx1"/>
                        </a:solidFill>
                        <a:effectLst/>
                        <a:latin typeface="Arial" charset="0"/>
                        <a:ea typeface="华文行楷"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0" i="0" u="none" strike="noStrike" cap="none" normalizeH="0" baseline="0" dirty="0" smtClean="0">
                          <a:ln>
                            <a:noFill/>
                          </a:ln>
                          <a:solidFill>
                            <a:srgbClr val="FF0066"/>
                          </a:solidFill>
                          <a:effectLst/>
                          <a:latin typeface="华文行楷" pitchFamily="2" charset="-122"/>
                          <a:ea typeface="华文行楷" pitchFamily="2" charset="-122"/>
                        </a:rPr>
                        <a:t>民刑不分 以刑治民</a:t>
                      </a:r>
                      <a:endParaRPr kumimoji="0" lang="en-US" altLang="zh-CN" sz="2800" b="0" i="0" u="none" strike="noStrike" cap="none" normalizeH="0" baseline="0" dirty="0" smtClean="0">
                        <a:ln>
                          <a:noFill/>
                        </a:ln>
                        <a:solidFill>
                          <a:srgbClr val="FF0066"/>
                        </a:solidFill>
                        <a:effectLst/>
                        <a:latin typeface="华文行楷" pitchFamily="2" charset="-122"/>
                        <a:ea typeface="华文行楷"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2800" b="0" i="0" u="none" strike="noStrike" cap="none" normalizeH="0" baseline="0" dirty="0" smtClean="0">
                          <a:ln>
                            <a:noFill/>
                          </a:ln>
                          <a:solidFill>
                            <a:srgbClr val="FF0000"/>
                          </a:solidFill>
                          <a:effectLst/>
                          <a:latin typeface="华文行楷" pitchFamily="2" charset="-122"/>
                          <a:ea typeface="华文行楷" pitchFamily="2" charset="-122"/>
                        </a:rPr>
                        <a:t>礼法并用德主刑辅</a:t>
                      </a:r>
                      <a:endParaRPr kumimoji="0" lang="en-US" altLang="zh-CN" sz="2800" b="0" i="0" u="none" strike="noStrike" cap="none" normalizeH="0" baseline="0" dirty="0" smtClean="0">
                        <a:ln>
                          <a:noFill/>
                        </a:ln>
                        <a:solidFill>
                          <a:srgbClr val="FF0000"/>
                        </a:solidFill>
                        <a:effectLst/>
                        <a:latin typeface="华文行楷" pitchFamily="2" charset="-122"/>
                        <a:ea typeface="华文行楷" pitchFamily="2" charset="-122"/>
                        <a:hlinkClick r:id="rId7" action="ppaction://hlinksldjump"/>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华文行楷" pitchFamily="2" charset="-122"/>
                          <a:ea typeface="华文行楷" pitchFamily="2" charset="-122"/>
                          <a:hlinkClick r:id="rId7" action="ppaction://hlinksldjump"/>
                        </a:rPr>
                        <a:t>B</a:t>
                      </a:r>
                      <a:endParaRPr kumimoji="0" lang="en-US" altLang="zh-CN" sz="1600" b="0" i="0" u="none" strike="noStrike" cap="none" normalizeH="0" baseline="0" dirty="0" smtClean="0">
                        <a:ln>
                          <a:noFill/>
                        </a:ln>
                        <a:solidFill>
                          <a:schemeClr val="tx1"/>
                        </a:solidFill>
                        <a:effectLst/>
                        <a:latin typeface="华文行楷" pitchFamily="2" charset="-122"/>
                        <a:ea typeface="华文行楷"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4829" name="AutoShape 29">
            <a:hlinkClick r:id="" action="ppaction://hlinkshowjump?jump=nextslide" highlightClick="1"/>
          </p:cNvPr>
          <p:cNvSpPr>
            <a:spLocks noChangeArrowheads="1"/>
          </p:cNvSpPr>
          <p:nvPr/>
        </p:nvSpPr>
        <p:spPr bwMode="auto">
          <a:xfrm>
            <a:off x="4284663" y="2133600"/>
            <a:ext cx="71437" cy="71438"/>
          </a:xfrm>
          <a:prstGeom prst="actionButtonForwardNext">
            <a:avLst/>
          </a:prstGeom>
          <a:noFill/>
          <a:ln w="9525">
            <a:noFill/>
            <a:miter lim="800000"/>
            <a:headEnd/>
            <a:tailEnd/>
          </a:ln>
          <a:effectLst/>
        </p:spPr>
        <p:txBody>
          <a:bodyPr wrap="none" anchor="ctr"/>
          <a:lstStyle/>
          <a:p>
            <a:pPr>
              <a:defRPr/>
            </a:pPr>
            <a:endParaRPr lang="zh-CN" altLang="en-US"/>
          </a:p>
        </p:txBody>
      </p:sp>
    </p:spTree>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4802" name="Group 2"/>
          <p:cNvGraphicFramePr>
            <a:graphicFrameLocks noGrp="1"/>
          </p:cNvGraphicFramePr>
          <p:nvPr>
            <p:ph idx="1"/>
          </p:nvPr>
        </p:nvGraphicFramePr>
        <p:xfrm>
          <a:off x="250825" y="333375"/>
          <a:ext cx="8785225" cy="5096256"/>
        </p:xfrm>
        <a:graphic>
          <a:graphicData uri="http://schemas.openxmlformats.org/drawingml/2006/table">
            <a:tbl>
              <a:tblPr/>
              <a:tblGrid>
                <a:gridCol w="2017713"/>
                <a:gridCol w="3455987"/>
                <a:gridCol w="3311525"/>
              </a:tblGrid>
              <a:tr h="8080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5000" b="0" i="0" u="none" strike="noStrike" cap="none" normalizeH="0" baseline="0" smtClean="0">
                          <a:ln>
                            <a:noFill/>
                          </a:ln>
                          <a:solidFill>
                            <a:schemeClr val="tx1"/>
                          </a:solidFill>
                          <a:effectLst/>
                          <a:latin typeface="Arial" charset="0"/>
                          <a:ea typeface="华文新魏" pitchFamily="2" charset="-122"/>
                        </a:rPr>
                        <a:t>西       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4400" b="0" i="0" u="none" strike="noStrike" cap="none" normalizeH="0" baseline="0" smtClean="0">
                          <a:ln>
                            <a:noFill/>
                          </a:ln>
                          <a:solidFill>
                            <a:schemeClr val="tx1"/>
                          </a:solidFill>
                          <a:effectLst/>
                          <a:latin typeface="Arial" charset="0"/>
                          <a:ea typeface="华文新魏" pitchFamily="2" charset="-122"/>
                        </a:rPr>
                        <a:t>中          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0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300" b="1" i="0" u="none" strike="noStrike" cap="none" normalizeH="0" baseline="0" dirty="0" smtClean="0">
                          <a:ln>
                            <a:noFill/>
                          </a:ln>
                          <a:solidFill>
                            <a:schemeClr val="tx1"/>
                          </a:solidFill>
                          <a:effectLst/>
                          <a:latin typeface="Arial" charset="0"/>
                          <a:ea typeface="华文仿宋" pitchFamily="2" charset="-122"/>
                        </a:rPr>
                        <a:t>近      代</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3300" b="1" i="0" u="none" strike="noStrike" cap="none" normalizeH="0" baseline="0" dirty="0" smtClean="0">
                          <a:ln>
                            <a:noFill/>
                          </a:ln>
                          <a:solidFill>
                            <a:schemeClr val="tx1"/>
                          </a:solidFill>
                          <a:effectLst/>
                          <a:latin typeface="Arial" charset="0"/>
                          <a:ea typeface="华文仿宋" pitchFamily="2" charset="-122"/>
                        </a:rPr>
                        <a:t>(</a:t>
                      </a:r>
                      <a:r>
                        <a:rPr kumimoji="0" lang="zh-CN" altLang="en-US" sz="3300" b="1" i="0" u="none" strike="noStrike" cap="none" normalizeH="0" baseline="0" dirty="0" smtClean="0">
                          <a:ln>
                            <a:noFill/>
                          </a:ln>
                          <a:solidFill>
                            <a:schemeClr val="tx1"/>
                          </a:solidFill>
                          <a:effectLst/>
                          <a:latin typeface="Arial" charset="0"/>
                          <a:ea typeface="华文仿宋" pitchFamily="2" charset="-122"/>
                        </a:rPr>
                        <a:t>现代法治起源</a:t>
                      </a:r>
                      <a:r>
                        <a:rPr kumimoji="0" lang="en-US" altLang="zh-CN" sz="3300" b="1" i="0" u="none" strike="noStrike" cap="none" normalizeH="0" baseline="0" dirty="0" smtClean="0">
                          <a:ln>
                            <a:noFill/>
                          </a:ln>
                          <a:solidFill>
                            <a:schemeClr val="tx1"/>
                          </a:solidFill>
                          <a:effectLst/>
                          <a:latin typeface="Arial" charset="0"/>
                          <a:ea typeface="华文仿宋"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dirty="0" smtClean="0">
                          <a:ln>
                            <a:noFill/>
                          </a:ln>
                          <a:solidFill>
                            <a:schemeClr val="tx1"/>
                          </a:solidFill>
                          <a:effectLst/>
                          <a:latin typeface="Arial" charset="0"/>
                          <a:ea typeface="华文行楷" pitchFamily="2" charset="-122"/>
                        </a:rPr>
                        <a:t>两大法系</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dirty="0" smtClean="0">
                          <a:ln>
                            <a:noFill/>
                          </a:ln>
                          <a:solidFill>
                            <a:schemeClr val="tx1"/>
                          </a:solidFill>
                          <a:effectLst/>
                          <a:latin typeface="Arial" charset="0"/>
                          <a:ea typeface="华文行楷" pitchFamily="2" charset="-122"/>
                        </a:rPr>
                        <a:t>英美法系和大陆法系</a:t>
                      </a:r>
                      <a:r>
                        <a:rPr kumimoji="0" lang="zh-CN" altLang="en-US" sz="1800" b="0" i="0" u="none" strike="noStrike" cap="none" normalizeH="0" baseline="0" dirty="0" smtClean="0">
                          <a:ln>
                            <a:noFill/>
                          </a:ln>
                          <a:solidFill>
                            <a:schemeClr val="tx1"/>
                          </a:solidFill>
                          <a:effectLst/>
                          <a:latin typeface="Arial" charset="0"/>
                          <a:ea typeface="华文行楷" pitchFamily="2" charset="-122"/>
                          <a:hlinkClick r:id="rId2" action="ppaction://hlinksldjump"/>
                        </a:rPr>
                        <a:t>幻灯片 </a:t>
                      </a:r>
                      <a:r>
                        <a:rPr kumimoji="0" lang="en-US" altLang="zh-CN" sz="1800" b="0" i="0" u="none" strike="noStrike" cap="none" normalizeH="0" baseline="0" dirty="0" smtClean="0">
                          <a:ln>
                            <a:noFill/>
                          </a:ln>
                          <a:solidFill>
                            <a:schemeClr val="tx1"/>
                          </a:solidFill>
                          <a:effectLst/>
                          <a:latin typeface="Arial" charset="0"/>
                          <a:ea typeface="华文行楷" pitchFamily="2" charset="-122"/>
                          <a:hlinkClick r:id="rId2" action="ppaction://hlinksldjump"/>
                        </a:rPr>
                        <a:t>21</a:t>
                      </a:r>
                      <a:endParaRPr kumimoji="0" lang="zh-CN" altLang="en-US" sz="1800" b="0" i="0" u="none" strike="noStrike" cap="none" normalizeH="0" baseline="0" dirty="0" smtClean="0">
                        <a:ln>
                          <a:noFill/>
                        </a:ln>
                        <a:solidFill>
                          <a:schemeClr val="tx1"/>
                        </a:solidFill>
                        <a:effectLst/>
                        <a:latin typeface="Arial"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dirty="0" smtClean="0">
                          <a:ln>
                            <a:noFill/>
                          </a:ln>
                          <a:solidFill>
                            <a:schemeClr val="tx1"/>
                          </a:solidFill>
                          <a:effectLst/>
                          <a:latin typeface="Arial" charset="0"/>
                          <a:ea typeface="华文行楷" pitchFamily="2" charset="-122"/>
                        </a:rPr>
                        <a:t>清末变法</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dirty="0" smtClean="0">
                          <a:ln>
                            <a:noFill/>
                          </a:ln>
                          <a:solidFill>
                            <a:schemeClr val="tx1"/>
                          </a:solidFill>
                          <a:effectLst/>
                          <a:latin typeface="Arial" charset="0"/>
                          <a:ea typeface="华文行楷" pitchFamily="2" charset="-122"/>
                        </a:rPr>
                        <a:t>民国“六法全书”</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dirty="0" smtClean="0">
                          <a:ln>
                            <a:noFill/>
                          </a:ln>
                          <a:solidFill>
                            <a:schemeClr val="tx1"/>
                          </a:solidFill>
                          <a:effectLst/>
                          <a:latin typeface="Arial" charset="0"/>
                          <a:ea typeface="华文行楷" pitchFamily="2" charset="-122"/>
                        </a:rPr>
                        <a:t>新中国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95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300" b="1" i="0" u="none" strike="noStrike" cap="none" normalizeH="0" baseline="0" smtClean="0">
                          <a:ln>
                            <a:noFill/>
                          </a:ln>
                          <a:solidFill>
                            <a:schemeClr val="tx1"/>
                          </a:solidFill>
                          <a:effectLst/>
                          <a:latin typeface="Arial" charset="0"/>
                          <a:ea typeface="华文仿宋" pitchFamily="2" charset="-122"/>
                        </a:rPr>
                        <a:t>现      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dirty="0" smtClean="0">
                          <a:ln>
                            <a:noFill/>
                          </a:ln>
                          <a:solidFill>
                            <a:schemeClr val="tx1"/>
                          </a:solidFill>
                          <a:effectLst/>
                          <a:latin typeface="Arial" charset="0"/>
                          <a:ea typeface="华文行楷" pitchFamily="2" charset="-122"/>
                        </a:rPr>
                        <a:t>持续发展</a:t>
                      </a:r>
                      <a:r>
                        <a:rPr kumimoji="0" lang="en-US" altLang="zh-CN" sz="1800" b="0" i="0" u="none" strike="noStrike" cap="none" normalizeH="0" baseline="0" dirty="0" smtClean="0">
                          <a:ln>
                            <a:noFill/>
                          </a:ln>
                          <a:solidFill>
                            <a:schemeClr val="tx1"/>
                          </a:solidFill>
                          <a:effectLst/>
                          <a:latin typeface="Arial" charset="0"/>
                          <a:ea typeface="华文行楷" pitchFamily="2" charset="-122"/>
                          <a:hlinkClick r:id="rId3" action="ppaction://hlinksldjump"/>
                        </a:rPr>
                        <a:t>Q</a:t>
                      </a:r>
                      <a:endParaRPr kumimoji="0" lang="zh-CN" altLang="en-US" sz="1800" b="0" i="0" u="none" strike="noStrike" cap="none" normalizeH="0" baseline="0" dirty="0" smtClean="0">
                        <a:ln>
                          <a:noFill/>
                        </a:ln>
                        <a:solidFill>
                          <a:schemeClr val="tx1"/>
                        </a:solidFill>
                        <a:effectLst/>
                        <a:latin typeface="Arial"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dirty="0" smtClean="0">
                          <a:ln>
                            <a:noFill/>
                          </a:ln>
                          <a:solidFill>
                            <a:schemeClr val="tx1"/>
                          </a:solidFill>
                          <a:effectLst/>
                          <a:latin typeface="Arial" charset="0"/>
                          <a:ea typeface="华文行楷" pitchFamily="2" charset="-122"/>
                        </a:rPr>
                        <a:t>有中国特色的社会主义法律制度</a:t>
                      </a:r>
                      <a:r>
                        <a:rPr kumimoji="0" lang="en-US" altLang="zh-CN" sz="1800" b="0" i="0" u="none" strike="noStrike" cap="none" normalizeH="0" baseline="0" dirty="0" smtClean="0">
                          <a:ln>
                            <a:noFill/>
                          </a:ln>
                          <a:solidFill>
                            <a:schemeClr val="tx1"/>
                          </a:solidFill>
                          <a:effectLst/>
                          <a:latin typeface="Arial" charset="0"/>
                          <a:ea typeface="华文行楷" pitchFamily="2" charset="-122"/>
                          <a:hlinkClick r:id="rId4" action="ppaction://hlinksldjump"/>
                        </a:rPr>
                        <a:t>R</a:t>
                      </a:r>
                      <a:endParaRPr kumimoji="0" lang="zh-CN" altLang="en-US" sz="1800" b="0" i="0" u="none" strike="noStrike" cap="none" normalizeH="0" baseline="0" dirty="0" smtClean="0">
                        <a:ln>
                          <a:noFill/>
                        </a:ln>
                        <a:solidFill>
                          <a:schemeClr val="tx1"/>
                        </a:solidFill>
                        <a:effectLst/>
                        <a:latin typeface="Arial"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4829" name="AutoShape 29">
            <a:hlinkClick r:id="" action="ppaction://hlinkshowjump?jump=nextslide" highlightClick="1"/>
          </p:cNvPr>
          <p:cNvSpPr>
            <a:spLocks noChangeArrowheads="1"/>
          </p:cNvSpPr>
          <p:nvPr/>
        </p:nvSpPr>
        <p:spPr bwMode="auto">
          <a:xfrm>
            <a:off x="4284663" y="2133600"/>
            <a:ext cx="71437" cy="71438"/>
          </a:xfrm>
          <a:prstGeom prst="actionButtonForwardNext">
            <a:avLst/>
          </a:prstGeom>
          <a:noFill/>
          <a:ln w="9525">
            <a:noFill/>
            <a:miter lim="800000"/>
            <a:headEnd/>
            <a:tailEnd/>
          </a:ln>
          <a:effectLst/>
        </p:spPr>
        <p:txBody>
          <a:bodyPr wrap="none" anchor="ctr"/>
          <a:lstStyle/>
          <a:p>
            <a:pPr>
              <a:defRPr/>
            </a:pPr>
            <a:endParaRPr lang="zh-CN" altLang="en-US"/>
          </a:p>
        </p:txBody>
      </p:sp>
    </p:spTree>
  </p:cSld>
  <p:clrMapOvr>
    <a:masterClrMapping/>
  </p:clrMapOvr>
  <p:transition spd="med">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387350" y="811213"/>
            <a:ext cx="7996238" cy="719137"/>
          </a:xfrm>
        </p:spPr>
        <p:txBody>
          <a:bodyPr/>
          <a:lstStyle/>
          <a:p>
            <a:pPr eaLnBrk="1" hangingPunct="1"/>
            <a:r>
              <a:rPr lang="zh-CN" altLang="en-US" sz="4000" dirty="0" smtClean="0">
                <a:ea typeface="华文新魏" pitchFamily="2" charset="-122"/>
              </a:rPr>
              <a:t>罗马城与查士丁尼安大帝</a:t>
            </a:r>
          </a:p>
        </p:txBody>
      </p:sp>
      <p:pic>
        <p:nvPicPr>
          <p:cNvPr id="17411" name="Picture 3" descr="20050906"/>
          <p:cNvPicPr>
            <a:picLocks noGrp="1" noChangeAspect="1" noChangeArrowheads="1"/>
          </p:cNvPicPr>
          <p:nvPr>
            <p:ph sz="quarter" idx="2"/>
          </p:nvPr>
        </p:nvPicPr>
        <p:blipFill>
          <a:blip r:embed="rId2" cstate="print"/>
          <a:srcRect/>
          <a:stretch>
            <a:fillRect/>
          </a:stretch>
        </p:blipFill>
        <p:spPr>
          <a:xfrm>
            <a:off x="4572000" y="1484313"/>
            <a:ext cx="4032250" cy="3960812"/>
          </a:xfrm>
          <a:noFill/>
        </p:spPr>
      </p:pic>
      <p:sp>
        <p:nvSpPr>
          <p:cNvPr id="17412" name="Rectangle 4"/>
          <p:cNvSpPr>
            <a:spLocks noGrp="1" noRot="1" noChangeArrowheads="1"/>
          </p:cNvSpPr>
          <p:nvPr>
            <p:ph type="body" sz="half" idx="3"/>
          </p:nvPr>
        </p:nvSpPr>
        <p:spPr>
          <a:xfrm>
            <a:off x="301625" y="4071938"/>
            <a:ext cx="8540750" cy="2027237"/>
          </a:xfrm>
        </p:spPr>
        <p:txBody>
          <a:bodyPr>
            <a:normAutofit/>
          </a:bodyPr>
          <a:lstStyle/>
          <a:p>
            <a:pPr eaLnBrk="1" hangingPunct="1">
              <a:lnSpc>
                <a:spcPct val="80000"/>
              </a:lnSpc>
            </a:pPr>
            <a:endParaRPr lang="en-US" altLang="zh-CN" sz="1800" dirty="0" smtClean="0"/>
          </a:p>
          <a:p>
            <a:pPr eaLnBrk="1" hangingPunct="1">
              <a:lnSpc>
                <a:spcPct val="80000"/>
              </a:lnSpc>
            </a:pPr>
            <a:endParaRPr lang="en-US" altLang="zh-CN" sz="1800" dirty="0" smtClean="0"/>
          </a:p>
          <a:p>
            <a:pPr eaLnBrk="1" hangingPunct="1">
              <a:lnSpc>
                <a:spcPct val="80000"/>
              </a:lnSpc>
            </a:pPr>
            <a:endParaRPr lang="en-US" altLang="zh-CN" sz="1800" dirty="0" smtClean="0"/>
          </a:p>
          <a:p>
            <a:pPr eaLnBrk="1" hangingPunct="1">
              <a:lnSpc>
                <a:spcPct val="80000"/>
              </a:lnSpc>
            </a:pPr>
            <a:endParaRPr lang="en-US" altLang="zh-CN" sz="1800" dirty="0" smtClean="0"/>
          </a:p>
          <a:p>
            <a:pPr eaLnBrk="1" hangingPunct="1">
              <a:lnSpc>
                <a:spcPct val="80000"/>
              </a:lnSpc>
            </a:pPr>
            <a:endParaRPr lang="en-US" altLang="zh-CN" sz="1800" dirty="0" smtClean="0"/>
          </a:p>
          <a:p>
            <a:pPr eaLnBrk="1" hangingPunct="1">
              <a:lnSpc>
                <a:spcPct val="80000"/>
              </a:lnSpc>
            </a:pPr>
            <a:r>
              <a:rPr lang="zh-CN" altLang="en-US" sz="1800" dirty="0" smtClean="0">
                <a:hlinkClick r:id="rId3" action="ppaction://hlinksldjump"/>
              </a:rPr>
              <a:t>幻灯片 </a:t>
            </a:r>
            <a:r>
              <a:rPr lang="en-US" altLang="zh-CN" sz="1800" dirty="0" smtClean="0">
                <a:hlinkClick r:id="rId3" action="ppaction://hlinksldjump"/>
              </a:rPr>
              <a:t>13</a:t>
            </a:r>
            <a:endParaRPr lang="en-US" altLang="zh-CN" sz="1800" dirty="0" smtClean="0"/>
          </a:p>
        </p:txBody>
      </p:sp>
      <p:pic>
        <p:nvPicPr>
          <p:cNvPr id="17413" name="Picture 5" descr="20050901"/>
          <p:cNvPicPr>
            <a:picLocks noChangeAspect="1" noChangeArrowheads="1"/>
          </p:cNvPicPr>
          <p:nvPr/>
        </p:nvPicPr>
        <p:blipFill>
          <a:blip r:embed="rId4" cstate="print"/>
          <a:srcRect/>
          <a:stretch>
            <a:fillRect/>
          </a:stretch>
        </p:blipFill>
        <p:spPr bwMode="auto">
          <a:xfrm>
            <a:off x="179388" y="1484313"/>
            <a:ext cx="4392612" cy="3986212"/>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2"/>
          </p:nvPr>
        </p:nvSpPr>
        <p:spPr/>
        <p:txBody>
          <a:bodyPr>
            <a:noAutofit/>
          </a:bodyPr>
          <a:lstStyle/>
          <a:p>
            <a:r>
              <a:rPr lang="zh-CN" altLang="en-US" sz="5400" b="1" dirty="0" smtClean="0"/>
              <a:t>汉谟拉比法典</a:t>
            </a:r>
            <a:endParaRPr lang="zh-CN" altLang="en-US" sz="1800" b="1" dirty="0"/>
          </a:p>
        </p:txBody>
      </p:sp>
      <p:sp>
        <p:nvSpPr>
          <p:cNvPr id="5" name="标题 4"/>
          <p:cNvSpPr>
            <a:spLocks noGrp="1"/>
          </p:cNvSpPr>
          <p:nvPr>
            <p:ph type="title"/>
          </p:nvPr>
        </p:nvSpPr>
        <p:spPr/>
        <p:txBody>
          <a:bodyPr/>
          <a:lstStyle/>
          <a:p>
            <a:endParaRPr lang="zh-CN" altLang="en-US"/>
          </a:p>
        </p:txBody>
      </p:sp>
      <p:pic>
        <p:nvPicPr>
          <p:cNvPr id="4" name="内容占位符 3" descr="13136516476510.jpg"/>
          <p:cNvPicPr>
            <a:picLocks noGrp="1" noChangeAspect="1"/>
          </p:cNvPicPr>
          <p:nvPr>
            <p:ph type="pic" idx="1"/>
          </p:nvPr>
        </p:nvPicPr>
        <p:blipFill>
          <a:blip r:embed="rId2" cstate="print"/>
          <a:srcRect t="22638" b="22638"/>
          <a:stretch>
            <a:fillRect/>
          </a:stretch>
        </p:blipFill>
        <p:spPr>
          <a:xfrm>
            <a:off x="1357290" y="214290"/>
            <a:ext cx="7583424" cy="5211894"/>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4" name="矩形 3"/>
          <p:cNvSpPr/>
          <p:nvPr/>
        </p:nvSpPr>
        <p:spPr>
          <a:xfrm>
            <a:off x="928662" y="500042"/>
            <a:ext cx="7786742" cy="1077218"/>
          </a:xfrm>
          <a:prstGeom prst="rect">
            <a:avLst/>
          </a:prstGeom>
        </p:spPr>
        <p:txBody>
          <a:bodyPr wrap="square">
            <a:spAutoFit/>
          </a:bodyPr>
          <a:lstStyle/>
          <a:p>
            <a:r>
              <a:rPr lang="en-US" altLang="zh-CN" sz="3200" b="1" dirty="0" smtClean="0">
                <a:latin typeface="华文楷体" pitchFamily="2" charset="-122"/>
                <a:ea typeface="华文楷体" pitchFamily="2" charset="-122"/>
              </a:rPr>
              <a:t>《</a:t>
            </a:r>
            <a:r>
              <a:rPr lang="zh-CN" altLang="en-US" sz="3200" b="1" dirty="0" smtClean="0">
                <a:latin typeface="华文楷体" pitchFamily="2" charset="-122"/>
                <a:ea typeface="华文楷体" pitchFamily="2" charset="-122"/>
              </a:rPr>
              <a:t>汉谟拉比法典</a:t>
            </a:r>
            <a:r>
              <a:rPr lang="en-US" altLang="zh-CN" sz="3200" b="1" dirty="0" smtClean="0">
                <a:latin typeface="华文楷体" pitchFamily="2" charset="-122"/>
                <a:ea typeface="华文楷体" pitchFamily="2" charset="-122"/>
              </a:rPr>
              <a:t>》</a:t>
            </a:r>
            <a:r>
              <a:rPr lang="zh-CN" altLang="en-US" sz="3200" b="1" dirty="0" smtClean="0">
                <a:latin typeface="华文楷体" pitchFamily="2" charset="-122"/>
                <a:ea typeface="华文楷体" pitchFamily="2" charset="-122"/>
              </a:rPr>
              <a:t>是世界上现存的古代第一部比较完备的成文法典</a:t>
            </a:r>
            <a:endParaRPr lang="zh-CN" altLang="en-US" sz="3200" b="1" dirty="0">
              <a:latin typeface="华文楷体" pitchFamily="2" charset="-122"/>
              <a:ea typeface="华文楷体" pitchFamily="2" charset="-122"/>
            </a:endParaRPr>
          </a:p>
        </p:txBody>
      </p:sp>
      <p:sp>
        <p:nvSpPr>
          <p:cNvPr id="5" name="矩形 4"/>
          <p:cNvSpPr/>
          <p:nvPr/>
        </p:nvSpPr>
        <p:spPr>
          <a:xfrm>
            <a:off x="714348" y="1714488"/>
            <a:ext cx="7715304" cy="2554545"/>
          </a:xfrm>
          <a:prstGeom prst="rect">
            <a:avLst/>
          </a:prstGeom>
        </p:spPr>
        <p:txBody>
          <a:bodyPr wrap="square">
            <a:spAutoFit/>
          </a:bodyPr>
          <a:lstStyle/>
          <a:p>
            <a:r>
              <a:rPr lang="zh-CN" altLang="en-US" sz="3200" b="1" dirty="0" smtClean="0">
                <a:solidFill>
                  <a:srgbClr val="7030A0"/>
                </a:solidFill>
              </a:rPr>
              <a:t>把人分为三个等级：</a:t>
            </a:r>
            <a:endParaRPr lang="en-US" altLang="zh-CN" sz="3200" b="1" dirty="0" smtClean="0">
              <a:solidFill>
                <a:srgbClr val="7030A0"/>
              </a:solidFill>
            </a:endParaRPr>
          </a:p>
          <a:p>
            <a:r>
              <a:rPr lang="en-US" altLang="zh-CN" sz="3200" b="1" dirty="0" smtClean="0">
                <a:solidFill>
                  <a:srgbClr val="7030A0"/>
                </a:solidFill>
              </a:rPr>
              <a:t>1.</a:t>
            </a:r>
            <a:r>
              <a:rPr lang="zh-CN" altLang="en-US" sz="3200" b="1" dirty="0" smtClean="0">
                <a:solidFill>
                  <a:srgbClr val="7030A0"/>
                </a:solidFill>
              </a:rPr>
              <a:t> 有公民权的自由民；</a:t>
            </a:r>
          </a:p>
          <a:p>
            <a:r>
              <a:rPr lang="en-US" altLang="zh-CN" sz="3200" b="1" dirty="0" smtClean="0">
                <a:solidFill>
                  <a:srgbClr val="7030A0"/>
                </a:solidFill>
              </a:rPr>
              <a:t>2. </a:t>
            </a:r>
            <a:r>
              <a:rPr lang="zh-CN" altLang="en-US" sz="3200" b="1" dirty="0" smtClean="0">
                <a:solidFill>
                  <a:srgbClr val="7030A0"/>
                </a:solidFill>
              </a:rPr>
              <a:t>无公民权的自由民；</a:t>
            </a:r>
          </a:p>
          <a:p>
            <a:r>
              <a:rPr lang="en-US" altLang="zh-CN" sz="3200" b="1" dirty="0" smtClean="0">
                <a:solidFill>
                  <a:srgbClr val="7030A0"/>
                </a:solidFill>
              </a:rPr>
              <a:t>3. </a:t>
            </a:r>
            <a:r>
              <a:rPr lang="zh-CN" altLang="en-US" sz="3200" b="1" dirty="0" smtClean="0">
                <a:solidFill>
                  <a:srgbClr val="7030A0"/>
                </a:solidFill>
              </a:rPr>
              <a:t>奴隶（包括：王室奴隶、自由民所属奴隶、公民私人奴隶）</a:t>
            </a:r>
            <a:endParaRPr lang="zh-CN" altLang="en-US" sz="3200" b="1" dirty="0">
              <a:solidFill>
                <a:srgbClr val="7030A0"/>
              </a:solidFill>
            </a:endParaRPr>
          </a:p>
        </p:txBody>
      </p:sp>
      <p:sp>
        <p:nvSpPr>
          <p:cNvPr id="6" name="矩形 5"/>
          <p:cNvSpPr/>
          <p:nvPr/>
        </p:nvSpPr>
        <p:spPr>
          <a:xfrm>
            <a:off x="571472" y="4429132"/>
            <a:ext cx="8001024" cy="2062103"/>
          </a:xfrm>
          <a:prstGeom prst="rect">
            <a:avLst/>
          </a:prstGeom>
        </p:spPr>
        <p:txBody>
          <a:bodyPr wrap="square">
            <a:spAutoFit/>
          </a:bodyPr>
          <a:lstStyle/>
          <a:p>
            <a:r>
              <a:rPr lang="zh-CN" altLang="en-US" sz="3200" b="1" dirty="0" smtClean="0">
                <a:solidFill>
                  <a:srgbClr val="00B0F0"/>
                </a:solidFill>
              </a:rPr>
              <a:t>汉谟拉比法典建立在两个最著名的原则基础上， “以眼还眼，以牙还牙”（同态复仇原则）和“让买方小心提防”（卖方欺诈不受处罚</a:t>
            </a:r>
            <a:r>
              <a:rPr lang="en-US" altLang="zh-CN" sz="3200" b="1" dirty="0" smtClean="0">
                <a:solidFill>
                  <a:srgbClr val="00B0F0"/>
                </a:solidFill>
              </a:rPr>
              <a:t>——</a:t>
            </a:r>
            <a:r>
              <a:rPr lang="zh-CN" altLang="en-US" sz="3200" b="1" dirty="0" smtClean="0">
                <a:solidFill>
                  <a:srgbClr val="00B0F0"/>
                </a:solidFill>
              </a:rPr>
              <a:t>制止争斗）。</a:t>
            </a:r>
            <a:r>
              <a:rPr lang="zh-CN" altLang="en-US" dirty="0" smtClean="0">
                <a:solidFill>
                  <a:srgbClr val="00B0F0"/>
                </a:solidFill>
                <a:hlinkClick r:id="rId2" action="ppaction://hlinksldjump"/>
              </a:rPr>
              <a:t>幻灯片 </a:t>
            </a:r>
            <a:r>
              <a:rPr lang="en-US" altLang="zh-CN" dirty="0" smtClean="0">
                <a:solidFill>
                  <a:srgbClr val="00B0F0"/>
                </a:solidFill>
                <a:hlinkClick r:id="rId2" action="ppaction://hlinksldjump"/>
              </a:rPr>
              <a:t>10</a:t>
            </a:r>
            <a:endParaRPr lang="zh-CN" altLang="en-US" dirty="0">
              <a:solidFill>
                <a:srgbClr val="00B0F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0" name="Rectangle 2"/>
          <p:cNvSpPr>
            <a:spLocks noGrp="1" noRot="1" noChangeArrowheads="1"/>
          </p:cNvSpPr>
          <p:nvPr>
            <p:ph type="title"/>
          </p:nvPr>
        </p:nvSpPr>
        <p:spPr/>
        <p:txBody>
          <a:bodyPr/>
          <a:lstStyle/>
          <a:p>
            <a:r>
              <a:rPr lang="zh-CN" altLang="en-US" b="1" dirty="0" smtClean="0"/>
              <a:t>法家的代表人物</a:t>
            </a:r>
          </a:p>
        </p:txBody>
      </p:sp>
      <p:sp>
        <p:nvSpPr>
          <p:cNvPr id="206851" name="Rectangle 3"/>
          <p:cNvSpPr>
            <a:spLocks noGrp="1" noRot="1" noChangeArrowheads="1"/>
          </p:cNvSpPr>
          <p:nvPr>
            <p:ph type="body" idx="1"/>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商鞅                                 韩非</a:t>
            </a:r>
            <a:endParaRPr lang="en-US" altLang="zh-CN" dirty="0" smtClean="0"/>
          </a:p>
        </p:txBody>
      </p:sp>
      <p:pic>
        <p:nvPicPr>
          <p:cNvPr id="206852" name="Picture 4" descr="702990">
            <a:hlinkClick r:id="rId2" action="ppaction://hlinksldjump"/>
          </p:cNvPr>
          <p:cNvPicPr>
            <a:picLocks noChangeAspect="1" noChangeArrowheads="1"/>
          </p:cNvPicPr>
          <p:nvPr/>
        </p:nvPicPr>
        <p:blipFill>
          <a:blip r:embed="rId3" cstate="print"/>
          <a:srcRect/>
          <a:stretch>
            <a:fillRect/>
          </a:stretch>
        </p:blipFill>
        <p:spPr bwMode="auto">
          <a:xfrm>
            <a:off x="1214414" y="1214422"/>
            <a:ext cx="2881313" cy="3028950"/>
          </a:xfrm>
          <a:prstGeom prst="rect">
            <a:avLst/>
          </a:prstGeom>
          <a:noFill/>
          <a:ln w="9525">
            <a:noFill/>
            <a:miter lim="800000"/>
            <a:headEnd/>
            <a:tailEnd/>
          </a:ln>
        </p:spPr>
      </p:pic>
      <p:pic>
        <p:nvPicPr>
          <p:cNvPr id="206853" name="Picture 5" descr="200631314353"/>
          <p:cNvPicPr>
            <a:picLocks noChangeAspect="1" noChangeArrowheads="1"/>
          </p:cNvPicPr>
          <p:nvPr/>
        </p:nvPicPr>
        <p:blipFill>
          <a:blip r:embed="rId4" cstate="print"/>
          <a:srcRect/>
          <a:stretch>
            <a:fillRect/>
          </a:stretch>
        </p:blipFill>
        <p:spPr bwMode="auto">
          <a:xfrm>
            <a:off x="5429256" y="1285860"/>
            <a:ext cx="2663825" cy="3024187"/>
          </a:xfrm>
          <a:prstGeom prst="rect">
            <a:avLst/>
          </a:prstGeom>
          <a:noFill/>
          <a:ln w="9525">
            <a:noFill/>
            <a:miter lim="800000"/>
            <a:headEnd/>
            <a:tailEnd/>
          </a:ln>
        </p:spPr>
      </p:pic>
      <p:sp>
        <p:nvSpPr>
          <p:cNvPr id="206854" name="AutoShape 6">
            <a:hlinkClick r:id="" action="ppaction://hlinkshowjump?jump=previousslide" highlightClick="1"/>
          </p:cNvPr>
          <p:cNvSpPr>
            <a:spLocks noChangeArrowheads="1"/>
          </p:cNvSpPr>
          <p:nvPr/>
        </p:nvSpPr>
        <p:spPr bwMode="auto">
          <a:xfrm>
            <a:off x="7812088" y="5589588"/>
            <a:ext cx="1042987" cy="1042987"/>
          </a:xfrm>
          <a:prstGeom prst="actionButtonBackPrevious">
            <a:avLst/>
          </a:prstGeom>
          <a:noFill/>
          <a:ln w="9525">
            <a:noFill/>
            <a:miter lim="800000"/>
            <a:headEnd/>
            <a:tailEnd/>
          </a:ln>
          <a:effectLst/>
        </p:spPr>
        <p:txBody>
          <a:bodyPr wrap="none" anchor="ctr"/>
          <a:lstStyle/>
          <a:p>
            <a:pP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850"/>
                                        </p:tgtEl>
                                        <p:attrNameLst>
                                          <p:attrName>style.visibility</p:attrName>
                                        </p:attrNameLst>
                                      </p:cBhvr>
                                      <p:to>
                                        <p:strVal val="visible"/>
                                      </p:to>
                                    </p:set>
                                    <p:anim calcmode="lin" valueType="num">
                                      <p:cBhvr additive="base">
                                        <p:cTn id="7" dur="500" fill="hold"/>
                                        <p:tgtEl>
                                          <p:spTgt spid="206850"/>
                                        </p:tgtEl>
                                        <p:attrNameLst>
                                          <p:attrName>ppt_x</p:attrName>
                                        </p:attrNameLst>
                                      </p:cBhvr>
                                      <p:tavLst>
                                        <p:tav tm="0">
                                          <p:val>
                                            <p:strVal val="#ppt_x"/>
                                          </p:val>
                                        </p:tav>
                                        <p:tav tm="100000">
                                          <p:val>
                                            <p:strVal val="#ppt_x"/>
                                          </p:val>
                                        </p:tav>
                                      </p:tavLst>
                                    </p:anim>
                                    <p:anim calcmode="lin" valueType="num">
                                      <p:cBhvr additive="base">
                                        <p:cTn id="8" dur="500" fill="hold"/>
                                        <p:tgtEl>
                                          <p:spTgt spid="2068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6852"/>
                                        </p:tgtEl>
                                        <p:attrNameLst>
                                          <p:attrName>style.visibility</p:attrName>
                                        </p:attrNameLst>
                                      </p:cBhvr>
                                      <p:to>
                                        <p:strVal val="visible"/>
                                      </p:to>
                                    </p:set>
                                    <p:anim calcmode="lin" valueType="num">
                                      <p:cBhvr additive="base">
                                        <p:cTn id="13" dur="500" fill="hold"/>
                                        <p:tgtEl>
                                          <p:spTgt spid="206852"/>
                                        </p:tgtEl>
                                        <p:attrNameLst>
                                          <p:attrName>ppt_x</p:attrName>
                                        </p:attrNameLst>
                                      </p:cBhvr>
                                      <p:tavLst>
                                        <p:tav tm="0">
                                          <p:val>
                                            <p:strVal val="#ppt_x"/>
                                          </p:val>
                                        </p:tav>
                                        <p:tav tm="100000">
                                          <p:val>
                                            <p:strVal val="#ppt_x"/>
                                          </p:val>
                                        </p:tav>
                                      </p:tavLst>
                                    </p:anim>
                                    <p:anim calcmode="lin" valueType="num">
                                      <p:cBhvr additive="base">
                                        <p:cTn id="14" dur="500" fill="hold"/>
                                        <p:tgtEl>
                                          <p:spTgt spid="2068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6853"/>
                                        </p:tgtEl>
                                        <p:attrNameLst>
                                          <p:attrName>style.visibility</p:attrName>
                                        </p:attrNameLst>
                                      </p:cBhvr>
                                      <p:to>
                                        <p:strVal val="visible"/>
                                      </p:to>
                                    </p:set>
                                    <p:anim calcmode="lin" valueType="num">
                                      <p:cBhvr additive="base">
                                        <p:cTn id="19" dur="500" fill="hold"/>
                                        <p:tgtEl>
                                          <p:spTgt spid="206853"/>
                                        </p:tgtEl>
                                        <p:attrNameLst>
                                          <p:attrName>ppt_x</p:attrName>
                                        </p:attrNameLst>
                                      </p:cBhvr>
                                      <p:tavLst>
                                        <p:tav tm="0">
                                          <p:val>
                                            <p:strVal val="#ppt_x"/>
                                          </p:val>
                                        </p:tav>
                                        <p:tav tm="100000">
                                          <p:val>
                                            <p:strVal val="#ppt_x"/>
                                          </p:val>
                                        </p:tav>
                                      </p:tavLst>
                                    </p:anim>
                                    <p:anim calcmode="lin" valueType="num">
                                      <p:cBhvr additive="base">
                                        <p:cTn id="20" dur="500" fill="hold"/>
                                        <p:tgtEl>
                                          <p:spTgt spid="20685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6851">
                                            <p:txEl>
                                              <p:pRg st="5" end="5"/>
                                            </p:txEl>
                                          </p:spTgt>
                                        </p:tgtEl>
                                        <p:attrNameLst>
                                          <p:attrName>style.visibility</p:attrName>
                                        </p:attrNameLst>
                                      </p:cBhvr>
                                      <p:to>
                                        <p:strVal val="visible"/>
                                      </p:to>
                                    </p:set>
                                    <p:anim calcmode="lin" valueType="num">
                                      <p:cBhvr additive="base">
                                        <p:cTn id="25" dur="500" fill="hold"/>
                                        <p:tgtEl>
                                          <p:spTgt spid="20685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68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p:bldP spid="20685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0034" y="2285992"/>
            <a:ext cx="7929618" cy="2862322"/>
          </a:xfrm>
          <a:prstGeom prst="rect">
            <a:avLst/>
          </a:prstGeom>
        </p:spPr>
        <p:txBody>
          <a:bodyPr wrap="square">
            <a:spAutoFit/>
          </a:bodyPr>
          <a:lstStyle/>
          <a:p>
            <a:r>
              <a:rPr lang="zh-CN" altLang="en-US" sz="3600" dirty="0" smtClean="0">
                <a:latin typeface="华文楷体" pitchFamily="2" charset="-122"/>
                <a:ea typeface="华文楷体" pitchFamily="2" charset="-122"/>
              </a:rPr>
              <a:t>故明主之国，无书简之文，</a:t>
            </a:r>
            <a:r>
              <a:rPr lang="en-US" sz="3600" dirty="0" smtClean="0">
                <a:latin typeface="华文楷体" pitchFamily="2" charset="-122"/>
                <a:ea typeface="华文楷体" pitchFamily="2" charset="-122"/>
              </a:rPr>
              <a:t>以法为教;</a:t>
            </a:r>
            <a:r>
              <a:rPr lang="zh-CN" altLang="en-US" sz="3600" dirty="0" smtClean="0">
                <a:latin typeface="华文楷体" pitchFamily="2" charset="-122"/>
                <a:ea typeface="华文楷体" pitchFamily="2" charset="-122"/>
              </a:rPr>
              <a:t>无先王之语，以吏为师</a:t>
            </a:r>
            <a:r>
              <a:rPr lang="en-US" sz="3600" dirty="0" smtClean="0">
                <a:latin typeface="华文楷体" pitchFamily="2" charset="-122"/>
                <a:ea typeface="华文楷体" pitchFamily="2" charset="-122"/>
              </a:rPr>
              <a:t>;</a:t>
            </a:r>
            <a:r>
              <a:rPr lang="zh-CN" altLang="en-US" sz="3600" dirty="0" smtClean="0">
                <a:latin typeface="华文楷体" pitchFamily="2" charset="-122"/>
                <a:ea typeface="华文楷体" pitchFamily="2" charset="-122"/>
              </a:rPr>
              <a:t>无私剑之捍，以斩首为勇。是境内之民，其言谈者必轨于法，动作者归之于功，为勇者尽之于军。</a:t>
            </a:r>
            <a:r>
              <a:rPr lang="en-US" altLang="zh-CN" sz="3600" dirty="0" smtClean="0">
                <a:latin typeface="华文楷体" pitchFamily="2" charset="-122"/>
                <a:ea typeface="华文楷体" pitchFamily="2" charset="-122"/>
              </a:rPr>
              <a:t>——</a:t>
            </a:r>
            <a:r>
              <a:rPr lang="zh-CN" altLang="en-US" sz="3600" dirty="0" smtClean="0">
                <a:latin typeface="华文楷体" pitchFamily="2" charset="-122"/>
                <a:ea typeface="华文楷体" pitchFamily="2" charset="-122"/>
              </a:rPr>
              <a:t>韩非</a:t>
            </a:r>
            <a:r>
              <a:rPr lang="en-US" altLang="zh-CN" sz="3600" dirty="0" smtClean="0">
                <a:latin typeface="华文楷体" pitchFamily="2" charset="-122"/>
                <a:ea typeface="华文楷体" pitchFamily="2" charset="-122"/>
              </a:rPr>
              <a:t>《</a:t>
            </a:r>
            <a:r>
              <a:rPr lang="zh-CN" altLang="en-US" sz="3600" dirty="0" smtClean="0">
                <a:latin typeface="华文楷体" pitchFamily="2" charset="-122"/>
                <a:ea typeface="华文楷体" pitchFamily="2" charset="-122"/>
              </a:rPr>
              <a:t>五蠹</a:t>
            </a:r>
            <a:r>
              <a:rPr lang="en-US" altLang="zh-CN" sz="3600" dirty="0" smtClean="0">
                <a:latin typeface="华文楷体" pitchFamily="2" charset="-122"/>
                <a:ea typeface="华文楷体" pitchFamily="2" charset="-122"/>
              </a:rPr>
              <a:t>》</a:t>
            </a:r>
            <a:endParaRPr lang="zh-CN" altLang="en-US" sz="3600" dirty="0">
              <a:latin typeface="华文楷体" pitchFamily="2" charset="-122"/>
              <a:ea typeface="华文楷体" pitchFamily="2" charset="-122"/>
            </a:endParaRPr>
          </a:p>
        </p:txBody>
      </p:sp>
      <p:sp>
        <p:nvSpPr>
          <p:cNvPr id="3" name="矩形 2"/>
          <p:cNvSpPr/>
          <p:nvPr/>
        </p:nvSpPr>
        <p:spPr>
          <a:xfrm>
            <a:off x="1071538" y="0"/>
            <a:ext cx="7429552" cy="954107"/>
          </a:xfrm>
          <a:prstGeom prst="rect">
            <a:avLst/>
          </a:prstGeom>
        </p:spPr>
        <p:txBody>
          <a:bodyPr wrap="square">
            <a:spAutoFit/>
          </a:bodyPr>
          <a:lstStyle/>
          <a:p>
            <a:r>
              <a:rPr lang="zh-CN" altLang="en-US" sz="2800" dirty="0" smtClean="0"/>
              <a:t/>
            </a:r>
            <a:br>
              <a:rPr lang="zh-CN" altLang="en-US" sz="2800" dirty="0" smtClean="0"/>
            </a:br>
            <a:endParaRPr lang="zh-CN" alt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0034" y="2285992"/>
            <a:ext cx="8072494" cy="2862322"/>
          </a:xfrm>
          <a:prstGeom prst="rect">
            <a:avLst/>
          </a:prstGeom>
        </p:spPr>
        <p:txBody>
          <a:bodyPr wrap="square">
            <a:spAutoFit/>
          </a:bodyPr>
          <a:lstStyle/>
          <a:p>
            <a:r>
              <a:rPr lang="zh-CN" altLang="en-US" sz="3600" dirty="0" smtClean="0"/>
              <a:t>魏文侯师於里悝，集诸国刑典，造</a:t>
            </a:r>
            <a:r>
              <a:rPr lang="en-US" altLang="zh-CN" sz="3600" dirty="0" smtClean="0"/>
              <a:t>《</a:t>
            </a:r>
            <a:r>
              <a:rPr lang="zh-CN" altLang="en-US" sz="3600" dirty="0" smtClean="0"/>
              <a:t>法经</a:t>
            </a:r>
            <a:r>
              <a:rPr lang="en-US" altLang="zh-CN" sz="3600" dirty="0" smtClean="0"/>
              <a:t>》</a:t>
            </a:r>
            <a:r>
              <a:rPr lang="zh-CN" altLang="en-US" sz="3600" dirty="0" smtClean="0"/>
              <a:t>六篇：一、</a:t>
            </a:r>
            <a:r>
              <a:rPr lang="en-US" altLang="zh-CN" sz="3600" dirty="0" smtClean="0"/>
              <a:t>《</a:t>
            </a:r>
            <a:r>
              <a:rPr lang="zh-CN" altLang="en-US" sz="3600" dirty="0" smtClean="0"/>
              <a:t>盗法</a:t>
            </a:r>
            <a:r>
              <a:rPr lang="en-US" altLang="zh-CN" sz="3600" dirty="0" smtClean="0"/>
              <a:t>》</a:t>
            </a:r>
            <a:r>
              <a:rPr lang="zh-CN" altLang="en-US" sz="3600" dirty="0" smtClean="0"/>
              <a:t>；二、</a:t>
            </a:r>
            <a:r>
              <a:rPr lang="en-US" altLang="zh-CN" sz="3600" dirty="0" smtClean="0"/>
              <a:t>《</a:t>
            </a:r>
            <a:r>
              <a:rPr lang="zh-CN" altLang="en-US" sz="3600" dirty="0" smtClean="0"/>
              <a:t>贼法</a:t>
            </a:r>
            <a:r>
              <a:rPr lang="en-US" altLang="zh-CN" sz="3600" dirty="0" smtClean="0"/>
              <a:t>》</a:t>
            </a:r>
            <a:r>
              <a:rPr lang="zh-CN" altLang="en-US" sz="3600" dirty="0" smtClean="0"/>
              <a:t>；三、</a:t>
            </a:r>
            <a:r>
              <a:rPr lang="en-US" altLang="zh-CN" sz="3600" dirty="0" smtClean="0"/>
              <a:t>《</a:t>
            </a:r>
            <a:r>
              <a:rPr lang="zh-CN" altLang="en-US" sz="3600" dirty="0" smtClean="0"/>
              <a:t>囚法</a:t>
            </a:r>
            <a:r>
              <a:rPr lang="en-US" altLang="zh-CN" sz="3600" dirty="0" smtClean="0"/>
              <a:t>》</a:t>
            </a:r>
            <a:r>
              <a:rPr lang="zh-CN" altLang="en-US" sz="3600" dirty="0" smtClean="0"/>
              <a:t>；四、</a:t>
            </a:r>
            <a:r>
              <a:rPr lang="en-US" altLang="zh-CN" sz="3600" dirty="0" smtClean="0"/>
              <a:t>《</a:t>
            </a:r>
            <a:r>
              <a:rPr lang="zh-CN" altLang="en-US" sz="3600" dirty="0" smtClean="0"/>
              <a:t>捕法</a:t>
            </a:r>
            <a:r>
              <a:rPr lang="en-US" altLang="zh-CN" sz="3600" dirty="0" smtClean="0"/>
              <a:t>》</a:t>
            </a:r>
            <a:r>
              <a:rPr lang="zh-CN" altLang="en-US" sz="3600" dirty="0" smtClean="0"/>
              <a:t>；五、</a:t>
            </a:r>
            <a:r>
              <a:rPr lang="en-US" altLang="zh-CN" sz="3600" dirty="0" smtClean="0"/>
              <a:t>《</a:t>
            </a:r>
            <a:r>
              <a:rPr lang="zh-CN" altLang="en-US" sz="3600" dirty="0" smtClean="0"/>
              <a:t>杂法</a:t>
            </a:r>
            <a:r>
              <a:rPr lang="en-US" altLang="zh-CN" sz="3600" dirty="0" smtClean="0"/>
              <a:t>》</a:t>
            </a:r>
            <a:r>
              <a:rPr lang="zh-CN" altLang="en-US" sz="3600" dirty="0" smtClean="0"/>
              <a:t>；六、</a:t>
            </a:r>
            <a:r>
              <a:rPr lang="en-US" altLang="zh-CN" sz="3600" dirty="0" smtClean="0"/>
              <a:t>《</a:t>
            </a:r>
            <a:r>
              <a:rPr lang="zh-CN" altLang="en-US" sz="3600" dirty="0" smtClean="0"/>
              <a:t>具法</a:t>
            </a:r>
            <a:r>
              <a:rPr lang="en-US" altLang="zh-CN" sz="3600" dirty="0" smtClean="0"/>
              <a:t>》</a:t>
            </a:r>
            <a:r>
              <a:rPr lang="zh-CN" altLang="en-US" sz="3600" dirty="0" smtClean="0"/>
              <a:t>。</a:t>
            </a:r>
            <a:endParaRPr lang="en-US" altLang="zh-CN" sz="3600" dirty="0" smtClean="0"/>
          </a:p>
          <a:p>
            <a:r>
              <a:rPr lang="zh-CN" altLang="en-US" sz="3600" dirty="0" smtClean="0"/>
              <a:t>商鞅传授，改法为律。定秦律 </a:t>
            </a:r>
            <a:endParaRPr lang="zh-CN" altLang="en-US" sz="3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428596" y="1000108"/>
            <a:ext cx="8072494" cy="5016758"/>
          </a:xfrm>
          <a:prstGeom prst="rect">
            <a:avLst/>
          </a:prstGeom>
        </p:spPr>
        <p:txBody>
          <a:bodyPr wrap="square">
            <a:spAutoFit/>
          </a:bodyPr>
          <a:lstStyle/>
          <a:p>
            <a:pPr latinLnBrk="1"/>
            <a:r>
              <a:rPr lang="zh-CN" altLang="en-US" sz="3200" dirty="0" smtClean="0">
                <a:latin typeface="华文楷体" pitchFamily="2" charset="-122"/>
                <a:ea typeface="华文楷体" pitchFamily="2" charset="-122"/>
              </a:rPr>
              <a:t>商鞅变法的主要措施：</a:t>
            </a:r>
            <a:br>
              <a:rPr lang="zh-CN" altLang="en-US" sz="3200" dirty="0" smtClean="0">
                <a:latin typeface="华文楷体" pitchFamily="2" charset="-122"/>
                <a:ea typeface="华文楷体" pitchFamily="2" charset="-122"/>
              </a:rPr>
            </a:br>
            <a:r>
              <a:rPr lang="en-US" altLang="zh-CN" sz="3200" dirty="0" smtClean="0">
                <a:latin typeface="华文楷体" pitchFamily="2" charset="-122"/>
                <a:ea typeface="华文楷体" pitchFamily="2" charset="-122"/>
              </a:rPr>
              <a:t>1.</a:t>
            </a:r>
            <a:r>
              <a:rPr lang="zh-CN" altLang="en-US" sz="3200" dirty="0" smtClean="0">
                <a:latin typeface="华文楷体" pitchFamily="2" charset="-122"/>
                <a:ea typeface="华文楷体" pitchFamily="2" charset="-122"/>
              </a:rPr>
              <a:t>废井田，开阡陌（废除奴隶制土地国有制，实行土地私有制）</a:t>
            </a:r>
            <a:br>
              <a:rPr lang="zh-CN" altLang="en-US" sz="3200" dirty="0" smtClean="0">
                <a:latin typeface="华文楷体" pitchFamily="2" charset="-122"/>
                <a:ea typeface="华文楷体" pitchFamily="2" charset="-122"/>
              </a:rPr>
            </a:br>
            <a:r>
              <a:rPr lang="en-US" altLang="zh-CN" sz="3200" dirty="0" smtClean="0">
                <a:latin typeface="华文楷体" pitchFamily="2" charset="-122"/>
                <a:ea typeface="华文楷体" pitchFamily="2" charset="-122"/>
              </a:rPr>
              <a:t>2.</a:t>
            </a:r>
            <a:r>
              <a:rPr lang="zh-CN" altLang="en-US" sz="3200" dirty="0" smtClean="0">
                <a:latin typeface="华文楷体" pitchFamily="2" charset="-122"/>
                <a:ea typeface="华文楷体" pitchFamily="2" charset="-122"/>
              </a:rPr>
              <a:t>重农抑商，奖励耕织</a:t>
            </a:r>
            <a:br>
              <a:rPr lang="zh-CN" altLang="en-US" sz="3200" dirty="0" smtClean="0">
                <a:latin typeface="华文楷体" pitchFamily="2" charset="-122"/>
                <a:ea typeface="华文楷体" pitchFamily="2" charset="-122"/>
              </a:rPr>
            </a:br>
            <a:r>
              <a:rPr lang="en-US" altLang="zh-CN" sz="3200" dirty="0" smtClean="0">
                <a:latin typeface="华文楷体" pitchFamily="2" charset="-122"/>
                <a:ea typeface="华文楷体" pitchFamily="2" charset="-122"/>
              </a:rPr>
              <a:t>3.</a:t>
            </a:r>
            <a:r>
              <a:rPr lang="zh-CN" altLang="en-US" sz="3200" dirty="0" smtClean="0">
                <a:latin typeface="华文楷体" pitchFamily="2" charset="-122"/>
                <a:ea typeface="华文楷体" pitchFamily="2" charset="-122"/>
              </a:rPr>
              <a:t>统一度量衡</a:t>
            </a:r>
            <a:br>
              <a:rPr lang="zh-CN" altLang="en-US" sz="3200" dirty="0" smtClean="0">
                <a:latin typeface="华文楷体" pitchFamily="2" charset="-122"/>
                <a:ea typeface="华文楷体" pitchFamily="2" charset="-122"/>
              </a:rPr>
            </a:br>
            <a:r>
              <a:rPr lang="en-US" altLang="zh-CN" sz="3200" dirty="0" smtClean="0">
                <a:latin typeface="华文楷体" pitchFamily="2" charset="-122"/>
                <a:ea typeface="华文楷体" pitchFamily="2" charset="-122"/>
              </a:rPr>
              <a:t>4.</a:t>
            </a:r>
            <a:r>
              <a:rPr lang="zh-CN" altLang="en-US" sz="3200" dirty="0" smtClean="0">
                <a:latin typeface="华文楷体" pitchFamily="2" charset="-122"/>
                <a:ea typeface="华文楷体" pitchFamily="2" charset="-122"/>
              </a:rPr>
              <a:t>奖励军功，实行军功爵制</a:t>
            </a:r>
            <a:br>
              <a:rPr lang="zh-CN" altLang="en-US" sz="3200" dirty="0" smtClean="0">
                <a:latin typeface="华文楷体" pitchFamily="2" charset="-122"/>
                <a:ea typeface="华文楷体" pitchFamily="2" charset="-122"/>
              </a:rPr>
            </a:br>
            <a:r>
              <a:rPr lang="en-US" altLang="zh-CN" sz="3200" dirty="0" smtClean="0">
                <a:latin typeface="华文楷体" pitchFamily="2" charset="-122"/>
                <a:ea typeface="华文楷体" pitchFamily="2" charset="-122"/>
              </a:rPr>
              <a:t>5.</a:t>
            </a:r>
            <a:r>
              <a:rPr lang="zh-CN" altLang="en-US" sz="3200" dirty="0" smtClean="0">
                <a:latin typeface="华文楷体" pitchFamily="2" charset="-122"/>
                <a:ea typeface="华文楷体" pitchFamily="2" charset="-122"/>
              </a:rPr>
              <a:t>废除世卿世禄制，鼓励宗室贵族建立军功</a:t>
            </a:r>
            <a:br>
              <a:rPr lang="zh-CN" altLang="en-US" sz="3200" dirty="0" smtClean="0">
                <a:latin typeface="华文楷体" pitchFamily="2" charset="-122"/>
                <a:ea typeface="华文楷体" pitchFamily="2" charset="-122"/>
              </a:rPr>
            </a:br>
            <a:r>
              <a:rPr lang="en-US" altLang="zh-CN" sz="3200" dirty="0" smtClean="0">
                <a:latin typeface="华文楷体" pitchFamily="2" charset="-122"/>
                <a:ea typeface="华文楷体" pitchFamily="2" charset="-122"/>
              </a:rPr>
              <a:t>6.</a:t>
            </a:r>
            <a:r>
              <a:rPr lang="zh-CN" altLang="en-US" sz="3200" dirty="0" smtClean="0">
                <a:latin typeface="华文楷体" pitchFamily="2" charset="-122"/>
                <a:ea typeface="华文楷体" pitchFamily="2" charset="-122"/>
              </a:rPr>
              <a:t>改革户籍制度，实行连坐法</a:t>
            </a:r>
            <a:br>
              <a:rPr lang="zh-CN" altLang="en-US" sz="3200" dirty="0" smtClean="0">
                <a:latin typeface="华文楷体" pitchFamily="2" charset="-122"/>
                <a:ea typeface="华文楷体" pitchFamily="2" charset="-122"/>
              </a:rPr>
            </a:br>
            <a:r>
              <a:rPr lang="en-US" altLang="zh-CN" sz="3200" dirty="0" smtClean="0">
                <a:latin typeface="华文楷体" pitchFamily="2" charset="-122"/>
                <a:ea typeface="华文楷体" pitchFamily="2" charset="-122"/>
              </a:rPr>
              <a:t>7.</a:t>
            </a:r>
            <a:r>
              <a:rPr lang="zh-CN" altLang="en-US" sz="3200" dirty="0" smtClean="0">
                <a:latin typeface="华文楷体" pitchFamily="2" charset="-122"/>
                <a:ea typeface="华文楷体" pitchFamily="2" charset="-122"/>
              </a:rPr>
              <a:t>推行县制</a:t>
            </a:r>
            <a:br>
              <a:rPr lang="zh-CN" altLang="en-US" sz="3200" dirty="0" smtClean="0">
                <a:latin typeface="华文楷体" pitchFamily="2" charset="-122"/>
                <a:ea typeface="华文楷体" pitchFamily="2" charset="-122"/>
              </a:rPr>
            </a:br>
            <a:r>
              <a:rPr lang="en-US" altLang="zh-CN" sz="3200" dirty="0" smtClean="0">
                <a:latin typeface="华文楷体" pitchFamily="2" charset="-122"/>
                <a:ea typeface="华文楷体" pitchFamily="2" charset="-122"/>
              </a:rPr>
              <a:t>8.</a:t>
            </a:r>
            <a:r>
              <a:rPr lang="zh-CN" altLang="en-US" sz="3200" dirty="0" smtClean="0">
                <a:latin typeface="华文楷体" pitchFamily="2" charset="-122"/>
                <a:ea typeface="华文楷体" pitchFamily="2" charset="-122"/>
              </a:rPr>
              <a:t>定秦律 燔诗书</a:t>
            </a:r>
            <a:r>
              <a:rPr lang="zh-CN" altLang="en-US" dirty="0" smtClean="0">
                <a:latin typeface="华文楷体" pitchFamily="2" charset="-122"/>
                <a:ea typeface="华文楷体" pitchFamily="2" charset="-122"/>
                <a:hlinkClick r:id="rId2" action="ppaction://hlinksldjump"/>
              </a:rPr>
              <a:t>幻灯片 </a:t>
            </a:r>
            <a:r>
              <a:rPr lang="en-US" altLang="zh-CN" dirty="0" smtClean="0">
                <a:latin typeface="华文楷体" pitchFamily="2" charset="-122"/>
                <a:ea typeface="华文楷体" pitchFamily="2" charset="-122"/>
                <a:hlinkClick r:id="rId2" action="ppaction://hlinksldjump"/>
              </a:rPr>
              <a:t>10</a:t>
            </a:r>
            <a:endParaRPr lang="zh-CN" altLang="en-US"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a:spLocks noChangeArrowheads="1"/>
          </p:cNvSpPr>
          <p:nvPr/>
        </p:nvSpPr>
        <p:spPr bwMode="auto">
          <a:xfrm>
            <a:off x="0" y="2000240"/>
            <a:ext cx="9144000" cy="1330263"/>
          </a:xfrm>
          <a:prstGeom prst="rect">
            <a:avLst/>
          </a:prstGeom>
          <a:noFill/>
          <a:ln w="9525">
            <a:noFill/>
            <a:miter lim="800000"/>
            <a:headEnd/>
            <a:tailEnd/>
          </a:ln>
          <a:effectLst>
            <a:outerShdw dist="53882" dir="2700000" algn="ctr" rotWithShape="0">
              <a:srgbClr val="A87C00"/>
            </a:outerShdw>
          </a:effectLst>
        </p:spPr>
        <p:txBody>
          <a:bodyPr lIns="67720" tIns="33859" rIns="67720" bIns="33859">
            <a:spAutoFit/>
          </a:bodyPr>
          <a:lstStyle/>
          <a:p>
            <a:pPr algn="ctr">
              <a:defRPr/>
            </a:pPr>
            <a:r>
              <a:rPr lang="zh-CN" altLang="en-US" sz="4100" b="1" dirty="0" smtClean="0">
                <a:solidFill>
                  <a:srgbClr val="A50021"/>
                </a:solidFill>
                <a:latin typeface="微软雅黑" pitchFamily="34" charset="-122"/>
                <a:ea typeface="微软雅黑" pitchFamily="34" charset="-122"/>
                <a:cs typeface="Arial Unicode MS" pitchFamily="34" charset="-122"/>
              </a:rPr>
              <a:t>第一节</a:t>
            </a:r>
            <a:endParaRPr lang="en-US" altLang="zh-CN" sz="4100" b="1" dirty="0" smtClean="0">
              <a:solidFill>
                <a:srgbClr val="A50021"/>
              </a:solidFill>
              <a:latin typeface="微软雅黑" pitchFamily="34" charset="-122"/>
              <a:ea typeface="微软雅黑" pitchFamily="34" charset="-122"/>
              <a:cs typeface="Arial Unicode MS" pitchFamily="34" charset="-122"/>
            </a:endParaRPr>
          </a:p>
          <a:p>
            <a:pPr algn="ctr">
              <a:defRPr/>
            </a:pPr>
            <a:r>
              <a:rPr lang="zh-CN" altLang="en-US" sz="4100" b="1" dirty="0" smtClean="0">
                <a:solidFill>
                  <a:srgbClr val="A50021"/>
                </a:solidFill>
                <a:latin typeface="微软雅黑" pitchFamily="34" charset="-122"/>
                <a:ea typeface="微软雅黑" pitchFamily="34" charset="-122"/>
                <a:cs typeface="Arial Unicode MS" pitchFamily="34" charset="-122"/>
              </a:rPr>
              <a:t>法律的概念及发展</a:t>
            </a:r>
            <a:endParaRPr lang="zh-CN" altLang="en-US" sz="4100" b="1" dirty="0">
              <a:solidFill>
                <a:srgbClr val="A50021"/>
              </a:solidFill>
              <a:latin typeface="微软雅黑" pitchFamily="34" charset="-122"/>
              <a:ea typeface="微软雅黑" pitchFamily="34" charset="-122"/>
              <a:cs typeface="Arial Unicode MS"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74" name="Rectangle 2"/>
          <p:cNvSpPr>
            <a:spLocks noGrp="1" noRot="1" noChangeArrowheads="1"/>
          </p:cNvSpPr>
          <p:nvPr>
            <p:ph type="title"/>
          </p:nvPr>
        </p:nvSpPr>
        <p:spPr/>
        <p:txBody>
          <a:bodyPr/>
          <a:lstStyle/>
          <a:p>
            <a:pPr algn="l" eaLnBrk="1" hangingPunct="1"/>
            <a:r>
              <a:rPr lang="zh-CN" altLang="en-US" dirty="0" smtClean="0">
                <a:ea typeface="华文新魏" pitchFamily="2" charset="-122"/>
              </a:rPr>
              <a:t>唐太宗</a:t>
            </a:r>
            <a:r>
              <a:rPr lang="en-US" altLang="zh-CN" dirty="0" smtClean="0">
                <a:ea typeface="华文新魏" pitchFamily="2" charset="-122"/>
              </a:rPr>
              <a:t>《</a:t>
            </a:r>
            <a:r>
              <a:rPr lang="zh-CN" altLang="en-US" dirty="0" smtClean="0">
                <a:ea typeface="华文新魏" pitchFamily="2" charset="-122"/>
              </a:rPr>
              <a:t>唐律</a:t>
            </a:r>
            <a:r>
              <a:rPr lang="en-US" altLang="zh-CN" dirty="0" smtClean="0">
                <a:ea typeface="华文新魏" pitchFamily="2" charset="-122"/>
              </a:rPr>
              <a:t>》</a:t>
            </a:r>
            <a:r>
              <a:rPr lang="zh-CN" altLang="en-US" dirty="0" smtClean="0">
                <a:ea typeface="华文新魏" pitchFamily="2" charset="-122"/>
              </a:rPr>
              <a:t>、</a:t>
            </a:r>
            <a:r>
              <a:rPr lang="en-US" altLang="zh-CN" dirty="0" smtClean="0">
                <a:ea typeface="华文新魏" pitchFamily="2" charset="-122"/>
              </a:rPr>
              <a:t>《</a:t>
            </a:r>
            <a:r>
              <a:rPr lang="zh-CN" altLang="en-US" dirty="0" smtClean="0">
                <a:ea typeface="华文新魏" pitchFamily="2" charset="-122"/>
              </a:rPr>
              <a:t>唐律疏议</a:t>
            </a:r>
            <a:r>
              <a:rPr lang="en-US" altLang="zh-CN" dirty="0" smtClean="0">
                <a:ea typeface="华文新魏" pitchFamily="2" charset="-122"/>
              </a:rPr>
              <a:t>》</a:t>
            </a:r>
          </a:p>
        </p:txBody>
      </p:sp>
      <p:sp>
        <p:nvSpPr>
          <p:cNvPr id="207875" name="Rectangle 3"/>
          <p:cNvSpPr>
            <a:spLocks noGrp="1" noRot="1" noChangeArrowheads="1"/>
          </p:cNvSpPr>
          <p:nvPr>
            <p:ph sz="half" idx="1"/>
          </p:nvPr>
        </p:nvSpPr>
        <p:spPr>
          <a:xfrm>
            <a:off x="285720" y="1643050"/>
            <a:ext cx="3555995" cy="4714908"/>
          </a:xfrm>
        </p:spPr>
        <p:txBody>
          <a:bodyPr>
            <a:normAutofit/>
          </a:bodyPr>
          <a:lstStyle/>
          <a:p>
            <a:pPr eaLnBrk="1" hangingPunct="1">
              <a:buNone/>
            </a:pPr>
            <a:r>
              <a:rPr lang="en-US" altLang="zh-CN" sz="2800" dirty="0" smtClean="0"/>
              <a:t>                                    </a:t>
            </a:r>
            <a:endParaRPr lang="zh-CN" altLang="en-US" sz="1600" dirty="0" smtClean="0">
              <a:latin typeface="华文新魏" pitchFamily="2" charset="-122"/>
              <a:ea typeface="华文新魏" pitchFamily="2" charset="-122"/>
            </a:endParaRPr>
          </a:p>
        </p:txBody>
      </p:sp>
      <p:pic>
        <p:nvPicPr>
          <p:cNvPr id="207877" name="Picture 5" descr="3"/>
          <p:cNvPicPr>
            <a:picLocks noGrp="1" noChangeAspect="1" noChangeArrowheads="1"/>
          </p:cNvPicPr>
          <p:nvPr>
            <p:ph sz="quarter" idx="2"/>
          </p:nvPr>
        </p:nvPicPr>
        <p:blipFill>
          <a:blip r:embed="rId2" cstate="print"/>
          <a:srcRect/>
          <a:stretch>
            <a:fillRect/>
          </a:stretch>
        </p:blipFill>
        <p:spPr>
          <a:xfrm>
            <a:off x="714348" y="2143116"/>
            <a:ext cx="3816350" cy="3744912"/>
          </a:xfrm>
          <a:noFill/>
        </p:spPr>
      </p:pic>
      <p:pic>
        <p:nvPicPr>
          <p:cNvPr id="207878" name="Picture 6" descr="images"/>
          <p:cNvPicPr>
            <a:picLocks noGrp="1" noChangeAspect="1" noChangeArrowheads="1"/>
          </p:cNvPicPr>
          <p:nvPr>
            <p:ph sz="quarter" idx="3"/>
          </p:nvPr>
        </p:nvPicPr>
        <p:blipFill>
          <a:blip r:embed="rId3" cstate="print"/>
          <a:srcRect/>
          <a:stretch>
            <a:fillRect/>
          </a:stretch>
        </p:blipFill>
        <p:spPr>
          <a:xfrm>
            <a:off x="4786314" y="2857496"/>
            <a:ext cx="3770312" cy="2016125"/>
          </a:xfrm>
          <a:noFill/>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4"/>
                                        </p:tgtEl>
                                        <p:attrNameLst>
                                          <p:attrName>style.visibility</p:attrName>
                                        </p:attrNameLst>
                                      </p:cBhvr>
                                      <p:to>
                                        <p:strVal val="visible"/>
                                      </p:to>
                                    </p:set>
                                    <p:anim calcmode="lin" valueType="num">
                                      <p:cBhvr additive="base">
                                        <p:cTn id="7" dur="500" fill="hold"/>
                                        <p:tgtEl>
                                          <p:spTgt spid="207874"/>
                                        </p:tgtEl>
                                        <p:attrNameLst>
                                          <p:attrName>ppt_x</p:attrName>
                                        </p:attrNameLst>
                                      </p:cBhvr>
                                      <p:tavLst>
                                        <p:tav tm="0">
                                          <p:val>
                                            <p:strVal val="#ppt_x"/>
                                          </p:val>
                                        </p:tav>
                                        <p:tav tm="100000">
                                          <p:val>
                                            <p:strVal val="#ppt_x"/>
                                          </p:val>
                                        </p:tav>
                                      </p:tavLst>
                                    </p:anim>
                                    <p:anim calcmode="lin" valueType="num">
                                      <p:cBhvr additive="base">
                                        <p:cTn id="8" dur="500" fill="hold"/>
                                        <p:tgtEl>
                                          <p:spTgt spid="2078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7877"/>
                                        </p:tgtEl>
                                        <p:attrNameLst>
                                          <p:attrName>style.visibility</p:attrName>
                                        </p:attrNameLst>
                                      </p:cBhvr>
                                      <p:to>
                                        <p:strVal val="visible"/>
                                      </p:to>
                                    </p:set>
                                    <p:anim calcmode="lin" valueType="num">
                                      <p:cBhvr additive="base">
                                        <p:cTn id="13" dur="500" fill="hold"/>
                                        <p:tgtEl>
                                          <p:spTgt spid="207877"/>
                                        </p:tgtEl>
                                        <p:attrNameLst>
                                          <p:attrName>ppt_x</p:attrName>
                                        </p:attrNameLst>
                                      </p:cBhvr>
                                      <p:tavLst>
                                        <p:tav tm="0">
                                          <p:val>
                                            <p:strVal val="#ppt_x"/>
                                          </p:val>
                                        </p:tav>
                                        <p:tav tm="100000">
                                          <p:val>
                                            <p:strVal val="#ppt_x"/>
                                          </p:val>
                                        </p:tav>
                                      </p:tavLst>
                                    </p:anim>
                                    <p:anim calcmode="lin" valueType="num">
                                      <p:cBhvr additive="base">
                                        <p:cTn id="14" dur="500" fill="hold"/>
                                        <p:tgtEl>
                                          <p:spTgt spid="2078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7878"/>
                                        </p:tgtEl>
                                        <p:attrNameLst>
                                          <p:attrName>style.visibility</p:attrName>
                                        </p:attrNameLst>
                                      </p:cBhvr>
                                      <p:to>
                                        <p:strVal val="visible"/>
                                      </p:to>
                                    </p:set>
                                    <p:anim calcmode="lin" valueType="num">
                                      <p:cBhvr additive="base">
                                        <p:cTn id="19" dur="500" fill="hold"/>
                                        <p:tgtEl>
                                          <p:spTgt spid="207878"/>
                                        </p:tgtEl>
                                        <p:attrNameLst>
                                          <p:attrName>ppt_x</p:attrName>
                                        </p:attrNameLst>
                                      </p:cBhvr>
                                      <p:tavLst>
                                        <p:tav tm="0">
                                          <p:val>
                                            <p:strVal val="#ppt_x"/>
                                          </p:val>
                                        </p:tav>
                                        <p:tav tm="100000">
                                          <p:val>
                                            <p:strVal val="#ppt_x"/>
                                          </p:val>
                                        </p:tav>
                                      </p:tavLst>
                                    </p:anim>
                                    <p:anim calcmode="lin" valueType="num">
                                      <p:cBhvr additive="base">
                                        <p:cTn id="20" dur="500" fill="hold"/>
                                        <p:tgtEl>
                                          <p:spTgt spid="2078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7875"/>
                                        </p:tgtEl>
                                        <p:attrNameLst>
                                          <p:attrName>style.visibility</p:attrName>
                                        </p:attrNameLst>
                                      </p:cBhvr>
                                      <p:to>
                                        <p:strVal val="visible"/>
                                      </p:to>
                                    </p:set>
                                    <p:anim calcmode="lin" valueType="num">
                                      <p:cBhvr additive="base">
                                        <p:cTn id="25" dur="500" fill="hold"/>
                                        <p:tgtEl>
                                          <p:spTgt spid="207875"/>
                                        </p:tgtEl>
                                        <p:attrNameLst>
                                          <p:attrName>ppt_x</p:attrName>
                                        </p:attrNameLst>
                                      </p:cBhvr>
                                      <p:tavLst>
                                        <p:tav tm="0">
                                          <p:val>
                                            <p:strVal val="#ppt_x"/>
                                          </p:val>
                                        </p:tav>
                                        <p:tav tm="100000">
                                          <p:val>
                                            <p:strVal val="#ppt_x"/>
                                          </p:val>
                                        </p:tav>
                                      </p:tavLst>
                                    </p:anim>
                                    <p:anim calcmode="lin" valueType="num">
                                      <p:cBhvr additive="base">
                                        <p:cTn id="26" dur="500" fill="hold"/>
                                        <p:tgtEl>
                                          <p:spTgt spid="2078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p:bldP spid="2078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596" y="1500174"/>
            <a:ext cx="8358246" cy="2677656"/>
          </a:xfrm>
          <a:prstGeom prst="rect">
            <a:avLst/>
          </a:prstGeom>
        </p:spPr>
        <p:txBody>
          <a:bodyPr wrap="square">
            <a:spAutoFit/>
          </a:bodyPr>
          <a:lstStyle/>
          <a:p>
            <a:r>
              <a:rPr lang="zh-CN" altLang="en-US" sz="3600" dirty="0" smtClean="0"/>
              <a:t>中国历史上迄今保存下来的最完整、最早、最具有社会影响的古代成文法典。</a:t>
            </a:r>
          </a:p>
          <a:p>
            <a:r>
              <a:rPr lang="zh-CN" altLang="en-US" sz="3200" dirty="0" smtClean="0"/>
              <a:t> </a:t>
            </a:r>
          </a:p>
          <a:p>
            <a:r>
              <a:rPr lang="zh-CN" altLang="en-US" sz="3200" dirty="0" smtClean="0"/>
              <a:t/>
            </a:r>
            <a:br>
              <a:rPr lang="zh-CN" altLang="en-US" sz="3200" dirty="0" smtClean="0"/>
            </a:br>
            <a:endParaRPr lang="zh-CN" altLang="en-US" sz="3200" dirty="0"/>
          </a:p>
        </p:txBody>
      </p:sp>
      <p:sp>
        <p:nvSpPr>
          <p:cNvPr id="3" name="矩形 2"/>
          <p:cNvSpPr/>
          <p:nvPr/>
        </p:nvSpPr>
        <p:spPr>
          <a:xfrm>
            <a:off x="500034" y="4429132"/>
            <a:ext cx="7617791" cy="646331"/>
          </a:xfrm>
          <a:prstGeom prst="rect">
            <a:avLst/>
          </a:prstGeom>
        </p:spPr>
        <p:txBody>
          <a:bodyPr wrap="none">
            <a:spAutoFit/>
          </a:bodyPr>
          <a:lstStyle/>
          <a:p>
            <a:r>
              <a:rPr lang="zh-CN" altLang="en-US" sz="3600" dirty="0" smtClean="0">
                <a:solidFill>
                  <a:srgbClr val="7030A0"/>
                </a:solidFill>
              </a:rPr>
              <a:t>唐律中规定了十恶、七杀、五刑</a:t>
            </a:r>
            <a:r>
              <a:rPr lang="zh-CN" altLang="en-US" dirty="0" smtClean="0">
                <a:solidFill>
                  <a:srgbClr val="7030A0"/>
                </a:solidFill>
                <a:hlinkClick r:id="rId2" action="ppaction://hlinksldjump"/>
              </a:rPr>
              <a:t>幻灯片 </a:t>
            </a:r>
            <a:r>
              <a:rPr lang="en-US" altLang="zh-CN" dirty="0" smtClean="0">
                <a:solidFill>
                  <a:srgbClr val="7030A0"/>
                </a:solidFill>
                <a:hlinkClick r:id="rId2" action="ppaction://hlinksldjump"/>
              </a:rPr>
              <a:t>10</a:t>
            </a:r>
            <a:endParaRPr lang="zh-CN" altLang="en-US" dirty="0">
              <a:solidFill>
                <a:srgbClr val="7030A0"/>
              </a:solidFill>
            </a:endParaRPr>
          </a:p>
        </p:txBody>
      </p:sp>
      <p:sp>
        <p:nvSpPr>
          <p:cNvPr id="5" name="矩形 4"/>
          <p:cNvSpPr/>
          <p:nvPr/>
        </p:nvSpPr>
        <p:spPr>
          <a:xfrm>
            <a:off x="428596" y="3143248"/>
            <a:ext cx="7109639" cy="646331"/>
          </a:xfrm>
          <a:prstGeom prst="rect">
            <a:avLst/>
          </a:prstGeom>
        </p:spPr>
        <p:txBody>
          <a:bodyPr wrap="none">
            <a:spAutoFit/>
          </a:bodyPr>
          <a:lstStyle/>
          <a:p>
            <a:r>
              <a:rPr lang="zh-CN" altLang="en-US" sz="3600" dirty="0" smtClean="0">
                <a:solidFill>
                  <a:srgbClr val="FF0000"/>
                </a:solidFill>
              </a:rPr>
              <a:t>德礼为政教之本，刑罚为政教之用</a:t>
            </a:r>
            <a:endParaRPr lang="zh-CN" altLang="en-US" sz="3600"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ChangeArrowheads="1"/>
          </p:cNvSpPr>
          <p:nvPr/>
        </p:nvSpPr>
        <p:spPr bwMode="auto">
          <a:xfrm>
            <a:off x="428564" y="1430995"/>
            <a:ext cx="8715436"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50838" algn="l" defTabSz="914400" rtl="0" eaLnBrk="1" fontAlgn="base" latinLnBrk="0" hangingPunct="1">
              <a:lnSpc>
                <a:spcPct val="100000"/>
              </a:lnSpc>
              <a:spcBef>
                <a:spcPct val="0"/>
              </a:spcBef>
              <a:spcAft>
                <a:spcPct val="0"/>
              </a:spcAft>
              <a:buClrTx/>
              <a:buSzTx/>
              <a:buFontTx/>
              <a:buNone/>
              <a:tabLst/>
            </a:pPr>
            <a:r>
              <a:rPr lang="en-US" altLang="zh-CN" sz="3200" dirty="0" smtClean="0">
                <a:latin typeface="华文楷体" pitchFamily="2" charset="-122"/>
                <a:ea typeface="华文楷体" pitchFamily="2" charset="-122"/>
                <a:cs typeface="Arial" pitchFamily="34" charset="0"/>
              </a:rPr>
              <a:t>  </a:t>
            </a:r>
            <a:r>
              <a:rPr kumimoji="0" lang="zh-CN" sz="2800" b="0"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rPr>
              <a:t>国王征税必须同贵族会议商量并听取民众的意见；非经同级贵族依法审判，任何自由民</a:t>
            </a:r>
            <a:r>
              <a:rPr kumimoji="0" lang="zh-CN" altLang="en-US" sz="2800" b="0"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rPr>
              <a:t>不</a:t>
            </a:r>
            <a:r>
              <a:rPr kumimoji="0" lang="zh-CN" sz="2800" b="0"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rPr>
              <a:t>受拘捕、监禁、没收财产、剥夺公权、放逐、伤害搜查和逮捕等；不得强迫骑士和其他拥有土地者服额外的兵役；由</a:t>
            </a:r>
            <a:r>
              <a:rPr kumimoji="0" lang="en-US" altLang="zh-CN" sz="2800" b="0"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rPr>
              <a:t>25</a:t>
            </a:r>
            <a:r>
              <a:rPr kumimoji="0" lang="zh-CN" altLang="en-US" sz="2800" b="0"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rPr>
              <a:t>名贵族组成一个委员会，监督大宪章的执行；国王如有违反，可对其采取剥夺土地没收财产等手段予以制裁。</a:t>
            </a:r>
            <a:endParaRPr kumimoji="0" lang="en-US" altLang="zh-CN" sz="2800" b="0"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endParaRPr>
          </a:p>
          <a:p>
            <a:pPr marL="0" marR="0" lvl="0" indent="350838" algn="l" defTabSz="914400" rtl="0" eaLnBrk="1" fontAlgn="base" latinLnBrk="0" hangingPunct="1">
              <a:lnSpc>
                <a:spcPct val="100000"/>
              </a:lnSpc>
              <a:spcBef>
                <a:spcPct val="0"/>
              </a:spcBef>
              <a:spcAft>
                <a:spcPct val="0"/>
              </a:spcAft>
              <a:buClrTx/>
              <a:buSzTx/>
              <a:buFontTx/>
              <a:buNone/>
              <a:tabLst/>
            </a:pPr>
            <a:r>
              <a:rPr lang="en-US" altLang="zh-CN" sz="2800" dirty="0" smtClean="0">
                <a:latin typeface="华文楷体" pitchFamily="2" charset="-122"/>
                <a:ea typeface="华文楷体" pitchFamily="2" charset="-122"/>
                <a:cs typeface="Arial" pitchFamily="34" charset="0"/>
              </a:rPr>
              <a:t>                                     </a:t>
            </a:r>
            <a:r>
              <a:rPr kumimoji="0" lang="en-US" altLang="zh-CN" sz="2800" b="0"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rPr>
              <a:t>——</a:t>
            </a:r>
            <a:r>
              <a:rPr kumimoji="0" lang="zh-CN" altLang="en-US" sz="2800" b="0"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rPr>
              <a:t>英国</a:t>
            </a:r>
            <a:r>
              <a:rPr kumimoji="0" lang="en-US" altLang="zh-CN" sz="2800" b="0"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rPr>
              <a:t>1215</a:t>
            </a:r>
            <a:r>
              <a:rPr kumimoji="0" lang="zh-CN" altLang="en-US" sz="2800" b="0" i="0" u="none" strike="noStrike" cap="none" normalizeH="0" baseline="0" dirty="0" smtClean="0">
                <a:ln>
                  <a:noFill/>
                </a:ln>
                <a:solidFill>
                  <a:schemeClr val="tx1"/>
                </a:solidFill>
                <a:effectLst/>
                <a:latin typeface="华文楷体" pitchFamily="2" charset="-122"/>
                <a:ea typeface="华文楷体" pitchFamily="2" charset="-122"/>
                <a:cs typeface="Arial" pitchFamily="34" charset="0"/>
              </a:rPr>
              <a:t>年大宪章</a:t>
            </a:r>
            <a:endParaRPr kumimoji="0" lang="en-US" altLang="zh-CN" sz="2800" b="0" i="0" u="none" strike="noStrike" cap="none" normalizeH="0" baseline="0" dirty="0" smtClean="0">
              <a:ln>
                <a:noFill/>
              </a:ln>
              <a:solidFill>
                <a:schemeClr val="tx1"/>
              </a:solidFill>
              <a:effectLst/>
              <a:latin typeface="华文楷体" pitchFamily="2" charset="-122"/>
              <a:ea typeface="华文楷体" pitchFamily="2" charset="-122"/>
              <a:cs typeface="宋体" pitchFamily="2" charset="-122"/>
            </a:endParaRPr>
          </a:p>
        </p:txBody>
      </p:sp>
      <p:sp>
        <p:nvSpPr>
          <p:cNvPr id="3" name="矩形 2"/>
          <p:cNvSpPr/>
          <p:nvPr/>
        </p:nvSpPr>
        <p:spPr>
          <a:xfrm>
            <a:off x="357158" y="5000636"/>
            <a:ext cx="8572560" cy="1446550"/>
          </a:xfrm>
          <a:prstGeom prst="rect">
            <a:avLst/>
          </a:prstGeom>
        </p:spPr>
        <p:txBody>
          <a:bodyPr wrap="square">
            <a:spAutoFit/>
          </a:bodyPr>
          <a:lstStyle/>
          <a:p>
            <a:r>
              <a:rPr lang="zh-CN" altLang="en-US" sz="2800" b="1" dirty="0" smtClean="0">
                <a:solidFill>
                  <a:srgbClr val="7030A0"/>
                </a:solidFill>
                <a:latin typeface="华文楷体" pitchFamily="2" charset="-122"/>
                <a:ea typeface="华文楷体" pitchFamily="2" charset="-122"/>
              </a:rPr>
              <a:t>无论何州亦不得不经正当程序而剥夺任何人之生命、自由或财产。</a:t>
            </a:r>
            <a:endParaRPr lang="en-US" altLang="zh-CN" sz="2800" b="1" dirty="0" smtClean="0">
              <a:solidFill>
                <a:srgbClr val="7030A0"/>
              </a:solidFill>
              <a:latin typeface="华文楷体" pitchFamily="2" charset="-122"/>
              <a:ea typeface="华文楷体" pitchFamily="2" charset="-122"/>
            </a:endParaRPr>
          </a:p>
          <a:p>
            <a:r>
              <a:rPr lang="en-US" altLang="zh-CN" sz="2800" b="1" dirty="0" smtClean="0">
                <a:solidFill>
                  <a:srgbClr val="7030A0"/>
                </a:solidFill>
                <a:latin typeface="华文楷体" pitchFamily="2" charset="-122"/>
                <a:ea typeface="华文楷体" pitchFamily="2" charset="-122"/>
              </a:rPr>
              <a:t>            ——</a:t>
            </a:r>
            <a:r>
              <a:rPr lang="zh-CN" altLang="en-US" sz="2800" b="1" dirty="0" smtClean="0">
                <a:solidFill>
                  <a:srgbClr val="7030A0"/>
                </a:solidFill>
                <a:latin typeface="华文楷体" pitchFamily="2" charset="-122"/>
                <a:ea typeface="华文楷体" pitchFamily="2" charset="-122"/>
              </a:rPr>
              <a:t>美国</a:t>
            </a:r>
            <a:r>
              <a:rPr lang="en-US" altLang="zh-CN" sz="2800" b="1" dirty="0" smtClean="0">
                <a:solidFill>
                  <a:srgbClr val="7030A0"/>
                </a:solidFill>
                <a:latin typeface="华文楷体" pitchFamily="2" charset="-122"/>
                <a:ea typeface="华文楷体" pitchFamily="2" charset="-122"/>
              </a:rPr>
              <a:t>1787</a:t>
            </a:r>
            <a:r>
              <a:rPr lang="zh-CN" altLang="en-US" sz="2800" b="1" dirty="0" smtClean="0">
                <a:solidFill>
                  <a:srgbClr val="7030A0"/>
                </a:solidFill>
                <a:latin typeface="华文楷体" pitchFamily="2" charset="-122"/>
                <a:ea typeface="华文楷体" pitchFamily="2" charset="-122"/>
              </a:rPr>
              <a:t>年宪法第</a:t>
            </a:r>
            <a:r>
              <a:rPr lang="en-US" sz="2800" b="1" dirty="0" smtClean="0">
                <a:solidFill>
                  <a:srgbClr val="7030A0"/>
                </a:solidFill>
                <a:latin typeface="华文楷体" pitchFamily="2" charset="-122"/>
                <a:ea typeface="华文楷体" pitchFamily="2" charset="-122"/>
              </a:rPr>
              <a:t>14</a:t>
            </a:r>
            <a:r>
              <a:rPr lang="zh-CN" altLang="en-US" sz="2800" b="1" dirty="0" smtClean="0">
                <a:solidFill>
                  <a:srgbClr val="7030A0"/>
                </a:solidFill>
                <a:latin typeface="华文楷体" pitchFamily="2" charset="-122"/>
                <a:ea typeface="华文楷体" pitchFamily="2" charset="-122"/>
              </a:rPr>
              <a:t>条修正</a:t>
            </a:r>
            <a:r>
              <a:rPr lang="zh-CN" altLang="en-US" sz="3200" dirty="0" smtClean="0">
                <a:solidFill>
                  <a:srgbClr val="7030A0"/>
                </a:solidFill>
                <a:latin typeface="华文楷体" pitchFamily="2" charset="-122"/>
                <a:ea typeface="华文楷体" pitchFamily="2" charset="-122"/>
              </a:rPr>
              <a:t>案</a:t>
            </a:r>
            <a:r>
              <a:rPr lang="zh-CN" altLang="en-US" dirty="0" smtClean="0">
                <a:solidFill>
                  <a:srgbClr val="7030A0"/>
                </a:solidFill>
                <a:latin typeface="华文楷体" pitchFamily="2" charset="-122"/>
                <a:ea typeface="华文楷体" pitchFamily="2" charset="-122"/>
                <a:hlinkClick r:id="rId2" action="ppaction://hlinksldjump"/>
              </a:rPr>
              <a:t>幻灯片 </a:t>
            </a:r>
            <a:r>
              <a:rPr lang="en-US" altLang="zh-CN" dirty="0" smtClean="0">
                <a:solidFill>
                  <a:srgbClr val="7030A0"/>
                </a:solidFill>
                <a:latin typeface="华文楷体" pitchFamily="2" charset="-122"/>
                <a:ea typeface="华文楷体" pitchFamily="2" charset="-122"/>
                <a:hlinkClick r:id="rId2" action="ppaction://hlinksldjump"/>
              </a:rPr>
              <a:t>11</a:t>
            </a:r>
            <a:endParaRPr lang="zh-CN" altLang="en-US" dirty="0">
              <a:solidFill>
                <a:srgbClr val="7030A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0" y="571500"/>
            <a:ext cx="8858250" cy="4495800"/>
          </a:xfrm>
        </p:spPr>
        <p:txBody>
          <a:bodyPr>
            <a:noAutofit/>
          </a:bodyPr>
          <a:lstStyle/>
          <a:p>
            <a:pPr>
              <a:buNone/>
            </a:pPr>
            <a:r>
              <a:rPr lang="zh-CN" altLang="en-US" sz="4800" dirty="0" smtClean="0">
                <a:latin typeface="隶书" pitchFamily="49" charset="-122"/>
                <a:ea typeface="隶书" pitchFamily="49" charset="-122"/>
              </a:rPr>
              <a:t>奴隶制法律的特征</a:t>
            </a:r>
            <a:endParaRPr lang="en-US" altLang="zh-CN" sz="4800" dirty="0" smtClean="0">
              <a:latin typeface="隶书" pitchFamily="49" charset="-122"/>
              <a:ea typeface="隶书" pitchFamily="49" charset="-122"/>
            </a:endParaRPr>
          </a:p>
          <a:p>
            <a:r>
              <a:rPr lang="zh-CN" altLang="en-US" sz="4400" dirty="0" smtClean="0">
                <a:latin typeface="隶书" pitchFamily="49" charset="-122"/>
                <a:ea typeface="隶书" pitchFamily="49" charset="-122"/>
              </a:rPr>
              <a:t>具有明显的原始习惯残留痕迹</a:t>
            </a:r>
            <a:endParaRPr lang="en-US" altLang="zh-CN" sz="4400" dirty="0" smtClean="0">
              <a:latin typeface="隶书" pitchFamily="49" charset="-122"/>
              <a:ea typeface="隶书" pitchFamily="49" charset="-122"/>
            </a:endParaRPr>
          </a:p>
          <a:p>
            <a:r>
              <a:rPr lang="zh-CN" altLang="en-US" sz="4400" dirty="0" smtClean="0">
                <a:latin typeface="隶书" pitchFamily="49" charset="-122"/>
                <a:ea typeface="隶书" pitchFamily="49" charset="-122"/>
              </a:rPr>
              <a:t>否认奴隶的法律人格</a:t>
            </a:r>
            <a:endParaRPr lang="en-US" altLang="zh-CN" sz="4400" dirty="0" smtClean="0">
              <a:latin typeface="隶书" pitchFamily="49" charset="-122"/>
              <a:ea typeface="隶书" pitchFamily="49" charset="-122"/>
            </a:endParaRPr>
          </a:p>
          <a:p>
            <a:r>
              <a:rPr lang="zh-CN" altLang="en-US" sz="4400" dirty="0" smtClean="0">
                <a:latin typeface="隶书" pitchFamily="49" charset="-122"/>
                <a:ea typeface="隶书" pitchFamily="49" charset="-122"/>
              </a:rPr>
              <a:t>刑罚的方式极其残酷</a:t>
            </a:r>
            <a:endParaRPr lang="en-US" altLang="zh-CN" sz="4400" dirty="0" smtClean="0">
              <a:latin typeface="隶书" pitchFamily="49" charset="-122"/>
              <a:ea typeface="隶书" pitchFamily="49" charset="-122"/>
            </a:endParaRPr>
          </a:p>
          <a:p>
            <a:r>
              <a:rPr lang="zh-CN" altLang="en-US" sz="4400" dirty="0" smtClean="0">
                <a:latin typeface="隶书" pitchFamily="49" charset="-122"/>
                <a:ea typeface="隶书" pitchFamily="49" charset="-122"/>
              </a:rPr>
              <a:t>确认自由民之间的等级划分</a:t>
            </a:r>
            <a:endParaRPr lang="en-US" altLang="zh-CN" sz="4400" dirty="0" smtClean="0">
              <a:latin typeface="隶书" pitchFamily="49" charset="-122"/>
              <a:ea typeface="隶书" pitchFamily="49" charset="-122"/>
            </a:endParaRPr>
          </a:p>
          <a:p>
            <a:r>
              <a:rPr lang="zh-CN" altLang="en-US" sz="1600" dirty="0" smtClean="0">
                <a:latin typeface="隶书" pitchFamily="49" charset="-122"/>
                <a:ea typeface="隶书" pitchFamily="49" charset="-122"/>
                <a:hlinkClick r:id="rId2" action="ppaction://hlinksldjump"/>
              </a:rPr>
              <a:t>幻灯片 </a:t>
            </a:r>
            <a:r>
              <a:rPr lang="en-US" altLang="zh-CN" sz="1600" dirty="0" smtClean="0">
                <a:latin typeface="隶书" pitchFamily="49" charset="-122"/>
                <a:ea typeface="隶书" pitchFamily="49" charset="-122"/>
                <a:hlinkClick r:id="rId2" action="ppaction://hlinksldjump"/>
              </a:rPr>
              <a:t>10</a:t>
            </a:r>
            <a:endParaRPr lang="zh-CN" altLang="en-US" sz="1600"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990600" y="228600"/>
            <a:ext cx="8153400" cy="990600"/>
          </a:xfrm>
        </p:spPr>
        <p:txBody>
          <a:bodyPr/>
          <a:lstStyle/>
          <a:p>
            <a:r>
              <a:rPr lang="zh-CN" altLang="en-US" b="1" dirty="0" smtClean="0">
                <a:solidFill>
                  <a:schemeClr val="tx1"/>
                </a:solidFill>
                <a:latin typeface="隶书" pitchFamily="49" charset="-122"/>
                <a:ea typeface="隶书" pitchFamily="49" charset="-122"/>
              </a:rPr>
              <a:t>封建制法律的特征</a:t>
            </a:r>
            <a:endParaRPr lang="zh-CN" altLang="en-US" b="1" dirty="0">
              <a:solidFill>
                <a:schemeClr val="tx1"/>
              </a:solidFill>
              <a:latin typeface="隶书" pitchFamily="49" charset="-122"/>
              <a:ea typeface="隶书" pitchFamily="49" charset="-122"/>
            </a:endParaRPr>
          </a:p>
        </p:txBody>
      </p:sp>
      <p:sp>
        <p:nvSpPr>
          <p:cNvPr id="3" name="内容占位符 2"/>
          <p:cNvSpPr>
            <a:spLocks noGrp="1"/>
          </p:cNvSpPr>
          <p:nvPr>
            <p:ph sz="quarter" idx="4294967295"/>
          </p:nvPr>
        </p:nvSpPr>
        <p:spPr>
          <a:xfrm>
            <a:off x="990600" y="1600200"/>
            <a:ext cx="8153400" cy="4495800"/>
          </a:xfrm>
        </p:spPr>
        <p:txBody>
          <a:bodyPr>
            <a:normAutofit/>
          </a:bodyPr>
          <a:lstStyle/>
          <a:p>
            <a:r>
              <a:rPr lang="zh-CN" altLang="en-US" sz="4400" b="1" dirty="0" smtClean="0">
                <a:latin typeface="隶书" pitchFamily="49" charset="-122"/>
                <a:ea typeface="隶书" pitchFamily="49" charset="-122"/>
              </a:rPr>
              <a:t>确立农民阶级对封建地主的人身依附关系</a:t>
            </a:r>
            <a:endParaRPr lang="en-US" altLang="zh-CN" sz="4400" b="1" dirty="0" smtClean="0">
              <a:latin typeface="隶书" pitchFamily="49" charset="-122"/>
              <a:ea typeface="隶书" pitchFamily="49" charset="-122"/>
            </a:endParaRPr>
          </a:p>
          <a:p>
            <a:r>
              <a:rPr lang="zh-CN" altLang="en-US" sz="4400" b="1" dirty="0" smtClean="0">
                <a:latin typeface="隶书" pitchFamily="49" charset="-122"/>
                <a:ea typeface="隶书" pitchFamily="49" charset="-122"/>
              </a:rPr>
              <a:t>实行封建等级制度</a:t>
            </a:r>
            <a:endParaRPr lang="en-US" altLang="zh-CN" sz="4400" b="1" dirty="0" smtClean="0">
              <a:latin typeface="隶书" pitchFamily="49" charset="-122"/>
              <a:ea typeface="隶书" pitchFamily="49" charset="-122"/>
            </a:endParaRPr>
          </a:p>
          <a:p>
            <a:r>
              <a:rPr lang="zh-CN" altLang="en-US" sz="4400" b="1" dirty="0" smtClean="0">
                <a:latin typeface="隶书" pitchFamily="49" charset="-122"/>
                <a:ea typeface="隶书" pitchFamily="49" charset="-122"/>
              </a:rPr>
              <a:t>维护专制皇权</a:t>
            </a:r>
            <a:endParaRPr lang="en-US" altLang="zh-CN" sz="4400" b="1" dirty="0" smtClean="0">
              <a:latin typeface="隶书" pitchFamily="49" charset="-122"/>
              <a:ea typeface="隶书" pitchFamily="49" charset="-122"/>
            </a:endParaRPr>
          </a:p>
          <a:p>
            <a:r>
              <a:rPr lang="zh-CN" altLang="en-US" sz="4400" b="1" dirty="0" smtClean="0">
                <a:latin typeface="隶书" pitchFamily="49" charset="-122"/>
                <a:ea typeface="隶书" pitchFamily="49" charset="-122"/>
              </a:rPr>
              <a:t>刑罚严酷、野蛮</a:t>
            </a:r>
            <a:endParaRPr lang="en-US" altLang="zh-CN" sz="4400" b="1" dirty="0" smtClean="0">
              <a:latin typeface="隶书" pitchFamily="49" charset="-122"/>
              <a:ea typeface="隶书" pitchFamily="49" charset="-122"/>
            </a:endParaRPr>
          </a:p>
          <a:p>
            <a:r>
              <a:rPr lang="zh-CN" altLang="en-US" sz="1600" b="1" dirty="0" smtClean="0">
                <a:latin typeface="隶书" pitchFamily="49" charset="-122"/>
                <a:ea typeface="隶书" pitchFamily="49" charset="-122"/>
                <a:hlinkClick r:id="rId2" action="ppaction://hlinksldjump"/>
              </a:rPr>
              <a:t>幻灯片 </a:t>
            </a:r>
            <a:r>
              <a:rPr lang="en-US" altLang="zh-CN" sz="1600" b="1" dirty="0" smtClean="0">
                <a:latin typeface="隶书" pitchFamily="49" charset="-122"/>
                <a:ea typeface="隶书" pitchFamily="49" charset="-122"/>
                <a:hlinkClick r:id="rId2" action="ppaction://hlinksldjump"/>
              </a:rPr>
              <a:t>10</a:t>
            </a:r>
            <a:endParaRPr lang="zh-CN" altLang="en-US" sz="1600" b="1"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990600" y="0"/>
            <a:ext cx="8153400" cy="990600"/>
          </a:xfrm>
        </p:spPr>
        <p:txBody>
          <a:bodyPr>
            <a:normAutofit/>
          </a:bodyPr>
          <a:lstStyle/>
          <a:p>
            <a:r>
              <a:rPr lang="zh-CN" altLang="en-US" sz="4800" dirty="0" smtClean="0">
                <a:solidFill>
                  <a:schemeClr val="tx1"/>
                </a:solidFill>
                <a:latin typeface="隶书" pitchFamily="49" charset="-122"/>
                <a:ea typeface="隶书" pitchFamily="49" charset="-122"/>
              </a:rPr>
              <a:t>资本主义法律的特征</a:t>
            </a:r>
            <a:endParaRPr lang="zh-CN" altLang="en-US" sz="4800" dirty="0">
              <a:solidFill>
                <a:schemeClr val="tx1"/>
              </a:solidFill>
              <a:latin typeface="隶书" pitchFamily="49" charset="-122"/>
              <a:ea typeface="隶书" pitchFamily="49" charset="-122"/>
            </a:endParaRPr>
          </a:p>
        </p:txBody>
      </p:sp>
      <p:sp>
        <p:nvSpPr>
          <p:cNvPr id="3" name="内容占位符 2"/>
          <p:cNvSpPr>
            <a:spLocks noGrp="1"/>
          </p:cNvSpPr>
          <p:nvPr>
            <p:ph sz="quarter" idx="4294967295"/>
          </p:nvPr>
        </p:nvSpPr>
        <p:spPr>
          <a:xfrm>
            <a:off x="0" y="785794"/>
            <a:ext cx="9429750" cy="5572125"/>
          </a:xfrm>
        </p:spPr>
        <p:txBody>
          <a:bodyPr>
            <a:noAutofit/>
          </a:bodyPr>
          <a:lstStyle/>
          <a:p>
            <a:r>
              <a:rPr lang="zh-CN" altLang="en-US" sz="4400" dirty="0" smtClean="0">
                <a:latin typeface="隶书" pitchFamily="49" charset="-122"/>
                <a:ea typeface="隶书" pitchFamily="49" charset="-122"/>
              </a:rPr>
              <a:t>与资本主义私有制相适应的私有财产神圣不可侵犯原则</a:t>
            </a:r>
            <a:endParaRPr lang="en-US" altLang="zh-CN" sz="4400" dirty="0" smtClean="0">
              <a:latin typeface="隶书" pitchFamily="49" charset="-122"/>
              <a:ea typeface="隶书" pitchFamily="49" charset="-122"/>
            </a:endParaRPr>
          </a:p>
          <a:p>
            <a:r>
              <a:rPr lang="zh-CN" altLang="en-US" sz="4400" dirty="0" smtClean="0">
                <a:latin typeface="隶书" pitchFamily="49" charset="-122"/>
                <a:ea typeface="隶书" pitchFamily="49" charset="-122"/>
              </a:rPr>
              <a:t>与资本主义市场经济相适应的契约自由原则</a:t>
            </a:r>
            <a:endParaRPr lang="en-US" altLang="zh-CN" sz="4400" dirty="0" smtClean="0">
              <a:latin typeface="隶书" pitchFamily="49" charset="-122"/>
              <a:ea typeface="隶书" pitchFamily="49" charset="-122"/>
            </a:endParaRPr>
          </a:p>
          <a:p>
            <a:r>
              <a:rPr lang="zh-CN" altLang="en-US" sz="4400" dirty="0" smtClean="0">
                <a:latin typeface="隶书" pitchFamily="49" charset="-122"/>
                <a:ea typeface="隶书" pitchFamily="49" charset="-122"/>
              </a:rPr>
              <a:t>与资本主义民主政治相适应的法律面前人人平等原则</a:t>
            </a:r>
            <a:endParaRPr lang="en-US" altLang="zh-CN" sz="4400" dirty="0" smtClean="0">
              <a:latin typeface="隶书" pitchFamily="49" charset="-122"/>
              <a:ea typeface="隶书" pitchFamily="49" charset="-122"/>
            </a:endParaRPr>
          </a:p>
          <a:p>
            <a:r>
              <a:rPr lang="zh-CN" altLang="en-US" sz="4400" dirty="0" smtClean="0">
                <a:latin typeface="隶书" pitchFamily="49" charset="-122"/>
                <a:ea typeface="隶书" pitchFamily="49" charset="-122"/>
              </a:rPr>
              <a:t>与资产阶级人道主义相适应的人权保障原则</a:t>
            </a:r>
            <a:r>
              <a:rPr lang="zh-CN" altLang="en-US" sz="1600" dirty="0" smtClean="0">
                <a:latin typeface="隶书" pitchFamily="49" charset="-122"/>
                <a:ea typeface="隶书" pitchFamily="49" charset="-122"/>
                <a:hlinkClick r:id="rId2" action="ppaction://hlinksldjump"/>
              </a:rPr>
              <a:t>幻灯片 </a:t>
            </a:r>
            <a:r>
              <a:rPr lang="en-US" altLang="zh-CN" sz="1600" dirty="0" smtClean="0">
                <a:latin typeface="隶书" pitchFamily="49" charset="-122"/>
                <a:ea typeface="隶书" pitchFamily="49" charset="-122"/>
                <a:hlinkClick r:id="rId2" action="ppaction://hlinksldjump"/>
              </a:rPr>
              <a:t>11</a:t>
            </a:r>
            <a:endParaRPr lang="en-US" altLang="zh-CN" sz="1600" dirty="0" smtClean="0">
              <a:latin typeface="隶书" pitchFamily="49" charset="-122"/>
              <a:ea typeface="隶书" pitchFamily="49" charset="-122"/>
            </a:endParaRPr>
          </a:p>
          <a:p>
            <a:endParaRPr lang="zh-CN" altLang="en-US" sz="4400"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990600" y="228600"/>
            <a:ext cx="8153400" cy="990600"/>
          </a:xfrm>
        </p:spPr>
        <p:txBody>
          <a:bodyPr>
            <a:normAutofit/>
          </a:bodyPr>
          <a:lstStyle/>
          <a:p>
            <a:r>
              <a:rPr lang="zh-CN" altLang="en-US" sz="4800" b="1" dirty="0" smtClean="0">
                <a:solidFill>
                  <a:schemeClr val="tx1"/>
                </a:solidFill>
                <a:latin typeface="隶书" pitchFamily="49" charset="-122"/>
                <a:ea typeface="隶书" pitchFamily="49" charset="-122"/>
              </a:rPr>
              <a:t>社会主义法律</a:t>
            </a:r>
            <a:endParaRPr lang="zh-CN" altLang="en-US" sz="4800" b="1" dirty="0">
              <a:solidFill>
                <a:schemeClr val="tx1"/>
              </a:solidFill>
              <a:latin typeface="隶书" pitchFamily="49" charset="-122"/>
              <a:ea typeface="隶书" pitchFamily="49" charset="-122"/>
            </a:endParaRPr>
          </a:p>
        </p:txBody>
      </p:sp>
      <p:sp>
        <p:nvSpPr>
          <p:cNvPr id="3" name="内容占位符 2"/>
          <p:cNvSpPr>
            <a:spLocks noGrp="1"/>
          </p:cNvSpPr>
          <p:nvPr>
            <p:ph sz="quarter" idx="4294967295"/>
          </p:nvPr>
        </p:nvSpPr>
        <p:spPr>
          <a:xfrm>
            <a:off x="714348" y="1643050"/>
            <a:ext cx="8153400" cy="4495800"/>
          </a:xfrm>
        </p:spPr>
        <p:txBody>
          <a:bodyPr>
            <a:normAutofit/>
          </a:bodyPr>
          <a:lstStyle/>
          <a:p>
            <a:r>
              <a:rPr lang="zh-CN" altLang="en-US" sz="4800" dirty="0" smtClean="0">
                <a:latin typeface="隶书" pitchFamily="49" charset="-122"/>
                <a:ea typeface="隶书" pitchFamily="49" charset="-122"/>
              </a:rPr>
              <a:t>社会主义法律是人类历史上唯一以公有制为基础的新型法律，以消灭阶级剥削、消除两极分化、实现共同富裕为历史使命和价值追求。</a:t>
            </a:r>
            <a:endParaRPr lang="zh-CN" altLang="en-US" sz="4800"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4294967295"/>
          </p:nvPr>
        </p:nvSpPr>
        <p:spPr>
          <a:xfrm>
            <a:off x="2020888" y="2743200"/>
            <a:ext cx="7123112" cy="1673225"/>
          </a:xfrm>
        </p:spPr>
        <p:txBody>
          <a:bodyPr>
            <a:normAutofit/>
          </a:bodyPr>
          <a:lstStyle/>
          <a:p>
            <a:pPr>
              <a:buNone/>
            </a:pPr>
            <a:r>
              <a:rPr lang="zh-CN" altLang="en-US" sz="5400" b="1" dirty="0" smtClean="0"/>
              <a:t>我国社会主义法律</a:t>
            </a:r>
            <a:endParaRPr lang="zh-CN" altLang="en-US" sz="5400" b="1" dirty="0"/>
          </a:p>
        </p:txBody>
      </p:sp>
      <p:sp>
        <p:nvSpPr>
          <p:cNvPr id="3" name="标题 2"/>
          <p:cNvSpPr>
            <a:spLocks noGrp="1"/>
          </p:cNvSpPr>
          <p:nvPr>
            <p:ph type="title" idx="4294967295"/>
          </p:nvPr>
        </p:nvSpPr>
        <p:spPr>
          <a:xfrm>
            <a:off x="1524000" y="1600200"/>
            <a:ext cx="7620000" cy="990600"/>
          </a:xfrm>
        </p:spPr>
        <p:txBody>
          <a:bodyPr>
            <a:normAutofit/>
          </a:bodyPr>
          <a:lstStyle/>
          <a:p>
            <a:r>
              <a:rPr lang="zh-CN" altLang="en-US" sz="5400" b="1" dirty="0" smtClean="0"/>
              <a:t>第二节</a:t>
            </a:r>
            <a:endParaRPr lang="zh-CN" altLang="en-US" sz="54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dirty="0" smtClean="0">
                <a:latin typeface="华文新魏" pitchFamily="2" charset="-122"/>
                <a:ea typeface="华文新魏" pitchFamily="2" charset="-122"/>
              </a:rPr>
              <a:t>一、社会主义法律的作用</a:t>
            </a:r>
            <a:endParaRPr lang="zh-CN" altLang="en-US" sz="4800" b="1" dirty="0">
              <a:latin typeface="华文新魏" pitchFamily="2" charset="-122"/>
              <a:ea typeface="华文新魏" pitchFamily="2" charset="-122"/>
            </a:endParaRPr>
          </a:p>
        </p:txBody>
      </p:sp>
      <p:sp>
        <p:nvSpPr>
          <p:cNvPr id="3" name="内容占位符 2"/>
          <p:cNvSpPr>
            <a:spLocks noGrp="1"/>
          </p:cNvSpPr>
          <p:nvPr>
            <p:ph sz="quarter" idx="1"/>
          </p:nvPr>
        </p:nvSpPr>
        <p:spPr/>
        <p:txBody>
          <a:bodyPr>
            <a:normAutofit/>
          </a:bodyPr>
          <a:lstStyle/>
          <a:p>
            <a:r>
              <a:rPr lang="zh-CN" altLang="en-US" sz="4800" b="1" dirty="0" smtClean="0">
                <a:latin typeface="隶书" pitchFamily="49" charset="-122"/>
                <a:ea typeface="隶书" pitchFamily="49" charset="-122"/>
              </a:rPr>
              <a:t>指引作用</a:t>
            </a:r>
            <a:endParaRPr lang="en-US" altLang="zh-CN" sz="4800" b="1" dirty="0" smtClean="0">
              <a:latin typeface="隶书" pitchFamily="49" charset="-122"/>
              <a:ea typeface="隶书" pitchFamily="49" charset="-122"/>
            </a:endParaRPr>
          </a:p>
          <a:p>
            <a:r>
              <a:rPr lang="zh-CN" altLang="en-US" sz="4800" b="1" dirty="0" smtClean="0">
                <a:latin typeface="隶书" pitchFamily="49" charset="-122"/>
                <a:ea typeface="隶书" pitchFamily="49" charset="-122"/>
              </a:rPr>
              <a:t>预测作用</a:t>
            </a:r>
            <a:endParaRPr lang="en-US" altLang="zh-CN" sz="4800" b="1" dirty="0" smtClean="0">
              <a:latin typeface="隶书" pitchFamily="49" charset="-122"/>
              <a:ea typeface="隶书" pitchFamily="49" charset="-122"/>
            </a:endParaRPr>
          </a:p>
          <a:p>
            <a:r>
              <a:rPr lang="zh-CN" altLang="en-US" sz="4800" b="1" dirty="0" smtClean="0">
                <a:latin typeface="隶书" pitchFamily="49" charset="-122"/>
                <a:ea typeface="隶书" pitchFamily="49" charset="-122"/>
              </a:rPr>
              <a:t>评价作用</a:t>
            </a:r>
            <a:endParaRPr lang="en-US" altLang="zh-CN" sz="4800" b="1" dirty="0" smtClean="0">
              <a:latin typeface="隶书" pitchFamily="49" charset="-122"/>
              <a:ea typeface="隶书" pitchFamily="49" charset="-122"/>
            </a:endParaRPr>
          </a:p>
          <a:p>
            <a:r>
              <a:rPr lang="zh-CN" altLang="en-US" sz="4800" b="1" dirty="0" smtClean="0">
                <a:latin typeface="隶书" pitchFamily="49" charset="-122"/>
                <a:ea typeface="隶书" pitchFamily="49" charset="-122"/>
              </a:rPr>
              <a:t>教育作用</a:t>
            </a:r>
            <a:endParaRPr lang="en-US" altLang="zh-CN" sz="4800" b="1" dirty="0" smtClean="0">
              <a:latin typeface="隶书" pitchFamily="49" charset="-122"/>
              <a:ea typeface="隶书" pitchFamily="49" charset="-122"/>
            </a:endParaRPr>
          </a:p>
          <a:p>
            <a:r>
              <a:rPr lang="zh-CN" altLang="en-US" sz="4800" b="1" dirty="0" smtClean="0">
                <a:latin typeface="隶书" pitchFamily="49" charset="-122"/>
                <a:ea typeface="隶书" pitchFamily="49" charset="-122"/>
              </a:rPr>
              <a:t>强制作用</a:t>
            </a:r>
            <a:endParaRPr lang="zh-CN" altLang="en-US" sz="4800" b="1" dirty="0">
              <a:latin typeface="隶书" pitchFamily="49" charset="-122"/>
              <a:ea typeface="隶书"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rrowheads="1"/>
          </p:cNvSpPr>
          <p:nvPr>
            <p:ph type="title"/>
          </p:nvPr>
        </p:nvSpPr>
        <p:spPr>
          <a:xfrm>
            <a:off x="-285750" y="152400"/>
            <a:ext cx="9429750" cy="1189038"/>
          </a:xfrm>
        </p:spPr>
        <p:txBody>
          <a:bodyPr/>
          <a:lstStyle/>
          <a:p>
            <a:pPr eaLnBrk="1" hangingPunct="1"/>
            <a:r>
              <a:rPr lang="zh-CN" altLang="en-US" sz="5400" b="1" dirty="0" smtClean="0">
                <a:ea typeface="华文新魏" pitchFamily="2" charset="-122"/>
              </a:rPr>
              <a:t>二、我国社会主义法律的运行</a:t>
            </a:r>
          </a:p>
        </p:txBody>
      </p:sp>
      <p:sp>
        <p:nvSpPr>
          <p:cNvPr id="214019" name="Rectangle 3"/>
          <p:cNvSpPr>
            <a:spLocks noGrp="1" noRot="1" noChangeArrowheads="1"/>
          </p:cNvSpPr>
          <p:nvPr>
            <p:ph type="body" idx="1"/>
          </p:nvPr>
        </p:nvSpPr>
        <p:spPr>
          <a:xfrm>
            <a:off x="214313" y="1285875"/>
            <a:ext cx="8540750" cy="1108075"/>
          </a:xfrm>
        </p:spPr>
        <p:txBody>
          <a:bodyPr/>
          <a:lstStyle/>
          <a:p>
            <a:pPr eaLnBrk="1" hangingPunct="1"/>
            <a:r>
              <a:rPr lang="zh-CN" altLang="en-US" sz="4400" b="1" dirty="0" smtClean="0">
                <a:latin typeface="华文新魏" pitchFamily="2" charset="-122"/>
                <a:ea typeface="华文新魏" pitchFamily="2" charset="-122"/>
              </a:rPr>
              <a:t>创制</a:t>
            </a:r>
            <a:r>
              <a:rPr lang="zh-CN" altLang="en-US" sz="4400" b="1" dirty="0" smtClean="0">
                <a:latin typeface="华文新魏" pitchFamily="2" charset="-122"/>
                <a:ea typeface="华文新魏" pitchFamily="2" charset="-122"/>
                <a:sym typeface="Wingdings" pitchFamily="2" charset="2"/>
              </a:rPr>
              <a:t>实施实现，主要包括：</a:t>
            </a:r>
            <a:endParaRPr lang="zh-CN" altLang="en-US" sz="4400" b="1" dirty="0" smtClean="0">
              <a:latin typeface="华文新魏" pitchFamily="2" charset="-122"/>
              <a:ea typeface="华文新魏" pitchFamily="2" charset="-122"/>
            </a:endParaRPr>
          </a:p>
        </p:txBody>
      </p:sp>
      <p:sp>
        <p:nvSpPr>
          <p:cNvPr id="214020" name="Text Box 4"/>
          <p:cNvSpPr txBox="1">
            <a:spLocks noChangeArrowheads="1"/>
          </p:cNvSpPr>
          <p:nvPr/>
        </p:nvSpPr>
        <p:spPr bwMode="auto">
          <a:xfrm>
            <a:off x="1000125" y="2001838"/>
            <a:ext cx="6643688" cy="3489325"/>
          </a:xfrm>
          <a:prstGeom prst="rect">
            <a:avLst/>
          </a:prstGeom>
          <a:noFill/>
          <a:ln w="9525" algn="ctr">
            <a:noFill/>
            <a:miter lim="800000"/>
            <a:headEnd/>
            <a:tailEnd/>
          </a:ln>
          <a:effectLst/>
        </p:spPr>
        <p:txBody>
          <a:bodyPr>
            <a:spAutoFit/>
          </a:bodyPr>
          <a:lstStyle/>
          <a:p>
            <a:pPr marL="342900" indent="-342900">
              <a:buFont typeface="Wingdings" pitchFamily="2" charset="2"/>
              <a:buChar char="Ø"/>
              <a:defRPr/>
            </a:pPr>
            <a:r>
              <a:rPr lang="zh-CN" altLang="en-US" sz="4800" b="1" dirty="0">
                <a:effectLst>
                  <a:outerShdw blurRad="38100" dist="38100" dir="2700000" algn="tl">
                    <a:srgbClr val="C0C0C0"/>
                  </a:outerShdw>
                </a:effectLst>
                <a:latin typeface="华文新魏" pitchFamily="2" charset="-122"/>
                <a:ea typeface="华文新魏" pitchFamily="2" charset="-122"/>
              </a:rPr>
              <a:t>法律制定</a:t>
            </a:r>
            <a:r>
              <a:rPr lang="en-US" altLang="zh-CN" sz="4800" b="1" dirty="0">
                <a:effectLst>
                  <a:outerShdw blurRad="38100" dist="38100" dir="2700000" algn="tl">
                    <a:srgbClr val="C0C0C0"/>
                  </a:outerShdw>
                </a:effectLst>
                <a:latin typeface="华文新魏" pitchFamily="2" charset="-122"/>
                <a:ea typeface="华文新魏" pitchFamily="2" charset="-122"/>
              </a:rPr>
              <a:t>----</a:t>
            </a:r>
            <a:r>
              <a:rPr lang="zh-CN" altLang="en-US" sz="4800" b="1" dirty="0">
                <a:effectLst>
                  <a:outerShdw blurRad="38100" dist="38100" dir="2700000" algn="tl">
                    <a:srgbClr val="C0C0C0"/>
                  </a:outerShdw>
                </a:effectLst>
                <a:latin typeface="华文新魏" pitchFamily="2" charset="-122"/>
                <a:ea typeface="华文新魏" pitchFamily="2" charset="-122"/>
              </a:rPr>
              <a:t>立法</a:t>
            </a:r>
          </a:p>
          <a:p>
            <a:pPr marL="342900" indent="-342900">
              <a:buFont typeface="Wingdings" pitchFamily="2" charset="2"/>
              <a:buChar char="Ø"/>
              <a:defRPr/>
            </a:pPr>
            <a:r>
              <a:rPr lang="zh-CN" altLang="en-US" sz="4800" b="1" dirty="0">
                <a:effectLst>
                  <a:outerShdw blurRad="38100" dist="38100" dir="2700000" algn="tl">
                    <a:srgbClr val="C0C0C0"/>
                  </a:outerShdw>
                </a:effectLst>
                <a:latin typeface="华文新魏" pitchFamily="2" charset="-122"/>
                <a:ea typeface="华文新魏" pitchFamily="2" charset="-122"/>
              </a:rPr>
              <a:t>法律遵守</a:t>
            </a:r>
            <a:r>
              <a:rPr lang="en-US" altLang="zh-CN" sz="4800" b="1" dirty="0">
                <a:effectLst>
                  <a:outerShdw blurRad="38100" dist="38100" dir="2700000" algn="tl">
                    <a:srgbClr val="C0C0C0"/>
                  </a:outerShdw>
                </a:effectLst>
                <a:latin typeface="华文新魏" pitchFamily="2" charset="-122"/>
                <a:ea typeface="华文新魏" pitchFamily="2" charset="-122"/>
              </a:rPr>
              <a:t>----</a:t>
            </a:r>
            <a:r>
              <a:rPr lang="zh-CN" altLang="en-US" sz="4800" b="1" dirty="0">
                <a:effectLst>
                  <a:outerShdw blurRad="38100" dist="38100" dir="2700000" algn="tl">
                    <a:srgbClr val="C0C0C0"/>
                  </a:outerShdw>
                </a:effectLst>
                <a:latin typeface="华文新魏" pitchFamily="2" charset="-122"/>
                <a:ea typeface="华文新魏" pitchFamily="2" charset="-122"/>
              </a:rPr>
              <a:t>守法</a:t>
            </a:r>
          </a:p>
          <a:p>
            <a:pPr marL="342900" indent="-342900">
              <a:buFont typeface="Wingdings" pitchFamily="2" charset="2"/>
              <a:buChar char="Ø"/>
              <a:defRPr/>
            </a:pPr>
            <a:r>
              <a:rPr lang="zh-CN" altLang="en-US" sz="4800" b="1" dirty="0">
                <a:effectLst>
                  <a:outerShdw blurRad="38100" dist="38100" dir="2700000" algn="tl">
                    <a:srgbClr val="C0C0C0"/>
                  </a:outerShdw>
                </a:effectLst>
                <a:latin typeface="华文新魏" pitchFamily="2" charset="-122"/>
                <a:ea typeface="华文新魏" pitchFamily="2" charset="-122"/>
              </a:rPr>
              <a:t>法律执行</a:t>
            </a:r>
            <a:r>
              <a:rPr lang="en-US" altLang="zh-CN" sz="4800" b="1" dirty="0">
                <a:effectLst>
                  <a:outerShdw blurRad="38100" dist="38100" dir="2700000" algn="tl">
                    <a:srgbClr val="C0C0C0"/>
                  </a:outerShdw>
                </a:effectLst>
                <a:latin typeface="华文新魏" pitchFamily="2" charset="-122"/>
                <a:ea typeface="华文新魏" pitchFamily="2" charset="-122"/>
              </a:rPr>
              <a:t>----</a:t>
            </a:r>
            <a:r>
              <a:rPr lang="zh-CN" altLang="en-US" sz="4800" b="1" dirty="0">
                <a:effectLst>
                  <a:outerShdw blurRad="38100" dist="38100" dir="2700000" algn="tl">
                    <a:srgbClr val="C0C0C0"/>
                  </a:outerShdw>
                </a:effectLst>
                <a:latin typeface="华文新魏" pitchFamily="2" charset="-122"/>
                <a:ea typeface="华文新魏" pitchFamily="2" charset="-122"/>
              </a:rPr>
              <a:t>执法</a:t>
            </a:r>
          </a:p>
          <a:p>
            <a:pPr marL="342900" indent="-342900">
              <a:buFont typeface="Wingdings" pitchFamily="2" charset="2"/>
              <a:buChar char="Ø"/>
              <a:defRPr/>
            </a:pPr>
            <a:r>
              <a:rPr lang="zh-CN" altLang="en-US" sz="4800" b="1" dirty="0">
                <a:effectLst>
                  <a:outerShdw blurRad="38100" dist="38100" dir="2700000" algn="tl">
                    <a:srgbClr val="C0C0C0"/>
                  </a:outerShdw>
                </a:effectLst>
                <a:latin typeface="华文新魏" pitchFamily="2" charset="-122"/>
                <a:ea typeface="华文新魏" pitchFamily="2" charset="-122"/>
              </a:rPr>
              <a:t>法律适用</a:t>
            </a:r>
            <a:r>
              <a:rPr lang="en-US" altLang="zh-CN" sz="4800" b="1" dirty="0">
                <a:effectLst>
                  <a:outerShdw blurRad="38100" dist="38100" dir="2700000" algn="tl">
                    <a:srgbClr val="C0C0C0"/>
                  </a:outerShdw>
                </a:effectLst>
                <a:latin typeface="华文新魏" pitchFamily="2" charset="-122"/>
                <a:ea typeface="华文新魏" pitchFamily="2" charset="-122"/>
              </a:rPr>
              <a:t>----</a:t>
            </a:r>
            <a:r>
              <a:rPr lang="zh-CN" altLang="en-US" sz="4800" b="1" dirty="0">
                <a:effectLst>
                  <a:outerShdw blurRad="38100" dist="38100" dir="2700000" algn="tl">
                    <a:srgbClr val="C0C0C0"/>
                  </a:outerShdw>
                </a:effectLst>
                <a:latin typeface="华文新魏" pitchFamily="2" charset="-122"/>
                <a:ea typeface="华文新魏" pitchFamily="2" charset="-122"/>
              </a:rPr>
              <a:t>司法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018"/>
                                        </p:tgtEl>
                                        <p:attrNameLst>
                                          <p:attrName>style.visibility</p:attrName>
                                        </p:attrNameLst>
                                      </p:cBhvr>
                                      <p:to>
                                        <p:strVal val="visible"/>
                                      </p:to>
                                    </p:set>
                                    <p:animEffect transition="in" filter="slide(fromBottom)">
                                      <p:cBhvr>
                                        <p:cTn id="7" dur="500"/>
                                        <p:tgtEl>
                                          <p:spTgt spid="214018"/>
                                        </p:tgtEl>
                                      </p:cBhvr>
                                    </p:animEffect>
                                  </p:childTnLst>
                                </p:cTn>
                              </p:par>
                            </p:childTnLst>
                          </p:cTn>
                        </p:par>
                      </p:childTnLst>
                    </p:cTn>
                  </p:par>
                  <p:par>
                    <p:cTn id="8" fill="hold">
                      <p:stCondLst>
                        <p:cond delay="indefinite"/>
                      </p:stCondLst>
                      <p:childTnLst>
                        <p:par>
                          <p:cTn id="9" fill="hold">
                            <p:stCondLst>
                              <p:cond delay="0"/>
                            </p:stCondLst>
                            <p:childTnLst>
                              <p:par>
                                <p:cTn id="10" presetID="40" presetClass="entr" presetSubtype="0" fill="hold" grpId="0" nodeType="clickEffect">
                                  <p:stCondLst>
                                    <p:cond delay="0"/>
                                  </p:stCondLst>
                                  <p:iterate type="lt">
                                    <p:tmPct val="10000"/>
                                  </p:iterate>
                                  <p:childTnLst>
                                    <p:set>
                                      <p:cBhvr>
                                        <p:cTn id="11" dur="1" fill="hold">
                                          <p:stCondLst>
                                            <p:cond delay="0"/>
                                          </p:stCondLst>
                                        </p:cTn>
                                        <p:tgtEl>
                                          <p:spTgt spid="214019">
                                            <p:txEl>
                                              <p:pRg st="0" end="0"/>
                                            </p:txEl>
                                          </p:spTgt>
                                        </p:tgtEl>
                                        <p:attrNameLst>
                                          <p:attrName>style.visibility</p:attrName>
                                        </p:attrNameLst>
                                      </p:cBhvr>
                                      <p:to>
                                        <p:strVal val="visible"/>
                                      </p:to>
                                    </p:set>
                                    <p:animEffect transition="in" filter="fade">
                                      <p:cBhvr>
                                        <p:cTn id="12" dur="1000"/>
                                        <p:tgtEl>
                                          <p:spTgt spid="214019">
                                            <p:txEl>
                                              <p:pRg st="0" end="0"/>
                                            </p:txEl>
                                          </p:spTgt>
                                        </p:tgtEl>
                                      </p:cBhvr>
                                    </p:animEffect>
                                    <p:anim calcmode="lin" valueType="num">
                                      <p:cBhvr>
                                        <p:cTn id="13" dur="1000" fill="hold"/>
                                        <p:tgtEl>
                                          <p:spTgt spid="214019">
                                            <p:txEl>
                                              <p:pRg st="0" end="0"/>
                                            </p:txEl>
                                          </p:spTgt>
                                        </p:tgtEl>
                                        <p:attrNameLst>
                                          <p:attrName>ppt_x</p:attrName>
                                        </p:attrNameLst>
                                      </p:cBhvr>
                                      <p:tavLst>
                                        <p:tav tm="0">
                                          <p:val>
                                            <p:strVal val="#ppt_x-.1"/>
                                          </p:val>
                                        </p:tav>
                                        <p:tav tm="100000">
                                          <p:val>
                                            <p:strVal val="#ppt_x"/>
                                          </p:val>
                                        </p:tav>
                                      </p:tavLst>
                                    </p:anim>
                                    <p:anim calcmode="lin" valueType="num">
                                      <p:cBhvr>
                                        <p:cTn id="14" dur="1000" fill="hold"/>
                                        <p:tgtEl>
                                          <p:spTgt spid="214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214020"/>
                                        </p:tgtEl>
                                        <p:attrNameLst>
                                          <p:attrName>style.visibility</p:attrName>
                                        </p:attrNameLst>
                                      </p:cBhvr>
                                      <p:to>
                                        <p:strVal val="visible"/>
                                      </p:to>
                                    </p:set>
                                    <p:anim calcmode="lin" valueType="num">
                                      <p:cBhvr additive="base">
                                        <p:cTn id="19" dur="1000" fill="hold"/>
                                        <p:tgtEl>
                                          <p:spTgt spid="214020"/>
                                        </p:tgtEl>
                                        <p:attrNameLst>
                                          <p:attrName>ppt_x</p:attrName>
                                        </p:attrNameLst>
                                      </p:cBhvr>
                                      <p:tavLst>
                                        <p:tav tm="0">
                                          <p:val>
                                            <p:strVal val="0-#ppt_w/2"/>
                                          </p:val>
                                        </p:tav>
                                        <p:tav tm="100000">
                                          <p:val>
                                            <p:strVal val="#ppt_x"/>
                                          </p:val>
                                        </p:tav>
                                      </p:tavLst>
                                    </p:anim>
                                    <p:anim calcmode="lin" valueType="num">
                                      <p:cBhvr additive="base">
                                        <p:cTn id="20" dur="1000" fill="hold"/>
                                        <p:tgtEl>
                                          <p:spTgt spid="2140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p:bldP spid="214019" grpId="0" build="p"/>
      <p:bldP spid="2140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078492" y="0"/>
            <a:ext cx="116921" cy="9283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720" tIns="33859" rIns="67720" bIns="33859" anchor="ctr"/>
          <a:lstStyle/>
          <a:p>
            <a:pPr algn="ctr" defTabSz="902915">
              <a:defRPr/>
            </a:pPr>
            <a:endParaRPr lang="zh-CN" altLang="en-US" dirty="0"/>
          </a:p>
        </p:txBody>
      </p:sp>
      <p:sp>
        <p:nvSpPr>
          <p:cNvPr id="34" name="矩形 33"/>
          <p:cNvSpPr/>
          <p:nvPr/>
        </p:nvSpPr>
        <p:spPr>
          <a:xfrm>
            <a:off x="1248834" y="285247"/>
            <a:ext cx="5966372" cy="643063"/>
          </a:xfrm>
          <a:prstGeom prst="rect">
            <a:avLst/>
          </a:prstGeom>
          <a:solidFill>
            <a:srgbClr val="1D8DE5"/>
          </a:solidFill>
          <a:ln>
            <a:noFill/>
          </a:ln>
        </p:spPr>
        <p:style>
          <a:lnRef idx="2">
            <a:schemeClr val="accent1">
              <a:shade val="50000"/>
            </a:schemeClr>
          </a:lnRef>
          <a:fillRef idx="1">
            <a:schemeClr val="accent1"/>
          </a:fillRef>
          <a:effectRef idx="0">
            <a:schemeClr val="accent1"/>
          </a:effectRef>
          <a:fontRef idx="minor">
            <a:schemeClr val="lt1"/>
          </a:fontRef>
        </p:style>
        <p:txBody>
          <a:bodyPr lIns="67720" tIns="33859" rIns="67720" bIns="33859" anchor="ctr"/>
          <a:lstStyle/>
          <a:p>
            <a:pPr algn="ctr" defTabSz="902074">
              <a:defRPr/>
            </a:pPr>
            <a:r>
              <a:rPr lang="zh-CN" altLang="en-US" sz="4000" b="1" dirty="0" smtClean="0"/>
              <a:t>一、法律的词源与含义</a:t>
            </a:r>
            <a:endParaRPr lang="zh-CN" altLang="en-US" sz="4000" dirty="0">
              <a:solidFill>
                <a:srgbClr val="FFFFFF"/>
              </a:solidFill>
              <a:latin typeface="微软雅黑" pitchFamily="82" charset="2"/>
            </a:endParaRPr>
          </a:p>
        </p:txBody>
      </p:sp>
      <p:sp>
        <p:nvSpPr>
          <p:cNvPr id="6" name="矩形 5"/>
          <p:cNvSpPr/>
          <p:nvPr/>
        </p:nvSpPr>
        <p:spPr>
          <a:xfrm>
            <a:off x="785786" y="2357430"/>
            <a:ext cx="7500990" cy="2554545"/>
          </a:xfrm>
          <a:prstGeom prst="rect">
            <a:avLst/>
          </a:prstGeom>
        </p:spPr>
        <p:txBody>
          <a:bodyPr wrap="square">
            <a:spAutoFit/>
          </a:bodyPr>
          <a:lstStyle/>
          <a:p>
            <a:r>
              <a:rPr lang="zh-CN" altLang="en-US" sz="4000" b="1" dirty="0" smtClean="0"/>
              <a:t>在中国传统文化中，法律包含着公平如水、正义神圣的深刻意蕴。寄托着惩恶扬善、匡扶正义的价值追求。</a:t>
            </a:r>
            <a:endParaRPr lang="zh-CN" altLang="en-US" sz="4000" b="1"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rrowheads="1"/>
          </p:cNvSpPr>
          <p:nvPr>
            <p:ph type="body" idx="1"/>
          </p:nvPr>
        </p:nvSpPr>
        <p:spPr>
          <a:xfrm>
            <a:off x="-34630" y="620688"/>
            <a:ext cx="9144000" cy="3455988"/>
          </a:xfrm>
        </p:spPr>
        <p:txBody>
          <a:bodyPr>
            <a:normAutofit fontScale="92500" lnSpcReduction="10000"/>
          </a:bodyPr>
          <a:lstStyle/>
          <a:p>
            <a:pPr eaLnBrk="1" hangingPunct="1">
              <a:buFont typeface="Wingdings" pitchFamily="2" charset="2"/>
              <a:buNone/>
            </a:pPr>
            <a:r>
              <a:rPr lang="zh-CN" altLang="en-US" sz="5400" b="1" dirty="0" smtClean="0">
                <a:latin typeface="华文新魏" pitchFamily="2" charset="-122"/>
                <a:ea typeface="华文新魏" pitchFamily="2" charset="-122"/>
              </a:rPr>
              <a:t>（一）法律制定</a:t>
            </a:r>
          </a:p>
          <a:p>
            <a:pPr eaLnBrk="1" hangingPunct="1">
              <a:buFont typeface="Wingdings" pitchFamily="2" charset="2"/>
              <a:buNone/>
            </a:pPr>
            <a:endParaRPr lang="zh-CN" altLang="en-US" sz="800" b="1" dirty="0" smtClean="0">
              <a:latin typeface="华文新魏" pitchFamily="2" charset="-122"/>
              <a:ea typeface="华文新魏" pitchFamily="2" charset="-122"/>
            </a:endParaRPr>
          </a:p>
          <a:p>
            <a:pPr eaLnBrk="1" hangingPunct="1">
              <a:buFont typeface="Wingdings" pitchFamily="2" charset="2"/>
              <a:buNone/>
            </a:pPr>
            <a:endParaRPr lang="zh-CN" altLang="en-US" sz="800" b="1" dirty="0" smtClean="0">
              <a:latin typeface="华文新魏" pitchFamily="2" charset="-122"/>
              <a:ea typeface="华文新魏" pitchFamily="2" charset="-122"/>
            </a:endParaRPr>
          </a:p>
          <a:p>
            <a:pPr eaLnBrk="1" hangingPunct="1">
              <a:buFont typeface="Wingdings" pitchFamily="2" charset="2"/>
              <a:buNone/>
            </a:pPr>
            <a:r>
              <a:rPr lang="zh-CN" altLang="en-US" dirty="0" smtClean="0">
                <a:latin typeface="隶书" pitchFamily="49" charset="-122"/>
                <a:ea typeface="隶书" pitchFamily="49" charset="-122"/>
              </a:rPr>
              <a:t>        </a:t>
            </a:r>
            <a:r>
              <a:rPr lang="en-US" altLang="zh-CN" dirty="0" smtClean="0">
                <a:ea typeface="华文新魏" pitchFamily="2" charset="-122"/>
              </a:rPr>
              <a:t>——</a:t>
            </a:r>
            <a:r>
              <a:rPr lang="zh-CN" altLang="en-US" sz="4000" dirty="0" smtClean="0">
                <a:latin typeface="华文新魏" pitchFamily="2" charset="-122"/>
                <a:ea typeface="华文新魏" pitchFamily="2" charset="-122"/>
              </a:rPr>
              <a:t>有</a:t>
            </a:r>
            <a:r>
              <a:rPr lang="zh-CN" altLang="en-US" sz="4000" i="1" dirty="0" smtClean="0">
                <a:latin typeface="楷体_GB2312" pitchFamily="49" charset="-122"/>
                <a:ea typeface="楷体_GB2312" pitchFamily="49" charset="-122"/>
              </a:rPr>
              <a:t>立法权</a:t>
            </a:r>
            <a:r>
              <a:rPr lang="zh-CN" altLang="en-US" sz="4000" dirty="0" smtClean="0">
                <a:latin typeface="华文新魏" pitchFamily="2" charset="-122"/>
                <a:ea typeface="华文新魏" pitchFamily="2" charset="-122"/>
              </a:rPr>
              <a:t>的国家机关依照</a:t>
            </a:r>
            <a:r>
              <a:rPr lang="zh-CN" altLang="en-US" sz="4000" i="1" dirty="0" smtClean="0">
                <a:latin typeface="楷体_GB2312" pitchFamily="49" charset="-122"/>
                <a:ea typeface="楷体_GB2312" pitchFamily="49" charset="-122"/>
              </a:rPr>
              <a:t>法定职权和程序</a:t>
            </a:r>
            <a:r>
              <a:rPr lang="zh-CN" altLang="en-US" sz="4000" dirty="0" smtClean="0">
                <a:latin typeface="华文新魏" pitchFamily="2" charset="-122"/>
                <a:ea typeface="华文新魏" pitchFamily="2" charset="-122"/>
              </a:rPr>
              <a:t>制定规范性法律文件的活动，是法律运行的起始性和关键性环节。</a:t>
            </a:r>
          </a:p>
          <a:p>
            <a:pPr eaLnBrk="1" hangingPunct="1">
              <a:buFont typeface="Wingdings" pitchFamily="2" charset="2"/>
              <a:buNone/>
            </a:pPr>
            <a:r>
              <a:rPr lang="zh-CN" altLang="en-US" sz="4000" dirty="0" smtClean="0">
                <a:latin typeface="华文新魏" pitchFamily="2" charset="-122"/>
                <a:ea typeface="华文新魏" pitchFamily="2" charset="-122"/>
              </a:rPr>
              <a:t>        </a:t>
            </a:r>
            <a:r>
              <a:rPr lang="zh-CN" altLang="en-US" sz="4000" b="1" dirty="0" smtClean="0">
                <a:latin typeface="华文新魏" pitchFamily="2" charset="-122"/>
                <a:ea typeface="华文新魏" pitchFamily="2" charset="-122"/>
              </a:rPr>
              <a:t>* </a:t>
            </a:r>
            <a:r>
              <a:rPr lang="zh-CN" altLang="en-US" sz="4000" dirty="0" smtClean="0">
                <a:latin typeface="华文新魏" pitchFamily="2" charset="-122"/>
                <a:ea typeface="华文新魏" pitchFamily="2" charset="-122"/>
              </a:rPr>
              <a:t>程序（以全国人大为例）</a:t>
            </a:r>
            <a:endParaRPr lang="zh-CN" altLang="en-US" sz="4000" dirty="0" smtClean="0">
              <a:latin typeface="华文新魏" pitchFamily="2" charset="-122"/>
              <a:ea typeface="华文新魏" pitchFamily="2" charset="-122"/>
              <a:sym typeface="Wingdings" pitchFamily="2" charset="2"/>
            </a:endParaRPr>
          </a:p>
        </p:txBody>
      </p:sp>
      <p:sp>
        <p:nvSpPr>
          <p:cNvPr id="216067" name="Text Box 3"/>
          <p:cNvSpPr txBox="1">
            <a:spLocks noChangeArrowheads="1"/>
          </p:cNvSpPr>
          <p:nvPr/>
        </p:nvSpPr>
        <p:spPr bwMode="auto">
          <a:xfrm>
            <a:off x="571472" y="4292600"/>
            <a:ext cx="3713191" cy="646331"/>
          </a:xfrm>
          <a:prstGeom prst="rect">
            <a:avLst/>
          </a:prstGeom>
          <a:noFill/>
          <a:ln w="9525" algn="ctr">
            <a:noFill/>
            <a:miter lim="800000"/>
            <a:headEnd/>
            <a:tailEnd/>
          </a:ln>
          <a:effectLst/>
        </p:spPr>
        <p:txBody>
          <a:bodyPr wrap="square">
            <a:spAutoFit/>
          </a:bodyPr>
          <a:lstStyle/>
          <a:p>
            <a:pPr marL="342900" indent="-342900">
              <a:defRPr/>
            </a:pPr>
            <a:r>
              <a:rPr lang="zh-CN" altLang="en-US" sz="3600" dirty="0">
                <a:effectLst>
                  <a:outerShdw blurRad="38100" dist="38100" dir="2700000" algn="tl">
                    <a:srgbClr val="C0C0C0"/>
                  </a:outerShdw>
                </a:effectLst>
                <a:latin typeface="华文新魏" pitchFamily="2" charset="-122"/>
                <a:ea typeface="华文新魏" pitchFamily="2" charset="-122"/>
              </a:rPr>
              <a:t>法律案的提出</a:t>
            </a:r>
            <a:r>
              <a:rPr lang="zh-CN" altLang="en-US" sz="3600" dirty="0">
                <a:effectLst>
                  <a:outerShdw blurRad="38100" dist="38100" dir="2700000" algn="tl">
                    <a:srgbClr val="C0C0C0"/>
                  </a:outerShdw>
                </a:effectLst>
                <a:latin typeface="华文新魏" pitchFamily="2" charset="-122"/>
                <a:ea typeface="华文新魏" pitchFamily="2" charset="-122"/>
                <a:sym typeface="Wingdings" pitchFamily="2" charset="2"/>
              </a:rPr>
              <a:t></a:t>
            </a:r>
            <a:endParaRPr lang="zh-CN" altLang="en-US" sz="3600" dirty="0">
              <a:effectLst>
                <a:outerShdw blurRad="38100" dist="38100" dir="2700000" algn="tl">
                  <a:srgbClr val="C0C0C0"/>
                </a:outerShdw>
              </a:effectLst>
              <a:latin typeface="华文新魏" pitchFamily="2" charset="-122"/>
              <a:ea typeface="华文新魏" pitchFamily="2" charset="-122"/>
            </a:endParaRPr>
          </a:p>
        </p:txBody>
      </p:sp>
      <p:sp>
        <p:nvSpPr>
          <p:cNvPr id="216068" name="Text Box 4"/>
          <p:cNvSpPr txBox="1">
            <a:spLocks noChangeArrowheads="1"/>
          </p:cNvSpPr>
          <p:nvPr/>
        </p:nvSpPr>
        <p:spPr bwMode="auto">
          <a:xfrm>
            <a:off x="4211638" y="4292600"/>
            <a:ext cx="3932262" cy="646331"/>
          </a:xfrm>
          <a:prstGeom prst="rect">
            <a:avLst/>
          </a:prstGeom>
          <a:noFill/>
          <a:ln w="9525" algn="ctr">
            <a:noFill/>
            <a:miter lim="800000"/>
            <a:headEnd/>
            <a:tailEnd/>
          </a:ln>
          <a:effectLst/>
        </p:spPr>
        <p:txBody>
          <a:bodyPr wrap="square">
            <a:spAutoFit/>
          </a:bodyPr>
          <a:lstStyle/>
          <a:p>
            <a:pPr marL="342900" indent="-342900">
              <a:defRPr/>
            </a:pPr>
            <a:r>
              <a:rPr lang="zh-CN" altLang="en-US" sz="3600" dirty="0">
                <a:effectLst>
                  <a:outerShdw blurRad="38100" dist="38100" dir="2700000" algn="tl">
                    <a:srgbClr val="C0C0C0"/>
                  </a:outerShdw>
                </a:effectLst>
                <a:latin typeface="华文新魏" pitchFamily="2" charset="-122"/>
                <a:ea typeface="华文新魏" pitchFamily="2" charset="-122"/>
                <a:sym typeface="Wingdings" pitchFamily="2" charset="2"/>
              </a:rPr>
              <a:t>法律案的审议</a:t>
            </a:r>
            <a:endParaRPr lang="zh-CN" altLang="en-US" sz="3600" dirty="0">
              <a:effectLst>
                <a:outerShdw blurRad="38100" dist="38100" dir="2700000" algn="tl">
                  <a:srgbClr val="C0C0C0"/>
                </a:outerShdw>
              </a:effectLst>
              <a:latin typeface="华文新魏" pitchFamily="2" charset="-122"/>
              <a:ea typeface="华文新魏" pitchFamily="2" charset="-122"/>
            </a:endParaRPr>
          </a:p>
        </p:txBody>
      </p:sp>
      <p:sp>
        <p:nvSpPr>
          <p:cNvPr id="216069" name="Text Box 5"/>
          <p:cNvSpPr txBox="1">
            <a:spLocks noChangeArrowheads="1"/>
          </p:cNvSpPr>
          <p:nvPr/>
        </p:nvSpPr>
        <p:spPr bwMode="auto">
          <a:xfrm>
            <a:off x="642910" y="5357826"/>
            <a:ext cx="4429156" cy="707886"/>
          </a:xfrm>
          <a:prstGeom prst="rect">
            <a:avLst/>
          </a:prstGeom>
          <a:noFill/>
          <a:ln w="9525" algn="ctr">
            <a:noFill/>
            <a:miter lim="800000"/>
            <a:headEnd/>
            <a:tailEnd/>
          </a:ln>
          <a:effectLst/>
        </p:spPr>
        <p:txBody>
          <a:bodyPr wrap="square">
            <a:spAutoFit/>
          </a:bodyPr>
          <a:lstStyle/>
          <a:p>
            <a:pPr marL="342900" indent="-342900">
              <a:defRPr/>
            </a:pPr>
            <a:r>
              <a:rPr lang="zh-CN" altLang="en-US" sz="4000" dirty="0">
                <a:effectLst>
                  <a:outerShdw blurRad="38100" dist="38100" dir="2700000" algn="tl">
                    <a:srgbClr val="C0C0C0"/>
                  </a:outerShdw>
                </a:effectLst>
                <a:latin typeface="华文新魏" pitchFamily="2" charset="-122"/>
                <a:ea typeface="华文新魏" pitchFamily="2" charset="-122"/>
                <a:sym typeface="Wingdings" pitchFamily="2" charset="2"/>
              </a:rPr>
              <a:t>法律案的表决</a:t>
            </a:r>
            <a:endParaRPr lang="zh-CN" altLang="en-US" sz="4000" dirty="0">
              <a:effectLst>
                <a:outerShdw blurRad="38100" dist="38100" dir="2700000" algn="tl">
                  <a:srgbClr val="C0C0C0"/>
                </a:outerShdw>
              </a:effectLst>
              <a:latin typeface="华文新魏" pitchFamily="2" charset="-122"/>
              <a:ea typeface="华文新魏" pitchFamily="2" charset="-122"/>
            </a:endParaRPr>
          </a:p>
        </p:txBody>
      </p:sp>
      <p:sp>
        <p:nvSpPr>
          <p:cNvPr id="216070" name="Text Box 6"/>
          <p:cNvSpPr txBox="1">
            <a:spLocks noChangeArrowheads="1"/>
          </p:cNvSpPr>
          <p:nvPr/>
        </p:nvSpPr>
        <p:spPr bwMode="auto">
          <a:xfrm>
            <a:off x="4572000" y="5357826"/>
            <a:ext cx="2735262" cy="646331"/>
          </a:xfrm>
          <a:prstGeom prst="rect">
            <a:avLst/>
          </a:prstGeom>
          <a:noFill/>
          <a:ln w="9525" algn="ctr">
            <a:noFill/>
            <a:miter lim="800000"/>
            <a:headEnd/>
            <a:tailEnd/>
          </a:ln>
          <a:effectLst/>
        </p:spPr>
        <p:txBody>
          <a:bodyPr>
            <a:spAutoFit/>
          </a:bodyPr>
          <a:lstStyle/>
          <a:p>
            <a:pPr marL="342900" indent="-342900">
              <a:defRPr/>
            </a:pPr>
            <a:r>
              <a:rPr lang="zh-CN" altLang="en-US" sz="3600" dirty="0">
                <a:effectLst>
                  <a:outerShdw blurRad="38100" dist="38100" dir="2700000" algn="tl">
                    <a:srgbClr val="C0C0C0"/>
                  </a:outerShdw>
                </a:effectLst>
                <a:latin typeface="华文新魏" pitchFamily="2" charset="-122"/>
                <a:ea typeface="华文新魏" pitchFamily="2" charset="-122"/>
                <a:sym typeface="Wingdings" pitchFamily="2" charset="2"/>
              </a:rPr>
              <a:t>法律的公布</a:t>
            </a:r>
            <a:endParaRPr lang="zh-CN" altLang="en-US" sz="3600" dirty="0">
              <a:effectLst>
                <a:outerShdw blurRad="38100" dist="38100" dir="2700000" algn="tl">
                  <a:srgbClr val="C0C0C0"/>
                </a:outerShdw>
              </a:effectLst>
              <a:latin typeface="华文新魏" pitchFamily="2" charset="-122"/>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066">
                                            <p:txEl>
                                              <p:pRg st="0" end="0"/>
                                            </p:txEl>
                                          </p:spTgt>
                                        </p:tgtEl>
                                        <p:attrNameLst>
                                          <p:attrName>style.visibility</p:attrName>
                                        </p:attrNameLst>
                                      </p:cBhvr>
                                      <p:to>
                                        <p:strVal val="visible"/>
                                      </p:to>
                                    </p:set>
                                    <p:animEffect transition="in" filter="slide(fromBottom)">
                                      <p:cBhvr>
                                        <p:cTn id="7" dur="500"/>
                                        <p:tgtEl>
                                          <p:spTgt spid="2160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216066">
                                            <p:txEl>
                                              <p:pRg st="3" end="3"/>
                                            </p:txEl>
                                          </p:spTgt>
                                        </p:tgtEl>
                                        <p:attrNameLst>
                                          <p:attrName>style.visibility</p:attrName>
                                        </p:attrNameLst>
                                      </p:cBhvr>
                                      <p:to>
                                        <p:strVal val="visible"/>
                                      </p:to>
                                    </p:set>
                                    <p:animEffect transition="in" filter="dissolve">
                                      <p:cBhvr>
                                        <p:cTn id="12" dur="500"/>
                                        <p:tgtEl>
                                          <p:spTgt spid="21606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1" nodeType="clickEffect">
                                  <p:stCondLst>
                                    <p:cond delay="0"/>
                                  </p:stCondLst>
                                  <p:childTnLst>
                                    <p:set>
                                      <p:cBhvr>
                                        <p:cTn id="16" dur="1" fill="hold">
                                          <p:stCondLst>
                                            <p:cond delay="0"/>
                                          </p:stCondLst>
                                        </p:cTn>
                                        <p:tgtEl>
                                          <p:spTgt spid="216066">
                                            <p:txEl>
                                              <p:pRg st="4" end="4"/>
                                            </p:txEl>
                                          </p:spTgt>
                                        </p:tgtEl>
                                        <p:attrNameLst>
                                          <p:attrName>style.visibility</p:attrName>
                                        </p:attrNameLst>
                                      </p:cBhvr>
                                      <p:to>
                                        <p:strVal val="visible"/>
                                      </p:to>
                                    </p:set>
                                    <p:animEffect transition="in" filter="dissolve">
                                      <p:cBhvr>
                                        <p:cTn id="17" dur="500"/>
                                        <p:tgtEl>
                                          <p:spTgt spid="21606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0" presetClass="entr" presetSubtype="0" fill="hold" grpId="0" nodeType="clickEffect">
                                  <p:stCondLst>
                                    <p:cond delay="0"/>
                                  </p:stCondLst>
                                  <p:iterate type="lt">
                                    <p:tmPct val="10000"/>
                                  </p:iterate>
                                  <p:childTnLst>
                                    <p:set>
                                      <p:cBhvr>
                                        <p:cTn id="21" dur="1" fill="hold">
                                          <p:stCondLst>
                                            <p:cond delay="0"/>
                                          </p:stCondLst>
                                        </p:cTn>
                                        <p:tgtEl>
                                          <p:spTgt spid="216067"/>
                                        </p:tgtEl>
                                        <p:attrNameLst>
                                          <p:attrName>style.visibility</p:attrName>
                                        </p:attrNameLst>
                                      </p:cBhvr>
                                      <p:to>
                                        <p:strVal val="visible"/>
                                      </p:to>
                                    </p:set>
                                    <p:animEffect transition="in" filter="fade">
                                      <p:cBhvr>
                                        <p:cTn id="22" dur="1000"/>
                                        <p:tgtEl>
                                          <p:spTgt spid="216067"/>
                                        </p:tgtEl>
                                      </p:cBhvr>
                                    </p:animEffect>
                                    <p:anim calcmode="lin" valueType="num">
                                      <p:cBhvr>
                                        <p:cTn id="23" dur="1000" fill="hold"/>
                                        <p:tgtEl>
                                          <p:spTgt spid="216067"/>
                                        </p:tgtEl>
                                        <p:attrNameLst>
                                          <p:attrName>ppt_x</p:attrName>
                                        </p:attrNameLst>
                                      </p:cBhvr>
                                      <p:tavLst>
                                        <p:tav tm="0">
                                          <p:val>
                                            <p:strVal val="#ppt_x-.1"/>
                                          </p:val>
                                        </p:tav>
                                        <p:tav tm="100000">
                                          <p:val>
                                            <p:strVal val="#ppt_x"/>
                                          </p:val>
                                        </p:tav>
                                      </p:tavLst>
                                    </p:anim>
                                    <p:anim calcmode="lin" valueType="num">
                                      <p:cBhvr>
                                        <p:cTn id="24" dur="1000" fill="hold"/>
                                        <p:tgtEl>
                                          <p:spTgt spid="21606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0" presetClass="entr" presetSubtype="0" fill="hold" grpId="0" nodeType="clickEffect">
                                  <p:stCondLst>
                                    <p:cond delay="0"/>
                                  </p:stCondLst>
                                  <p:iterate type="lt">
                                    <p:tmPct val="10000"/>
                                  </p:iterate>
                                  <p:childTnLst>
                                    <p:set>
                                      <p:cBhvr>
                                        <p:cTn id="28" dur="1" fill="hold">
                                          <p:stCondLst>
                                            <p:cond delay="0"/>
                                          </p:stCondLst>
                                        </p:cTn>
                                        <p:tgtEl>
                                          <p:spTgt spid="216068"/>
                                        </p:tgtEl>
                                        <p:attrNameLst>
                                          <p:attrName>style.visibility</p:attrName>
                                        </p:attrNameLst>
                                      </p:cBhvr>
                                      <p:to>
                                        <p:strVal val="visible"/>
                                      </p:to>
                                    </p:set>
                                    <p:animEffect transition="in" filter="fade">
                                      <p:cBhvr>
                                        <p:cTn id="29" dur="1000"/>
                                        <p:tgtEl>
                                          <p:spTgt spid="216068"/>
                                        </p:tgtEl>
                                      </p:cBhvr>
                                    </p:animEffect>
                                    <p:anim calcmode="lin" valueType="num">
                                      <p:cBhvr>
                                        <p:cTn id="30" dur="1000" fill="hold"/>
                                        <p:tgtEl>
                                          <p:spTgt spid="216068"/>
                                        </p:tgtEl>
                                        <p:attrNameLst>
                                          <p:attrName>ppt_x</p:attrName>
                                        </p:attrNameLst>
                                      </p:cBhvr>
                                      <p:tavLst>
                                        <p:tav tm="0">
                                          <p:val>
                                            <p:strVal val="#ppt_x-.1"/>
                                          </p:val>
                                        </p:tav>
                                        <p:tav tm="100000">
                                          <p:val>
                                            <p:strVal val="#ppt_x"/>
                                          </p:val>
                                        </p:tav>
                                      </p:tavLst>
                                    </p:anim>
                                    <p:anim calcmode="lin" valueType="num">
                                      <p:cBhvr>
                                        <p:cTn id="31" dur="1000" fill="hold"/>
                                        <p:tgtEl>
                                          <p:spTgt spid="21606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0" presetClass="entr" presetSubtype="0" fill="hold" grpId="0" nodeType="clickEffect">
                                  <p:stCondLst>
                                    <p:cond delay="0"/>
                                  </p:stCondLst>
                                  <p:iterate type="lt">
                                    <p:tmPct val="10000"/>
                                  </p:iterate>
                                  <p:childTnLst>
                                    <p:set>
                                      <p:cBhvr>
                                        <p:cTn id="35" dur="1" fill="hold">
                                          <p:stCondLst>
                                            <p:cond delay="0"/>
                                          </p:stCondLst>
                                        </p:cTn>
                                        <p:tgtEl>
                                          <p:spTgt spid="216069"/>
                                        </p:tgtEl>
                                        <p:attrNameLst>
                                          <p:attrName>style.visibility</p:attrName>
                                        </p:attrNameLst>
                                      </p:cBhvr>
                                      <p:to>
                                        <p:strVal val="visible"/>
                                      </p:to>
                                    </p:set>
                                    <p:animEffect transition="in" filter="fade">
                                      <p:cBhvr>
                                        <p:cTn id="36" dur="1000"/>
                                        <p:tgtEl>
                                          <p:spTgt spid="216069"/>
                                        </p:tgtEl>
                                      </p:cBhvr>
                                    </p:animEffect>
                                    <p:anim calcmode="lin" valueType="num">
                                      <p:cBhvr>
                                        <p:cTn id="37" dur="1000" fill="hold"/>
                                        <p:tgtEl>
                                          <p:spTgt spid="216069"/>
                                        </p:tgtEl>
                                        <p:attrNameLst>
                                          <p:attrName>ppt_x</p:attrName>
                                        </p:attrNameLst>
                                      </p:cBhvr>
                                      <p:tavLst>
                                        <p:tav tm="0">
                                          <p:val>
                                            <p:strVal val="#ppt_x-.1"/>
                                          </p:val>
                                        </p:tav>
                                        <p:tav tm="100000">
                                          <p:val>
                                            <p:strVal val="#ppt_x"/>
                                          </p:val>
                                        </p:tav>
                                      </p:tavLst>
                                    </p:anim>
                                    <p:anim calcmode="lin" valueType="num">
                                      <p:cBhvr>
                                        <p:cTn id="38" dur="1000" fill="hold"/>
                                        <p:tgtEl>
                                          <p:spTgt spid="21606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0" presetClass="entr" presetSubtype="0" fill="hold" nodeType="clickEffect">
                                  <p:stCondLst>
                                    <p:cond delay="0"/>
                                  </p:stCondLst>
                                  <p:iterate type="lt">
                                    <p:tmPct val="10000"/>
                                  </p:iterate>
                                  <p:childTnLst>
                                    <p:set>
                                      <p:cBhvr>
                                        <p:cTn id="42" dur="1" fill="hold">
                                          <p:stCondLst>
                                            <p:cond delay="0"/>
                                          </p:stCondLst>
                                        </p:cTn>
                                        <p:tgtEl>
                                          <p:spTgt spid="216070">
                                            <p:txEl>
                                              <p:pRg st="0" end="0"/>
                                            </p:txEl>
                                          </p:spTgt>
                                        </p:tgtEl>
                                        <p:attrNameLst>
                                          <p:attrName>style.visibility</p:attrName>
                                        </p:attrNameLst>
                                      </p:cBhvr>
                                      <p:to>
                                        <p:strVal val="visible"/>
                                      </p:to>
                                    </p:set>
                                    <p:animEffect transition="in" filter="fade">
                                      <p:cBhvr>
                                        <p:cTn id="43" dur="1000"/>
                                        <p:tgtEl>
                                          <p:spTgt spid="216070">
                                            <p:txEl>
                                              <p:pRg st="0" end="0"/>
                                            </p:txEl>
                                          </p:spTgt>
                                        </p:tgtEl>
                                      </p:cBhvr>
                                    </p:animEffect>
                                    <p:anim calcmode="lin" valueType="num">
                                      <p:cBhvr>
                                        <p:cTn id="44" dur="1000" fill="hold"/>
                                        <p:tgtEl>
                                          <p:spTgt spid="216070">
                                            <p:txEl>
                                              <p:pRg st="0" end="0"/>
                                            </p:txEl>
                                          </p:spTgt>
                                        </p:tgtEl>
                                        <p:attrNameLst>
                                          <p:attrName>ppt_x</p:attrName>
                                        </p:attrNameLst>
                                      </p:cBhvr>
                                      <p:tavLst>
                                        <p:tav tm="0">
                                          <p:val>
                                            <p:strVal val="#ppt_x-.1"/>
                                          </p:val>
                                        </p:tav>
                                        <p:tav tm="100000">
                                          <p:val>
                                            <p:strVal val="#ppt_x"/>
                                          </p:val>
                                        </p:tav>
                                      </p:tavLst>
                                    </p:anim>
                                    <p:anim calcmode="lin" valueType="num">
                                      <p:cBhvr>
                                        <p:cTn id="45" dur="1000" fill="hold"/>
                                        <p:tgtEl>
                                          <p:spTgt spid="2160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build="p"/>
      <p:bldP spid="216066" grpId="1" build="p"/>
      <p:bldP spid="216067" grpId="0"/>
      <p:bldP spid="216068" grpId="0"/>
      <p:bldP spid="21606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rrowheads="1"/>
          </p:cNvSpPr>
          <p:nvPr>
            <p:ph type="body" idx="1"/>
          </p:nvPr>
        </p:nvSpPr>
        <p:spPr>
          <a:xfrm>
            <a:off x="250825" y="404813"/>
            <a:ext cx="8893175" cy="6264275"/>
          </a:xfrm>
        </p:spPr>
        <p:txBody>
          <a:bodyPr/>
          <a:lstStyle/>
          <a:p>
            <a:pPr eaLnBrk="1" hangingPunct="1">
              <a:buClr>
                <a:schemeClr val="tx1"/>
              </a:buClr>
              <a:buFont typeface="Wingdings" pitchFamily="2" charset="2"/>
              <a:buNone/>
            </a:pPr>
            <a:r>
              <a:rPr lang="en-US" altLang="zh-CN" sz="3500" b="1" smtClean="0">
                <a:solidFill>
                  <a:srgbClr val="FF0066"/>
                </a:solidFill>
                <a:latin typeface="楷体_GB2312" pitchFamily="49" charset="-122"/>
                <a:ea typeface="楷体_GB2312" pitchFamily="49" charset="-122"/>
              </a:rPr>
              <a:t>   </a:t>
            </a:r>
            <a:r>
              <a:rPr lang="zh-CN" altLang="en-US" sz="3500" b="1" smtClean="0">
                <a:solidFill>
                  <a:srgbClr val="FF0066"/>
                </a:solidFill>
                <a:latin typeface="楷体_GB2312" pitchFamily="49" charset="-122"/>
                <a:ea typeface="楷体_GB2312" pitchFamily="49" charset="-122"/>
              </a:rPr>
              <a:t>地方政府规章：</a:t>
            </a:r>
          </a:p>
          <a:p>
            <a:pPr eaLnBrk="1" hangingPunct="1">
              <a:buClr>
                <a:schemeClr val="tx1"/>
              </a:buClr>
              <a:buFont typeface="Wingdings" pitchFamily="2" charset="2"/>
              <a:buNone/>
            </a:pPr>
            <a:r>
              <a:rPr lang="zh-CN" altLang="en-US" sz="3500" b="1" smtClean="0">
                <a:latin typeface="楷体_GB2312" pitchFamily="49" charset="-122"/>
                <a:ea typeface="楷体_GB2312" pitchFamily="49" charset="-122"/>
              </a:rPr>
              <a:t>各省、市、自治区（如福建省）人民政府</a:t>
            </a:r>
          </a:p>
          <a:p>
            <a:pPr eaLnBrk="1" hangingPunct="1">
              <a:buClr>
                <a:schemeClr val="tx1"/>
              </a:buClr>
              <a:buFont typeface="Wingdings" pitchFamily="2" charset="2"/>
              <a:buNone/>
            </a:pPr>
            <a:r>
              <a:rPr lang="zh-CN" altLang="en-US" sz="3500" b="1" smtClean="0">
                <a:latin typeface="楷体_GB2312" pitchFamily="49" charset="-122"/>
                <a:ea typeface="楷体_GB2312" pitchFamily="49" charset="-122"/>
              </a:rPr>
              <a:t>各省、自治区人民政府所在地的市人民政府</a:t>
            </a:r>
          </a:p>
          <a:p>
            <a:pPr eaLnBrk="1" hangingPunct="1">
              <a:buClr>
                <a:schemeClr val="tx1"/>
              </a:buClr>
              <a:buFont typeface="Wingdings" pitchFamily="2" charset="2"/>
              <a:buNone/>
            </a:pPr>
            <a:r>
              <a:rPr lang="zh-CN" altLang="en-US" sz="3500" b="1" smtClean="0">
                <a:latin typeface="楷体_GB2312" pitchFamily="49" charset="-122"/>
                <a:ea typeface="楷体_GB2312" pitchFamily="49" charset="-122"/>
              </a:rPr>
              <a:t>  （如福州市）</a:t>
            </a:r>
          </a:p>
          <a:p>
            <a:pPr eaLnBrk="1" hangingPunct="1">
              <a:buClr>
                <a:schemeClr val="tx1"/>
              </a:buClr>
              <a:buFont typeface="Wingdings" pitchFamily="2" charset="2"/>
              <a:buNone/>
            </a:pPr>
            <a:r>
              <a:rPr lang="zh-CN" altLang="en-US" sz="3500" b="1" smtClean="0">
                <a:latin typeface="楷体_GB2312" pitchFamily="49" charset="-122"/>
                <a:ea typeface="楷体_GB2312" pitchFamily="49" charset="-122"/>
              </a:rPr>
              <a:t>国务院授予的较大的市人民政府</a:t>
            </a:r>
          </a:p>
          <a:p>
            <a:pPr eaLnBrk="1" hangingPunct="1">
              <a:buClr>
                <a:schemeClr val="tx1"/>
              </a:buClr>
              <a:buFont typeface="Wingdings" pitchFamily="2" charset="2"/>
              <a:buNone/>
            </a:pPr>
            <a:r>
              <a:rPr lang="zh-CN" altLang="en-US" sz="3500" b="1" smtClean="0">
                <a:latin typeface="楷体_GB2312" pitchFamily="49" charset="-122"/>
                <a:ea typeface="楷体_GB2312" pitchFamily="49" charset="-122"/>
              </a:rPr>
              <a:t> （如大连市）</a:t>
            </a:r>
          </a:p>
          <a:p>
            <a:pPr eaLnBrk="1" hangingPunct="1">
              <a:buClr>
                <a:schemeClr val="tx1"/>
              </a:buClr>
              <a:buFont typeface="Wingdings" pitchFamily="2" charset="2"/>
              <a:buNone/>
            </a:pPr>
            <a:r>
              <a:rPr lang="zh-CN" altLang="en-US" sz="3500" b="1" smtClean="0">
                <a:solidFill>
                  <a:srgbClr val="FF0066"/>
                </a:solidFill>
                <a:latin typeface="楷体_GB2312" pitchFamily="49" charset="-122"/>
                <a:ea typeface="楷体_GB2312" pitchFamily="49" charset="-122"/>
              </a:rPr>
              <a:t>    民族地方的自治条例和单行条例：</a:t>
            </a:r>
          </a:p>
          <a:p>
            <a:pPr eaLnBrk="1" hangingPunct="1">
              <a:buClr>
                <a:schemeClr val="tx1"/>
              </a:buClr>
              <a:buFont typeface="Wingdings" pitchFamily="2" charset="2"/>
              <a:buNone/>
            </a:pPr>
            <a:r>
              <a:rPr lang="zh-CN" altLang="en-US" sz="3500" b="1" smtClean="0">
                <a:latin typeface="楷体_GB2312" pitchFamily="49" charset="-122"/>
                <a:ea typeface="楷体_GB2312" pitchFamily="49" charset="-122"/>
              </a:rPr>
              <a:t>自治区、自治州、自治县的人大</a:t>
            </a:r>
          </a:p>
          <a:p>
            <a:pPr eaLnBrk="1" hangingPunct="1">
              <a:buClr>
                <a:schemeClr val="tx1"/>
              </a:buClr>
              <a:buFont typeface="Wingdings" pitchFamily="2" charset="2"/>
              <a:buNone/>
            </a:pPr>
            <a:endParaRPr lang="en-US" altLang="zh-CN" sz="3500" b="1"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18114">
                                            <p:txEl>
                                              <p:pRg st="0" end="0"/>
                                            </p:txEl>
                                          </p:spTgt>
                                        </p:tgtEl>
                                        <p:attrNameLst>
                                          <p:attrName>style.visibility</p:attrName>
                                        </p:attrNameLst>
                                      </p:cBhvr>
                                      <p:to>
                                        <p:strVal val="visible"/>
                                      </p:to>
                                    </p:set>
                                    <p:animEffect transition="in" filter="fade">
                                      <p:cBhvr>
                                        <p:cTn id="7" dur="1000"/>
                                        <p:tgtEl>
                                          <p:spTgt spid="218114">
                                            <p:txEl>
                                              <p:pRg st="0" end="0"/>
                                            </p:txEl>
                                          </p:spTgt>
                                        </p:tgtEl>
                                      </p:cBhvr>
                                    </p:animEffect>
                                    <p:anim calcmode="lin" valueType="num">
                                      <p:cBhvr>
                                        <p:cTn id="8" dur="1000" fill="hold"/>
                                        <p:tgtEl>
                                          <p:spTgt spid="218114">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218114">
                                            <p:txEl>
                                              <p:pRg st="0" end="0"/>
                                            </p:txEl>
                                          </p:spTgt>
                                        </p:tgtEl>
                                        <p:attrNameLst>
                                          <p:attrName>ppt_y</p:attrName>
                                        </p:attrNameLst>
                                      </p:cBhvr>
                                      <p:tavLst>
                                        <p:tav tm="0">
                                          <p:val>
                                            <p:strVal val="#ppt_y"/>
                                          </p:val>
                                        </p:tav>
                                        <p:tav tm="100000">
                                          <p:val>
                                            <p:strVal val="#ppt_y"/>
                                          </p:val>
                                        </p:tav>
                                      </p:tavLst>
                                    </p:anim>
                                  </p:childTnLst>
                                </p:cTn>
                              </p:par>
                            </p:childTnLst>
                          </p:cTn>
                        </p:par>
                        <p:par>
                          <p:cTn id="10" fill="hold">
                            <p:stCondLst>
                              <p:cond delay="1600"/>
                            </p:stCondLst>
                            <p:childTnLst>
                              <p:par>
                                <p:cTn id="11" presetID="40" presetClass="entr" presetSubtype="0" fill="hold" grpId="0" nodeType="afterEffect">
                                  <p:stCondLst>
                                    <p:cond delay="0"/>
                                  </p:stCondLst>
                                  <p:iterate type="lt">
                                    <p:tmPct val="10000"/>
                                  </p:iterate>
                                  <p:childTnLst>
                                    <p:set>
                                      <p:cBhvr>
                                        <p:cTn id="12" dur="1" fill="hold">
                                          <p:stCondLst>
                                            <p:cond delay="0"/>
                                          </p:stCondLst>
                                        </p:cTn>
                                        <p:tgtEl>
                                          <p:spTgt spid="218114">
                                            <p:txEl>
                                              <p:pRg st="1" end="1"/>
                                            </p:txEl>
                                          </p:spTgt>
                                        </p:tgtEl>
                                        <p:attrNameLst>
                                          <p:attrName>style.visibility</p:attrName>
                                        </p:attrNameLst>
                                      </p:cBhvr>
                                      <p:to>
                                        <p:strVal val="visible"/>
                                      </p:to>
                                    </p:set>
                                    <p:animEffect transition="in" filter="fade">
                                      <p:cBhvr>
                                        <p:cTn id="13" dur="1000"/>
                                        <p:tgtEl>
                                          <p:spTgt spid="218114">
                                            <p:txEl>
                                              <p:pRg st="1" end="1"/>
                                            </p:txEl>
                                          </p:spTgt>
                                        </p:tgtEl>
                                      </p:cBhvr>
                                    </p:animEffect>
                                    <p:anim calcmode="lin" valueType="num">
                                      <p:cBhvr>
                                        <p:cTn id="14" dur="1000" fill="hold"/>
                                        <p:tgtEl>
                                          <p:spTgt spid="218114">
                                            <p:txEl>
                                              <p:pRg st="1" end="1"/>
                                            </p:txEl>
                                          </p:spTgt>
                                        </p:tgtEl>
                                        <p:attrNameLst>
                                          <p:attrName>ppt_x</p:attrName>
                                        </p:attrNameLst>
                                      </p:cBhvr>
                                      <p:tavLst>
                                        <p:tav tm="0">
                                          <p:val>
                                            <p:strVal val="#ppt_x-.1"/>
                                          </p:val>
                                        </p:tav>
                                        <p:tav tm="100000">
                                          <p:val>
                                            <p:strVal val="#ppt_x"/>
                                          </p:val>
                                        </p:tav>
                                      </p:tavLst>
                                    </p:anim>
                                    <p:anim calcmode="lin" valueType="num">
                                      <p:cBhvr>
                                        <p:cTn id="15" dur="1000" fill="hold"/>
                                        <p:tgtEl>
                                          <p:spTgt spid="21811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4300"/>
                            </p:stCondLst>
                            <p:childTnLst>
                              <p:par>
                                <p:cTn id="17" presetID="40" presetClass="entr" presetSubtype="0" fill="hold" grpId="0" nodeType="afterEffect">
                                  <p:stCondLst>
                                    <p:cond delay="0"/>
                                  </p:stCondLst>
                                  <p:iterate type="lt">
                                    <p:tmPct val="10000"/>
                                  </p:iterate>
                                  <p:childTnLst>
                                    <p:set>
                                      <p:cBhvr>
                                        <p:cTn id="18" dur="1" fill="hold">
                                          <p:stCondLst>
                                            <p:cond delay="0"/>
                                          </p:stCondLst>
                                        </p:cTn>
                                        <p:tgtEl>
                                          <p:spTgt spid="218114">
                                            <p:txEl>
                                              <p:pRg st="2" end="2"/>
                                            </p:txEl>
                                          </p:spTgt>
                                        </p:tgtEl>
                                        <p:attrNameLst>
                                          <p:attrName>style.visibility</p:attrName>
                                        </p:attrNameLst>
                                      </p:cBhvr>
                                      <p:to>
                                        <p:strVal val="visible"/>
                                      </p:to>
                                    </p:set>
                                    <p:animEffect transition="in" filter="fade">
                                      <p:cBhvr>
                                        <p:cTn id="19" dur="1000"/>
                                        <p:tgtEl>
                                          <p:spTgt spid="218114">
                                            <p:txEl>
                                              <p:pRg st="2" end="2"/>
                                            </p:txEl>
                                          </p:spTgt>
                                        </p:tgtEl>
                                      </p:cBhvr>
                                    </p:animEffect>
                                    <p:anim calcmode="lin" valueType="num">
                                      <p:cBhvr>
                                        <p:cTn id="20" dur="1000" fill="hold"/>
                                        <p:tgtEl>
                                          <p:spTgt spid="218114">
                                            <p:txEl>
                                              <p:pRg st="2" end="2"/>
                                            </p:txEl>
                                          </p:spTgt>
                                        </p:tgtEl>
                                        <p:attrNameLst>
                                          <p:attrName>ppt_x</p:attrName>
                                        </p:attrNameLst>
                                      </p:cBhvr>
                                      <p:tavLst>
                                        <p:tav tm="0">
                                          <p:val>
                                            <p:strVal val="#ppt_x-.1"/>
                                          </p:val>
                                        </p:tav>
                                        <p:tav tm="100000">
                                          <p:val>
                                            <p:strVal val="#ppt_x"/>
                                          </p:val>
                                        </p:tav>
                                      </p:tavLst>
                                    </p:anim>
                                    <p:anim calcmode="lin" valueType="num">
                                      <p:cBhvr>
                                        <p:cTn id="21" dur="1000" fill="hold"/>
                                        <p:tgtEl>
                                          <p:spTgt spid="218114">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7100"/>
                            </p:stCondLst>
                            <p:childTnLst>
                              <p:par>
                                <p:cTn id="23" presetID="40" presetClass="entr" presetSubtype="0" fill="hold" grpId="0" nodeType="afterEffect">
                                  <p:stCondLst>
                                    <p:cond delay="0"/>
                                  </p:stCondLst>
                                  <p:iterate type="lt">
                                    <p:tmPct val="10000"/>
                                  </p:iterate>
                                  <p:childTnLst>
                                    <p:set>
                                      <p:cBhvr>
                                        <p:cTn id="24" dur="1" fill="hold">
                                          <p:stCondLst>
                                            <p:cond delay="0"/>
                                          </p:stCondLst>
                                        </p:cTn>
                                        <p:tgtEl>
                                          <p:spTgt spid="218114">
                                            <p:txEl>
                                              <p:pRg st="3" end="3"/>
                                            </p:txEl>
                                          </p:spTgt>
                                        </p:tgtEl>
                                        <p:attrNameLst>
                                          <p:attrName>style.visibility</p:attrName>
                                        </p:attrNameLst>
                                      </p:cBhvr>
                                      <p:to>
                                        <p:strVal val="visible"/>
                                      </p:to>
                                    </p:set>
                                    <p:animEffect transition="in" filter="fade">
                                      <p:cBhvr>
                                        <p:cTn id="25" dur="1000"/>
                                        <p:tgtEl>
                                          <p:spTgt spid="218114">
                                            <p:txEl>
                                              <p:pRg st="3" end="3"/>
                                            </p:txEl>
                                          </p:spTgt>
                                        </p:tgtEl>
                                      </p:cBhvr>
                                    </p:animEffect>
                                    <p:anim calcmode="lin" valueType="num">
                                      <p:cBhvr>
                                        <p:cTn id="26" dur="1000" fill="hold"/>
                                        <p:tgtEl>
                                          <p:spTgt spid="218114">
                                            <p:txEl>
                                              <p:pRg st="3" end="3"/>
                                            </p:txEl>
                                          </p:spTgt>
                                        </p:tgtEl>
                                        <p:attrNameLst>
                                          <p:attrName>ppt_x</p:attrName>
                                        </p:attrNameLst>
                                      </p:cBhvr>
                                      <p:tavLst>
                                        <p:tav tm="0">
                                          <p:val>
                                            <p:strVal val="#ppt_x-.1"/>
                                          </p:val>
                                        </p:tav>
                                        <p:tav tm="100000">
                                          <p:val>
                                            <p:strVal val="#ppt_x"/>
                                          </p:val>
                                        </p:tav>
                                      </p:tavLst>
                                    </p:anim>
                                    <p:anim calcmode="lin" valueType="num">
                                      <p:cBhvr>
                                        <p:cTn id="27" dur="1000" fill="hold"/>
                                        <p:tgtEl>
                                          <p:spTgt spid="218114">
                                            <p:txEl>
                                              <p:pRg st="3" end="3"/>
                                            </p:txEl>
                                          </p:spTgt>
                                        </p:tgtEl>
                                        <p:attrNameLst>
                                          <p:attrName>ppt_y</p:attrName>
                                        </p:attrNameLst>
                                      </p:cBhvr>
                                      <p:tavLst>
                                        <p:tav tm="0">
                                          <p:val>
                                            <p:strVal val="#ppt_y"/>
                                          </p:val>
                                        </p:tav>
                                        <p:tav tm="100000">
                                          <p:val>
                                            <p:strVal val="#ppt_y"/>
                                          </p:val>
                                        </p:tav>
                                      </p:tavLst>
                                    </p:anim>
                                  </p:childTnLst>
                                </p:cTn>
                              </p:par>
                            </p:childTnLst>
                          </p:cTn>
                        </p:par>
                        <p:par>
                          <p:cTn id="28" fill="hold">
                            <p:stCondLst>
                              <p:cond delay="8600"/>
                            </p:stCondLst>
                            <p:childTnLst>
                              <p:par>
                                <p:cTn id="29" presetID="40" presetClass="entr" presetSubtype="0" fill="hold" grpId="0" nodeType="afterEffect">
                                  <p:stCondLst>
                                    <p:cond delay="0"/>
                                  </p:stCondLst>
                                  <p:iterate type="lt">
                                    <p:tmPct val="10000"/>
                                  </p:iterate>
                                  <p:childTnLst>
                                    <p:set>
                                      <p:cBhvr>
                                        <p:cTn id="30" dur="1" fill="hold">
                                          <p:stCondLst>
                                            <p:cond delay="0"/>
                                          </p:stCondLst>
                                        </p:cTn>
                                        <p:tgtEl>
                                          <p:spTgt spid="218114">
                                            <p:txEl>
                                              <p:pRg st="4" end="4"/>
                                            </p:txEl>
                                          </p:spTgt>
                                        </p:tgtEl>
                                        <p:attrNameLst>
                                          <p:attrName>style.visibility</p:attrName>
                                        </p:attrNameLst>
                                      </p:cBhvr>
                                      <p:to>
                                        <p:strVal val="visible"/>
                                      </p:to>
                                    </p:set>
                                    <p:animEffect transition="in" filter="fade">
                                      <p:cBhvr>
                                        <p:cTn id="31" dur="1000"/>
                                        <p:tgtEl>
                                          <p:spTgt spid="218114">
                                            <p:txEl>
                                              <p:pRg st="4" end="4"/>
                                            </p:txEl>
                                          </p:spTgt>
                                        </p:tgtEl>
                                      </p:cBhvr>
                                    </p:animEffect>
                                    <p:anim calcmode="lin" valueType="num">
                                      <p:cBhvr>
                                        <p:cTn id="32" dur="1000" fill="hold"/>
                                        <p:tgtEl>
                                          <p:spTgt spid="218114">
                                            <p:txEl>
                                              <p:pRg st="4" end="4"/>
                                            </p:txEl>
                                          </p:spTgt>
                                        </p:tgtEl>
                                        <p:attrNameLst>
                                          <p:attrName>ppt_x</p:attrName>
                                        </p:attrNameLst>
                                      </p:cBhvr>
                                      <p:tavLst>
                                        <p:tav tm="0">
                                          <p:val>
                                            <p:strVal val="#ppt_x-.1"/>
                                          </p:val>
                                        </p:tav>
                                        <p:tav tm="100000">
                                          <p:val>
                                            <p:strVal val="#ppt_x"/>
                                          </p:val>
                                        </p:tav>
                                      </p:tavLst>
                                    </p:anim>
                                    <p:anim calcmode="lin" valueType="num">
                                      <p:cBhvr>
                                        <p:cTn id="33" dur="1000" fill="hold"/>
                                        <p:tgtEl>
                                          <p:spTgt spid="2181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0" presetClass="entr" presetSubtype="0" fill="hold" grpId="0" nodeType="clickEffect">
                                  <p:stCondLst>
                                    <p:cond delay="0"/>
                                  </p:stCondLst>
                                  <p:iterate type="lt">
                                    <p:tmPct val="10000"/>
                                  </p:iterate>
                                  <p:childTnLst>
                                    <p:set>
                                      <p:cBhvr>
                                        <p:cTn id="37" dur="1" fill="hold">
                                          <p:stCondLst>
                                            <p:cond delay="0"/>
                                          </p:stCondLst>
                                        </p:cTn>
                                        <p:tgtEl>
                                          <p:spTgt spid="218114">
                                            <p:txEl>
                                              <p:pRg st="5" end="5"/>
                                            </p:txEl>
                                          </p:spTgt>
                                        </p:tgtEl>
                                        <p:attrNameLst>
                                          <p:attrName>style.visibility</p:attrName>
                                        </p:attrNameLst>
                                      </p:cBhvr>
                                      <p:to>
                                        <p:strVal val="visible"/>
                                      </p:to>
                                    </p:set>
                                    <p:animEffect transition="in" filter="fade">
                                      <p:cBhvr>
                                        <p:cTn id="38" dur="1000"/>
                                        <p:tgtEl>
                                          <p:spTgt spid="218114">
                                            <p:txEl>
                                              <p:pRg st="5" end="5"/>
                                            </p:txEl>
                                          </p:spTgt>
                                        </p:tgtEl>
                                      </p:cBhvr>
                                    </p:animEffect>
                                    <p:anim calcmode="lin" valueType="num">
                                      <p:cBhvr>
                                        <p:cTn id="39" dur="1000" fill="hold"/>
                                        <p:tgtEl>
                                          <p:spTgt spid="218114">
                                            <p:txEl>
                                              <p:pRg st="5" end="5"/>
                                            </p:txEl>
                                          </p:spTgt>
                                        </p:tgtEl>
                                        <p:attrNameLst>
                                          <p:attrName>ppt_x</p:attrName>
                                        </p:attrNameLst>
                                      </p:cBhvr>
                                      <p:tavLst>
                                        <p:tav tm="0">
                                          <p:val>
                                            <p:strVal val="#ppt_x-.1"/>
                                          </p:val>
                                        </p:tav>
                                        <p:tav tm="100000">
                                          <p:val>
                                            <p:strVal val="#ppt_x"/>
                                          </p:val>
                                        </p:tav>
                                      </p:tavLst>
                                    </p:anim>
                                    <p:anim calcmode="lin" valueType="num">
                                      <p:cBhvr>
                                        <p:cTn id="40" dur="1000" fill="hold"/>
                                        <p:tgtEl>
                                          <p:spTgt spid="2181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0" presetClass="entr" presetSubtype="0" fill="hold" grpId="0" nodeType="clickEffect">
                                  <p:stCondLst>
                                    <p:cond delay="0"/>
                                  </p:stCondLst>
                                  <p:iterate type="lt">
                                    <p:tmPct val="10000"/>
                                  </p:iterate>
                                  <p:childTnLst>
                                    <p:set>
                                      <p:cBhvr>
                                        <p:cTn id="44" dur="1" fill="hold">
                                          <p:stCondLst>
                                            <p:cond delay="0"/>
                                          </p:stCondLst>
                                        </p:cTn>
                                        <p:tgtEl>
                                          <p:spTgt spid="218114">
                                            <p:txEl>
                                              <p:pRg st="6" end="6"/>
                                            </p:txEl>
                                          </p:spTgt>
                                        </p:tgtEl>
                                        <p:attrNameLst>
                                          <p:attrName>style.visibility</p:attrName>
                                        </p:attrNameLst>
                                      </p:cBhvr>
                                      <p:to>
                                        <p:strVal val="visible"/>
                                      </p:to>
                                    </p:set>
                                    <p:animEffect transition="in" filter="fade">
                                      <p:cBhvr>
                                        <p:cTn id="45" dur="1000"/>
                                        <p:tgtEl>
                                          <p:spTgt spid="218114">
                                            <p:txEl>
                                              <p:pRg st="6" end="6"/>
                                            </p:txEl>
                                          </p:spTgt>
                                        </p:tgtEl>
                                      </p:cBhvr>
                                    </p:animEffect>
                                    <p:anim calcmode="lin" valueType="num">
                                      <p:cBhvr>
                                        <p:cTn id="46" dur="1000" fill="hold"/>
                                        <p:tgtEl>
                                          <p:spTgt spid="218114">
                                            <p:txEl>
                                              <p:pRg st="6" end="6"/>
                                            </p:txEl>
                                          </p:spTgt>
                                        </p:tgtEl>
                                        <p:attrNameLst>
                                          <p:attrName>ppt_x</p:attrName>
                                        </p:attrNameLst>
                                      </p:cBhvr>
                                      <p:tavLst>
                                        <p:tav tm="0">
                                          <p:val>
                                            <p:strVal val="#ppt_x-.1"/>
                                          </p:val>
                                        </p:tav>
                                        <p:tav tm="100000">
                                          <p:val>
                                            <p:strVal val="#ppt_x"/>
                                          </p:val>
                                        </p:tav>
                                      </p:tavLst>
                                    </p:anim>
                                    <p:anim calcmode="lin" valueType="num">
                                      <p:cBhvr>
                                        <p:cTn id="47" dur="1000" fill="hold"/>
                                        <p:tgtEl>
                                          <p:spTgt spid="218114">
                                            <p:txEl>
                                              <p:pRg st="6" end="6"/>
                                            </p:txEl>
                                          </p:spTgt>
                                        </p:tgtEl>
                                        <p:attrNameLst>
                                          <p:attrName>ppt_y</p:attrName>
                                        </p:attrNameLst>
                                      </p:cBhvr>
                                      <p:tavLst>
                                        <p:tav tm="0">
                                          <p:val>
                                            <p:strVal val="#ppt_y"/>
                                          </p:val>
                                        </p:tav>
                                        <p:tav tm="100000">
                                          <p:val>
                                            <p:strVal val="#ppt_y"/>
                                          </p:val>
                                        </p:tav>
                                      </p:tavLst>
                                    </p:anim>
                                  </p:childTnLst>
                                </p:cTn>
                              </p:par>
                            </p:childTnLst>
                          </p:cTn>
                        </p:par>
                        <p:par>
                          <p:cTn id="48" fill="hold">
                            <p:stCondLst>
                              <p:cond delay="2400"/>
                            </p:stCondLst>
                            <p:childTnLst>
                              <p:par>
                                <p:cTn id="49" presetID="40" presetClass="entr" presetSubtype="0" fill="hold" grpId="0" nodeType="afterEffect">
                                  <p:stCondLst>
                                    <p:cond delay="0"/>
                                  </p:stCondLst>
                                  <p:iterate type="lt">
                                    <p:tmPct val="10000"/>
                                  </p:iterate>
                                  <p:childTnLst>
                                    <p:set>
                                      <p:cBhvr>
                                        <p:cTn id="50" dur="1" fill="hold">
                                          <p:stCondLst>
                                            <p:cond delay="0"/>
                                          </p:stCondLst>
                                        </p:cTn>
                                        <p:tgtEl>
                                          <p:spTgt spid="218114">
                                            <p:txEl>
                                              <p:pRg st="7" end="7"/>
                                            </p:txEl>
                                          </p:spTgt>
                                        </p:tgtEl>
                                        <p:attrNameLst>
                                          <p:attrName>style.visibility</p:attrName>
                                        </p:attrNameLst>
                                      </p:cBhvr>
                                      <p:to>
                                        <p:strVal val="visible"/>
                                      </p:to>
                                    </p:set>
                                    <p:animEffect transition="in" filter="fade">
                                      <p:cBhvr>
                                        <p:cTn id="51" dur="1000"/>
                                        <p:tgtEl>
                                          <p:spTgt spid="218114">
                                            <p:txEl>
                                              <p:pRg st="7" end="7"/>
                                            </p:txEl>
                                          </p:spTgt>
                                        </p:tgtEl>
                                      </p:cBhvr>
                                    </p:animEffect>
                                    <p:anim calcmode="lin" valueType="num">
                                      <p:cBhvr>
                                        <p:cTn id="52" dur="1000" fill="hold"/>
                                        <p:tgtEl>
                                          <p:spTgt spid="218114">
                                            <p:txEl>
                                              <p:pRg st="7" end="7"/>
                                            </p:txEl>
                                          </p:spTgt>
                                        </p:tgtEl>
                                        <p:attrNameLst>
                                          <p:attrName>ppt_x</p:attrName>
                                        </p:attrNameLst>
                                      </p:cBhvr>
                                      <p:tavLst>
                                        <p:tav tm="0">
                                          <p:val>
                                            <p:strVal val="#ppt_x-.1"/>
                                          </p:val>
                                        </p:tav>
                                        <p:tav tm="100000">
                                          <p:val>
                                            <p:strVal val="#ppt_x"/>
                                          </p:val>
                                        </p:tav>
                                      </p:tavLst>
                                    </p:anim>
                                    <p:anim calcmode="lin" valueType="num">
                                      <p:cBhvr>
                                        <p:cTn id="53" dur="1000" fill="hold"/>
                                        <p:tgtEl>
                                          <p:spTgt spid="21811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7090" name="Group 2"/>
          <p:cNvGraphicFramePr>
            <a:graphicFrameLocks noGrp="1"/>
          </p:cNvGraphicFramePr>
          <p:nvPr>
            <p:ph idx="1"/>
          </p:nvPr>
        </p:nvGraphicFramePr>
        <p:xfrm>
          <a:off x="107950" y="404813"/>
          <a:ext cx="9036050" cy="5203826"/>
        </p:xfrm>
        <a:graphic>
          <a:graphicData uri="http://schemas.openxmlformats.org/drawingml/2006/table">
            <a:tbl>
              <a:tblPr/>
              <a:tblGrid>
                <a:gridCol w="2879725"/>
                <a:gridCol w="6156325"/>
              </a:tblGrid>
              <a:tr h="815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600" b="0" i="0" u="none" strike="noStrike" cap="none" normalizeH="0" baseline="0" smtClean="0">
                          <a:ln>
                            <a:noFill/>
                          </a:ln>
                          <a:solidFill>
                            <a:schemeClr val="tx1"/>
                          </a:solidFill>
                          <a:effectLst/>
                          <a:latin typeface="Arial" charset="0"/>
                          <a:ea typeface="华文新魏" pitchFamily="2" charset="-122"/>
                        </a:rPr>
                        <a:t>法律渊源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                  </a:t>
                      </a:r>
                      <a:r>
                        <a:rPr kumimoji="0" lang="zh-CN" altLang="en-US" sz="3600" b="0" i="0" u="none" strike="noStrike" cap="none" normalizeH="0" baseline="0" smtClean="0">
                          <a:ln>
                            <a:noFill/>
                          </a:ln>
                          <a:solidFill>
                            <a:schemeClr val="tx1"/>
                          </a:solidFill>
                          <a:effectLst/>
                          <a:latin typeface="Arial" charset="0"/>
                          <a:ea typeface="华文新魏" pitchFamily="2" charset="-122"/>
                        </a:rPr>
                        <a:t>立法机关</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000" b="1" i="0" u="none" strike="noStrike" cap="none" normalizeH="0" baseline="0" smtClean="0">
                          <a:ln>
                            <a:noFill/>
                          </a:ln>
                          <a:solidFill>
                            <a:srgbClr val="FF0066"/>
                          </a:solidFill>
                          <a:effectLst/>
                          <a:latin typeface="楷体_GB2312" pitchFamily="49" charset="-122"/>
                          <a:ea typeface="楷体_GB2312" pitchFamily="49" charset="-122"/>
                        </a:rPr>
                        <a:t>宪法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100" b="1" i="0" u="none" strike="noStrike" cap="none" normalizeH="0" baseline="0" smtClean="0">
                          <a:ln>
                            <a:noFill/>
                          </a:ln>
                          <a:solidFill>
                            <a:schemeClr val="tx1"/>
                          </a:solidFill>
                          <a:effectLst/>
                          <a:latin typeface="楷体_GB2312" pitchFamily="49" charset="-122"/>
                          <a:ea typeface="楷体_GB2312" pitchFamily="49" charset="-122"/>
                        </a:rPr>
                        <a:t>全国人大</a:t>
                      </a:r>
                      <a:endParaRPr kumimoji="0" lang="zh-CN" altLang="en-US"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100" b="1" i="0" u="none" strike="noStrike" cap="none" normalizeH="0" baseline="0" smtClean="0">
                          <a:ln>
                            <a:noFill/>
                          </a:ln>
                          <a:solidFill>
                            <a:srgbClr val="FF0066"/>
                          </a:solidFill>
                          <a:effectLst/>
                          <a:latin typeface="楷体_GB2312" pitchFamily="49" charset="-122"/>
                          <a:ea typeface="楷体_GB2312" pitchFamily="49" charset="-122"/>
                        </a:rPr>
                        <a:t>法律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100" b="1" i="0" u="none" strike="noStrike" cap="none" normalizeH="0" baseline="0" smtClean="0">
                          <a:ln>
                            <a:noFill/>
                          </a:ln>
                          <a:solidFill>
                            <a:schemeClr val="tx1"/>
                          </a:solidFill>
                          <a:effectLst/>
                          <a:latin typeface="楷体_GB2312" pitchFamily="49" charset="-122"/>
                          <a:ea typeface="楷体_GB2312" pitchFamily="49" charset="-122"/>
                        </a:rPr>
                        <a:t>全国人大及其常委会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13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zh-CN" altLang="en-US" sz="3100" b="1" i="0" u="none" strike="noStrike" cap="none" normalizeH="0" baseline="0" smtClean="0">
                          <a:ln>
                            <a:noFill/>
                          </a:ln>
                          <a:solidFill>
                            <a:srgbClr val="FF0066"/>
                          </a:solidFill>
                          <a:effectLst/>
                          <a:latin typeface="楷体_GB2312" pitchFamily="49" charset="-122"/>
                          <a:ea typeface="楷体_GB2312" pitchFamily="49" charset="-122"/>
                        </a:rPr>
                        <a:t>行政法规</a:t>
                      </a:r>
                      <a:endParaRPr kumimoji="0" lang="zh-CN" altLang="en-US" sz="28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zh-CN" altLang="en-US" sz="3100" b="1" i="0" u="none" strike="noStrike" cap="none" normalizeH="0" baseline="0" smtClean="0">
                          <a:ln>
                            <a:noFill/>
                          </a:ln>
                          <a:solidFill>
                            <a:schemeClr val="tx1"/>
                          </a:solidFill>
                          <a:effectLst/>
                          <a:latin typeface="楷体_GB2312" pitchFamily="49" charset="-122"/>
                          <a:ea typeface="楷体_GB2312" pitchFamily="49" charset="-122"/>
                        </a:rPr>
                        <a:t>国务院</a:t>
                      </a:r>
                      <a:endParaRPr kumimoji="0" lang="zh-CN" altLang="en-US"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100" b="1" i="0" u="none" strike="noStrike" cap="none" normalizeH="0" baseline="0" smtClean="0">
                          <a:ln>
                            <a:noFill/>
                          </a:ln>
                          <a:solidFill>
                            <a:srgbClr val="FF0066"/>
                          </a:solidFill>
                          <a:effectLst/>
                          <a:latin typeface="楷体_GB2312" pitchFamily="49" charset="-122"/>
                          <a:ea typeface="楷体_GB2312" pitchFamily="49" charset="-122"/>
                        </a:rPr>
                        <a:t>部门规章</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100" b="1" i="0" u="none" strike="noStrike" cap="none" normalizeH="0" baseline="0" smtClean="0">
                          <a:ln>
                            <a:noFill/>
                          </a:ln>
                          <a:solidFill>
                            <a:schemeClr val="tx1"/>
                          </a:solidFill>
                          <a:effectLst/>
                          <a:latin typeface="楷体_GB2312" pitchFamily="49" charset="-122"/>
                          <a:ea typeface="楷体_GB2312" pitchFamily="49" charset="-122"/>
                        </a:rPr>
                        <a:t>国务院所属部委</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100" b="1" i="0" u="none" strike="noStrike" cap="none" normalizeH="0" baseline="0" smtClean="0">
                          <a:ln>
                            <a:noFill/>
                          </a:ln>
                          <a:solidFill>
                            <a:srgbClr val="FF0066"/>
                          </a:solidFill>
                          <a:effectLst/>
                          <a:latin typeface="楷体_GB2312" pitchFamily="49" charset="-122"/>
                          <a:ea typeface="楷体_GB2312" pitchFamily="49" charset="-122"/>
                        </a:rPr>
                        <a:t>地方性法规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100" b="1" i="0" u="none" strike="noStrike" cap="none" normalizeH="0" baseline="0" smtClean="0">
                          <a:ln>
                            <a:noFill/>
                          </a:ln>
                          <a:solidFill>
                            <a:schemeClr val="tx1"/>
                          </a:solidFill>
                          <a:effectLst/>
                          <a:latin typeface="楷体_GB2312" pitchFamily="49" charset="-122"/>
                          <a:ea typeface="楷体_GB2312" pitchFamily="49" charset="-122"/>
                        </a:rPr>
                        <a:t>各省、市、自治区人大及其常委会</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100" b="1" i="0" u="none" strike="noStrike" cap="none" normalizeH="0" baseline="0" smtClean="0">
                          <a:ln>
                            <a:noFill/>
                          </a:ln>
                          <a:solidFill>
                            <a:srgbClr val="FF0066"/>
                          </a:solidFill>
                          <a:effectLst/>
                          <a:latin typeface="楷体_GB2312" pitchFamily="49" charset="-122"/>
                          <a:ea typeface="楷体_GB2312" pitchFamily="49" charset="-122"/>
                        </a:rPr>
                        <a:t>特别行政区法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zh-CN" altLang="en-US" sz="3100" b="1" i="0" u="none" strike="noStrike" cap="none" normalizeH="0" baseline="0" smtClean="0">
                          <a:ln>
                            <a:noFill/>
                          </a:ln>
                          <a:solidFill>
                            <a:schemeClr val="tx1"/>
                          </a:solidFill>
                          <a:effectLst/>
                          <a:latin typeface="楷体_GB2312" pitchFamily="49" charset="-122"/>
                          <a:ea typeface="楷体_GB2312" pitchFamily="49" charset="-122"/>
                        </a:rPr>
                        <a:t>特别行政区立法机关</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rrowheads="1"/>
          </p:cNvSpPr>
          <p:nvPr>
            <p:ph type="body" idx="1"/>
          </p:nvPr>
        </p:nvSpPr>
        <p:spPr>
          <a:xfrm>
            <a:off x="357158" y="714356"/>
            <a:ext cx="5655002" cy="5399087"/>
          </a:xfrm>
        </p:spPr>
        <p:txBody>
          <a:bodyPr>
            <a:normAutofit fontScale="77500" lnSpcReduction="20000"/>
          </a:bodyPr>
          <a:lstStyle/>
          <a:p>
            <a:pPr eaLnBrk="1" hangingPunct="1">
              <a:buFont typeface="Wingdings" pitchFamily="2" charset="2"/>
              <a:buNone/>
            </a:pPr>
            <a:r>
              <a:rPr lang="zh-CN" altLang="en-US" sz="4800" b="1" dirty="0" smtClean="0">
                <a:latin typeface="华文新魏" pitchFamily="2" charset="-122"/>
                <a:ea typeface="华文新魏" pitchFamily="2" charset="-122"/>
              </a:rPr>
              <a:t>（二）法律执行</a:t>
            </a:r>
          </a:p>
          <a:p>
            <a:pPr eaLnBrk="1" hangingPunct="1">
              <a:buFont typeface="Wingdings" pitchFamily="2" charset="2"/>
              <a:buNone/>
            </a:pPr>
            <a:endParaRPr lang="zh-CN" altLang="en-US" sz="900" b="1" dirty="0" smtClean="0">
              <a:latin typeface="华文新魏" pitchFamily="2" charset="-122"/>
              <a:ea typeface="华文新魏" pitchFamily="2" charset="-122"/>
            </a:endParaRPr>
          </a:p>
          <a:p>
            <a:pPr eaLnBrk="1" hangingPunct="1">
              <a:buFont typeface="Wingdings" pitchFamily="2" charset="2"/>
              <a:buNone/>
            </a:pPr>
            <a:r>
              <a:rPr lang="zh-CN" altLang="en-US" sz="4300" dirty="0" smtClean="0">
                <a:latin typeface="华文新魏" pitchFamily="2" charset="-122"/>
                <a:ea typeface="华文新魏" pitchFamily="2" charset="-122"/>
              </a:rPr>
              <a:t>                </a:t>
            </a:r>
            <a:endParaRPr lang="en-US" altLang="zh-CN" sz="4300" dirty="0" smtClean="0">
              <a:latin typeface="华文新魏" pitchFamily="2" charset="-122"/>
              <a:ea typeface="华文新魏" pitchFamily="2" charset="-122"/>
            </a:endParaRPr>
          </a:p>
          <a:p>
            <a:pPr eaLnBrk="1" hangingPunct="1">
              <a:buFont typeface="Wingdings" pitchFamily="2" charset="2"/>
              <a:buNone/>
            </a:pPr>
            <a:r>
              <a:rPr lang="en-US" altLang="zh-CN" sz="4300" dirty="0">
                <a:latin typeface="华文新魏" pitchFamily="2" charset="-122"/>
                <a:ea typeface="华文新魏" pitchFamily="2" charset="-122"/>
              </a:rPr>
              <a:t> </a:t>
            </a:r>
            <a:r>
              <a:rPr lang="en-US" altLang="zh-CN" sz="4300" dirty="0" smtClean="0">
                <a:latin typeface="华文新魏" pitchFamily="2" charset="-122"/>
                <a:ea typeface="华文新魏" pitchFamily="2" charset="-122"/>
              </a:rPr>
              <a:t>             </a:t>
            </a:r>
            <a:r>
              <a:rPr lang="en-US" altLang="zh-CN" sz="4300" dirty="0" smtClean="0">
                <a:ea typeface="华文新魏" pitchFamily="2" charset="-122"/>
              </a:rPr>
              <a:t>——</a:t>
            </a:r>
            <a:r>
              <a:rPr lang="zh-CN" altLang="en-US" sz="4300" dirty="0" smtClean="0">
                <a:latin typeface="华文新魏" pitchFamily="2" charset="-122"/>
                <a:ea typeface="华文新魏" pitchFamily="2" charset="-122"/>
              </a:rPr>
              <a:t>国家机关及其公职人员，在国家和公共事务管理中依照法定职权和程序，贯彻和实施法律的活动。（广义）</a:t>
            </a:r>
          </a:p>
          <a:p>
            <a:pPr eaLnBrk="1" hangingPunct="1">
              <a:buFont typeface="Wingdings" pitchFamily="2" charset="2"/>
              <a:buNone/>
            </a:pPr>
            <a:r>
              <a:rPr lang="zh-CN" altLang="en-US" sz="4300" dirty="0" smtClean="0">
                <a:latin typeface="华文新魏" pitchFamily="2" charset="-122"/>
                <a:ea typeface="华文新魏" pitchFamily="2" charset="-122"/>
              </a:rPr>
              <a:t>                </a:t>
            </a:r>
            <a:r>
              <a:rPr lang="en-US" altLang="zh-CN" sz="4300" dirty="0" smtClean="0">
                <a:ea typeface="华文新魏" pitchFamily="2" charset="-122"/>
              </a:rPr>
              <a:t>——</a:t>
            </a:r>
            <a:r>
              <a:rPr lang="zh-CN" altLang="en-US" sz="4300" dirty="0" smtClean="0">
                <a:latin typeface="华文新魏" pitchFamily="2" charset="-122"/>
                <a:ea typeface="华文新魏" pitchFamily="2" charset="-122"/>
              </a:rPr>
              <a:t>国家行政机关执行法律的活动，也称为行政执法。（狭义）</a:t>
            </a:r>
          </a:p>
          <a:p>
            <a:pPr eaLnBrk="1" hangingPunct="1">
              <a:buFont typeface="Wingdings" pitchFamily="2" charset="2"/>
              <a:buNone/>
            </a:pPr>
            <a:r>
              <a:rPr lang="zh-CN" altLang="en-US" sz="3600" dirty="0" smtClean="0"/>
              <a:t>    </a:t>
            </a:r>
          </a:p>
        </p:txBody>
      </p:sp>
      <p:pic>
        <p:nvPicPr>
          <p:cNvPr id="30723" name="Picture 3" descr="20068912641266"/>
          <p:cNvPicPr>
            <a:picLocks noChangeAspect="1" noChangeArrowheads="1"/>
          </p:cNvPicPr>
          <p:nvPr/>
        </p:nvPicPr>
        <p:blipFill>
          <a:blip r:embed="rId2" cstate="print"/>
          <a:srcRect/>
          <a:stretch>
            <a:fillRect/>
          </a:stretch>
        </p:blipFill>
        <p:spPr bwMode="auto">
          <a:xfrm>
            <a:off x="5796136" y="2132112"/>
            <a:ext cx="3600450" cy="40052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20162">
                                            <p:txEl>
                                              <p:pRg st="0" end="0"/>
                                            </p:txEl>
                                          </p:spTgt>
                                        </p:tgtEl>
                                        <p:attrNameLst>
                                          <p:attrName>style.visibility</p:attrName>
                                        </p:attrNameLst>
                                      </p:cBhvr>
                                      <p:to>
                                        <p:strVal val="visible"/>
                                      </p:to>
                                    </p:set>
                                    <p:animEffect transition="in" filter="slide(fromBottom)">
                                      <p:cBhvr>
                                        <p:cTn id="7" dur="500"/>
                                        <p:tgtEl>
                                          <p:spTgt spid="220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0162">
                                            <p:txEl>
                                              <p:pRg st="2" end="2"/>
                                            </p:txEl>
                                          </p:spTgt>
                                        </p:tgtEl>
                                        <p:attrNameLst>
                                          <p:attrName>style.visibility</p:attrName>
                                        </p:attrNameLst>
                                      </p:cBhvr>
                                      <p:to>
                                        <p:strVal val="visible"/>
                                      </p:to>
                                    </p:set>
                                    <p:animEffect transition="in" filter="dissolve">
                                      <p:cBhvr>
                                        <p:cTn id="12" dur="500"/>
                                        <p:tgtEl>
                                          <p:spTgt spid="22016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0162">
                                            <p:txEl>
                                              <p:pRg st="3" end="3"/>
                                            </p:txEl>
                                          </p:spTgt>
                                        </p:tgtEl>
                                        <p:attrNameLst>
                                          <p:attrName>style.visibility</p:attrName>
                                        </p:attrNameLst>
                                      </p:cBhvr>
                                      <p:to>
                                        <p:strVal val="visible"/>
                                      </p:to>
                                    </p:set>
                                    <p:animEffect transition="in" filter="dissolve">
                                      <p:cBhvr>
                                        <p:cTn id="17" dur="500"/>
                                        <p:tgtEl>
                                          <p:spTgt spid="22016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0162">
                                            <p:txEl>
                                              <p:pRg st="4" end="4"/>
                                            </p:txEl>
                                          </p:spTgt>
                                        </p:tgtEl>
                                        <p:attrNameLst>
                                          <p:attrName>style.visibility</p:attrName>
                                        </p:attrNameLst>
                                      </p:cBhvr>
                                      <p:to>
                                        <p:strVal val="visible"/>
                                      </p:to>
                                    </p:set>
                                    <p:animEffect transition="in" filter="dissolve">
                                      <p:cBhvr>
                                        <p:cTn id="22" dur="500"/>
                                        <p:tgtEl>
                                          <p:spTgt spid="2201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body" idx="1"/>
          </p:nvPr>
        </p:nvSpPr>
        <p:spPr>
          <a:xfrm>
            <a:off x="500034" y="1785926"/>
            <a:ext cx="8143932" cy="3657600"/>
          </a:xfrm>
        </p:spPr>
        <p:txBody>
          <a:bodyPr>
            <a:normAutofit fontScale="92500"/>
          </a:bodyPr>
          <a:lstStyle/>
          <a:p>
            <a:pPr eaLnBrk="1" hangingPunct="1"/>
            <a:r>
              <a:rPr lang="zh-CN" altLang="en-US" sz="4400" dirty="0" smtClean="0">
                <a:latin typeface="华文新魏" pitchFamily="2" charset="-122"/>
                <a:ea typeface="华文新魏" pitchFamily="2" charset="-122"/>
              </a:rPr>
              <a:t>行政执法是法律实施和实现的重要环节。</a:t>
            </a:r>
          </a:p>
          <a:p>
            <a:pPr eaLnBrk="1" hangingPunct="1"/>
            <a:r>
              <a:rPr lang="zh-CN" altLang="en-US" sz="4400" dirty="0" smtClean="0">
                <a:latin typeface="华文新魏" pitchFamily="2" charset="-122"/>
                <a:ea typeface="华文新魏" pitchFamily="2" charset="-122"/>
              </a:rPr>
              <a:t>在法律运行中，</a:t>
            </a:r>
            <a:r>
              <a:rPr lang="zh-CN" altLang="en-US" sz="4400" dirty="0" smtClean="0">
                <a:solidFill>
                  <a:srgbClr val="FF0000"/>
                </a:solidFill>
                <a:latin typeface="华文新魏" pitchFamily="2" charset="-122"/>
                <a:ea typeface="华文新魏" pitchFamily="2" charset="-122"/>
              </a:rPr>
              <a:t>行政执法</a:t>
            </a:r>
            <a:r>
              <a:rPr lang="zh-CN" altLang="en-US" sz="4400" dirty="0" smtClean="0">
                <a:latin typeface="华文新魏" pitchFamily="2" charset="-122"/>
                <a:ea typeface="华文新魏" pitchFamily="2" charset="-122"/>
              </a:rPr>
              <a:t>是最大量、最经常的工作，是实现国家职能和法律价值的重要环节。</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rrowheads="1"/>
          </p:cNvSpPr>
          <p:nvPr>
            <p:ph type="body" idx="1"/>
          </p:nvPr>
        </p:nvSpPr>
        <p:spPr>
          <a:xfrm>
            <a:off x="250825" y="188913"/>
            <a:ext cx="9145588" cy="6330950"/>
          </a:xfrm>
        </p:spPr>
        <p:txBody>
          <a:bodyPr/>
          <a:lstStyle/>
          <a:p>
            <a:pPr eaLnBrk="1" hangingPunct="1"/>
            <a:endParaRPr lang="en-US" altLang="zh-CN" dirty="0" smtClean="0">
              <a:latin typeface="华文新魏" pitchFamily="2" charset="-122"/>
              <a:ea typeface="华文新魏" pitchFamily="2" charset="-122"/>
            </a:endParaRPr>
          </a:p>
          <a:p>
            <a:pPr eaLnBrk="1" hangingPunct="1"/>
            <a:r>
              <a:rPr lang="zh-CN" altLang="en-US" sz="3600" dirty="0" smtClean="0">
                <a:latin typeface="华文新魏" pitchFamily="2" charset="-122"/>
                <a:ea typeface="华文新魏" pitchFamily="2" charset="-122"/>
              </a:rPr>
              <a:t>行政执法的主体通常是国家行政机关</a:t>
            </a:r>
          </a:p>
          <a:p>
            <a:pPr eaLnBrk="1" hangingPunct="1">
              <a:buFont typeface="Wingdings" pitchFamily="2" charset="2"/>
              <a:buNone/>
            </a:pPr>
            <a:r>
              <a:rPr lang="zh-CN" altLang="en-US" sz="3600" dirty="0" smtClean="0">
                <a:latin typeface="华文新魏" pitchFamily="2" charset="-122"/>
                <a:ea typeface="华文新魏" pitchFamily="2" charset="-122"/>
              </a:rPr>
              <a:t>    及其公职人员。</a:t>
            </a:r>
          </a:p>
          <a:p>
            <a:pPr eaLnBrk="1" hangingPunct="1">
              <a:buFont typeface="Wingdings" pitchFamily="2" charset="2"/>
              <a:buNone/>
            </a:pPr>
            <a:r>
              <a:rPr lang="zh-CN" altLang="en-US" sz="3600" dirty="0" smtClean="0">
                <a:latin typeface="华文新魏" pitchFamily="2" charset="-122"/>
                <a:ea typeface="华文新魏" pitchFamily="2" charset="-122"/>
              </a:rPr>
              <a:t>   大体分为：</a:t>
            </a:r>
          </a:p>
          <a:p>
            <a:pPr eaLnBrk="1" hangingPunct="1">
              <a:buFont typeface="Wingdings" pitchFamily="2" charset="2"/>
              <a:buNone/>
            </a:pPr>
            <a:r>
              <a:rPr lang="zh-CN" altLang="en-US" sz="3600" dirty="0" smtClean="0">
                <a:latin typeface="华文新魏" pitchFamily="2" charset="-122"/>
                <a:ea typeface="华文新魏" pitchFamily="2" charset="-122"/>
              </a:rPr>
              <a:t>   </a:t>
            </a:r>
            <a:r>
              <a:rPr lang="en-US" altLang="zh-CN" sz="3600" dirty="0" smtClean="0">
                <a:ea typeface="华文新魏" pitchFamily="2" charset="-122"/>
              </a:rPr>
              <a:t>——</a:t>
            </a:r>
            <a:r>
              <a:rPr lang="zh-CN" altLang="en-US" sz="3600" dirty="0" smtClean="0">
                <a:latin typeface="华文新魏" pitchFamily="2" charset="-122"/>
                <a:ea typeface="华文新魏" pitchFamily="2" charset="-122"/>
              </a:rPr>
              <a:t>中央和地方各级政府</a:t>
            </a:r>
          </a:p>
          <a:p>
            <a:pPr eaLnBrk="1" hangingPunct="1">
              <a:buFont typeface="Wingdings" pitchFamily="2" charset="2"/>
              <a:buNone/>
            </a:pPr>
            <a:r>
              <a:rPr lang="zh-CN" altLang="en-US" sz="3600" dirty="0" smtClean="0">
                <a:latin typeface="华文新魏" pitchFamily="2" charset="-122"/>
                <a:ea typeface="华文新魏" pitchFamily="2" charset="-122"/>
              </a:rPr>
              <a:t>   </a:t>
            </a:r>
            <a:r>
              <a:rPr lang="en-US" altLang="zh-CN" sz="3600" dirty="0" smtClean="0">
                <a:ea typeface="华文新魏" pitchFamily="2" charset="-122"/>
              </a:rPr>
              <a:t>——</a:t>
            </a:r>
            <a:r>
              <a:rPr lang="zh-CN" altLang="en-US" sz="3600" dirty="0" smtClean="0">
                <a:latin typeface="华文新魏" pitchFamily="2" charset="-122"/>
                <a:ea typeface="华文新魏" pitchFamily="2" charset="-122"/>
              </a:rPr>
              <a:t>各级政府中享有执法权</a:t>
            </a:r>
          </a:p>
          <a:p>
            <a:pPr eaLnBrk="1" hangingPunct="1">
              <a:buFont typeface="Wingdings" pitchFamily="2" charset="2"/>
              <a:buNone/>
            </a:pPr>
            <a:r>
              <a:rPr lang="zh-CN" altLang="en-US" sz="3600" dirty="0" smtClean="0">
                <a:latin typeface="华文新魏" pitchFamily="2" charset="-122"/>
                <a:ea typeface="华文新魏" pitchFamily="2" charset="-122"/>
              </a:rPr>
              <a:t>           的下属行政机构</a:t>
            </a:r>
          </a:p>
          <a:p>
            <a:pPr eaLnBrk="1" hangingPunct="1"/>
            <a:r>
              <a:rPr lang="zh-CN" altLang="en-US" sz="3600" dirty="0" smtClean="0">
                <a:latin typeface="华文新魏" pitchFamily="2" charset="-122"/>
                <a:ea typeface="华文新魏" pitchFamily="2" charset="-122"/>
              </a:rPr>
              <a:t>此外，法律授权的社会组织、</a:t>
            </a:r>
          </a:p>
          <a:p>
            <a:pPr eaLnBrk="1" hangingPunct="1">
              <a:buFont typeface="Wingdings" pitchFamily="2" charset="2"/>
              <a:buNone/>
            </a:pPr>
            <a:r>
              <a:rPr lang="zh-CN" altLang="en-US" sz="3600" dirty="0" smtClean="0">
                <a:latin typeface="华文新魏" pitchFamily="2" charset="-122"/>
                <a:ea typeface="华文新魏" pitchFamily="2" charset="-122"/>
              </a:rPr>
              <a:t>行政机关依法委托的社会组织</a:t>
            </a:r>
          </a:p>
          <a:p>
            <a:pPr eaLnBrk="1" hangingPunct="1">
              <a:buFont typeface="Wingdings" pitchFamily="2" charset="2"/>
              <a:buNone/>
            </a:pPr>
            <a:r>
              <a:rPr lang="zh-CN" altLang="en-US" sz="3600" dirty="0" smtClean="0">
                <a:latin typeface="华文新魏" pitchFamily="2" charset="-122"/>
                <a:ea typeface="华文新魏" pitchFamily="2" charset="-122"/>
              </a:rPr>
              <a:t>可以在一定范围内执行法律。</a:t>
            </a:r>
          </a:p>
        </p:txBody>
      </p:sp>
      <p:pic>
        <p:nvPicPr>
          <p:cNvPr id="32771" name="Picture 3" descr="20068912696079"/>
          <p:cNvPicPr>
            <a:picLocks noChangeAspect="1" noChangeArrowheads="1"/>
          </p:cNvPicPr>
          <p:nvPr/>
        </p:nvPicPr>
        <p:blipFill>
          <a:blip r:embed="rId2" cstate="print"/>
          <a:srcRect/>
          <a:stretch>
            <a:fillRect/>
          </a:stretch>
        </p:blipFill>
        <p:spPr bwMode="auto">
          <a:xfrm>
            <a:off x="6300192" y="1628800"/>
            <a:ext cx="3301601" cy="415993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2210">
                                            <p:txEl>
                                              <p:pRg st="1" end="1"/>
                                            </p:txEl>
                                          </p:spTgt>
                                        </p:tgtEl>
                                        <p:attrNameLst>
                                          <p:attrName>style.visibility</p:attrName>
                                        </p:attrNameLst>
                                      </p:cBhvr>
                                      <p:to>
                                        <p:strVal val="visible"/>
                                      </p:to>
                                    </p:set>
                                    <p:animEffect transition="in" filter="dissolve">
                                      <p:cBhvr>
                                        <p:cTn id="7" dur="500"/>
                                        <p:tgtEl>
                                          <p:spTgt spid="2222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2210">
                                            <p:txEl>
                                              <p:pRg st="2" end="2"/>
                                            </p:txEl>
                                          </p:spTgt>
                                        </p:tgtEl>
                                        <p:attrNameLst>
                                          <p:attrName>style.visibility</p:attrName>
                                        </p:attrNameLst>
                                      </p:cBhvr>
                                      <p:to>
                                        <p:strVal val="visible"/>
                                      </p:to>
                                    </p:set>
                                    <p:animEffect transition="in" filter="dissolve">
                                      <p:cBhvr>
                                        <p:cTn id="12" dur="500"/>
                                        <p:tgtEl>
                                          <p:spTgt spid="2222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2210">
                                            <p:txEl>
                                              <p:pRg st="3" end="3"/>
                                            </p:txEl>
                                          </p:spTgt>
                                        </p:tgtEl>
                                        <p:attrNameLst>
                                          <p:attrName>style.visibility</p:attrName>
                                        </p:attrNameLst>
                                      </p:cBhvr>
                                      <p:to>
                                        <p:strVal val="visible"/>
                                      </p:to>
                                    </p:set>
                                    <p:animEffect transition="in" filter="dissolve">
                                      <p:cBhvr>
                                        <p:cTn id="17" dur="500"/>
                                        <p:tgtEl>
                                          <p:spTgt spid="2222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2210">
                                            <p:txEl>
                                              <p:pRg st="4" end="4"/>
                                            </p:txEl>
                                          </p:spTgt>
                                        </p:tgtEl>
                                        <p:attrNameLst>
                                          <p:attrName>style.visibility</p:attrName>
                                        </p:attrNameLst>
                                      </p:cBhvr>
                                      <p:to>
                                        <p:strVal val="visible"/>
                                      </p:to>
                                    </p:set>
                                    <p:animEffect transition="in" filter="dissolve">
                                      <p:cBhvr>
                                        <p:cTn id="22" dur="500"/>
                                        <p:tgtEl>
                                          <p:spTgt spid="2222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2210">
                                            <p:txEl>
                                              <p:pRg st="5" end="5"/>
                                            </p:txEl>
                                          </p:spTgt>
                                        </p:tgtEl>
                                        <p:attrNameLst>
                                          <p:attrName>style.visibility</p:attrName>
                                        </p:attrNameLst>
                                      </p:cBhvr>
                                      <p:to>
                                        <p:strVal val="visible"/>
                                      </p:to>
                                    </p:set>
                                    <p:animEffect transition="in" filter="dissolve">
                                      <p:cBhvr>
                                        <p:cTn id="27" dur="500"/>
                                        <p:tgtEl>
                                          <p:spTgt spid="2222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22210">
                                            <p:txEl>
                                              <p:pRg st="6" end="6"/>
                                            </p:txEl>
                                          </p:spTgt>
                                        </p:tgtEl>
                                        <p:attrNameLst>
                                          <p:attrName>style.visibility</p:attrName>
                                        </p:attrNameLst>
                                      </p:cBhvr>
                                      <p:to>
                                        <p:strVal val="visible"/>
                                      </p:to>
                                    </p:set>
                                    <p:animEffect transition="in" filter="dissolve">
                                      <p:cBhvr>
                                        <p:cTn id="32" dur="500"/>
                                        <p:tgtEl>
                                          <p:spTgt spid="2222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0" presetClass="entr" presetSubtype="0" fill="hold" nodeType="clickEffect">
                                  <p:stCondLst>
                                    <p:cond delay="0"/>
                                  </p:stCondLst>
                                  <p:iterate type="lt">
                                    <p:tmPct val="10000"/>
                                  </p:iterate>
                                  <p:childTnLst>
                                    <p:set>
                                      <p:cBhvr>
                                        <p:cTn id="36" dur="1" fill="hold">
                                          <p:stCondLst>
                                            <p:cond delay="0"/>
                                          </p:stCondLst>
                                        </p:cTn>
                                        <p:tgtEl>
                                          <p:spTgt spid="222210">
                                            <p:txEl>
                                              <p:pRg st="7" end="7"/>
                                            </p:txEl>
                                          </p:spTgt>
                                        </p:tgtEl>
                                        <p:attrNameLst>
                                          <p:attrName>style.visibility</p:attrName>
                                        </p:attrNameLst>
                                      </p:cBhvr>
                                      <p:to>
                                        <p:strVal val="visible"/>
                                      </p:to>
                                    </p:set>
                                    <p:animEffect transition="in" filter="fade">
                                      <p:cBhvr>
                                        <p:cTn id="37" dur="1000"/>
                                        <p:tgtEl>
                                          <p:spTgt spid="222210">
                                            <p:txEl>
                                              <p:pRg st="7" end="7"/>
                                            </p:txEl>
                                          </p:spTgt>
                                        </p:tgtEl>
                                      </p:cBhvr>
                                    </p:animEffect>
                                    <p:anim calcmode="lin" valueType="num">
                                      <p:cBhvr>
                                        <p:cTn id="38" dur="1000" fill="hold"/>
                                        <p:tgtEl>
                                          <p:spTgt spid="222210">
                                            <p:txEl>
                                              <p:pRg st="7" end="7"/>
                                            </p:txEl>
                                          </p:spTgt>
                                        </p:tgtEl>
                                        <p:attrNameLst>
                                          <p:attrName>ppt_x</p:attrName>
                                        </p:attrNameLst>
                                      </p:cBhvr>
                                      <p:tavLst>
                                        <p:tav tm="0">
                                          <p:val>
                                            <p:strVal val="#ppt_x-.1"/>
                                          </p:val>
                                        </p:tav>
                                        <p:tav tm="100000">
                                          <p:val>
                                            <p:strVal val="#ppt_x"/>
                                          </p:val>
                                        </p:tav>
                                      </p:tavLst>
                                    </p:anim>
                                    <p:anim calcmode="lin" valueType="num">
                                      <p:cBhvr>
                                        <p:cTn id="39" dur="1000" fill="hold"/>
                                        <p:tgtEl>
                                          <p:spTgt spid="22221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0" presetClass="entr" presetSubtype="0" fill="hold" nodeType="clickEffect">
                                  <p:stCondLst>
                                    <p:cond delay="0"/>
                                  </p:stCondLst>
                                  <p:iterate type="lt">
                                    <p:tmPct val="10000"/>
                                  </p:iterate>
                                  <p:childTnLst>
                                    <p:set>
                                      <p:cBhvr>
                                        <p:cTn id="43" dur="1" fill="hold">
                                          <p:stCondLst>
                                            <p:cond delay="0"/>
                                          </p:stCondLst>
                                        </p:cTn>
                                        <p:tgtEl>
                                          <p:spTgt spid="222210">
                                            <p:txEl>
                                              <p:pRg st="8" end="8"/>
                                            </p:txEl>
                                          </p:spTgt>
                                        </p:tgtEl>
                                        <p:attrNameLst>
                                          <p:attrName>style.visibility</p:attrName>
                                        </p:attrNameLst>
                                      </p:cBhvr>
                                      <p:to>
                                        <p:strVal val="visible"/>
                                      </p:to>
                                    </p:set>
                                    <p:animEffect transition="in" filter="fade">
                                      <p:cBhvr>
                                        <p:cTn id="44" dur="1000"/>
                                        <p:tgtEl>
                                          <p:spTgt spid="222210">
                                            <p:txEl>
                                              <p:pRg st="8" end="8"/>
                                            </p:txEl>
                                          </p:spTgt>
                                        </p:tgtEl>
                                      </p:cBhvr>
                                    </p:animEffect>
                                    <p:anim calcmode="lin" valueType="num">
                                      <p:cBhvr>
                                        <p:cTn id="45" dur="1000" fill="hold"/>
                                        <p:tgtEl>
                                          <p:spTgt spid="222210">
                                            <p:txEl>
                                              <p:pRg st="8" end="8"/>
                                            </p:txEl>
                                          </p:spTgt>
                                        </p:tgtEl>
                                        <p:attrNameLst>
                                          <p:attrName>ppt_x</p:attrName>
                                        </p:attrNameLst>
                                      </p:cBhvr>
                                      <p:tavLst>
                                        <p:tav tm="0">
                                          <p:val>
                                            <p:strVal val="#ppt_x-.1"/>
                                          </p:val>
                                        </p:tav>
                                        <p:tav tm="100000">
                                          <p:val>
                                            <p:strVal val="#ppt_x"/>
                                          </p:val>
                                        </p:tav>
                                      </p:tavLst>
                                    </p:anim>
                                    <p:anim calcmode="lin" valueType="num">
                                      <p:cBhvr>
                                        <p:cTn id="46" dur="1000" fill="hold"/>
                                        <p:tgtEl>
                                          <p:spTgt spid="22221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0" presetClass="entr" presetSubtype="0" fill="hold" nodeType="clickEffect">
                                  <p:stCondLst>
                                    <p:cond delay="0"/>
                                  </p:stCondLst>
                                  <p:iterate type="lt">
                                    <p:tmPct val="10000"/>
                                  </p:iterate>
                                  <p:childTnLst>
                                    <p:set>
                                      <p:cBhvr>
                                        <p:cTn id="50" dur="1" fill="hold">
                                          <p:stCondLst>
                                            <p:cond delay="0"/>
                                          </p:stCondLst>
                                        </p:cTn>
                                        <p:tgtEl>
                                          <p:spTgt spid="222210">
                                            <p:txEl>
                                              <p:pRg st="9" end="9"/>
                                            </p:txEl>
                                          </p:spTgt>
                                        </p:tgtEl>
                                        <p:attrNameLst>
                                          <p:attrName>style.visibility</p:attrName>
                                        </p:attrNameLst>
                                      </p:cBhvr>
                                      <p:to>
                                        <p:strVal val="visible"/>
                                      </p:to>
                                    </p:set>
                                    <p:animEffect transition="in" filter="fade">
                                      <p:cBhvr>
                                        <p:cTn id="51" dur="1000"/>
                                        <p:tgtEl>
                                          <p:spTgt spid="222210">
                                            <p:txEl>
                                              <p:pRg st="9" end="9"/>
                                            </p:txEl>
                                          </p:spTgt>
                                        </p:tgtEl>
                                      </p:cBhvr>
                                    </p:animEffect>
                                    <p:anim calcmode="lin" valueType="num">
                                      <p:cBhvr>
                                        <p:cTn id="52" dur="1000" fill="hold"/>
                                        <p:tgtEl>
                                          <p:spTgt spid="222210">
                                            <p:txEl>
                                              <p:pRg st="9" end="9"/>
                                            </p:txEl>
                                          </p:spTgt>
                                        </p:tgtEl>
                                        <p:attrNameLst>
                                          <p:attrName>ppt_x</p:attrName>
                                        </p:attrNameLst>
                                      </p:cBhvr>
                                      <p:tavLst>
                                        <p:tav tm="0">
                                          <p:val>
                                            <p:strVal val="#ppt_x-.1"/>
                                          </p:val>
                                        </p:tav>
                                        <p:tav tm="100000">
                                          <p:val>
                                            <p:strVal val="#ppt_x"/>
                                          </p:val>
                                        </p:tav>
                                      </p:tavLst>
                                    </p:anim>
                                    <p:anim calcmode="lin" valueType="num">
                                      <p:cBhvr>
                                        <p:cTn id="53" dur="1000" fill="hold"/>
                                        <p:tgtEl>
                                          <p:spTgt spid="22221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rrowheads="1"/>
          </p:cNvSpPr>
          <p:nvPr>
            <p:ph type="body" idx="4294967295"/>
          </p:nvPr>
        </p:nvSpPr>
        <p:spPr>
          <a:xfrm>
            <a:off x="0" y="549275"/>
            <a:ext cx="8991600" cy="5665807"/>
          </a:xfrm>
        </p:spPr>
        <p:txBody>
          <a:bodyPr>
            <a:normAutofit fontScale="92500"/>
          </a:bodyPr>
          <a:lstStyle/>
          <a:p>
            <a:pPr eaLnBrk="1" hangingPunct="1">
              <a:buFont typeface="Wingdings" pitchFamily="2" charset="2"/>
              <a:buNone/>
            </a:pPr>
            <a:r>
              <a:rPr lang="zh-CN" altLang="en-US" sz="4800" b="1" dirty="0" smtClean="0">
                <a:latin typeface="华文新魏" pitchFamily="2" charset="-122"/>
                <a:ea typeface="华文新魏" pitchFamily="2" charset="-122"/>
              </a:rPr>
              <a:t>（三）法律适用</a:t>
            </a:r>
          </a:p>
          <a:p>
            <a:pPr eaLnBrk="1" hangingPunct="1">
              <a:buFont typeface="Wingdings" pitchFamily="2" charset="2"/>
              <a:buNone/>
            </a:pPr>
            <a:endParaRPr lang="zh-CN" altLang="en-US" sz="800" b="1" dirty="0" smtClean="0">
              <a:latin typeface="华文新魏" pitchFamily="2" charset="-122"/>
              <a:ea typeface="华文新魏" pitchFamily="2" charset="-122"/>
            </a:endParaRPr>
          </a:p>
          <a:p>
            <a:pPr eaLnBrk="1" hangingPunct="1">
              <a:buFont typeface="Wingdings" pitchFamily="2" charset="2"/>
              <a:buNone/>
            </a:pPr>
            <a:r>
              <a:rPr lang="zh-CN" altLang="en-US" sz="4300" dirty="0" smtClean="0">
                <a:latin typeface="华文新魏" pitchFamily="2" charset="-122"/>
                <a:ea typeface="华文新魏" pitchFamily="2" charset="-122"/>
              </a:rPr>
              <a:t>                 </a:t>
            </a:r>
            <a:r>
              <a:rPr lang="en-US" altLang="zh-CN" sz="4300" dirty="0" smtClean="0">
                <a:ea typeface="华文新魏" pitchFamily="2" charset="-122"/>
              </a:rPr>
              <a:t>——</a:t>
            </a:r>
            <a:r>
              <a:rPr lang="zh-CN" altLang="en-US" sz="4300" dirty="0" smtClean="0">
                <a:latin typeface="华文新魏" pitchFamily="2" charset="-122"/>
                <a:ea typeface="华文新魏" pitchFamily="2" charset="-122"/>
              </a:rPr>
              <a:t>国家司法机关及其公职人员依照法定职权和程序适用法律处理案件的专门活动。</a:t>
            </a:r>
          </a:p>
          <a:p>
            <a:pPr eaLnBrk="1" hangingPunct="1">
              <a:buFont typeface="Wingdings" pitchFamily="2" charset="2"/>
              <a:buNone/>
            </a:pPr>
            <a:endParaRPr lang="zh-CN" altLang="en-US" sz="800" dirty="0" smtClean="0">
              <a:latin typeface="华文新魏" pitchFamily="2" charset="-122"/>
              <a:ea typeface="华文新魏" pitchFamily="2" charset="-122"/>
            </a:endParaRPr>
          </a:p>
          <a:p>
            <a:pPr eaLnBrk="1" hangingPunct="1">
              <a:buFont typeface="Wingdings" pitchFamily="2" charset="2"/>
              <a:buNone/>
            </a:pPr>
            <a:r>
              <a:rPr lang="zh-CN" altLang="en-US" dirty="0" smtClean="0">
                <a:latin typeface="华文新魏" pitchFamily="2" charset="-122"/>
                <a:ea typeface="华文新魏" pitchFamily="2" charset="-122"/>
              </a:rPr>
              <a:t>                    </a:t>
            </a:r>
          </a:p>
          <a:p>
            <a:pPr eaLnBrk="1" hangingPunct="1">
              <a:buFont typeface="Wingdings" pitchFamily="2" charset="2"/>
              <a:buNone/>
            </a:pPr>
            <a:r>
              <a:rPr lang="zh-CN" altLang="en-US" sz="3500" dirty="0" smtClean="0">
                <a:latin typeface="华文新魏" pitchFamily="2" charset="-122"/>
                <a:ea typeface="华文新魏" pitchFamily="2" charset="-122"/>
              </a:rPr>
              <a:t>                     检察机关</a:t>
            </a:r>
            <a:r>
              <a:rPr lang="en-US" altLang="zh-CN" sz="3500" dirty="0" smtClean="0">
                <a:ea typeface="华文新魏" pitchFamily="2" charset="-122"/>
              </a:rPr>
              <a:t>—</a:t>
            </a:r>
            <a:r>
              <a:rPr lang="zh-CN" altLang="en-US" sz="3500" dirty="0" smtClean="0">
                <a:latin typeface="华文新魏" pitchFamily="2" charset="-122"/>
                <a:ea typeface="华文新魏" pitchFamily="2" charset="-122"/>
              </a:rPr>
              <a:t>人民检察院</a:t>
            </a:r>
            <a:r>
              <a:rPr lang="en-US" altLang="zh-CN" sz="3500" dirty="0" smtClean="0">
                <a:ea typeface="华文新魏" pitchFamily="2" charset="-122"/>
              </a:rPr>
              <a:t>—</a:t>
            </a:r>
            <a:r>
              <a:rPr lang="zh-CN" altLang="en-US" sz="3500" dirty="0" smtClean="0">
                <a:latin typeface="华文新魏" pitchFamily="2" charset="-122"/>
                <a:ea typeface="华文新魏" pitchFamily="2" charset="-122"/>
              </a:rPr>
              <a:t>法律监督权</a:t>
            </a:r>
          </a:p>
          <a:p>
            <a:pPr eaLnBrk="1" hangingPunct="1">
              <a:buFont typeface="Wingdings" pitchFamily="2" charset="2"/>
              <a:buNone/>
            </a:pPr>
            <a:r>
              <a:rPr lang="zh-CN" altLang="en-US" sz="3500" dirty="0" smtClean="0">
                <a:latin typeface="华文新魏" pitchFamily="2" charset="-122"/>
                <a:ea typeface="华文新魏" pitchFamily="2" charset="-122"/>
              </a:rPr>
              <a:t>司法机关</a:t>
            </a:r>
          </a:p>
          <a:p>
            <a:pPr eaLnBrk="1" hangingPunct="1">
              <a:buFont typeface="Wingdings" pitchFamily="2" charset="2"/>
              <a:buNone/>
            </a:pPr>
            <a:r>
              <a:rPr lang="zh-CN" altLang="en-US" sz="3500" dirty="0" smtClean="0">
                <a:latin typeface="华文新魏" pitchFamily="2" charset="-122"/>
                <a:ea typeface="华文新魏" pitchFamily="2" charset="-122"/>
              </a:rPr>
              <a:t>                    审判机关</a:t>
            </a:r>
            <a:r>
              <a:rPr lang="en-US" altLang="zh-CN" sz="3500" dirty="0" smtClean="0">
                <a:ea typeface="华文新魏" pitchFamily="2" charset="-122"/>
              </a:rPr>
              <a:t>—</a:t>
            </a:r>
            <a:r>
              <a:rPr lang="zh-CN" altLang="en-US" sz="3500" dirty="0" smtClean="0">
                <a:latin typeface="华文新魏" pitchFamily="2" charset="-122"/>
                <a:ea typeface="华文新魏" pitchFamily="2" charset="-122"/>
              </a:rPr>
              <a:t>人民法院</a:t>
            </a:r>
            <a:r>
              <a:rPr lang="en-US" altLang="zh-CN" sz="3500" dirty="0" smtClean="0">
                <a:ea typeface="华文新魏" pitchFamily="2" charset="-122"/>
              </a:rPr>
              <a:t>—</a:t>
            </a:r>
            <a:r>
              <a:rPr lang="zh-CN" altLang="en-US" sz="3500" dirty="0" smtClean="0">
                <a:latin typeface="华文新魏" pitchFamily="2" charset="-122"/>
                <a:ea typeface="华文新魏" pitchFamily="2" charset="-122"/>
              </a:rPr>
              <a:t>审判权 </a:t>
            </a:r>
          </a:p>
        </p:txBody>
      </p:sp>
      <p:sp>
        <p:nvSpPr>
          <p:cNvPr id="224259" name="AutoShape 3"/>
          <p:cNvSpPr>
            <a:spLocks/>
          </p:cNvSpPr>
          <p:nvPr/>
        </p:nvSpPr>
        <p:spPr bwMode="auto">
          <a:xfrm>
            <a:off x="1857356" y="4429132"/>
            <a:ext cx="49231" cy="1152525"/>
          </a:xfrm>
          <a:prstGeom prst="leftBrace">
            <a:avLst>
              <a:gd name="adj1" fmla="val 67222"/>
              <a:gd name="adj2" fmla="val 50000"/>
            </a:avLst>
          </a:prstGeom>
          <a:noFill/>
          <a:ln w="25400">
            <a:solidFill>
              <a:schemeClr val="tx1"/>
            </a:solidFill>
            <a:round/>
            <a:headEnd/>
            <a:tailEnd/>
          </a:ln>
          <a:effectLst/>
        </p:spPr>
        <p:txBody>
          <a:bodyPr wrap="none" anchor="ctr"/>
          <a:lstStyle/>
          <a:p>
            <a:pPr>
              <a:defRPr/>
            </a:pPr>
            <a:endParaRPr lang="zh-CN" altLang="en-US"/>
          </a:p>
        </p:txBody>
      </p:sp>
      <p:pic>
        <p:nvPicPr>
          <p:cNvPr id="224260" name="Picture 4" descr="000d87948d2b075c5c6901"/>
          <p:cNvPicPr>
            <a:picLocks noChangeAspect="1" noChangeArrowheads="1"/>
          </p:cNvPicPr>
          <p:nvPr/>
        </p:nvPicPr>
        <p:blipFill>
          <a:blip r:embed="rId2" cstate="print"/>
          <a:srcRect/>
          <a:stretch>
            <a:fillRect/>
          </a:stretch>
        </p:blipFill>
        <p:spPr bwMode="auto">
          <a:xfrm>
            <a:off x="7572396" y="4892675"/>
            <a:ext cx="1800225" cy="19653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24258">
                                            <p:txEl>
                                              <p:pRg st="0" end="0"/>
                                            </p:txEl>
                                          </p:spTgt>
                                        </p:tgtEl>
                                        <p:attrNameLst>
                                          <p:attrName>style.visibility</p:attrName>
                                        </p:attrNameLst>
                                      </p:cBhvr>
                                      <p:to>
                                        <p:strVal val="visible"/>
                                      </p:to>
                                    </p:set>
                                    <p:animEffect transition="in" filter="slide(fromBottom)">
                                      <p:cBhvr>
                                        <p:cTn id="7" dur="500"/>
                                        <p:tgtEl>
                                          <p:spTgt spid="2242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258">
                                            <p:txEl>
                                              <p:pRg st="2" end="2"/>
                                            </p:txEl>
                                          </p:spTgt>
                                        </p:tgtEl>
                                        <p:attrNameLst>
                                          <p:attrName>style.visibility</p:attrName>
                                        </p:attrNameLst>
                                      </p:cBhvr>
                                      <p:to>
                                        <p:strVal val="visible"/>
                                      </p:to>
                                    </p:set>
                                    <p:animEffect transition="in" filter="dissolve">
                                      <p:cBhvr>
                                        <p:cTn id="12" dur="500"/>
                                        <p:tgtEl>
                                          <p:spTgt spid="224258">
                                            <p:txEl>
                                              <p:pRg st="2" end="2"/>
                                            </p:txEl>
                                          </p:spTgt>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24259"/>
                                        </p:tgtEl>
                                        <p:attrNameLst>
                                          <p:attrName>style.visibility</p:attrName>
                                        </p:attrNameLst>
                                      </p:cBhvr>
                                      <p:to>
                                        <p:strVal val="visible"/>
                                      </p:to>
                                    </p:set>
                                    <p:animEffect transition="in" filter="dissolve">
                                      <p:cBhvr>
                                        <p:cTn id="16" dur="500"/>
                                        <p:tgtEl>
                                          <p:spTgt spid="224259"/>
                                        </p:tgtEl>
                                      </p:cBhvr>
                                    </p:animEffect>
                                  </p:childTnLst>
                                </p:cTn>
                              </p:par>
                            </p:childTnLst>
                          </p:cTn>
                        </p:par>
                      </p:childTnLst>
                    </p:cTn>
                  </p:par>
                  <p:par>
                    <p:cTn id="17" fill="hold">
                      <p:stCondLst>
                        <p:cond delay="indefinite"/>
                      </p:stCondLst>
                      <p:childTnLst>
                        <p:par>
                          <p:cTn id="18" fill="hold">
                            <p:stCondLst>
                              <p:cond delay="0"/>
                            </p:stCondLst>
                            <p:childTnLst>
                              <p:par>
                                <p:cTn id="19" presetID="40" presetClass="entr" presetSubtype="0" fill="hold" nodeType="clickEffect">
                                  <p:stCondLst>
                                    <p:cond delay="0"/>
                                  </p:stCondLst>
                                  <p:iterate type="lt">
                                    <p:tmPct val="10000"/>
                                  </p:iterate>
                                  <p:childTnLst>
                                    <p:set>
                                      <p:cBhvr>
                                        <p:cTn id="20" dur="1" fill="hold">
                                          <p:stCondLst>
                                            <p:cond delay="0"/>
                                          </p:stCondLst>
                                        </p:cTn>
                                        <p:tgtEl>
                                          <p:spTgt spid="224258">
                                            <p:txEl>
                                              <p:pRg st="4" end="4"/>
                                            </p:txEl>
                                          </p:spTgt>
                                        </p:tgtEl>
                                        <p:attrNameLst>
                                          <p:attrName>style.visibility</p:attrName>
                                        </p:attrNameLst>
                                      </p:cBhvr>
                                      <p:to>
                                        <p:strVal val="visible"/>
                                      </p:to>
                                    </p:set>
                                    <p:animEffect transition="in" filter="fade">
                                      <p:cBhvr>
                                        <p:cTn id="21" dur="1000"/>
                                        <p:tgtEl>
                                          <p:spTgt spid="224258">
                                            <p:txEl>
                                              <p:pRg st="4" end="4"/>
                                            </p:txEl>
                                          </p:spTgt>
                                        </p:tgtEl>
                                      </p:cBhvr>
                                    </p:animEffect>
                                    <p:anim calcmode="lin" valueType="num">
                                      <p:cBhvr>
                                        <p:cTn id="22" dur="1000" fill="hold"/>
                                        <p:tgtEl>
                                          <p:spTgt spid="224258">
                                            <p:txEl>
                                              <p:pRg st="4" end="4"/>
                                            </p:txEl>
                                          </p:spTgt>
                                        </p:tgtEl>
                                        <p:attrNameLst>
                                          <p:attrName>ppt_x</p:attrName>
                                        </p:attrNameLst>
                                      </p:cBhvr>
                                      <p:tavLst>
                                        <p:tav tm="0">
                                          <p:val>
                                            <p:strVal val="#ppt_x-.1"/>
                                          </p:val>
                                        </p:tav>
                                        <p:tav tm="100000">
                                          <p:val>
                                            <p:strVal val="#ppt_x"/>
                                          </p:val>
                                        </p:tav>
                                      </p:tavLst>
                                    </p:anim>
                                    <p:anim calcmode="lin" valueType="num">
                                      <p:cBhvr>
                                        <p:cTn id="23" dur="1000" fill="hold"/>
                                        <p:tgtEl>
                                          <p:spTgt spid="22425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0" presetClass="entr" presetSubtype="0" fill="hold" nodeType="clickEffect">
                                  <p:stCondLst>
                                    <p:cond delay="0"/>
                                  </p:stCondLst>
                                  <p:iterate type="lt">
                                    <p:tmPct val="10000"/>
                                  </p:iterate>
                                  <p:childTnLst>
                                    <p:set>
                                      <p:cBhvr>
                                        <p:cTn id="27" dur="1" fill="hold">
                                          <p:stCondLst>
                                            <p:cond delay="0"/>
                                          </p:stCondLst>
                                        </p:cTn>
                                        <p:tgtEl>
                                          <p:spTgt spid="224258">
                                            <p:txEl>
                                              <p:pRg st="5" end="5"/>
                                            </p:txEl>
                                          </p:spTgt>
                                        </p:tgtEl>
                                        <p:attrNameLst>
                                          <p:attrName>style.visibility</p:attrName>
                                        </p:attrNameLst>
                                      </p:cBhvr>
                                      <p:to>
                                        <p:strVal val="visible"/>
                                      </p:to>
                                    </p:set>
                                    <p:animEffect transition="in" filter="fade">
                                      <p:cBhvr>
                                        <p:cTn id="28" dur="1000"/>
                                        <p:tgtEl>
                                          <p:spTgt spid="224258">
                                            <p:txEl>
                                              <p:pRg st="5" end="5"/>
                                            </p:txEl>
                                          </p:spTgt>
                                        </p:tgtEl>
                                      </p:cBhvr>
                                    </p:animEffect>
                                    <p:anim calcmode="lin" valueType="num">
                                      <p:cBhvr>
                                        <p:cTn id="29" dur="1000" fill="hold"/>
                                        <p:tgtEl>
                                          <p:spTgt spid="224258">
                                            <p:txEl>
                                              <p:pRg st="5" end="5"/>
                                            </p:txEl>
                                          </p:spTgt>
                                        </p:tgtEl>
                                        <p:attrNameLst>
                                          <p:attrName>ppt_x</p:attrName>
                                        </p:attrNameLst>
                                      </p:cBhvr>
                                      <p:tavLst>
                                        <p:tav tm="0">
                                          <p:val>
                                            <p:strVal val="#ppt_x-.1"/>
                                          </p:val>
                                        </p:tav>
                                        <p:tav tm="100000">
                                          <p:val>
                                            <p:strVal val="#ppt_x"/>
                                          </p:val>
                                        </p:tav>
                                      </p:tavLst>
                                    </p:anim>
                                    <p:anim calcmode="lin" valueType="num">
                                      <p:cBhvr>
                                        <p:cTn id="30" dur="1000" fill="hold"/>
                                        <p:tgtEl>
                                          <p:spTgt spid="22425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0" presetClass="entr" presetSubtype="0" fill="hold" nodeType="clickEffect">
                                  <p:stCondLst>
                                    <p:cond delay="0"/>
                                  </p:stCondLst>
                                  <p:iterate type="lt">
                                    <p:tmPct val="10000"/>
                                  </p:iterate>
                                  <p:childTnLst>
                                    <p:set>
                                      <p:cBhvr>
                                        <p:cTn id="34" dur="1" fill="hold">
                                          <p:stCondLst>
                                            <p:cond delay="0"/>
                                          </p:stCondLst>
                                        </p:cTn>
                                        <p:tgtEl>
                                          <p:spTgt spid="224258">
                                            <p:txEl>
                                              <p:pRg st="6" end="6"/>
                                            </p:txEl>
                                          </p:spTgt>
                                        </p:tgtEl>
                                        <p:attrNameLst>
                                          <p:attrName>style.visibility</p:attrName>
                                        </p:attrNameLst>
                                      </p:cBhvr>
                                      <p:to>
                                        <p:strVal val="visible"/>
                                      </p:to>
                                    </p:set>
                                    <p:animEffect transition="in" filter="fade">
                                      <p:cBhvr>
                                        <p:cTn id="35" dur="1000"/>
                                        <p:tgtEl>
                                          <p:spTgt spid="224258">
                                            <p:txEl>
                                              <p:pRg st="6" end="6"/>
                                            </p:txEl>
                                          </p:spTgt>
                                        </p:tgtEl>
                                      </p:cBhvr>
                                    </p:animEffect>
                                    <p:anim calcmode="lin" valueType="num">
                                      <p:cBhvr>
                                        <p:cTn id="36" dur="1000" fill="hold"/>
                                        <p:tgtEl>
                                          <p:spTgt spid="224258">
                                            <p:txEl>
                                              <p:pRg st="6" end="6"/>
                                            </p:txEl>
                                          </p:spTgt>
                                        </p:tgtEl>
                                        <p:attrNameLst>
                                          <p:attrName>ppt_x</p:attrName>
                                        </p:attrNameLst>
                                      </p:cBhvr>
                                      <p:tavLst>
                                        <p:tav tm="0">
                                          <p:val>
                                            <p:strVal val="#ppt_x-.1"/>
                                          </p:val>
                                        </p:tav>
                                        <p:tav tm="100000">
                                          <p:val>
                                            <p:strVal val="#ppt_x"/>
                                          </p:val>
                                        </p:tav>
                                      </p:tavLst>
                                    </p:anim>
                                    <p:anim calcmode="lin" valueType="num">
                                      <p:cBhvr>
                                        <p:cTn id="37" dur="1000" fill="hold"/>
                                        <p:tgtEl>
                                          <p:spTgt spid="22425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0" presetClass="entr" presetSubtype="0" fill="hold" nodeType="clickEffect">
                                  <p:stCondLst>
                                    <p:cond delay="0"/>
                                  </p:stCondLst>
                                  <p:iterate type="lt">
                                    <p:tmPct val="10000"/>
                                  </p:iterate>
                                  <p:childTnLst>
                                    <p:set>
                                      <p:cBhvr>
                                        <p:cTn id="41" dur="1" fill="hold">
                                          <p:stCondLst>
                                            <p:cond delay="0"/>
                                          </p:stCondLst>
                                        </p:cTn>
                                        <p:tgtEl>
                                          <p:spTgt spid="224258">
                                            <p:txEl>
                                              <p:pRg st="7" end="7"/>
                                            </p:txEl>
                                          </p:spTgt>
                                        </p:tgtEl>
                                        <p:attrNameLst>
                                          <p:attrName>style.visibility</p:attrName>
                                        </p:attrNameLst>
                                      </p:cBhvr>
                                      <p:to>
                                        <p:strVal val="visible"/>
                                      </p:to>
                                    </p:set>
                                    <p:animEffect transition="in" filter="fade">
                                      <p:cBhvr>
                                        <p:cTn id="42" dur="1000"/>
                                        <p:tgtEl>
                                          <p:spTgt spid="224258">
                                            <p:txEl>
                                              <p:pRg st="7" end="7"/>
                                            </p:txEl>
                                          </p:spTgt>
                                        </p:tgtEl>
                                      </p:cBhvr>
                                    </p:animEffect>
                                    <p:anim calcmode="lin" valueType="num">
                                      <p:cBhvr>
                                        <p:cTn id="43" dur="1000" fill="hold"/>
                                        <p:tgtEl>
                                          <p:spTgt spid="224258">
                                            <p:txEl>
                                              <p:pRg st="7" end="7"/>
                                            </p:txEl>
                                          </p:spTgt>
                                        </p:tgtEl>
                                        <p:attrNameLst>
                                          <p:attrName>ppt_x</p:attrName>
                                        </p:attrNameLst>
                                      </p:cBhvr>
                                      <p:tavLst>
                                        <p:tav tm="0">
                                          <p:val>
                                            <p:strVal val="#ppt_x-.1"/>
                                          </p:val>
                                        </p:tav>
                                        <p:tav tm="100000">
                                          <p:val>
                                            <p:strVal val="#ppt_x"/>
                                          </p:val>
                                        </p:tav>
                                      </p:tavLst>
                                    </p:anim>
                                    <p:anim calcmode="lin" valueType="num">
                                      <p:cBhvr>
                                        <p:cTn id="44" dur="1000" fill="hold"/>
                                        <p:tgtEl>
                                          <p:spTgt spid="22425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24260"/>
                                        </p:tgtEl>
                                        <p:attrNameLst>
                                          <p:attrName>style.visibility</p:attrName>
                                        </p:attrNameLst>
                                      </p:cBhvr>
                                      <p:to>
                                        <p:strVal val="visible"/>
                                      </p:to>
                                    </p:set>
                                    <p:anim calcmode="lin" valueType="num">
                                      <p:cBhvr additive="base">
                                        <p:cTn id="49" dur="500" fill="hold"/>
                                        <p:tgtEl>
                                          <p:spTgt spid="224260"/>
                                        </p:tgtEl>
                                        <p:attrNameLst>
                                          <p:attrName>ppt_x</p:attrName>
                                        </p:attrNameLst>
                                      </p:cBhvr>
                                      <p:tavLst>
                                        <p:tav tm="0">
                                          <p:val>
                                            <p:strVal val="#ppt_x"/>
                                          </p:val>
                                        </p:tav>
                                        <p:tav tm="100000">
                                          <p:val>
                                            <p:strVal val="#ppt_x"/>
                                          </p:val>
                                        </p:tav>
                                      </p:tavLst>
                                    </p:anim>
                                    <p:anim calcmode="lin" valueType="num">
                                      <p:cBhvr additive="base">
                                        <p:cTn id="50" dur="500" fill="hold"/>
                                        <p:tgtEl>
                                          <p:spTgt spid="2242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rrowheads="1"/>
          </p:cNvSpPr>
          <p:nvPr>
            <p:ph type="body" idx="1"/>
          </p:nvPr>
        </p:nvSpPr>
        <p:spPr>
          <a:xfrm>
            <a:off x="428596" y="404813"/>
            <a:ext cx="8429683" cy="6453187"/>
          </a:xfrm>
        </p:spPr>
        <p:txBody>
          <a:bodyPr/>
          <a:lstStyle/>
          <a:p>
            <a:pPr eaLnBrk="1" hangingPunct="1">
              <a:buFont typeface="Wingdings" pitchFamily="2" charset="2"/>
              <a:buNone/>
            </a:pPr>
            <a:r>
              <a:rPr lang="zh-CN" altLang="en-US" sz="4800" b="1" dirty="0" smtClean="0">
                <a:latin typeface="华文新魏" pitchFamily="2" charset="-122"/>
                <a:ea typeface="华文新魏" pitchFamily="2" charset="-122"/>
              </a:rPr>
              <a:t>（四）法律遵守</a:t>
            </a:r>
          </a:p>
          <a:p>
            <a:pPr eaLnBrk="1" hangingPunct="1">
              <a:buFont typeface="Wingdings" pitchFamily="2" charset="2"/>
              <a:buNone/>
            </a:pPr>
            <a:endParaRPr lang="zh-CN" altLang="en-US" sz="800" b="1" dirty="0" smtClean="0">
              <a:latin typeface="华文新魏" pitchFamily="2" charset="-122"/>
              <a:ea typeface="华文新魏" pitchFamily="2" charset="-122"/>
            </a:endParaRPr>
          </a:p>
          <a:p>
            <a:pPr eaLnBrk="1" hangingPunct="1">
              <a:buFont typeface="Wingdings" pitchFamily="2" charset="2"/>
              <a:buNone/>
            </a:pPr>
            <a:r>
              <a:rPr lang="zh-CN" altLang="en-US" sz="4000" dirty="0" smtClean="0">
                <a:latin typeface="华文新魏" pitchFamily="2" charset="-122"/>
                <a:ea typeface="华文新魏" pitchFamily="2" charset="-122"/>
              </a:rPr>
              <a:t>                </a:t>
            </a:r>
            <a:r>
              <a:rPr lang="en-US" altLang="zh-CN" sz="4000" dirty="0" smtClean="0">
                <a:ea typeface="华文新魏" pitchFamily="2" charset="-122"/>
              </a:rPr>
              <a:t>——</a:t>
            </a:r>
            <a:r>
              <a:rPr lang="zh-CN" altLang="en-US" sz="4000" dirty="0" smtClean="0">
                <a:latin typeface="华文新魏" pitchFamily="2" charset="-122"/>
                <a:ea typeface="华文新魏" pitchFamily="2" charset="-122"/>
              </a:rPr>
              <a:t>国家机关、社会组织和公民个人依照法律规定行使权力和权利以及履行职责和义务的活动。</a:t>
            </a:r>
          </a:p>
          <a:p>
            <a:pPr eaLnBrk="1" hangingPunct="1">
              <a:buFont typeface="Wingdings" pitchFamily="2" charset="2"/>
              <a:buNone/>
            </a:pPr>
            <a:endParaRPr lang="zh-CN" altLang="en-US" sz="4000" dirty="0" smtClean="0">
              <a:latin typeface="华文新魏" pitchFamily="2" charset="-122"/>
              <a:ea typeface="华文新魏" pitchFamily="2" charset="-122"/>
            </a:endParaRPr>
          </a:p>
          <a:p>
            <a:pPr eaLnBrk="1" hangingPunct="1">
              <a:buFont typeface="Wingdings" pitchFamily="2" charset="2"/>
              <a:buChar char="Ø"/>
            </a:pPr>
            <a:r>
              <a:rPr lang="zh-CN" altLang="en-US" sz="4000" dirty="0" smtClean="0">
                <a:latin typeface="华文新魏" pitchFamily="2" charset="-122"/>
                <a:ea typeface="华文新魏" pitchFamily="2" charset="-122"/>
              </a:rPr>
              <a:t>守法主体：一切组织和个人</a:t>
            </a:r>
          </a:p>
          <a:p>
            <a:pPr eaLnBrk="1" hangingPunct="1">
              <a:buFont typeface="Wingdings" pitchFamily="2" charset="2"/>
              <a:buChar char="Ø"/>
            </a:pPr>
            <a:r>
              <a:rPr lang="zh-CN" altLang="en-US" sz="4000" dirty="0" smtClean="0">
                <a:latin typeface="华文新魏" pitchFamily="2" charset="-122"/>
                <a:ea typeface="华文新魏" pitchFamily="2" charset="-122"/>
              </a:rPr>
              <a:t>两层含义：</a:t>
            </a:r>
          </a:p>
          <a:p>
            <a:pPr eaLnBrk="1" hangingPunct="1">
              <a:buFont typeface="Wingdings" pitchFamily="2" charset="2"/>
              <a:buNone/>
            </a:pPr>
            <a:r>
              <a:rPr lang="zh-CN" altLang="en-US" sz="4000" dirty="0" smtClean="0">
                <a:latin typeface="华文新魏" pitchFamily="2" charset="-122"/>
                <a:ea typeface="华文新魏" pitchFamily="2" charset="-122"/>
              </a:rPr>
              <a:t>                    依法享有并行使权利</a:t>
            </a:r>
          </a:p>
          <a:p>
            <a:pPr eaLnBrk="1" hangingPunct="1">
              <a:buFont typeface="Wingdings" pitchFamily="2" charset="2"/>
              <a:buNone/>
            </a:pPr>
            <a:r>
              <a:rPr lang="zh-CN" altLang="en-US" sz="4000" dirty="0" smtClean="0">
                <a:latin typeface="华文新魏" pitchFamily="2" charset="-122"/>
                <a:ea typeface="华文新魏" pitchFamily="2" charset="-122"/>
              </a:rPr>
              <a:t>                    依法承担并履行义务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9138">
                                            <p:txEl>
                                              <p:pRg st="0" end="0"/>
                                            </p:txEl>
                                          </p:spTgt>
                                        </p:tgtEl>
                                        <p:attrNameLst>
                                          <p:attrName>style.visibility</p:attrName>
                                        </p:attrNameLst>
                                      </p:cBhvr>
                                      <p:to>
                                        <p:strVal val="visible"/>
                                      </p:to>
                                    </p:set>
                                    <p:animEffect transition="in" filter="slide(fromBottom)">
                                      <p:cBhvr>
                                        <p:cTn id="7" dur="500"/>
                                        <p:tgtEl>
                                          <p:spTgt spid="2191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9138">
                                            <p:txEl>
                                              <p:pRg st="2" end="2"/>
                                            </p:txEl>
                                          </p:spTgt>
                                        </p:tgtEl>
                                        <p:attrNameLst>
                                          <p:attrName>style.visibility</p:attrName>
                                        </p:attrNameLst>
                                      </p:cBhvr>
                                      <p:to>
                                        <p:strVal val="visible"/>
                                      </p:to>
                                    </p:set>
                                    <p:animEffect transition="in" filter="dissolve">
                                      <p:cBhvr>
                                        <p:cTn id="12" dur="500"/>
                                        <p:tgtEl>
                                          <p:spTgt spid="21913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19138">
                                            <p:txEl>
                                              <p:pRg st="4" end="4"/>
                                            </p:txEl>
                                          </p:spTgt>
                                        </p:tgtEl>
                                        <p:attrNameLst>
                                          <p:attrName>style.visibility</p:attrName>
                                        </p:attrNameLst>
                                      </p:cBhvr>
                                      <p:to>
                                        <p:strVal val="visible"/>
                                      </p:to>
                                    </p:set>
                                    <p:animEffect transition="in" filter="slide(fromLeft)">
                                      <p:cBhvr>
                                        <p:cTn id="17" dur="1000"/>
                                        <p:tgtEl>
                                          <p:spTgt spid="21913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219138">
                                            <p:txEl>
                                              <p:pRg st="5" end="5"/>
                                            </p:txEl>
                                          </p:spTgt>
                                        </p:tgtEl>
                                        <p:attrNameLst>
                                          <p:attrName>style.visibility</p:attrName>
                                        </p:attrNameLst>
                                      </p:cBhvr>
                                      <p:to>
                                        <p:strVal val="visible"/>
                                      </p:to>
                                    </p:set>
                                    <p:animEffect transition="in" filter="slide(fromLeft)">
                                      <p:cBhvr>
                                        <p:cTn id="22" dur="1000"/>
                                        <p:tgtEl>
                                          <p:spTgt spid="21913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19138">
                                            <p:txEl>
                                              <p:pRg st="6" end="6"/>
                                            </p:txEl>
                                          </p:spTgt>
                                        </p:tgtEl>
                                        <p:attrNameLst>
                                          <p:attrName>style.visibility</p:attrName>
                                        </p:attrNameLst>
                                      </p:cBhvr>
                                      <p:to>
                                        <p:strVal val="visible"/>
                                      </p:to>
                                    </p:set>
                                    <p:animEffect transition="in" filter="slide(fromLeft)">
                                      <p:cBhvr>
                                        <p:cTn id="27" dur="1000"/>
                                        <p:tgtEl>
                                          <p:spTgt spid="219138">
                                            <p:txEl>
                                              <p:pRg st="6" end="6"/>
                                            </p:txEl>
                                          </p:spTgt>
                                        </p:tgtEl>
                                      </p:cBhvr>
                                    </p:animEffect>
                                  </p:childTnLst>
                                </p:cTn>
                              </p:par>
                              <p:par>
                                <p:cTn id="28" presetID="12" presetClass="entr" presetSubtype="8" fill="hold" nodeType="withEffect">
                                  <p:stCondLst>
                                    <p:cond delay="0"/>
                                  </p:stCondLst>
                                  <p:childTnLst>
                                    <p:set>
                                      <p:cBhvr>
                                        <p:cTn id="29" dur="1" fill="hold">
                                          <p:stCondLst>
                                            <p:cond delay="0"/>
                                          </p:stCondLst>
                                        </p:cTn>
                                        <p:tgtEl>
                                          <p:spTgt spid="219138">
                                            <p:txEl>
                                              <p:pRg st="7" end="7"/>
                                            </p:txEl>
                                          </p:spTgt>
                                        </p:tgtEl>
                                        <p:attrNameLst>
                                          <p:attrName>style.visibility</p:attrName>
                                        </p:attrNameLst>
                                      </p:cBhvr>
                                      <p:to>
                                        <p:strVal val="visible"/>
                                      </p:to>
                                    </p:set>
                                    <p:animEffect transition="in" filter="slide(fromLeft)">
                                      <p:cBhvr>
                                        <p:cTn id="30" dur="1000"/>
                                        <p:tgtEl>
                                          <p:spTgt spid="2191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4294967295"/>
          </p:nvPr>
        </p:nvSpPr>
        <p:spPr>
          <a:xfrm>
            <a:off x="2020888" y="2743200"/>
            <a:ext cx="7123112" cy="1673225"/>
          </a:xfrm>
        </p:spPr>
        <p:txBody>
          <a:bodyPr>
            <a:normAutofit/>
          </a:bodyPr>
          <a:lstStyle/>
          <a:p>
            <a:r>
              <a:rPr lang="zh-CN" altLang="en-US" sz="4800" b="1" dirty="0" smtClean="0"/>
              <a:t>法律权利与法律义务</a:t>
            </a:r>
            <a:endParaRPr lang="zh-CN" altLang="en-US" sz="4800" b="1" dirty="0"/>
          </a:p>
        </p:txBody>
      </p:sp>
      <p:sp>
        <p:nvSpPr>
          <p:cNvPr id="3" name="标题 2"/>
          <p:cNvSpPr>
            <a:spLocks noGrp="1"/>
          </p:cNvSpPr>
          <p:nvPr>
            <p:ph type="title" idx="4294967295"/>
          </p:nvPr>
        </p:nvSpPr>
        <p:spPr>
          <a:xfrm>
            <a:off x="1524000" y="1600200"/>
            <a:ext cx="7620000" cy="990600"/>
          </a:xfrm>
        </p:spPr>
        <p:txBody>
          <a:bodyPr/>
          <a:lstStyle/>
          <a:p>
            <a:r>
              <a:rPr lang="zh-CN" altLang="en-US" b="1" dirty="0" smtClean="0"/>
              <a:t>第三节</a:t>
            </a:r>
            <a:endParaRPr lang="zh-CN" altLang="en-US"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1"/>
          <p:cNvSpPr txBox="1">
            <a:spLocks noChangeArrowheads="1"/>
          </p:cNvSpPr>
          <p:nvPr/>
        </p:nvSpPr>
        <p:spPr bwMode="auto">
          <a:xfrm>
            <a:off x="1142976" y="285728"/>
            <a:ext cx="6192838" cy="769937"/>
          </a:xfrm>
          <a:prstGeom prst="rect">
            <a:avLst/>
          </a:prstGeom>
          <a:noFill/>
          <a:ln w="9525">
            <a:noFill/>
            <a:miter lim="800000"/>
            <a:headEnd/>
            <a:tailEnd/>
          </a:ln>
        </p:spPr>
        <p:txBody>
          <a:bodyPr>
            <a:spAutoFit/>
          </a:bodyPr>
          <a:lstStyle/>
          <a:p>
            <a:pPr>
              <a:buFont typeface="Arial" pitchFamily="34" charset="0"/>
              <a:buNone/>
            </a:pPr>
            <a:r>
              <a:rPr lang="zh-CN" altLang="en-US" sz="4400" b="1" dirty="0">
                <a:solidFill>
                  <a:srgbClr val="C00000"/>
                </a:solidFill>
                <a:latin typeface="微软雅黑" pitchFamily="34" charset="-122"/>
                <a:ea typeface="微软雅黑" pitchFamily="34" charset="-122"/>
              </a:rPr>
              <a:t>一、法律权利</a:t>
            </a:r>
            <a:endParaRPr lang="en-US" altLang="zh-CN" sz="4400" b="1" dirty="0">
              <a:solidFill>
                <a:srgbClr val="C00000"/>
              </a:solidFill>
              <a:latin typeface="微软雅黑" pitchFamily="34" charset="-122"/>
              <a:ea typeface="微软雅黑" pitchFamily="34" charset="-122"/>
            </a:endParaRPr>
          </a:p>
        </p:txBody>
      </p:sp>
      <p:graphicFrame>
        <p:nvGraphicFramePr>
          <p:cNvPr id="115715" name="Group 3"/>
          <p:cNvGraphicFramePr>
            <a:graphicFrameLocks noGrp="1"/>
          </p:cNvGraphicFramePr>
          <p:nvPr/>
        </p:nvGraphicFramePr>
        <p:xfrm>
          <a:off x="3189288" y="1989138"/>
          <a:ext cx="2319337" cy="2514221"/>
        </p:xfrm>
        <a:graphic>
          <a:graphicData uri="http://schemas.openxmlformats.org/drawingml/2006/table">
            <a:tbl>
              <a:tblPr/>
              <a:tblGrid>
                <a:gridCol w="2319337"/>
              </a:tblGrid>
              <a:tr h="587327">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微软雅黑" pitchFamily="34" charset="-122"/>
                          <a:ea typeface="微软雅黑" pitchFamily="34" charset="-122"/>
                        </a:rPr>
                        <a:t>自然权利观</a:t>
                      </a:r>
                      <a:endParaRPr kumimoji="0" lang="zh-CN" altLang="zh-CN" sz="24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r h="642298">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微软雅黑" pitchFamily="34" charset="-122"/>
                          <a:ea typeface="微软雅黑" pitchFamily="34" charset="-122"/>
                        </a:rPr>
                        <a:t>神授权利观</a:t>
                      </a:r>
                      <a:endParaRPr kumimoji="0" lang="zh-CN" altLang="zh-CN" sz="24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r h="642298">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微软雅黑" pitchFamily="34" charset="-122"/>
                          <a:ea typeface="微软雅黑" pitchFamily="34" charset="-122"/>
                        </a:rPr>
                        <a:t>法律权利观</a:t>
                      </a:r>
                      <a:endParaRPr kumimoji="0" lang="zh-CN" altLang="zh-CN" sz="24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r h="642298">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微软雅黑" pitchFamily="34" charset="-122"/>
                          <a:ea typeface="微软雅黑" pitchFamily="34" charset="-122"/>
                        </a:rPr>
                        <a:t>社会权利观</a:t>
                      </a:r>
                      <a:endParaRPr kumimoji="0" lang="zh-CN" altLang="zh-CN" sz="24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bl>
          </a:graphicData>
        </a:graphic>
      </p:graphicFrame>
      <p:sp>
        <p:nvSpPr>
          <p:cNvPr id="56336" name="TextBox 1"/>
          <p:cNvSpPr txBox="1">
            <a:spLocks noChangeArrowheads="1"/>
          </p:cNvSpPr>
          <p:nvPr/>
        </p:nvSpPr>
        <p:spPr bwMode="auto">
          <a:xfrm>
            <a:off x="2274888" y="1989138"/>
            <a:ext cx="554037" cy="2519362"/>
          </a:xfrm>
          <a:prstGeom prst="rect">
            <a:avLst/>
          </a:prstGeom>
          <a:noFill/>
          <a:ln w="9525">
            <a:noFill/>
            <a:miter lim="800000"/>
            <a:headEnd/>
            <a:tailEnd/>
          </a:ln>
        </p:spPr>
        <p:txBody>
          <a:bodyPr vert="eaVert">
            <a:spAutoFit/>
          </a:bodyPr>
          <a:lstStyle/>
          <a:p>
            <a:pPr algn="dist"/>
            <a:r>
              <a:rPr lang="zh-CN" altLang="en-US" sz="2400">
                <a:solidFill>
                  <a:srgbClr val="000000"/>
                </a:solidFill>
                <a:latin typeface="微软雅黑" pitchFamily="34" charset="-122"/>
                <a:ea typeface="微软雅黑" pitchFamily="34" charset="-122"/>
              </a:rPr>
              <a:t>各种权利观</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2"/>
          <p:cNvSpPr>
            <a:spLocks noGrp="1" noRot="1" noChangeArrowheads="1"/>
          </p:cNvSpPr>
          <p:nvPr>
            <p:ph type="body" idx="4294967295"/>
          </p:nvPr>
        </p:nvSpPr>
        <p:spPr>
          <a:xfrm>
            <a:off x="250825" y="981075"/>
            <a:ext cx="8540750" cy="5616575"/>
          </a:xfrm>
        </p:spPr>
        <p:txBody>
          <a:bodyPr/>
          <a:lstStyle/>
          <a:p>
            <a:pPr eaLnBrk="1" hangingPunct="1"/>
            <a:r>
              <a:rPr lang="en-US" altLang="zh-CN" smtClean="0"/>
              <a:t>                              </a:t>
            </a:r>
            <a:endParaRPr lang="en-US" altLang="zh-CN" sz="5400" smtClean="0"/>
          </a:p>
        </p:txBody>
      </p:sp>
      <p:grpSp>
        <p:nvGrpSpPr>
          <p:cNvPr id="2" name="Organization Chart 3"/>
          <p:cNvGrpSpPr>
            <a:grpSpLocks/>
          </p:cNvGrpSpPr>
          <p:nvPr/>
        </p:nvGrpSpPr>
        <p:grpSpPr bwMode="auto">
          <a:xfrm>
            <a:off x="357158" y="642918"/>
            <a:ext cx="8496300" cy="5256212"/>
            <a:chOff x="182" y="1177"/>
            <a:chExt cx="864" cy="1152"/>
          </a:xfrm>
        </p:grpSpPr>
        <p:cxnSp>
          <p:nvCxnSpPr>
            <p:cNvPr id="23556" name="_s23556"/>
            <p:cNvCxnSpPr>
              <a:cxnSpLocks noChangeShapeType="1"/>
              <a:stCxn id="5" idx="0"/>
              <a:endCxn id="4" idx="2"/>
            </p:cNvCxnSpPr>
            <p:nvPr/>
          </p:nvCxnSpPr>
          <p:spPr bwMode="auto">
            <a:xfrm rot="16200000">
              <a:off x="543" y="1968"/>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3557" name="_s23557"/>
            <p:cNvCxnSpPr>
              <a:cxnSpLocks noChangeShapeType="1"/>
              <a:stCxn id="4" idx="0"/>
              <a:endCxn id="3" idx="2"/>
            </p:cNvCxnSpPr>
            <p:nvPr/>
          </p:nvCxnSpPr>
          <p:spPr bwMode="auto">
            <a:xfrm rot="16200000">
              <a:off x="543" y="1536"/>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 name="_s23558"/>
            <p:cNvSpPr>
              <a:spLocks noChangeArrowheads="1"/>
            </p:cNvSpPr>
            <p:nvPr/>
          </p:nvSpPr>
          <p:spPr bwMode="auto">
            <a:xfrm>
              <a:off x="182" y="1177"/>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
                  <a:schemeClr val="hlink"/>
                </a:buClr>
                <a:buSzPct val="65000"/>
                <a:buFontTx/>
                <a:buNone/>
                <a:tabLst/>
              </a:pPr>
              <a:r>
                <a:rPr kumimoji="0" lang="zh-CN" altLang="en-US" sz="8200" b="0" i="0" u="none" strike="noStrike" cap="none" normalizeH="0" baseline="0" smtClean="0">
                  <a:ln>
                    <a:noFill/>
                  </a:ln>
                  <a:solidFill>
                    <a:schemeClr val="tx1"/>
                  </a:solidFill>
                  <a:effectLst>
                    <a:outerShdw blurRad="38100" dist="38100" dir="2700000" algn="tl">
                      <a:srgbClr val="FFFFFF"/>
                    </a:outerShdw>
                  </a:effectLst>
                  <a:ea typeface="宋体" pitchFamily="2" charset="-122"/>
                  <a:cs typeface="宋体" pitchFamily="2" charset="-122"/>
                </a:rPr>
                <a:t>刑</a:t>
              </a:r>
            </a:p>
          </p:txBody>
        </p:sp>
        <p:sp>
          <p:nvSpPr>
            <p:cNvPr id="4" name="_s23559"/>
            <p:cNvSpPr>
              <a:spLocks noChangeArrowheads="1"/>
            </p:cNvSpPr>
            <p:nvPr/>
          </p:nvSpPr>
          <p:spPr bwMode="auto">
            <a:xfrm>
              <a:off x="182" y="1609"/>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
                  <a:schemeClr val="hlink"/>
                </a:buClr>
                <a:buSzPct val="65000"/>
                <a:buFontTx/>
                <a:buNone/>
                <a:tabLst/>
              </a:pPr>
              <a:r>
                <a:rPr kumimoji="0" lang="zh-CN" altLang="en-US" sz="8200" b="0" i="0" u="none" strike="noStrike" cap="none" normalizeH="0" baseline="0" smtClean="0">
                  <a:ln>
                    <a:noFill/>
                  </a:ln>
                  <a:solidFill>
                    <a:schemeClr val="tx1"/>
                  </a:solidFill>
                  <a:effectLst>
                    <a:outerShdw blurRad="38100" dist="38100" dir="2700000" algn="tl">
                      <a:srgbClr val="FFFFFF"/>
                    </a:outerShdw>
                  </a:effectLst>
                  <a:ea typeface="宋体" pitchFamily="2" charset="-122"/>
                  <a:cs typeface="宋体" pitchFamily="2" charset="-122"/>
                </a:rPr>
                <a:t>法 </a:t>
              </a:r>
              <a:r>
                <a:rPr kumimoji="0" lang="zh-CN" altLang="en-US" sz="8200" b="0" i="0" u="none" strike="noStrike" cap="none" normalizeH="0" baseline="0" smtClean="0">
                  <a:ln>
                    <a:noFill/>
                  </a:ln>
                  <a:solidFill>
                    <a:srgbClr val="FF0066"/>
                  </a:solidFill>
                  <a:effectLst>
                    <a:outerShdw blurRad="38100" dist="38100" dir="2700000" algn="tl">
                      <a:srgbClr val="000000"/>
                    </a:outerShdw>
                  </a:effectLst>
                  <a:ea typeface="宋体" pitchFamily="2" charset="-122"/>
                  <a:cs typeface="宋体" pitchFamily="2" charset="-122"/>
                </a:rPr>
                <a:t>（</a:t>
              </a:r>
              <a:r>
                <a:rPr kumimoji="0" lang="zh-CN" altLang="en-US" sz="8200" b="0" i="0" u="none" strike="noStrike" cap="none" normalizeH="0" baseline="0" smtClean="0">
                  <a:ln>
                    <a:noFill/>
                  </a:ln>
                  <a:solidFill>
                    <a:srgbClr val="FF0066"/>
                  </a:solidFill>
                  <a:effectLst/>
                  <a:ea typeface="宋体" pitchFamily="2" charset="-122"/>
                  <a:cs typeface="宋体" pitchFamily="2" charset="-122"/>
                </a:rPr>
                <a:t>灋）</a:t>
              </a:r>
            </a:p>
          </p:txBody>
        </p:sp>
        <p:sp>
          <p:nvSpPr>
            <p:cNvPr id="5" name="_s23560"/>
            <p:cNvSpPr>
              <a:spLocks noChangeArrowheads="1"/>
            </p:cNvSpPr>
            <p:nvPr/>
          </p:nvSpPr>
          <p:spPr bwMode="auto">
            <a:xfrm>
              <a:off x="182" y="2041"/>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
                  <a:schemeClr val="hlink"/>
                </a:buClr>
                <a:buSzPct val="65000"/>
                <a:buFontTx/>
                <a:buNone/>
                <a:tabLst/>
              </a:pPr>
              <a:r>
                <a:rPr kumimoji="0" lang="zh-CN" altLang="en-US" sz="8200" b="0" i="0" u="none" strike="noStrike" cap="none" normalizeH="0" baseline="0" smtClean="0">
                  <a:ln>
                    <a:noFill/>
                  </a:ln>
                  <a:solidFill>
                    <a:schemeClr val="tx1"/>
                  </a:solidFill>
                  <a:effectLst>
                    <a:outerShdw blurRad="38100" dist="38100" dir="2700000" algn="tl">
                      <a:srgbClr val="FFFFFF"/>
                    </a:outerShdw>
                  </a:effectLst>
                  <a:ea typeface="宋体" pitchFamily="2" charset="-122"/>
                  <a:cs typeface="宋体" pitchFamily="2" charset="-122"/>
                </a:rPr>
                <a:t>律</a:t>
              </a:r>
            </a:p>
          </p:txBody>
        </p:sp>
      </p:grpSp>
      <p:sp useBgFill="1">
        <p:nvSpPr>
          <p:cNvPr id="200714" name="AutoShape 10">
            <a:hlinkClick r:id="" action="ppaction://noaction" highlightClick="1"/>
          </p:cNvPr>
          <p:cNvSpPr>
            <a:spLocks noChangeArrowheads="1"/>
          </p:cNvSpPr>
          <p:nvPr/>
        </p:nvSpPr>
        <p:spPr bwMode="auto">
          <a:xfrm>
            <a:off x="8316913" y="5373688"/>
            <a:ext cx="647700" cy="647700"/>
          </a:xfrm>
          <a:prstGeom prst="actionButtonForwardNext">
            <a:avLst/>
          </a:prstGeom>
          <a:ln w="9525">
            <a:noFill/>
            <a:miter lim="800000"/>
            <a:headEnd/>
            <a:tailEnd/>
          </a:ln>
          <a:effectLst/>
        </p:spPr>
        <p:txBody>
          <a:bodyPr wrap="none" anchor="ctr"/>
          <a:lstStyle/>
          <a:p>
            <a:pPr>
              <a:defRPr/>
            </a:pPr>
            <a:endParaRPr lang="zh-CN" altLang="en-US"/>
          </a:p>
        </p:txBody>
      </p:sp>
    </p:spTree>
  </p:cSld>
  <p:clrMapOvr>
    <a:masterClrMapping/>
  </p:clrMapOvr>
  <p:transition spd="med">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285750" y="714375"/>
            <a:ext cx="8229600" cy="5429250"/>
          </a:xfrm>
        </p:spPr>
        <p:txBody>
          <a:bodyPr/>
          <a:lstStyle/>
          <a:p>
            <a:r>
              <a:rPr lang="zh-CN" altLang="en-US" b="1" smtClean="0">
                <a:solidFill>
                  <a:srgbClr val="FF0000"/>
                </a:solidFill>
              </a:rPr>
              <a:t>神授权利</a:t>
            </a:r>
            <a:r>
              <a:rPr lang="zh-CN" altLang="en-US" b="1" smtClean="0"/>
              <a:t>：古希腊早期，法律被认为是由神颁布的，而人则是通过神意的启示才得知法律。</a:t>
            </a:r>
            <a:endParaRPr lang="en-US" altLang="zh-CN" b="1" smtClean="0"/>
          </a:p>
          <a:p>
            <a:r>
              <a:rPr lang="zh-CN" altLang="en-US" b="1" smtClean="0">
                <a:solidFill>
                  <a:srgbClr val="FF0000"/>
                </a:solidFill>
              </a:rPr>
              <a:t>自然权利</a:t>
            </a:r>
            <a:r>
              <a:rPr lang="zh-CN" altLang="en-US" b="1" smtClean="0"/>
              <a:t>：自然法则，理性法，理性是法律和正义的基础。人人平等原则</a:t>
            </a:r>
            <a:endParaRPr lang="en-US" altLang="zh-CN" b="1" smtClean="0"/>
          </a:p>
          <a:p>
            <a:r>
              <a:rPr lang="zh-CN" altLang="en-US" b="1" smtClean="0">
                <a:solidFill>
                  <a:srgbClr val="FF0000"/>
                </a:solidFill>
              </a:rPr>
              <a:t>法律权利</a:t>
            </a:r>
            <a:r>
              <a:rPr lang="zh-CN" altLang="en-US" b="1" smtClean="0"/>
              <a:t>：法律由国家创制，法律必须有强制力，没有强制力的法律规则是一把“不燃烧的火”</a:t>
            </a:r>
            <a:endParaRPr lang="en-US" altLang="zh-CN" b="1" smtClean="0"/>
          </a:p>
          <a:p>
            <a:r>
              <a:rPr lang="zh-CN" altLang="en-US" b="1" smtClean="0">
                <a:solidFill>
                  <a:srgbClr val="FF0000"/>
                </a:solidFill>
              </a:rPr>
              <a:t>社会权利</a:t>
            </a:r>
            <a:r>
              <a:rPr lang="zh-CN" altLang="en-US" b="1" smtClean="0"/>
              <a:t>：权利是人与人之间的社会关系产生，划分个人、公共和社会利益</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571472" y="2285992"/>
            <a:ext cx="7921625" cy="2016125"/>
          </a:xfrm>
          <a:prstGeom prst="rect">
            <a:avLst/>
          </a:prstGeom>
          <a:noFill/>
          <a:ln w="9525">
            <a:noFill/>
            <a:miter lim="800000"/>
            <a:headEnd/>
            <a:tailEnd/>
          </a:ln>
        </p:spPr>
        <p:txBody>
          <a:bodyPr>
            <a:spAutoFit/>
          </a:bodyPr>
          <a:lstStyle/>
          <a:p>
            <a:pPr>
              <a:lnSpc>
                <a:spcPts val="5000"/>
              </a:lnSpc>
            </a:pPr>
            <a:r>
              <a:rPr lang="zh-CN" altLang="en-US" sz="2800" b="1" dirty="0">
                <a:solidFill>
                  <a:srgbClr val="C00000"/>
                </a:solidFill>
                <a:latin typeface="微软雅黑" pitchFamily="34" charset="-122"/>
                <a:ea typeface="微软雅黑" pitchFamily="34" charset="-122"/>
              </a:rPr>
              <a:t>马克思主义权利观：</a:t>
            </a:r>
            <a:r>
              <a:rPr lang="zh-CN" altLang="en-US" sz="2800" dirty="0">
                <a:latin typeface="微软雅黑" pitchFamily="34" charset="-122"/>
                <a:ea typeface="微软雅黑" pitchFamily="34" charset="-122"/>
              </a:rPr>
              <a:t>权利是一定的社会物质生活条件所制约的行为自由，是法律允许权利人为满足利益而采取的由义务人所保证实现的法律手段。</a:t>
            </a:r>
            <a:endParaRPr lang="en-US" altLang="zh-CN" sz="28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214282" y="2285992"/>
            <a:ext cx="8569325" cy="2032000"/>
          </a:xfrm>
          <a:prstGeom prst="rect">
            <a:avLst/>
          </a:prstGeom>
          <a:noFill/>
          <a:ln w="9525">
            <a:noFill/>
            <a:miter lim="800000"/>
            <a:headEnd/>
            <a:tailEnd/>
          </a:ln>
        </p:spPr>
        <p:txBody>
          <a:bodyPr>
            <a:spAutoFit/>
          </a:bodyPr>
          <a:lstStyle/>
          <a:p>
            <a:pPr>
              <a:lnSpc>
                <a:spcPct val="150000"/>
              </a:lnSpc>
            </a:pPr>
            <a:r>
              <a:rPr lang="zh-CN" altLang="en-US" sz="2800" b="1" dirty="0">
                <a:solidFill>
                  <a:srgbClr val="C00000"/>
                </a:solidFill>
                <a:latin typeface="微软雅黑" pitchFamily="34" charset="-122"/>
                <a:ea typeface="微软雅黑" pitchFamily="34" charset="-122"/>
              </a:rPr>
              <a:t>法律权利</a:t>
            </a:r>
            <a:endParaRPr lang="en-US" altLang="zh-CN" sz="2800" b="1" dirty="0">
              <a:solidFill>
                <a:srgbClr val="C00000"/>
              </a:solidFill>
              <a:latin typeface="微软雅黑" pitchFamily="34" charset="-122"/>
              <a:ea typeface="微软雅黑" pitchFamily="34" charset="-122"/>
            </a:endParaRPr>
          </a:p>
          <a:p>
            <a:pPr>
              <a:lnSpc>
                <a:spcPct val="150000"/>
              </a:lnSpc>
            </a:pP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权利主体依法要求义务主体作出某种行为或者不作出某种行为的资格</a:t>
            </a:r>
            <a:endParaRPr lang="zh-CN" altLang="zh-CN"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
          <p:cNvGraphicFramePr>
            <a:graphicFrameLocks noGrp="1"/>
          </p:cNvGraphicFramePr>
          <p:nvPr/>
        </p:nvGraphicFramePr>
        <p:xfrm>
          <a:off x="214282" y="1571612"/>
          <a:ext cx="8568952" cy="4786347"/>
        </p:xfrm>
        <a:graphic>
          <a:graphicData uri="http://schemas.openxmlformats.org/drawingml/2006/table">
            <a:tbl>
              <a:tblPr/>
              <a:tblGrid>
                <a:gridCol w="8568952"/>
              </a:tblGrid>
              <a:tr h="1365108">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ts val="2800"/>
                        </a:lnSpc>
                        <a:spcBef>
                          <a:spcPct val="0"/>
                        </a:spcBef>
                        <a:spcAft>
                          <a:spcPct val="0"/>
                        </a:spcAft>
                        <a:buClrTx/>
                        <a:buSzTx/>
                        <a:buFontTx/>
                        <a:buNone/>
                        <a:tabLst/>
                      </a:pPr>
                      <a:r>
                        <a:rPr kumimoji="0" lang="zh-CN" altLang="en-US" sz="2800" b="0" i="0" u="none" strike="noStrike" cap="none" normalizeH="0" baseline="0" dirty="0" smtClean="0">
                          <a:ln>
                            <a:noFill/>
                          </a:ln>
                          <a:solidFill>
                            <a:srgbClr val="000000"/>
                          </a:solidFill>
                          <a:effectLst/>
                          <a:latin typeface="微软雅黑" pitchFamily="34" charset="-122"/>
                          <a:ea typeface="微软雅黑" pitchFamily="34" charset="-122"/>
                        </a:rPr>
                        <a:t>法律权利的内容、种类和实现程度受物质生活条件的制约</a:t>
                      </a:r>
                      <a:endParaRPr kumimoji="0" lang="zh-CN" altLang="zh-CN" sz="2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r h="1365108">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ts val="2800"/>
                        </a:lnSpc>
                        <a:spcBef>
                          <a:spcPct val="0"/>
                        </a:spcBef>
                        <a:spcAft>
                          <a:spcPct val="0"/>
                        </a:spcAft>
                        <a:buClrTx/>
                        <a:buSzTx/>
                        <a:buFontTx/>
                        <a:buNone/>
                        <a:tabLst/>
                      </a:pPr>
                      <a:r>
                        <a:rPr kumimoji="0" lang="zh-CN" altLang="en-US" sz="2800" b="0" i="0" u="none" strike="noStrike" cap="none" normalizeH="0" baseline="0" dirty="0" smtClean="0">
                          <a:ln>
                            <a:noFill/>
                          </a:ln>
                          <a:solidFill>
                            <a:srgbClr val="000000"/>
                          </a:solidFill>
                          <a:effectLst/>
                          <a:latin typeface="微软雅黑" pitchFamily="34" charset="-122"/>
                          <a:ea typeface="微软雅黑" pitchFamily="34" charset="-122"/>
                        </a:rPr>
                        <a:t>法律权利的内容、分配和实现方式因社会制度 国家法律的不同而存在差异</a:t>
                      </a:r>
                      <a:endParaRPr kumimoji="0" lang="zh-CN" altLang="zh-CN" sz="2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r h="1365108">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ts val="2800"/>
                        </a:lnSpc>
                        <a:spcBef>
                          <a:spcPct val="0"/>
                        </a:spcBef>
                        <a:spcAft>
                          <a:spcPct val="0"/>
                        </a:spcAft>
                        <a:buClrTx/>
                        <a:buSzTx/>
                        <a:buFontTx/>
                        <a:buNone/>
                        <a:tabLst/>
                      </a:pPr>
                      <a:r>
                        <a:rPr kumimoji="0" lang="zh-CN" altLang="en-US" sz="2800" b="0" i="0" u="none" strike="noStrike" cap="none" normalizeH="0" baseline="0" dirty="0" smtClean="0">
                          <a:ln>
                            <a:noFill/>
                          </a:ln>
                          <a:solidFill>
                            <a:srgbClr val="000000"/>
                          </a:solidFill>
                          <a:effectLst/>
                          <a:latin typeface="微软雅黑" pitchFamily="34" charset="-122"/>
                          <a:ea typeface="微软雅黑" pitchFamily="34" charset="-122"/>
                        </a:rPr>
                        <a:t>法律权利不仅由法律规定或认可，而且受法律维护或保障，具有不可侵犯性</a:t>
                      </a:r>
                      <a:endParaRPr kumimoji="0" lang="zh-CN" altLang="zh-CN" sz="2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r h="691023">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ts val="2800"/>
                        </a:lnSpc>
                        <a:spcBef>
                          <a:spcPct val="0"/>
                        </a:spcBef>
                        <a:spcAft>
                          <a:spcPct val="0"/>
                        </a:spcAft>
                        <a:buClrTx/>
                        <a:buSzTx/>
                        <a:buFontTx/>
                        <a:buNone/>
                        <a:tabLst/>
                      </a:pPr>
                      <a:r>
                        <a:rPr kumimoji="0" lang="zh-CN" altLang="en-US" sz="2800" b="0" i="0" u="none" strike="noStrike" cap="none" normalizeH="0" baseline="0" dirty="0" smtClean="0">
                          <a:ln>
                            <a:noFill/>
                          </a:ln>
                          <a:solidFill>
                            <a:srgbClr val="000000"/>
                          </a:solidFill>
                          <a:effectLst/>
                          <a:latin typeface="微软雅黑" pitchFamily="34" charset="-122"/>
                          <a:ea typeface="微软雅黑" pitchFamily="34" charset="-122"/>
                        </a:rPr>
                        <a:t>法律权利必须依法行使，不能不择手段地行使权利</a:t>
                      </a:r>
                      <a:endParaRPr kumimoji="0" lang="zh-CN" altLang="zh-CN" sz="28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bl>
          </a:graphicData>
        </a:graphic>
      </p:graphicFrame>
      <p:sp>
        <p:nvSpPr>
          <p:cNvPr id="4" name="矩形 3"/>
          <p:cNvSpPr>
            <a:spLocks noChangeArrowheads="1"/>
          </p:cNvSpPr>
          <p:nvPr/>
        </p:nvSpPr>
        <p:spPr bwMode="auto">
          <a:xfrm>
            <a:off x="1142976" y="500042"/>
            <a:ext cx="4572000" cy="738664"/>
          </a:xfrm>
          <a:prstGeom prst="rect">
            <a:avLst/>
          </a:prstGeom>
          <a:noFill/>
          <a:ln w="9525">
            <a:noFill/>
            <a:miter lim="800000"/>
            <a:headEnd/>
            <a:tailEnd/>
          </a:ln>
        </p:spPr>
        <p:txBody>
          <a:bodyPr>
            <a:spAutoFit/>
          </a:bodyPr>
          <a:lstStyle/>
          <a:p>
            <a:pPr>
              <a:lnSpc>
                <a:spcPct val="150000"/>
              </a:lnSpc>
            </a:pPr>
            <a:r>
              <a:rPr lang="zh-CN" altLang="en-US" sz="2800" b="1" dirty="0" smtClean="0">
                <a:latin typeface="微软雅黑" pitchFamily="34" charset="-122"/>
                <a:ea typeface="微软雅黑" pitchFamily="34" charset="-122"/>
              </a:rPr>
              <a:t>法律权利的特征</a:t>
            </a:r>
            <a:r>
              <a:rPr lang="zh-CN" altLang="en-US" sz="2800" b="1" dirty="0">
                <a:latin typeface="微软雅黑" pitchFamily="34" charset="-122"/>
                <a:ea typeface="微软雅黑" pitchFamily="34" charset="-122"/>
              </a:rPr>
              <a:t>：</a:t>
            </a:r>
            <a:endParaRPr lang="zh-CN" altLang="zh-CN" sz="2800" b="1"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79388" y="1557338"/>
          <a:ext cx="8856984" cy="5148580"/>
        </p:xfrm>
        <a:graphic>
          <a:graphicData uri="http://schemas.openxmlformats.org/drawingml/2006/table">
            <a:tbl>
              <a:tblPr>
                <a:tableStyleId>{5C22544A-7EE6-4342-B048-85BDC9FD1C3A}</a:tableStyleId>
              </a:tblPr>
              <a:tblGrid>
                <a:gridCol w="8856984"/>
              </a:tblGrid>
              <a:tr h="292100">
                <a:tc>
                  <a:txBody>
                    <a:bodyPr/>
                    <a:lstStyle/>
                    <a:p>
                      <a:endParaRPr lang="zh-CN" altLang="en-US" sz="800" dirty="0"/>
                    </a:p>
                  </a:txBody>
                  <a:tcPr>
                    <a:lnB w="57150" cap="flat" cmpd="sng" algn="ctr">
                      <a:solidFill>
                        <a:srgbClr val="C00000"/>
                      </a:solidFill>
                      <a:prstDash val="solid"/>
                      <a:round/>
                      <a:headEnd type="none" w="med" len="med"/>
                      <a:tailEnd type="none" w="med" len="med"/>
                    </a:lnB>
                    <a:noFill/>
                  </a:tcPr>
                </a:tc>
              </a:tr>
              <a:tr h="207966">
                <a:tc>
                  <a:txBody>
                    <a:bodyPr/>
                    <a:lstStyle/>
                    <a:p>
                      <a:endParaRPr lang="zh-CN" altLang="en-US" sz="800" dirty="0"/>
                    </a:p>
                  </a:txBody>
                  <a:tcPr>
                    <a:lnT w="57150" cap="flat" cmpd="sng" algn="ctr">
                      <a:solidFill>
                        <a:srgbClr val="C00000"/>
                      </a:solidFill>
                      <a:prstDash val="solid"/>
                      <a:round/>
                      <a:headEnd type="none" w="med" len="med"/>
                      <a:tailEnd type="none" w="med" len="med"/>
                    </a:lnT>
                    <a:lnB w="57150" cap="flat" cmpd="sng" algn="ctr">
                      <a:noFill/>
                      <a:prstDash val="solid"/>
                      <a:round/>
                      <a:headEnd type="none" w="med" len="med"/>
                      <a:tailEnd type="none" w="med" len="med"/>
                    </a:lnB>
                    <a:noFill/>
                  </a:tcPr>
                </a:tc>
              </a:tr>
              <a:tr h="741680">
                <a:tc>
                  <a:txBody>
                    <a:bodyPr/>
                    <a:lstStyle/>
                    <a:p>
                      <a:pPr>
                        <a:lnSpc>
                          <a:spcPct val="150000"/>
                        </a:lnSpc>
                      </a:pPr>
                      <a:r>
                        <a:rPr lang="zh-CN" altLang="en-US" sz="2800" dirty="0" smtClean="0">
                          <a:latin typeface="微软雅黑" panose="020B0503020204020204" pitchFamily="34" charset="-122"/>
                          <a:ea typeface="微软雅黑" panose="020B0503020204020204" pitchFamily="34" charset="-122"/>
                        </a:rPr>
                        <a:t>人权是法律权利的内容和来源。</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zh-CN" altLang="en-US" sz="2800" dirty="0" smtClean="0">
                          <a:latin typeface="微软雅黑" panose="020B0503020204020204" pitchFamily="34" charset="-122"/>
                          <a:ea typeface="微软雅黑" panose="020B0503020204020204" pitchFamily="34" charset="-122"/>
                        </a:rPr>
                        <a:t>法律权利是对人权的确认</a:t>
                      </a:r>
                      <a:r>
                        <a:rPr lang="zh-CN" altLang="en-US" sz="2800" baseline="0" dirty="0" smtClean="0">
                          <a:latin typeface="微软雅黑" panose="020B0503020204020204" pitchFamily="34" charset="-122"/>
                          <a:ea typeface="微软雅黑" panose="020B0503020204020204" pitchFamily="34" charset="-122"/>
                        </a:rPr>
                        <a:t>和保障。</a:t>
                      </a:r>
                      <a:endParaRPr lang="zh-CN" altLang="en-US" sz="2800" dirty="0" smtClean="0">
                        <a:latin typeface="微软雅黑" panose="020B0503020204020204" pitchFamily="34" charset="-122"/>
                        <a:ea typeface="微软雅黑" panose="020B0503020204020204" pitchFamily="34" charset="-122"/>
                      </a:endParaRPr>
                    </a:p>
                  </a:txBody>
                  <a:tcPr>
                    <a:lnT w="57150" cap="flat" cmpd="sng" algn="ctr">
                      <a:noFill/>
                      <a:prstDash val="solid"/>
                      <a:round/>
                      <a:headEnd type="none" w="med" len="med"/>
                      <a:tailEnd type="none" w="med" len="med"/>
                    </a:lnT>
                    <a:lnB w="12700" cmpd="sng">
                      <a:noFill/>
                    </a:lnB>
                    <a:noFill/>
                  </a:tcPr>
                </a:tc>
              </a:tr>
              <a:tr h="128312">
                <a:tc>
                  <a:txBody>
                    <a:bodyPr/>
                    <a:lstStyle/>
                    <a:p>
                      <a:endParaRPr lang="zh-CN" altLang="en-US" sz="2800" dirty="0">
                        <a:latin typeface="微软雅黑" panose="020B0503020204020204" pitchFamily="34" charset="-122"/>
                        <a:ea typeface="微软雅黑" panose="020B0503020204020204" pitchFamily="34" charset="-122"/>
                      </a:endParaRPr>
                    </a:p>
                  </a:txBody>
                  <a:tcPr>
                    <a:lnT w="57150" cap="flat" cmpd="sng" algn="ctr">
                      <a:noFill/>
                      <a:prstDash val="solid"/>
                      <a:round/>
                      <a:headEnd type="none" w="med" len="med"/>
                      <a:tailEnd type="none" w="med" len="med"/>
                    </a:lnT>
                    <a:lnB w="57150" cap="flat" cmpd="sng" algn="ctr">
                      <a:solidFill>
                        <a:srgbClr val="C00000"/>
                      </a:solidFill>
                      <a:prstDash val="solid"/>
                      <a:round/>
                      <a:headEnd type="none" w="med" len="med"/>
                      <a:tailEnd type="none" w="med" len="med"/>
                    </a:lnB>
                    <a:noFill/>
                  </a:tcPr>
                </a:tc>
              </a:tr>
              <a:tr h="370840">
                <a:tc>
                  <a:txBody>
                    <a:bodyPr/>
                    <a:lstStyle/>
                    <a:p>
                      <a:pPr>
                        <a:lnSpc>
                          <a:spcPct val="150000"/>
                        </a:lnSpc>
                      </a:pPr>
                      <a:r>
                        <a:rPr lang="zh-CN" altLang="en-US" sz="2800" dirty="0" smtClean="0">
                          <a:latin typeface="微软雅黑" panose="020B0503020204020204" pitchFamily="34" charset="-122"/>
                          <a:ea typeface="微软雅黑" panose="020B0503020204020204" pitchFamily="34" charset="-122"/>
                        </a:rPr>
                        <a:t>法律权利只有符合人权保障的精神和要求，才具有正当性和合理性。</a:t>
                      </a:r>
                      <a:endParaRPr lang="en-US" altLang="zh-CN" sz="2800" dirty="0" smtClean="0">
                        <a:latin typeface="微软雅黑" panose="020B0503020204020204" pitchFamily="34" charset="-122"/>
                        <a:ea typeface="微软雅黑" panose="020B0503020204020204" pitchFamily="34" charset="-122"/>
                      </a:endParaRPr>
                    </a:p>
                    <a:p>
                      <a:pPr>
                        <a:lnSpc>
                          <a:spcPct val="150000"/>
                        </a:lnSpc>
                      </a:pPr>
                      <a:r>
                        <a:rPr lang="zh-CN" altLang="en-US" sz="2800" dirty="0" smtClean="0">
                          <a:latin typeface="微软雅黑" panose="020B0503020204020204" pitchFamily="34" charset="-122"/>
                          <a:ea typeface="微软雅黑" panose="020B0503020204020204" pitchFamily="34" charset="-122"/>
                        </a:rPr>
                        <a:t>人权只有上升为法律权利，才能得到有效的尊重和保障。</a:t>
                      </a:r>
                      <a:endParaRPr lang="zh-CN" altLang="en-US" sz="2800" dirty="0">
                        <a:latin typeface="微软雅黑" panose="020B0503020204020204" pitchFamily="34" charset="-122"/>
                        <a:ea typeface="微软雅黑" panose="020B0503020204020204" pitchFamily="34" charset="-122"/>
                      </a:endParaRPr>
                    </a:p>
                  </a:txBody>
                  <a:tcPr>
                    <a:lnT w="57150" cap="flat" cmpd="sng" algn="ctr">
                      <a:solidFill>
                        <a:srgbClr val="C00000"/>
                      </a:solidFill>
                      <a:prstDash val="solid"/>
                      <a:round/>
                      <a:headEnd type="none" w="med" len="med"/>
                      <a:tailEnd type="none" w="med" len="med"/>
                    </a:lnT>
                    <a:lnB w="12700" cmpd="sng">
                      <a:noFill/>
                    </a:lnB>
                    <a:noFill/>
                  </a:tcPr>
                </a:tc>
              </a:tr>
              <a:tr h="741680">
                <a:tc>
                  <a:txBody>
                    <a:bodyPr/>
                    <a:lstStyle/>
                    <a:p>
                      <a:endParaRPr lang="zh-CN" altLang="en-US" sz="1600" dirty="0" smtClean="0"/>
                    </a:p>
                  </a:txBody>
                  <a:tcPr>
                    <a:lnT w="57150" cap="flat" cmpd="sng" algn="ctr">
                      <a:noFill/>
                      <a:prstDash val="solid"/>
                      <a:round/>
                      <a:headEnd type="none" w="med" len="med"/>
                      <a:tailEnd type="none" w="med" len="med"/>
                    </a:lnT>
                    <a:lnB w="12700" cmpd="sng">
                      <a:noFill/>
                    </a:lnB>
                    <a:noFill/>
                  </a:tcPr>
                </a:tc>
              </a:tr>
            </a:tbl>
          </a:graphicData>
        </a:graphic>
      </p:graphicFrame>
      <p:sp>
        <p:nvSpPr>
          <p:cNvPr id="61454" name="TextBox 1"/>
          <p:cNvSpPr txBox="1">
            <a:spLocks noChangeArrowheads="1"/>
          </p:cNvSpPr>
          <p:nvPr/>
        </p:nvSpPr>
        <p:spPr bwMode="auto">
          <a:xfrm>
            <a:off x="683568" y="910680"/>
            <a:ext cx="6192838" cy="646112"/>
          </a:xfrm>
          <a:prstGeom prst="rect">
            <a:avLst/>
          </a:prstGeom>
          <a:noFill/>
          <a:ln w="9525">
            <a:noFill/>
            <a:miter lim="800000"/>
            <a:headEnd/>
            <a:tailEnd/>
          </a:ln>
        </p:spPr>
        <p:txBody>
          <a:bodyPr>
            <a:spAutoFit/>
          </a:bodyPr>
          <a:lstStyle/>
          <a:p>
            <a:pPr>
              <a:buFont typeface="Arial" pitchFamily="34" charset="0"/>
              <a:buNone/>
            </a:pPr>
            <a:r>
              <a:rPr lang="zh-CN" altLang="en-US" sz="3600" b="1" dirty="0">
                <a:latin typeface="微软雅黑" pitchFamily="34" charset="-122"/>
                <a:ea typeface="微软雅黑" pitchFamily="34" charset="-122"/>
              </a:rPr>
              <a:t>人权与法律权利的关系</a:t>
            </a:r>
            <a:endParaRPr lang="en-US" altLang="zh-CN" sz="3600" b="1" dirty="0">
              <a:latin typeface="微软雅黑" pitchFamily="34" charset="-122"/>
              <a:ea typeface="微软雅黑" pitchFamily="34" charset="-122"/>
            </a:endParaRPr>
          </a:p>
        </p:txBody>
      </p:sp>
      <p:sp>
        <p:nvSpPr>
          <p:cNvPr id="4" name="TextBox 1"/>
          <p:cNvSpPr txBox="1">
            <a:spLocks noChangeArrowheads="1"/>
          </p:cNvSpPr>
          <p:nvPr/>
        </p:nvSpPr>
        <p:spPr bwMode="auto">
          <a:xfrm>
            <a:off x="1214414" y="285728"/>
            <a:ext cx="6192837" cy="646113"/>
          </a:xfrm>
          <a:prstGeom prst="rect">
            <a:avLst/>
          </a:prstGeom>
          <a:noFill/>
          <a:ln w="9525">
            <a:noFill/>
            <a:miter lim="800000"/>
            <a:headEnd/>
            <a:tailEnd/>
          </a:ln>
        </p:spPr>
        <p:txBody>
          <a:bodyPr>
            <a:spAutoFit/>
          </a:bodyPr>
          <a:lstStyle/>
          <a:p>
            <a:pPr>
              <a:buFont typeface="Arial" pitchFamily="34" charset="0"/>
              <a:buNone/>
            </a:pPr>
            <a:r>
              <a:rPr lang="zh-CN" altLang="en-US" sz="3600" b="1" dirty="0" smtClean="0">
                <a:solidFill>
                  <a:srgbClr val="C00000"/>
                </a:solidFill>
                <a:latin typeface="微软雅黑" pitchFamily="34" charset="-122"/>
                <a:ea typeface="微软雅黑" pitchFamily="34" charset="-122"/>
              </a:rPr>
              <a:t>二、法律</a:t>
            </a:r>
            <a:r>
              <a:rPr lang="zh-CN" altLang="en-US" sz="3600" b="1" dirty="0">
                <a:solidFill>
                  <a:srgbClr val="C00000"/>
                </a:solidFill>
                <a:latin typeface="微软雅黑" pitchFamily="34" charset="-122"/>
                <a:ea typeface="微软雅黑" pitchFamily="34" charset="-122"/>
              </a:rPr>
              <a:t>权利与人权</a:t>
            </a:r>
            <a:endParaRPr lang="en-US" altLang="zh-CN" sz="3600" b="1" dirty="0">
              <a:solidFill>
                <a:srgbClr val="C000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
          <p:cNvGraphicFramePr>
            <a:graphicFrameLocks noGrp="1"/>
          </p:cNvGraphicFramePr>
          <p:nvPr/>
        </p:nvGraphicFramePr>
        <p:xfrm>
          <a:off x="214282" y="1857364"/>
          <a:ext cx="8568952" cy="3840534"/>
        </p:xfrm>
        <a:graphic>
          <a:graphicData uri="http://schemas.openxmlformats.org/drawingml/2006/table">
            <a:tbl>
              <a:tblPr/>
              <a:tblGrid>
                <a:gridCol w="8568952"/>
              </a:tblGrid>
              <a:tr h="587327">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600" b="0" i="0" u="none" strike="noStrike" cap="none" normalizeH="0" baseline="0" dirty="0" smtClean="0">
                          <a:ln>
                            <a:noFill/>
                          </a:ln>
                          <a:solidFill>
                            <a:srgbClr val="000000"/>
                          </a:solidFill>
                          <a:effectLst/>
                          <a:latin typeface="微软雅黑" pitchFamily="34" charset="-122"/>
                          <a:ea typeface="微软雅黑" pitchFamily="34" charset="-122"/>
                        </a:rPr>
                        <a:t>1991</a:t>
                      </a:r>
                      <a:r>
                        <a:rPr kumimoji="0" lang="zh-CN" altLang="en-US" sz="2600" b="0" i="0" u="none" strike="noStrike" cap="none" normalizeH="0" baseline="0" dirty="0" smtClean="0">
                          <a:ln>
                            <a:noFill/>
                          </a:ln>
                          <a:solidFill>
                            <a:srgbClr val="000000"/>
                          </a:solidFill>
                          <a:effectLst/>
                          <a:latin typeface="微软雅黑" pitchFamily="34" charset="-122"/>
                          <a:ea typeface="微软雅黑" pitchFamily="34" charset="-122"/>
                        </a:rPr>
                        <a:t>年</a:t>
                      </a:r>
                      <a:r>
                        <a:rPr kumimoji="0" lang="en-US" altLang="zh-CN" sz="2600" b="0" i="0" u="none" strike="noStrike" cap="none" normalizeH="0" baseline="0" dirty="0" smtClean="0">
                          <a:ln>
                            <a:noFill/>
                          </a:ln>
                          <a:solidFill>
                            <a:srgbClr val="000000"/>
                          </a:solidFill>
                          <a:effectLst/>
                          <a:latin typeface="微软雅黑" pitchFamily="34" charset="-122"/>
                          <a:ea typeface="微软雅黑" pitchFamily="34" charset="-122"/>
                        </a:rPr>
                        <a:t>11</a:t>
                      </a:r>
                      <a:r>
                        <a:rPr kumimoji="0" lang="zh-CN" altLang="en-US" sz="2600" b="0" i="0" u="none" strike="noStrike" cap="none" normalizeH="0" baseline="0" dirty="0" smtClean="0">
                          <a:ln>
                            <a:noFill/>
                          </a:ln>
                          <a:solidFill>
                            <a:srgbClr val="000000"/>
                          </a:solidFill>
                          <a:effectLst/>
                          <a:latin typeface="微软雅黑" pitchFamily="34" charset="-122"/>
                          <a:ea typeface="微软雅黑" pitchFamily="34" charset="-122"/>
                        </a:rPr>
                        <a:t>月</a:t>
                      </a:r>
                      <a:r>
                        <a:rPr kumimoji="0" lang="en-US" altLang="zh-CN" sz="2600" b="0" i="0" u="none" strike="noStrike" cap="none" normalizeH="0" baseline="0" dirty="0" smtClean="0">
                          <a:ln>
                            <a:noFill/>
                          </a:ln>
                          <a:solidFill>
                            <a:srgbClr val="000000"/>
                          </a:solidFill>
                          <a:effectLst/>
                          <a:latin typeface="微软雅黑" pitchFamily="34" charset="-122"/>
                          <a:ea typeface="微软雅黑" pitchFamily="34" charset="-122"/>
                        </a:rPr>
                        <a:t>1</a:t>
                      </a:r>
                      <a:r>
                        <a:rPr kumimoji="0" lang="zh-CN" altLang="en-US" sz="2600" b="0" i="0" u="none" strike="noStrike" cap="none" normalizeH="0" baseline="0" dirty="0" smtClean="0">
                          <a:ln>
                            <a:noFill/>
                          </a:ln>
                          <a:solidFill>
                            <a:srgbClr val="000000"/>
                          </a:solidFill>
                          <a:effectLst/>
                          <a:latin typeface="微软雅黑" pitchFamily="34" charset="-122"/>
                          <a:ea typeface="微软雅黑" pitchFamily="34" charset="-122"/>
                        </a:rPr>
                        <a:t>日，</a:t>
                      </a:r>
                      <a:r>
                        <a:rPr kumimoji="0" lang="en-US" altLang="zh-CN" sz="2600" b="0" i="0" u="none" strike="noStrike" cap="none" normalizeH="0" baseline="0" dirty="0" smtClean="0">
                          <a:ln>
                            <a:noFill/>
                          </a:ln>
                          <a:solidFill>
                            <a:srgbClr val="000000"/>
                          </a:solidFill>
                          <a:effectLst/>
                          <a:latin typeface="微软雅黑" pitchFamily="34" charset="-122"/>
                          <a:ea typeface="微软雅黑" pitchFamily="34" charset="-122"/>
                        </a:rPr>
                        <a:t>《</a:t>
                      </a:r>
                      <a:r>
                        <a:rPr kumimoji="0" lang="zh-CN" altLang="en-US" sz="2600" b="0" i="0" u="none" strike="noStrike" cap="none" normalizeH="0" baseline="0" dirty="0" smtClean="0">
                          <a:ln>
                            <a:noFill/>
                          </a:ln>
                          <a:solidFill>
                            <a:srgbClr val="000000"/>
                          </a:solidFill>
                          <a:effectLst/>
                          <a:latin typeface="微软雅黑" pitchFamily="34" charset="-122"/>
                          <a:ea typeface="微软雅黑" pitchFamily="34" charset="-122"/>
                        </a:rPr>
                        <a:t>中国的人权状况</a:t>
                      </a:r>
                      <a:r>
                        <a:rPr kumimoji="0" lang="en-US" altLang="zh-CN" sz="2600" b="0" i="0" u="none" strike="noStrike" cap="none" normalizeH="0" baseline="0" dirty="0" smtClean="0">
                          <a:ln>
                            <a:noFill/>
                          </a:ln>
                          <a:solidFill>
                            <a:srgbClr val="000000"/>
                          </a:solidFill>
                          <a:effectLst/>
                          <a:latin typeface="微软雅黑" pitchFamily="34" charset="-122"/>
                          <a:ea typeface="微软雅黑" pitchFamily="34" charset="-122"/>
                        </a:rPr>
                        <a:t>》</a:t>
                      </a:r>
                      <a:r>
                        <a:rPr kumimoji="0" lang="zh-CN" altLang="en-US" sz="2600" b="0" i="0" u="none" strike="noStrike" cap="none" normalizeH="0" baseline="0" dirty="0" smtClean="0">
                          <a:ln>
                            <a:noFill/>
                          </a:ln>
                          <a:solidFill>
                            <a:srgbClr val="000000"/>
                          </a:solidFill>
                          <a:effectLst/>
                          <a:latin typeface="微软雅黑" pitchFamily="34" charset="-122"/>
                          <a:ea typeface="微软雅黑" pitchFamily="34" charset="-122"/>
                        </a:rPr>
                        <a:t>白皮书发表，首次以政府文件的形式肯定了人权概念在我国社会主义政治发展中的地位</a:t>
                      </a:r>
                      <a:endParaRPr kumimoji="0" lang="zh-CN" altLang="zh-CN" sz="2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r h="642298">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600" b="0" i="0" u="none" strike="noStrike" cap="none" normalizeH="0" baseline="0" dirty="0" smtClean="0">
                          <a:ln>
                            <a:noFill/>
                          </a:ln>
                          <a:solidFill>
                            <a:srgbClr val="000000"/>
                          </a:solidFill>
                          <a:effectLst/>
                          <a:latin typeface="微软雅黑" pitchFamily="34" charset="-122"/>
                          <a:ea typeface="微软雅黑" pitchFamily="34" charset="-122"/>
                        </a:rPr>
                        <a:t>1997</a:t>
                      </a:r>
                      <a:r>
                        <a:rPr kumimoji="0" lang="zh-CN" altLang="en-US" sz="2600" b="0" i="0" u="none" strike="noStrike" cap="none" normalizeH="0" baseline="0" dirty="0" smtClean="0">
                          <a:ln>
                            <a:noFill/>
                          </a:ln>
                          <a:solidFill>
                            <a:srgbClr val="000000"/>
                          </a:solidFill>
                          <a:effectLst/>
                          <a:latin typeface="微软雅黑" pitchFamily="34" charset="-122"/>
                          <a:ea typeface="微软雅黑" pitchFamily="34" charset="-122"/>
                        </a:rPr>
                        <a:t>年，党的十五大报告首次将“尊重和保障人权”明确为全党工作目标</a:t>
                      </a:r>
                      <a:endParaRPr kumimoji="0" lang="zh-CN" altLang="zh-CN" sz="2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r h="642298">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600" b="0" i="0" u="none" strike="noStrike" cap="none" normalizeH="0" baseline="0" dirty="0" smtClean="0">
                          <a:ln>
                            <a:noFill/>
                          </a:ln>
                          <a:solidFill>
                            <a:srgbClr val="000000"/>
                          </a:solidFill>
                          <a:effectLst/>
                          <a:latin typeface="微软雅黑" pitchFamily="34" charset="-122"/>
                          <a:ea typeface="微软雅黑" pitchFamily="34" charset="-122"/>
                        </a:rPr>
                        <a:t>2004</a:t>
                      </a:r>
                      <a:r>
                        <a:rPr kumimoji="0" lang="zh-CN" altLang="en-US" sz="2600" b="0" i="0" u="none" strike="noStrike" cap="none" normalizeH="0" baseline="0" dirty="0" smtClean="0">
                          <a:ln>
                            <a:noFill/>
                          </a:ln>
                          <a:solidFill>
                            <a:srgbClr val="000000"/>
                          </a:solidFill>
                          <a:effectLst/>
                          <a:latin typeface="微软雅黑" pitchFamily="34" charset="-122"/>
                          <a:ea typeface="微软雅黑" pitchFamily="34" charset="-122"/>
                        </a:rPr>
                        <a:t>年，“国家尊重和保障人权</a:t>
                      </a:r>
                      <a:r>
                        <a:rPr kumimoji="0" lang="en-US" altLang="zh-CN" sz="2600" b="0" i="0" u="none" strike="noStrike" cap="none" normalizeH="0" baseline="0" dirty="0" smtClean="0">
                          <a:ln>
                            <a:noFill/>
                          </a:ln>
                          <a:solidFill>
                            <a:srgbClr val="000000"/>
                          </a:solidFill>
                          <a:effectLst/>
                          <a:latin typeface="微软雅黑" pitchFamily="34" charset="-122"/>
                          <a:ea typeface="微软雅黑" pitchFamily="34" charset="-122"/>
                        </a:rPr>
                        <a:t>”</a:t>
                      </a:r>
                      <a:r>
                        <a:rPr kumimoji="0" lang="zh-CN" altLang="en-US" sz="2600" b="0" i="0" u="none" strike="noStrike" cap="none" normalizeH="0" baseline="0" dirty="0" smtClean="0">
                          <a:ln>
                            <a:noFill/>
                          </a:ln>
                          <a:solidFill>
                            <a:srgbClr val="000000"/>
                          </a:solidFill>
                          <a:effectLst/>
                          <a:latin typeface="微软雅黑" pitchFamily="34" charset="-122"/>
                          <a:ea typeface="微软雅黑" pitchFamily="34" charset="-122"/>
                        </a:rPr>
                        <a:t>写入宪法</a:t>
                      </a:r>
                      <a:endParaRPr kumimoji="0" lang="zh-CN" altLang="zh-CN" sz="26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bl>
          </a:graphicData>
        </a:graphic>
      </p:graphicFrame>
      <p:sp>
        <p:nvSpPr>
          <p:cNvPr id="60430" name="TextBox 1"/>
          <p:cNvSpPr txBox="1">
            <a:spLocks noChangeArrowheads="1"/>
          </p:cNvSpPr>
          <p:nvPr/>
        </p:nvSpPr>
        <p:spPr bwMode="auto">
          <a:xfrm>
            <a:off x="1000100" y="571480"/>
            <a:ext cx="6192838" cy="522287"/>
          </a:xfrm>
          <a:prstGeom prst="rect">
            <a:avLst/>
          </a:prstGeom>
          <a:noFill/>
          <a:ln w="9525">
            <a:noFill/>
            <a:miter lim="800000"/>
            <a:headEnd/>
            <a:tailEnd/>
          </a:ln>
        </p:spPr>
        <p:txBody>
          <a:bodyPr>
            <a:spAutoFit/>
          </a:bodyPr>
          <a:lstStyle/>
          <a:p>
            <a:pPr>
              <a:buFont typeface="Arial" pitchFamily="34" charset="0"/>
              <a:buNone/>
            </a:pPr>
            <a:r>
              <a:rPr lang="zh-CN" altLang="en-US" sz="2800" b="1" dirty="0">
                <a:latin typeface="微软雅黑" pitchFamily="34" charset="-122"/>
                <a:ea typeface="微软雅黑" pitchFamily="34" charset="-122"/>
              </a:rPr>
              <a:t>我国人权状况的变化与进步</a:t>
            </a:r>
            <a:endParaRPr lang="en-US" altLang="zh-CN" sz="28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14"/>
          <p:cNvSpPr>
            <a:spLocks noChangeArrowheads="1"/>
          </p:cNvSpPr>
          <p:nvPr/>
        </p:nvSpPr>
        <p:spPr bwMode="auto">
          <a:xfrm>
            <a:off x="2816225" y="3068638"/>
            <a:ext cx="523875" cy="531812"/>
          </a:xfrm>
          <a:prstGeom prst="rect">
            <a:avLst/>
          </a:prstGeom>
          <a:noFill/>
          <a:ln w="9525">
            <a:noFill/>
            <a:miter lim="800000"/>
            <a:headEnd/>
            <a:tailEnd/>
          </a:ln>
        </p:spPr>
        <p:txBody>
          <a:bodyPr wrap="none" lIns="68580" tIns="34290" rIns="68580" bIns="34290">
            <a:spAutoFit/>
          </a:bodyPr>
          <a:lstStyle/>
          <a:p>
            <a:pPr defTabSz="685800"/>
            <a:r>
              <a:rPr lang="zh-CN" altLang="en-US" sz="3000">
                <a:solidFill>
                  <a:srgbClr val="FFFFFF"/>
                </a:solidFill>
                <a:latin typeface="方正粗宋简体"/>
                <a:ea typeface="方正粗宋简体"/>
                <a:cs typeface="方正粗宋简体"/>
              </a:rPr>
              <a:t>录</a:t>
            </a:r>
          </a:p>
        </p:txBody>
      </p:sp>
      <p:sp>
        <p:nvSpPr>
          <p:cNvPr id="62467" name="矩形 15"/>
          <p:cNvSpPr>
            <a:spLocks noChangeArrowheads="1"/>
          </p:cNvSpPr>
          <p:nvPr/>
        </p:nvSpPr>
        <p:spPr bwMode="auto">
          <a:xfrm>
            <a:off x="2141538" y="2168525"/>
            <a:ext cx="523875" cy="531813"/>
          </a:xfrm>
          <a:prstGeom prst="rect">
            <a:avLst/>
          </a:prstGeom>
          <a:noFill/>
          <a:ln w="9525">
            <a:noFill/>
            <a:miter lim="800000"/>
            <a:headEnd/>
            <a:tailEnd/>
          </a:ln>
        </p:spPr>
        <p:txBody>
          <a:bodyPr wrap="none" lIns="68580" tIns="34290" rIns="68580" bIns="34290">
            <a:spAutoFit/>
          </a:bodyPr>
          <a:lstStyle/>
          <a:p>
            <a:pPr defTabSz="685800"/>
            <a:r>
              <a:rPr lang="zh-CN" altLang="en-US" sz="3000">
                <a:solidFill>
                  <a:srgbClr val="FFFFFF"/>
                </a:solidFill>
                <a:latin typeface="方正粗宋简体"/>
                <a:ea typeface="方正粗宋简体"/>
                <a:cs typeface="方正粗宋简体"/>
              </a:rPr>
              <a:t>目</a:t>
            </a:r>
            <a:endParaRPr lang="zh-CN" altLang="en-US" sz="3000">
              <a:solidFill>
                <a:srgbClr val="FFFFFF"/>
              </a:solidFill>
              <a:latin typeface="Verdana" pitchFamily="34" charset="0"/>
              <a:ea typeface="微软雅黑" pitchFamily="34" charset="-122"/>
            </a:endParaRPr>
          </a:p>
        </p:txBody>
      </p:sp>
      <p:graphicFrame>
        <p:nvGraphicFramePr>
          <p:cNvPr id="2" name="表格 1"/>
          <p:cNvGraphicFramePr>
            <a:graphicFrameLocks noGrp="1"/>
          </p:cNvGraphicFramePr>
          <p:nvPr/>
        </p:nvGraphicFramePr>
        <p:xfrm>
          <a:off x="719064" y="857232"/>
          <a:ext cx="8424936" cy="6104509"/>
        </p:xfrm>
        <a:graphic>
          <a:graphicData uri="http://schemas.openxmlformats.org/drawingml/2006/table">
            <a:tbl>
              <a:tblPr firstRow="1" bandRow="1">
                <a:tableStyleId>{5C22544A-7EE6-4342-B048-85BDC9FD1C3A}</a:tableStyleId>
              </a:tblPr>
              <a:tblGrid>
                <a:gridCol w="8424936"/>
              </a:tblGrid>
              <a:tr h="468000">
                <a:tc>
                  <a:txBody>
                    <a:bodyPr/>
                    <a:lstStyle/>
                    <a:p>
                      <a:pPr algn="l">
                        <a:lnSpc>
                          <a:spcPct val="150000"/>
                        </a:lnSpc>
                      </a:pPr>
                      <a:r>
                        <a:rPr lang="zh-CN" altLang="en-US" sz="2400" spc="0" dirty="0" smtClean="0">
                          <a:solidFill>
                            <a:schemeClr val="tx1"/>
                          </a:solidFill>
                        </a:rPr>
                        <a:t>人权是个体人权和集体人权的统一</a:t>
                      </a:r>
                      <a:endParaRPr lang="zh-CN" altLang="en-US" sz="2400" spc="0" dirty="0">
                        <a:solidFill>
                          <a:schemeClr val="tx1"/>
                        </a:solidFill>
                      </a:endParaRPr>
                    </a:p>
                  </a:txBody>
                  <a:tcPr marL="68580" marR="6858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noFill/>
                  </a:tcPr>
                </a:tc>
              </a:tr>
              <a:tr h="432000">
                <a:tc>
                  <a:txBody>
                    <a:bodyPr/>
                    <a:lstStyle/>
                    <a:p>
                      <a:pPr marL="0" algn="l" defTabSz="685800" rtl="0" eaLnBrk="1" latinLnBrk="0" hangingPunct="1">
                        <a:lnSpc>
                          <a:spcPct val="120000"/>
                        </a:lnSpc>
                      </a:pPr>
                      <a:r>
                        <a:rPr lang="zh-CN" altLang="en-US" sz="2000" kern="1200" dirty="0" smtClean="0">
                          <a:solidFill>
                            <a:schemeClr val="tx1"/>
                          </a:solidFill>
                          <a:latin typeface="+mn-lt"/>
                          <a:ea typeface="+mn-ea"/>
                          <a:cs typeface="+mn-cs"/>
                        </a:rPr>
                        <a:t>个人人权是个人依法享有的生命、人身和政治、经济、社会、文化等各方面的自由平等权利</a:t>
                      </a:r>
                      <a:endParaRPr lang="zh-CN" altLang="en-US" sz="2000" kern="1200" dirty="0">
                        <a:solidFill>
                          <a:schemeClr val="tx1"/>
                        </a:solidFill>
                        <a:latin typeface="+mn-lt"/>
                        <a:ea typeface="+mn-ea"/>
                        <a:cs typeface="+mn-cs"/>
                      </a:endParaRPr>
                    </a:p>
                  </a:txBody>
                  <a:tcPr marL="68580" marR="6858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noFill/>
                      <a:prstDash val="solid"/>
                      <a:round/>
                      <a:headEnd type="none" w="med" len="med"/>
                      <a:tailEnd type="none" w="med" len="med"/>
                    </a:lnB>
                    <a:noFill/>
                  </a:tcPr>
                </a:tc>
              </a:tr>
              <a:tr h="432000">
                <a:tc>
                  <a:txBody>
                    <a:bodyPr/>
                    <a:lstStyle/>
                    <a:p>
                      <a:pPr marL="0" algn="l" defTabSz="685800" rtl="0" eaLnBrk="1" latinLnBrk="0" hangingPunct="1">
                        <a:lnSpc>
                          <a:spcPct val="120000"/>
                        </a:lnSpc>
                      </a:pPr>
                      <a:r>
                        <a:rPr lang="zh-CN" altLang="en-US" sz="2000" kern="1200" dirty="0" smtClean="0">
                          <a:solidFill>
                            <a:schemeClr val="tx1"/>
                          </a:solidFill>
                          <a:latin typeface="+mn-lt"/>
                          <a:ea typeface="+mn-ea"/>
                          <a:cs typeface="+mn-cs"/>
                        </a:rPr>
                        <a:t>集体人权是指一个共同体（如国家）的全体成员共同享有的权利，如种族平等权、民族自决权、发展权、环境权、和平权等</a:t>
                      </a:r>
                      <a:endParaRPr lang="zh-CN" altLang="en-US" sz="2000" kern="1200" dirty="0">
                        <a:solidFill>
                          <a:schemeClr val="tx1"/>
                        </a:solidFill>
                        <a:latin typeface="+mn-lt"/>
                        <a:ea typeface="+mn-ea"/>
                        <a:cs typeface="+mn-cs"/>
                      </a:endParaRPr>
                    </a:p>
                  </a:txBody>
                  <a:tcPr marL="68580" marR="6858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r>
              <a:tr h="540000">
                <a:tc>
                  <a:txBody>
                    <a:bodyPr/>
                    <a:lstStyle/>
                    <a:p>
                      <a:pPr marL="0" algn="l" defTabSz="685800" rtl="0" eaLnBrk="1" latinLnBrk="0" hangingPunct="1">
                        <a:lnSpc>
                          <a:spcPct val="150000"/>
                        </a:lnSpc>
                      </a:pPr>
                      <a:r>
                        <a:rPr lang="zh-CN" altLang="en-US" sz="2400" b="1" kern="1200" spc="0" dirty="0" smtClean="0">
                          <a:solidFill>
                            <a:schemeClr val="tx1"/>
                          </a:solidFill>
                          <a:latin typeface="+mn-lt"/>
                          <a:ea typeface="+mn-ea"/>
                          <a:cs typeface="+mn-cs"/>
                        </a:rPr>
                        <a:t>人权是普遍性和特殊性的统一</a:t>
                      </a:r>
                      <a:endParaRPr lang="zh-CN" altLang="en-US" sz="2400" b="1" kern="1200" spc="0" dirty="0">
                        <a:solidFill>
                          <a:schemeClr val="tx1"/>
                        </a:solidFill>
                        <a:latin typeface="+mn-lt"/>
                        <a:ea typeface="+mn-ea"/>
                        <a:cs typeface="+mn-cs"/>
                      </a:endParaRPr>
                    </a:p>
                  </a:txBody>
                  <a:tcPr marL="68580" marR="6858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noFill/>
                  </a:tcPr>
                </a:tc>
              </a:tr>
              <a:tr h="432000">
                <a:tc>
                  <a:txBody>
                    <a:bodyPr/>
                    <a:lstStyle/>
                    <a:p>
                      <a:pPr marL="0" algn="l" defTabSz="685800" rtl="0" eaLnBrk="1" latinLnBrk="0" hangingPunct="1">
                        <a:lnSpc>
                          <a:spcPct val="120000"/>
                        </a:lnSpc>
                      </a:pPr>
                      <a:r>
                        <a:rPr lang="zh-CN" altLang="en-US" sz="2000" kern="1200" dirty="0" smtClean="0">
                          <a:solidFill>
                            <a:schemeClr val="tx1"/>
                          </a:solidFill>
                          <a:latin typeface="+mn-lt"/>
                          <a:ea typeface="+mn-ea"/>
                          <a:cs typeface="+mn-cs"/>
                        </a:rPr>
                        <a:t>有的人权是国际社会公认的权利，如生命权、自由权等</a:t>
                      </a:r>
                      <a:endParaRPr lang="zh-CN" altLang="en-US" sz="2000" kern="1200" dirty="0">
                        <a:solidFill>
                          <a:schemeClr val="tx1"/>
                        </a:solidFill>
                        <a:latin typeface="+mn-lt"/>
                        <a:ea typeface="+mn-ea"/>
                        <a:cs typeface="+mn-cs"/>
                      </a:endParaRPr>
                    </a:p>
                  </a:txBody>
                  <a:tcPr marL="68580" marR="6858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noFill/>
                      <a:prstDash val="solid"/>
                      <a:round/>
                      <a:headEnd type="none" w="med" len="med"/>
                      <a:tailEnd type="none" w="med" len="med"/>
                    </a:lnB>
                    <a:noFill/>
                  </a:tcPr>
                </a:tc>
              </a:tr>
              <a:tr h="432000">
                <a:tc>
                  <a:txBody>
                    <a:bodyPr/>
                    <a:lstStyle/>
                    <a:p>
                      <a:pPr marL="0" algn="l" defTabSz="685800" rtl="0" eaLnBrk="1" latinLnBrk="0" hangingPunct="1">
                        <a:lnSpc>
                          <a:spcPct val="120000"/>
                        </a:lnSpc>
                      </a:pPr>
                      <a:r>
                        <a:rPr lang="zh-CN" altLang="en-US" sz="2000" kern="1200" dirty="0" smtClean="0">
                          <a:solidFill>
                            <a:schemeClr val="tx1"/>
                          </a:solidFill>
                          <a:latin typeface="+mn-lt"/>
                          <a:ea typeface="+mn-ea"/>
                          <a:cs typeface="+mn-cs"/>
                        </a:rPr>
                        <a:t>有的人权是具体 家或地区才承认的权利，如同性恋自由结婚的权利、绝症病人要求安乐死的权利等</a:t>
                      </a:r>
                      <a:endParaRPr lang="zh-CN" altLang="en-US" sz="2000" kern="1200" dirty="0">
                        <a:solidFill>
                          <a:schemeClr val="tx1"/>
                        </a:solidFill>
                        <a:latin typeface="+mn-lt"/>
                        <a:ea typeface="+mn-ea"/>
                        <a:cs typeface="+mn-cs"/>
                      </a:endParaRPr>
                    </a:p>
                  </a:txBody>
                  <a:tcPr marL="68580" marR="6858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r>
              <a:tr h="468000">
                <a:tc>
                  <a:txBody>
                    <a:bodyPr/>
                    <a:lstStyle/>
                    <a:p>
                      <a:pPr marL="0" algn="l" defTabSz="685800" rtl="0" eaLnBrk="1" latinLnBrk="0" hangingPunct="1">
                        <a:lnSpc>
                          <a:spcPct val="150000"/>
                        </a:lnSpc>
                      </a:pPr>
                      <a:r>
                        <a:rPr lang="zh-CN" altLang="en-US" sz="2400" b="1" kern="1200" spc="0" dirty="0" smtClean="0">
                          <a:solidFill>
                            <a:schemeClr val="tx1"/>
                          </a:solidFill>
                          <a:latin typeface="+mn-lt"/>
                          <a:ea typeface="+mn-ea"/>
                          <a:cs typeface="+mn-cs"/>
                        </a:rPr>
                        <a:t>人权的评价标准是多元的</a:t>
                      </a:r>
                      <a:endParaRPr lang="zh-CN" altLang="en-US" sz="2400" b="1" kern="1200" spc="0" dirty="0">
                        <a:solidFill>
                          <a:schemeClr val="tx1"/>
                        </a:solidFill>
                        <a:latin typeface="+mn-lt"/>
                        <a:ea typeface="+mn-ea"/>
                        <a:cs typeface="+mn-cs"/>
                      </a:endParaRPr>
                    </a:p>
                  </a:txBody>
                  <a:tcPr marL="68580" marR="6858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noFill/>
                  </a:tcPr>
                </a:tc>
              </a:tr>
              <a:tr h="432000">
                <a:tc>
                  <a:txBody>
                    <a:bodyPr/>
                    <a:lstStyle/>
                    <a:p>
                      <a:pPr marL="0" algn="l" defTabSz="685800" rtl="0" eaLnBrk="1" latinLnBrk="0" hangingPunct="1">
                        <a:lnSpc>
                          <a:spcPct val="120000"/>
                        </a:lnSpc>
                      </a:pPr>
                      <a:r>
                        <a:rPr lang="zh-CN" altLang="en-US" sz="2000" kern="1200" dirty="0" smtClean="0">
                          <a:solidFill>
                            <a:schemeClr val="tx1"/>
                          </a:solidFill>
                          <a:latin typeface="+mn-lt"/>
                          <a:ea typeface="+mn-ea"/>
                          <a:cs typeface="+mn-cs"/>
                        </a:rPr>
                        <a:t>不同社会制度和文化背景下的人权内容及其实现方式是不同的，不能用一种标准评价各国的人权状况</a:t>
                      </a:r>
                      <a:endParaRPr lang="zh-CN" altLang="en-US" sz="2000" kern="1200" dirty="0">
                        <a:solidFill>
                          <a:schemeClr val="tx1"/>
                        </a:solidFill>
                        <a:latin typeface="+mn-lt"/>
                        <a:ea typeface="+mn-ea"/>
                        <a:cs typeface="+mn-cs"/>
                      </a:endParaRPr>
                    </a:p>
                  </a:txBody>
                  <a:tcPr marL="68580" marR="6858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noFill/>
                      <a:prstDash val="solid"/>
                      <a:round/>
                      <a:headEnd type="none" w="med" len="med"/>
                      <a:tailEnd type="none" w="med" len="med"/>
                    </a:lnB>
                    <a:noFill/>
                  </a:tcPr>
                </a:tc>
              </a:tr>
              <a:tr h="432000">
                <a:tc>
                  <a:txBody>
                    <a:bodyPr/>
                    <a:lstStyle/>
                    <a:p>
                      <a:pPr marL="0" algn="l" defTabSz="685800" rtl="0" eaLnBrk="1" latinLnBrk="0" hangingPunct="1">
                        <a:lnSpc>
                          <a:spcPct val="120000"/>
                        </a:lnSpc>
                      </a:pPr>
                      <a:r>
                        <a:rPr lang="zh-CN" altLang="en-US" sz="2000" kern="1200" dirty="0" smtClean="0">
                          <a:solidFill>
                            <a:schemeClr val="tx1"/>
                          </a:solidFill>
                          <a:latin typeface="+mn-lt"/>
                          <a:ea typeface="+mn-ea"/>
                          <a:cs typeface="+mn-cs"/>
                        </a:rPr>
                        <a:t>人权的保障水平和实现程度取决于各国的经济社会发展水平</a:t>
                      </a:r>
                      <a:endParaRPr lang="zh-CN" altLang="en-US" sz="2000" kern="1200" dirty="0">
                        <a:solidFill>
                          <a:schemeClr val="tx1"/>
                        </a:solidFill>
                        <a:latin typeface="+mn-lt"/>
                        <a:ea typeface="+mn-ea"/>
                        <a:cs typeface="+mn-cs"/>
                      </a:endParaRPr>
                    </a:p>
                  </a:txBody>
                  <a:tcPr marL="68580" marR="6858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r>
            </a:tbl>
          </a:graphicData>
        </a:graphic>
      </p:graphicFrame>
      <p:sp>
        <p:nvSpPr>
          <p:cNvPr id="62481" name="TextBox 1"/>
          <p:cNvSpPr txBox="1">
            <a:spLocks noChangeArrowheads="1"/>
          </p:cNvSpPr>
          <p:nvPr/>
        </p:nvSpPr>
        <p:spPr bwMode="auto">
          <a:xfrm>
            <a:off x="1571604" y="285728"/>
            <a:ext cx="6192838" cy="646112"/>
          </a:xfrm>
          <a:prstGeom prst="rect">
            <a:avLst/>
          </a:prstGeom>
          <a:noFill/>
          <a:ln w="9525">
            <a:noFill/>
            <a:miter lim="800000"/>
            <a:headEnd/>
            <a:tailEnd/>
          </a:ln>
        </p:spPr>
        <p:txBody>
          <a:bodyPr>
            <a:spAutoFit/>
          </a:bodyPr>
          <a:lstStyle/>
          <a:p>
            <a:pPr>
              <a:buFont typeface="Arial" pitchFamily="34" charset="0"/>
              <a:buNone/>
            </a:pPr>
            <a:r>
              <a:rPr lang="zh-CN" altLang="en-US" sz="3600" b="1" dirty="0">
                <a:latin typeface="微软雅黑" pitchFamily="34" charset="-122"/>
                <a:ea typeface="微软雅黑" pitchFamily="34" charset="-122"/>
              </a:rPr>
              <a:t>树立正确的人权观念</a:t>
            </a:r>
            <a:endParaRPr lang="en-US" altLang="zh-CN" sz="36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1"/>
          <p:cNvSpPr txBox="1">
            <a:spLocks noChangeArrowheads="1"/>
          </p:cNvSpPr>
          <p:nvPr/>
        </p:nvSpPr>
        <p:spPr bwMode="auto">
          <a:xfrm>
            <a:off x="1500166" y="214290"/>
            <a:ext cx="6192838" cy="769937"/>
          </a:xfrm>
          <a:prstGeom prst="rect">
            <a:avLst/>
          </a:prstGeom>
          <a:noFill/>
          <a:ln w="9525">
            <a:noFill/>
            <a:miter lim="800000"/>
            <a:headEnd/>
            <a:tailEnd/>
          </a:ln>
        </p:spPr>
        <p:txBody>
          <a:bodyPr>
            <a:spAutoFit/>
          </a:bodyPr>
          <a:lstStyle/>
          <a:p>
            <a:pPr>
              <a:buFont typeface="Arial" pitchFamily="34" charset="0"/>
              <a:buNone/>
            </a:pPr>
            <a:r>
              <a:rPr lang="zh-CN" altLang="en-US" sz="4400" b="1" dirty="0">
                <a:solidFill>
                  <a:srgbClr val="C00000"/>
                </a:solidFill>
                <a:latin typeface="微软雅黑" pitchFamily="34" charset="-122"/>
                <a:ea typeface="微软雅黑" pitchFamily="34" charset="-122"/>
              </a:rPr>
              <a:t>三</a:t>
            </a:r>
            <a:r>
              <a:rPr lang="zh-CN" altLang="en-US" sz="4400" b="1" dirty="0" smtClean="0">
                <a:solidFill>
                  <a:srgbClr val="C00000"/>
                </a:solidFill>
                <a:latin typeface="微软雅黑" pitchFamily="34" charset="-122"/>
                <a:ea typeface="微软雅黑" pitchFamily="34" charset="-122"/>
              </a:rPr>
              <a:t>、</a:t>
            </a:r>
            <a:r>
              <a:rPr lang="zh-CN" altLang="en-US" sz="4400" b="1" dirty="0">
                <a:solidFill>
                  <a:srgbClr val="C00000"/>
                </a:solidFill>
                <a:latin typeface="微软雅黑" pitchFamily="34" charset="-122"/>
                <a:ea typeface="微软雅黑" pitchFamily="34" charset="-122"/>
              </a:rPr>
              <a:t>法律义务</a:t>
            </a:r>
            <a:endParaRPr lang="en-US" altLang="zh-CN" sz="4400" b="1" dirty="0">
              <a:solidFill>
                <a:srgbClr val="C00000"/>
              </a:solidFill>
              <a:latin typeface="微软雅黑" pitchFamily="34" charset="-122"/>
              <a:ea typeface="微软雅黑" pitchFamily="34" charset="-122"/>
            </a:endParaRPr>
          </a:p>
        </p:txBody>
      </p:sp>
      <p:sp>
        <p:nvSpPr>
          <p:cNvPr id="63491" name="矩形 3"/>
          <p:cNvSpPr>
            <a:spLocks noChangeArrowheads="1"/>
          </p:cNvSpPr>
          <p:nvPr/>
        </p:nvSpPr>
        <p:spPr bwMode="auto">
          <a:xfrm>
            <a:off x="0" y="1339056"/>
            <a:ext cx="9144000" cy="2335213"/>
          </a:xfrm>
          <a:prstGeom prst="rect">
            <a:avLst/>
          </a:prstGeom>
          <a:noFill/>
          <a:ln w="9525">
            <a:noFill/>
            <a:miter lim="800000"/>
            <a:headEnd/>
            <a:tailEnd/>
          </a:ln>
        </p:spPr>
        <p:txBody>
          <a:bodyPr>
            <a:spAutoFit/>
          </a:bodyPr>
          <a:lstStyle/>
          <a:p>
            <a:pPr>
              <a:lnSpc>
                <a:spcPct val="150000"/>
              </a:lnSpc>
            </a:pPr>
            <a:r>
              <a:rPr lang="en-US" altLang="zh-CN" sz="28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法律规定的、以作为或者不作为的方式履行的对他人的责任。</a:t>
            </a:r>
            <a:endParaRPr lang="en-US" altLang="zh-CN" sz="2400" dirty="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有两种形式：作为和不作为</a:t>
            </a:r>
            <a:endParaRPr lang="en-US" altLang="zh-CN" sz="2400" dirty="0">
              <a:latin typeface="微软雅黑" pitchFamily="34" charset="-122"/>
              <a:ea typeface="微软雅黑" pitchFamily="34" charset="-122"/>
            </a:endParaRPr>
          </a:p>
          <a:p>
            <a:pPr>
              <a:lnSpc>
                <a:spcPct val="150000"/>
              </a:lnSpc>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违反法律义务导致的法律责任包括民事责任、行政责任和刑事责任等。</a:t>
            </a:r>
            <a:endParaRPr lang="zh-CN" altLang="zh-CN" sz="2400" dirty="0">
              <a:latin typeface="微软雅黑" pitchFamily="34" charset="-122"/>
              <a:ea typeface="微软雅黑" pitchFamily="34" charset="-122"/>
            </a:endParaRPr>
          </a:p>
        </p:txBody>
      </p:sp>
      <p:graphicFrame>
        <p:nvGraphicFramePr>
          <p:cNvPr id="5" name="Group 3"/>
          <p:cNvGraphicFramePr>
            <a:graphicFrameLocks noGrp="1"/>
          </p:cNvGraphicFramePr>
          <p:nvPr>
            <p:extLst>
              <p:ext uri="{D42A27DB-BD31-4B8C-83A1-F6EECF244321}">
                <p14:modId xmlns:p14="http://schemas.microsoft.com/office/powerpoint/2010/main" val="1833455247"/>
              </p:ext>
            </p:extLst>
          </p:nvPr>
        </p:nvGraphicFramePr>
        <p:xfrm>
          <a:off x="539750" y="4235003"/>
          <a:ext cx="3888431" cy="2362651"/>
        </p:xfrm>
        <a:graphic>
          <a:graphicData uri="http://schemas.openxmlformats.org/drawingml/2006/table">
            <a:tbl>
              <a:tblPr/>
              <a:tblGrid>
                <a:gridCol w="3888431"/>
              </a:tblGrid>
              <a:tr h="589144">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微软雅黑" pitchFamily="34" charset="-122"/>
                          <a:ea typeface="微软雅黑" pitchFamily="34" charset="-122"/>
                        </a:rPr>
                        <a:t>法律义务是历史的</a:t>
                      </a:r>
                      <a:endParaRPr kumimoji="0" lang="zh-CN" altLang="zh-CN" sz="24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r h="591169">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微软雅黑" pitchFamily="34" charset="-122"/>
                          <a:ea typeface="微软雅黑" pitchFamily="34" charset="-122"/>
                        </a:rPr>
                        <a:t>法律义务源于现实需要</a:t>
                      </a:r>
                      <a:endParaRPr kumimoji="0" lang="zh-CN" altLang="zh-CN" sz="24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r h="591169">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微软雅黑" pitchFamily="34" charset="-122"/>
                          <a:ea typeface="微软雅黑" pitchFamily="34" charset="-122"/>
                        </a:rPr>
                        <a:t>法律义务必须依法设定</a:t>
                      </a:r>
                      <a:endParaRPr kumimoji="0" lang="zh-CN" altLang="zh-CN" sz="24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r h="591169">
                <a:tc>
                  <a:txBody>
                    <a:bodyPr/>
                    <a:lstStyle>
                      <a:lvl1pPr eaLnBrk="0" hangingPunct="0">
                        <a:spcBef>
                          <a:spcPct val="20000"/>
                        </a:spcBef>
                        <a:defRPr sz="2800">
                          <a:solidFill>
                            <a:schemeClr val="tx1"/>
                          </a:solidFill>
                          <a:latin typeface="Calibri" pitchFamily="34" charset="0"/>
                          <a:ea typeface="宋体" pitchFamily="2" charset="-122"/>
                        </a:defRPr>
                      </a:lvl1pPr>
                      <a:lvl2pPr marL="742950" indent="-285750" eaLnBrk="0" hangingPunct="0">
                        <a:spcBef>
                          <a:spcPct val="20000"/>
                        </a:spcBef>
                        <a:defRPr sz="2400">
                          <a:solidFill>
                            <a:schemeClr val="tx1"/>
                          </a:solidFill>
                          <a:latin typeface="Calibri" pitchFamily="34" charset="0"/>
                          <a:ea typeface="宋体" pitchFamily="2" charset="-122"/>
                        </a:defRPr>
                      </a:lvl2pPr>
                      <a:lvl3pPr marL="1143000" indent="-228600" eaLnBrk="0" hangingPunct="0">
                        <a:spcBef>
                          <a:spcPct val="20000"/>
                        </a:spcBef>
                        <a:defRPr sz="2000">
                          <a:solidFill>
                            <a:schemeClr val="tx1"/>
                          </a:solidFill>
                          <a:latin typeface="Calibri" pitchFamily="34" charset="0"/>
                          <a:ea typeface="宋体" pitchFamily="2" charset="-122"/>
                        </a:defRPr>
                      </a:lvl3pPr>
                      <a:lvl4pPr marL="1600200" indent="-228600" eaLnBrk="0" hangingPunct="0">
                        <a:spcBef>
                          <a:spcPct val="20000"/>
                        </a:spcBef>
                        <a:defRPr>
                          <a:solidFill>
                            <a:schemeClr val="tx1"/>
                          </a:solidFill>
                          <a:latin typeface="Calibri" pitchFamily="34" charset="0"/>
                          <a:ea typeface="宋体" pitchFamily="2" charset="-122"/>
                        </a:defRPr>
                      </a:lvl4pPr>
                      <a:lvl5pPr marL="2057400" indent="-228600" eaLnBrk="0" hangingPunct="0">
                        <a:spcBef>
                          <a:spcPct val="20000"/>
                        </a:spcBef>
                        <a:defRPr>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400" b="0" i="0" u="none" strike="noStrike" cap="none" normalizeH="0" baseline="0" dirty="0" smtClean="0">
                          <a:ln>
                            <a:noFill/>
                          </a:ln>
                          <a:solidFill>
                            <a:srgbClr val="000000"/>
                          </a:solidFill>
                          <a:effectLst/>
                          <a:latin typeface="微软雅黑" pitchFamily="34" charset="-122"/>
                          <a:ea typeface="微软雅黑" pitchFamily="34" charset="-122"/>
                        </a:rPr>
                        <a:t>法律义务可能发生变化</a:t>
                      </a:r>
                      <a:endParaRPr kumimoji="0" lang="zh-CN" altLang="zh-CN" sz="24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91424" marR="91424" marT="45729" marB="45729"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C00000"/>
                      </a:solidFill>
                      <a:prstDash val="sysDash"/>
                      <a:round/>
                      <a:headEnd type="none" w="med" len="med"/>
                      <a:tailEnd type="none" w="med" len="med"/>
                    </a:lnT>
                    <a:lnB w="12700" cap="flat" cmpd="sng" algn="ctr">
                      <a:solidFill>
                        <a:srgbClr val="C00000"/>
                      </a:solidFill>
                      <a:prstDash val="sysDash"/>
                      <a:round/>
                      <a:headEnd type="none" w="med" len="med"/>
                      <a:tailEnd type="none" w="med" len="med"/>
                    </a:lnB>
                    <a:lnTlToBr>
                      <a:noFill/>
                    </a:lnTlToBr>
                    <a:lnBlToTr>
                      <a:noFill/>
                    </a:lnBlToTr>
                    <a:noFill/>
                  </a:tcPr>
                </a:tc>
              </a:tr>
            </a:tbl>
          </a:graphicData>
        </a:graphic>
      </p:graphicFrame>
      <p:sp>
        <p:nvSpPr>
          <p:cNvPr id="63504" name="矩形 5"/>
          <p:cNvSpPr>
            <a:spLocks noChangeArrowheads="1"/>
          </p:cNvSpPr>
          <p:nvPr/>
        </p:nvSpPr>
        <p:spPr bwMode="auto">
          <a:xfrm>
            <a:off x="482401" y="3573016"/>
            <a:ext cx="4572000" cy="661988"/>
          </a:xfrm>
          <a:prstGeom prst="rect">
            <a:avLst/>
          </a:prstGeom>
          <a:noFill/>
          <a:ln w="9525">
            <a:noFill/>
            <a:miter lim="800000"/>
            <a:headEnd/>
            <a:tailEnd/>
          </a:ln>
        </p:spPr>
        <p:txBody>
          <a:bodyPr>
            <a:spAutoFit/>
          </a:bodyPr>
          <a:lstStyle/>
          <a:p>
            <a:pPr>
              <a:lnSpc>
                <a:spcPct val="150000"/>
              </a:lnSpc>
            </a:pPr>
            <a:r>
              <a:rPr lang="zh-CN" altLang="en-US" sz="2800" b="1" dirty="0">
                <a:latin typeface="微软雅黑" pitchFamily="34" charset="-122"/>
                <a:ea typeface="微软雅黑" pitchFamily="34" charset="-122"/>
              </a:rPr>
              <a:t>特征：</a:t>
            </a:r>
            <a:endParaRPr lang="zh-CN" altLang="zh-CN" sz="28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1"/>
          <p:cNvSpPr txBox="1">
            <a:spLocks noChangeArrowheads="1"/>
          </p:cNvSpPr>
          <p:nvPr/>
        </p:nvSpPr>
        <p:spPr bwMode="auto">
          <a:xfrm>
            <a:off x="928662" y="285728"/>
            <a:ext cx="8512175" cy="769937"/>
          </a:xfrm>
          <a:prstGeom prst="rect">
            <a:avLst/>
          </a:prstGeom>
          <a:noFill/>
          <a:ln w="9525">
            <a:noFill/>
            <a:miter lim="800000"/>
            <a:headEnd/>
            <a:tailEnd/>
          </a:ln>
        </p:spPr>
        <p:txBody>
          <a:bodyPr>
            <a:spAutoFit/>
          </a:bodyPr>
          <a:lstStyle/>
          <a:p>
            <a:pPr>
              <a:buFont typeface="Arial" pitchFamily="34" charset="0"/>
              <a:buNone/>
            </a:pPr>
            <a:r>
              <a:rPr lang="zh-CN" altLang="en-US" sz="4400" b="1" dirty="0">
                <a:solidFill>
                  <a:srgbClr val="C00000"/>
                </a:solidFill>
                <a:latin typeface="微软雅黑" pitchFamily="34" charset="-122"/>
                <a:ea typeface="微软雅黑" pitchFamily="34" charset="-122"/>
              </a:rPr>
              <a:t>四</a:t>
            </a:r>
            <a:r>
              <a:rPr lang="zh-CN" altLang="en-US" sz="4400" b="1" dirty="0" smtClean="0">
                <a:solidFill>
                  <a:srgbClr val="C00000"/>
                </a:solidFill>
                <a:latin typeface="微软雅黑" pitchFamily="34" charset="-122"/>
                <a:ea typeface="微软雅黑" pitchFamily="34" charset="-122"/>
              </a:rPr>
              <a:t>、</a:t>
            </a:r>
            <a:r>
              <a:rPr lang="zh-CN" altLang="en-US" sz="4400" b="1" dirty="0">
                <a:solidFill>
                  <a:srgbClr val="C00000"/>
                </a:solidFill>
                <a:latin typeface="微软雅黑" pitchFamily="34" charset="-122"/>
                <a:ea typeface="微软雅黑" pitchFamily="34" charset="-122"/>
              </a:rPr>
              <a:t>法律权利与法律义务的关系</a:t>
            </a:r>
            <a:endParaRPr lang="en-US" altLang="zh-CN" sz="4400" b="1" dirty="0">
              <a:solidFill>
                <a:srgbClr val="C00000"/>
              </a:solidFill>
              <a:latin typeface="微软雅黑" pitchFamily="34" charset="-122"/>
              <a:ea typeface="微软雅黑"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55884406"/>
              </p:ext>
            </p:extLst>
          </p:nvPr>
        </p:nvGraphicFramePr>
        <p:xfrm>
          <a:off x="107504" y="1406361"/>
          <a:ext cx="8640960" cy="5190991"/>
        </p:xfrm>
        <a:graphic>
          <a:graphicData uri="http://schemas.openxmlformats.org/drawingml/2006/table">
            <a:tbl>
              <a:tblPr firstRow="1" bandRow="1">
                <a:tableStyleId>{5C22544A-7EE6-4342-B048-85BDC9FD1C3A}</a:tableStyleId>
              </a:tblPr>
              <a:tblGrid>
                <a:gridCol w="8640960"/>
              </a:tblGrid>
              <a:tr h="537461">
                <a:tc>
                  <a:txBody>
                    <a:bodyPr/>
                    <a:lstStyle/>
                    <a:p>
                      <a:pPr algn="l">
                        <a:lnSpc>
                          <a:spcPct val="150000"/>
                        </a:lnSpc>
                      </a:pPr>
                      <a:r>
                        <a:rPr lang="zh-CN" altLang="en-US" sz="1800" spc="0" dirty="0" smtClean="0">
                          <a:solidFill>
                            <a:srgbClr val="C00000"/>
                          </a:solidFill>
                        </a:rPr>
                        <a:t>每个人既是享受各种法律权利的主体，又是承担各种法律义务的主体</a:t>
                      </a:r>
                      <a:endParaRPr lang="zh-CN" altLang="en-US" sz="1800" spc="0" dirty="0">
                        <a:solidFill>
                          <a:srgbClr val="C00000"/>
                        </a:solidFill>
                      </a:endParaRPr>
                    </a:p>
                  </a:txBody>
                  <a:tcPr marL="68580" marR="6858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noFill/>
                  </a:tcPr>
                </a:tc>
              </a:tr>
              <a:tr h="998143">
                <a:tc>
                  <a:txBody>
                    <a:bodyPr/>
                    <a:lstStyle/>
                    <a:p>
                      <a:pPr marL="0" algn="l" defTabSz="685800" rtl="0" eaLnBrk="1" latinLnBrk="0" hangingPunct="1">
                        <a:lnSpc>
                          <a:spcPct val="120000"/>
                        </a:lnSpc>
                      </a:pPr>
                      <a:r>
                        <a:rPr lang="zh-CN" altLang="en-US" sz="1800" b="1" kern="1200" dirty="0" smtClean="0">
                          <a:solidFill>
                            <a:schemeClr val="tx1"/>
                          </a:solidFill>
                          <a:latin typeface="+mn-lt"/>
                          <a:ea typeface="+mn-ea"/>
                          <a:cs typeface="+mn-cs"/>
                        </a:rPr>
                        <a:t>首先，法律权利和法律义务是相互依存的关系。</a:t>
                      </a:r>
                      <a:r>
                        <a:rPr lang="zh-CN" altLang="en-US" sz="1800" kern="1200" dirty="0" smtClean="0">
                          <a:solidFill>
                            <a:schemeClr val="tx1"/>
                          </a:solidFill>
                          <a:latin typeface="+mn-lt"/>
                          <a:ea typeface="+mn-ea"/>
                          <a:cs typeface="+mn-cs"/>
                        </a:rPr>
                        <a:t>法律权利的实现必须以相应法律义务的履行为条件，同样，法律义务的设定和履行也必须</a:t>
                      </a:r>
                      <a:r>
                        <a:rPr lang="zh-CN" altLang="en-US" sz="1800" kern="1200" baseline="0" dirty="0" smtClean="0">
                          <a:solidFill>
                            <a:schemeClr val="tx1"/>
                          </a:solidFill>
                          <a:latin typeface="+mn-lt"/>
                          <a:ea typeface="+mn-ea"/>
                          <a:cs typeface="+mn-cs"/>
                        </a:rPr>
                        <a:t>以法律权利的行使为根据，法治社会中不存在没有权利根据的法律义务。</a:t>
                      </a:r>
                      <a:endParaRPr lang="zh-CN" altLang="en-US" sz="1800" kern="1200" dirty="0">
                        <a:solidFill>
                          <a:schemeClr val="tx1"/>
                        </a:solidFill>
                        <a:latin typeface="+mn-lt"/>
                        <a:ea typeface="+mn-ea"/>
                        <a:cs typeface="+mn-cs"/>
                      </a:endParaRPr>
                    </a:p>
                  </a:txBody>
                  <a:tcPr marL="68580" marR="6858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noFill/>
                      <a:prstDash val="solid"/>
                      <a:round/>
                      <a:headEnd type="none" w="med" len="med"/>
                      <a:tailEnd type="none" w="med" len="med"/>
                    </a:lnB>
                    <a:noFill/>
                  </a:tcPr>
                </a:tc>
              </a:tr>
              <a:tr h="1305264">
                <a:tc>
                  <a:txBody>
                    <a:bodyPr/>
                    <a:lstStyle/>
                    <a:p>
                      <a:pPr marL="0" algn="l" defTabSz="685800" rtl="0" eaLnBrk="1" latinLnBrk="0" hangingPunct="1">
                        <a:lnSpc>
                          <a:spcPct val="120000"/>
                        </a:lnSpc>
                      </a:pPr>
                      <a:r>
                        <a:rPr lang="zh-CN" altLang="en-US" sz="1800" b="1" kern="1200" dirty="0" smtClean="0">
                          <a:solidFill>
                            <a:schemeClr val="tx1"/>
                          </a:solidFill>
                          <a:latin typeface="+mn-lt"/>
                          <a:ea typeface="+mn-ea"/>
                          <a:cs typeface="+mn-cs"/>
                        </a:rPr>
                        <a:t>其次，法律权利与法律义务是目的与手段的关系。</a:t>
                      </a:r>
                      <a:r>
                        <a:rPr lang="zh-CN" altLang="en-US" sz="1800" kern="1200" dirty="0" smtClean="0">
                          <a:solidFill>
                            <a:schemeClr val="tx1"/>
                          </a:solidFill>
                          <a:latin typeface="+mn-lt"/>
                          <a:ea typeface="+mn-ea"/>
                          <a:cs typeface="+mn-cs"/>
                        </a:rPr>
                        <a:t>离开了法律权利，法律义务就失去</a:t>
                      </a:r>
                      <a:r>
                        <a:rPr lang="zh-CN" altLang="en-US" sz="1800" kern="1200" baseline="0" dirty="0" smtClean="0">
                          <a:solidFill>
                            <a:schemeClr val="tx1"/>
                          </a:solidFill>
                          <a:latin typeface="+mn-lt"/>
                          <a:ea typeface="+mn-ea"/>
                          <a:cs typeface="+mn-cs"/>
                        </a:rPr>
                        <a:t>了履行的价值和动力。同样，离开了法律义务，法律权利也形同虚设。</a:t>
                      </a:r>
                      <a:endParaRPr lang="en-US" altLang="zh-CN" sz="1800" kern="1200" baseline="0" dirty="0" smtClean="0">
                        <a:solidFill>
                          <a:schemeClr val="tx1"/>
                        </a:solidFill>
                        <a:latin typeface="+mn-lt"/>
                        <a:ea typeface="+mn-ea"/>
                        <a:cs typeface="+mn-cs"/>
                      </a:endParaRPr>
                    </a:p>
                    <a:p>
                      <a:pPr marL="0" algn="l" defTabSz="685800" rtl="0" eaLnBrk="1" latinLnBrk="0" hangingPunct="1">
                        <a:lnSpc>
                          <a:spcPct val="120000"/>
                        </a:lnSpc>
                      </a:pPr>
                      <a:r>
                        <a:rPr lang="zh-CN" altLang="en-US" sz="1800" b="1" kern="1200" baseline="0" dirty="0" smtClean="0">
                          <a:solidFill>
                            <a:schemeClr val="tx1"/>
                          </a:solidFill>
                          <a:latin typeface="+mn-lt"/>
                          <a:ea typeface="+mn-ea"/>
                          <a:cs typeface="+mn-cs"/>
                        </a:rPr>
                        <a:t>最后，法律权利和法律义务还具有二重性的关系，</a:t>
                      </a:r>
                      <a:r>
                        <a:rPr lang="zh-CN" altLang="en-US" sz="1800" kern="1200" baseline="0" dirty="0" smtClean="0">
                          <a:solidFill>
                            <a:schemeClr val="tx1"/>
                          </a:solidFill>
                          <a:latin typeface="+mn-lt"/>
                          <a:ea typeface="+mn-ea"/>
                          <a:cs typeface="+mn-cs"/>
                        </a:rPr>
                        <a:t>即一个行为可以同时是权利行为和义务行为。</a:t>
                      </a:r>
                      <a:endParaRPr lang="zh-CN" altLang="en-US" sz="1800" kern="1200" dirty="0">
                        <a:solidFill>
                          <a:schemeClr val="tx1"/>
                        </a:solidFill>
                        <a:latin typeface="+mn-lt"/>
                        <a:ea typeface="+mn-ea"/>
                        <a:cs typeface="+mn-cs"/>
                      </a:endParaRPr>
                    </a:p>
                  </a:txBody>
                  <a:tcPr marL="68580" marR="6858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r>
              <a:tr h="537461">
                <a:tc>
                  <a:txBody>
                    <a:bodyPr/>
                    <a:lstStyle/>
                    <a:p>
                      <a:pPr marL="0" algn="l" defTabSz="685800" rtl="0" eaLnBrk="1" latinLnBrk="0" hangingPunct="1">
                        <a:lnSpc>
                          <a:spcPct val="150000"/>
                        </a:lnSpc>
                      </a:pPr>
                      <a:r>
                        <a:rPr lang="zh-CN" altLang="en-US" sz="1800" b="1" kern="1200" spc="0" dirty="0" smtClean="0">
                          <a:solidFill>
                            <a:srgbClr val="C00000"/>
                          </a:solidFill>
                          <a:latin typeface="+mn-lt"/>
                          <a:ea typeface="+mn-ea"/>
                          <a:cs typeface="+mn-cs"/>
                        </a:rPr>
                        <a:t>法律权利与法律义务平等</a:t>
                      </a:r>
                      <a:endParaRPr lang="zh-CN" altLang="en-US" sz="1800" b="1" kern="1200" spc="0" dirty="0">
                        <a:solidFill>
                          <a:srgbClr val="C00000"/>
                        </a:solidFill>
                        <a:latin typeface="+mn-lt"/>
                        <a:ea typeface="+mn-ea"/>
                        <a:cs typeface="+mn-cs"/>
                      </a:endParaRPr>
                    </a:p>
                  </a:txBody>
                  <a:tcPr marL="68580" marR="6858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noFill/>
                  </a:tcPr>
                </a:tc>
              </a:tr>
              <a:tr h="383901">
                <a:tc>
                  <a:txBody>
                    <a:bodyPr/>
                    <a:lstStyle/>
                    <a:p>
                      <a:pPr marL="0" algn="l" defTabSz="685800" rtl="0" eaLnBrk="1" latinLnBrk="0" hangingPunct="1">
                        <a:lnSpc>
                          <a:spcPct val="120000"/>
                        </a:lnSpc>
                      </a:pPr>
                      <a:r>
                        <a:rPr lang="zh-CN" altLang="en-US" sz="1800" kern="1200" dirty="0" smtClean="0">
                          <a:solidFill>
                            <a:schemeClr val="tx1"/>
                          </a:solidFill>
                          <a:latin typeface="+mn-lt"/>
                          <a:ea typeface="+mn-ea"/>
                          <a:cs typeface="+mn-cs"/>
                        </a:rPr>
                        <a:t>首先，法律面前人人平等被我国宪法和刑法等法律确立为基本原则。</a:t>
                      </a:r>
                      <a:endParaRPr lang="zh-CN" altLang="en-US" sz="1800" kern="1200" dirty="0">
                        <a:solidFill>
                          <a:schemeClr val="tx1"/>
                        </a:solidFill>
                        <a:latin typeface="+mn-lt"/>
                        <a:ea typeface="+mn-ea"/>
                        <a:cs typeface="+mn-cs"/>
                      </a:endParaRPr>
                    </a:p>
                  </a:txBody>
                  <a:tcPr marL="68580" marR="6858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noFill/>
                      <a:prstDash val="solid"/>
                      <a:round/>
                      <a:headEnd type="none" w="med" len="med"/>
                      <a:tailEnd type="none" w="med" len="med"/>
                    </a:lnB>
                    <a:noFill/>
                  </a:tcPr>
                </a:tc>
              </a:tr>
              <a:tr h="668860">
                <a:tc>
                  <a:txBody>
                    <a:bodyPr/>
                    <a:lstStyle/>
                    <a:p>
                      <a:pPr marL="0" algn="l" defTabSz="685800" rtl="0" eaLnBrk="1" latinLnBrk="0" hangingPunct="1">
                        <a:lnSpc>
                          <a:spcPct val="120000"/>
                        </a:lnSpc>
                      </a:pPr>
                      <a:r>
                        <a:rPr lang="zh-CN" altLang="en-US" sz="1800" kern="1200" dirty="0" smtClean="0">
                          <a:solidFill>
                            <a:schemeClr val="tx1"/>
                          </a:solidFill>
                          <a:latin typeface="+mn-lt"/>
                          <a:ea typeface="+mn-ea"/>
                          <a:cs typeface="+mn-cs"/>
                        </a:rPr>
                        <a:t>其次，在法律权利和法律义务的具体设定上要平等。</a:t>
                      </a:r>
                      <a:endParaRPr lang="en-US" altLang="zh-CN" sz="1800" kern="1200" dirty="0" smtClean="0">
                        <a:solidFill>
                          <a:schemeClr val="tx1"/>
                        </a:solidFill>
                        <a:latin typeface="+mn-lt"/>
                        <a:ea typeface="+mn-ea"/>
                        <a:cs typeface="+mn-cs"/>
                      </a:endParaRPr>
                    </a:p>
                    <a:p>
                      <a:pPr marL="0" algn="l" defTabSz="685800" rtl="0" eaLnBrk="1" latinLnBrk="0" hangingPunct="1">
                        <a:lnSpc>
                          <a:spcPct val="120000"/>
                        </a:lnSpc>
                      </a:pPr>
                      <a:r>
                        <a:rPr lang="zh-CN" altLang="en-US" sz="1800" kern="1200" dirty="0" smtClean="0">
                          <a:solidFill>
                            <a:schemeClr val="tx1"/>
                          </a:solidFill>
                          <a:latin typeface="+mn-lt"/>
                          <a:ea typeface="+mn-ea"/>
                          <a:cs typeface="+mn-cs"/>
                        </a:rPr>
                        <a:t>再次，权利与义务的实现要体现平等。</a:t>
                      </a:r>
                      <a:endParaRPr lang="zh-CN" altLang="en-US" sz="1800" kern="1200" dirty="0">
                        <a:solidFill>
                          <a:schemeClr val="tx1"/>
                        </a:solidFill>
                        <a:latin typeface="+mn-lt"/>
                        <a:ea typeface="+mn-ea"/>
                        <a:cs typeface="+mn-cs"/>
                      </a:endParaRPr>
                    </a:p>
                  </a:txBody>
                  <a:tcPr marL="68580" marR="6858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r>
              <a:tr h="537461">
                <a:tc>
                  <a:txBody>
                    <a:bodyPr/>
                    <a:lstStyle/>
                    <a:p>
                      <a:pPr marL="0" algn="l" defTabSz="685800" rtl="0" eaLnBrk="1" latinLnBrk="0" hangingPunct="1">
                        <a:lnSpc>
                          <a:spcPct val="150000"/>
                        </a:lnSpc>
                      </a:pPr>
                      <a:r>
                        <a:rPr lang="zh-CN" altLang="en-US" sz="1800" b="1" kern="1200" spc="0" dirty="0" smtClean="0">
                          <a:solidFill>
                            <a:srgbClr val="C00000"/>
                          </a:solidFill>
                          <a:latin typeface="+mn-lt"/>
                          <a:ea typeface="+mn-ea"/>
                          <a:cs typeface="+mn-cs"/>
                        </a:rPr>
                        <a:t>实际上，一个人无论是行使权利还是履行义务，都是对自己</a:t>
                      </a:r>
                      <a:r>
                        <a:rPr lang="zh-CN" altLang="en-US" sz="1800" b="1" kern="1200" spc="0" baseline="0" dirty="0" smtClean="0">
                          <a:solidFill>
                            <a:srgbClr val="C00000"/>
                          </a:solidFill>
                          <a:latin typeface="+mn-lt"/>
                          <a:ea typeface="+mn-ea"/>
                          <a:cs typeface="+mn-cs"/>
                        </a:rPr>
                        <a:t>有利的</a:t>
                      </a:r>
                      <a:endParaRPr lang="zh-CN" altLang="en-US" sz="1800" b="1" kern="1200" spc="0" dirty="0">
                        <a:solidFill>
                          <a:srgbClr val="C00000"/>
                        </a:solidFill>
                        <a:latin typeface="+mn-lt"/>
                        <a:ea typeface="+mn-ea"/>
                        <a:cs typeface="+mn-cs"/>
                      </a:endParaRPr>
                    </a:p>
                  </a:txBody>
                  <a:tcPr marL="68580" marR="6858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357430"/>
            <a:ext cx="9417963" cy="1754326"/>
          </a:xfrm>
          <a:prstGeom prst="rect">
            <a:avLst/>
          </a:prstGeom>
        </p:spPr>
        <p:txBody>
          <a:bodyPr wrap="none">
            <a:spAutoFit/>
          </a:bodyPr>
          <a:lstStyle/>
          <a:p>
            <a:r>
              <a:rPr lang="zh-CN" altLang="en-US" sz="3600" b="1" dirty="0" smtClean="0"/>
              <a:t>本课件图片来源于网络或制作者购置的书籍，</a:t>
            </a:r>
            <a:endParaRPr lang="en-US" altLang="zh-CN" sz="3600" b="1" dirty="0" smtClean="0"/>
          </a:p>
          <a:p>
            <a:r>
              <a:rPr lang="zh-CN" altLang="en-US" sz="3600" b="1" dirty="0" smtClean="0"/>
              <a:t>仅限于教学使用，</a:t>
            </a:r>
            <a:endParaRPr lang="en-US" altLang="zh-CN" sz="3600" b="1" dirty="0" smtClean="0"/>
          </a:p>
          <a:p>
            <a:r>
              <a:rPr lang="zh-CN" altLang="en-US" sz="3600" b="1" dirty="0" smtClean="0"/>
              <a:t>感谢图片原作者，转载请联系原作者。</a:t>
            </a:r>
            <a:endParaRPr lang="zh-CN" alt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844824"/>
            <a:ext cx="8572560" cy="3539430"/>
          </a:xfrm>
          <a:prstGeom prst="rect">
            <a:avLst/>
          </a:prstGeom>
        </p:spPr>
        <p:txBody>
          <a:bodyPr wrap="square">
            <a:spAutoFit/>
          </a:bodyPr>
          <a:lstStyle/>
          <a:p>
            <a:pPr>
              <a:buFont typeface="Wingdings" pitchFamily="2" charset="2"/>
              <a:buChar char="u"/>
            </a:pPr>
            <a:r>
              <a:rPr lang="zh-CN" altLang="en-US" sz="2800" dirty="0" smtClean="0">
                <a:ea typeface="华文新魏" pitchFamily="2" charset="-122"/>
              </a:rPr>
              <a:t>东汉许慎所著</a:t>
            </a:r>
            <a:r>
              <a:rPr lang="en-US" altLang="zh-CN" sz="2800" dirty="0" smtClean="0">
                <a:ea typeface="华文新魏" pitchFamily="2" charset="-122"/>
              </a:rPr>
              <a:t>《</a:t>
            </a:r>
            <a:r>
              <a:rPr lang="zh-CN" altLang="en-US" sz="2800" dirty="0" smtClean="0">
                <a:ea typeface="华文新魏" pitchFamily="2" charset="-122"/>
              </a:rPr>
              <a:t>说文解字</a:t>
            </a:r>
            <a:r>
              <a:rPr lang="en-US" altLang="zh-CN" sz="2800" dirty="0" smtClean="0">
                <a:ea typeface="华文新魏" pitchFamily="2" charset="-122"/>
              </a:rPr>
              <a:t>》</a:t>
            </a:r>
            <a:r>
              <a:rPr lang="zh-CN" altLang="en-US" sz="2800" dirty="0" smtClean="0">
                <a:ea typeface="华文新魏" pitchFamily="2" charset="-122"/>
              </a:rPr>
              <a:t>这样解析：“</a:t>
            </a:r>
            <a:r>
              <a:rPr lang="zh-CN" altLang="en-US" sz="2800" dirty="0" smtClean="0">
                <a:solidFill>
                  <a:srgbClr val="FF0066"/>
                </a:solidFill>
                <a:ea typeface="华文新魏" pitchFamily="2" charset="-122"/>
              </a:rPr>
              <a:t>灋</a:t>
            </a:r>
            <a:r>
              <a:rPr lang="zh-CN" altLang="en-US" sz="2800" dirty="0" smtClean="0">
                <a:ea typeface="华文新魏" pitchFamily="2" charset="-122"/>
              </a:rPr>
              <a:t>，刑也。平之如水，从水；</a:t>
            </a:r>
            <a:r>
              <a:rPr lang="zh-CN" altLang="en-US" sz="2800" dirty="0" smtClean="0">
                <a:solidFill>
                  <a:srgbClr val="FF0066"/>
                </a:solidFill>
                <a:ea typeface="华文新魏" pitchFamily="2" charset="-122"/>
              </a:rPr>
              <a:t>廌</a:t>
            </a:r>
            <a:r>
              <a:rPr lang="zh-CN" altLang="en-US" sz="2800" dirty="0" smtClean="0">
                <a:ea typeface="华文新魏" pitchFamily="2" charset="-122"/>
              </a:rPr>
              <a:t>，所以触不直者去之，从去”。</a:t>
            </a:r>
          </a:p>
          <a:p>
            <a:pPr>
              <a:buFont typeface="Wingdings" pitchFamily="2" charset="2"/>
              <a:buChar char="u"/>
            </a:pPr>
            <a:r>
              <a:rPr lang="zh-CN" altLang="en-US" sz="2800" dirty="0" smtClean="0">
                <a:ea typeface="华文新魏" pitchFamily="2" charset="-122"/>
              </a:rPr>
              <a:t> “法”以水作偏旁，比喻“平之如水”，代表公平，是衡量人们行为是否符合“公平”这个准绳。</a:t>
            </a:r>
          </a:p>
          <a:p>
            <a:pPr>
              <a:buFont typeface="Wingdings" pitchFamily="2" charset="2"/>
              <a:buChar char="u"/>
            </a:pPr>
            <a:r>
              <a:rPr lang="zh-CN" altLang="en-US" sz="2800" dirty="0" smtClean="0">
                <a:ea typeface="华文新魏" pitchFamily="2" charset="-122"/>
              </a:rPr>
              <a:t>“法”字中的“</a:t>
            </a:r>
            <a:r>
              <a:rPr lang="zh-CN" altLang="en-US" sz="2800" dirty="0" smtClean="0">
                <a:solidFill>
                  <a:srgbClr val="FF0066"/>
                </a:solidFill>
                <a:ea typeface="华文新魏" pitchFamily="2" charset="-122"/>
              </a:rPr>
              <a:t>廌</a:t>
            </a:r>
            <a:r>
              <a:rPr lang="zh-CN" altLang="en-US" sz="2800" dirty="0" smtClean="0">
                <a:ea typeface="华文新魏" pitchFamily="2" charset="-122"/>
              </a:rPr>
              <a:t>”，传说是一种头长独角，秉性公正的奇兽（亦作“豸”、“獬豸”），故而“古者决讼，令触不直”。这反映了上古时代盛行神明裁判，相信法是正直、正义的准则。</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2910" y="1841242"/>
            <a:ext cx="8072494" cy="3416320"/>
          </a:xfrm>
          <a:prstGeom prst="rect">
            <a:avLst/>
          </a:prstGeom>
        </p:spPr>
        <p:txBody>
          <a:bodyPr wrap="square">
            <a:spAutoFit/>
          </a:bodyPr>
          <a:lstStyle/>
          <a:p>
            <a:pPr>
              <a:buFont typeface="Wingdings" pitchFamily="2" charset="2"/>
              <a:buChar char="u"/>
            </a:pPr>
            <a:r>
              <a:rPr lang="en-US" altLang="zh-CN" sz="3600" dirty="0" smtClean="0">
                <a:ea typeface="华文新魏" pitchFamily="2" charset="-122"/>
              </a:rPr>
              <a:t>“</a:t>
            </a:r>
            <a:r>
              <a:rPr lang="zh-CN" altLang="en-US" sz="3600" dirty="0" smtClean="0">
                <a:latin typeface="华文新魏" pitchFamily="2" charset="-122"/>
                <a:ea typeface="华文新魏" pitchFamily="2" charset="-122"/>
              </a:rPr>
              <a:t>律</a:t>
            </a:r>
            <a:r>
              <a:rPr lang="zh-CN" altLang="en-US" sz="3600" dirty="0" smtClean="0">
                <a:ea typeface="华文新魏" pitchFamily="2" charset="-122"/>
              </a:rPr>
              <a:t>”</a:t>
            </a:r>
            <a:r>
              <a:rPr lang="zh-CN" altLang="en-US" sz="3600" dirty="0" smtClean="0">
                <a:latin typeface="华文新魏" pitchFamily="2" charset="-122"/>
                <a:ea typeface="华文新魏" pitchFamily="2" charset="-122"/>
              </a:rPr>
              <a:t>据</a:t>
            </a:r>
            <a:r>
              <a:rPr lang="en-US" altLang="zh-CN" sz="3600" dirty="0" smtClean="0">
                <a:latin typeface="华文新魏" pitchFamily="2" charset="-122"/>
                <a:ea typeface="华文新魏" pitchFamily="2" charset="-122"/>
              </a:rPr>
              <a:t>《</a:t>
            </a:r>
            <a:r>
              <a:rPr lang="zh-CN" altLang="en-US" sz="3600" dirty="0" smtClean="0">
                <a:latin typeface="华文新魏" pitchFamily="2" charset="-122"/>
                <a:ea typeface="华文新魏" pitchFamily="2" charset="-122"/>
              </a:rPr>
              <a:t>说文</a:t>
            </a:r>
            <a:r>
              <a:rPr lang="en-US" altLang="zh-CN" sz="3600" dirty="0" smtClean="0">
                <a:latin typeface="华文新魏" pitchFamily="2" charset="-122"/>
                <a:ea typeface="华文新魏" pitchFamily="2" charset="-122"/>
              </a:rPr>
              <a:t>》</a:t>
            </a:r>
            <a:r>
              <a:rPr lang="zh-CN" altLang="en-US" sz="3600" dirty="0" smtClean="0">
                <a:latin typeface="华文新魏" pitchFamily="2" charset="-122"/>
                <a:ea typeface="华文新魏" pitchFamily="2" charset="-122"/>
              </a:rPr>
              <a:t>解释：</a:t>
            </a:r>
            <a:r>
              <a:rPr lang="zh-CN" altLang="en-US" sz="3600" dirty="0" smtClean="0">
                <a:ea typeface="华文新魏" pitchFamily="2" charset="-122"/>
              </a:rPr>
              <a:t>“</a:t>
            </a:r>
            <a:r>
              <a:rPr lang="zh-CN" altLang="en-US" sz="3600" dirty="0" smtClean="0">
                <a:latin typeface="华文新魏" pitchFamily="2" charset="-122"/>
                <a:ea typeface="华文新魏" pitchFamily="2" charset="-122"/>
              </a:rPr>
              <a:t>律，均布也</a:t>
            </a:r>
            <a:r>
              <a:rPr lang="zh-CN" altLang="en-US" sz="3600" dirty="0" smtClean="0">
                <a:ea typeface="华文新魏" pitchFamily="2" charset="-122"/>
              </a:rPr>
              <a:t>”</a:t>
            </a:r>
            <a:r>
              <a:rPr lang="zh-CN" altLang="en-US" sz="3600" dirty="0" smtClean="0">
                <a:latin typeface="华文新魏" pitchFamily="2" charset="-122"/>
                <a:ea typeface="华文新魏" pitchFamily="2" charset="-122"/>
              </a:rPr>
              <a:t>。意指要求人们普遍遵守的行为规范，以使行为协调一致。</a:t>
            </a:r>
          </a:p>
          <a:p>
            <a:pPr>
              <a:buFont typeface="Wingdings" pitchFamily="2" charset="2"/>
              <a:buChar char="u"/>
            </a:pPr>
            <a:r>
              <a:rPr lang="zh-CN" altLang="en-US" sz="3600" dirty="0" smtClean="0">
                <a:latin typeface="华文新魏" pitchFamily="2" charset="-122"/>
                <a:ea typeface="华文新魏" pitchFamily="2" charset="-122"/>
              </a:rPr>
              <a:t>法和律因皆有公平、正义、统一的行为准则这个含义，所以二者</a:t>
            </a:r>
            <a:r>
              <a:rPr lang="zh-CN" altLang="en-US" sz="3600" dirty="0" smtClean="0">
                <a:ea typeface="华文新魏" pitchFamily="2" charset="-122"/>
              </a:rPr>
              <a:t>“</a:t>
            </a:r>
            <a:r>
              <a:rPr lang="zh-CN" altLang="en-US" sz="3600" dirty="0" smtClean="0">
                <a:latin typeface="华文新魏" pitchFamily="2" charset="-122"/>
                <a:ea typeface="华文新魏" pitchFamily="2" charset="-122"/>
              </a:rPr>
              <a:t>文虽有殊，其义一也</a:t>
            </a:r>
            <a:r>
              <a:rPr lang="zh-CN" altLang="en-US" sz="3600" dirty="0" smtClean="0">
                <a:ea typeface="华文新魏" pitchFamily="2" charset="-122"/>
              </a:rPr>
              <a:t>”</a:t>
            </a:r>
            <a:r>
              <a:rPr lang="zh-CN" altLang="en-US" sz="3600" dirty="0" smtClean="0">
                <a:latin typeface="华文新魏" pitchFamily="2" charset="-122"/>
                <a:ea typeface="华文新魏" pitchFamily="2" charset="-122"/>
              </a:rPr>
              <a:t>（</a:t>
            </a:r>
            <a:r>
              <a:rPr lang="en-US" altLang="zh-CN" sz="3600" dirty="0" smtClean="0">
                <a:latin typeface="华文新魏" pitchFamily="2" charset="-122"/>
                <a:ea typeface="华文新魏" pitchFamily="2" charset="-122"/>
              </a:rPr>
              <a:t>《</a:t>
            </a:r>
            <a:r>
              <a:rPr lang="zh-CN" altLang="en-US" sz="3600" dirty="0" smtClean="0">
                <a:latin typeface="华文新魏" pitchFamily="2" charset="-122"/>
                <a:ea typeface="华文新魏" pitchFamily="2" charset="-122"/>
              </a:rPr>
              <a:t>唐律疏义</a:t>
            </a:r>
            <a:r>
              <a:rPr lang="en-US" altLang="zh-CN" sz="3600" dirty="0" smtClean="0">
                <a:latin typeface="华文新魏" pitchFamily="2" charset="-122"/>
                <a:ea typeface="华文新魏" pitchFamily="2" charset="-122"/>
              </a:rPr>
              <a:t>》</a:t>
            </a:r>
            <a:r>
              <a:rPr lang="zh-CN" altLang="en-US" sz="3600" dirty="0" smtClean="0">
                <a:latin typeface="华文新魏" pitchFamily="2" charset="-122"/>
                <a:ea typeface="华文新魏" pitchFamily="2" charset="-122"/>
              </a:rPr>
              <a:t>）。</a:t>
            </a:r>
            <a:endParaRPr lang="en-US" altLang="zh-CN" sz="3600" dirty="0" smtClean="0">
              <a:latin typeface="华文新魏" pitchFamily="2" charset="-122"/>
              <a:ea typeface="华文新魏"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4348" y="1643050"/>
            <a:ext cx="7715304" cy="3416320"/>
          </a:xfrm>
          <a:prstGeom prst="rect">
            <a:avLst/>
          </a:prstGeom>
        </p:spPr>
        <p:txBody>
          <a:bodyPr wrap="square">
            <a:spAutoFit/>
          </a:bodyPr>
          <a:lstStyle/>
          <a:p>
            <a:pPr>
              <a:buFont typeface="Wingdings" pitchFamily="2" charset="2"/>
              <a:buChar char="u"/>
            </a:pPr>
            <a:r>
              <a:rPr lang="zh-CN" altLang="en-US" sz="3600" dirty="0" smtClean="0">
                <a:latin typeface="华文新魏" pitchFamily="2" charset="-122"/>
                <a:ea typeface="华文新魏" pitchFamily="2" charset="-122"/>
              </a:rPr>
              <a:t>“法律”作为独立合成词，主要是近现代的用法。清末以来，“法”与“法律”并用</a:t>
            </a:r>
            <a:endParaRPr lang="en-US" altLang="zh-CN" sz="3600" dirty="0" smtClean="0">
              <a:latin typeface="华文新魏" pitchFamily="2" charset="-122"/>
              <a:ea typeface="华文新魏" pitchFamily="2" charset="-122"/>
            </a:endParaRPr>
          </a:p>
          <a:p>
            <a:pPr>
              <a:buFont typeface="Wingdings" pitchFamily="2" charset="2"/>
              <a:buChar char="u"/>
            </a:pPr>
            <a:r>
              <a:rPr lang="zh-CN" altLang="en-US" sz="3600" dirty="0" smtClean="0">
                <a:latin typeface="华文新魏" pitchFamily="2" charset="-122"/>
                <a:ea typeface="华文新魏" pitchFamily="2" charset="-122"/>
              </a:rPr>
              <a:t>现代汉语中，广义的法律指法律的整体；狭义的法律仅指全国人大及其常委会制定的法律</a:t>
            </a:r>
            <a:endParaRPr lang="en-US" altLang="zh-CN" sz="3600" dirty="0" smtClean="0">
              <a:latin typeface="华文新魏" pitchFamily="2" charset="-122"/>
              <a:ea typeface="华文新魏"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58" y="1571612"/>
            <a:ext cx="8286776" cy="3970318"/>
          </a:xfrm>
          <a:prstGeom prst="rect">
            <a:avLst/>
          </a:prstGeom>
        </p:spPr>
        <p:txBody>
          <a:bodyPr wrap="square">
            <a:spAutoFit/>
          </a:bodyPr>
          <a:lstStyle/>
          <a:p>
            <a:pPr>
              <a:buFont typeface="Wingdings" pitchFamily="2" charset="2"/>
              <a:buChar char="u"/>
            </a:pPr>
            <a:r>
              <a:rPr lang="zh-CN" altLang="en-US" sz="3600" dirty="0" smtClean="0">
                <a:latin typeface="华文新魏" pitchFamily="2" charset="-122"/>
                <a:ea typeface="华文新魏" pitchFamily="2" charset="-122"/>
              </a:rPr>
              <a:t>西文中，除了</a:t>
            </a:r>
            <a:r>
              <a:rPr lang="en-US" altLang="zh-CN" sz="3600" dirty="0" smtClean="0">
                <a:latin typeface="华文新魏" pitchFamily="2" charset="-122"/>
                <a:ea typeface="华文新魏" pitchFamily="2" charset="-122"/>
              </a:rPr>
              <a:t>law</a:t>
            </a:r>
            <a:r>
              <a:rPr lang="zh-CN" altLang="en-US" sz="3600" dirty="0" smtClean="0">
                <a:latin typeface="华文新魏" pitchFamily="2" charset="-122"/>
                <a:ea typeface="华文新魏" pitchFamily="2" charset="-122"/>
              </a:rPr>
              <a:t>之外，拉丁文中的</a:t>
            </a:r>
            <a:r>
              <a:rPr lang="en-US" altLang="zh-CN" sz="3600" dirty="0" smtClean="0">
                <a:latin typeface="华文新魏" pitchFamily="2" charset="-122"/>
                <a:ea typeface="华文新魏" pitchFamily="2" charset="-122"/>
              </a:rPr>
              <a:t>jus</a:t>
            </a:r>
            <a:r>
              <a:rPr lang="zh-CN" altLang="en-US" sz="3600" dirty="0" smtClean="0">
                <a:latin typeface="华文新魏" pitchFamily="2" charset="-122"/>
                <a:ea typeface="华文新魏" pitchFamily="2" charset="-122"/>
              </a:rPr>
              <a:t>和</a:t>
            </a:r>
            <a:r>
              <a:rPr lang="en-US" altLang="zh-CN" sz="3600" dirty="0" err="1" smtClean="0">
                <a:latin typeface="华文新魏" pitchFamily="2" charset="-122"/>
                <a:ea typeface="华文新魏" pitchFamily="2" charset="-122"/>
              </a:rPr>
              <a:t>lex</a:t>
            </a:r>
            <a:r>
              <a:rPr lang="zh-CN" altLang="en-US" sz="3600" dirty="0" smtClean="0">
                <a:latin typeface="华文新魏" pitchFamily="2" charset="-122"/>
                <a:ea typeface="华文新魏" pitchFamily="2" charset="-122"/>
              </a:rPr>
              <a:t>，法文中的</a:t>
            </a:r>
            <a:r>
              <a:rPr lang="en-US" altLang="zh-CN" sz="3600" dirty="0" err="1" smtClean="0">
                <a:latin typeface="华文新魏" pitchFamily="2" charset="-122"/>
                <a:ea typeface="华文新魏" pitchFamily="2" charset="-122"/>
              </a:rPr>
              <a:t>droit</a:t>
            </a:r>
            <a:r>
              <a:rPr lang="zh-CN" altLang="en-US" sz="3600" dirty="0" smtClean="0">
                <a:latin typeface="华文新魏" pitchFamily="2" charset="-122"/>
                <a:ea typeface="华文新魏" pitchFamily="2" charset="-122"/>
              </a:rPr>
              <a:t>和</a:t>
            </a:r>
            <a:r>
              <a:rPr lang="en-US" altLang="zh-CN" sz="3600" dirty="0" err="1" smtClean="0">
                <a:latin typeface="华文新魏" pitchFamily="2" charset="-122"/>
                <a:ea typeface="华文新魏" pitchFamily="2" charset="-122"/>
              </a:rPr>
              <a:t>loi</a:t>
            </a:r>
            <a:r>
              <a:rPr lang="zh-CN" altLang="en-US" sz="3600" dirty="0" smtClean="0">
                <a:latin typeface="华文新魏" pitchFamily="2" charset="-122"/>
                <a:ea typeface="华文新魏" pitchFamily="2" charset="-122"/>
              </a:rPr>
              <a:t>，德文中的</a:t>
            </a:r>
            <a:r>
              <a:rPr lang="en-US" altLang="zh-CN" sz="3600" dirty="0" err="1" smtClean="0">
                <a:latin typeface="华文新魏" pitchFamily="2" charset="-122"/>
                <a:ea typeface="华文新魏" pitchFamily="2" charset="-122"/>
              </a:rPr>
              <a:t>recht</a:t>
            </a:r>
            <a:r>
              <a:rPr lang="zh-CN" altLang="en-US" sz="3600" dirty="0" smtClean="0">
                <a:latin typeface="华文新魏" pitchFamily="2" charset="-122"/>
                <a:ea typeface="华文新魏" pitchFamily="2" charset="-122"/>
              </a:rPr>
              <a:t>和</a:t>
            </a:r>
            <a:r>
              <a:rPr lang="en-US" altLang="zh-CN" sz="3600" dirty="0" err="1" smtClean="0">
                <a:latin typeface="华文新魏" pitchFamily="2" charset="-122"/>
                <a:ea typeface="华文新魏" pitchFamily="2" charset="-122"/>
              </a:rPr>
              <a:t>gesetz</a:t>
            </a:r>
            <a:r>
              <a:rPr lang="zh-CN" altLang="en-US" sz="3600" dirty="0" smtClean="0">
                <a:latin typeface="华文新魏" pitchFamily="2" charset="-122"/>
                <a:ea typeface="华文新魏" pitchFamily="2" charset="-122"/>
              </a:rPr>
              <a:t>等都有“法”的意思，而且还兼有</a:t>
            </a:r>
            <a:r>
              <a:rPr lang="zh-CN" altLang="en-US" sz="3600" dirty="0" smtClean="0">
                <a:solidFill>
                  <a:srgbClr val="FF0000"/>
                </a:solidFill>
                <a:latin typeface="华文新魏" pitchFamily="2" charset="-122"/>
                <a:ea typeface="华文新魏" pitchFamily="2" charset="-122"/>
              </a:rPr>
              <a:t>权利、公平、正义</a:t>
            </a:r>
            <a:r>
              <a:rPr lang="zh-CN" altLang="en-US" sz="3600" dirty="0" smtClean="0">
                <a:latin typeface="华文新魏" pitchFamily="2" charset="-122"/>
                <a:ea typeface="华文新魏" pitchFamily="2" charset="-122"/>
              </a:rPr>
              <a:t>等含义。</a:t>
            </a:r>
            <a:endParaRPr lang="en-US" altLang="zh-CN" sz="3600" dirty="0" smtClean="0">
              <a:latin typeface="华文新魏" pitchFamily="2" charset="-122"/>
              <a:ea typeface="华文新魏" pitchFamily="2" charset="-122"/>
            </a:endParaRPr>
          </a:p>
          <a:p>
            <a:pPr>
              <a:buFont typeface="Wingdings" pitchFamily="2" charset="2"/>
              <a:buChar char="u"/>
            </a:pPr>
            <a:r>
              <a:rPr lang="zh-CN" altLang="en-US" sz="3600" dirty="0" smtClean="0">
                <a:latin typeface="华文新魏" pitchFamily="2" charset="-122"/>
                <a:ea typeface="华文新魏" pitchFamily="2" charset="-122"/>
              </a:rPr>
              <a:t>西方学者认为法是指永恒的、普遍有效的 </a:t>
            </a:r>
            <a:r>
              <a:rPr lang="zh-CN" altLang="en-US" sz="3600" dirty="0" smtClean="0">
                <a:solidFill>
                  <a:srgbClr val="FF0000"/>
                </a:solidFill>
                <a:latin typeface="华文新魏" pitchFamily="2" charset="-122"/>
                <a:ea typeface="华文新魏" pitchFamily="2" charset="-122"/>
              </a:rPr>
              <a:t>正义原则和道德公理</a:t>
            </a:r>
            <a:r>
              <a:rPr lang="zh-CN" altLang="en-US" sz="3600" dirty="0" smtClean="0">
                <a:latin typeface="华文新魏" pitchFamily="2" charset="-122"/>
                <a:ea typeface="华文新魏" pitchFamily="2" charset="-122"/>
              </a:rPr>
              <a:t>；而法律是指由国家机关制定和颁布的具体行为规则。</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5786" y="1714488"/>
            <a:ext cx="7643866" cy="4401205"/>
          </a:xfrm>
          <a:prstGeom prst="rect">
            <a:avLst/>
          </a:prstGeom>
        </p:spPr>
        <p:txBody>
          <a:bodyPr wrap="square">
            <a:spAutoFit/>
          </a:bodyPr>
          <a:lstStyle/>
          <a:p>
            <a:r>
              <a:rPr lang="zh-CN" altLang="en-US" sz="4000" u="sng" dirty="0" smtClean="0">
                <a:latin typeface="隶书" pitchFamily="49" charset="-122"/>
                <a:ea typeface="隶书" pitchFamily="49" charset="-122"/>
              </a:rPr>
              <a:t>法律是</a:t>
            </a:r>
            <a:r>
              <a:rPr lang="zh-CN" altLang="en-US" sz="4000" b="1" dirty="0" smtClean="0">
                <a:latin typeface="楷体" pitchFamily="49" charset="-122"/>
                <a:ea typeface="楷体" pitchFamily="49" charset="-122"/>
              </a:rPr>
              <a:t>由国家制定或认可并依靠国家强制力保证实施的，反映由特定社会物质生活条件所决定的</a:t>
            </a:r>
            <a:r>
              <a:rPr lang="zh-CN" altLang="en-US" sz="4000" b="1" dirty="0" smtClean="0">
                <a:solidFill>
                  <a:srgbClr val="FF0000"/>
                </a:solidFill>
                <a:latin typeface="楷体" pitchFamily="49" charset="-122"/>
                <a:ea typeface="楷体" pitchFamily="49" charset="-122"/>
              </a:rPr>
              <a:t>统治阶级意志</a:t>
            </a:r>
            <a:r>
              <a:rPr lang="zh-CN" altLang="en-US" sz="4000" b="1" dirty="0" smtClean="0">
                <a:latin typeface="楷体" pitchFamily="49" charset="-122"/>
                <a:ea typeface="楷体" pitchFamily="49" charset="-122"/>
              </a:rPr>
              <a:t>，规定权利和义务，以确认、保护和发展有利于统治阶级的社会关系和社会秩序为目的的行为规范体系。</a:t>
            </a:r>
            <a:endParaRPr lang="zh-CN" altLang="en-US" sz="4000" b="1" dirty="0">
              <a:latin typeface="楷体" pitchFamily="49" charset="-122"/>
              <a:ea typeface="楷体" pitchFamily="49" charset="-122"/>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2827</TotalTime>
  <Words>2419</Words>
  <Application>Microsoft Office PowerPoint</Application>
  <PresentationFormat>全屏显示(4:3)</PresentationFormat>
  <Paragraphs>250</Paragraphs>
  <Slides>49</Slides>
  <Notes>1</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中性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罗马城与查士丁尼安大帝</vt:lpstr>
      <vt:lpstr>PowerPoint 演示文稿</vt:lpstr>
      <vt:lpstr>PowerPoint 演示文稿</vt:lpstr>
      <vt:lpstr>法家的代表人物</vt:lpstr>
      <vt:lpstr>PowerPoint 演示文稿</vt:lpstr>
      <vt:lpstr>PowerPoint 演示文稿</vt:lpstr>
      <vt:lpstr>PowerPoint 演示文稿</vt:lpstr>
      <vt:lpstr>唐太宗《唐律》、《唐律疏议》</vt:lpstr>
      <vt:lpstr>PowerPoint 演示文稿</vt:lpstr>
      <vt:lpstr>PowerPoint 演示文稿</vt:lpstr>
      <vt:lpstr>PowerPoint 演示文稿</vt:lpstr>
      <vt:lpstr>封建制法律的特征</vt:lpstr>
      <vt:lpstr>资本主义法律的特征</vt:lpstr>
      <vt:lpstr>社会主义法律</vt:lpstr>
      <vt:lpstr>第二节</vt:lpstr>
      <vt:lpstr>一、社会主义法律的作用</vt:lpstr>
      <vt:lpstr>二、我国社会主义法律的运行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dc:title>
  <dc:creator>mary</dc:creator>
  <cp:lastModifiedBy>zeng</cp:lastModifiedBy>
  <cp:revision>218</cp:revision>
  <dcterms:created xsi:type="dcterms:W3CDTF">2015-09-15T06:39:23Z</dcterms:created>
  <dcterms:modified xsi:type="dcterms:W3CDTF">2017-10-09T09:11:39Z</dcterms:modified>
</cp:coreProperties>
</file>