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690" r:id="rId2"/>
    <p:sldMasterId id="2147486775" r:id="rId3"/>
    <p:sldMasterId id="2147486791" r:id="rId4"/>
  </p:sldMasterIdLst>
  <p:notesMasterIdLst>
    <p:notesMasterId r:id="rId44"/>
  </p:notesMasterIdLst>
  <p:sldIdLst>
    <p:sldId id="256" r:id="rId5"/>
    <p:sldId id="576" r:id="rId6"/>
    <p:sldId id="257" r:id="rId7"/>
    <p:sldId id="575" r:id="rId8"/>
    <p:sldId id="471" r:id="rId9"/>
    <p:sldId id="472" r:id="rId10"/>
    <p:sldId id="473" r:id="rId11"/>
    <p:sldId id="665" r:id="rId12"/>
    <p:sldId id="667" r:id="rId13"/>
    <p:sldId id="577" r:id="rId14"/>
    <p:sldId id="660" r:id="rId15"/>
    <p:sldId id="661" r:id="rId16"/>
    <p:sldId id="648" r:id="rId17"/>
    <p:sldId id="649" r:id="rId18"/>
    <p:sldId id="578" r:id="rId19"/>
    <p:sldId id="582" r:id="rId20"/>
    <p:sldId id="583" r:id="rId21"/>
    <p:sldId id="647" r:id="rId22"/>
    <p:sldId id="643" r:id="rId23"/>
    <p:sldId id="644" r:id="rId24"/>
    <p:sldId id="646" r:id="rId25"/>
    <p:sldId id="658" r:id="rId26"/>
    <p:sldId id="663" r:id="rId27"/>
    <p:sldId id="668" r:id="rId28"/>
    <p:sldId id="659" r:id="rId29"/>
    <p:sldId id="611" r:id="rId30"/>
    <p:sldId id="612" r:id="rId31"/>
    <p:sldId id="613" r:id="rId32"/>
    <p:sldId id="614" r:id="rId33"/>
    <p:sldId id="615" r:id="rId34"/>
    <p:sldId id="616" r:id="rId35"/>
    <p:sldId id="617" r:id="rId36"/>
    <p:sldId id="618" r:id="rId37"/>
    <p:sldId id="619" r:id="rId38"/>
    <p:sldId id="626" r:id="rId39"/>
    <p:sldId id="662" r:id="rId40"/>
    <p:sldId id="628" r:id="rId41"/>
    <p:sldId id="630" r:id="rId42"/>
    <p:sldId id="642" r:id="rId43"/>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华文新魏"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华文新魏"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华文新魏"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华文新魏"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华文新魏" pitchFamily="2" charset="-122"/>
        <a:cs typeface="+mn-cs"/>
      </a:defRPr>
    </a:lvl5pPr>
    <a:lvl6pPr marL="2286000" algn="l" defTabSz="914400" rtl="0" eaLnBrk="1" latinLnBrk="0" hangingPunct="1">
      <a:defRPr kumimoji="1" sz="2400" kern="1200">
        <a:solidFill>
          <a:schemeClr val="tx1"/>
        </a:solidFill>
        <a:latin typeface="Tahoma" pitchFamily="34" charset="0"/>
        <a:ea typeface="华文新魏" pitchFamily="2" charset="-122"/>
        <a:cs typeface="+mn-cs"/>
      </a:defRPr>
    </a:lvl6pPr>
    <a:lvl7pPr marL="2743200" algn="l" defTabSz="914400" rtl="0" eaLnBrk="1" latinLnBrk="0" hangingPunct="1">
      <a:defRPr kumimoji="1" sz="2400" kern="1200">
        <a:solidFill>
          <a:schemeClr val="tx1"/>
        </a:solidFill>
        <a:latin typeface="Tahoma" pitchFamily="34" charset="0"/>
        <a:ea typeface="华文新魏" pitchFamily="2" charset="-122"/>
        <a:cs typeface="+mn-cs"/>
      </a:defRPr>
    </a:lvl7pPr>
    <a:lvl8pPr marL="3200400" algn="l" defTabSz="914400" rtl="0" eaLnBrk="1" latinLnBrk="0" hangingPunct="1">
      <a:defRPr kumimoji="1" sz="2400" kern="1200">
        <a:solidFill>
          <a:schemeClr val="tx1"/>
        </a:solidFill>
        <a:latin typeface="Tahoma" pitchFamily="34" charset="0"/>
        <a:ea typeface="华文新魏" pitchFamily="2" charset="-122"/>
        <a:cs typeface="+mn-cs"/>
      </a:defRPr>
    </a:lvl8pPr>
    <a:lvl9pPr marL="3657600" algn="l" defTabSz="914400" rtl="0" eaLnBrk="1" latinLnBrk="0" hangingPunct="1">
      <a:defRPr kumimoji="1" sz="2400"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5620"/>
    <p:restoredTop sz="94660"/>
  </p:normalViewPr>
  <p:slideViewPr>
    <p:cSldViewPr>
      <p:cViewPr varScale="1">
        <p:scale>
          <a:sx n="89" d="100"/>
          <a:sy n="89" d="100"/>
        </p:scale>
        <p:origin x="-142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a:latin typeface="Arial" charset="0"/>
                <a:ea typeface="宋体" pitchFamily="2" charset="-122"/>
              </a:defRPr>
            </a:lvl1pPr>
          </a:lstStyle>
          <a:p>
            <a:pPr>
              <a:defRPr/>
            </a:pPr>
            <a:endParaRPr lang="en-US" altLang="zh-CN" dirty="0"/>
          </a:p>
        </p:txBody>
      </p:sp>
      <p:sp>
        <p:nvSpPr>
          <p:cNvPr id="192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dirty="0"/>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2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2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latin typeface="Arial" charset="0"/>
                <a:ea typeface="宋体" pitchFamily="2" charset="-122"/>
              </a:defRPr>
            </a:lvl1pPr>
          </a:lstStyle>
          <a:p>
            <a:pPr>
              <a:defRPr/>
            </a:pPr>
            <a:endParaRPr lang="en-US" altLang="zh-CN" dirty="0"/>
          </a:p>
        </p:txBody>
      </p:sp>
      <p:sp>
        <p:nvSpPr>
          <p:cNvPr id="192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1CC0504A-DCA0-487B-A3D0-56AB80BE5835}" type="slidenum">
              <a:rPr lang="en-US" altLang="zh-CN"/>
              <a:pPr>
                <a:defRPr/>
              </a:pPr>
              <a:t>‹#›</a:t>
            </a:fld>
            <a:endParaRPr lang="en-US" altLang="zh-CN" dirty="0"/>
          </a:p>
        </p:txBody>
      </p:sp>
    </p:spTree>
    <p:extLst>
      <p:ext uri="{BB962C8B-B14F-4D97-AF65-F5344CB8AC3E}">
        <p14:creationId xmlns:p14="http://schemas.microsoft.com/office/powerpoint/2010/main" val="1407423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800475" y="1789113"/>
            <a:ext cx="5340350" cy="5056187"/>
            <a:chOff x="2394" y="1127"/>
            <a:chExt cx="3364" cy="3185"/>
          </a:xfrm>
        </p:grpSpPr>
        <p:sp>
          <p:nvSpPr>
            <p:cNvPr id="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CN" altLang="en-US"/>
            </a:p>
          </p:txBody>
        </p:sp>
        <p:sp>
          <p:nvSpPr>
            <p:cNvPr id="1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sp>
          <p:nvSpPr>
            <p:cNvPr id="1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sp>
          <p:nvSpPr>
            <p:cNvPr id="2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2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CN" altLang="en-US"/>
            </a:p>
          </p:txBody>
        </p:sp>
        <p:sp>
          <p:nvSpPr>
            <p:cNvPr id="3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3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CN" altLang="en-US"/>
            </a:p>
          </p:txBody>
        </p:sp>
        <p:sp>
          <p:nvSpPr>
            <p:cNvPr id="3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3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3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CN" altLang="en-US"/>
            </a:p>
          </p:txBody>
        </p:sp>
        <p:sp>
          <p:nvSpPr>
            <p:cNvPr id="3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3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3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CN" altLang="en-US"/>
            </a:p>
          </p:txBody>
        </p:sp>
        <p:sp>
          <p:nvSpPr>
            <p:cNvPr id="3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grpSp>
      <p:sp>
        <p:nvSpPr>
          <p:cNvPr id="12327"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2328" name="Rectangle 40"/>
          <p:cNvSpPr>
            <a:spLocks noGrp="1" noChangeArrowheads="1"/>
          </p:cNvSpPr>
          <p:nvPr>
            <p:ph type="ctrTitle"/>
          </p:nvPr>
        </p:nvSpPr>
        <p:spPr>
          <a:xfrm>
            <a:off x="685800" y="1768475"/>
            <a:ext cx="7772400" cy="1736725"/>
          </a:xfrm>
        </p:spPr>
        <p:txBody>
          <a:bodyPr anchor="b" anchorCtr="1"/>
          <a:lstStyle>
            <a:lvl1pPr>
              <a:defRPr sz="5400"/>
            </a:lvl1pPr>
          </a:lstStyle>
          <a:p>
            <a:r>
              <a:rPr lang="zh-CN" altLang="en-US"/>
              <a:t>单击此处编辑母版标题样式</a:t>
            </a:r>
          </a:p>
        </p:txBody>
      </p:sp>
      <p:sp>
        <p:nvSpPr>
          <p:cNvPr id="39" name="Rectangle 37"/>
          <p:cNvSpPr>
            <a:spLocks noGrp="1" noChangeArrowheads="1"/>
          </p:cNvSpPr>
          <p:nvPr>
            <p:ph type="dt" sz="half" idx="10"/>
          </p:nvPr>
        </p:nvSpPr>
        <p:spPr/>
        <p:txBody>
          <a:bodyPr/>
          <a:lstStyle>
            <a:lvl1pPr>
              <a:defRPr/>
            </a:lvl1pPr>
          </a:lstStyle>
          <a:p>
            <a:pPr>
              <a:defRPr/>
            </a:pPr>
            <a:endParaRPr lang="en-US" altLang="zh-CN" dirty="0"/>
          </a:p>
        </p:txBody>
      </p:sp>
      <p:sp>
        <p:nvSpPr>
          <p:cNvPr id="40" name="Rectangle 38"/>
          <p:cNvSpPr>
            <a:spLocks noGrp="1" noChangeArrowheads="1"/>
          </p:cNvSpPr>
          <p:nvPr>
            <p:ph type="ftr" sz="quarter" idx="11"/>
          </p:nvPr>
        </p:nvSpPr>
        <p:spPr/>
        <p:txBody>
          <a:bodyPr/>
          <a:lstStyle>
            <a:lvl1pPr>
              <a:defRPr/>
            </a:lvl1pPr>
          </a:lstStyle>
          <a:p>
            <a:pPr>
              <a:defRPr/>
            </a:pPr>
            <a:endParaRPr lang="en-US" altLang="zh-CN" dirty="0"/>
          </a:p>
        </p:txBody>
      </p:sp>
      <p:sp>
        <p:nvSpPr>
          <p:cNvPr id="41" name="Rectangle 41"/>
          <p:cNvSpPr>
            <a:spLocks noGrp="1" noChangeArrowheads="1"/>
          </p:cNvSpPr>
          <p:nvPr>
            <p:ph type="sldNum" sz="quarter" idx="12"/>
          </p:nvPr>
        </p:nvSpPr>
        <p:spPr/>
        <p:txBody>
          <a:bodyPr/>
          <a:lstStyle>
            <a:lvl1pPr>
              <a:defRPr/>
            </a:lvl1pPr>
          </a:lstStyle>
          <a:p>
            <a:pPr>
              <a:defRPr/>
            </a:pPr>
            <a:fld id="{011B7FE7-ACA4-414A-AEC5-34BC8A8D6A6D}" type="slidenum">
              <a:rPr lang="en-US" altLang="zh-CN"/>
              <a:pPr>
                <a:defRPr/>
              </a:pPr>
              <a:t>‹#›</a:t>
            </a:fld>
            <a:endParaRPr lang="en-US" altLang="zh-CN"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41"/>
          <p:cNvSpPr>
            <a:spLocks noGrp="1" noChangeArrowheads="1"/>
          </p:cNvSpPr>
          <p:nvPr>
            <p:ph type="sldNum" sz="quarter" idx="12"/>
          </p:nvPr>
        </p:nvSpPr>
        <p:spPr>
          <a:ln/>
        </p:spPr>
        <p:txBody>
          <a:bodyPr/>
          <a:lstStyle>
            <a:lvl1pPr>
              <a:defRPr/>
            </a:lvl1pPr>
          </a:lstStyle>
          <a:p>
            <a:pPr>
              <a:defRPr/>
            </a:pPr>
            <a:fld id="{1287261F-0EBD-4A2F-8CB9-8F8E4F6ABD62}" type="slidenum">
              <a:rPr lang="en-US" altLang="zh-CN"/>
              <a:pPr>
                <a:defRPr/>
              </a:pPr>
              <a:t>‹#›</a:t>
            </a:fld>
            <a:endParaRPr lang="en-US" altLang="zh-CN" dirty="0"/>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41"/>
          <p:cNvSpPr>
            <a:spLocks noGrp="1" noChangeArrowheads="1"/>
          </p:cNvSpPr>
          <p:nvPr>
            <p:ph type="sldNum" sz="quarter" idx="12"/>
          </p:nvPr>
        </p:nvSpPr>
        <p:spPr>
          <a:ln/>
        </p:spPr>
        <p:txBody>
          <a:bodyPr/>
          <a:lstStyle>
            <a:lvl1pPr>
              <a:defRPr/>
            </a:lvl1pPr>
          </a:lstStyle>
          <a:p>
            <a:pPr>
              <a:defRPr/>
            </a:pPr>
            <a:fld id="{5E03EE5D-73DC-4B38-B70F-E6AA45ACF7A5}" type="slidenum">
              <a:rPr lang="en-US" altLang="zh-CN"/>
              <a:pPr>
                <a:defRPr/>
              </a:pPr>
              <a:t>‹#›</a:t>
            </a:fld>
            <a:endParaRPr lang="en-US" altLang="zh-CN" dirty="0"/>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281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62819"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54CFA8AF-91A1-425D-8DD5-085808EF4C0E}" type="slidenum">
              <a:rPr lang="en-US" altLang="zh-CN"/>
              <a:pPr>
                <a:defRPr/>
              </a:pPr>
              <a:t>‹#›</a:t>
            </a:fld>
            <a:endParaRPr lang="en-US" altLang="zh-CN"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88036A3D-9E27-4077-8475-35299F1ECC47}" type="slidenum">
              <a:rPr lang="en-US" altLang="zh-CN"/>
              <a:pPr>
                <a:defRPr/>
              </a:pPr>
              <a:t>‹#›</a:t>
            </a:fld>
            <a:endParaRPr lang="en-US" altLang="zh-CN" dirty="0"/>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D1BAC0A4-15F3-4B2C-8C61-1140B5E991E5}" type="slidenum">
              <a:rPr lang="en-US" altLang="zh-CN"/>
              <a:pPr>
                <a:defRPr/>
              </a:pPr>
              <a:t>‹#›</a:t>
            </a:fld>
            <a:endParaRPr lang="en-US" altLang="zh-CN" dirty="0"/>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53F5BB46-61ED-40CE-8398-C94A05AFEAEA}" type="slidenum">
              <a:rPr lang="en-US" altLang="zh-CN"/>
              <a:pPr>
                <a:defRPr/>
              </a:pPr>
              <a:t>‹#›</a:t>
            </a:fld>
            <a:endParaRPr lang="en-US" altLang="zh-CN" dirty="0"/>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4EA66341-50D0-45A1-AD8D-A87D00F3873A}" type="slidenum">
              <a:rPr lang="en-US" altLang="zh-CN"/>
              <a:pPr>
                <a:defRPr/>
              </a:pPr>
              <a:t>‹#›</a:t>
            </a:fld>
            <a:endParaRPr lang="en-US" altLang="zh-CN" dirty="0"/>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B64C3CD9-FA3B-449F-9D49-07D22F932E29}" type="slidenum">
              <a:rPr lang="en-US" altLang="zh-CN"/>
              <a:pPr>
                <a:defRPr/>
              </a:pPr>
              <a:t>‹#›</a:t>
            </a:fld>
            <a:endParaRPr lang="en-US" altLang="zh-CN" dirty="0"/>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D1B78B0E-6103-47F4-BA4C-EC1E8D4EE537}" type="slidenum">
              <a:rPr lang="en-US" altLang="zh-CN"/>
              <a:pPr>
                <a:defRPr/>
              </a:pPr>
              <a:t>‹#›</a:t>
            </a:fld>
            <a:endParaRPr lang="en-US" altLang="zh-CN" dirty="0"/>
          </a:p>
        </p:txBody>
      </p:sp>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2DB99197-8854-49C9-964E-1B9D022D71AD}" type="slidenum">
              <a:rPr lang="en-US" altLang="zh-CN"/>
              <a:pPr>
                <a:defRPr/>
              </a:pPr>
              <a:t>‹#›</a:t>
            </a:fld>
            <a:endParaRPr lang="en-US" altLang="zh-CN" dirty="0"/>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41"/>
          <p:cNvSpPr>
            <a:spLocks noGrp="1" noChangeArrowheads="1"/>
          </p:cNvSpPr>
          <p:nvPr>
            <p:ph type="sldNum" sz="quarter" idx="12"/>
          </p:nvPr>
        </p:nvSpPr>
        <p:spPr>
          <a:ln/>
        </p:spPr>
        <p:txBody>
          <a:bodyPr/>
          <a:lstStyle>
            <a:lvl1pPr>
              <a:defRPr/>
            </a:lvl1pPr>
          </a:lstStyle>
          <a:p>
            <a:pPr>
              <a:defRPr/>
            </a:pPr>
            <a:fld id="{4B7DFC2E-76E7-4114-87CF-295EC6EA0A96}" type="slidenum">
              <a:rPr lang="en-US" altLang="zh-CN"/>
              <a:pPr>
                <a:defRPr/>
              </a:pPr>
              <a:t>‹#›</a:t>
            </a:fld>
            <a:endParaRPr lang="en-US" altLang="zh-CN" dirty="0"/>
          </a:p>
        </p:txBody>
      </p:sp>
    </p:spTree>
  </p:cSld>
  <p:clrMapOvr>
    <a:masterClrMapping/>
  </p:clrMapOvr>
  <p:transition spd="med">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E35F5CA9-1ACD-47B7-877D-D2268D156FC9}" type="slidenum">
              <a:rPr lang="en-US" altLang="zh-CN"/>
              <a:pPr>
                <a:defRPr/>
              </a:pPr>
              <a:t>‹#›</a:t>
            </a:fld>
            <a:endParaRPr lang="en-US" altLang="zh-CN" dirty="0"/>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6AD21D5E-8F16-4656-8FFF-71E01E6EF4D9}" type="slidenum">
              <a:rPr lang="en-US" altLang="zh-CN"/>
              <a:pPr>
                <a:defRPr/>
              </a:pPr>
              <a:t>‹#›</a:t>
            </a:fld>
            <a:endParaRPr lang="en-US" altLang="zh-CN" dirty="0"/>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42EEF5E2-7EC3-4050-88A2-7F64FBF8FCDF}" type="slidenum">
              <a:rPr lang="en-US" altLang="zh-CN"/>
              <a:pPr>
                <a:defRPr/>
              </a:pPr>
              <a:t>‹#›</a:t>
            </a:fld>
            <a:endParaRPr lang="en-US" altLang="zh-CN" dirty="0"/>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6674"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5667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p:txBody>
          <a:bodyPr/>
          <a:lstStyle>
            <a:lvl1pPr>
              <a:defRPr/>
            </a:lvl1pPr>
          </a:lstStyle>
          <a:p>
            <a:pPr>
              <a:defRPr/>
            </a:pPr>
            <a:fld id="{C903BD2B-EA28-4C2A-B2BE-BB8720C3E964}"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557695240"/>
      </p:ext>
    </p:extLst>
  </p:cSld>
  <p:clrMapOvr>
    <a:masterClrMapping/>
  </p:clrMapOvr>
  <p:transition spd="med">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A39F49E-2496-4909-A466-05D5C92E91BB}"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546174655"/>
      </p:ext>
    </p:extLst>
  </p:cSld>
  <p:clrMapOvr>
    <a:masterClrMapping/>
  </p:clrMapOvr>
  <p:transition spd="med">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26216C-E489-4AFA-80EA-A17BB6A26FF5}"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2702662997"/>
      </p:ext>
    </p:extLst>
  </p:cSld>
  <p:clrMapOvr>
    <a:masterClrMapping/>
  </p:clrMapOvr>
  <p:transition spd="med">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DBCA9A7-9292-46C7-8333-93657356542A}"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2728663399"/>
      </p:ext>
    </p:extLst>
  </p:cSld>
  <p:clrMapOvr>
    <a:masterClrMapping/>
  </p:clrMapOvr>
  <p:transition spd="med">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2DF8BA7-D513-4F8D-B269-CDA8F6936E68}"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707654535"/>
      </p:ext>
    </p:extLst>
  </p:cSld>
  <p:clrMapOvr>
    <a:masterClrMapping/>
  </p:clrMapOvr>
  <p:transition spd="med">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128B331-FD3E-4B01-B97F-8A0B0703A7D9}"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2984958299"/>
      </p:ext>
    </p:extLst>
  </p:cSld>
  <p:clrMapOvr>
    <a:masterClrMapping/>
  </p:clrMapOvr>
  <p:transition spd="med">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6D98F39-29C2-49AD-AF96-BABA3F2D4916}"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865312125"/>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41"/>
          <p:cNvSpPr>
            <a:spLocks noGrp="1" noChangeArrowheads="1"/>
          </p:cNvSpPr>
          <p:nvPr>
            <p:ph type="sldNum" sz="quarter" idx="12"/>
          </p:nvPr>
        </p:nvSpPr>
        <p:spPr>
          <a:ln/>
        </p:spPr>
        <p:txBody>
          <a:bodyPr/>
          <a:lstStyle>
            <a:lvl1pPr>
              <a:defRPr/>
            </a:lvl1pPr>
          </a:lstStyle>
          <a:p>
            <a:pPr>
              <a:defRPr/>
            </a:pPr>
            <a:fld id="{7B047EC5-38B1-4704-96EA-27B519A2BDD0}" type="slidenum">
              <a:rPr lang="en-US" altLang="zh-CN"/>
              <a:pPr>
                <a:defRPr/>
              </a:pPr>
              <a:t>‹#›</a:t>
            </a:fld>
            <a:endParaRPr lang="en-US" altLang="zh-CN" dirty="0"/>
          </a:p>
        </p:txBody>
      </p:sp>
    </p:spTree>
  </p:cSld>
  <p:clrMapOvr>
    <a:masterClrMapping/>
  </p:clrMapOvr>
  <p:transition spd="med">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084D753-D2A1-4CDF-903D-9DD5110096E3}"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14966168"/>
      </p:ext>
    </p:extLst>
  </p:cSld>
  <p:clrMapOvr>
    <a:masterClrMapping/>
  </p:clrMapOvr>
  <p:transition spd="med">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019A6D6-7235-4F82-919E-46F4106E5503}"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1340582596"/>
      </p:ext>
    </p:extLst>
  </p:cSld>
  <p:clrMapOvr>
    <a:masterClrMapping/>
  </p:clrMapOvr>
  <p:transition spd="med">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887A026-98E8-46F2-9F13-D52968BFF9B4}"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203660040"/>
      </p:ext>
    </p:extLst>
  </p:cSld>
  <p:clrMapOvr>
    <a:masterClrMapping/>
  </p:clrMapOvr>
  <p:transition spd="med">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64D19B6-2B9A-4551-BEAA-294FF21C5FC2}"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536851726"/>
      </p:ext>
    </p:extLst>
  </p:cSld>
  <p:clrMapOvr>
    <a:masterClrMapping/>
  </p:clrMapOvr>
  <p:transition spd="med">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SmartArt 占位符 2"/>
          <p:cNvSpPr>
            <a:spLocks noGrp="1"/>
          </p:cNvSpPr>
          <p:nvPr>
            <p:ph type="dgm" idx="1"/>
          </p:nvPr>
        </p:nvSpPr>
        <p:spPr>
          <a:xfrm>
            <a:off x="301625" y="1600200"/>
            <a:ext cx="8540750" cy="449897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72674BA-EDBA-42D4-BA0B-EE7EF0F66782}"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2358795532"/>
      </p:ext>
    </p:extLst>
  </p:cSld>
  <p:clrMapOvr>
    <a:masterClrMapping/>
  </p:clrMapOvr>
  <p:transition spd="med">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4434B4D8-99F7-4D9C-ACB2-38C5F0CDFEEF}"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615115378"/>
      </p:ext>
    </p:extLst>
  </p:cSld>
  <p:clrMapOvr>
    <a:masterClrMapping/>
  </p:clrMapOvr>
  <p:transition spd="med">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25DABC9-9EFD-4909-8F1E-49199FA077D5}"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16884869"/>
      </p:ext>
    </p:extLst>
  </p:cSld>
  <p:clrMapOvr>
    <a:masterClrMapping/>
  </p:clrMapOvr>
  <p:transition spd="med">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600200"/>
            <a:ext cx="8540750" cy="449897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solidFill>
                <a:srgbClr val="080808"/>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080808"/>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AE8A0D-E71E-4C84-B8D5-CAC825EA233E}" type="slidenum">
              <a:rPr lang="en-US" altLang="zh-CN">
                <a:solidFill>
                  <a:srgbClr val="080808"/>
                </a:solidFill>
              </a:rPr>
              <a:pPr>
                <a:defRPr/>
              </a:pPr>
              <a:t>‹#›</a:t>
            </a:fld>
            <a:endParaRPr lang="en-US" altLang="zh-CN" dirty="0">
              <a:solidFill>
                <a:srgbClr val="080808"/>
              </a:solidFill>
            </a:endParaRPr>
          </a:p>
        </p:txBody>
      </p:sp>
    </p:spTree>
    <p:extLst>
      <p:ext uri="{BB962C8B-B14F-4D97-AF65-F5344CB8AC3E}">
        <p14:creationId xmlns:p14="http://schemas.microsoft.com/office/powerpoint/2010/main" val="3654781497"/>
      </p:ext>
    </p:extLst>
  </p:cSld>
  <p:clrMapOvr>
    <a:masterClrMapping/>
  </p:clrMapOvr>
  <p:transition spd="med">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en-US" altLang="zh-CN" dirty="0"/>
          </a:p>
        </p:txBody>
      </p:sp>
      <p:sp>
        <p:nvSpPr>
          <p:cNvPr id="19" name="页脚占位符 18"/>
          <p:cNvSpPr>
            <a:spLocks noGrp="1"/>
          </p:cNvSpPr>
          <p:nvPr>
            <p:ph type="ftr" sz="quarter" idx="11"/>
          </p:nvPr>
        </p:nvSpPr>
        <p:spPr/>
        <p:txBody>
          <a:bodyPr/>
          <a:lstStyle/>
          <a:p>
            <a:pPr>
              <a:defRPr/>
            </a:pPr>
            <a:endParaRPr lang="en-US" altLang="zh-CN" dirty="0"/>
          </a:p>
        </p:txBody>
      </p:sp>
      <p:sp>
        <p:nvSpPr>
          <p:cNvPr id="27" name="灯片编号占位符 26"/>
          <p:cNvSpPr>
            <a:spLocks noGrp="1"/>
          </p:cNvSpPr>
          <p:nvPr>
            <p:ph type="sldNum" sz="quarter" idx="12"/>
          </p:nvPr>
        </p:nvSpPr>
        <p:spPr/>
        <p:txBody>
          <a:bodyPr/>
          <a:lstStyle/>
          <a:p>
            <a:pPr>
              <a:defRPr/>
            </a:pPr>
            <a:fld id="{54CFA8AF-91A1-425D-8DD5-085808EF4C0E}" type="slidenum">
              <a:rPr lang="en-US" altLang="zh-CN" smtClean="0"/>
              <a:pPr>
                <a:defRPr/>
              </a:pPr>
              <a:t>‹#›</a:t>
            </a:fld>
            <a:endParaRPr lang="en-US" altLang="zh-CN" dirty="0"/>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dirty="0"/>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88036A3D-9E27-4077-8475-35299F1ECC47}" type="slidenum">
              <a:rPr lang="en-US" altLang="zh-CN" smtClean="0"/>
              <a:pPr>
                <a:defRPr/>
              </a:pPr>
              <a:t>‹#›</a:t>
            </a:fld>
            <a:endParaRPr lang="en-US" altLang="zh-CN"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41"/>
          <p:cNvSpPr>
            <a:spLocks noGrp="1" noChangeArrowheads="1"/>
          </p:cNvSpPr>
          <p:nvPr>
            <p:ph type="sldNum" sz="quarter" idx="12"/>
          </p:nvPr>
        </p:nvSpPr>
        <p:spPr>
          <a:ln/>
        </p:spPr>
        <p:txBody>
          <a:bodyPr/>
          <a:lstStyle>
            <a:lvl1pPr>
              <a:defRPr/>
            </a:lvl1pPr>
          </a:lstStyle>
          <a:p>
            <a:pPr>
              <a:defRPr/>
            </a:pPr>
            <a:fld id="{6DB0FFA5-0DFD-4E44-9EBD-F3B3130830EB}" type="slidenum">
              <a:rPr lang="en-US" altLang="zh-CN"/>
              <a:pPr>
                <a:defRPr/>
              </a:pPr>
              <a:t>‹#›</a:t>
            </a:fld>
            <a:endParaRPr lang="en-US" altLang="zh-CN" dirty="0"/>
          </a:p>
        </p:txBody>
      </p:sp>
    </p:spTree>
  </p:cSld>
  <p:clrMapOvr>
    <a:masterClrMapping/>
  </p:clrMapOvr>
  <p:transition spd="med">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dirty="0"/>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D1BAC0A4-15F3-4B2C-8C61-1140B5E991E5}" type="slidenum">
              <a:rPr lang="en-US" altLang="zh-CN" smtClean="0"/>
              <a:pPr>
                <a:defRPr/>
              </a:pPr>
              <a:t>‹#›</a:t>
            </a:fld>
            <a:endParaRPr lang="en-US" altLang="zh-CN" dirty="0"/>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dirty="0"/>
          </a:p>
        </p:txBody>
      </p:sp>
      <p:sp>
        <p:nvSpPr>
          <p:cNvPr id="6" name="页脚占位符 5"/>
          <p:cNvSpPr>
            <a:spLocks noGrp="1"/>
          </p:cNvSpPr>
          <p:nvPr>
            <p:ph type="ftr" sz="quarter" idx="11"/>
          </p:nvPr>
        </p:nvSpPr>
        <p:spPr/>
        <p:txBody>
          <a:bodyPr/>
          <a:lstStyle/>
          <a:p>
            <a:pPr>
              <a:defRPr/>
            </a:pPr>
            <a:endParaRPr lang="en-US" altLang="zh-CN" dirty="0"/>
          </a:p>
        </p:txBody>
      </p:sp>
      <p:sp>
        <p:nvSpPr>
          <p:cNvPr id="7" name="灯片编号占位符 6"/>
          <p:cNvSpPr>
            <a:spLocks noGrp="1"/>
          </p:cNvSpPr>
          <p:nvPr>
            <p:ph type="sldNum" sz="quarter" idx="12"/>
          </p:nvPr>
        </p:nvSpPr>
        <p:spPr/>
        <p:txBody>
          <a:bodyPr/>
          <a:lstStyle/>
          <a:p>
            <a:pPr>
              <a:defRPr/>
            </a:pPr>
            <a:fld id="{53F5BB46-61ED-40CE-8398-C94A05AFEAEA}" type="slidenum">
              <a:rPr lang="en-US" altLang="zh-CN" smtClean="0"/>
              <a:pPr>
                <a:defRPr/>
              </a:pPr>
              <a:t>‹#›</a:t>
            </a:fld>
            <a:endParaRPr lang="en-US" altLang="zh-CN" dirty="0"/>
          </a:p>
        </p:txBody>
      </p:sp>
    </p:spTree>
  </p:cSld>
  <p:clrMapOvr>
    <a:masterClrMapping/>
  </p:clrMapOvr>
  <p:transition spd="med">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dirty="0"/>
          </a:p>
        </p:txBody>
      </p:sp>
      <p:sp>
        <p:nvSpPr>
          <p:cNvPr id="8" name="页脚占位符 7"/>
          <p:cNvSpPr>
            <a:spLocks noGrp="1"/>
          </p:cNvSpPr>
          <p:nvPr>
            <p:ph type="ftr" sz="quarter" idx="11"/>
          </p:nvPr>
        </p:nvSpPr>
        <p:spPr/>
        <p:txBody>
          <a:bodyPr/>
          <a:lstStyle/>
          <a:p>
            <a:pPr>
              <a:defRPr/>
            </a:pPr>
            <a:endParaRPr lang="en-US" altLang="zh-CN" dirty="0"/>
          </a:p>
        </p:txBody>
      </p:sp>
      <p:sp>
        <p:nvSpPr>
          <p:cNvPr id="9" name="灯片编号占位符 8"/>
          <p:cNvSpPr>
            <a:spLocks noGrp="1"/>
          </p:cNvSpPr>
          <p:nvPr>
            <p:ph type="sldNum" sz="quarter" idx="12"/>
          </p:nvPr>
        </p:nvSpPr>
        <p:spPr/>
        <p:txBody>
          <a:bodyPr/>
          <a:lstStyle/>
          <a:p>
            <a:pPr>
              <a:defRPr/>
            </a:pPr>
            <a:fld id="{4EA66341-50D0-45A1-AD8D-A87D00F3873A}" type="slidenum">
              <a:rPr lang="en-US" altLang="zh-CN" smtClean="0"/>
              <a:pPr>
                <a:defRPr/>
              </a:pPr>
              <a:t>‹#›</a:t>
            </a:fld>
            <a:endParaRPr lang="en-US" altLang="zh-CN" dirty="0"/>
          </a:p>
        </p:txBody>
      </p:sp>
    </p:spTree>
  </p:cSld>
  <p:clrMapOvr>
    <a:masterClrMapping/>
  </p:clrMapOvr>
  <p:transition spd="med">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B64C3CD9-FA3B-449F-9D49-07D22F932E29}" type="slidenum">
              <a:rPr lang="en-US" altLang="zh-CN" smtClean="0"/>
              <a:pPr>
                <a:defRPr/>
              </a:pPr>
              <a:t>‹#›</a:t>
            </a:fld>
            <a:endParaRPr lang="en-US" altLang="zh-CN" dirty="0"/>
          </a:p>
        </p:txBody>
      </p:sp>
    </p:spTree>
  </p:cSld>
  <p:clrMapOvr>
    <a:masterClrMapping/>
  </p:clrMapOvr>
  <p:transition spd="med">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dirty="0"/>
          </a:p>
        </p:txBody>
      </p:sp>
      <p:sp>
        <p:nvSpPr>
          <p:cNvPr id="3" name="页脚占位符 2"/>
          <p:cNvSpPr>
            <a:spLocks noGrp="1"/>
          </p:cNvSpPr>
          <p:nvPr>
            <p:ph type="ftr" sz="quarter" idx="11"/>
          </p:nvPr>
        </p:nvSpPr>
        <p:spPr/>
        <p:txBody>
          <a:bodyPr/>
          <a:lstStyle/>
          <a:p>
            <a:pPr>
              <a:defRPr/>
            </a:pPr>
            <a:endParaRPr lang="en-US" altLang="zh-CN" dirty="0"/>
          </a:p>
        </p:txBody>
      </p:sp>
      <p:sp>
        <p:nvSpPr>
          <p:cNvPr id="4" name="灯片编号占位符 3"/>
          <p:cNvSpPr>
            <a:spLocks noGrp="1"/>
          </p:cNvSpPr>
          <p:nvPr>
            <p:ph type="sldNum" sz="quarter" idx="12"/>
          </p:nvPr>
        </p:nvSpPr>
        <p:spPr/>
        <p:txBody>
          <a:bodyPr/>
          <a:lstStyle/>
          <a:p>
            <a:pPr>
              <a:defRPr/>
            </a:pPr>
            <a:fld id="{D1B78B0E-6103-47F4-BA4C-EC1E8D4EE537}" type="slidenum">
              <a:rPr lang="en-US" altLang="zh-CN" smtClean="0"/>
              <a:pPr>
                <a:defRPr/>
              </a:pPr>
              <a:t>‹#›</a:t>
            </a:fld>
            <a:endParaRPr lang="en-US" altLang="zh-CN" dirty="0"/>
          </a:p>
        </p:txBody>
      </p:sp>
    </p:spTree>
  </p:cSld>
  <p:clrMapOvr>
    <a:masterClrMapping/>
  </p:clrMapOvr>
  <p:transition spd="med">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dirty="0"/>
          </a:p>
        </p:txBody>
      </p:sp>
      <p:sp>
        <p:nvSpPr>
          <p:cNvPr id="6" name="页脚占位符 5"/>
          <p:cNvSpPr>
            <a:spLocks noGrp="1"/>
          </p:cNvSpPr>
          <p:nvPr>
            <p:ph type="ftr" sz="quarter" idx="11"/>
          </p:nvPr>
        </p:nvSpPr>
        <p:spPr/>
        <p:txBody>
          <a:bodyPr/>
          <a:lstStyle/>
          <a:p>
            <a:pPr>
              <a:defRPr/>
            </a:pPr>
            <a:endParaRPr lang="en-US" altLang="zh-CN" dirty="0"/>
          </a:p>
        </p:txBody>
      </p:sp>
      <p:sp>
        <p:nvSpPr>
          <p:cNvPr id="7" name="灯片编号占位符 6"/>
          <p:cNvSpPr>
            <a:spLocks noGrp="1"/>
          </p:cNvSpPr>
          <p:nvPr>
            <p:ph type="sldNum" sz="quarter" idx="12"/>
          </p:nvPr>
        </p:nvSpPr>
        <p:spPr/>
        <p:txBody>
          <a:bodyPr/>
          <a:lstStyle/>
          <a:p>
            <a:pPr>
              <a:defRPr/>
            </a:pPr>
            <a:fld id="{2DB99197-8854-49C9-964E-1B9D022D71AD}" type="slidenum">
              <a:rPr lang="en-US" altLang="zh-CN" smtClean="0"/>
              <a:pPr>
                <a:defRPr/>
              </a:pPr>
              <a:t>‹#›</a:t>
            </a:fld>
            <a:endParaRPr lang="en-US" altLang="zh-CN" dirty="0"/>
          </a:p>
        </p:txBody>
      </p:sp>
    </p:spTree>
  </p:cSld>
  <p:clrMapOvr>
    <a:masterClrMapping/>
  </p:clrMapOvr>
  <p:transition spd="med">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dirty="0"/>
          </a:p>
        </p:txBody>
      </p:sp>
      <p:sp>
        <p:nvSpPr>
          <p:cNvPr id="6" name="页脚占位符 5"/>
          <p:cNvSpPr>
            <a:spLocks noGrp="1"/>
          </p:cNvSpPr>
          <p:nvPr>
            <p:ph type="ftr" sz="quarter" idx="11"/>
          </p:nvPr>
        </p:nvSpPr>
        <p:spPr/>
        <p:txBody>
          <a:bodyPr/>
          <a:lstStyle/>
          <a:p>
            <a:pPr>
              <a:defRPr/>
            </a:pPr>
            <a:endParaRPr lang="en-US" altLang="zh-CN" dirty="0"/>
          </a:p>
        </p:txBody>
      </p:sp>
      <p:sp>
        <p:nvSpPr>
          <p:cNvPr id="7" name="灯片编号占位符 6"/>
          <p:cNvSpPr>
            <a:spLocks noGrp="1"/>
          </p:cNvSpPr>
          <p:nvPr>
            <p:ph type="sldNum" sz="quarter" idx="12"/>
          </p:nvPr>
        </p:nvSpPr>
        <p:spPr>
          <a:xfrm>
            <a:off x="8077200" y="6356350"/>
            <a:ext cx="609600" cy="365125"/>
          </a:xfrm>
        </p:spPr>
        <p:txBody>
          <a:bodyPr/>
          <a:lstStyle/>
          <a:p>
            <a:pPr>
              <a:defRPr/>
            </a:pPr>
            <a:fld id="{E35F5CA9-1ACD-47B7-877D-D2268D156FC9}" type="slidenum">
              <a:rPr lang="en-US" altLang="zh-CN" smtClean="0"/>
              <a:pPr>
                <a:defRPr/>
              </a:pPr>
              <a:t>‹#›</a:t>
            </a:fld>
            <a:endParaRPr lang="en-US" altLang="zh-CN" dirty="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spd="med">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dirty="0"/>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6AD21D5E-8F16-4656-8FFF-71E01E6EF4D9}" type="slidenum">
              <a:rPr lang="en-US" altLang="zh-CN" smtClean="0"/>
              <a:pPr>
                <a:defRPr/>
              </a:pPr>
              <a:t>‹#›</a:t>
            </a:fld>
            <a:endParaRPr lang="en-US" altLang="zh-CN" dirty="0"/>
          </a:p>
        </p:txBody>
      </p:sp>
    </p:spTree>
  </p:cSld>
  <p:clrMapOvr>
    <a:masterClrMapping/>
  </p:clrMapOvr>
  <p:transition spd="med">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dirty="0"/>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42EEF5E2-7EC3-4050-88A2-7F64FBF8FCDF}" type="slidenum">
              <a:rPr lang="en-US" altLang="zh-CN" smtClean="0"/>
              <a:pPr>
                <a:defRPr/>
              </a:pPr>
              <a:t>‹#›</a:t>
            </a:fld>
            <a:endParaRPr lang="en-US" altLang="zh-CN"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41"/>
          <p:cNvSpPr>
            <a:spLocks noGrp="1" noChangeArrowheads="1"/>
          </p:cNvSpPr>
          <p:nvPr>
            <p:ph type="sldNum" sz="quarter" idx="12"/>
          </p:nvPr>
        </p:nvSpPr>
        <p:spPr>
          <a:ln/>
        </p:spPr>
        <p:txBody>
          <a:bodyPr/>
          <a:lstStyle>
            <a:lvl1pPr>
              <a:defRPr/>
            </a:lvl1pPr>
          </a:lstStyle>
          <a:p>
            <a:pPr>
              <a:defRPr/>
            </a:pPr>
            <a:fld id="{849E5F32-B676-43DB-BC2B-60B639678722}" type="slidenum">
              <a:rPr lang="en-US" altLang="zh-CN"/>
              <a:pPr>
                <a:defRPr/>
              </a:pPr>
              <a:t>‹#›</a:t>
            </a:fld>
            <a:endParaRPr lang="en-US" altLang="zh-CN"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41"/>
          <p:cNvSpPr>
            <a:spLocks noGrp="1" noChangeArrowheads="1"/>
          </p:cNvSpPr>
          <p:nvPr>
            <p:ph type="sldNum" sz="quarter" idx="12"/>
          </p:nvPr>
        </p:nvSpPr>
        <p:spPr>
          <a:ln/>
        </p:spPr>
        <p:txBody>
          <a:bodyPr/>
          <a:lstStyle>
            <a:lvl1pPr>
              <a:defRPr/>
            </a:lvl1pPr>
          </a:lstStyle>
          <a:p>
            <a:pPr>
              <a:defRPr/>
            </a:pPr>
            <a:fld id="{761F4541-D60F-4385-9A2A-D5F9173C2393}" type="slidenum">
              <a:rPr lang="en-US" altLang="zh-CN"/>
              <a:pPr>
                <a:defRPr/>
              </a:pPr>
              <a:t>‹#›</a:t>
            </a:fld>
            <a:endParaRPr lang="en-US" altLang="zh-CN"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41"/>
          <p:cNvSpPr>
            <a:spLocks noGrp="1" noChangeArrowheads="1"/>
          </p:cNvSpPr>
          <p:nvPr>
            <p:ph type="sldNum" sz="quarter" idx="12"/>
          </p:nvPr>
        </p:nvSpPr>
        <p:spPr>
          <a:ln/>
        </p:spPr>
        <p:txBody>
          <a:bodyPr/>
          <a:lstStyle>
            <a:lvl1pPr>
              <a:defRPr/>
            </a:lvl1pPr>
          </a:lstStyle>
          <a:p>
            <a:pPr>
              <a:defRPr/>
            </a:pPr>
            <a:fld id="{3BF0F8FF-314B-44E8-89C8-ADAC7AA42CAC}" type="slidenum">
              <a:rPr lang="en-US" altLang="zh-CN"/>
              <a:pPr>
                <a:defRPr/>
              </a:pPr>
              <a:t>‹#›</a:t>
            </a:fld>
            <a:endParaRPr lang="en-US" altLang="zh-CN"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41"/>
          <p:cNvSpPr>
            <a:spLocks noGrp="1" noChangeArrowheads="1"/>
          </p:cNvSpPr>
          <p:nvPr>
            <p:ph type="sldNum" sz="quarter" idx="12"/>
          </p:nvPr>
        </p:nvSpPr>
        <p:spPr>
          <a:ln/>
        </p:spPr>
        <p:txBody>
          <a:bodyPr/>
          <a:lstStyle>
            <a:lvl1pPr>
              <a:defRPr/>
            </a:lvl1pPr>
          </a:lstStyle>
          <a:p>
            <a:pPr>
              <a:defRPr/>
            </a:pPr>
            <a:fld id="{84227BA4-49A7-4C16-97BB-33A6554A9DCC}" type="slidenum">
              <a:rPr lang="en-US" altLang="zh-CN"/>
              <a:pPr>
                <a:defRPr/>
              </a:pPr>
              <a:t>‹#›</a:t>
            </a:fld>
            <a:endParaRPr lang="en-US" altLang="zh-CN"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41"/>
          <p:cNvSpPr>
            <a:spLocks noGrp="1" noChangeArrowheads="1"/>
          </p:cNvSpPr>
          <p:nvPr>
            <p:ph type="sldNum" sz="quarter" idx="12"/>
          </p:nvPr>
        </p:nvSpPr>
        <p:spPr>
          <a:ln/>
        </p:spPr>
        <p:txBody>
          <a:bodyPr/>
          <a:lstStyle>
            <a:lvl1pPr>
              <a:defRPr/>
            </a:lvl1pPr>
          </a:lstStyle>
          <a:p>
            <a:pPr>
              <a:defRPr/>
            </a:pPr>
            <a:fld id="{33FDECCF-F645-4C70-B56B-E5012A2BEBE8}" type="slidenum">
              <a:rPr lang="en-US" altLang="zh-CN"/>
              <a:pPr>
                <a:defRPr/>
              </a:pPr>
              <a:t>‹#›</a:t>
            </a:fld>
            <a:endParaRPr lang="en-US" altLang="zh-CN"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jpe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3800475" y="1789113"/>
            <a:ext cx="5340350" cy="5056187"/>
            <a:chOff x="2394" y="1127"/>
            <a:chExt cx="3364" cy="3185"/>
          </a:xfrm>
        </p:grpSpPr>
        <p:sp>
          <p:nvSpPr>
            <p:cNvPr id="11267"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68"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11269"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0"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71"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2"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3"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4"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5"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76"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77"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78"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CN" altLang="en-US"/>
            </a:p>
          </p:txBody>
        </p:sp>
        <p:sp>
          <p:nvSpPr>
            <p:cNvPr id="11279"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sp>
          <p:nvSpPr>
            <p:cNvPr id="11280"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1"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2"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3"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4"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5"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6"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7"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sp>
          <p:nvSpPr>
            <p:cNvPr id="11288"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89"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90"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91"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CN" altLang="en-US"/>
            </a:p>
          </p:txBody>
        </p:sp>
        <p:sp>
          <p:nvSpPr>
            <p:cNvPr id="11292"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11293"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CN" altLang="en-US"/>
            </a:p>
          </p:txBody>
        </p:sp>
        <p:sp>
          <p:nvSpPr>
            <p:cNvPr id="11294"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95"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CN" altLang="en-US"/>
            </a:p>
          </p:txBody>
        </p:sp>
        <p:sp>
          <p:nvSpPr>
            <p:cNvPr id="11296"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CN" altLang="en-US"/>
            </a:p>
          </p:txBody>
        </p:sp>
        <p:sp>
          <p:nvSpPr>
            <p:cNvPr id="11297"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CN" altLang="en-US"/>
            </a:p>
          </p:txBody>
        </p:sp>
        <p:sp>
          <p:nvSpPr>
            <p:cNvPr id="11298"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CN" altLang="en-US"/>
            </a:p>
          </p:txBody>
        </p:sp>
        <p:sp>
          <p:nvSpPr>
            <p:cNvPr id="11299"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CN" altLang="en-US"/>
            </a:p>
          </p:txBody>
        </p:sp>
        <p:sp>
          <p:nvSpPr>
            <p:cNvPr id="11300"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CN" altLang="en-US"/>
            </a:p>
          </p:txBody>
        </p:sp>
      </p:grpSp>
      <p:sp>
        <p:nvSpPr>
          <p:cNvPr id="11301"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302"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03" name="Rectangle 39"/>
          <p:cNvSpPr>
            <a:spLocks noGrp="1" noChangeArrowheads="1"/>
          </p:cNvSpPr>
          <p:nvPr>
            <p:ph type="dt" sz="half" idx="2"/>
          </p:nvPr>
        </p:nvSpPr>
        <p:spPr bwMode="auto">
          <a:xfrm>
            <a:off x="457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ea typeface="+mn-ea"/>
              </a:defRPr>
            </a:lvl1pPr>
          </a:lstStyle>
          <a:p>
            <a:pPr>
              <a:defRPr/>
            </a:pPr>
            <a:endParaRPr lang="en-US" altLang="zh-CN" dirty="0"/>
          </a:p>
        </p:txBody>
      </p:sp>
      <p:sp>
        <p:nvSpPr>
          <p:cNvPr id="11304"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ea typeface="+mn-ea"/>
              </a:defRPr>
            </a:lvl1pPr>
          </a:lstStyle>
          <a:p>
            <a:pPr>
              <a:defRPr/>
            </a:pPr>
            <a:endParaRPr lang="en-US" altLang="zh-CN" dirty="0"/>
          </a:p>
        </p:txBody>
      </p:sp>
      <p:sp>
        <p:nvSpPr>
          <p:cNvPr id="11305" name="Rectangle 41"/>
          <p:cNvSpPr>
            <a:spLocks noGrp="1" noChangeArrowheads="1"/>
          </p:cNvSpPr>
          <p:nvPr>
            <p:ph type="sldNum" sz="quarter" idx="4"/>
          </p:nvPr>
        </p:nvSpPr>
        <p:spPr bwMode="auto">
          <a:xfrm>
            <a:off x="6553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ea typeface="+mn-ea"/>
              </a:defRPr>
            </a:lvl1pPr>
          </a:lstStyle>
          <a:p>
            <a:pPr>
              <a:defRPr/>
            </a:pPr>
            <a:fld id="{FAA34958-D352-4F49-8F8F-FC94CEED7B0B}" type="slidenum">
              <a:rPr lang="en-US" altLang="zh-CN"/>
              <a:pPr>
                <a:defRPr/>
              </a:pPr>
              <a:t>‹#›</a:t>
            </a:fld>
            <a:endParaRPr lang="en-US" altLang="zh-CN" dirty="0"/>
          </a:p>
        </p:txBody>
      </p:sp>
    </p:spTree>
  </p:cSld>
  <p:clrMap bg1="dk1" tx1="lt1" bg2="dk2" tx2="lt2" accent1="accent1" accent2="accent2" accent3="accent3" accent4="accent4" accent5="accent5" accent6="accent6" hlink="hlink" folHlink="folHlink"/>
  <p:sldLayoutIdLst>
    <p:sldLayoutId id="2147486767" r:id="rId1"/>
    <p:sldLayoutId id="2147486674" r:id="rId2"/>
    <p:sldLayoutId id="2147486675" r:id="rId3"/>
    <p:sldLayoutId id="2147486676" r:id="rId4"/>
    <p:sldLayoutId id="2147486677" r:id="rId5"/>
    <p:sldLayoutId id="2147486678" r:id="rId6"/>
    <p:sldLayoutId id="2147486679" r:id="rId7"/>
    <p:sldLayoutId id="2147486680" r:id="rId8"/>
    <p:sldLayoutId id="2147486681" r:id="rId9"/>
    <p:sldLayoutId id="2147486682" r:id="rId10"/>
    <p:sldLayoutId id="2147486683" r:id="rId11"/>
  </p:sldLayoutIdLst>
  <p:transition spd="med">
    <p:zoom/>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1796"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latin typeface="+mn-lt"/>
                <a:ea typeface="+mn-ea"/>
              </a:defRPr>
            </a:lvl1pPr>
          </a:lstStyle>
          <a:p>
            <a:pPr>
              <a:defRPr/>
            </a:pPr>
            <a:endParaRPr lang="en-US" altLang="zh-CN" dirty="0"/>
          </a:p>
        </p:txBody>
      </p:sp>
      <p:sp>
        <p:nvSpPr>
          <p:cNvPr id="161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atin typeface="+mn-lt"/>
                <a:ea typeface="+mn-ea"/>
              </a:defRPr>
            </a:lvl1pPr>
          </a:lstStyle>
          <a:p>
            <a:pPr>
              <a:defRPr/>
            </a:pPr>
            <a:endParaRPr lang="en-US" altLang="zh-CN" dirty="0"/>
          </a:p>
        </p:txBody>
      </p:sp>
      <p:sp>
        <p:nvSpPr>
          <p:cNvPr id="16179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atin typeface="+mn-lt"/>
                <a:ea typeface="+mn-ea"/>
              </a:defRPr>
            </a:lvl1pPr>
          </a:lstStyle>
          <a:p>
            <a:pPr>
              <a:defRPr/>
            </a:pPr>
            <a:fld id="{3CEA2DF3-7DBE-47A7-843A-B86F2B1C8BB2}"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6773"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transition spd="med">
    <p:zo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5652"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宋体" pitchFamily="2" charset="-122"/>
              </a:defRPr>
            </a:lvl1pPr>
          </a:lstStyle>
          <a:p>
            <a:pPr algn="l">
              <a:defRPr/>
            </a:pPr>
            <a:endParaRPr kumimoji="0" lang="en-US" altLang="zh-CN" dirty="0">
              <a:solidFill>
                <a:srgbClr val="080808"/>
              </a:solidFill>
            </a:endParaRPr>
          </a:p>
        </p:txBody>
      </p:sp>
      <p:sp>
        <p:nvSpPr>
          <p:cNvPr id="155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pitchFamily="2" charset="-122"/>
              </a:defRPr>
            </a:lvl1pPr>
          </a:lstStyle>
          <a:p>
            <a:pPr>
              <a:defRPr/>
            </a:pPr>
            <a:endParaRPr kumimoji="0" lang="en-US" altLang="zh-CN" dirty="0">
              <a:solidFill>
                <a:srgbClr val="080808"/>
              </a:solidFill>
            </a:endParaRPr>
          </a:p>
        </p:txBody>
      </p:sp>
      <p:sp>
        <p:nvSpPr>
          <p:cNvPr id="155654"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pitchFamily="2" charset="-122"/>
              </a:defRPr>
            </a:lvl1pPr>
          </a:lstStyle>
          <a:p>
            <a:pPr>
              <a:defRPr/>
            </a:pPr>
            <a:fld id="{DBF44482-FA38-44A8-B41F-BC79EA31D10D}" type="slidenum">
              <a:rPr kumimoji="0" lang="en-US" altLang="zh-CN">
                <a:solidFill>
                  <a:srgbClr val="080808"/>
                </a:solidFill>
              </a:rPr>
              <a:pPr>
                <a:defRPr/>
              </a:pPr>
              <a:t>‹#›</a:t>
            </a:fld>
            <a:endParaRPr kumimoji="0" lang="en-US" altLang="zh-CN" dirty="0">
              <a:solidFill>
                <a:srgbClr val="080808"/>
              </a:solidFill>
            </a:endParaRPr>
          </a:p>
        </p:txBody>
      </p:sp>
    </p:spTree>
    <p:extLst>
      <p:ext uri="{BB962C8B-B14F-4D97-AF65-F5344CB8AC3E}">
        <p14:creationId xmlns:p14="http://schemas.microsoft.com/office/powerpoint/2010/main" val="3233902361"/>
      </p:ext>
    </p:extLst>
  </p:cSld>
  <p:clrMap bg1="lt1" tx1="dk1" bg2="lt2" tx2="dk2" accent1="accent1" accent2="accent2" accent3="accent3" accent4="accent4" accent5="accent5" accent6="accent6" hlink="hlink" folHlink="folHlink"/>
  <p:sldLayoutIdLst>
    <p:sldLayoutId id="2147486776" r:id="rId1"/>
    <p:sldLayoutId id="2147486777" r:id="rId2"/>
    <p:sldLayoutId id="2147486778" r:id="rId3"/>
    <p:sldLayoutId id="2147486779" r:id="rId4"/>
    <p:sldLayoutId id="2147486780" r:id="rId5"/>
    <p:sldLayoutId id="2147486781" r:id="rId6"/>
    <p:sldLayoutId id="2147486782" r:id="rId7"/>
    <p:sldLayoutId id="2147486783" r:id="rId8"/>
    <p:sldLayoutId id="2147486784" r:id="rId9"/>
    <p:sldLayoutId id="2147486785" r:id="rId10"/>
    <p:sldLayoutId id="2147486786" r:id="rId11"/>
    <p:sldLayoutId id="2147486787" r:id="rId12"/>
    <p:sldLayoutId id="2147486788" r:id="rId13"/>
    <p:sldLayoutId id="2147486789" r:id="rId14"/>
    <p:sldLayoutId id="2147486790" r:id="rId15"/>
  </p:sldLayoutIdLst>
  <p:transition spd="med">
    <p:comb/>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dirty="0"/>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dirty="0"/>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AA34958-D352-4F49-8F8F-FC94CEED7B0B}" type="slidenum">
              <a:rPr lang="en-US" altLang="zh-CN" smtClean="0"/>
              <a:pPr>
                <a:defRPr/>
              </a:pPr>
              <a:t>‹#›</a:t>
            </a:fld>
            <a:endParaRPr lang="en-US" altLang="zh-CN" dirty="0"/>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6792" r:id="rId1"/>
    <p:sldLayoutId id="2147486793" r:id="rId2"/>
    <p:sldLayoutId id="2147486794" r:id="rId3"/>
    <p:sldLayoutId id="2147486795" r:id="rId4"/>
    <p:sldLayoutId id="2147486796" r:id="rId5"/>
    <p:sldLayoutId id="2147486797" r:id="rId6"/>
    <p:sldLayoutId id="2147486798" r:id="rId7"/>
    <p:sldLayoutId id="2147486799" r:id="rId8"/>
    <p:sldLayoutId id="2147486800" r:id="rId9"/>
    <p:sldLayoutId id="2147486801" r:id="rId10"/>
    <p:sldLayoutId id="2147486802" r:id="rId11"/>
  </p:sldLayoutIdLst>
  <p:transition spd="med">
    <p:zoom/>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hyperlink" Target="&#27861;&#27835;&#30340;&#21147;&#37327;.mp4"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21313;&#20843;&#23626;&#22235;&#20013;&#20840;&#20250;&#65288;&#30740;&#65289;.pptx"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13.xml"/><Relationship Id="rId6" Type="http://schemas.openxmlformats.org/officeDocument/2006/relationships/slide" Target="slide39.xml"/><Relationship Id="rId5" Type="http://schemas.openxmlformats.org/officeDocument/2006/relationships/slide" Target="slide26.xml"/><Relationship Id="rId4"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2700000"/>
        </a:gra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07504" y="1196752"/>
            <a:ext cx="4896544" cy="4176464"/>
          </a:xfrm>
        </p:spPr>
        <p:txBody>
          <a:bodyPr/>
          <a:lstStyle/>
          <a:p>
            <a:pPr eaLnBrk="1" hangingPunct="1">
              <a:defRPr/>
            </a:pPr>
            <a:r>
              <a:rPr lang="zh-CN" altLang="en-US" sz="7200" dirty="0">
                <a:solidFill>
                  <a:srgbClr val="C00000"/>
                </a:solidFill>
                <a:latin typeface="华文新魏" pitchFamily="2" charset="-122"/>
                <a:ea typeface="华文新魏" pitchFamily="2" charset="-122"/>
              </a:rPr>
              <a:t>法律基础</a:t>
            </a:r>
            <a:endParaRPr lang="en-US" altLang="zh-CN" sz="7200" dirty="0">
              <a:solidFill>
                <a:srgbClr val="C00000"/>
              </a:solidFill>
              <a:latin typeface="华文新魏" pitchFamily="2" charset="-122"/>
              <a:ea typeface="华文新魏" pitchFamily="2" charset="-122"/>
            </a:endParaRPr>
          </a:p>
          <a:p>
            <a:pPr eaLnBrk="1" hangingPunct="1">
              <a:defRPr/>
            </a:pPr>
            <a:r>
              <a:rPr lang="zh-CN" altLang="en-US" sz="7200" dirty="0">
                <a:solidFill>
                  <a:srgbClr val="C00000"/>
                </a:solidFill>
                <a:latin typeface="华文新魏" pitchFamily="2" charset="-122"/>
                <a:ea typeface="华文新魏" pitchFamily="2" charset="-122"/>
              </a:rPr>
              <a:t>专题四</a:t>
            </a:r>
            <a:endParaRPr lang="en-US" altLang="zh-CN" sz="7200" dirty="0">
              <a:solidFill>
                <a:srgbClr val="C00000"/>
              </a:solidFill>
              <a:latin typeface="华文新魏" pitchFamily="2" charset="-122"/>
              <a:ea typeface="华文新魏" pitchFamily="2" charset="-122"/>
            </a:endParaRPr>
          </a:p>
        </p:txBody>
      </p:sp>
      <p:sp>
        <p:nvSpPr>
          <p:cNvPr id="3" name="TextBox 2"/>
          <p:cNvSpPr txBox="1"/>
          <p:nvPr/>
        </p:nvSpPr>
        <p:spPr>
          <a:xfrm>
            <a:off x="251520" y="4941396"/>
            <a:ext cx="504056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C00000"/>
                </a:solidFill>
                <a:latin typeface="华文新魏" pitchFamily="2" charset="-122"/>
                <a:ea typeface="华文新魏" pitchFamily="2" charset="-122"/>
              </a:rPr>
              <a:t>厦门大学马克思主义学院   </a:t>
            </a:r>
            <a:r>
              <a:rPr lang="zh-CN" altLang="en-US" sz="2400" dirty="0" smtClean="0">
                <a:solidFill>
                  <a:srgbClr val="C00000"/>
                </a:solidFill>
                <a:latin typeface="华文新魏" pitchFamily="2" charset="-122"/>
                <a:ea typeface="华文新魏" pitchFamily="2" charset="-122"/>
              </a:rPr>
              <a:t>罗文               </a:t>
            </a:r>
            <a:endParaRPr lang="zh-CN" altLang="en-US" sz="2400" dirty="0">
              <a:solidFill>
                <a:srgbClr val="C00000"/>
              </a:solidFill>
              <a:latin typeface="华文新魏" pitchFamily="2" charset="-122"/>
              <a:ea typeface="华文新魏"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10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10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Rot="1" noChangeArrowheads="1"/>
          </p:cNvSpPr>
          <p:nvPr>
            <p:ph type="ctrTitle"/>
          </p:nvPr>
        </p:nvSpPr>
        <p:spPr>
          <a:xfrm>
            <a:off x="755577" y="2349500"/>
            <a:ext cx="7488832" cy="2232025"/>
          </a:xfrm>
        </p:spPr>
        <p:txBody>
          <a:bodyPr/>
          <a:lstStyle/>
          <a:p>
            <a:pPr algn="l" eaLnBrk="1" hangingPunct="1">
              <a:lnSpc>
                <a:spcPct val="150000"/>
              </a:lnSpc>
              <a:spcBef>
                <a:spcPts val="2400"/>
              </a:spcBef>
              <a:spcAft>
                <a:spcPts val="2400"/>
              </a:spcAft>
              <a:defRPr/>
            </a:pPr>
            <a:r>
              <a:rPr lang="zh-CN" altLang="en-US" sz="5400" dirty="0">
                <a:effectLst>
                  <a:outerShdw blurRad="38100" dist="38100" dir="2700000" algn="tl">
                    <a:srgbClr val="C0C0C0"/>
                  </a:outerShdw>
                </a:effectLst>
                <a:latin typeface="华文行楷" pitchFamily="2" charset="-122"/>
                <a:ea typeface="华文行楷" pitchFamily="2" charset="-122"/>
              </a:rPr>
              <a:t>二、如何认识中国特色社会主义法治？</a:t>
            </a:r>
            <a:endParaRPr lang="zh-CN" altLang="en-US" sz="1800" dirty="0">
              <a:effectLst>
                <a:outerShdw blurRad="38100" dist="38100" dir="2700000" algn="tl">
                  <a:srgbClr val="C0C0C0"/>
                </a:outerShdw>
              </a:effectLst>
              <a:latin typeface="华文行楷" pitchFamily="2" charset="-122"/>
              <a:ea typeface="华文行楷" pitchFamily="2" charset="-122"/>
            </a:endParaRPr>
          </a:p>
        </p:txBody>
      </p:sp>
      <p:pic>
        <p:nvPicPr>
          <p:cNvPr id="164871" name="Picture 7" descr="BD05015_">
            <a:hlinkClick r:id="rId2" action="ppaction://hlinkfile"/>
          </p:cNvPr>
          <p:cNvPicPr>
            <a:picLocks noChangeAspect="1" noChangeArrowheads="1"/>
          </p:cNvPicPr>
          <p:nvPr/>
        </p:nvPicPr>
        <p:blipFill>
          <a:blip r:embed="rId3" cstate="print"/>
          <a:srcRect/>
          <a:stretch>
            <a:fillRect/>
          </a:stretch>
        </p:blipFill>
        <p:spPr bwMode="auto">
          <a:xfrm>
            <a:off x="6888163" y="0"/>
            <a:ext cx="2255837" cy="2484438"/>
          </a:xfrm>
          <a:prstGeom prst="rect">
            <a:avLst/>
          </a:prstGeom>
          <a:noFill/>
          <a:ln w="9525">
            <a:noFill/>
            <a:miter lim="800000"/>
            <a:headEnd/>
            <a:tailEnd/>
          </a:ln>
        </p:spPr>
      </p:pic>
    </p:spTree>
    <p:extLst>
      <p:ext uri="{BB962C8B-B14F-4D97-AF65-F5344CB8AC3E}">
        <p14:creationId xmlns:p14="http://schemas.microsoft.com/office/powerpoint/2010/main" val="260085011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1000" fill="hold"/>
                                        <p:tgtEl>
                                          <p:spTgt spid="164868"/>
                                        </p:tgtEl>
                                        <p:attrNameLst>
                                          <p:attrName>ppt_w</p:attrName>
                                        </p:attrNameLst>
                                      </p:cBhvr>
                                      <p:tavLst>
                                        <p:tav tm="0">
                                          <p:val>
                                            <p:fltVal val="0"/>
                                          </p:val>
                                        </p:tav>
                                        <p:tav tm="100000">
                                          <p:val>
                                            <p:strVal val="#ppt_w"/>
                                          </p:val>
                                        </p:tav>
                                      </p:tavLst>
                                    </p:anim>
                                    <p:anim calcmode="lin" valueType="num">
                                      <p:cBhvr>
                                        <p:cTn id="8" dur="1000" fill="hold"/>
                                        <p:tgtEl>
                                          <p:spTgt spid="16486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2" presetClass="entr" presetSubtype="2" fill="hold" nodeType="afterEffect">
                                  <p:stCondLst>
                                    <p:cond delay="0"/>
                                  </p:stCondLst>
                                  <p:childTnLst>
                                    <p:set>
                                      <p:cBhvr>
                                        <p:cTn id="11" dur="1" fill="hold">
                                          <p:stCondLst>
                                            <p:cond delay="0"/>
                                          </p:stCondLst>
                                        </p:cTn>
                                        <p:tgtEl>
                                          <p:spTgt spid="164871"/>
                                        </p:tgtEl>
                                        <p:attrNameLst>
                                          <p:attrName>style.visibility</p:attrName>
                                        </p:attrNameLst>
                                      </p:cBhvr>
                                      <p:to>
                                        <p:strVal val="visible"/>
                                      </p:to>
                                    </p:set>
                                    <p:animEffect transition="in" filter="slide(fromRight)">
                                      <p:cBhvr>
                                        <p:cTn id="12"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依法治国</a:t>
            </a:r>
          </a:p>
        </p:txBody>
      </p:sp>
      <p:sp>
        <p:nvSpPr>
          <p:cNvPr id="23555" name="Rectangle 3"/>
          <p:cNvSpPr>
            <a:spLocks noGrp="1" noChangeArrowheads="1"/>
          </p:cNvSpPr>
          <p:nvPr>
            <p:ph idx="1"/>
          </p:nvPr>
        </p:nvSpPr>
        <p:spPr/>
        <p:txBody>
          <a:bodyPr/>
          <a:lstStyle/>
          <a:p>
            <a:r>
              <a:rPr lang="zh-CN" altLang="en-US" dirty="0"/>
              <a:t>依法治国是党领导人民治理国家的基本方略</a:t>
            </a:r>
          </a:p>
          <a:p>
            <a:r>
              <a:rPr lang="zh-CN" altLang="en-US" dirty="0"/>
              <a:t>党的十五大提出：“依法治国、建设社会主义法治国家”的基本方略。</a:t>
            </a:r>
          </a:p>
          <a:p>
            <a:r>
              <a:rPr lang="zh-CN" altLang="en-US" dirty="0"/>
              <a:t>第九届全国人大第二次会议：把“依法治国、建设社会主义法治国家”载入宪法。</a:t>
            </a:r>
            <a:endParaRPr lang="en-US" altLang="zh-CN" dirty="0"/>
          </a:p>
          <a:p>
            <a:r>
              <a:rPr lang="zh-CN" altLang="en-US" dirty="0"/>
              <a:t>依法治国基本方略的确立，是党治国理政观念的重大转变。</a:t>
            </a:r>
            <a:endParaRPr lang="en-US" altLang="zh-CN" dirty="0"/>
          </a:p>
          <a:p>
            <a:endParaRPr lang="en-US" altLang="zh-CN" dirty="0"/>
          </a:p>
        </p:txBody>
      </p:sp>
      <p:sp>
        <p:nvSpPr>
          <p:cNvPr id="18" name="灯片编号占位符 6"/>
          <p:cNvSpPr>
            <a:spLocks noGrp="1"/>
          </p:cNvSpPr>
          <p:nvPr>
            <p:ph type="sldNum" sz="quarter" idx="12"/>
          </p:nvPr>
        </p:nvSpPr>
        <p:spPr/>
        <p:txBody>
          <a:bodyPr/>
          <a:lstStyle/>
          <a:p>
            <a:fld id="{402FE7F8-0C49-429E-AB38-E06035510D9C}" type="slidenum">
              <a:rPr lang="en-US" altLang="zh-CN" smtClean="0"/>
              <a:pPr/>
              <a:t>11</a:t>
            </a:fld>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ox(in)">
                                      <p:cBhvr>
                                        <p:cTn id="7" dur="500"/>
                                        <p:tgtEl>
                                          <p:spTgt spid="23555">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Effect transition="in" filter="box(in)">
                                      <p:cBhvr>
                                        <p:cTn id="11" dur="500"/>
                                        <p:tgtEl>
                                          <p:spTgt spid="23555">
                                            <p:txEl>
                                              <p:pRg st="1" end="1"/>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ox(in)">
                                      <p:cBhvr>
                                        <p:cTn id="15" dur="500"/>
                                        <p:tgtEl>
                                          <p:spTgt spid="23555">
                                            <p:txEl>
                                              <p:pRg st="2" end="2"/>
                                            </p:txEl>
                                          </p:spTgt>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Effect transition="in" filter="box(in)">
                                      <p:cBhvr>
                                        <p:cTn id="19"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Rot="1" noChangeArrowheads="1"/>
          </p:cNvSpPr>
          <p:nvPr>
            <p:ph idx="1"/>
          </p:nvPr>
        </p:nvSpPr>
        <p:spPr>
          <a:xfrm>
            <a:off x="684213" y="404664"/>
            <a:ext cx="7696200" cy="5904061"/>
          </a:xfrm>
        </p:spPr>
        <p:txBody>
          <a:bodyPr/>
          <a:lstStyle/>
          <a:p>
            <a:pPr eaLnBrk="1" hangingPunct="1">
              <a:lnSpc>
                <a:spcPct val="90000"/>
              </a:lnSpc>
            </a:pPr>
            <a:r>
              <a:rPr lang="zh-CN" altLang="en-US" sz="3600" b="1" dirty="0">
                <a:latin typeface="华文新魏" pitchFamily="2" charset="-122"/>
                <a:ea typeface="华文新魏" pitchFamily="2" charset="-122"/>
              </a:rPr>
              <a:t>依法治国的涵义</a:t>
            </a:r>
            <a:endParaRPr lang="en-US" altLang="zh-CN" sz="3600" b="1" dirty="0">
              <a:latin typeface="华文新魏" pitchFamily="2" charset="-122"/>
              <a:ea typeface="华文新魏" pitchFamily="2" charset="-122"/>
            </a:endParaRPr>
          </a:p>
          <a:p>
            <a:pPr eaLnBrk="1" hangingPunct="1">
              <a:lnSpc>
                <a:spcPct val="9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以宪法和法律作为党领导人民治理国家的基本方式</a:t>
            </a:r>
            <a:endParaRPr lang="en-US" altLang="zh-CN" b="1" dirty="0">
              <a:latin typeface="华文新魏" pitchFamily="2" charset="-122"/>
              <a:ea typeface="华文新魏" pitchFamily="2" charset="-122"/>
            </a:endParaRPr>
          </a:p>
          <a:p>
            <a:pPr eaLnBrk="1" hangingPunct="1">
              <a:lnSpc>
                <a:spcPct val="90000"/>
              </a:lnSpc>
            </a:pPr>
            <a:r>
              <a:rPr lang="en-US" altLang="zh-CN" sz="2800" dirty="0">
                <a:latin typeface="华文新魏" pitchFamily="2" charset="-122"/>
                <a:ea typeface="华文新魏" pitchFamily="2" charset="-122"/>
              </a:rPr>
              <a:t>(1)</a:t>
            </a:r>
            <a:r>
              <a:rPr lang="zh-CN" altLang="en-US" sz="2800" dirty="0">
                <a:latin typeface="华文新魏" pitchFamily="2" charset="-122"/>
                <a:ea typeface="华文新魏" pitchFamily="2" charset="-122"/>
              </a:rPr>
              <a:t>依法治国的</a:t>
            </a:r>
            <a:r>
              <a:rPr lang="zh-CN" altLang="en-US" sz="2800" b="1" u="sng" dirty="0">
                <a:solidFill>
                  <a:srgbClr val="FF0000"/>
                </a:solidFill>
                <a:latin typeface="华文新魏" pitchFamily="2" charset="-122"/>
                <a:ea typeface="华文新魏" pitchFamily="2" charset="-122"/>
              </a:rPr>
              <a:t>主体</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是广大人民群众。</a:t>
            </a:r>
          </a:p>
          <a:p>
            <a:pPr eaLnBrk="1" hangingPunct="1">
              <a:lnSpc>
                <a:spcPct val="90000"/>
              </a:lnSpc>
            </a:pPr>
            <a:r>
              <a:rPr lang="en-US" altLang="zh-CN" sz="2800" dirty="0">
                <a:latin typeface="华文新魏" pitchFamily="2" charset="-122"/>
                <a:ea typeface="华文新魏" pitchFamily="2" charset="-122"/>
              </a:rPr>
              <a:t>(2)</a:t>
            </a:r>
            <a:r>
              <a:rPr lang="zh-CN" altLang="en-US" sz="2800" dirty="0">
                <a:latin typeface="华文新魏" pitchFamily="2" charset="-122"/>
                <a:ea typeface="华文新魏" pitchFamily="2" charset="-122"/>
              </a:rPr>
              <a:t>依法治国的</a:t>
            </a:r>
            <a:r>
              <a:rPr lang="zh-CN" altLang="en-US" sz="2800" b="1" u="sng" dirty="0">
                <a:solidFill>
                  <a:srgbClr val="FF0000"/>
                </a:solidFill>
                <a:latin typeface="华文新魏" pitchFamily="2" charset="-122"/>
                <a:ea typeface="华文新魏" pitchFamily="2" charset="-122"/>
              </a:rPr>
              <a:t>客体</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是国家事务、经济文化事业和社会事务。</a:t>
            </a:r>
          </a:p>
          <a:p>
            <a:pPr eaLnBrk="1" hangingPunct="1">
              <a:lnSpc>
                <a:spcPct val="90000"/>
              </a:lnSpc>
            </a:pPr>
            <a:r>
              <a:rPr lang="en-US" altLang="zh-CN" sz="2800" dirty="0">
                <a:latin typeface="华文新魏" pitchFamily="2" charset="-122"/>
                <a:ea typeface="华文新魏" pitchFamily="2" charset="-122"/>
              </a:rPr>
              <a:t>(3)</a:t>
            </a:r>
            <a:r>
              <a:rPr lang="zh-CN" altLang="en-US" sz="2800" dirty="0">
                <a:latin typeface="华文新魏" pitchFamily="2" charset="-122"/>
                <a:ea typeface="华文新魏" pitchFamily="2" charset="-122"/>
              </a:rPr>
              <a:t>依法治国的</a:t>
            </a:r>
            <a:r>
              <a:rPr lang="zh-CN" altLang="en-US" sz="2800" b="1" u="sng" dirty="0">
                <a:solidFill>
                  <a:srgbClr val="FF0000"/>
                </a:solidFill>
                <a:latin typeface="华文新魏" pitchFamily="2" charset="-122"/>
                <a:ea typeface="华文新魏" pitchFamily="2" charset="-122"/>
              </a:rPr>
              <a:t>标准</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是宪法和法律。</a:t>
            </a:r>
          </a:p>
          <a:p>
            <a:pPr eaLnBrk="1" hangingPunct="1">
              <a:lnSpc>
                <a:spcPct val="90000"/>
              </a:lnSpc>
            </a:pPr>
            <a:r>
              <a:rPr lang="en-US" altLang="zh-CN" sz="2800" dirty="0">
                <a:latin typeface="华文新魏" pitchFamily="2" charset="-122"/>
                <a:ea typeface="华文新魏" pitchFamily="2" charset="-122"/>
              </a:rPr>
              <a:t>(4)</a:t>
            </a:r>
            <a:r>
              <a:rPr lang="zh-CN" altLang="en-US" sz="2800" dirty="0">
                <a:latin typeface="华文新魏" pitchFamily="2" charset="-122"/>
                <a:ea typeface="华文新魏" pitchFamily="2" charset="-122"/>
              </a:rPr>
              <a:t>依法治国的</a:t>
            </a:r>
            <a:r>
              <a:rPr lang="zh-CN" altLang="en-US" sz="2800" b="1" u="sng" dirty="0">
                <a:solidFill>
                  <a:srgbClr val="FF0000"/>
                </a:solidFill>
                <a:latin typeface="华文新魏" pitchFamily="2" charset="-122"/>
                <a:ea typeface="华文新魏" pitchFamily="2" charset="-122"/>
              </a:rPr>
              <a:t>宗旨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是保证国家各项工作都依法进行</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实现社会主义民主的制度化、法律化</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保障人民依法享有广泛权利和自由。</a:t>
            </a:r>
          </a:p>
          <a:p>
            <a:pPr eaLnBrk="1" hangingPunct="1">
              <a:lnSpc>
                <a:spcPct val="90000"/>
              </a:lnSpc>
            </a:pPr>
            <a:r>
              <a:rPr lang="en-US" altLang="zh-CN" sz="2800" dirty="0">
                <a:latin typeface="华文新魏" pitchFamily="2" charset="-122"/>
                <a:ea typeface="华文新魏" pitchFamily="2" charset="-122"/>
              </a:rPr>
              <a:t>(5)</a:t>
            </a:r>
            <a:r>
              <a:rPr lang="zh-CN" altLang="en-US" sz="2800" dirty="0">
                <a:latin typeface="华文新魏" pitchFamily="2" charset="-122"/>
                <a:ea typeface="华文新魏" pitchFamily="2" charset="-122"/>
              </a:rPr>
              <a:t>依法治国的</a:t>
            </a:r>
            <a:r>
              <a:rPr lang="zh-CN" altLang="en-US" sz="2800" b="1" u="sng" dirty="0">
                <a:solidFill>
                  <a:srgbClr val="FF0000"/>
                </a:solidFill>
                <a:latin typeface="华文新魏" pitchFamily="2" charset="-122"/>
                <a:ea typeface="华文新魏" pitchFamily="2" charset="-122"/>
              </a:rPr>
              <a:t>方式</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是人民群众依法通过各种法定的途径和方式治理国家。</a:t>
            </a:r>
            <a:endParaRPr lang="en-US" altLang="zh-CN" sz="2800" dirty="0">
              <a:latin typeface="华文新魏" pitchFamily="2" charset="-122"/>
              <a:ea typeface="华文新魏" pitchFamily="2" charset="-122"/>
            </a:endParaRPr>
          </a:p>
        </p:txBody>
      </p:sp>
      <p:sp>
        <p:nvSpPr>
          <p:cNvPr id="4" name="灯片编号占位符 5"/>
          <p:cNvSpPr>
            <a:spLocks noGrp="1"/>
          </p:cNvSpPr>
          <p:nvPr>
            <p:ph type="sldNum" sz="quarter" idx="12"/>
          </p:nvPr>
        </p:nvSpPr>
        <p:spPr/>
        <p:txBody>
          <a:bodyPr/>
          <a:lstStyle/>
          <a:p>
            <a:pPr>
              <a:defRPr/>
            </a:pPr>
            <a:fld id="{BF88993C-F1A4-48CC-AC31-A7E25AC0296D}" type="slidenum">
              <a:rPr lang="en-US" altLang="zh-CN"/>
              <a:pPr>
                <a:defRPr/>
              </a:pPr>
              <a:t>12</a:t>
            </a:fld>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10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257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 calcmode="lin" valueType="num">
                                      <p:cBhvr additive="base">
                                        <p:cTn id="12" dur="10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5257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 calcmode="lin" valueType="num">
                                      <p:cBhvr additive="base">
                                        <p:cTn id="17" dur="10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5257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 calcmode="lin" valueType="num">
                                      <p:cBhvr additive="base">
                                        <p:cTn id="22" dur="10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15257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 calcmode="lin" valueType="num">
                                      <p:cBhvr additive="base">
                                        <p:cTn id="27" dur="1000" fill="hold"/>
                                        <p:tgtEl>
                                          <p:spTgt spid="15257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5257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152579">
                                            <p:txEl>
                                              <p:pRg st="5" end="5"/>
                                            </p:txEl>
                                          </p:spTgt>
                                        </p:tgtEl>
                                        <p:attrNameLst>
                                          <p:attrName>style.visibility</p:attrName>
                                        </p:attrNameLst>
                                      </p:cBhvr>
                                      <p:to>
                                        <p:strVal val="visible"/>
                                      </p:to>
                                    </p:set>
                                    <p:anim calcmode="lin" valueType="num">
                                      <p:cBhvr additive="base">
                                        <p:cTn id="32" dur="1000" fill="hold"/>
                                        <p:tgtEl>
                                          <p:spTgt spid="152579">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152579">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152579">
                                            <p:txEl>
                                              <p:pRg st="6" end="6"/>
                                            </p:txEl>
                                          </p:spTgt>
                                        </p:tgtEl>
                                        <p:attrNameLst>
                                          <p:attrName>style.visibility</p:attrName>
                                        </p:attrNameLst>
                                      </p:cBhvr>
                                      <p:to>
                                        <p:strVal val="visible"/>
                                      </p:to>
                                    </p:set>
                                    <p:anim calcmode="lin" valueType="num">
                                      <p:cBhvr additive="base">
                                        <p:cTn id="37" dur="1000" fill="hold"/>
                                        <p:tgtEl>
                                          <p:spTgt spid="152579">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52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十八届四中全会</a:t>
            </a:r>
          </a:p>
        </p:txBody>
      </p:sp>
      <p:pic>
        <p:nvPicPr>
          <p:cNvPr id="5" name="图片 4" descr="依法治国1.jpg">
            <a:hlinkClick r:id="rId2" action="ppaction://hlinkpres?slideindex=1&amp;slidetitle="/>
          </p:cNvPr>
          <p:cNvPicPr>
            <a:picLocks noChangeAspect="1"/>
          </p:cNvPicPr>
          <p:nvPr/>
        </p:nvPicPr>
        <p:blipFill>
          <a:blip r:embed="rId3" cstate="print"/>
          <a:stretch>
            <a:fillRect/>
          </a:stretch>
        </p:blipFill>
        <p:spPr>
          <a:xfrm>
            <a:off x="683568" y="1772816"/>
            <a:ext cx="7931564" cy="4392488"/>
          </a:xfrm>
          <a:prstGeom prst="rect">
            <a:avLst/>
          </a:prstGeom>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620688"/>
            <a:ext cx="8540750" cy="5832648"/>
          </a:xfrm>
        </p:spPr>
        <p:txBody>
          <a:bodyPr/>
          <a:lstStyle/>
          <a:p>
            <a:r>
              <a:rPr lang="zh-CN" altLang="zh-CN" b="1" dirty="0">
                <a:latin typeface="楷体" pitchFamily="49" charset="-122"/>
                <a:ea typeface="楷体" pitchFamily="49" charset="-122"/>
              </a:rPr>
              <a:t>建设中国特色社会主义法治体系</a:t>
            </a:r>
            <a:r>
              <a:rPr lang="zh-CN" altLang="en-US" b="1" dirty="0">
                <a:latin typeface="楷体" pitchFamily="49" charset="-122"/>
                <a:ea typeface="楷体" pitchFamily="49" charset="-122"/>
              </a:rPr>
              <a:t>，就是在中国共产党领导下，坚持中国特色社会主义制度，贯彻中国特色社会主义法治理论，形成</a:t>
            </a:r>
            <a:r>
              <a:rPr lang="zh-CN" altLang="en-US" b="1" dirty="0">
                <a:solidFill>
                  <a:srgbClr val="FF0000"/>
                </a:solidFill>
                <a:latin typeface="楷体" pitchFamily="49" charset="-122"/>
                <a:ea typeface="楷体" pitchFamily="49" charset="-122"/>
              </a:rPr>
              <a:t>完备的法律规范体系、高效的法治实施体系、严密的法治监督体系、有力的法治保障体系，</a:t>
            </a:r>
            <a:r>
              <a:rPr lang="zh-CN" altLang="en-US" b="1" dirty="0">
                <a:latin typeface="楷体" pitchFamily="49" charset="-122"/>
                <a:ea typeface="楷体" pitchFamily="49" charset="-122"/>
              </a:rPr>
              <a:t>形成</a:t>
            </a:r>
            <a:r>
              <a:rPr lang="zh-CN" altLang="en-US" b="1" dirty="0">
                <a:solidFill>
                  <a:srgbClr val="FF0000"/>
                </a:solidFill>
                <a:latin typeface="楷体" pitchFamily="49" charset="-122"/>
                <a:ea typeface="楷体" pitchFamily="49" charset="-122"/>
              </a:rPr>
              <a:t>完善的党内法规体系</a:t>
            </a:r>
            <a:r>
              <a:rPr lang="zh-CN" altLang="en-US" b="1" dirty="0">
                <a:latin typeface="楷体" pitchFamily="49" charset="-122"/>
                <a:ea typeface="楷体" pitchFamily="49" charset="-122"/>
              </a:rPr>
              <a:t>，坚持</a:t>
            </a:r>
            <a:r>
              <a:rPr lang="zh-CN" altLang="en-US" b="1" dirty="0">
                <a:solidFill>
                  <a:srgbClr val="FF0000"/>
                </a:solidFill>
                <a:latin typeface="楷体" pitchFamily="49" charset="-122"/>
                <a:ea typeface="楷体" pitchFamily="49" charset="-122"/>
              </a:rPr>
              <a:t>依法治国、依法执政、依法行政共同推进</a:t>
            </a:r>
            <a:r>
              <a:rPr lang="zh-CN" altLang="en-US" b="1" dirty="0">
                <a:latin typeface="楷体" pitchFamily="49" charset="-122"/>
                <a:ea typeface="楷体" pitchFamily="49" charset="-122"/>
              </a:rPr>
              <a:t>，坚持</a:t>
            </a:r>
            <a:r>
              <a:rPr lang="zh-CN" altLang="en-US" b="1" dirty="0">
                <a:solidFill>
                  <a:srgbClr val="FF0000"/>
                </a:solidFill>
                <a:latin typeface="楷体" pitchFamily="49" charset="-122"/>
                <a:ea typeface="楷体" pitchFamily="49" charset="-122"/>
              </a:rPr>
              <a:t>法治国家、法治政府、法治社会一体建设</a:t>
            </a:r>
            <a:r>
              <a:rPr lang="zh-CN" altLang="en-US" b="1" dirty="0">
                <a:latin typeface="楷体" pitchFamily="49" charset="-122"/>
                <a:ea typeface="楷体" pitchFamily="49" charset="-122"/>
              </a:rPr>
              <a:t>，实现</a:t>
            </a:r>
            <a:r>
              <a:rPr lang="zh-CN" altLang="en-US" b="1" dirty="0">
                <a:solidFill>
                  <a:srgbClr val="FF0000"/>
                </a:solidFill>
                <a:latin typeface="楷体" pitchFamily="49" charset="-122"/>
                <a:ea typeface="楷体" pitchFamily="49" charset="-122"/>
              </a:rPr>
              <a:t>科学立法、严格执法、公正司法、全民守法</a:t>
            </a:r>
            <a:r>
              <a:rPr lang="zh-CN" altLang="en-US" b="1" dirty="0">
                <a:latin typeface="楷体" pitchFamily="49" charset="-122"/>
                <a:ea typeface="楷体" pitchFamily="49" charset="-122"/>
              </a:rPr>
              <a:t>，促进国家治理体系和治理能力现代化。</a:t>
            </a:r>
          </a:p>
        </p:txBody>
      </p:sp>
      <p:sp>
        <p:nvSpPr>
          <p:cNvPr id="4" name="灯片编号占位符 3"/>
          <p:cNvSpPr>
            <a:spLocks noGrp="1"/>
          </p:cNvSpPr>
          <p:nvPr>
            <p:ph type="sldNum" sz="quarter" idx="12"/>
          </p:nvPr>
        </p:nvSpPr>
        <p:spPr/>
        <p:txBody>
          <a:bodyPr/>
          <a:lstStyle/>
          <a:p>
            <a:pPr>
              <a:defRPr/>
            </a:pPr>
            <a:fld id="{88036A3D-9E27-4077-8475-35299F1ECC47}" type="slidenum">
              <a:rPr lang="en-US" altLang="zh-CN" smtClean="0"/>
              <a:pPr>
                <a:defRPr/>
              </a:pPr>
              <a:t>14</a:t>
            </a:fld>
            <a:endParaRPr lang="en-US" altLang="zh-CN" dirty="0"/>
          </a:p>
        </p:txBody>
      </p:sp>
    </p:spTree>
    <p:extLst>
      <p:ext uri="{BB962C8B-B14F-4D97-AF65-F5344CB8AC3E}">
        <p14:creationId xmlns:p14="http://schemas.microsoft.com/office/powerpoint/2010/main" val="4110232289"/>
      </p:ext>
    </p:extLst>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indent="-742950"/>
            <a:r>
              <a:rPr lang="zh-CN" altLang="en-US" sz="3600" b="1" dirty="0">
                <a:latin typeface="+mn-ea"/>
                <a:ea typeface="+mn-ea"/>
              </a:rPr>
              <a:t>坚持走中国特色社会主义法治道路</a:t>
            </a:r>
          </a:p>
        </p:txBody>
      </p:sp>
      <p:sp>
        <p:nvSpPr>
          <p:cNvPr id="3" name="内容占位符 2"/>
          <p:cNvSpPr>
            <a:spLocks noGrp="1"/>
          </p:cNvSpPr>
          <p:nvPr>
            <p:ph idx="1"/>
          </p:nvPr>
        </p:nvSpPr>
        <p:spPr/>
        <p:txBody>
          <a:bodyPr/>
          <a:lstStyle/>
          <a:p>
            <a:r>
              <a:rPr lang="zh-CN" altLang="en-US" b="1" dirty="0"/>
              <a:t>核心要义：</a:t>
            </a:r>
            <a:endParaRPr lang="en-US" altLang="zh-CN" b="1" dirty="0"/>
          </a:p>
          <a:p>
            <a:r>
              <a:rPr lang="zh-CN" altLang="en-US" sz="2400" i="1" dirty="0">
                <a:solidFill>
                  <a:srgbClr val="FF0000"/>
                </a:solidFill>
                <a:latin typeface="+mj-ea"/>
                <a:ea typeface="+mj-ea"/>
              </a:rPr>
              <a:t>坚持党的领导</a:t>
            </a:r>
            <a:endParaRPr lang="en-US" altLang="zh-CN" sz="2400" i="1" dirty="0">
              <a:solidFill>
                <a:srgbClr val="FF0000"/>
              </a:solidFill>
              <a:latin typeface="+mj-ea"/>
              <a:ea typeface="+mj-ea"/>
            </a:endParaRPr>
          </a:p>
          <a:p>
            <a:pPr>
              <a:buNone/>
            </a:pPr>
            <a:r>
              <a:rPr lang="zh-CN" altLang="en-US" sz="2400" dirty="0">
                <a:latin typeface="+mj-ea"/>
                <a:ea typeface="+mj-ea"/>
              </a:rPr>
              <a:t>   党的领导是中国特色社会主义最本质的特征，是社会主义法治最根本的保证。</a:t>
            </a:r>
            <a:endParaRPr lang="en-US" altLang="zh-CN" sz="2400" dirty="0">
              <a:latin typeface="+mj-ea"/>
              <a:ea typeface="+mj-ea"/>
            </a:endParaRPr>
          </a:p>
          <a:p>
            <a:r>
              <a:rPr lang="zh-CN" altLang="en-US" sz="2400" i="1" dirty="0">
                <a:solidFill>
                  <a:srgbClr val="FF0000"/>
                </a:solidFill>
                <a:latin typeface="+mj-ea"/>
                <a:ea typeface="+mj-ea"/>
              </a:rPr>
              <a:t>坚持中国特色社会主义制度</a:t>
            </a:r>
            <a:endParaRPr lang="en-US" altLang="zh-CN" sz="2400" i="1" dirty="0">
              <a:solidFill>
                <a:srgbClr val="FF0000"/>
              </a:solidFill>
              <a:latin typeface="+mj-ea"/>
              <a:ea typeface="+mj-ea"/>
            </a:endParaRPr>
          </a:p>
          <a:p>
            <a:pPr>
              <a:buNone/>
            </a:pPr>
            <a:r>
              <a:rPr lang="zh-CN" altLang="en-US" sz="2400" dirty="0">
                <a:latin typeface="+mj-ea"/>
                <a:ea typeface="+mj-ea"/>
              </a:rPr>
              <a:t>   中国特色社会主义制度是中国特色社会主义法治体系的根本制度基础，是全面依法治国的根本制度保障。</a:t>
            </a:r>
            <a:endParaRPr lang="en-US" altLang="zh-CN" sz="2400" dirty="0">
              <a:latin typeface="+mj-ea"/>
              <a:ea typeface="+mj-ea"/>
            </a:endParaRPr>
          </a:p>
          <a:p>
            <a:r>
              <a:rPr lang="zh-CN" altLang="en-US" sz="2400" i="1" dirty="0">
                <a:solidFill>
                  <a:srgbClr val="FF0000"/>
                </a:solidFill>
                <a:latin typeface="+mj-ea"/>
                <a:ea typeface="+mj-ea"/>
              </a:rPr>
              <a:t>贯彻中国特色社会主义法治理论</a:t>
            </a:r>
            <a:endParaRPr lang="en-US" altLang="zh-CN" sz="2400" i="1" dirty="0">
              <a:solidFill>
                <a:srgbClr val="FF0000"/>
              </a:solidFill>
              <a:latin typeface="+mj-ea"/>
              <a:ea typeface="+mj-ea"/>
            </a:endParaRPr>
          </a:p>
          <a:p>
            <a:pPr>
              <a:buNone/>
            </a:pPr>
            <a:r>
              <a:rPr lang="zh-CN" altLang="en-US" sz="2400" dirty="0">
                <a:latin typeface="+mj-ea"/>
                <a:ea typeface="+mj-ea"/>
              </a:rPr>
              <a:t>    中国特色社会主义法治理论是中国特色社会主义法治体系的理论指导，是全面依法治国的行动指南</a:t>
            </a:r>
            <a:r>
              <a:rPr lang="zh-CN" altLang="en-US" sz="2400" dirty="0" smtClean="0">
                <a:latin typeface="+mj-ea"/>
                <a:ea typeface="+mj-ea"/>
              </a:rPr>
              <a:t>。</a:t>
            </a:r>
            <a:endParaRPr lang="en-US" altLang="zh-CN" b="1" dirty="0"/>
          </a:p>
        </p:txBody>
      </p:sp>
      <p:sp>
        <p:nvSpPr>
          <p:cNvPr id="4" name="灯片编号占位符 3"/>
          <p:cNvSpPr>
            <a:spLocks noGrp="1"/>
          </p:cNvSpPr>
          <p:nvPr>
            <p:ph type="sldNum" sz="quarter" idx="12"/>
          </p:nvPr>
        </p:nvSpPr>
        <p:spPr/>
        <p:txBody>
          <a:bodyPr/>
          <a:lstStyle/>
          <a:p>
            <a:pPr>
              <a:defRPr/>
            </a:pPr>
            <a:fld id="{CA39F49E-2496-4909-A466-05D5C92E91BB}" type="slidenum">
              <a:rPr lang="en-US" altLang="zh-CN" smtClean="0">
                <a:solidFill>
                  <a:srgbClr val="080808"/>
                </a:solidFill>
              </a:rPr>
              <a:pPr>
                <a:defRPr/>
              </a:pPr>
              <a:t>15</a:t>
            </a:fld>
            <a:endParaRPr lang="en-US" altLang="zh-CN" dirty="0">
              <a:solidFill>
                <a:srgbClr val="080808"/>
              </a:solidFill>
            </a:endParaRP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7776864" cy="1400200"/>
          </a:xfrm>
        </p:spPr>
        <p:txBody>
          <a:bodyPr>
            <a:noAutofit/>
          </a:bodyPr>
          <a:lstStyle/>
          <a:p>
            <a:pPr algn="l"/>
            <a:r>
              <a:rPr lang="zh-CN" altLang="en-US" sz="4000" b="1" dirty="0">
                <a:latin typeface="微软雅黑" pitchFamily="34" charset="-122"/>
                <a:ea typeface="微软雅黑" pitchFamily="34" charset="-122"/>
              </a:rPr>
              <a:t>坚持党的领导、人民当家作主与依法治</a:t>
            </a:r>
            <a:r>
              <a:rPr altLang="en-US" sz="4000" b="1" dirty="0">
                <a:latin typeface="微软雅黑" pitchFamily="34" charset="-122"/>
                <a:ea typeface="微软雅黑" pitchFamily="34" charset="-122"/>
              </a:rPr>
              <a:t>国</a:t>
            </a:r>
            <a:r>
              <a:rPr lang="zh-CN" altLang="en-US" sz="4000" b="1" dirty="0">
                <a:latin typeface="微软雅黑" pitchFamily="34" charset="-122"/>
                <a:ea typeface="微软雅黑" pitchFamily="34" charset="-122"/>
              </a:rPr>
              <a:t>相</a:t>
            </a:r>
            <a:r>
              <a:rPr altLang="en-US" sz="4000" b="1" dirty="0">
                <a:latin typeface="微软雅黑" pitchFamily="34" charset="-122"/>
                <a:ea typeface="微软雅黑" pitchFamily="34" charset="-122"/>
              </a:rPr>
              <a:t>统一</a:t>
            </a:r>
            <a:endParaRPr lang="zh-CN" altLang="en-US" sz="4000" b="1"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4000" dirty="0">
                <a:latin typeface="+mj-ea"/>
                <a:ea typeface="+mj-ea"/>
              </a:rPr>
              <a:t>党的领导是人民当家作主和依法治国的根本保证</a:t>
            </a:r>
            <a:endParaRPr lang="en-US" altLang="zh-CN" sz="4000" dirty="0">
              <a:latin typeface="+mj-ea"/>
              <a:ea typeface="+mj-ea"/>
            </a:endParaRPr>
          </a:p>
          <a:p>
            <a:r>
              <a:rPr lang="zh-CN" altLang="en-US" sz="4000" dirty="0">
                <a:latin typeface="+mj-ea"/>
                <a:ea typeface="+mj-ea"/>
              </a:rPr>
              <a:t>人民当家作主是党的领导和依法治国的本质要求</a:t>
            </a:r>
            <a:endParaRPr lang="en-US" altLang="zh-CN" sz="4000" dirty="0">
              <a:latin typeface="+mj-ea"/>
              <a:ea typeface="+mj-ea"/>
            </a:endParaRPr>
          </a:p>
          <a:p>
            <a:r>
              <a:rPr lang="zh-CN" altLang="en-US" sz="4000" dirty="0">
                <a:latin typeface="+mj-ea"/>
                <a:ea typeface="+mj-ea"/>
              </a:rPr>
              <a:t>依法治国是党领导人民当家作主的治国方略</a:t>
            </a:r>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40750" cy="1143000"/>
          </a:xfrm>
        </p:spPr>
        <p:txBody>
          <a:bodyPr/>
          <a:lstStyle/>
          <a:p>
            <a:r>
              <a:rPr lang="zh-CN" altLang="en-US" dirty="0">
                <a:latin typeface="华文新魏" pitchFamily="2" charset="-122"/>
                <a:ea typeface="华文新魏" pitchFamily="2" charset="-122"/>
              </a:rPr>
              <a:t>党的领导是社会主义法治建设的根本保证</a:t>
            </a:r>
            <a:endParaRPr lang="en-US" altLang="zh-CN" dirty="0">
              <a:latin typeface="华文新魏" pitchFamily="2" charset="-122"/>
              <a:ea typeface="华文新魏" pitchFamily="2" charset="-122"/>
            </a:endParaRPr>
          </a:p>
        </p:txBody>
      </p:sp>
      <p:sp>
        <p:nvSpPr>
          <p:cNvPr id="3" name="内容占位符 2"/>
          <p:cNvSpPr>
            <a:spLocks noGrp="1"/>
          </p:cNvSpPr>
          <p:nvPr>
            <p:ph idx="1"/>
          </p:nvPr>
        </p:nvSpPr>
        <p:spPr>
          <a:xfrm>
            <a:off x="301625" y="1600200"/>
            <a:ext cx="8540750" cy="4997152"/>
          </a:xfrm>
        </p:spPr>
        <p:txBody>
          <a:bodyPr/>
          <a:lstStyle/>
          <a:p>
            <a:r>
              <a:rPr lang="zh-CN" altLang="en-US" dirty="0">
                <a:latin typeface="华文新魏" pitchFamily="2" charset="-122"/>
                <a:ea typeface="华文新魏" pitchFamily="2" charset="-122"/>
              </a:rPr>
              <a:t>依法治国是党领导人民治理国家的基本方略，同时党也要在宪法和法律范围内活动。</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依法执政是党执政的基本方式，党领导人民制定宪法和法律，同时又必须自觉遵守宪法和法律，带头维护宪法和法律权威。</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既要求党依据宪法法律治国理政，也要求党依据党内法规从严治党。</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党的领导落实到党领导立法、保证执法、支持司法、带头守法的具体实践中。</a:t>
            </a:r>
            <a:endParaRPr lang="en-US" altLang="zh-CN" dirty="0">
              <a:latin typeface="华文新魏" pitchFamily="2" charset="-122"/>
              <a:ea typeface="华文新魏" pitchFamily="2" charset="-122"/>
            </a:endParaRPr>
          </a:p>
        </p:txBody>
      </p:sp>
      <p:sp>
        <p:nvSpPr>
          <p:cNvPr id="4" name="灯片编号占位符 3"/>
          <p:cNvSpPr>
            <a:spLocks noGrp="1"/>
          </p:cNvSpPr>
          <p:nvPr>
            <p:ph type="sldNum" sz="quarter" idx="12"/>
          </p:nvPr>
        </p:nvSpPr>
        <p:spPr/>
        <p:txBody>
          <a:bodyPr/>
          <a:lstStyle/>
          <a:p>
            <a:pPr>
              <a:defRPr/>
            </a:pPr>
            <a:fld id="{CA39F49E-2496-4909-A466-05D5C92E91BB}" type="slidenum">
              <a:rPr lang="en-US" altLang="zh-CN" smtClean="0"/>
              <a:pPr>
                <a:defRPr/>
              </a:pPr>
              <a:t>17</a:t>
            </a:fld>
            <a:endParaRPr lang="en-US" altLang="zh-CN" dirty="0"/>
          </a:p>
        </p:txBody>
      </p:sp>
      <p:sp>
        <p:nvSpPr>
          <p:cNvPr id="5" name="AutoShape 5">
            <a:hlinkClick r:id="rId2" action="ppaction://hlinksldjump" highlightClick="1"/>
          </p:cNvPr>
          <p:cNvSpPr>
            <a:spLocks noChangeArrowheads="1"/>
          </p:cNvSpPr>
          <p:nvPr/>
        </p:nvSpPr>
        <p:spPr bwMode="auto">
          <a:xfrm>
            <a:off x="7740352" y="6021288"/>
            <a:ext cx="395164" cy="466154"/>
          </a:xfrm>
          <a:prstGeom prst="actionButtonReturn">
            <a:avLst/>
          </a:prstGeom>
          <a:solidFill>
            <a:schemeClr val="bg2"/>
          </a:solidFill>
          <a:ln w="9525">
            <a:noFill/>
            <a:miter lim="800000"/>
            <a:headEnd/>
            <a:tailEnd/>
          </a:ln>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971600" y="2286000"/>
            <a:ext cx="7056784" cy="1143000"/>
          </a:xfrm>
        </p:spPr>
        <p:txBody>
          <a:bodyPr/>
          <a:lstStyle/>
          <a:p>
            <a:r>
              <a:rPr lang="zh-CN" altLang="en-US" sz="5400" b="1" dirty="0">
                <a:effectLst>
                  <a:outerShdw blurRad="38100" dist="38100" dir="2700000" algn="tl">
                    <a:srgbClr val="C0C0C0"/>
                  </a:outerShdw>
                </a:effectLst>
                <a:latin typeface="华文行楷" pitchFamily="2" charset="-122"/>
                <a:ea typeface="华文行楷" pitchFamily="2" charset="-122"/>
              </a:rPr>
              <a:t>三、如何理解法治与德治的关系？</a:t>
            </a:r>
          </a:p>
        </p:txBody>
      </p:sp>
      <p:sp>
        <p:nvSpPr>
          <p:cNvPr id="4" name="灯片编号占位符 3"/>
          <p:cNvSpPr>
            <a:spLocks noGrp="1"/>
          </p:cNvSpPr>
          <p:nvPr>
            <p:ph type="sldNum" sz="quarter" idx="12"/>
          </p:nvPr>
        </p:nvSpPr>
        <p:spPr/>
        <p:txBody>
          <a:bodyPr/>
          <a:lstStyle/>
          <a:p>
            <a:pPr>
              <a:defRPr/>
            </a:pPr>
            <a:fld id="{88036A3D-9E27-4077-8475-35299F1ECC47}" type="slidenum">
              <a:rPr lang="en-US" altLang="zh-CN" smtClean="0"/>
              <a:pPr>
                <a:defRPr/>
              </a:pPr>
              <a:t>18</a:t>
            </a:fld>
            <a:endParaRPr lang="en-US" altLang="zh-CN" dirty="0"/>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002" name="Rectangle 10"/>
          <p:cNvSpPr>
            <a:spLocks noGrp="1" noChangeArrowheads="1"/>
          </p:cNvSpPr>
          <p:nvPr>
            <p:ph type="title"/>
          </p:nvPr>
        </p:nvSpPr>
        <p:spPr>
          <a:xfrm>
            <a:off x="539750" y="333375"/>
            <a:ext cx="7772400" cy="863377"/>
          </a:xfrm>
        </p:spPr>
        <p:txBody>
          <a:bodyPr/>
          <a:lstStyle/>
          <a:p>
            <a:pPr algn="l" eaLnBrk="1" hangingPunct="1">
              <a:defRPr/>
            </a:pPr>
            <a:r>
              <a:rPr lang="en-US" altLang="zh-CN" sz="4000" dirty="0">
                <a:latin typeface="+mj-ea"/>
              </a:rPr>
              <a:t> </a:t>
            </a:r>
            <a:r>
              <a:rPr lang="en-US" altLang="zh-CN" sz="4000" dirty="0">
                <a:solidFill>
                  <a:srgbClr val="990033"/>
                </a:solidFill>
                <a:effectLst>
                  <a:outerShdw blurRad="38100" dist="38100" dir="2700000" algn="tl">
                    <a:srgbClr val="C0C0C0"/>
                  </a:outerShdw>
                </a:effectLst>
                <a:ea typeface="华文新魏" pitchFamily="2" charset="-122"/>
              </a:rPr>
              <a:t> </a:t>
            </a:r>
            <a:r>
              <a:rPr lang="zh-CN" altLang="en-US" sz="4000" dirty="0">
                <a:solidFill>
                  <a:srgbClr val="990033"/>
                </a:solidFill>
                <a:effectLst>
                  <a:outerShdw blurRad="38100" dist="38100" dir="2700000" algn="tl">
                    <a:srgbClr val="C0C0C0"/>
                  </a:outerShdw>
                </a:effectLst>
                <a:ea typeface="华文新魏" pitchFamily="2" charset="-122"/>
              </a:rPr>
              <a:t>道德和法律、纪律的关系</a:t>
            </a:r>
          </a:p>
        </p:txBody>
      </p:sp>
      <p:sp>
        <p:nvSpPr>
          <p:cNvPr id="213003" name="Rectangle 11"/>
          <p:cNvSpPr>
            <a:spLocks noGrp="1" noChangeArrowheads="1"/>
          </p:cNvSpPr>
          <p:nvPr>
            <p:ph type="body" idx="1"/>
          </p:nvPr>
        </p:nvSpPr>
        <p:spPr>
          <a:xfrm>
            <a:off x="611188" y="1196753"/>
            <a:ext cx="7772400" cy="4981798"/>
          </a:xfrm>
        </p:spPr>
        <p:txBody>
          <a:bodyPr/>
          <a:lstStyle/>
          <a:p>
            <a:pPr eaLnBrk="1" hangingPunct="1">
              <a:lnSpc>
                <a:spcPct val="90000"/>
              </a:lnSpc>
              <a:defRPr/>
            </a:pPr>
            <a:r>
              <a:rPr lang="zh-CN" altLang="en-US" dirty="0">
                <a:solidFill>
                  <a:srgbClr val="000066"/>
                </a:solidFill>
                <a:effectLst>
                  <a:outerShdw blurRad="38100" dist="38100" dir="2700000" algn="tl">
                    <a:srgbClr val="C0C0C0"/>
                  </a:outerShdw>
                </a:effectLst>
                <a:ea typeface="华文新魏" pitchFamily="2" charset="-122"/>
              </a:rPr>
              <a:t>道德和法律</a:t>
            </a:r>
            <a:endParaRPr lang="en-US" altLang="zh-CN" dirty="0">
              <a:solidFill>
                <a:srgbClr val="000066"/>
              </a:solidFill>
              <a:effectLst>
                <a:outerShdw blurRad="38100" dist="38100" dir="2700000" algn="tl">
                  <a:srgbClr val="C0C0C0"/>
                </a:outerShdw>
              </a:effectLst>
              <a:ea typeface="华文新魏" pitchFamily="2" charset="-122"/>
            </a:endParaRPr>
          </a:p>
          <a:p>
            <a:pPr eaLnBrk="1" hangingPunct="1">
              <a:lnSpc>
                <a:spcPct val="90000"/>
              </a:lnSpc>
              <a:defRPr/>
            </a:pPr>
            <a:r>
              <a:rPr lang="zh-CN" altLang="en-US" sz="2400" dirty="0">
                <a:effectLst>
                  <a:outerShdw blurRad="38100" dist="38100" dir="2700000" algn="tl">
                    <a:srgbClr val="C0C0C0"/>
                  </a:outerShdw>
                </a:effectLst>
                <a:latin typeface="华文新魏" pitchFamily="2" charset="-122"/>
                <a:ea typeface="华文新魏" pitchFamily="2" charset="-122"/>
              </a:rPr>
              <a:t>（一）相同：</a:t>
            </a:r>
          </a:p>
          <a:p>
            <a:pPr eaLnBrk="1" hangingPunct="1">
              <a:lnSpc>
                <a:spcPct val="90000"/>
              </a:lnSpc>
              <a:defRPr/>
            </a:pPr>
            <a:r>
              <a:rPr lang="zh-CN" altLang="en-US" sz="2400" dirty="0">
                <a:effectLst>
                  <a:outerShdw blurRad="38100" dist="38100" dir="2700000" algn="tl">
                    <a:srgbClr val="C0C0C0"/>
                  </a:outerShdw>
                </a:effectLst>
                <a:latin typeface="华文新魏" pitchFamily="2" charset="-122"/>
                <a:ea typeface="华文新魏" pitchFamily="2" charset="-122"/>
              </a:rPr>
              <a:t>  ①</a:t>
            </a:r>
            <a:r>
              <a:rPr lang="zh-CN" altLang="en-US" sz="2400" dirty="0">
                <a:latin typeface="华文新魏" pitchFamily="2" charset="-122"/>
                <a:ea typeface="华文新魏" pitchFamily="2" charset="-122"/>
              </a:rPr>
              <a:t>道德与法律是调节人们思想行为、协调人际关系、维护社会秩序的两种基本社会规范。</a:t>
            </a:r>
            <a:endParaRPr lang="zh-CN" altLang="en-US" sz="2400" dirty="0">
              <a:effectLst>
                <a:outerShdw blurRad="38100" dist="38100" dir="2700000" algn="tl">
                  <a:srgbClr val="C0C0C0"/>
                </a:outerShdw>
              </a:effectLst>
              <a:latin typeface="华文新魏" pitchFamily="2" charset="-122"/>
              <a:ea typeface="华文新魏" pitchFamily="2" charset="-122"/>
            </a:endParaRPr>
          </a:p>
          <a:p>
            <a:pPr eaLnBrk="1" hangingPunct="1">
              <a:lnSpc>
                <a:spcPct val="90000"/>
              </a:lnSpc>
              <a:defRPr/>
            </a:pPr>
            <a:r>
              <a:rPr lang="zh-CN" altLang="en-US" sz="2400" dirty="0">
                <a:effectLst>
                  <a:outerShdw blurRad="38100" dist="38100" dir="2700000" algn="tl">
                    <a:srgbClr val="C0C0C0"/>
                  </a:outerShdw>
                </a:effectLst>
                <a:latin typeface="华文新魏" pitchFamily="2" charset="-122"/>
                <a:ea typeface="华文新魏" pitchFamily="2" charset="-122"/>
              </a:rPr>
              <a:t>  ②</a:t>
            </a:r>
            <a:r>
              <a:rPr lang="zh-CN" altLang="en-US" sz="2400" dirty="0">
                <a:latin typeface="华文新魏" pitchFamily="2" charset="-122"/>
                <a:ea typeface="华文新魏" pitchFamily="2" charset="-122"/>
              </a:rPr>
              <a:t>道德与法律</a:t>
            </a:r>
            <a:r>
              <a:rPr lang="zh-CN" altLang="en-US" sz="2400" dirty="0">
                <a:effectLst>
                  <a:outerShdw blurRad="38100" dist="38100" dir="2700000" algn="tl">
                    <a:srgbClr val="C0C0C0"/>
                  </a:outerShdw>
                </a:effectLst>
                <a:latin typeface="华文新魏" pitchFamily="2" charset="-122"/>
                <a:ea typeface="华文新魏" pitchFamily="2" charset="-122"/>
              </a:rPr>
              <a:t>是社会上层建筑的重要组成部分，</a:t>
            </a:r>
            <a:r>
              <a:rPr lang="zh-CN" altLang="en-US" sz="2400" dirty="0">
                <a:latin typeface="华文新魏" pitchFamily="2" charset="-122"/>
                <a:ea typeface="华文新魏" pitchFamily="2" charset="-122"/>
              </a:rPr>
              <a:t>通过</a:t>
            </a:r>
            <a:r>
              <a:rPr lang="zh-CN" altLang="en-US" sz="2400" dirty="0">
                <a:effectLst>
                  <a:outerShdw blurRad="38100" dist="38100" dir="2700000" algn="tl">
                    <a:srgbClr val="C0C0C0"/>
                  </a:outerShdw>
                </a:effectLst>
                <a:latin typeface="华文新魏" pitchFamily="2" charset="-122"/>
                <a:ea typeface="华文新魏" pitchFamily="2" charset="-122"/>
              </a:rPr>
              <a:t>调节社会关系、规范人的行为，</a:t>
            </a:r>
            <a:r>
              <a:rPr lang="zh-CN" altLang="en-US" sz="2400" dirty="0">
                <a:latin typeface="华文新魏" pitchFamily="2" charset="-122"/>
                <a:ea typeface="华文新魏" pitchFamily="2" charset="-122"/>
              </a:rPr>
              <a:t>共同服务于经济社会健康有序的发展。</a:t>
            </a:r>
            <a:endParaRPr lang="en-US" altLang="zh-CN" sz="2400" dirty="0">
              <a:latin typeface="华文新魏" pitchFamily="2" charset="-122"/>
              <a:ea typeface="华文新魏" pitchFamily="2" charset="-122"/>
            </a:endParaRPr>
          </a:p>
          <a:p>
            <a:pPr eaLnBrk="1" hangingPunct="1">
              <a:lnSpc>
                <a:spcPct val="90000"/>
              </a:lnSpc>
              <a:defRPr/>
            </a:pPr>
            <a:r>
              <a:rPr lang="zh-CN" altLang="en-US" sz="2400" dirty="0">
                <a:effectLst>
                  <a:outerShdw blurRad="38100" dist="38100" dir="2700000" algn="tl">
                    <a:srgbClr val="C0C0C0"/>
                  </a:outerShdw>
                </a:effectLst>
                <a:latin typeface="华文新魏" pitchFamily="2" charset="-122"/>
                <a:ea typeface="华文新魏" pitchFamily="2" charset="-122"/>
              </a:rPr>
              <a:t>（二）不同：</a:t>
            </a:r>
          </a:p>
          <a:p>
            <a:pPr eaLnBrk="1" hangingPunct="1">
              <a:lnSpc>
                <a:spcPct val="90000"/>
              </a:lnSpc>
              <a:defRPr/>
            </a:pPr>
            <a:r>
              <a:rPr lang="zh-CN" altLang="zh-CN" sz="2400" dirty="0">
                <a:latin typeface="华文新魏" pitchFamily="2" charset="-122"/>
                <a:ea typeface="华文新魏" pitchFamily="2" charset="-122"/>
              </a:rPr>
              <a:t>道德与法律在调节领域、调节方式、调节目标等方面发挥的作用和方式存在很大不同</a:t>
            </a:r>
            <a:r>
              <a:rPr lang="zh-CN" altLang="en-US" sz="2400" dirty="0">
                <a:latin typeface="华文新魏" pitchFamily="2" charset="-122"/>
                <a:ea typeface="华文新魏" pitchFamily="2" charset="-122"/>
              </a:rPr>
              <a:t>。</a:t>
            </a:r>
            <a:endParaRPr lang="en-US" altLang="zh-CN" sz="2400" dirty="0">
              <a:latin typeface="华文新魏" pitchFamily="2" charset="-122"/>
              <a:ea typeface="华文新魏" pitchFamily="2" charset="-122"/>
            </a:endParaRPr>
          </a:p>
          <a:p>
            <a:pPr eaLnBrk="1" hangingPunct="1">
              <a:lnSpc>
                <a:spcPct val="90000"/>
              </a:lnSpc>
              <a:defRPr/>
            </a:pPr>
            <a:r>
              <a:rPr lang="en-US" altLang="zh-CN" sz="2400" dirty="0">
                <a:effectLst>
                  <a:outerShdw blurRad="38100" dist="38100" dir="2700000" algn="tl">
                    <a:srgbClr val="C0C0C0"/>
                  </a:outerShdw>
                </a:effectLst>
                <a:latin typeface="华文新魏" pitchFamily="2" charset="-122"/>
                <a:ea typeface="华文新魏" pitchFamily="2" charset="-122"/>
              </a:rPr>
              <a:t>  </a:t>
            </a:r>
            <a:r>
              <a:rPr lang="zh-CN" altLang="en-US" sz="2400" dirty="0">
                <a:effectLst>
                  <a:outerShdw blurRad="38100" dist="38100" dir="2700000" algn="tl">
                    <a:srgbClr val="C0C0C0"/>
                  </a:outerShdw>
                </a:effectLst>
                <a:latin typeface="华文新魏" pitchFamily="2" charset="-122"/>
                <a:ea typeface="华文新魏" pitchFamily="2" charset="-122"/>
              </a:rPr>
              <a:t>①管辖的范围       ②调节的方式</a:t>
            </a:r>
          </a:p>
          <a:p>
            <a:pPr eaLnBrk="1" hangingPunct="1">
              <a:lnSpc>
                <a:spcPct val="90000"/>
              </a:lnSpc>
              <a:defRPr/>
            </a:pPr>
            <a:r>
              <a:rPr lang="zh-CN" altLang="en-US" sz="2400" dirty="0">
                <a:effectLst>
                  <a:outerShdw blurRad="38100" dist="38100" dir="2700000" algn="tl">
                    <a:srgbClr val="C0C0C0"/>
                  </a:outerShdw>
                </a:effectLst>
                <a:latin typeface="华文新魏" pitchFamily="2" charset="-122"/>
                <a:ea typeface="华文新魏" pitchFamily="2" charset="-122"/>
              </a:rPr>
              <a:t>  ③依靠的力量       ④存在的时间</a:t>
            </a:r>
          </a:p>
        </p:txBody>
      </p:sp>
      <p:sp>
        <p:nvSpPr>
          <p:cNvPr id="20484" name="灯片编号占位符 6"/>
          <p:cNvSpPr>
            <a:spLocks noGrp="1"/>
          </p:cNvSpPr>
          <p:nvPr>
            <p:ph type="sldNum" sz="quarter" idx="12"/>
          </p:nvPr>
        </p:nvSpPr>
        <p:spPr>
          <a:xfrm>
            <a:off x="3124200" y="6245225"/>
            <a:ext cx="2895600" cy="476250"/>
          </a:xfrm>
          <a:noFill/>
        </p:spPr>
        <p:txBody>
          <a:bodyPr/>
          <a:lstStyle/>
          <a:p>
            <a:pPr algn="ctr"/>
            <a:fld id="{982E1AA3-2BDE-47F1-8769-7D7EA52DC9EE}" type="slidenum">
              <a:rPr lang="en-US" altLang="zh-CN" smtClean="0">
                <a:ea typeface="宋体" charset="-122"/>
              </a:rPr>
              <a:pPr algn="ctr"/>
              <a:t>19</a:t>
            </a:fld>
            <a:endParaRPr lang="en-US" altLang="zh-CN" dirty="0">
              <a:ea typeface="宋体" charset="-122"/>
            </a:endParaRPr>
          </a:p>
        </p:txBody>
      </p:sp>
      <p:sp>
        <p:nvSpPr>
          <p:cNvPr id="5" name="TextBox 4"/>
          <p:cNvSpPr txBox="1"/>
          <p:nvPr/>
        </p:nvSpPr>
        <p:spPr>
          <a:xfrm>
            <a:off x="5580112" y="5013176"/>
            <a:ext cx="2520280" cy="830997"/>
          </a:xfrm>
          <a:prstGeom prst="rect">
            <a:avLst/>
          </a:prstGeom>
          <a:solidFill>
            <a:schemeClr val="accent2"/>
          </a:solidFill>
        </p:spPr>
        <p:txBody>
          <a:bodyPr wrap="square" rtlCol="0">
            <a:spAutoFit/>
          </a:bodyPr>
          <a:lstStyle/>
          <a:p>
            <a:r>
              <a:rPr lang="zh-CN" altLang="en-US" dirty="0" smtClean="0"/>
              <a:t>道德：善恶引导</a:t>
            </a:r>
            <a:endParaRPr lang="en-US" altLang="zh-CN" dirty="0" smtClean="0"/>
          </a:p>
          <a:p>
            <a:r>
              <a:rPr lang="zh-CN" altLang="en-US" dirty="0" smtClean="0"/>
              <a:t>法律：权利义务</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3002"/>
                                        </p:tgtEl>
                                        <p:attrNameLst>
                                          <p:attrName>style.visibility</p:attrName>
                                        </p:attrNameLst>
                                      </p:cBhvr>
                                      <p:to>
                                        <p:strVal val="visible"/>
                                      </p:to>
                                    </p:set>
                                    <p:animEffect transition="in" filter="barn(outVertical)">
                                      <p:cBhvr>
                                        <p:cTn id="7" dur="500"/>
                                        <p:tgtEl>
                                          <p:spTgt spid="21300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13003">
                                            <p:txEl>
                                              <p:pRg st="0" end="0"/>
                                            </p:txEl>
                                          </p:spTgt>
                                        </p:tgtEl>
                                        <p:attrNameLst>
                                          <p:attrName>style.visibility</p:attrName>
                                        </p:attrNameLst>
                                      </p:cBhvr>
                                      <p:to>
                                        <p:strVal val="visible"/>
                                      </p:to>
                                    </p:set>
                                    <p:anim calcmode="lin" valueType="num">
                                      <p:cBhvr additive="base">
                                        <p:cTn id="11" dur="500" fill="hold"/>
                                        <p:tgtEl>
                                          <p:spTgt spid="21300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300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213003">
                                            <p:txEl>
                                              <p:pRg st="1" end="1"/>
                                            </p:txEl>
                                          </p:spTgt>
                                        </p:tgtEl>
                                        <p:attrNameLst>
                                          <p:attrName>style.visibility</p:attrName>
                                        </p:attrNameLst>
                                      </p:cBhvr>
                                      <p:to>
                                        <p:strVal val="visible"/>
                                      </p:to>
                                    </p:set>
                                    <p:anim calcmode="lin" valueType="num">
                                      <p:cBhvr additive="base">
                                        <p:cTn id="16" dur="500" fill="hold"/>
                                        <p:tgtEl>
                                          <p:spTgt spid="21300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21300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13003">
                                            <p:txEl>
                                              <p:pRg st="2" end="2"/>
                                            </p:txEl>
                                          </p:spTgt>
                                        </p:tgtEl>
                                        <p:attrNameLst>
                                          <p:attrName>style.visibility</p:attrName>
                                        </p:attrNameLst>
                                      </p:cBhvr>
                                      <p:to>
                                        <p:strVal val="visible"/>
                                      </p:to>
                                    </p:set>
                                    <p:animEffect transition="in" filter="slide(fromBottom)">
                                      <p:cBhvr>
                                        <p:cTn id="21" dur="500"/>
                                        <p:tgtEl>
                                          <p:spTgt spid="213003">
                                            <p:txEl>
                                              <p:pRg st="2" end="2"/>
                                            </p:txEl>
                                          </p:spTgt>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213003">
                                            <p:txEl>
                                              <p:pRg st="3" end="3"/>
                                            </p:txEl>
                                          </p:spTgt>
                                        </p:tgtEl>
                                        <p:attrNameLst>
                                          <p:attrName>style.visibility</p:attrName>
                                        </p:attrNameLst>
                                      </p:cBhvr>
                                      <p:to>
                                        <p:strVal val="visible"/>
                                      </p:to>
                                    </p:set>
                                    <p:animEffect transition="in" filter="slide(fromBottom)">
                                      <p:cBhvr>
                                        <p:cTn id="25" dur="500"/>
                                        <p:tgtEl>
                                          <p:spTgt spid="213003">
                                            <p:txEl>
                                              <p:pRg st="3" end="3"/>
                                            </p:txEl>
                                          </p:spTgt>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13003">
                                            <p:txEl>
                                              <p:pRg st="4" end="4"/>
                                            </p:txEl>
                                          </p:spTgt>
                                        </p:tgtEl>
                                        <p:attrNameLst>
                                          <p:attrName>style.visibility</p:attrName>
                                        </p:attrNameLst>
                                      </p:cBhvr>
                                      <p:to>
                                        <p:strVal val="visible"/>
                                      </p:to>
                                    </p:set>
                                    <p:anim calcmode="lin" valueType="num">
                                      <p:cBhvr additive="base">
                                        <p:cTn id="29" dur="500" fill="hold"/>
                                        <p:tgtEl>
                                          <p:spTgt spid="21300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13003">
                                            <p:txEl>
                                              <p:pRg st="4" end="4"/>
                                            </p:txEl>
                                          </p:spTgt>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2" presetClass="entr" presetSubtype="4" fill="hold" grpId="0" nodeType="afterEffect">
                                  <p:stCondLst>
                                    <p:cond delay="0"/>
                                  </p:stCondLst>
                                  <p:childTnLst>
                                    <p:set>
                                      <p:cBhvr>
                                        <p:cTn id="33" dur="1" fill="hold">
                                          <p:stCondLst>
                                            <p:cond delay="0"/>
                                          </p:stCondLst>
                                        </p:cTn>
                                        <p:tgtEl>
                                          <p:spTgt spid="213003">
                                            <p:txEl>
                                              <p:pRg st="5" end="5"/>
                                            </p:txEl>
                                          </p:spTgt>
                                        </p:tgtEl>
                                        <p:attrNameLst>
                                          <p:attrName>style.visibility</p:attrName>
                                        </p:attrNameLst>
                                      </p:cBhvr>
                                      <p:to>
                                        <p:strVal val="visible"/>
                                      </p:to>
                                    </p:set>
                                    <p:animEffect transition="in" filter="slide(fromBottom)">
                                      <p:cBhvr>
                                        <p:cTn id="34" dur="500"/>
                                        <p:tgtEl>
                                          <p:spTgt spid="213003">
                                            <p:txEl>
                                              <p:pRg st="5" end="5"/>
                                            </p:txEl>
                                          </p:spTgt>
                                        </p:tgtEl>
                                      </p:cBhvr>
                                    </p:animEffect>
                                  </p:childTnLst>
                                </p:cTn>
                              </p:par>
                            </p:childTnLst>
                          </p:cTn>
                        </p:par>
                        <p:par>
                          <p:cTn id="35" fill="hold">
                            <p:stCondLst>
                              <p:cond delay="3500"/>
                            </p:stCondLst>
                            <p:childTnLst>
                              <p:par>
                                <p:cTn id="36" presetID="12" presetClass="entr" presetSubtype="4" fill="hold" grpId="0" nodeType="afterEffect">
                                  <p:stCondLst>
                                    <p:cond delay="0"/>
                                  </p:stCondLst>
                                  <p:childTnLst>
                                    <p:set>
                                      <p:cBhvr>
                                        <p:cTn id="37" dur="1" fill="hold">
                                          <p:stCondLst>
                                            <p:cond delay="0"/>
                                          </p:stCondLst>
                                        </p:cTn>
                                        <p:tgtEl>
                                          <p:spTgt spid="213003">
                                            <p:txEl>
                                              <p:pRg st="6" end="6"/>
                                            </p:txEl>
                                          </p:spTgt>
                                        </p:tgtEl>
                                        <p:attrNameLst>
                                          <p:attrName>style.visibility</p:attrName>
                                        </p:attrNameLst>
                                      </p:cBhvr>
                                      <p:to>
                                        <p:strVal val="visible"/>
                                      </p:to>
                                    </p:set>
                                    <p:animEffect transition="in" filter="slide(fromBottom)">
                                      <p:cBhvr>
                                        <p:cTn id="38" dur="500"/>
                                        <p:tgtEl>
                                          <p:spTgt spid="213003">
                                            <p:txEl>
                                              <p:pRg st="6" end="6"/>
                                            </p:txEl>
                                          </p:spTgt>
                                        </p:tgtEl>
                                      </p:cBhvr>
                                    </p:animEffect>
                                  </p:childTnLst>
                                </p:cTn>
                              </p:par>
                            </p:childTnLst>
                          </p:cTn>
                        </p:par>
                        <p:par>
                          <p:cTn id="39" fill="hold">
                            <p:stCondLst>
                              <p:cond delay="4000"/>
                            </p:stCondLst>
                            <p:childTnLst>
                              <p:par>
                                <p:cTn id="40" presetID="12" presetClass="entr" presetSubtype="4" fill="hold" grpId="0" nodeType="afterEffect">
                                  <p:stCondLst>
                                    <p:cond delay="0"/>
                                  </p:stCondLst>
                                  <p:childTnLst>
                                    <p:set>
                                      <p:cBhvr>
                                        <p:cTn id="41" dur="1" fill="hold">
                                          <p:stCondLst>
                                            <p:cond delay="0"/>
                                          </p:stCondLst>
                                        </p:cTn>
                                        <p:tgtEl>
                                          <p:spTgt spid="213003">
                                            <p:txEl>
                                              <p:pRg st="7" end="7"/>
                                            </p:txEl>
                                          </p:spTgt>
                                        </p:tgtEl>
                                        <p:attrNameLst>
                                          <p:attrName>style.visibility</p:attrName>
                                        </p:attrNameLst>
                                      </p:cBhvr>
                                      <p:to>
                                        <p:strVal val="visible"/>
                                      </p:to>
                                    </p:set>
                                    <p:animEffect transition="in" filter="slide(fromBottom)">
                                      <p:cBhvr>
                                        <p:cTn id="42" dur="500"/>
                                        <p:tgtEl>
                                          <p:spTgt spid="213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2" fill="hold" grpId="1" nodeType="clickEffect">
                                  <p:stCondLst>
                                    <p:cond delay="0"/>
                                  </p:stCondLst>
                                  <p:childTnLst>
                                    <p:anim calcmode="lin" valueType="num">
                                      <p:cBhvr additive="base">
                                        <p:cTn id="51" dur="500"/>
                                        <p:tgtEl>
                                          <p:spTgt spid="5"/>
                                        </p:tgtEl>
                                        <p:attrNameLst>
                                          <p:attrName>ppt_x</p:attrName>
                                        </p:attrNameLst>
                                      </p:cBhvr>
                                      <p:tavLst>
                                        <p:tav tm="0">
                                          <p:val>
                                            <p:strVal val="ppt_x"/>
                                          </p:val>
                                        </p:tav>
                                        <p:tav tm="100000">
                                          <p:val>
                                            <p:strVal val="1+ppt_w/2"/>
                                          </p:val>
                                        </p:tav>
                                      </p:tavLst>
                                    </p:anim>
                                    <p:anim calcmode="lin" valueType="num">
                                      <p:cBhvr additive="base">
                                        <p:cTn id="52" dur="500"/>
                                        <p:tgtEl>
                                          <p:spTgt spid="5"/>
                                        </p:tgtEl>
                                        <p:attrNameLst>
                                          <p:attrName>ppt_y</p:attrName>
                                        </p:attrNameLst>
                                      </p:cBhvr>
                                      <p:tavLst>
                                        <p:tav tm="0">
                                          <p:val>
                                            <p:strVal val="ppt_y"/>
                                          </p:val>
                                        </p:tav>
                                        <p:tav tm="100000">
                                          <p:val>
                                            <p:strVal val="ppt_y"/>
                                          </p:val>
                                        </p:tav>
                                      </p:tavLst>
                                    </p:anim>
                                    <p:set>
                                      <p:cBhvr>
                                        <p:cTn id="5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2" grpId="0" autoUpdateAnimBg="0"/>
      <p:bldP spid="213003" grpId="0" build="p" autoUpdateAnimBg="0"/>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79512" y="1412777"/>
            <a:ext cx="8856984" cy="2592288"/>
          </a:xfrm>
        </p:spPr>
        <p:txBody>
          <a:bodyPr/>
          <a:lstStyle/>
          <a:p>
            <a:r>
              <a:rPr lang="zh-CN" altLang="en-US" dirty="0">
                <a:solidFill>
                  <a:schemeClr val="tx1">
                    <a:lumMod val="95000"/>
                  </a:schemeClr>
                </a:solidFill>
                <a:latin typeface="华文新魏" pitchFamily="2" charset="-122"/>
                <a:ea typeface="华文新魏" pitchFamily="2" charset="-122"/>
              </a:rPr>
              <a:t>第九讲</a:t>
            </a:r>
            <a:r>
              <a:rPr lang="en-US" altLang="zh-CN" dirty="0">
                <a:solidFill>
                  <a:schemeClr val="tx1">
                    <a:lumMod val="95000"/>
                  </a:schemeClr>
                </a:solidFill>
                <a:latin typeface="华文新魏" pitchFamily="2" charset="-122"/>
                <a:ea typeface="华文新魏" pitchFamily="2" charset="-122"/>
              </a:rPr>
              <a:t/>
            </a:r>
            <a:br>
              <a:rPr lang="en-US" altLang="zh-CN" dirty="0">
                <a:solidFill>
                  <a:schemeClr val="tx1">
                    <a:lumMod val="95000"/>
                  </a:schemeClr>
                </a:solidFill>
                <a:latin typeface="华文新魏" pitchFamily="2" charset="-122"/>
                <a:ea typeface="华文新魏" pitchFamily="2" charset="-122"/>
              </a:rPr>
            </a:br>
            <a:r>
              <a:rPr lang="en-US" altLang="zh-CN" dirty="0">
                <a:solidFill>
                  <a:schemeClr val="tx1">
                    <a:lumMod val="95000"/>
                  </a:schemeClr>
                </a:solidFill>
                <a:latin typeface="华文新魏" pitchFamily="2" charset="-122"/>
                <a:ea typeface="华文新魏" pitchFamily="2" charset="-122"/>
              </a:rPr>
              <a:t/>
            </a:r>
            <a:br>
              <a:rPr lang="en-US" altLang="zh-CN" dirty="0">
                <a:solidFill>
                  <a:schemeClr val="tx1">
                    <a:lumMod val="95000"/>
                  </a:schemeClr>
                </a:solidFill>
                <a:latin typeface="华文新魏" pitchFamily="2" charset="-122"/>
                <a:ea typeface="华文新魏" pitchFamily="2" charset="-122"/>
              </a:rPr>
            </a:br>
            <a:r>
              <a:rPr lang="zh-CN" altLang="en-US" dirty="0">
                <a:solidFill>
                  <a:schemeClr val="tx1">
                    <a:lumMod val="95000"/>
                  </a:schemeClr>
                </a:solidFill>
                <a:latin typeface="华文新魏" pitchFamily="2" charset="-122"/>
                <a:ea typeface="华文新魏" pitchFamily="2" charset="-122"/>
              </a:rPr>
              <a:t>培养法治思维  弘扬法治精神</a:t>
            </a:r>
            <a:endParaRPr lang="zh-CN" altLang="en-US" dirty="0">
              <a:solidFill>
                <a:schemeClr val="tx1">
                  <a:lumMod val="95000"/>
                </a:schemeClr>
              </a:solidFill>
            </a:endParaRPr>
          </a:p>
        </p:txBody>
      </p:sp>
      <p:sp>
        <p:nvSpPr>
          <p:cNvPr id="4" name="灯片编号占位符 3"/>
          <p:cNvSpPr>
            <a:spLocks noGrp="1"/>
          </p:cNvSpPr>
          <p:nvPr>
            <p:ph type="sldNum" sz="quarter" idx="12"/>
          </p:nvPr>
        </p:nvSpPr>
        <p:spPr/>
        <p:txBody>
          <a:bodyPr/>
          <a:lstStyle/>
          <a:p>
            <a:pPr>
              <a:defRPr/>
            </a:pPr>
            <a:fld id="{4B7DFC2E-76E7-4114-87CF-295EC6EA0A96}" type="slidenum">
              <a:rPr lang="en-US" altLang="zh-CN" smtClean="0"/>
              <a:pPr>
                <a:defRPr/>
              </a:pPr>
              <a:t>2</a:t>
            </a:fld>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3" presetClass="emph" presetSubtype="0" fill="remove" grpId="1" nodeType="afterEffect">
                                  <p:stCondLst>
                                    <p:cond delay="0"/>
                                  </p:stCondLst>
                                  <p:iterate type="lt">
                                    <p:tmPct val="0"/>
                                  </p:iterate>
                                  <p:childTnLst>
                                    <p:animClr clrSpc="rgb" dir="cw">
                                      <p:cBhvr override="childStyle">
                                        <p:cTn id="12" dur="1500" accel="50000" autoRev="1" fill="hold" tmFilter="0, 0; .33333, 1; 1, 1">
                                          <p:stCondLst>
                                            <p:cond delay="0"/>
                                          </p:stCondLst>
                                        </p:cTn>
                                        <p:tgtEl>
                                          <p:spTgt spid="5"/>
                                        </p:tgtEl>
                                        <p:attrNameLst>
                                          <p:attrName>style.color</p:attrName>
                                        </p:attrNameLst>
                                      </p:cBhvr>
                                      <p:to>
                                        <a:schemeClr val="accent2"/>
                                      </p:to>
                                    </p:animClr>
                                    <p:animClr clrSpc="rgb" dir="cw">
                                      <p:cBhvr>
                                        <p:cTn id="13" dur="1500" accel="50000" autoRev="1" fill="hold" tmFilter="0, 0; .33333, 1; 1, 1">
                                          <p:stCondLst>
                                            <p:cond delay="0"/>
                                          </p:stCondLst>
                                        </p:cTn>
                                        <p:tgtEl>
                                          <p:spTgt spid="5"/>
                                        </p:tgtEl>
                                        <p:attrNameLst>
                                          <p:attrName>fillcolor</p:attrName>
                                        </p:attrNameLst>
                                      </p:cBhvr>
                                      <p:to>
                                        <a:schemeClr val="accent2"/>
                                      </p:to>
                                    </p:animClr>
                                    <p:set>
                                      <p:cBhvr>
                                        <p:cTn id="14" dur="3000" fill="hold"/>
                                        <p:tgtEl>
                                          <p:spTgt spid="5"/>
                                        </p:tgtEl>
                                        <p:attrNameLst>
                                          <p:attrName>fill.type</p:attrName>
                                        </p:attrNameLst>
                                      </p:cBhvr>
                                      <p:to>
                                        <p:strVal val="solid"/>
                                      </p:to>
                                    </p:set>
                                    <p:set>
                                      <p:cBhvr>
                                        <p:cTn id="15" dur="3000" fill="hold"/>
                                        <p:tgtEl>
                                          <p:spTgt spid="5"/>
                                        </p:tgtEl>
                                        <p:attrNameLst>
                                          <p:attrName>fill.on</p:attrName>
                                        </p:attrNameLst>
                                      </p:cBhvr>
                                      <p:to>
                                        <p:strVal val="true"/>
                                      </p:to>
                                    </p:set>
                                    <p:animScale>
                                      <p:cBhvr>
                                        <p:cTn id="16" dur="1500" accel="50000" autoRev="1" fill="hold" tmFilter="0, 0; .33333, 1; 1, 1">
                                          <p:stCondLst>
                                            <p:cond delay="0"/>
                                          </p:stCondLst>
                                        </p:cTn>
                                        <p:tgtEl>
                                          <p:spTgt spid="5"/>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60575"/>
            <a:ext cx="8229600" cy="3979863"/>
          </a:xfrm>
        </p:spPr>
        <p:txBody>
          <a:bodyPr/>
          <a:lstStyle/>
          <a:p>
            <a:pPr eaLnBrk="1" hangingPunct="1">
              <a:lnSpc>
                <a:spcPct val="90000"/>
              </a:lnSpc>
              <a:defRPr/>
            </a:pPr>
            <a:r>
              <a:rPr lang="zh-CN" altLang="en-US" dirty="0">
                <a:effectLst>
                  <a:outerShdw blurRad="38100" dist="38100" dir="2700000" algn="tl">
                    <a:srgbClr val="C0C0C0"/>
                  </a:outerShdw>
                </a:effectLst>
                <a:latin typeface="华文新魏" pitchFamily="2" charset="-122"/>
                <a:ea typeface="华文新魏" pitchFamily="2" charset="-122"/>
              </a:rPr>
              <a:t>（三）关系：密切、相辅相成</a:t>
            </a:r>
          </a:p>
          <a:p>
            <a:pPr eaLnBrk="1" hangingPunct="1">
              <a:lnSpc>
                <a:spcPct val="90000"/>
              </a:lnSpc>
              <a:defRPr/>
            </a:pPr>
            <a:r>
              <a:rPr lang="zh-CN" altLang="en-US" dirty="0">
                <a:effectLst>
                  <a:outerShdw blurRad="38100" dist="38100" dir="2700000" algn="tl">
                    <a:srgbClr val="C0C0C0"/>
                  </a:outerShdw>
                </a:effectLst>
                <a:latin typeface="华文新魏" pitchFamily="2" charset="-122"/>
                <a:ea typeface="华文新魏" pitchFamily="2" charset="-122"/>
              </a:rPr>
              <a:t> ①</a:t>
            </a:r>
            <a:r>
              <a:rPr lang="zh-CN" altLang="en-US" dirty="0">
                <a:latin typeface="华文新魏" pitchFamily="2" charset="-122"/>
                <a:ea typeface="华文新魏" pitchFamily="2" charset="-122"/>
              </a:rPr>
              <a:t>道德为法律提供了道义基础和价值标准，法律为道德提供了制度保障；</a:t>
            </a:r>
          </a:p>
          <a:p>
            <a:pPr eaLnBrk="1" hangingPunct="1">
              <a:lnSpc>
                <a:spcPct val="90000"/>
              </a:lnSpc>
              <a:defRPr/>
            </a:pPr>
            <a:r>
              <a:rPr lang="zh-CN" altLang="en-US" dirty="0">
                <a:effectLst>
                  <a:outerShdw blurRad="38100" dist="38100" dir="2700000" algn="tl">
                    <a:srgbClr val="C0C0C0"/>
                  </a:outerShdw>
                </a:effectLst>
                <a:latin typeface="华文新魏" pitchFamily="2" charset="-122"/>
                <a:ea typeface="华文新魏" pitchFamily="2" charset="-122"/>
              </a:rPr>
              <a:t> ②</a:t>
            </a:r>
            <a:r>
              <a:rPr lang="zh-CN" altLang="en-US" dirty="0">
                <a:latin typeface="华文新魏" pitchFamily="2" charset="-122"/>
                <a:ea typeface="华文新魏" pitchFamily="2" charset="-122"/>
              </a:rPr>
              <a:t>道德是法律的补充，法律是道德的底线；</a:t>
            </a:r>
          </a:p>
          <a:p>
            <a:pPr eaLnBrk="1" hangingPunct="1">
              <a:lnSpc>
                <a:spcPct val="90000"/>
              </a:lnSpc>
              <a:defRPr/>
            </a:pPr>
            <a:r>
              <a:rPr lang="zh-CN" altLang="en-US" dirty="0">
                <a:effectLst>
                  <a:outerShdw blurRad="38100" dist="38100" dir="2700000" algn="tl">
                    <a:srgbClr val="C0C0C0"/>
                  </a:outerShdw>
                </a:effectLst>
                <a:latin typeface="华文新魏" pitchFamily="2" charset="-122"/>
                <a:ea typeface="华文新魏" pitchFamily="2" charset="-122"/>
              </a:rPr>
              <a:t> ③</a:t>
            </a:r>
            <a:r>
              <a:rPr lang="zh-CN" altLang="en-US" dirty="0">
                <a:latin typeface="华文新魏" pitchFamily="2" charset="-122"/>
                <a:ea typeface="华文新魏" pitchFamily="2" charset="-122"/>
              </a:rPr>
              <a:t>法律有助于强化人们遵守基本道德的意识，道德有利于增进人们守法的自觉性</a:t>
            </a:r>
            <a:r>
              <a:rPr lang="zh-CN" altLang="en-US" dirty="0">
                <a:effectLst>
                  <a:outerShdw blurRad="38100" dist="38100" dir="2700000" algn="tl">
                    <a:srgbClr val="C0C0C0"/>
                  </a:outerShdw>
                </a:effectLst>
                <a:latin typeface="华文新魏" pitchFamily="2" charset="-122"/>
                <a:ea typeface="华文新魏" pitchFamily="2" charset="-122"/>
              </a:rPr>
              <a:t>。</a:t>
            </a:r>
          </a:p>
          <a:p>
            <a:pPr>
              <a:defRPr/>
            </a:pPr>
            <a:endParaRPr lang="zh-CN" altLang="en-US" dirty="0"/>
          </a:p>
        </p:txBody>
      </p:sp>
      <p:sp>
        <p:nvSpPr>
          <p:cNvPr id="1029" name="灯片编号占位符 3"/>
          <p:cNvSpPr>
            <a:spLocks noGrp="1"/>
          </p:cNvSpPr>
          <p:nvPr>
            <p:ph type="sldNum" sz="quarter" idx="12"/>
          </p:nvPr>
        </p:nvSpPr>
        <p:spPr>
          <a:noFill/>
        </p:spPr>
        <p:txBody>
          <a:bodyPr/>
          <a:lstStyle/>
          <a:p>
            <a:fld id="{1FA095DF-7F0C-4B62-99A3-BFF0538B88EB}" type="slidenum">
              <a:rPr lang="en-US" altLang="zh-CN" smtClean="0">
                <a:ea typeface="宋体" charset="-122"/>
              </a:rPr>
              <a:pPr/>
              <a:t>20</a:t>
            </a:fld>
            <a:endParaRPr lang="en-US" altLang="zh-CN" dirty="0">
              <a:ea typeface="宋体" charset="-122"/>
            </a:endParaRPr>
          </a:p>
        </p:txBody>
      </p:sp>
      <p:sp>
        <p:nvSpPr>
          <p:cNvPr id="5" name="Text Box 7"/>
          <p:cNvSpPr txBox="1">
            <a:spLocks noChangeArrowheads="1"/>
          </p:cNvSpPr>
          <p:nvPr/>
        </p:nvSpPr>
        <p:spPr bwMode="auto">
          <a:xfrm>
            <a:off x="3851275" y="333375"/>
            <a:ext cx="3455988" cy="1587500"/>
          </a:xfrm>
          <a:prstGeom prst="rect">
            <a:avLst/>
          </a:prstGeom>
          <a:solidFill>
            <a:srgbClr val="FF9900"/>
          </a:solidFill>
          <a:ln w="9525" algn="ctr">
            <a:noFill/>
            <a:miter lim="800000"/>
            <a:headEnd/>
            <a:tailEnd/>
          </a:ln>
          <a:effectLst>
            <a:prstShdw prst="shdw12">
              <a:srgbClr val="808080">
                <a:alpha val="50000"/>
              </a:srgbClr>
            </a:prstShdw>
          </a:effectLst>
        </p:spPr>
        <p:txBody>
          <a:bodyPr>
            <a:spAutoFit/>
          </a:bodyPr>
          <a:lstStyle/>
          <a:p>
            <a:pPr>
              <a:spcBef>
                <a:spcPct val="50000"/>
              </a:spcBef>
            </a:pPr>
            <a:r>
              <a:rPr lang="zh-CN" altLang="en-US" sz="2800" b="1">
                <a:solidFill>
                  <a:srgbClr val="000000"/>
                </a:solidFill>
                <a:ea typeface="华文新魏" pitchFamily="2" charset="-122"/>
              </a:rPr>
              <a:t>法律是显露的道德，道德是隐藏的法律。</a:t>
            </a:r>
          </a:p>
          <a:p>
            <a:pPr algn="r">
              <a:spcBef>
                <a:spcPct val="50000"/>
              </a:spcBef>
            </a:pPr>
            <a:r>
              <a:rPr lang="en-US" altLang="zh-CN" sz="2800" b="1" dirty="0">
                <a:solidFill>
                  <a:srgbClr val="000000"/>
                </a:solidFill>
                <a:ea typeface="华文新魏" pitchFamily="2" charset="-122"/>
              </a:rPr>
              <a:t>——</a:t>
            </a:r>
            <a:r>
              <a:rPr lang="zh-CN" altLang="en-US" sz="2800" b="1">
                <a:solidFill>
                  <a:srgbClr val="000000"/>
                </a:solidFill>
                <a:ea typeface="华文新魏" pitchFamily="2" charset="-122"/>
              </a:rPr>
              <a:t>林肯</a:t>
            </a:r>
            <a:endParaRPr lang="en-US" altLang="zh-CN" sz="2800" b="1" dirty="0">
              <a:solidFill>
                <a:srgbClr val="000000"/>
              </a:solidFill>
              <a:ea typeface="华文新魏"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827088" y="549275"/>
            <a:ext cx="7124700" cy="2447677"/>
          </a:xfrm>
        </p:spPr>
        <p:txBody>
          <a:bodyPr/>
          <a:lstStyle/>
          <a:p>
            <a:pPr algn="l" eaLnBrk="1" hangingPunct="1">
              <a:lnSpc>
                <a:spcPts val="3600"/>
              </a:lnSpc>
              <a:spcAft>
                <a:spcPts val="0"/>
              </a:spcAft>
            </a:pPr>
            <a:r>
              <a:rPr lang="zh-CN" altLang="en-US" sz="3600" dirty="0">
                <a:solidFill>
                  <a:srgbClr val="000066"/>
                </a:solidFill>
                <a:effectLst>
                  <a:outerShdw blurRad="38100" dist="38100" dir="2700000" algn="tl">
                    <a:srgbClr val="C0C0C0"/>
                  </a:outerShdw>
                </a:effectLst>
                <a:ea typeface="华文新魏" pitchFamily="2" charset="-122"/>
              </a:rPr>
              <a:t>道德和法律、纪律</a:t>
            </a:r>
            <a:r>
              <a:rPr lang="en-US" altLang="zh-CN" sz="3600" dirty="0">
                <a:solidFill>
                  <a:srgbClr val="000066"/>
                </a:solidFill>
                <a:effectLst>
                  <a:outerShdw blurRad="38100" dist="38100" dir="2700000" algn="tl">
                    <a:srgbClr val="C0C0C0"/>
                  </a:outerShdw>
                </a:effectLst>
                <a:ea typeface="华文新魏" pitchFamily="2" charset="-122"/>
              </a:rPr>
              <a:t/>
            </a:r>
            <a:br>
              <a:rPr lang="en-US" altLang="zh-CN" sz="3600" dirty="0">
                <a:solidFill>
                  <a:srgbClr val="000066"/>
                </a:solidFill>
                <a:effectLst>
                  <a:outerShdw blurRad="38100" dist="38100" dir="2700000" algn="tl">
                    <a:srgbClr val="C0C0C0"/>
                  </a:outerShdw>
                </a:effectLst>
                <a:ea typeface="华文新魏" pitchFamily="2" charset="-122"/>
              </a:rPr>
            </a:br>
            <a:r>
              <a:rPr lang="en-US" altLang="zh-CN" sz="3200" dirty="0">
                <a:solidFill>
                  <a:srgbClr val="000066"/>
                </a:solidFill>
                <a:effectLst>
                  <a:outerShdw blurRad="38100" dist="38100" dir="2700000" algn="tl">
                    <a:srgbClr val="C0C0C0"/>
                  </a:outerShdw>
                </a:effectLst>
                <a:ea typeface="华文新魏" pitchFamily="2" charset="-122"/>
              </a:rPr>
              <a:t/>
            </a:r>
            <a:br>
              <a:rPr lang="en-US" altLang="zh-CN" sz="3200" dirty="0">
                <a:solidFill>
                  <a:srgbClr val="000066"/>
                </a:solidFill>
                <a:effectLst>
                  <a:outerShdw blurRad="38100" dist="38100" dir="2700000" algn="tl">
                    <a:srgbClr val="C0C0C0"/>
                  </a:outerShdw>
                </a:effectLst>
                <a:ea typeface="华文新魏" pitchFamily="2" charset="-122"/>
              </a:rPr>
            </a:br>
            <a:r>
              <a:rPr lang="zh-CN" altLang="en-US" sz="3200" b="0" dirty="0">
                <a:solidFill>
                  <a:srgbClr val="FF9900"/>
                </a:solidFill>
                <a:ea typeface="华文隶书" pitchFamily="2" charset="-122"/>
              </a:rPr>
              <a:t>纪律</a:t>
            </a:r>
            <a:r>
              <a:rPr lang="zh-CN" altLang="en-US" sz="3200" b="0" dirty="0">
                <a:ea typeface="华文隶书" pitchFamily="2" charset="-122"/>
              </a:rPr>
              <a:t>，就是一种要求人们遵守秩序、执行命令、履行职责的具有一定范围约束力的行为准则与规范。</a:t>
            </a:r>
            <a:r>
              <a:rPr lang="zh-CN" altLang="en-US" b="0" i="1" dirty="0"/>
              <a:t> </a:t>
            </a:r>
          </a:p>
        </p:txBody>
      </p:sp>
      <p:sp>
        <p:nvSpPr>
          <p:cNvPr id="229379" name="Rectangle 3"/>
          <p:cNvSpPr>
            <a:spLocks noGrp="1" noChangeArrowheads="1"/>
          </p:cNvSpPr>
          <p:nvPr>
            <p:ph type="body" idx="1"/>
          </p:nvPr>
        </p:nvSpPr>
        <p:spPr>
          <a:xfrm>
            <a:off x="457200" y="3140968"/>
            <a:ext cx="8229600" cy="2726432"/>
          </a:xfrm>
        </p:spPr>
        <p:txBody>
          <a:bodyPr/>
          <a:lstStyle/>
          <a:p>
            <a:pPr eaLnBrk="1" hangingPunct="1"/>
            <a:r>
              <a:rPr lang="zh-CN" altLang="en-US" b="1" dirty="0"/>
              <a:t>纪律是一种行为规范；</a:t>
            </a:r>
          </a:p>
          <a:p>
            <a:pPr eaLnBrk="1" hangingPunct="1"/>
            <a:r>
              <a:rPr lang="zh-CN" altLang="en-US" b="1" dirty="0"/>
              <a:t>纪律一般由社会组织制定；</a:t>
            </a:r>
          </a:p>
          <a:p>
            <a:pPr eaLnBrk="1" hangingPunct="1"/>
            <a:r>
              <a:rPr lang="zh-CN" altLang="en-US" b="1" dirty="0"/>
              <a:t>纪律只对特定人群有约束力与强制性；</a:t>
            </a:r>
          </a:p>
          <a:p>
            <a:pPr eaLnBrk="1" hangingPunct="1"/>
            <a:r>
              <a:rPr lang="zh-CN" altLang="en-US" b="1" dirty="0"/>
              <a:t>纪律不能抵触法律。</a:t>
            </a:r>
          </a:p>
        </p:txBody>
      </p:sp>
      <p:sp>
        <p:nvSpPr>
          <p:cNvPr id="21509" name="灯片编号占位符 7"/>
          <p:cNvSpPr>
            <a:spLocks noGrp="1"/>
          </p:cNvSpPr>
          <p:nvPr>
            <p:ph type="sldNum" sz="quarter" idx="12"/>
          </p:nvPr>
        </p:nvSpPr>
        <p:spPr>
          <a:xfrm>
            <a:off x="3124200" y="6245225"/>
            <a:ext cx="2895600" cy="476250"/>
          </a:xfrm>
          <a:noFill/>
        </p:spPr>
        <p:txBody>
          <a:bodyPr/>
          <a:lstStyle/>
          <a:p>
            <a:pPr algn="ctr"/>
            <a:fld id="{2A2871C9-5AD5-48F1-A055-A85342231D82}" type="slidenum">
              <a:rPr lang="en-US" altLang="zh-CN" smtClean="0">
                <a:ea typeface="宋体" charset="-122"/>
              </a:rPr>
              <a:pPr algn="ctr"/>
              <a:t>21</a:t>
            </a:fld>
            <a:endParaRPr lang="en-US" altLang="zh-CN" dirty="0">
              <a:ea typeface="宋体"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dissolve">
                                      <p:cBhvr>
                                        <p:cTn id="7" dur="1000"/>
                                        <p:tgtEl>
                                          <p:spTgt spid="229378"/>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229379">
                                            <p:txEl>
                                              <p:pRg st="0" end="0"/>
                                            </p:txEl>
                                          </p:spTgt>
                                        </p:tgtEl>
                                        <p:attrNameLst>
                                          <p:attrName>style.visibility</p:attrName>
                                        </p:attrNameLst>
                                      </p:cBhvr>
                                      <p:to>
                                        <p:strVal val="visible"/>
                                      </p:to>
                                    </p:set>
                                    <p:animEffect transition="in" filter="randombar(horizontal)">
                                      <p:cBhvr>
                                        <p:cTn id="11" dur="1000"/>
                                        <p:tgtEl>
                                          <p:spTgt spid="229379">
                                            <p:txEl>
                                              <p:pRg st="0" end="0"/>
                                            </p:txEl>
                                          </p:spTgt>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229379">
                                            <p:txEl>
                                              <p:pRg st="1" end="1"/>
                                            </p:txEl>
                                          </p:spTgt>
                                        </p:tgtEl>
                                        <p:attrNameLst>
                                          <p:attrName>style.visibility</p:attrName>
                                        </p:attrNameLst>
                                      </p:cBhvr>
                                      <p:to>
                                        <p:strVal val="visible"/>
                                      </p:to>
                                    </p:set>
                                    <p:animEffect transition="in" filter="randombar(horizontal)">
                                      <p:cBhvr>
                                        <p:cTn id="15" dur="1000"/>
                                        <p:tgtEl>
                                          <p:spTgt spid="229379">
                                            <p:txEl>
                                              <p:pRg st="1" end="1"/>
                                            </p:txEl>
                                          </p:spTgt>
                                        </p:tgtEl>
                                      </p:cBhvr>
                                    </p:animEffect>
                                  </p:childTnLst>
                                </p:cTn>
                              </p:par>
                            </p:childTnLst>
                          </p:cTn>
                        </p:par>
                        <p:par>
                          <p:cTn id="16" fill="hold">
                            <p:stCondLst>
                              <p:cond delay="3000"/>
                            </p:stCondLst>
                            <p:childTnLst>
                              <p:par>
                                <p:cTn id="17" presetID="14" presetClass="entr" presetSubtype="10" fill="hold" nodeType="afterEffect">
                                  <p:stCondLst>
                                    <p:cond delay="0"/>
                                  </p:stCondLst>
                                  <p:childTnLst>
                                    <p:set>
                                      <p:cBhvr>
                                        <p:cTn id="18" dur="1" fill="hold">
                                          <p:stCondLst>
                                            <p:cond delay="0"/>
                                          </p:stCondLst>
                                        </p:cTn>
                                        <p:tgtEl>
                                          <p:spTgt spid="229379">
                                            <p:txEl>
                                              <p:pRg st="2" end="2"/>
                                            </p:txEl>
                                          </p:spTgt>
                                        </p:tgtEl>
                                        <p:attrNameLst>
                                          <p:attrName>style.visibility</p:attrName>
                                        </p:attrNameLst>
                                      </p:cBhvr>
                                      <p:to>
                                        <p:strVal val="visible"/>
                                      </p:to>
                                    </p:set>
                                    <p:animEffect transition="in" filter="randombar(horizontal)">
                                      <p:cBhvr>
                                        <p:cTn id="19" dur="1000"/>
                                        <p:tgtEl>
                                          <p:spTgt spid="229379">
                                            <p:txEl>
                                              <p:pRg st="2" end="2"/>
                                            </p:txEl>
                                          </p:spTgt>
                                        </p:tgtEl>
                                      </p:cBhvr>
                                    </p:animEffect>
                                  </p:childTnLst>
                                </p:cTn>
                              </p:par>
                            </p:childTnLst>
                          </p:cTn>
                        </p:par>
                        <p:par>
                          <p:cTn id="20" fill="hold">
                            <p:stCondLst>
                              <p:cond delay="4000"/>
                            </p:stCondLst>
                            <p:childTnLst>
                              <p:par>
                                <p:cTn id="21" presetID="14" presetClass="entr" presetSubtype="10" fill="hold" nodeType="afterEffect">
                                  <p:stCondLst>
                                    <p:cond delay="0"/>
                                  </p:stCondLst>
                                  <p:childTnLst>
                                    <p:set>
                                      <p:cBhvr>
                                        <p:cTn id="22" dur="1" fill="hold">
                                          <p:stCondLst>
                                            <p:cond delay="0"/>
                                          </p:stCondLst>
                                        </p:cTn>
                                        <p:tgtEl>
                                          <p:spTgt spid="229379">
                                            <p:txEl>
                                              <p:pRg st="3" end="3"/>
                                            </p:txEl>
                                          </p:spTgt>
                                        </p:tgtEl>
                                        <p:attrNameLst>
                                          <p:attrName>style.visibility</p:attrName>
                                        </p:attrNameLst>
                                      </p:cBhvr>
                                      <p:to>
                                        <p:strVal val="visible"/>
                                      </p:to>
                                    </p:set>
                                    <p:animEffect transition="in" filter="randombar(horizontal)">
                                      <p:cBhvr>
                                        <p:cTn id="23" dur="1000"/>
                                        <p:tgtEl>
                                          <p:spTgt spid="229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坚持依法治国与以德治国相结合</a:t>
            </a:r>
            <a:endParaRPr lang="zh-CN" altLang="en-US" dirty="0"/>
          </a:p>
        </p:txBody>
      </p:sp>
      <p:sp>
        <p:nvSpPr>
          <p:cNvPr id="3" name="内容占位符 2"/>
          <p:cNvSpPr>
            <a:spLocks noGrp="1"/>
          </p:cNvSpPr>
          <p:nvPr>
            <p:ph idx="1"/>
          </p:nvPr>
        </p:nvSpPr>
        <p:spPr/>
        <p:txBody>
          <a:bodyPr/>
          <a:lstStyle/>
          <a:p>
            <a:r>
              <a:rPr lang="zh-CN" altLang="zh-CN" dirty="0"/>
              <a:t>法律和道德都是社会上层建筑的重要组成部分，都是规范人们行为的重要手段，二者又各有不同的特点和作用，不能相互取代。以德治国与依法治国二者本质上是一致的，但属于不同范畴。前者属于思想建设、精神文明，后者属于政治建设、政治文明。以德治国为依法治国奠定了思想基础和价值目标。法治则为德治提供了法律依据和制度保障。</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8036A3D-9E27-4077-8475-35299F1ECC47}" type="slidenum">
              <a:rPr lang="en-US" altLang="zh-CN" smtClean="0"/>
              <a:pPr>
                <a:defRPr/>
              </a:pPr>
              <a:t>23</a:t>
            </a:fld>
            <a:endParaRPr lang="en-US" altLang="zh-CN" dirty="0"/>
          </a:p>
        </p:txBody>
      </p:sp>
      <p:graphicFrame>
        <p:nvGraphicFramePr>
          <p:cNvPr id="5" name="表格 4"/>
          <p:cNvGraphicFramePr>
            <a:graphicFrameLocks noGrp="1"/>
          </p:cNvGraphicFramePr>
          <p:nvPr/>
        </p:nvGraphicFramePr>
        <p:xfrm>
          <a:off x="1" y="116632"/>
          <a:ext cx="8964487" cy="6552728"/>
        </p:xfrm>
        <a:graphic>
          <a:graphicData uri="http://schemas.openxmlformats.org/drawingml/2006/table">
            <a:tbl>
              <a:tblPr firstRow="1" bandRow="1">
                <a:tableStyleId>{5C22544A-7EE6-4342-B048-85BDC9FD1C3A}</a:tableStyleId>
              </a:tblPr>
              <a:tblGrid>
                <a:gridCol w="325982">
                  <a:extLst>
                    <a:ext uri="{9D8B030D-6E8A-4147-A177-3AD203B41FA5}">
                      <a16:colId xmlns:a16="http://schemas.microsoft.com/office/drawing/2014/main" xmlns="" val="20000"/>
                    </a:ext>
                  </a:extLst>
                </a:gridCol>
                <a:gridCol w="4319253">
                  <a:extLst>
                    <a:ext uri="{9D8B030D-6E8A-4147-A177-3AD203B41FA5}">
                      <a16:colId xmlns:a16="http://schemas.microsoft.com/office/drawing/2014/main" xmlns="" val="20001"/>
                    </a:ext>
                  </a:extLst>
                </a:gridCol>
                <a:gridCol w="4319252">
                  <a:extLst>
                    <a:ext uri="{9D8B030D-6E8A-4147-A177-3AD203B41FA5}">
                      <a16:colId xmlns:a16="http://schemas.microsoft.com/office/drawing/2014/main" xmlns="" val="20002"/>
                    </a:ext>
                  </a:extLst>
                </a:gridCol>
              </a:tblGrid>
              <a:tr h="643658">
                <a:tc>
                  <a:txBody>
                    <a:bodyPr/>
                    <a:lstStyle/>
                    <a:p>
                      <a:endParaRPr lang="zh-CN" altLang="en-US" dirty="0"/>
                    </a:p>
                  </a:txBody>
                  <a:tcPr/>
                </a:tc>
                <a:tc>
                  <a:txBody>
                    <a:bodyPr/>
                    <a:lstStyle/>
                    <a:p>
                      <a:pPr algn="ctr"/>
                      <a:r>
                        <a:rPr lang="zh-CN" altLang="en-US" sz="3200" dirty="0">
                          <a:effectLst>
                            <a:outerShdw blurRad="38100" dist="38100" dir="2700000" algn="tl">
                              <a:srgbClr val="000000">
                                <a:alpha val="43137"/>
                              </a:srgbClr>
                            </a:outerShdw>
                          </a:effectLst>
                        </a:rPr>
                        <a:t>德治</a:t>
                      </a:r>
                    </a:p>
                  </a:txBody>
                  <a:tcPr/>
                </a:tc>
                <a:tc>
                  <a:txBody>
                    <a:bodyPr/>
                    <a:lstStyle/>
                    <a:p>
                      <a:pPr algn="ctr"/>
                      <a:r>
                        <a:rPr lang="zh-CN" altLang="en-US" sz="3200" dirty="0">
                          <a:effectLst>
                            <a:outerShdw blurRad="38100" dist="38100" dir="2700000" algn="tl">
                              <a:srgbClr val="000000">
                                <a:alpha val="43137"/>
                              </a:srgbClr>
                            </a:outerShdw>
                          </a:effectLst>
                        </a:rPr>
                        <a:t>法治</a:t>
                      </a:r>
                    </a:p>
                  </a:txBody>
                  <a:tcPr/>
                </a:tc>
                <a:extLst>
                  <a:ext uri="{0D108BD9-81ED-4DB2-BD59-A6C34878D82A}">
                    <a16:rowId xmlns:a16="http://schemas.microsoft.com/office/drawing/2014/main" xmlns="" val="10000"/>
                  </a:ext>
                </a:extLst>
              </a:tr>
              <a:tr h="1598050">
                <a:tc>
                  <a:txBody>
                    <a:bodyPr/>
                    <a:lstStyle/>
                    <a:p>
                      <a:endParaRPr lang="zh-CN" altLang="en-US" dirty="0"/>
                    </a:p>
                  </a:txBody>
                  <a:tcPr/>
                </a:tc>
                <a:tc>
                  <a:txBody>
                    <a:bodyPr/>
                    <a:lstStyle/>
                    <a:p>
                      <a:pPr algn="l">
                        <a:lnSpc>
                          <a:spcPct val="100000"/>
                        </a:lnSpc>
                      </a:pPr>
                      <a:r>
                        <a:rPr lang="zh-CN" altLang="en-US" sz="2000" b="1" dirty="0">
                          <a:latin typeface="+mj-ea"/>
                        </a:rPr>
                        <a:t>治国理政的重要方式，通过在全社会培育、弘扬社会主义核心价值观和社会主义道德，对不同人群提出有针对性的道德要求。</a:t>
                      </a:r>
                      <a:endParaRPr lang="zh-CN" altLang="en-US" sz="2000" b="1" dirty="0"/>
                    </a:p>
                  </a:txBody>
                  <a:tcPr anchor="ctr"/>
                </a:tc>
                <a:tc>
                  <a:txBody>
                    <a:bodyPr/>
                    <a:lstStyle/>
                    <a:p>
                      <a:pPr algn="l">
                        <a:lnSpc>
                          <a:spcPct val="100000"/>
                        </a:lnSpc>
                      </a:pPr>
                      <a:r>
                        <a:rPr lang="zh-CN" altLang="en-US" sz="2000" b="1" dirty="0">
                          <a:latin typeface="+mj-ea"/>
                        </a:rPr>
                        <a:t>治国理政的基本方式，</a:t>
                      </a:r>
                      <a:r>
                        <a:rPr lang="zh-CN" altLang="en-US" sz="2000" b="1" dirty="0" smtClean="0">
                          <a:latin typeface="+mj-ea"/>
                        </a:rPr>
                        <a:t>强调法律面前人人平等</a:t>
                      </a:r>
                      <a:r>
                        <a:rPr lang="zh-CN" altLang="en-US" sz="2000" b="1" dirty="0">
                          <a:latin typeface="+mj-ea"/>
                        </a:rPr>
                        <a:t>，任何人都必须遵守法律。</a:t>
                      </a:r>
                      <a:endParaRPr lang="zh-CN" altLang="en-US" sz="2000" b="1" dirty="0"/>
                    </a:p>
                  </a:txBody>
                  <a:tcPr anchor="ctr"/>
                </a:tc>
                <a:extLst>
                  <a:ext uri="{0D108BD9-81ED-4DB2-BD59-A6C34878D82A}">
                    <a16:rowId xmlns:a16="http://schemas.microsoft.com/office/drawing/2014/main" xmlns="" val="10001"/>
                  </a:ext>
                </a:extLst>
              </a:tr>
              <a:tr h="1969690">
                <a:tc>
                  <a:txBody>
                    <a:bodyPr/>
                    <a:lstStyle/>
                    <a:p>
                      <a:endParaRPr lang="zh-CN" altLang="en-US" dirty="0"/>
                    </a:p>
                  </a:txBody>
                  <a:tcPr/>
                </a:tc>
                <a:tc>
                  <a:txBody>
                    <a:bodyPr/>
                    <a:lstStyle/>
                    <a:p>
                      <a:pPr algn="l">
                        <a:lnSpc>
                          <a:spcPct val="100000"/>
                        </a:lnSpc>
                      </a:pPr>
                      <a:r>
                        <a:rPr lang="zh-CN" altLang="en-US" sz="2000" b="1" dirty="0"/>
                        <a:t>通过人们的内心信念、传统习俗、社会舆论等进行道德教化</a:t>
                      </a:r>
                      <a:r>
                        <a:rPr lang="zh-CN" altLang="en-US" sz="2000" b="1" dirty="0" smtClean="0"/>
                        <a:t>，强调道德自律，并</a:t>
                      </a:r>
                      <a:r>
                        <a:rPr lang="zh-CN" altLang="en-US" sz="2000" b="1" dirty="0"/>
                        <a:t>对违反道德的行为进行道德谴责。</a:t>
                      </a:r>
                    </a:p>
                  </a:txBody>
                  <a:tcPr anchor="ctr"/>
                </a:tc>
                <a:tc>
                  <a:txBody>
                    <a:bodyPr/>
                    <a:lstStyle/>
                    <a:p>
                      <a:pPr algn="l">
                        <a:lnSpc>
                          <a:spcPct val="100000"/>
                        </a:lnSpc>
                      </a:pPr>
                      <a:r>
                        <a:rPr lang="zh-CN" altLang="en-US" sz="2000" b="1" dirty="0"/>
                        <a:t>以国家强制力为后盾，主要依靠法律</a:t>
                      </a:r>
                      <a:r>
                        <a:rPr lang="zh-CN" altLang="en-US" sz="2000" b="1" dirty="0" smtClean="0"/>
                        <a:t>的指引作用、预测作用、惩罚</a:t>
                      </a:r>
                      <a:r>
                        <a:rPr lang="zh-CN" altLang="en-US" sz="2000" b="1" dirty="0"/>
                        <a:t>作用、威慑作用和预防作用对公民和社会组织的行为进行约束，并对违反法律的行为追究法律责任。</a:t>
                      </a:r>
                    </a:p>
                  </a:txBody>
                  <a:tcPr anchor="ctr"/>
                </a:tc>
                <a:extLst>
                  <a:ext uri="{0D108BD9-81ED-4DB2-BD59-A6C34878D82A}">
                    <a16:rowId xmlns:a16="http://schemas.microsoft.com/office/drawing/2014/main" xmlns="" val="10002"/>
                  </a:ext>
                </a:extLst>
              </a:tr>
              <a:tr h="234133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t>依靠培育和弘扬道德等途径来推进和实施</a:t>
                      </a:r>
                      <a:r>
                        <a:rPr lang="zh-CN" altLang="en-US" sz="2000" b="1" dirty="0" smtClean="0"/>
                        <a:t>，以</a:t>
                      </a:r>
                      <a:r>
                        <a:rPr lang="zh-CN" altLang="en-US" sz="2000" b="1" dirty="0"/>
                        <a:t>价值、精神和理念等形式表现出来，引导人们自觉地在行动上符合道德才可为，违反道德不可为。</a:t>
                      </a:r>
                    </a:p>
                    <a:p>
                      <a:pPr algn="l">
                        <a:lnSpc>
                          <a:spcPct val="100000"/>
                        </a:lnSpc>
                      </a:pPr>
                      <a:endParaRPr lang="zh-CN" altLang="en-US" sz="2000" dirty="0"/>
                    </a:p>
                  </a:txBody>
                  <a:tcPr anchor="ctr"/>
                </a:tc>
                <a:tc>
                  <a:txBody>
                    <a:bodyPr/>
                    <a:lstStyle/>
                    <a:p>
                      <a:pPr algn="l">
                        <a:lnSpc>
                          <a:spcPct val="100000"/>
                        </a:lnSpc>
                      </a:pPr>
                      <a:r>
                        <a:rPr lang="zh-CN" altLang="en-US" sz="2000" b="1" dirty="0"/>
                        <a:t>依靠制定和实施法律规范的形式来推进和实施，</a:t>
                      </a:r>
                      <a:r>
                        <a:rPr lang="zh-CN" altLang="en-US" sz="2000" b="1" dirty="0" smtClean="0"/>
                        <a:t>实行法</a:t>
                      </a:r>
                      <a:r>
                        <a:rPr lang="zh-CN" altLang="en-US" sz="2000" b="1" dirty="0"/>
                        <a:t>有禁止不得为，体现的是规则之治。</a:t>
                      </a:r>
                    </a:p>
                  </a:txBody>
                  <a:tcPr anchor="ctr"/>
                </a:tc>
                <a:extLst>
                  <a:ext uri="{0D108BD9-81ED-4DB2-BD59-A6C34878D82A}">
                    <a16:rowId xmlns:a16="http://schemas.microsoft.com/office/drawing/2014/main" xmlns="" val="10003"/>
                  </a:ext>
                </a:extLst>
              </a:tr>
            </a:tbl>
          </a:graphicData>
        </a:graphic>
      </p:graphicFrame>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法安天下、德润人心</a:t>
            </a:r>
            <a:endParaRPr lang="zh-CN" altLang="en-US" dirty="0"/>
          </a:p>
        </p:txBody>
      </p:sp>
      <p:sp>
        <p:nvSpPr>
          <p:cNvPr id="4" name="内容占位符 3"/>
          <p:cNvSpPr>
            <a:spLocks noGrp="1"/>
          </p:cNvSpPr>
          <p:nvPr>
            <p:ph idx="1"/>
          </p:nvPr>
        </p:nvSpPr>
        <p:spPr/>
        <p:txBody>
          <a:bodyPr/>
          <a:lstStyle/>
          <a:p>
            <a:r>
              <a:rPr lang="zh-CN" altLang="en-US" dirty="0" smtClean="0"/>
              <a:t>习近平指出</a:t>
            </a:r>
            <a:r>
              <a:rPr lang="en-US" altLang="zh-CN" dirty="0" smtClean="0"/>
              <a:t>——</a:t>
            </a:r>
            <a:r>
              <a:rPr lang="zh-CN" altLang="zh-CN" dirty="0" smtClean="0"/>
              <a:t>法律是准绳，任何时候都必须遵循；道德是基石，任何时候都不可忽视。在新的历史条件下，我们要把依法治国基本方略、依法执政基本方式落实好，把法治中国建设好，必须坚持依法治国和以德治国相结合，使法治和德治在国家治理中相互补充、相互促进、相得益彰，推进国家治理体系和治理能力现代化。</a:t>
            </a:r>
          </a:p>
          <a:p>
            <a:endParaRPr lang="zh-CN" altLang="en-US" dirty="0"/>
          </a:p>
        </p:txBody>
      </p:sp>
      <p:sp>
        <p:nvSpPr>
          <p:cNvPr id="2" name="灯片编号占位符 1"/>
          <p:cNvSpPr>
            <a:spLocks noGrp="1"/>
          </p:cNvSpPr>
          <p:nvPr>
            <p:ph type="sldNum" sz="quarter" idx="12"/>
          </p:nvPr>
        </p:nvSpPr>
        <p:spPr/>
        <p:txBody>
          <a:bodyPr/>
          <a:lstStyle/>
          <a:p>
            <a:pPr>
              <a:defRPr/>
            </a:pPr>
            <a:fld id="{D1B78B0E-6103-47F4-BA4C-EC1E8D4EE537}" type="slidenum">
              <a:rPr lang="en-US" altLang="zh-CN" smtClean="0"/>
              <a:pPr>
                <a:defRPr/>
              </a:pPr>
              <a:t>24</a:t>
            </a:fld>
            <a:endParaRPr lang="en-US" altLang="zh-CN" dirty="0"/>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法律规范和道德规范各自调整社会关系的领域不能互相替换。如果互相替换，不但起不到调整社会关系的作用，还有可能使原有的社会关系遭到人为的破坏。</a:t>
            </a:r>
            <a:r>
              <a:rPr lang="zh-CN" altLang="en-US" dirty="0">
                <a:ea typeface="华文新魏" pitchFamily="2" charset="-122"/>
              </a:rPr>
              <a:t>法律与道德产生冲突时，法律应当优先，不能用道德的原则和道德评价取代法律的规则和审判。例如，欠债还钱与法律上诉讼时效的规定</a:t>
            </a:r>
            <a:r>
              <a:rPr lang="zh-CN" altLang="en-US" dirty="0" smtClean="0">
                <a:ea typeface="华文新魏" pitchFamily="2" charset="-122"/>
              </a:rPr>
              <a:t>。</a:t>
            </a:r>
            <a:r>
              <a:rPr lang="zh-CN" altLang="zh-CN" dirty="0" smtClean="0"/>
              <a:t>但法律本身也要注意遵循道德的价值取向。</a:t>
            </a:r>
            <a:endParaRPr lang="zh-CN" altLang="en-US" dirty="0"/>
          </a:p>
        </p:txBody>
      </p:sp>
      <p:sp>
        <p:nvSpPr>
          <p:cNvPr id="4" name="灯片编号占位符 3"/>
          <p:cNvSpPr>
            <a:spLocks noGrp="1"/>
          </p:cNvSpPr>
          <p:nvPr>
            <p:ph type="sldNum" sz="quarter" idx="12"/>
          </p:nvPr>
        </p:nvSpPr>
        <p:spPr/>
        <p:txBody>
          <a:bodyPr/>
          <a:lstStyle/>
          <a:p>
            <a:pPr>
              <a:defRPr/>
            </a:pPr>
            <a:fld id="{84E48CDD-9E01-4436-AE5F-3EC22938B31A}" type="slidenum">
              <a:rPr lang="en-US" altLang="zh-CN" smtClean="0"/>
              <a:pPr>
                <a:defRPr/>
              </a:pPr>
              <a:t>25</a:t>
            </a:fld>
            <a:endParaRPr lang="en-US" altLang="zh-CN" dirty="0"/>
          </a:p>
        </p:txBody>
      </p:sp>
      <p:sp>
        <p:nvSpPr>
          <p:cNvPr id="5" name="AutoShape 5">
            <a:hlinkClick r:id="rId2" action="ppaction://hlinksldjump" highlightClick="1"/>
          </p:cNvPr>
          <p:cNvSpPr>
            <a:spLocks noChangeArrowheads="1"/>
          </p:cNvSpPr>
          <p:nvPr/>
        </p:nvSpPr>
        <p:spPr bwMode="auto">
          <a:xfrm>
            <a:off x="7956376" y="5877272"/>
            <a:ext cx="395164" cy="466154"/>
          </a:xfrm>
          <a:prstGeom prst="actionButtonReturn">
            <a:avLst/>
          </a:prstGeom>
          <a:solidFill>
            <a:schemeClr val="bg2"/>
          </a:solidFill>
          <a:ln w="9525">
            <a:noFill/>
            <a:miter lim="800000"/>
            <a:headEnd/>
            <a:tailEnd/>
          </a:ln>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1"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childTnLst>
                          </p:cTn>
                        </p:par>
                        <p:par>
                          <p:cTn id="11" fill="hold">
                            <p:stCondLst>
                              <p:cond delay="500"/>
                            </p:stCondLst>
                            <p:childTnLst>
                              <p:par>
                                <p:cTn id="12" presetID="12" presetClass="entr" presetSubtype="4" fill="hold" grpId="1"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lide(fromBottom)">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5" grpId="0" animBg="1"/>
      <p:bldP spid="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Rot="1" noChangeArrowheads="1"/>
          </p:cNvSpPr>
          <p:nvPr>
            <p:ph type="ctrTitle"/>
          </p:nvPr>
        </p:nvSpPr>
        <p:spPr>
          <a:xfrm>
            <a:off x="827585" y="2348880"/>
            <a:ext cx="7200800" cy="2232025"/>
          </a:xfrm>
        </p:spPr>
        <p:txBody>
          <a:bodyPr/>
          <a:lstStyle/>
          <a:p>
            <a:pPr algn="l" eaLnBrk="1" hangingPunct="1">
              <a:lnSpc>
                <a:spcPct val="150000"/>
              </a:lnSpc>
              <a:spcBef>
                <a:spcPts val="2400"/>
              </a:spcBef>
              <a:spcAft>
                <a:spcPts val="2400"/>
              </a:spcAft>
              <a:defRPr/>
            </a:pPr>
            <a:r>
              <a:rPr lang="zh-CN" altLang="en-US" sz="5400" dirty="0">
                <a:effectLst>
                  <a:outerShdw blurRad="38100" dist="38100" dir="2700000" algn="tl">
                    <a:srgbClr val="C0C0C0"/>
                  </a:outerShdw>
                </a:effectLst>
                <a:latin typeface="华文行楷" pitchFamily="2" charset="-122"/>
                <a:ea typeface="华文行楷" pitchFamily="2" charset="-122"/>
              </a:rPr>
              <a:t>四、 </a:t>
            </a:r>
            <a:r>
              <a:rPr lang="zh-CN" altLang="en-US" sz="5400" dirty="0">
                <a:ea typeface="华文新魏" pitchFamily="2" charset="-122"/>
              </a:rPr>
              <a:t>培养法治思维</a:t>
            </a:r>
            <a:endParaRPr lang="zh-CN" altLang="en-US" sz="1800" dirty="0">
              <a:effectLst>
                <a:outerShdw blurRad="38100" dist="38100" dir="2700000" algn="tl">
                  <a:srgbClr val="C0C0C0"/>
                </a:outerShdw>
              </a:effectLst>
              <a:latin typeface="华文行楷" pitchFamily="2" charset="-122"/>
              <a:ea typeface="华文行楷" pitchFamily="2" charset="-122"/>
            </a:endParaRPr>
          </a:p>
        </p:txBody>
      </p:sp>
      <p:pic>
        <p:nvPicPr>
          <p:cNvPr id="164871" name="Picture 7" descr="BD05015_"/>
          <p:cNvPicPr>
            <a:picLocks noChangeAspect="1" noChangeArrowheads="1"/>
          </p:cNvPicPr>
          <p:nvPr/>
        </p:nvPicPr>
        <p:blipFill>
          <a:blip r:embed="rId2" cstate="print"/>
          <a:srcRect/>
          <a:stretch>
            <a:fillRect/>
          </a:stretch>
        </p:blipFill>
        <p:spPr bwMode="auto">
          <a:xfrm>
            <a:off x="6888163" y="0"/>
            <a:ext cx="2255837" cy="2484438"/>
          </a:xfrm>
          <a:prstGeom prst="rect">
            <a:avLst/>
          </a:prstGeom>
          <a:noFill/>
          <a:ln w="9525">
            <a:noFill/>
            <a:miter lim="800000"/>
            <a:headEnd/>
            <a:tailEnd/>
          </a:ln>
        </p:spPr>
      </p:pic>
    </p:spTree>
    <p:extLst>
      <p:ext uri="{BB962C8B-B14F-4D97-AF65-F5344CB8AC3E}">
        <p14:creationId xmlns:p14="http://schemas.microsoft.com/office/powerpoint/2010/main" val="2289007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1000" fill="hold"/>
                                        <p:tgtEl>
                                          <p:spTgt spid="164868"/>
                                        </p:tgtEl>
                                        <p:attrNameLst>
                                          <p:attrName>ppt_w</p:attrName>
                                        </p:attrNameLst>
                                      </p:cBhvr>
                                      <p:tavLst>
                                        <p:tav tm="0">
                                          <p:val>
                                            <p:fltVal val="0"/>
                                          </p:val>
                                        </p:tav>
                                        <p:tav tm="100000">
                                          <p:val>
                                            <p:strVal val="#ppt_w"/>
                                          </p:val>
                                        </p:tav>
                                      </p:tavLst>
                                    </p:anim>
                                    <p:anim calcmode="lin" valueType="num">
                                      <p:cBhvr>
                                        <p:cTn id="8" dur="1000" fill="hold"/>
                                        <p:tgtEl>
                                          <p:spTgt spid="16486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2" presetClass="entr" presetSubtype="2" fill="hold" nodeType="afterEffect">
                                  <p:stCondLst>
                                    <p:cond delay="0"/>
                                  </p:stCondLst>
                                  <p:childTnLst>
                                    <p:set>
                                      <p:cBhvr>
                                        <p:cTn id="11" dur="1" fill="hold">
                                          <p:stCondLst>
                                            <p:cond delay="0"/>
                                          </p:stCondLst>
                                        </p:cTn>
                                        <p:tgtEl>
                                          <p:spTgt spid="164871"/>
                                        </p:tgtEl>
                                        <p:attrNameLst>
                                          <p:attrName>style.visibility</p:attrName>
                                        </p:attrNameLst>
                                      </p:cBhvr>
                                      <p:to>
                                        <p:strVal val="visible"/>
                                      </p:to>
                                    </p:set>
                                    <p:animEffect transition="in" filter="slide(fromRight)">
                                      <p:cBhvr>
                                        <p:cTn id="12"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7FF76DE-9C85-4328-9097-6CF5BEEE05D3}" type="slidenum">
              <a:rPr lang="en-US" altLang="zh-CN"/>
              <a:pPr>
                <a:defRPr/>
              </a:pPr>
              <a:t>27</a:t>
            </a:fld>
            <a:endParaRPr lang="en-US" altLang="zh-CN" dirty="0"/>
          </a:p>
        </p:txBody>
      </p:sp>
      <p:sp>
        <p:nvSpPr>
          <p:cNvPr id="39938" name="Rectangle 2"/>
          <p:cNvSpPr>
            <a:spLocks noGrp="1" noChangeArrowheads="1"/>
          </p:cNvSpPr>
          <p:nvPr>
            <p:ph type="title"/>
          </p:nvPr>
        </p:nvSpPr>
        <p:spPr>
          <a:xfrm>
            <a:off x="539552" y="620688"/>
            <a:ext cx="7543800" cy="806450"/>
          </a:xfrm>
        </p:spPr>
        <p:txBody>
          <a:bodyPr/>
          <a:lstStyle/>
          <a:p>
            <a:pPr eaLnBrk="1" hangingPunct="1">
              <a:lnSpc>
                <a:spcPct val="90000"/>
              </a:lnSpc>
            </a:pPr>
            <a:r>
              <a:rPr lang="zh-CN" altLang="en-US" sz="4000" dirty="0">
                <a:ea typeface="华文新魏" pitchFamily="2" charset="-122"/>
              </a:rPr>
              <a:t>法治思维的含义与特征</a:t>
            </a:r>
            <a:endParaRPr lang="en-US" altLang="zh-CN" sz="4000" dirty="0">
              <a:ea typeface="华文新魏" pitchFamily="2" charset="-122"/>
            </a:endParaRPr>
          </a:p>
        </p:txBody>
      </p:sp>
      <p:sp>
        <p:nvSpPr>
          <p:cNvPr id="39939" name="Rectangle 3"/>
          <p:cNvSpPr>
            <a:spLocks noGrp="1" noChangeArrowheads="1"/>
          </p:cNvSpPr>
          <p:nvPr>
            <p:ph type="body" idx="1"/>
          </p:nvPr>
        </p:nvSpPr>
        <p:spPr>
          <a:xfrm>
            <a:off x="251520" y="1628800"/>
            <a:ext cx="8534722" cy="4702721"/>
          </a:xfrm>
        </p:spPr>
        <p:txBody>
          <a:bodyPr/>
          <a:lstStyle/>
          <a:p>
            <a:pPr eaLnBrk="1" hangingPunct="1">
              <a:lnSpc>
                <a:spcPct val="90000"/>
              </a:lnSpc>
            </a:pPr>
            <a:r>
              <a:rPr lang="zh-CN" altLang="en-US" sz="3600" dirty="0">
                <a:ea typeface="华文新魏" pitchFamily="2" charset="-122"/>
              </a:rPr>
              <a:t>法治思维</a:t>
            </a:r>
            <a:r>
              <a:rPr lang="en-US" altLang="zh-CN" sz="3600" dirty="0">
                <a:ea typeface="华文新魏" pitchFamily="2" charset="-122"/>
              </a:rPr>
              <a:t>——</a:t>
            </a:r>
            <a:r>
              <a:rPr lang="zh-CN" altLang="en-US" sz="3600" dirty="0">
                <a:ea typeface="华文新魏" pitchFamily="2" charset="-122"/>
              </a:rPr>
              <a:t>以法治价值和法治精神为导向，运用法律原则、法律规则、法律方法思考和处理问题的思维模式。</a:t>
            </a:r>
            <a:endParaRPr lang="en-US" altLang="zh-CN" sz="3600" dirty="0">
              <a:ea typeface="华文新魏"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slide(fromBottom)">
                                      <p:cBhvr>
                                        <p:cTn id="7" dur="500"/>
                                        <p:tgtEl>
                                          <p:spTgt spid="3993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939">
                                            <p:txEl>
                                              <p:pRg st="0" end="0"/>
                                            </p:txEl>
                                          </p:spTgt>
                                        </p:tgtEl>
                                        <p:attrNameLst>
                                          <p:attrName>style.visibility</p:attrName>
                                        </p:attrNameLst>
                                      </p:cBhvr>
                                      <p:to>
                                        <p:strVal val="visible"/>
                                      </p:to>
                                    </p:set>
                                    <p:animEffect transition="in" filter="dissolve">
                                      <p:cBhvr>
                                        <p:cTn id="11" dur="500"/>
                                        <p:tgtEl>
                                          <p:spTgt spid="39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法治思维的特征</a:t>
            </a:r>
          </a:p>
        </p:txBody>
      </p:sp>
      <p:sp>
        <p:nvSpPr>
          <p:cNvPr id="3" name="内容占位符 2"/>
          <p:cNvSpPr>
            <a:spLocks noGrp="1"/>
          </p:cNvSpPr>
          <p:nvPr>
            <p:ph idx="1"/>
          </p:nvPr>
        </p:nvSpPr>
        <p:spPr>
          <a:xfrm>
            <a:off x="301625" y="1268760"/>
            <a:ext cx="8540750" cy="5184576"/>
          </a:xfrm>
        </p:spPr>
        <p:txBody>
          <a:bodyPr/>
          <a:lstStyle/>
          <a:p>
            <a:pPr>
              <a:buClr>
                <a:schemeClr val="hlink"/>
              </a:buClr>
              <a:buSzPct val="65000"/>
              <a:buFont typeface="Wingdings" pitchFamily="2" charset="2"/>
              <a:buChar char="Ø"/>
              <a:defRPr/>
            </a:pPr>
            <a:r>
              <a:rPr lang="zh-CN" altLang="en-US" b="1" dirty="0">
                <a:latin typeface="华文新魏" pitchFamily="2" charset="-122"/>
                <a:ea typeface="华文新魏" pitchFamily="2" charset="-122"/>
              </a:rPr>
              <a:t>讲法律</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以法律为准绳</a:t>
            </a:r>
          </a:p>
          <a:p>
            <a:pPr>
              <a:buClr>
                <a:schemeClr val="hlink"/>
              </a:buClr>
              <a:buSzPct val="65000"/>
              <a:buNone/>
              <a:defRPr/>
            </a:pPr>
            <a:r>
              <a:rPr lang="zh-CN" altLang="en-US" dirty="0">
                <a:effectLst>
                  <a:outerShdw blurRad="38100" dist="38100" dir="2700000" algn="tl">
                    <a:srgbClr val="C0C0C0"/>
                  </a:outerShdw>
                </a:effectLst>
                <a:latin typeface="华文新魏" pitchFamily="2" charset="-122"/>
                <a:ea typeface="华文新魏" pitchFamily="2" charset="-122"/>
              </a:rPr>
              <a:t>    </a:t>
            </a:r>
            <a:r>
              <a:rPr lang="zh-CN" altLang="en-US" dirty="0">
                <a:latin typeface="华文新魏" pitchFamily="2" charset="-122"/>
                <a:ea typeface="华文新魏" pitchFamily="2" charset="-122"/>
              </a:rPr>
              <a:t>情、理、法的冲突：合情、合理与合法</a:t>
            </a:r>
            <a:endParaRPr lang="zh-CN" altLang="en-US" sz="2800" dirty="0">
              <a:latin typeface="华文新魏" pitchFamily="2" charset="-122"/>
              <a:ea typeface="华文新魏" pitchFamily="2" charset="-122"/>
            </a:endParaRPr>
          </a:p>
          <a:p>
            <a:pPr>
              <a:buClr>
                <a:schemeClr val="hlink"/>
              </a:buClr>
              <a:buSzPct val="65000"/>
              <a:buFont typeface="Wingdings" pitchFamily="2" charset="2"/>
              <a:buChar char="Ø"/>
              <a:defRPr/>
            </a:pPr>
            <a:r>
              <a:rPr lang="zh-CN" altLang="en-US" b="1" dirty="0">
                <a:latin typeface="华文新魏" pitchFamily="2" charset="-122"/>
                <a:ea typeface="华文新魏" pitchFamily="2" charset="-122"/>
              </a:rPr>
              <a:t>讲证据</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以证据为根据</a:t>
            </a:r>
          </a:p>
          <a:p>
            <a:pPr>
              <a:buClr>
                <a:schemeClr val="hlink"/>
              </a:buClr>
              <a:buSzPct val="65000"/>
              <a:buNone/>
              <a:defRPr/>
            </a:pPr>
            <a:r>
              <a:rPr lang="zh-CN" altLang="en-US" dirty="0">
                <a:latin typeface="华文新魏" pitchFamily="2" charset="-122"/>
                <a:ea typeface="华文新魏" pitchFamily="2" charset="-122"/>
              </a:rPr>
              <a:t>    </a:t>
            </a:r>
            <a:r>
              <a:rPr lang="zh-CN" altLang="en-US" sz="2800" dirty="0">
                <a:latin typeface="华文新魏" pitchFamily="2" charset="-122"/>
                <a:ea typeface="华文新魏" pitchFamily="2" charset="-122"/>
              </a:rPr>
              <a:t>证据三性：合法性；客观性；关联性</a:t>
            </a:r>
          </a:p>
          <a:p>
            <a:pPr>
              <a:buClr>
                <a:schemeClr val="hlink"/>
              </a:buClr>
              <a:buSzPct val="65000"/>
              <a:buFont typeface="Wingdings" pitchFamily="2" charset="2"/>
              <a:buChar char="Ø"/>
              <a:defRPr/>
            </a:pPr>
            <a:r>
              <a:rPr lang="zh-CN" altLang="en-US" b="1" dirty="0">
                <a:latin typeface="华文新魏" pitchFamily="2" charset="-122"/>
                <a:ea typeface="华文新魏" pitchFamily="2" charset="-122"/>
              </a:rPr>
              <a:t>讲程序</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从法律程序出发</a:t>
            </a:r>
          </a:p>
          <a:p>
            <a:pPr>
              <a:buClr>
                <a:schemeClr val="hlink"/>
              </a:buClr>
              <a:buSzPct val="65000"/>
              <a:buNone/>
              <a:defRPr/>
            </a:pPr>
            <a:r>
              <a:rPr lang="zh-CN" altLang="en-US" sz="2800" dirty="0">
                <a:effectLst>
                  <a:outerShdw blurRad="38100" dist="38100" dir="2700000" algn="tl">
                    <a:srgbClr val="C0C0C0"/>
                  </a:outerShdw>
                </a:effectLst>
                <a:latin typeface="华文新魏" pitchFamily="2" charset="-122"/>
                <a:ea typeface="华文新魏" pitchFamily="2" charset="-122"/>
              </a:rPr>
              <a:t>     </a:t>
            </a:r>
            <a:r>
              <a:rPr lang="zh-CN" altLang="en-US" sz="2800" dirty="0">
                <a:latin typeface="华文新魏" pitchFamily="2" charset="-122"/>
                <a:ea typeface="华文新魏" pitchFamily="2" charset="-122"/>
              </a:rPr>
              <a:t>程序正义</a:t>
            </a:r>
          </a:p>
          <a:p>
            <a:pPr>
              <a:buClr>
                <a:schemeClr val="hlink"/>
              </a:buClr>
              <a:buSzPct val="65000"/>
              <a:buFont typeface="Wingdings" pitchFamily="2" charset="2"/>
              <a:buChar char="Ø"/>
              <a:defRPr/>
            </a:pPr>
            <a:r>
              <a:rPr lang="zh-CN" altLang="en-US" b="1" dirty="0">
                <a:latin typeface="华文新魏" pitchFamily="2" charset="-122"/>
                <a:ea typeface="华文新魏" pitchFamily="2" charset="-122"/>
              </a:rPr>
              <a:t>讲法理</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运用法律原理和精神</a:t>
            </a:r>
          </a:p>
          <a:p>
            <a:pPr>
              <a:buClr>
                <a:schemeClr val="hlink"/>
              </a:buClr>
              <a:buSzPct val="65000"/>
              <a:buNone/>
              <a:defRPr/>
            </a:pPr>
            <a:r>
              <a:rPr lang="zh-CN" altLang="en-US" dirty="0">
                <a:effectLst>
                  <a:outerShdw blurRad="38100" dist="38100" dir="2700000" algn="tl">
                    <a:srgbClr val="C0C0C0"/>
                  </a:outerShdw>
                </a:effectLst>
                <a:latin typeface="华文新魏" pitchFamily="2" charset="-122"/>
                <a:ea typeface="华文新魏" pitchFamily="2" charset="-122"/>
              </a:rPr>
              <a:t>    </a:t>
            </a:r>
            <a:r>
              <a:rPr lang="zh-CN" altLang="en-US" sz="2800" dirty="0">
                <a:latin typeface="华文新魏" pitchFamily="2" charset="-122"/>
                <a:ea typeface="华文新魏" pitchFamily="2" charset="-122"/>
              </a:rPr>
              <a:t>法律思维对理由的特殊要求：公开；有法律上的依据；</a:t>
            </a:r>
            <a:r>
              <a:rPr lang="zh-CN" altLang="en-US" sz="2800" dirty="0" smtClean="0">
                <a:latin typeface="华文新魏" pitchFamily="2" charset="-122"/>
                <a:ea typeface="华文新魏" pitchFamily="2" charset="-122"/>
              </a:rPr>
              <a:t>有逻辑上</a:t>
            </a:r>
            <a:r>
              <a:rPr lang="zh-CN" altLang="en-US" sz="2800" dirty="0">
                <a:latin typeface="华文新魏" pitchFamily="2" charset="-122"/>
                <a:ea typeface="华文新魏" pitchFamily="2" charset="-122"/>
              </a:rPr>
              <a:t>的</a:t>
            </a:r>
            <a:r>
              <a:rPr lang="zh-CN" altLang="en-US" sz="2800" dirty="0" smtClean="0">
                <a:latin typeface="华文新魏" pitchFamily="2" charset="-122"/>
                <a:ea typeface="华文新魏" pitchFamily="2" charset="-122"/>
              </a:rPr>
              <a:t>说服力。</a:t>
            </a:r>
            <a:endParaRPr lang="zh-CN" altLang="en-US" sz="2800" dirty="0">
              <a:latin typeface="华文新魏" pitchFamily="2" charset="-122"/>
              <a:ea typeface="华文新魏" pitchFamily="2" charset="-122"/>
            </a:endParaRPr>
          </a:p>
        </p:txBody>
      </p:sp>
      <p:sp>
        <p:nvSpPr>
          <p:cNvPr id="4" name="灯片编号占位符 3"/>
          <p:cNvSpPr>
            <a:spLocks noGrp="1"/>
          </p:cNvSpPr>
          <p:nvPr>
            <p:ph type="sldNum" sz="quarter" idx="12"/>
          </p:nvPr>
        </p:nvSpPr>
        <p:spPr/>
        <p:txBody>
          <a:bodyPr/>
          <a:lstStyle/>
          <a:p>
            <a:pPr>
              <a:defRPr/>
            </a:pPr>
            <a:fld id="{88036A3D-9E27-4077-8475-35299F1ECC47}" type="slidenum">
              <a:rPr lang="en-US" altLang="zh-CN" smtClean="0"/>
              <a:pPr>
                <a:defRPr/>
              </a:pPr>
              <a:t>28</a:t>
            </a:fld>
            <a:endParaRPr lang="en-US" altLang="zh-CN" dirty="0"/>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338"/>
            <a:ext cx="8229600" cy="1399032"/>
          </a:xfrm>
        </p:spPr>
        <p:txBody>
          <a:bodyPr>
            <a:normAutofit/>
          </a:bodyPr>
          <a:lstStyle/>
          <a:p>
            <a:pPr algn="ctr"/>
            <a:r>
              <a:rPr lang="zh-CN" altLang="en-US" sz="4800" b="1" dirty="0"/>
              <a:t>法治思维与人治思维的区别</a:t>
            </a:r>
          </a:p>
        </p:txBody>
      </p:sp>
      <p:graphicFrame>
        <p:nvGraphicFramePr>
          <p:cNvPr id="4" name="内容占位符 3"/>
          <p:cNvGraphicFramePr>
            <a:graphicFrameLocks noGrp="1"/>
          </p:cNvGraphicFramePr>
          <p:nvPr>
            <p:ph idx="1"/>
          </p:nvPr>
        </p:nvGraphicFramePr>
        <p:xfrm>
          <a:off x="500034" y="1000108"/>
          <a:ext cx="8229600" cy="5638800"/>
        </p:xfrm>
        <a:graphic>
          <a:graphicData uri="http://schemas.openxmlformats.org/drawingml/2006/table">
            <a:tbl>
              <a:tblPr firstRow="1" bandRow="1">
                <a:tableStyleId>{5C22544A-7EE6-4342-B048-85BDC9FD1C3A}</a:tableStyleId>
              </a:tblPr>
              <a:tblGrid>
                <a:gridCol w="1000132">
                  <a:extLst>
                    <a:ext uri="{9D8B030D-6E8A-4147-A177-3AD203B41FA5}">
                      <a16:colId xmlns:a16="http://schemas.microsoft.com/office/drawing/2014/main" xmlns="" val="20000"/>
                    </a:ext>
                  </a:extLst>
                </a:gridCol>
                <a:gridCol w="3614734">
                  <a:extLst>
                    <a:ext uri="{9D8B030D-6E8A-4147-A177-3AD203B41FA5}">
                      <a16:colId xmlns:a16="http://schemas.microsoft.com/office/drawing/2014/main" xmlns="" val="20001"/>
                    </a:ext>
                  </a:extLst>
                </a:gridCol>
                <a:gridCol w="3614734">
                  <a:extLst>
                    <a:ext uri="{9D8B030D-6E8A-4147-A177-3AD203B41FA5}">
                      <a16:colId xmlns:a16="http://schemas.microsoft.com/office/drawing/2014/main" xmlns="" val="20002"/>
                    </a:ext>
                  </a:extLst>
                </a:gridCol>
              </a:tblGrid>
              <a:tr h="370840">
                <a:tc>
                  <a:txBody>
                    <a:bodyPr/>
                    <a:lstStyle/>
                    <a:p>
                      <a:endParaRPr lang="zh-CN" altLang="en-US" sz="3200" dirty="0"/>
                    </a:p>
                  </a:txBody>
                  <a:tcPr/>
                </a:tc>
                <a:tc>
                  <a:txBody>
                    <a:bodyPr/>
                    <a:lstStyle/>
                    <a:p>
                      <a:r>
                        <a:rPr lang="zh-CN" altLang="en-US" sz="3200" dirty="0">
                          <a:solidFill>
                            <a:schemeClr val="tx1"/>
                          </a:solidFill>
                        </a:rPr>
                        <a:t>法治思维</a:t>
                      </a:r>
                    </a:p>
                  </a:txBody>
                  <a:tcPr/>
                </a:tc>
                <a:tc>
                  <a:txBody>
                    <a:bodyPr/>
                    <a:lstStyle/>
                    <a:p>
                      <a:r>
                        <a:rPr lang="zh-CN" altLang="en-US" sz="3200" dirty="0">
                          <a:solidFill>
                            <a:schemeClr val="tx1"/>
                          </a:solidFill>
                        </a:rPr>
                        <a:t>人治思维</a:t>
                      </a:r>
                    </a:p>
                  </a:txBody>
                  <a:tcPr/>
                </a:tc>
                <a:extLst>
                  <a:ext uri="{0D108BD9-81ED-4DB2-BD59-A6C34878D82A}">
                    <a16:rowId xmlns:a16="http://schemas.microsoft.com/office/drawing/2014/main" xmlns="" val="10000"/>
                  </a:ext>
                </a:extLst>
              </a:tr>
              <a:tr h="370840">
                <a:tc>
                  <a:txBody>
                    <a:bodyPr/>
                    <a:lstStyle/>
                    <a:p>
                      <a:r>
                        <a:rPr lang="zh-CN" altLang="en-US" sz="3200" dirty="0"/>
                        <a:t>依据</a:t>
                      </a:r>
                    </a:p>
                  </a:txBody>
                  <a:tcPr/>
                </a:tc>
                <a:tc>
                  <a:txBody>
                    <a:bodyPr/>
                    <a:lstStyle/>
                    <a:p>
                      <a:r>
                        <a:rPr lang="zh-CN" altLang="en-US" sz="3200" dirty="0"/>
                        <a:t>治国理政的基本依据是法律</a:t>
                      </a:r>
                      <a:endParaRPr lang="en-US" altLang="zh-CN" sz="3200" dirty="0"/>
                    </a:p>
                    <a:p>
                      <a:r>
                        <a:rPr lang="zh-CN" altLang="en-US" sz="3200" dirty="0"/>
                        <a:t>以事实为根据，以法律为准绳</a:t>
                      </a:r>
                    </a:p>
                  </a:txBody>
                  <a:tcPr/>
                </a:tc>
                <a:tc>
                  <a:txBody>
                    <a:bodyPr/>
                    <a:lstStyle/>
                    <a:p>
                      <a:r>
                        <a:rPr lang="zh-CN" altLang="en-US" sz="3200" dirty="0"/>
                        <a:t>人高于法、权大于法</a:t>
                      </a:r>
                      <a:endParaRPr lang="en-US" altLang="zh-CN" sz="3200" dirty="0"/>
                    </a:p>
                    <a:p>
                      <a:r>
                        <a:rPr lang="zh-CN" altLang="en-US" sz="3200" dirty="0"/>
                        <a:t>依靠个人的能力和德行治国理政</a:t>
                      </a:r>
                    </a:p>
                  </a:txBody>
                  <a:tcPr/>
                </a:tc>
                <a:extLst>
                  <a:ext uri="{0D108BD9-81ED-4DB2-BD59-A6C34878D82A}">
                    <a16:rowId xmlns:a16="http://schemas.microsoft.com/office/drawing/2014/main" xmlns="" val="10001"/>
                  </a:ext>
                </a:extLst>
              </a:tr>
              <a:tr h="370840">
                <a:tc>
                  <a:txBody>
                    <a:bodyPr/>
                    <a:lstStyle/>
                    <a:p>
                      <a:r>
                        <a:rPr lang="zh-CN" altLang="en-US" sz="3200" dirty="0"/>
                        <a:t>方式</a:t>
                      </a:r>
                    </a:p>
                  </a:txBody>
                  <a:tcPr/>
                </a:tc>
                <a:tc>
                  <a:txBody>
                    <a:bodyPr/>
                    <a:lstStyle/>
                    <a:p>
                      <a:r>
                        <a:rPr lang="zh-CN" altLang="en-US" sz="3200" dirty="0"/>
                        <a:t>以普遍性的平等对待方式调节社会关系，法律面前人人平等，具有稳定性和一贯性</a:t>
                      </a:r>
                    </a:p>
                  </a:txBody>
                  <a:tcPr/>
                </a:tc>
                <a:tc>
                  <a:txBody>
                    <a:bodyPr/>
                    <a:lstStyle/>
                    <a:p>
                      <a:r>
                        <a:rPr lang="zh-CN" altLang="en-US" sz="3200" dirty="0"/>
                        <a:t>按照个人意志和感情进行治理，以言代法、言出法随、朝令夕改</a:t>
                      </a:r>
                      <a:endParaRPr lang="en-US" altLang="zh-CN" sz="3200" dirty="0"/>
                    </a:p>
                    <a:p>
                      <a:r>
                        <a:rPr lang="zh-CN" altLang="en-US" sz="3200" dirty="0"/>
                        <a:t>具有极大的任意性和非理性</a:t>
                      </a:r>
                    </a:p>
                  </a:txBody>
                  <a:tcPr/>
                </a:tc>
                <a:extLst>
                  <a:ext uri="{0D108BD9-81ED-4DB2-BD59-A6C34878D82A}">
                    <a16:rowId xmlns:a16="http://schemas.microsoft.com/office/drawing/2014/main" xmlns="" val="10002"/>
                  </a:ext>
                </a:extLst>
              </a:tr>
            </a:tbl>
          </a:graphicData>
        </a:graphic>
      </p:graphicFrame>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34A69597-011D-4443-98C8-669B703C4C23}" type="slidenum">
              <a:rPr lang="en-US" altLang="zh-CN"/>
              <a:pPr>
                <a:defRPr/>
              </a:pPr>
              <a:t>3</a:t>
            </a:fld>
            <a:endParaRPr lang="en-US" altLang="zh-CN" dirty="0"/>
          </a:p>
        </p:txBody>
      </p:sp>
      <p:sp>
        <p:nvSpPr>
          <p:cNvPr id="33795" name="AutoShape 5"/>
          <p:cNvSpPr>
            <a:spLocks noChangeArrowheads="1"/>
          </p:cNvSpPr>
          <p:nvPr/>
        </p:nvSpPr>
        <p:spPr bwMode="auto">
          <a:xfrm>
            <a:off x="0" y="908719"/>
            <a:ext cx="9144000" cy="5040561"/>
          </a:xfrm>
          <a:prstGeom prst="verticalScroll">
            <a:avLst>
              <a:gd name="adj" fmla="val 12500"/>
            </a:avLst>
          </a:prstGeom>
          <a:noFill/>
          <a:ln w="9525">
            <a:solidFill>
              <a:schemeClr val="tx1"/>
            </a:solidFill>
            <a:round/>
            <a:headEnd/>
            <a:tailEnd/>
          </a:ln>
        </p:spPr>
        <p:txBody>
          <a:bodyPr vert="eaVert" wrap="none" anchor="ctr"/>
          <a:lstStyle/>
          <a:p>
            <a:endParaRPr lang="zh-CN" altLang="en-US"/>
          </a:p>
        </p:txBody>
      </p:sp>
      <p:sp>
        <p:nvSpPr>
          <p:cNvPr id="6147" name="Rectangle 3"/>
          <p:cNvSpPr>
            <a:spLocks noGrp="1" noRot="1" noChangeArrowheads="1"/>
          </p:cNvSpPr>
          <p:nvPr>
            <p:ph type="body" idx="1"/>
          </p:nvPr>
        </p:nvSpPr>
        <p:spPr>
          <a:xfrm>
            <a:off x="611560" y="1988840"/>
            <a:ext cx="7992888" cy="3384376"/>
          </a:xfrm>
        </p:spPr>
        <p:txBody>
          <a:bodyPr/>
          <a:lstStyle/>
          <a:p>
            <a:pPr eaLnBrk="1" hangingPunct="1"/>
            <a:r>
              <a:rPr lang="zh-CN" altLang="en-US" b="1" dirty="0">
                <a:solidFill>
                  <a:schemeClr val="tx2"/>
                </a:solidFill>
                <a:latin typeface="华文新魏" pitchFamily="2" charset="-122"/>
                <a:ea typeface="华文新魏" pitchFamily="2" charset="-122"/>
                <a:hlinkClick r:id="rId2" action="ppaction://hlinksldjump"/>
              </a:rPr>
              <a:t>一、</a:t>
            </a:r>
            <a:r>
              <a:rPr lang="zh-CN" altLang="en-US" b="1" dirty="0">
                <a:solidFill>
                  <a:schemeClr val="tx2"/>
                </a:solidFill>
                <a:latin typeface="华文新魏" pitchFamily="2" charset="-122"/>
                <a:ea typeface="华文新魏" pitchFamily="2" charset="-122"/>
              </a:rPr>
              <a:t>  什么是法治？</a:t>
            </a:r>
          </a:p>
          <a:p>
            <a:pPr eaLnBrk="1" hangingPunct="1"/>
            <a:r>
              <a:rPr lang="zh-CN" altLang="en-US" b="1" dirty="0">
                <a:solidFill>
                  <a:schemeClr val="tx2"/>
                </a:solidFill>
                <a:latin typeface="华文新魏" pitchFamily="2" charset="-122"/>
                <a:ea typeface="华文新魏" pitchFamily="2" charset="-122"/>
                <a:hlinkClick r:id="rId3" action="ppaction://hlinksldjump"/>
              </a:rPr>
              <a:t>二、</a:t>
            </a:r>
            <a:r>
              <a:rPr lang="zh-CN" altLang="en-US" b="1" dirty="0">
                <a:solidFill>
                  <a:schemeClr val="tx2"/>
                </a:solidFill>
                <a:latin typeface="华文新魏" pitchFamily="2" charset="-122"/>
                <a:ea typeface="华文新魏" pitchFamily="2" charset="-122"/>
              </a:rPr>
              <a:t>  如何认识中国特色社会主义法治？</a:t>
            </a:r>
          </a:p>
          <a:p>
            <a:pPr eaLnBrk="1" hangingPunct="1"/>
            <a:r>
              <a:rPr lang="zh-CN" altLang="en-US" b="1" dirty="0">
                <a:solidFill>
                  <a:schemeClr val="tx2"/>
                </a:solidFill>
                <a:latin typeface="华文新魏" pitchFamily="2" charset="-122"/>
                <a:ea typeface="华文新魏" pitchFamily="2" charset="-122"/>
                <a:hlinkClick r:id="rId4" action="ppaction://hlinksldjump"/>
              </a:rPr>
              <a:t>三、</a:t>
            </a:r>
            <a:r>
              <a:rPr lang="zh-CN" altLang="en-US" b="1" dirty="0">
                <a:solidFill>
                  <a:schemeClr val="tx2"/>
                </a:solidFill>
                <a:latin typeface="华文新魏" pitchFamily="2" charset="-122"/>
                <a:ea typeface="华文新魏" pitchFamily="2" charset="-122"/>
              </a:rPr>
              <a:t>  如何理解法治与德治的关系？</a:t>
            </a:r>
            <a:endParaRPr lang="en-US" altLang="zh-CN" b="1" dirty="0">
              <a:solidFill>
                <a:schemeClr val="tx2"/>
              </a:solidFill>
              <a:latin typeface="华文新魏" pitchFamily="2" charset="-122"/>
              <a:ea typeface="华文新魏" pitchFamily="2" charset="-122"/>
            </a:endParaRPr>
          </a:p>
          <a:p>
            <a:pPr eaLnBrk="1" hangingPunct="1"/>
            <a:r>
              <a:rPr lang="zh-CN" altLang="en-US" b="1" dirty="0">
                <a:solidFill>
                  <a:schemeClr val="tx2"/>
                </a:solidFill>
                <a:latin typeface="华文新魏" pitchFamily="2" charset="-122"/>
                <a:ea typeface="华文新魏" pitchFamily="2" charset="-122"/>
                <a:hlinkClick r:id="rId5" action="ppaction://hlinksldjump"/>
              </a:rPr>
              <a:t>四、</a:t>
            </a:r>
            <a:r>
              <a:rPr lang="zh-CN" altLang="en-US" b="1" dirty="0">
                <a:solidFill>
                  <a:schemeClr val="tx2"/>
                </a:solidFill>
                <a:latin typeface="华文新魏" pitchFamily="2" charset="-122"/>
                <a:ea typeface="华文新魏" pitchFamily="2" charset="-122"/>
              </a:rPr>
              <a:t>  如何</a:t>
            </a:r>
            <a:r>
              <a:rPr lang="zh-CN" altLang="zh-CN" b="1" dirty="0">
                <a:solidFill>
                  <a:schemeClr val="tx2"/>
                </a:solidFill>
                <a:latin typeface="华文新魏" pitchFamily="2" charset="-122"/>
                <a:ea typeface="华文新魏" pitchFamily="2" charset="-122"/>
              </a:rPr>
              <a:t>培养法治思维</a:t>
            </a:r>
            <a:r>
              <a:rPr lang="zh-CN" altLang="en-US" b="1" dirty="0">
                <a:solidFill>
                  <a:schemeClr val="tx2"/>
                </a:solidFill>
                <a:latin typeface="华文新魏" pitchFamily="2" charset="-122"/>
                <a:ea typeface="华文新魏" pitchFamily="2" charset="-122"/>
              </a:rPr>
              <a:t>？</a:t>
            </a:r>
            <a:endParaRPr lang="en-US" altLang="zh-CN" b="1" dirty="0">
              <a:solidFill>
                <a:schemeClr val="tx2"/>
              </a:solidFill>
              <a:latin typeface="华文新魏" pitchFamily="2" charset="-122"/>
              <a:ea typeface="华文新魏" pitchFamily="2" charset="-122"/>
            </a:endParaRPr>
          </a:p>
        </p:txBody>
      </p:sp>
      <p:sp>
        <p:nvSpPr>
          <p:cNvPr id="6" name="动作按钮: 结束 3">
            <a:hlinkClick r:id="rId6" action="ppaction://hlinksldjump" highlightClick="1"/>
          </p:cNvPr>
          <p:cNvSpPr/>
          <p:nvPr/>
        </p:nvSpPr>
        <p:spPr>
          <a:xfrm>
            <a:off x="7740352" y="6017965"/>
            <a:ext cx="466352" cy="4663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horizontal)">
                                      <p:cBhvr>
                                        <p:cTn id="7" dur="1000"/>
                                        <p:tgtEl>
                                          <p:spTgt spid="6147">
                                            <p:txEl>
                                              <p:pRg st="0" end="0"/>
                                            </p:txEl>
                                          </p:spTgt>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randombar(horizontal)">
                                      <p:cBhvr>
                                        <p:cTn id="11" dur="1000"/>
                                        <p:tgtEl>
                                          <p:spTgt spid="6147">
                                            <p:txEl>
                                              <p:pRg st="1" end="1"/>
                                            </p:txEl>
                                          </p:spTgt>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randombar(horizontal)">
                                      <p:cBhvr>
                                        <p:cTn id="15" dur="1000"/>
                                        <p:tgtEl>
                                          <p:spTgt spid="6147">
                                            <p:txEl>
                                              <p:pRg st="2" end="2"/>
                                            </p:txEl>
                                          </p:spTgt>
                                        </p:tgtEl>
                                      </p:cBhvr>
                                    </p:animEffect>
                                  </p:childTnLst>
                                </p:cTn>
                              </p:par>
                            </p:childTnLst>
                          </p:cTn>
                        </p:par>
                        <p:par>
                          <p:cTn id="16" fill="hold">
                            <p:stCondLst>
                              <p:cond delay="3000"/>
                            </p:stCondLst>
                            <p:childTnLst>
                              <p:par>
                                <p:cTn id="17" presetID="14" presetClass="entr" presetSubtype="10" fill="hold"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randombar(horizontal)">
                                      <p:cBhvr>
                                        <p:cTn id="19" dur="10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399032"/>
          </a:xfrm>
        </p:spPr>
        <p:txBody>
          <a:bodyPr>
            <a:normAutofit/>
          </a:bodyPr>
          <a:lstStyle/>
          <a:p>
            <a:pPr algn="ctr"/>
            <a:r>
              <a:rPr lang="zh-CN" altLang="en-US" sz="4800" b="1" dirty="0"/>
              <a:t>法治思维与人治思维的区别</a:t>
            </a:r>
          </a:p>
        </p:txBody>
      </p:sp>
      <p:graphicFrame>
        <p:nvGraphicFramePr>
          <p:cNvPr id="4" name="内容占位符 3"/>
          <p:cNvGraphicFramePr>
            <a:graphicFrameLocks noGrp="1"/>
          </p:cNvGraphicFramePr>
          <p:nvPr>
            <p:ph idx="1"/>
          </p:nvPr>
        </p:nvGraphicFramePr>
        <p:xfrm>
          <a:off x="500034" y="1214422"/>
          <a:ext cx="8229600" cy="3688080"/>
        </p:xfrm>
        <a:graphic>
          <a:graphicData uri="http://schemas.openxmlformats.org/drawingml/2006/table">
            <a:tbl>
              <a:tblPr firstRow="1" bandRow="1">
                <a:tableStyleId>{5C22544A-7EE6-4342-B048-85BDC9FD1C3A}</a:tableStyleId>
              </a:tblPr>
              <a:tblGrid>
                <a:gridCol w="1257280">
                  <a:extLst>
                    <a:ext uri="{9D8B030D-6E8A-4147-A177-3AD203B41FA5}">
                      <a16:colId xmlns:a16="http://schemas.microsoft.com/office/drawing/2014/main" xmlns="" val="20000"/>
                    </a:ext>
                  </a:extLst>
                </a:gridCol>
                <a:gridCol w="3357586">
                  <a:extLst>
                    <a:ext uri="{9D8B030D-6E8A-4147-A177-3AD203B41FA5}">
                      <a16:colId xmlns:a16="http://schemas.microsoft.com/office/drawing/2014/main" xmlns="" val="20001"/>
                    </a:ext>
                  </a:extLst>
                </a:gridCol>
                <a:gridCol w="3614734">
                  <a:extLst>
                    <a:ext uri="{9D8B030D-6E8A-4147-A177-3AD203B41FA5}">
                      <a16:colId xmlns:a16="http://schemas.microsoft.com/office/drawing/2014/main" xmlns="" val="20002"/>
                    </a:ext>
                  </a:extLst>
                </a:gridCol>
              </a:tblGrid>
              <a:tr h="370840">
                <a:tc>
                  <a:txBody>
                    <a:bodyPr/>
                    <a:lstStyle/>
                    <a:p>
                      <a:endParaRPr lang="zh-CN" altLang="en-US" sz="3200" dirty="0"/>
                    </a:p>
                  </a:txBody>
                  <a:tcPr/>
                </a:tc>
                <a:tc>
                  <a:txBody>
                    <a:bodyPr/>
                    <a:lstStyle/>
                    <a:p>
                      <a:r>
                        <a:rPr lang="zh-CN" altLang="en-US" sz="3200" dirty="0">
                          <a:solidFill>
                            <a:schemeClr val="tx1"/>
                          </a:solidFill>
                        </a:rPr>
                        <a:t>法治思维</a:t>
                      </a:r>
                    </a:p>
                  </a:txBody>
                  <a:tcPr/>
                </a:tc>
                <a:tc>
                  <a:txBody>
                    <a:bodyPr/>
                    <a:lstStyle/>
                    <a:p>
                      <a:r>
                        <a:rPr lang="zh-CN" altLang="en-US" sz="3200" dirty="0">
                          <a:solidFill>
                            <a:schemeClr val="tx1"/>
                          </a:solidFill>
                        </a:rPr>
                        <a:t>人治思维</a:t>
                      </a:r>
                    </a:p>
                  </a:txBody>
                  <a:tcPr/>
                </a:tc>
                <a:extLst>
                  <a:ext uri="{0D108BD9-81ED-4DB2-BD59-A6C34878D82A}">
                    <a16:rowId xmlns:a16="http://schemas.microsoft.com/office/drawing/2014/main" xmlns="" val="10000"/>
                  </a:ext>
                </a:extLst>
              </a:tr>
              <a:tr h="370840">
                <a:tc>
                  <a:txBody>
                    <a:bodyPr/>
                    <a:lstStyle/>
                    <a:p>
                      <a:r>
                        <a:rPr lang="zh-CN" altLang="en-US" sz="3200" dirty="0"/>
                        <a:t>价值</a:t>
                      </a:r>
                    </a:p>
                  </a:txBody>
                  <a:tcPr/>
                </a:tc>
                <a:tc>
                  <a:txBody>
                    <a:bodyPr/>
                    <a:lstStyle/>
                    <a:p>
                      <a:r>
                        <a:rPr lang="zh-CN" altLang="en-US" sz="3200" dirty="0"/>
                        <a:t>强调集中社会大众的意志进行决策和判断，是一种“多数人之治”的思维”</a:t>
                      </a:r>
                    </a:p>
                  </a:txBody>
                  <a:tcPr/>
                </a:tc>
                <a:tc>
                  <a:txBody>
                    <a:bodyPr/>
                    <a:lstStyle/>
                    <a:p>
                      <a:r>
                        <a:rPr lang="zh-CN" altLang="en-US" sz="3200" dirty="0"/>
                        <a:t>少数个人的集权专断</a:t>
                      </a:r>
                    </a:p>
                  </a:txBody>
                  <a:tcPr/>
                </a:tc>
                <a:extLst>
                  <a:ext uri="{0D108BD9-81ED-4DB2-BD59-A6C34878D82A}">
                    <a16:rowId xmlns:a16="http://schemas.microsoft.com/office/drawing/2014/main" xmlns="" val="10001"/>
                  </a:ext>
                </a:extLst>
              </a:tr>
              <a:tr h="370840">
                <a:tc>
                  <a:txBody>
                    <a:bodyPr/>
                    <a:lstStyle/>
                    <a:p>
                      <a:r>
                        <a:rPr lang="zh-CN" altLang="en-US" sz="3200" dirty="0"/>
                        <a:t>标准</a:t>
                      </a:r>
                    </a:p>
                  </a:txBody>
                  <a:tcPr/>
                </a:tc>
                <a:tc>
                  <a:txBody>
                    <a:bodyPr/>
                    <a:lstStyle/>
                    <a:p>
                      <a:r>
                        <a:rPr lang="zh-CN" altLang="en-US" sz="3200" dirty="0"/>
                        <a:t>法律为最高权威</a:t>
                      </a:r>
                    </a:p>
                  </a:txBody>
                  <a:tcPr/>
                </a:tc>
                <a:tc>
                  <a:txBody>
                    <a:bodyPr/>
                    <a:lstStyle/>
                    <a:p>
                      <a:r>
                        <a:rPr lang="zh-CN" altLang="en-US" sz="3200" dirty="0"/>
                        <a:t>个人权威必须服从</a:t>
                      </a:r>
                    </a:p>
                  </a:txBody>
                  <a:tcPr/>
                </a:tc>
                <a:extLst>
                  <a:ext uri="{0D108BD9-81ED-4DB2-BD59-A6C34878D82A}">
                    <a16:rowId xmlns:a16="http://schemas.microsoft.com/office/drawing/2014/main" xmlns="" val="10002"/>
                  </a:ext>
                </a:extLst>
              </a:tr>
            </a:tbl>
          </a:graphicData>
        </a:graphic>
      </p:graphicFrame>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ea typeface="华文新魏" pitchFamily="2" charset="-122"/>
              </a:rPr>
              <a:t>法治思维的基本内容</a:t>
            </a:r>
            <a:endParaRPr lang="zh-CN" altLang="en-US" sz="4800" b="1" dirty="0"/>
          </a:p>
        </p:txBody>
      </p:sp>
      <p:sp>
        <p:nvSpPr>
          <p:cNvPr id="3" name="内容占位符 2"/>
          <p:cNvSpPr>
            <a:spLocks noGrp="1"/>
          </p:cNvSpPr>
          <p:nvPr>
            <p:ph idx="1"/>
          </p:nvPr>
        </p:nvSpPr>
        <p:spPr/>
        <p:txBody>
          <a:bodyPr>
            <a:normAutofit/>
          </a:bodyPr>
          <a:lstStyle/>
          <a:p>
            <a:r>
              <a:rPr lang="zh-CN" altLang="en-US" sz="4000" dirty="0"/>
              <a:t>法治思维主要表现为：价值取向和规则意识</a:t>
            </a:r>
            <a:endParaRPr lang="en-US" altLang="zh-CN" sz="4000" dirty="0"/>
          </a:p>
          <a:p>
            <a:r>
              <a:rPr lang="zh-CN" altLang="en-US" sz="4000" dirty="0"/>
              <a:t>价值取向指个人如何看待和对待法律</a:t>
            </a:r>
            <a:endParaRPr lang="en-US" altLang="zh-CN" sz="4000" dirty="0"/>
          </a:p>
          <a:p>
            <a:r>
              <a:rPr lang="zh-CN" altLang="en-US" sz="4000" dirty="0"/>
              <a:t>规则意识指个人如何用法律看待和对待自己</a:t>
            </a:r>
            <a:endParaRPr lang="en-US" altLang="zh-CN" sz="4000" dirty="0"/>
          </a:p>
        </p:txBody>
      </p:sp>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1</a:t>
            </a:r>
            <a:r>
              <a:rPr lang="zh-CN" altLang="en-US" sz="4400" dirty="0"/>
              <a:t>、法律至上</a:t>
            </a:r>
          </a:p>
        </p:txBody>
      </p:sp>
      <p:sp>
        <p:nvSpPr>
          <p:cNvPr id="3" name="内容占位符 2"/>
          <p:cNvSpPr>
            <a:spLocks noGrp="1"/>
          </p:cNvSpPr>
          <p:nvPr>
            <p:ph idx="1"/>
          </p:nvPr>
        </p:nvSpPr>
        <p:spPr>
          <a:xfrm>
            <a:off x="395535" y="1340768"/>
            <a:ext cx="8352929" cy="4758407"/>
          </a:xfrm>
        </p:spPr>
        <p:txBody>
          <a:bodyPr>
            <a:normAutofit fontScale="77500" lnSpcReduction="20000"/>
          </a:bodyPr>
          <a:lstStyle/>
          <a:p>
            <a:pPr>
              <a:buNone/>
            </a:pPr>
            <a:r>
              <a:rPr lang="zh-CN" altLang="en-US" sz="4000" dirty="0"/>
              <a:t>法律的至上性具体表现为：</a:t>
            </a:r>
            <a:endParaRPr lang="en-US" altLang="zh-CN" sz="4000" dirty="0"/>
          </a:p>
          <a:p>
            <a:r>
              <a:rPr lang="zh-CN" altLang="en-US" sz="4000" b="1" dirty="0"/>
              <a:t>普遍适用性：</a:t>
            </a:r>
            <a:r>
              <a:rPr lang="zh-CN" altLang="en-US" sz="4000" dirty="0"/>
              <a:t>法律在本国主权范围内对所有人具有普遍的约束力。</a:t>
            </a:r>
            <a:endParaRPr lang="en-US" altLang="zh-CN" sz="4000" dirty="0"/>
          </a:p>
          <a:p>
            <a:r>
              <a:rPr lang="zh-CN" altLang="en-US" sz="4000" b="1" dirty="0"/>
              <a:t>优先适用性：</a:t>
            </a:r>
            <a:r>
              <a:rPr lang="zh-CN" altLang="en-US" sz="4000" dirty="0"/>
              <a:t>当同一项社会关系同时受到多类社会规范的调整时，法律规范的适用要优先于其他社会规范。</a:t>
            </a:r>
            <a:endParaRPr lang="en-US" altLang="zh-CN" sz="4000" dirty="0"/>
          </a:p>
          <a:p>
            <a:r>
              <a:rPr lang="zh-CN" altLang="en-US" sz="4000" b="1" dirty="0"/>
              <a:t>不可抗拒性：</a:t>
            </a:r>
            <a:r>
              <a:rPr lang="zh-CN" altLang="en-US" sz="4000" dirty="0"/>
              <a:t>任何人都不允许违反法律，违反法律就要受到法律的惩罚。不管涉及什么人，不论权力大小、职位高低，只要有违法犯罪行为，就要依法追究和承担法律责任。</a:t>
            </a:r>
          </a:p>
        </p:txBody>
      </p:sp>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2</a:t>
            </a:r>
            <a:r>
              <a:rPr lang="zh-CN" altLang="en-US" sz="4400" dirty="0"/>
              <a:t>、权力制约</a:t>
            </a:r>
          </a:p>
        </p:txBody>
      </p:sp>
      <p:sp>
        <p:nvSpPr>
          <p:cNvPr id="3" name="内容占位符 2"/>
          <p:cNvSpPr>
            <a:spLocks noGrp="1"/>
          </p:cNvSpPr>
          <p:nvPr>
            <p:ph idx="1"/>
          </p:nvPr>
        </p:nvSpPr>
        <p:spPr/>
        <p:txBody>
          <a:bodyPr>
            <a:normAutofit/>
          </a:bodyPr>
          <a:lstStyle/>
          <a:p>
            <a:r>
              <a:rPr lang="zh-CN" altLang="en-US" sz="4400" dirty="0"/>
              <a:t>权力由法定</a:t>
            </a:r>
            <a:endParaRPr lang="en-US" altLang="zh-CN" sz="4400" dirty="0"/>
          </a:p>
          <a:p>
            <a:r>
              <a:rPr lang="zh-CN" altLang="en-US" sz="4400" dirty="0"/>
              <a:t>有权必有责</a:t>
            </a:r>
            <a:endParaRPr lang="en-US" altLang="zh-CN" sz="4400" dirty="0"/>
          </a:p>
          <a:p>
            <a:r>
              <a:rPr lang="zh-CN" altLang="en-US" sz="4400" dirty="0"/>
              <a:t>用权受监督</a:t>
            </a:r>
            <a:endParaRPr lang="en-US" altLang="zh-CN" sz="4400" dirty="0"/>
          </a:p>
          <a:p>
            <a:r>
              <a:rPr lang="zh-CN" altLang="en-US" sz="4400" dirty="0"/>
              <a:t>违法受追究</a:t>
            </a:r>
            <a:endParaRPr lang="en-US" altLang="zh-CN" sz="4400" dirty="0"/>
          </a:p>
          <a:p>
            <a:endParaRPr lang="zh-CN" altLang="en-US" sz="4400" dirty="0"/>
          </a:p>
        </p:txBody>
      </p:sp>
    </p:spTree>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399032"/>
          </a:xfrm>
        </p:spPr>
        <p:txBody>
          <a:bodyPr>
            <a:normAutofit/>
          </a:bodyPr>
          <a:lstStyle/>
          <a:p>
            <a:r>
              <a:rPr lang="en-US" altLang="zh-CN" sz="4400" dirty="0"/>
              <a:t>3</a:t>
            </a:r>
            <a:r>
              <a:rPr lang="zh-CN" altLang="en-US" sz="4400" dirty="0"/>
              <a:t>、公平正义</a:t>
            </a:r>
          </a:p>
        </p:txBody>
      </p:sp>
      <p:sp>
        <p:nvSpPr>
          <p:cNvPr id="3" name="内容占位符 2"/>
          <p:cNvSpPr>
            <a:spLocks noGrp="1"/>
          </p:cNvSpPr>
          <p:nvPr>
            <p:ph idx="1"/>
          </p:nvPr>
        </p:nvSpPr>
        <p:spPr>
          <a:xfrm>
            <a:off x="357158" y="1428736"/>
            <a:ext cx="8443914" cy="4572000"/>
          </a:xfrm>
        </p:spPr>
        <p:txBody>
          <a:bodyPr>
            <a:noAutofit/>
          </a:bodyPr>
          <a:lstStyle/>
          <a:p>
            <a:r>
              <a:rPr lang="zh-CN" altLang="en-US" sz="4000" dirty="0"/>
              <a:t>公平正义是指社会的政治利益、经济利益和其他利益在全体社会成员之间合理、公平分配和占有。</a:t>
            </a:r>
            <a:endParaRPr lang="en-US" altLang="zh-CN" sz="4000" dirty="0"/>
          </a:p>
          <a:p>
            <a:pPr marL="578358" indent="-514350">
              <a:buFont typeface="+mj-lt"/>
              <a:buAutoNum type="arabicPeriod"/>
            </a:pPr>
            <a:r>
              <a:rPr lang="zh-CN" altLang="en-US" sz="4000" dirty="0"/>
              <a:t>权利公平</a:t>
            </a:r>
            <a:endParaRPr lang="en-US" altLang="zh-CN" sz="4000" dirty="0"/>
          </a:p>
          <a:p>
            <a:pPr marL="578358" indent="-514350">
              <a:buFont typeface="+mj-lt"/>
              <a:buAutoNum type="arabicPeriod"/>
            </a:pPr>
            <a:r>
              <a:rPr lang="zh-CN" altLang="en-US" sz="4000" dirty="0"/>
              <a:t>机会公平</a:t>
            </a:r>
            <a:endParaRPr lang="en-US" altLang="zh-CN" sz="4000" dirty="0"/>
          </a:p>
          <a:p>
            <a:pPr marL="578358" indent="-514350">
              <a:buFont typeface="+mj-lt"/>
              <a:buAutoNum type="arabicPeriod"/>
            </a:pPr>
            <a:r>
              <a:rPr lang="zh-CN" altLang="en-US" sz="4000" dirty="0"/>
              <a:t>规则公平</a:t>
            </a:r>
            <a:endParaRPr lang="en-US" altLang="zh-CN" sz="4000" dirty="0"/>
          </a:p>
          <a:p>
            <a:pPr marL="578358" indent="-514350">
              <a:buFont typeface="+mj-lt"/>
              <a:buAutoNum type="arabicPeriod"/>
            </a:pPr>
            <a:r>
              <a:rPr lang="zh-CN" altLang="en-US" sz="4000" dirty="0"/>
              <a:t>救济公平</a:t>
            </a:r>
          </a:p>
        </p:txBody>
      </p:sp>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7239000" cy="1143000"/>
          </a:xfrm>
        </p:spPr>
        <p:txBody>
          <a:bodyPr>
            <a:normAutofit/>
          </a:bodyPr>
          <a:lstStyle/>
          <a:p>
            <a:r>
              <a:rPr lang="en-US" altLang="zh-CN" sz="4400" dirty="0"/>
              <a:t>4</a:t>
            </a:r>
            <a:r>
              <a:rPr lang="zh-CN" altLang="en-US" sz="4400" dirty="0"/>
              <a:t>、人权保障</a:t>
            </a:r>
          </a:p>
        </p:txBody>
      </p:sp>
      <p:sp>
        <p:nvSpPr>
          <p:cNvPr id="3" name="内容占位符 2"/>
          <p:cNvSpPr>
            <a:spLocks noGrp="1"/>
          </p:cNvSpPr>
          <p:nvPr>
            <p:ph idx="1"/>
          </p:nvPr>
        </p:nvSpPr>
        <p:spPr>
          <a:xfrm>
            <a:off x="428596" y="1142984"/>
            <a:ext cx="7239000" cy="5132072"/>
          </a:xfrm>
        </p:spPr>
        <p:txBody>
          <a:bodyPr>
            <a:noAutofit/>
          </a:bodyPr>
          <a:lstStyle/>
          <a:p>
            <a:r>
              <a:rPr lang="zh-CN" altLang="en-US" sz="3600" dirty="0"/>
              <a:t>宪法保障</a:t>
            </a:r>
            <a:endParaRPr lang="en-US" altLang="zh-CN" sz="3600" dirty="0"/>
          </a:p>
          <a:p>
            <a:pPr>
              <a:buNone/>
            </a:pPr>
            <a:r>
              <a:rPr lang="zh-CN" altLang="en-US" sz="3600" dirty="0"/>
              <a:t>人权保障的前提和基础</a:t>
            </a:r>
            <a:endParaRPr lang="en-US" altLang="zh-CN" sz="3600" dirty="0"/>
          </a:p>
          <a:p>
            <a:r>
              <a:rPr lang="zh-CN" altLang="en-US" sz="3600" dirty="0"/>
              <a:t>立法保障</a:t>
            </a:r>
            <a:endParaRPr lang="en-US" altLang="zh-CN" sz="3600" dirty="0"/>
          </a:p>
          <a:p>
            <a:pPr>
              <a:buNone/>
            </a:pPr>
            <a:r>
              <a:rPr lang="zh-CN" altLang="en-US" sz="3600" dirty="0"/>
              <a:t>人权保障的重要条件</a:t>
            </a:r>
            <a:endParaRPr lang="en-US" altLang="zh-CN" sz="3600" dirty="0"/>
          </a:p>
          <a:p>
            <a:r>
              <a:rPr lang="zh-CN" altLang="en-US" sz="3600" dirty="0"/>
              <a:t>行政保护</a:t>
            </a:r>
            <a:endParaRPr lang="en-US" altLang="zh-CN" sz="3600" dirty="0"/>
          </a:p>
          <a:p>
            <a:pPr>
              <a:buNone/>
            </a:pPr>
            <a:r>
              <a:rPr lang="zh-CN" altLang="en-US" sz="3600" dirty="0"/>
              <a:t>人权保障的关键环节</a:t>
            </a:r>
            <a:endParaRPr lang="en-US" altLang="zh-CN" sz="3600" dirty="0"/>
          </a:p>
          <a:p>
            <a:r>
              <a:rPr lang="zh-CN" altLang="en-US" sz="3600" dirty="0"/>
              <a:t>司法保障</a:t>
            </a:r>
            <a:endParaRPr lang="en-US" altLang="zh-CN" sz="3600" dirty="0"/>
          </a:p>
          <a:p>
            <a:pPr>
              <a:buNone/>
            </a:pPr>
            <a:r>
              <a:rPr lang="zh-CN" altLang="en-US" sz="3600" dirty="0"/>
              <a:t>人权保障的最后防线</a:t>
            </a:r>
          </a:p>
        </p:txBody>
      </p:sp>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301625" y="285750"/>
            <a:ext cx="8540750" cy="1143000"/>
          </a:xfrm>
        </p:spPr>
        <p:txBody>
          <a:bodyPr/>
          <a:lstStyle/>
          <a:p>
            <a:pPr eaLnBrk="1" hangingPunct="1"/>
            <a:r>
              <a:rPr lang="en-US" altLang="zh-CN" dirty="0"/>
              <a:t>5</a:t>
            </a:r>
            <a:r>
              <a:rPr lang="zh-CN" altLang="en-US" dirty="0"/>
              <a:t>、正当程序</a:t>
            </a:r>
            <a:endParaRPr lang="zh-CN" altLang="en-US" b="1" dirty="0">
              <a:latin typeface="华文新魏" pitchFamily="2" charset="-122"/>
              <a:ea typeface="华文新魏" pitchFamily="2" charset="-122"/>
            </a:endParaRPr>
          </a:p>
        </p:txBody>
      </p:sp>
      <p:sp>
        <p:nvSpPr>
          <p:cNvPr id="51203" name="内容占位符 2"/>
          <p:cNvSpPr>
            <a:spLocks noGrp="1"/>
          </p:cNvSpPr>
          <p:nvPr>
            <p:ph idx="1"/>
          </p:nvPr>
        </p:nvSpPr>
        <p:spPr>
          <a:xfrm>
            <a:off x="301625" y="1285875"/>
            <a:ext cx="8540750" cy="5072063"/>
          </a:xfrm>
        </p:spPr>
        <p:txBody>
          <a:bodyPr/>
          <a:lstStyle/>
          <a:p>
            <a:r>
              <a:rPr lang="zh-CN" altLang="en-US" sz="2800" dirty="0">
                <a:latin typeface="华文新魏" pitchFamily="2" charset="-122"/>
                <a:ea typeface="华文新魏" pitchFamily="2" charset="-122"/>
              </a:rPr>
              <a:t>正当程序具有合法性、中立性、参与性、公开性、时限性等基本特征</a:t>
            </a:r>
            <a:endParaRPr lang="en-US" altLang="zh-CN" sz="2800"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坚持实体公正与程序公正并重</a:t>
            </a:r>
            <a:endParaRPr lang="en-US" altLang="zh-CN" dirty="0">
              <a:latin typeface="华文新魏" pitchFamily="2" charset="-122"/>
              <a:ea typeface="华文新魏" pitchFamily="2" charset="-122"/>
            </a:endParaRPr>
          </a:p>
          <a:p>
            <a:r>
              <a:rPr lang="zh-CN" altLang="en-US" sz="2800" dirty="0">
                <a:latin typeface="华文新魏" pitchFamily="2" charset="-122"/>
                <a:ea typeface="华文新魏" pitchFamily="2" charset="-122"/>
              </a:rPr>
              <a:t>实体公正是程序公正追求的目标；程序公正是实现实体公正的保障。 </a:t>
            </a:r>
            <a:endParaRPr lang="en-US" altLang="zh-CN" sz="2800"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                   </a:t>
            </a:r>
            <a:r>
              <a:rPr lang="zh-CN" altLang="en-US" sz="2800" dirty="0">
                <a:latin typeface="华文新魏" pitchFamily="2" charset="-122"/>
                <a:ea typeface="华文新魏" pitchFamily="2" charset="-122"/>
              </a:rPr>
              <a:t>实体公正</a:t>
            </a:r>
            <a:r>
              <a:rPr lang="en-US" altLang="zh-CN" sz="2800" dirty="0">
                <a:latin typeface="华文新魏" pitchFamily="2" charset="-122"/>
                <a:ea typeface="华文新魏" pitchFamily="2" charset="-122"/>
              </a:rPr>
              <a:t>——</a:t>
            </a:r>
            <a:endParaRPr lang="en-US" altLang="zh-CN" sz="1000" dirty="0">
              <a:latin typeface="华文新魏" pitchFamily="2" charset="-122"/>
              <a:ea typeface="华文新魏" pitchFamily="2" charset="-122"/>
            </a:endParaRPr>
          </a:p>
          <a:p>
            <a:pPr eaLnBrk="1" hangingPunct="1"/>
            <a:r>
              <a:rPr lang="zh-CN" altLang="en-US" sz="2800" dirty="0">
                <a:latin typeface="华文新魏" pitchFamily="2" charset="-122"/>
                <a:ea typeface="华文新魏" pitchFamily="2" charset="-122"/>
              </a:rPr>
              <a:t>法律公正</a:t>
            </a:r>
            <a:endParaRPr lang="en-US" altLang="zh-CN" sz="2800" dirty="0">
              <a:latin typeface="华文新魏" pitchFamily="2" charset="-122"/>
              <a:ea typeface="华文新魏" pitchFamily="2" charset="-122"/>
            </a:endParaRPr>
          </a:p>
          <a:p>
            <a:pPr eaLnBrk="1" hangingPunct="1"/>
            <a:r>
              <a:rPr lang="zh-CN" altLang="en-US" sz="2800" dirty="0">
                <a:latin typeface="华文新魏" pitchFamily="2" charset="-122"/>
                <a:ea typeface="华文新魏" pitchFamily="2" charset="-122"/>
              </a:rPr>
              <a:t>                      程序公正</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 </a:t>
            </a:r>
            <a:endParaRPr lang="en-US" altLang="zh-CN" sz="2800" dirty="0">
              <a:latin typeface="华文新魏" pitchFamily="2" charset="-122"/>
              <a:ea typeface="华文新魏" pitchFamily="2" charset="-122"/>
            </a:endParaRPr>
          </a:p>
        </p:txBody>
      </p:sp>
      <p:sp>
        <p:nvSpPr>
          <p:cNvPr id="4" name="灯片编号占位符 3"/>
          <p:cNvSpPr>
            <a:spLocks noGrp="1"/>
          </p:cNvSpPr>
          <p:nvPr>
            <p:ph type="sldNum" sz="quarter" idx="12"/>
          </p:nvPr>
        </p:nvSpPr>
        <p:spPr/>
        <p:txBody>
          <a:bodyPr/>
          <a:lstStyle/>
          <a:p>
            <a:pPr>
              <a:defRPr/>
            </a:pPr>
            <a:fld id="{7A96041E-C564-4E77-BA61-9F07702F287E}" type="slidenum">
              <a:rPr lang="en-US" altLang="zh-CN"/>
              <a:pPr>
                <a:defRPr/>
              </a:pPr>
              <a:t>36</a:t>
            </a:fld>
            <a:endParaRPr lang="en-US" altLang="zh-CN" dirty="0"/>
          </a:p>
        </p:txBody>
      </p:sp>
      <p:sp>
        <p:nvSpPr>
          <p:cNvPr id="5" name="AutoShape 5"/>
          <p:cNvSpPr>
            <a:spLocks/>
          </p:cNvSpPr>
          <p:nvPr/>
        </p:nvSpPr>
        <p:spPr bwMode="auto">
          <a:xfrm>
            <a:off x="2267744" y="4005064"/>
            <a:ext cx="216024" cy="1152525"/>
          </a:xfrm>
          <a:prstGeom prst="leftBrace">
            <a:avLst>
              <a:gd name="adj1" fmla="val 134444"/>
              <a:gd name="adj2" fmla="val 48852"/>
            </a:avLst>
          </a:prstGeom>
          <a:noFill/>
          <a:ln w="25400">
            <a:solidFill>
              <a:schemeClr val="tx1"/>
            </a:solidFill>
            <a:round/>
            <a:headEnd/>
            <a:tailEnd/>
          </a:ln>
        </p:spPr>
        <p:txBody>
          <a:bodyPr wrap="none" anchor="ctr"/>
          <a:lstStyle/>
          <a:p>
            <a:endParaRPr lang="zh-CN" altLang="en-US"/>
          </a:p>
        </p:txBody>
      </p:sp>
      <p:sp>
        <p:nvSpPr>
          <p:cNvPr id="51206" name="TextBox 5"/>
          <p:cNvSpPr txBox="1">
            <a:spLocks noChangeArrowheads="1"/>
          </p:cNvSpPr>
          <p:nvPr/>
        </p:nvSpPr>
        <p:spPr bwMode="auto">
          <a:xfrm>
            <a:off x="4788024" y="3501008"/>
            <a:ext cx="3643312" cy="1200329"/>
          </a:xfrm>
          <a:prstGeom prst="rect">
            <a:avLst/>
          </a:prstGeom>
          <a:noFill/>
          <a:ln w="9525">
            <a:noFill/>
            <a:miter lim="800000"/>
            <a:headEnd/>
            <a:tailEnd/>
          </a:ln>
        </p:spPr>
        <p:txBody>
          <a:bodyPr wrap="square">
            <a:spAutoFit/>
          </a:bodyPr>
          <a:lstStyle/>
          <a:p>
            <a:pPr algn="l"/>
            <a:r>
              <a:rPr lang="zh-CN" altLang="en-US" dirty="0">
                <a:latin typeface="华文新魏" pitchFamily="2" charset="-122"/>
              </a:rPr>
              <a:t>法律上的权利、义务、责任的设定、分配的结果是否正当合理。</a:t>
            </a:r>
            <a:endParaRPr lang="zh-CN" altLang="en-US" dirty="0"/>
          </a:p>
        </p:txBody>
      </p:sp>
      <p:sp>
        <p:nvSpPr>
          <p:cNvPr id="51207" name="TextBox 6"/>
          <p:cNvSpPr txBox="1">
            <a:spLocks noChangeArrowheads="1"/>
          </p:cNvSpPr>
          <p:nvPr/>
        </p:nvSpPr>
        <p:spPr bwMode="auto">
          <a:xfrm>
            <a:off x="4788024" y="4653136"/>
            <a:ext cx="3571875" cy="923330"/>
          </a:xfrm>
          <a:prstGeom prst="rect">
            <a:avLst/>
          </a:prstGeom>
          <a:noFill/>
          <a:ln w="9525">
            <a:noFill/>
            <a:miter lim="800000"/>
            <a:headEnd/>
            <a:tailEnd/>
          </a:ln>
        </p:spPr>
        <p:txBody>
          <a:bodyPr>
            <a:spAutoFit/>
          </a:bodyPr>
          <a:lstStyle/>
          <a:p>
            <a:pPr algn="l"/>
            <a:r>
              <a:rPr lang="zh-CN" altLang="en-US" dirty="0">
                <a:latin typeface="华文新魏" pitchFamily="2" charset="-122"/>
              </a:rPr>
              <a:t>法律上的权利、义务、责任的设定和裁判的过程或程序是否正当合理。</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fade">
                                      <p:cBhvr>
                                        <p:cTn id="7" dur="800" decel="100000"/>
                                        <p:tgtEl>
                                          <p:spTgt spid="51202"/>
                                        </p:tgtEl>
                                      </p:cBhvr>
                                    </p:animEffect>
                                    <p:anim calcmode="lin" valueType="num">
                                      <p:cBhvr>
                                        <p:cTn id="8" dur="800" decel="100000" fill="hold"/>
                                        <p:tgtEl>
                                          <p:spTgt spid="51202"/>
                                        </p:tgtEl>
                                        <p:attrNameLst>
                                          <p:attrName>style.rotation</p:attrName>
                                        </p:attrNameLst>
                                      </p:cBhvr>
                                      <p:tavLst>
                                        <p:tav tm="0">
                                          <p:val>
                                            <p:fltVal val="-90"/>
                                          </p:val>
                                        </p:tav>
                                        <p:tav tm="100000">
                                          <p:val>
                                            <p:fltVal val="0"/>
                                          </p:val>
                                        </p:tav>
                                      </p:tavLst>
                                    </p:anim>
                                    <p:anim calcmode="lin" valueType="num">
                                      <p:cBhvr>
                                        <p:cTn id="9" dur="800" decel="100000" fill="hold"/>
                                        <p:tgtEl>
                                          <p:spTgt spid="51202"/>
                                        </p:tgtEl>
                                        <p:attrNameLst>
                                          <p:attrName>ppt_x</p:attrName>
                                        </p:attrNameLst>
                                      </p:cBhvr>
                                      <p:tavLst>
                                        <p:tav tm="0">
                                          <p:val>
                                            <p:strVal val="#ppt_x+0.4"/>
                                          </p:val>
                                        </p:tav>
                                        <p:tav tm="100000">
                                          <p:val>
                                            <p:strVal val="#ppt_x-0.05"/>
                                          </p:val>
                                        </p:tav>
                                      </p:tavLst>
                                    </p:anim>
                                    <p:anim calcmode="lin" valueType="num">
                                      <p:cBhvr>
                                        <p:cTn id="10" dur="800" decel="100000" fill="hold"/>
                                        <p:tgtEl>
                                          <p:spTgt spid="5120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0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0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1203">
                                            <p:txEl>
                                              <p:pRg st="0" end="0"/>
                                            </p:txEl>
                                          </p:spTgt>
                                        </p:tgtEl>
                                        <p:attrNameLst>
                                          <p:attrName>style.visibility</p:attrName>
                                        </p:attrNameLst>
                                      </p:cBhvr>
                                      <p:to>
                                        <p:strVal val="visible"/>
                                      </p:to>
                                    </p:set>
                                    <p:animEffect transition="in" filter="wipe(left)">
                                      <p:cBhvr>
                                        <p:cTn id="16" dur="500"/>
                                        <p:tgtEl>
                                          <p:spTgt spid="51203">
                                            <p:txEl>
                                              <p:pRg st="0" end="0"/>
                                            </p:txEl>
                                          </p:spTgt>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51203">
                                            <p:txEl>
                                              <p:pRg st="1" end="1"/>
                                            </p:txEl>
                                          </p:spTgt>
                                        </p:tgtEl>
                                        <p:attrNameLst>
                                          <p:attrName>style.visibility</p:attrName>
                                        </p:attrNameLst>
                                      </p:cBhvr>
                                      <p:to>
                                        <p:strVal val="visible"/>
                                      </p:to>
                                    </p:set>
                                    <p:anim calcmode="lin" valueType="num">
                                      <p:cBhvr additive="base">
                                        <p:cTn id="20" dur="500" fill="hold"/>
                                        <p:tgtEl>
                                          <p:spTgt spid="5120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1203">
                                            <p:txEl>
                                              <p:pRg st="4" end="4"/>
                                            </p:txEl>
                                          </p:spTgt>
                                        </p:tgtEl>
                                        <p:attrNameLst>
                                          <p:attrName>style.visibility</p:attrName>
                                        </p:attrNameLst>
                                      </p:cBhvr>
                                      <p:to>
                                        <p:strVal val="visible"/>
                                      </p:to>
                                    </p:set>
                                    <p:animEffect transition="in" filter="wipe(left)">
                                      <p:cBhvr>
                                        <p:cTn id="26" dur="500"/>
                                        <p:tgtEl>
                                          <p:spTgt spid="5120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1203">
                                            <p:txEl>
                                              <p:pRg st="2" end="2"/>
                                            </p:txEl>
                                          </p:spTgt>
                                        </p:tgtEl>
                                        <p:attrNameLst>
                                          <p:attrName>style.visibility</p:attrName>
                                        </p:attrNameLst>
                                      </p:cBhvr>
                                      <p:to>
                                        <p:strVal val="visible"/>
                                      </p:to>
                                    </p:set>
                                    <p:animEffect transition="in" filter="wipe(left)">
                                      <p:cBhvr>
                                        <p:cTn id="34" dur="500"/>
                                        <p:tgtEl>
                                          <p:spTgt spid="51203">
                                            <p:txEl>
                                              <p:pRg st="2" end="2"/>
                                            </p:txEl>
                                          </p:spTgt>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51203">
                                            <p:txEl>
                                              <p:pRg st="3" end="3"/>
                                            </p:txEl>
                                          </p:spTgt>
                                        </p:tgtEl>
                                        <p:attrNameLst>
                                          <p:attrName>style.visibility</p:attrName>
                                        </p:attrNameLst>
                                      </p:cBhvr>
                                      <p:to>
                                        <p:strVal val="visible"/>
                                      </p:to>
                                    </p:set>
                                    <p:animEffect transition="in" filter="wipe(left)">
                                      <p:cBhvr>
                                        <p:cTn id="38" dur="500"/>
                                        <p:tgtEl>
                                          <p:spTgt spid="51203">
                                            <p:txEl>
                                              <p:pRg st="3" end="3"/>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51203">
                                            <p:txEl>
                                              <p:pRg st="5" end="5"/>
                                            </p:txEl>
                                          </p:spTgt>
                                        </p:tgtEl>
                                        <p:attrNameLst>
                                          <p:attrName>style.visibility</p:attrName>
                                        </p:attrNameLst>
                                      </p:cBhvr>
                                      <p:to>
                                        <p:strVal val="visible"/>
                                      </p:to>
                                    </p:set>
                                    <p:animEffect transition="in" filter="wipe(left)">
                                      <p:cBhvr>
                                        <p:cTn id="41" dur="500"/>
                                        <p:tgtEl>
                                          <p:spTgt spid="51203">
                                            <p:txEl>
                                              <p:pRg st="5" end="5"/>
                                            </p:txEl>
                                          </p:spTgt>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51206"/>
                                        </p:tgtEl>
                                        <p:attrNameLst>
                                          <p:attrName>style.visibility</p:attrName>
                                        </p:attrNameLst>
                                      </p:cBhvr>
                                      <p:to>
                                        <p:strVal val="visible"/>
                                      </p:to>
                                    </p:set>
                                    <p:animEffect transition="in" filter="dissolve">
                                      <p:cBhvr>
                                        <p:cTn id="45" dur="500"/>
                                        <p:tgtEl>
                                          <p:spTgt spid="51206"/>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51207"/>
                                        </p:tgtEl>
                                        <p:attrNameLst>
                                          <p:attrName>style.visibility</p:attrName>
                                        </p:attrNameLst>
                                      </p:cBhvr>
                                      <p:to>
                                        <p:strVal val="visible"/>
                                      </p:to>
                                    </p:set>
                                    <p:animEffect transition="in" filter="dissolve">
                                      <p:cBhvr>
                                        <p:cTn id="49"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 grpId="0" animBg="1"/>
      <p:bldP spid="51206" grpId="0"/>
      <p:bldP spid="512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t>培养法治思维的途径</a:t>
            </a:r>
          </a:p>
        </p:txBody>
      </p:sp>
      <p:sp>
        <p:nvSpPr>
          <p:cNvPr id="3" name="内容占位符 2"/>
          <p:cNvSpPr>
            <a:spLocks noGrp="1"/>
          </p:cNvSpPr>
          <p:nvPr>
            <p:ph idx="1"/>
          </p:nvPr>
        </p:nvSpPr>
        <p:spPr>
          <a:xfrm>
            <a:off x="571472" y="1571612"/>
            <a:ext cx="8032976" cy="4572000"/>
          </a:xfrm>
        </p:spPr>
        <p:txBody>
          <a:bodyPr>
            <a:normAutofit/>
          </a:bodyPr>
          <a:lstStyle/>
          <a:p>
            <a:r>
              <a:rPr lang="zh-CN" altLang="en-US" sz="4000" dirty="0"/>
              <a:t>学习法律知识</a:t>
            </a:r>
            <a:endParaRPr lang="en-US" altLang="zh-CN" sz="4000" dirty="0"/>
          </a:p>
          <a:p>
            <a:r>
              <a:rPr lang="zh-CN" altLang="en-US" sz="4000" dirty="0"/>
              <a:t>掌握法律方法</a:t>
            </a:r>
            <a:endParaRPr lang="en-US" altLang="zh-CN" sz="4000" dirty="0"/>
          </a:p>
          <a:p>
            <a:r>
              <a:rPr lang="zh-CN" altLang="en-US" sz="4000" dirty="0"/>
              <a:t>参与法律实践</a:t>
            </a:r>
            <a:endParaRPr lang="en-US" altLang="zh-CN" sz="4000" dirty="0"/>
          </a:p>
          <a:p>
            <a:pPr>
              <a:buNone/>
            </a:pPr>
            <a:r>
              <a:rPr lang="zh-CN" altLang="en-US" sz="2800" dirty="0"/>
              <a:t>  参与立法讨论、进行法律监督、旁听司法审判、参与法律问题讨论等</a:t>
            </a:r>
            <a:endParaRPr lang="en-US" altLang="zh-CN" sz="2800" dirty="0"/>
          </a:p>
          <a:p>
            <a:r>
              <a:rPr lang="zh-CN" altLang="en-US" sz="4000" dirty="0"/>
              <a:t>养成守法习惯</a:t>
            </a:r>
          </a:p>
        </p:txBody>
      </p:sp>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267494"/>
            <a:ext cx="7758138" cy="1232680"/>
          </a:xfrm>
        </p:spPr>
        <p:txBody>
          <a:bodyPr>
            <a:noAutofit/>
          </a:bodyPr>
          <a:lstStyle/>
          <a:p>
            <a:r>
              <a:rPr lang="zh-CN" altLang="en-US" b="1" cap="all" dirty="0">
                <a:solidFill>
                  <a:srgbClr val="990033"/>
                </a:solidFill>
                <a:latin typeface="宋体" pitchFamily="2" charset="-122"/>
                <a:ea typeface="宋体" pitchFamily="2" charset="-122"/>
              </a:rPr>
              <a:t>尊重法律权威</a:t>
            </a:r>
            <a:endParaRPr lang="zh-CN" altLang="en-US" sz="4800" b="1" dirty="0"/>
          </a:p>
        </p:txBody>
      </p:sp>
      <p:sp>
        <p:nvSpPr>
          <p:cNvPr id="3" name="内容占位符 2"/>
          <p:cNvSpPr>
            <a:spLocks noGrp="1"/>
          </p:cNvSpPr>
          <p:nvPr>
            <p:ph idx="1"/>
          </p:nvPr>
        </p:nvSpPr>
        <p:spPr/>
        <p:txBody>
          <a:bodyPr>
            <a:normAutofit/>
          </a:bodyPr>
          <a:lstStyle/>
          <a:p>
            <a:r>
              <a:rPr lang="zh-CN" altLang="en-US" sz="3600" b="1" dirty="0">
                <a:solidFill>
                  <a:schemeClr val="tx2"/>
                </a:solidFill>
                <a:latin typeface="+mj-ea"/>
                <a:ea typeface="+mj-ea"/>
                <a:cs typeface="+mj-cs"/>
              </a:rPr>
              <a:t>尊重法律权威的基本要求</a:t>
            </a:r>
            <a:endParaRPr lang="en-US" altLang="zh-CN" sz="3600" b="1" dirty="0">
              <a:solidFill>
                <a:schemeClr val="tx2"/>
              </a:solidFill>
              <a:latin typeface="+mj-ea"/>
              <a:ea typeface="+mj-ea"/>
              <a:cs typeface="+mj-cs"/>
            </a:endParaRPr>
          </a:p>
          <a:p>
            <a:r>
              <a:rPr lang="zh-CN" altLang="en-US" sz="4400" dirty="0"/>
              <a:t>信仰法律</a:t>
            </a:r>
            <a:endParaRPr lang="en-US" altLang="zh-CN" sz="4400" dirty="0"/>
          </a:p>
          <a:p>
            <a:r>
              <a:rPr lang="zh-CN" altLang="en-US" sz="4400" dirty="0"/>
              <a:t>遵守法律</a:t>
            </a:r>
            <a:endParaRPr lang="en-US" altLang="zh-CN" sz="4400" dirty="0"/>
          </a:p>
          <a:p>
            <a:r>
              <a:rPr lang="zh-CN" altLang="en-US" sz="4400" dirty="0"/>
              <a:t>服从法律</a:t>
            </a:r>
            <a:endParaRPr lang="en-US" altLang="zh-CN" sz="4400" dirty="0"/>
          </a:p>
          <a:p>
            <a:r>
              <a:rPr lang="zh-CN" altLang="en-US" sz="4400" dirty="0"/>
              <a:t>维护法律</a:t>
            </a:r>
            <a:endParaRPr lang="en-US" altLang="zh-CN" sz="4400" dirty="0"/>
          </a:p>
        </p:txBody>
      </p:sp>
      <p:sp>
        <p:nvSpPr>
          <p:cNvPr id="4" name="AutoShape 5">
            <a:hlinkClick r:id="rId2" action="ppaction://hlinksldjump" highlightClick="1"/>
          </p:cNvPr>
          <p:cNvSpPr>
            <a:spLocks noChangeArrowheads="1"/>
          </p:cNvSpPr>
          <p:nvPr/>
        </p:nvSpPr>
        <p:spPr bwMode="auto">
          <a:xfrm>
            <a:off x="7956376" y="5877272"/>
            <a:ext cx="395164" cy="466154"/>
          </a:xfrm>
          <a:prstGeom prst="actionButtonReturn">
            <a:avLst/>
          </a:prstGeom>
          <a:solidFill>
            <a:schemeClr val="bg2"/>
          </a:solidFill>
          <a:ln w="9525">
            <a:noFill/>
            <a:miter lim="800000"/>
            <a:headEnd/>
            <a:tailEnd/>
          </a:ln>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ctrTitle"/>
          </p:nvPr>
        </p:nvSpPr>
        <p:spPr/>
        <p:txBody>
          <a:bodyPr/>
          <a:lstStyle/>
          <a:p>
            <a:pPr eaLnBrk="1" hangingPunct="1">
              <a:defRPr/>
            </a:pPr>
            <a:r>
              <a:rPr lang="zh-CN" altLang="en-US" sz="6600" i="0" dirty="0">
                <a:ea typeface="宋体" pitchFamily="2" charset="-122"/>
              </a:rPr>
              <a:t>结束</a:t>
            </a:r>
            <a:endParaRPr lang="en-US" altLang="zh-CN" sz="6600" i="0" dirty="0">
              <a:ea typeface="宋体" pitchFamily="2" charset="-122"/>
            </a:endParaRPr>
          </a:p>
        </p:txBody>
      </p:sp>
      <p:sp>
        <p:nvSpPr>
          <p:cNvPr id="86019" name="Rectangle 5"/>
          <p:cNvSpPr>
            <a:spLocks noGrp="1" noChangeArrowheads="1"/>
          </p:cNvSpPr>
          <p:nvPr>
            <p:ph type="subTitle" idx="1"/>
          </p:nvPr>
        </p:nvSpPr>
        <p:spPr/>
        <p:txBody>
          <a:bodyPr/>
          <a:lstStyle/>
          <a:p>
            <a:pPr eaLnBrk="1" hangingPunct="1"/>
            <a:r>
              <a:rPr lang="en-US" altLang="zh-CN" sz="5400" dirty="0">
                <a:ea typeface="宋体" pitchFamily="2" charset="-122"/>
              </a:rPr>
              <a:t>The  End</a:t>
            </a:r>
            <a:endParaRPr lang="zh-CN" altLang="zh-CN" sz="5400" dirty="0">
              <a:ea typeface="宋体" pitchFamily="2" charset="-122"/>
            </a:endParaRPr>
          </a:p>
        </p:txBody>
      </p:sp>
      <p:pic>
        <p:nvPicPr>
          <p:cNvPr id="86020" name="Picture 6" descr="main_top1"/>
          <p:cNvPicPr>
            <a:picLocks noChangeAspect="1" noChangeArrowheads="1"/>
          </p:cNvPicPr>
          <p:nvPr/>
        </p:nvPicPr>
        <p:blipFill>
          <a:blip r:embed="rId2" cstate="print"/>
          <a:srcRect/>
          <a:stretch>
            <a:fillRect/>
          </a:stretch>
        </p:blipFill>
        <p:spPr bwMode="auto">
          <a:xfrm>
            <a:off x="0" y="333375"/>
            <a:ext cx="3571875" cy="1309688"/>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1000" fill="hold"/>
                                        <p:tgtEl>
                                          <p:spTgt spid="164868"/>
                                        </p:tgtEl>
                                        <p:attrNameLst>
                                          <p:attrName>ppt_w</p:attrName>
                                        </p:attrNameLst>
                                      </p:cBhvr>
                                      <p:tavLst>
                                        <p:tav tm="0">
                                          <p:val>
                                            <p:fltVal val="0"/>
                                          </p:val>
                                        </p:tav>
                                        <p:tav tm="100000">
                                          <p:val>
                                            <p:strVal val="#ppt_w"/>
                                          </p:val>
                                        </p:tav>
                                      </p:tavLst>
                                    </p:anim>
                                    <p:anim calcmode="lin" valueType="num">
                                      <p:cBhvr>
                                        <p:cTn id="8" dur="1000" fill="hold"/>
                                        <p:tgtEl>
                                          <p:spTgt spid="164868"/>
                                        </p:tgtEl>
                                        <p:attrNameLst>
                                          <p:attrName>ppt_h</p:attrName>
                                        </p:attrNameLst>
                                      </p:cBhvr>
                                      <p:tavLst>
                                        <p:tav tm="0">
                                          <p:val>
                                            <p:fltVal val="0"/>
                                          </p:val>
                                        </p:tav>
                                        <p:tav tm="100000">
                                          <p:val>
                                            <p:strVal val="#ppt_h"/>
                                          </p:val>
                                        </p:tav>
                                      </p:tavLst>
                                    </p:anim>
                                    <p:anim calcmode="lin" valueType="num">
                                      <p:cBhvr>
                                        <p:cTn id="9" dur="1000" fill="hold"/>
                                        <p:tgtEl>
                                          <p:spTgt spid="164868"/>
                                        </p:tgtEl>
                                        <p:attrNameLst>
                                          <p:attrName>style.rotation</p:attrName>
                                        </p:attrNameLst>
                                      </p:cBhvr>
                                      <p:tavLst>
                                        <p:tav tm="0">
                                          <p:val>
                                            <p:fltVal val="360"/>
                                          </p:val>
                                        </p:tav>
                                        <p:tav tm="100000">
                                          <p:val>
                                            <p:fltVal val="0"/>
                                          </p:val>
                                        </p:tav>
                                      </p:tavLst>
                                    </p:anim>
                                    <p:animEffect transition="in" filter="fade">
                                      <p:cBhvr>
                                        <p:cTn id="10" dur="1000"/>
                                        <p:tgtEl>
                                          <p:spTgt spid="164868"/>
                                        </p:tgtEl>
                                      </p:cBhvr>
                                    </p:animEffect>
                                  </p:childTnLst>
                                </p:cTn>
                              </p:par>
                              <p:par>
                                <p:cTn id="11" presetID="45" presetClass="entr" presetSubtype="0" fill="hold" grpId="0" nodeType="withEffect">
                                  <p:stCondLst>
                                    <p:cond delay="0"/>
                                  </p:stCondLst>
                                  <p:iterate type="lt">
                                    <p:tmPct val="10000"/>
                                  </p:iterate>
                                  <p:childTnLst>
                                    <p:set>
                                      <p:cBhvr>
                                        <p:cTn id="12" dur="1" fill="hold">
                                          <p:stCondLst>
                                            <p:cond delay="0"/>
                                          </p:stCondLst>
                                        </p:cTn>
                                        <p:tgtEl>
                                          <p:spTgt spid="86019">
                                            <p:txEl>
                                              <p:pRg st="0" end="0"/>
                                            </p:txEl>
                                          </p:spTgt>
                                        </p:tgtEl>
                                        <p:attrNameLst>
                                          <p:attrName>style.visibility</p:attrName>
                                        </p:attrNameLst>
                                      </p:cBhvr>
                                      <p:to>
                                        <p:strVal val="visible"/>
                                      </p:to>
                                    </p:set>
                                    <p:animEffect transition="in" filter="fade">
                                      <p:cBhvr>
                                        <p:cTn id="13" dur="2000"/>
                                        <p:tgtEl>
                                          <p:spTgt spid="86019">
                                            <p:txEl>
                                              <p:pRg st="0" end="0"/>
                                            </p:txEl>
                                          </p:spTgt>
                                        </p:tgtEl>
                                      </p:cBhvr>
                                    </p:animEffect>
                                    <p:anim calcmode="lin" valueType="num">
                                      <p:cBhvr>
                                        <p:cTn id="14" dur="2000" fill="hold"/>
                                        <p:tgtEl>
                                          <p:spTgt spid="86019">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8601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P spid="860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Rot="1" noChangeArrowheads="1"/>
          </p:cNvSpPr>
          <p:nvPr>
            <p:ph type="ctrTitle"/>
          </p:nvPr>
        </p:nvSpPr>
        <p:spPr>
          <a:xfrm>
            <a:off x="684213" y="2349500"/>
            <a:ext cx="7772400" cy="2232025"/>
          </a:xfrm>
        </p:spPr>
        <p:txBody>
          <a:bodyPr/>
          <a:lstStyle/>
          <a:p>
            <a:pPr algn="l" eaLnBrk="1" hangingPunct="1">
              <a:lnSpc>
                <a:spcPct val="150000"/>
              </a:lnSpc>
              <a:spcBef>
                <a:spcPts val="2400"/>
              </a:spcBef>
              <a:spcAft>
                <a:spcPts val="2400"/>
              </a:spcAft>
              <a:defRPr/>
            </a:pPr>
            <a:r>
              <a:rPr lang="zh-CN" altLang="en-US" sz="5400" dirty="0">
                <a:effectLst>
                  <a:outerShdw blurRad="38100" dist="38100" dir="2700000" algn="tl">
                    <a:srgbClr val="C0C0C0"/>
                  </a:outerShdw>
                </a:effectLst>
                <a:latin typeface="华文行楷" pitchFamily="2" charset="-122"/>
                <a:ea typeface="华文行楷" pitchFamily="2" charset="-122"/>
              </a:rPr>
              <a:t>一、什么是法治？</a:t>
            </a:r>
            <a:endParaRPr lang="zh-CN" altLang="en-US" sz="1800" dirty="0">
              <a:effectLst>
                <a:outerShdw blurRad="38100" dist="38100" dir="2700000" algn="tl">
                  <a:srgbClr val="C0C0C0"/>
                </a:outerShdw>
              </a:effectLst>
              <a:latin typeface="华文行楷" pitchFamily="2" charset="-122"/>
              <a:ea typeface="华文行楷" pitchFamily="2" charset="-122"/>
            </a:endParaRPr>
          </a:p>
        </p:txBody>
      </p:sp>
      <p:pic>
        <p:nvPicPr>
          <p:cNvPr id="164871" name="Picture 7" descr="BD05015_"/>
          <p:cNvPicPr>
            <a:picLocks noChangeAspect="1" noChangeArrowheads="1"/>
          </p:cNvPicPr>
          <p:nvPr/>
        </p:nvPicPr>
        <p:blipFill>
          <a:blip r:embed="rId2" cstate="print"/>
          <a:srcRect/>
          <a:stretch>
            <a:fillRect/>
          </a:stretch>
        </p:blipFill>
        <p:spPr bwMode="auto">
          <a:xfrm>
            <a:off x="6888163" y="0"/>
            <a:ext cx="2255837" cy="2484438"/>
          </a:xfrm>
          <a:prstGeom prst="rect">
            <a:avLst/>
          </a:prstGeom>
          <a:noFill/>
          <a:ln w="9525">
            <a:noFill/>
            <a:miter lim="800000"/>
            <a:headEnd/>
            <a:tailEnd/>
          </a:ln>
        </p:spPr>
      </p:pic>
    </p:spTree>
    <p:extLst>
      <p:ext uri="{BB962C8B-B14F-4D97-AF65-F5344CB8AC3E}">
        <p14:creationId xmlns:p14="http://schemas.microsoft.com/office/powerpoint/2010/main" val="295065749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1000" fill="hold"/>
                                        <p:tgtEl>
                                          <p:spTgt spid="164868"/>
                                        </p:tgtEl>
                                        <p:attrNameLst>
                                          <p:attrName>ppt_w</p:attrName>
                                        </p:attrNameLst>
                                      </p:cBhvr>
                                      <p:tavLst>
                                        <p:tav tm="0">
                                          <p:val>
                                            <p:fltVal val="0"/>
                                          </p:val>
                                        </p:tav>
                                        <p:tav tm="100000">
                                          <p:val>
                                            <p:strVal val="#ppt_w"/>
                                          </p:val>
                                        </p:tav>
                                      </p:tavLst>
                                    </p:anim>
                                    <p:anim calcmode="lin" valueType="num">
                                      <p:cBhvr>
                                        <p:cTn id="8" dur="1000" fill="hold"/>
                                        <p:tgtEl>
                                          <p:spTgt spid="16486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2" presetClass="entr" presetSubtype="2" fill="hold" nodeType="afterEffect">
                                  <p:stCondLst>
                                    <p:cond delay="0"/>
                                  </p:stCondLst>
                                  <p:childTnLst>
                                    <p:set>
                                      <p:cBhvr>
                                        <p:cTn id="11" dur="1" fill="hold">
                                          <p:stCondLst>
                                            <p:cond delay="0"/>
                                          </p:stCondLst>
                                        </p:cTn>
                                        <p:tgtEl>
                                          <p:spTgt spid="164871"/>
                                        </p:tgtEl>
                                        <p:attrNameLst>
                                          <p:attrName>style.visibility</p:attrName>
                                        </p:attrNameLst>
                                      </p:cBhvr>
                                      <p:to>
                                        <p:strVal val="visible"/>
                                      </p:to>
                                    </p:set>
                                    <p:animEffect transition="in" filter="slide(fromRight)">
                                      <p:cBhvr>
                                        <p:cTn id="12"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F7BCFBE-FC9F-40CE-BB32-D4C7CCB566F9}" type="slidenum">
              <a:rPr lang="en-US" altLang="zh-CN"/>
              <a:pPr/>
              <a:t>5</a:t>
            </a:fld>
            <a:endParaRPr lang="en-US" altLang="zh-CN" dirty="0"/>
          </a:p>
        </p:txBody>
      </p:sp>
      <p:sp>
        <p:nvSpPr>
          <p:cNvPr id="26626" name="Rectangle 2"/>
          <p:cNvSpPr>
            <a:spLocks noGrp="1" noChangeArrowheads="1"/>
          </p:cNvSpPr>
          <p:nvPr>
            <p:ph type="title"/>
          </p:nvPr>
        </p:nvSpPr>
        <p:spPr/>
        <p:txBody>
          <a:bodyPr/>
          <a:lstStyle/>
          <a:p>
            <a:r>
              <a:rPr lang="zh-CN" altLang="en-US" b="1" dirty="0">
                <a:ea typeface="华文新魏" pitchFamily="2" charset="-122"/>
              </a:rPr>
              <a:t>法制与法治的概念及其关系</a:t>
            </a:r>
            <a:endParaRPr lang="zh-CN" altLang="en-US" dirty="0"/>
          </a:p>
        </p:txBody>
      </p:sp>
      <p:sp>
        <p:nvSpPr>
          <p:cNvPr id="26627" name="Rectangle 3"/>
          <p:cNvSpPr>
            <a:spLocks noGrp="1" noChangeArrowheads="1"/>
          </p:cNvSpPr>
          <p:nvPr>
            <p:ph type="body" idx="1"/>
          </p:nvPr>
        </p:nvSpPr>
        <p:spPr/>
        <p:txBody>
          <a:bodyPr/>
          <a:lstStyle/>
          <a:p>
            <a:r>
              <a:rPr lang="zh-CN" altLang="en-US" dirty="0">
                <a:ea typeface="华文新魏" pitchFamily="2" charset="-122"/>
              </a:rPr>
              <a:t>法制</a:t>
            </a:r>
            <a:r>
              <a:rPr lang="en-US" altLang="zh-CN" dirty="0">
                <a:ea typeface="华文新魏" pitchFamily="2" charset="-122"/>
              </a:rPr>
              <a:t>——</a:t>
            </a:r>
            <a:r>
              <a:rPr lang="zh-CN" altLang="en-US" dirty="0">
                <a:ea typeface="华文新魏" pitchFamily="2" charset="-122"/>
              </a:rPr>
              <a:t>国家的法律和制度的简称</a:t>
            </a:r>
          </a:p>
          <a:p>
            <a:r>
              <a:rPr lang="zh-CN" altLang="en-US" dirty="0">
                <a:ea typeface="华文新魏" pitchFamily="2" charset="-122"/>
              </a:rPr>
              <a:t>法治</a:t>
            </a:r>
            <a:r>
              <a:rPr lang="en-US" altLang="zh-CN" dirty="0">
                <a:ea typeface="华文新魏" pitchFamily="2" charset="-122"/>
              </a:rPr>
              <a:t>——</a:t>
            </a:r>
            <a:r>
              <a:rPr lang="zh-CN" altLang="en-US" dirty="0">
                <a:ea typeface="华文新魏" pitchFamily="2" charset="-122"/>
              </a:rPr>
              <a:t>相对于“人治”而言的，亚里士多德认为，法治包含两重意义：已成立的法律获得普遍的服从，而大家所服从的法律又应该本身是制定得良好的法律。（出自</a:t>
            </a:r>
            <a:r>
              <a:rPr lang="zh-CN" altLang="en-US" dirty="0">
                <a:ea typeface="华文新魏" pitchFamily="2" charset="-122"/>
                <a:sym typeface="宋体" pitchFamily="2" charset="-122"/>
              </a:rPr>
              <a:t>古希腊学者亚里士多德的《政治学》一书）</a:t>
            </a:r>
            <a:endParaRPr lang="zh-CN" altLang="en-US" dirty="0">
              <a:ea typeface="华文新魏" pitchFamily="2" charset="-122"/>
            </a:endParaRPr>
          </a:p>
          <a:p>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slide(fromBottom)">
                                      <p:cBhvr>
                                        <p:cTn id="7" dur="1000"/>
                                        <p:tgtEl>
                                          <p:spTgt spid="26626"/>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26627">
                                            <p:txEl>
                                              <p:pRg st="0" end="0"/>
                                            </p:txEl>
                                          </p:spTgt>
                                        </p:tgtEl>
                                        <p:attrNameLst>
                                          <p:attrName>style.visibility</p:attrName>
                                        </p:attrNameLst>
                                      </p:cBhvr>
                                      <p:to>
                                        <p:strVal val="visible"/>
                                      </p:to>
                                    </p:set>
                                    <p:animEffect transition="in" filter="randombar(horizontal)">
                                      <p:cBhvr>
                                        <p:cTn id="11" dur="1000"/>
                                        <p:tgtEl>
                                          <p:spTgt spid="26627">
                                            <p:txEl>
                                              <p:pRg st="0" end="0"/>
                                            </p:txEl>
                                          </p:spTgt>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Effect transition="in" filter="randombar(horizontal)">
                                      <p:cBhvr>
                                        <p:cTn id="15" dur="10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4F812C5-1844-4D01-9C79-19AC16C56397}" type="slidenum">
              <a:rPr lang="en-US" altLang="zh-CN"/>
              <a:pPr>
                <a:defRPr/>
              </a:pPr>
              <a:t>6</a:t>
            </a:fld>
            <a:endParaRPr lang="en-US" altLang="zh-CN" dirty="0"/>
          </a:p>
        </p:txBody>
      </p:sp>
      <p:sp>
        <p:nvSpPr>
          <p:cNvPr id="153602" name="Rectangle 2"/>
          <p:cNvSpPr>
            <a:spLocks noGrp="1" noChangeArrowheads="1"/>
          </p:cNvSpPr>
          <p:nvPr>
            <p:ph type="title"/>
          </p:nvPr>
        </p:nvSpPr>
        <p:spPr/>
        <p:txBody>
          <a:bodyPr/>
          <a:lstStyle/>
          <a:p>
            <a:pPr eaLnBrk="1" hangingPunct="1"/>
            <a:r>
              <a:rPr lang="zh-CN" altLang="en-US" b="1" dirty="0">
                <a:latin typeface="Times New Roman" pitchFamily="18" charset="0"/>
                <a:ea typeface="隶书" pitchFamily="49" charset="-122"/>
              </a:rPr>
              <a:t>法治与人治</a:t>
            </a:r>
            <a:endParaRPr lang="zh-CN" altLang="en-US" dirty="0">
              <a:latin typeface="Times New Roman" pitchFamily="18" charset="0"/>
              <a:ea typeface="隶书" pitchFamily="49" charset="-122"/>
            </a:endParaRPr>
          </a:p>
        </p:txBody>
      </p:sp>
      <p:sp>
        <p:nvSpPr>
          <p:cNvPr id="153603" name="Rectangle 3"/>
          <p:cNvSpPr>
            <a:spLocks noGrp="1" noChangeArrowheads="1"/>
          </p:cNvSpPr>
          <p:nvPr>
            <p:ph type="body" idx="1"/>
          </p:nvPr>
        </p:nvSpPr>
        <p:spPr>
          <a:xfrm>
            <a:off x="685800" y="1412776"/>
            <a:ext cx="7847013" cy="4968552"/>
          </a:xfrm>
        </p:spPr>
        <p:txBody>
          <a:bodyPr/>
          <a:lstStyle/>
          <a:p>
            <a:pPr eaLnBrk="1" hangingPunct="1"/>
            <a:r>
              <a:rPr lang="zh-CN" altLang="en-US" dirty="0">
                <a:latin typeface="Times New Roman" pitchFamily="18" charset="0"/>
                <a:ea typeface="华文新魏" pitchFamily="2" charset="-122"/>
              </a:rPr>
              <a:t>法治</a:t>
            </a:r>
            <a:r>
              <a:rPr lang="en-US" altLang="zh-CN" dirty="0">
                <a:latin typeface="Times New Roman" pitchFamily="18" charset="0"/>
                <a:ea typeface="华文新魏" pitchFamily="2" charset="-122"/>
              </a:rPr>
              <a:t>——</a:t>
            </a:r>
            <a:r>
              <a:rPr lang="zh-CN" altLang="en-US" dirty="0">
                <a:latin typeface="Times New Roman" pitchFamily="18" charset="0"/>
                <a:ea typeface="华文新魏" pitchFamily="2" charset="-122"/>
              </a:rPr>
              <a:t>对立</a:t>
            </a:r>
            <a:r>
              <a:rPr lang="en-US" altLang="zh-CN" dirty="0">
                <a:latin typeface="Times New Roman" pitchFamily="18" charset="0"/>
                <a:ea typeface="华文新魏" pitchFamily="2" charset="-122"/>
              </a:rPr>
              <a:t>——</a:t>
            </a:r>
            <a:r>
              <a:rPr lang="zh-CN" altLang="en-US" dirty="0">
                <a:latin typeface="Times New Roman" pitchFamily="18" charset="0"/>
                <a:ea typeface="华文新魏" pitchFamily="2" charset="-122"/>
              </a:rPr>
              <a:t>人治</a:t>
            </a:r>
            <a:endParaRPr lang="en-US" altLang="zh-CN" dirty="0">
              <a:latin typeface="Times New Roman" pitchFamily="18" charset="0"/>
              <a:ea typeface="华文新魏" pitchFamily="2" charset="-122"/>
            </a:endParaRPr>
          </a:p>
          <a:p>
            <a:pPr eaLnBrk="1" hangingPunct="1"/>
            <a:r>
              <a:rPr lang="zh-CN" altLang="en-US" dirty="0">
                <a:latin typeface="Times New Roman" pitchFamily="18" charset="0"/>
                <a:ea typeface="华文新魏" pitchFamily="2" charset="-122"/>
              </a:rPr>
              <a:t>人治，是个人、少数人或单一集团的专制统治，在实行人治的国度里，信奉</a:t>
            </a:r>
            <a:r>
              <a:rPr lang="zh-CN" altLang="en-US" dirty="0">
                <a:latin typeface="Arial" charset="0"/>
                <a:ea typeface="华文新魏" pitchFamily="2" charset="-122"/>
              </a:rPr>
              <a:t>“</a:t>
            </a:r>
            <a:r>
              <a:rPr lang="zh-CN" altLang="en-US" dirty="0">
                <a:latin typeface="Times New Roman" pitchFamily="18" charset="0"/>
                <a:ea typeface="华文新魏" pitchFamily="2" charset="-122"/>
              </a:rPr>
              <a:t>官本位</a:t>
            </a:r>
            <a:r>
              <a:rPr lang="zh-CN" altLang="en-US" dirty="0">
                <a:latin typeface="Arial" charset="0"/>
                <a:ea typeface="华文新魏" pitchFamily="2" charset="-122"/>
              </a:rPr>
              <a:t>”，</a:t>
            </a:r>
            <a:r>
              <a:rPr lang="zh-CN" altLang="en-US" dirty="0">
                <a:latin typeface="Times New Roman" pitchFamily="18" charset="0"/>
                <a:ea typeface="华文新魏" pitchFamily="2" charset="-122"/>
              </a:rPr>
              <a:t>权力至上，统治者的权力不受监督和制约。</a:t>
            </a:r>
          </a:p>
          <a:p>
            <a:pPr eaLnBrk="1" hangingPunct="1"/>
            <a:r>
              <a:rPr lang="zh-CN" altLang="en-US" dirty="0">
                <a:latin typeface="Times New Roman" pitchFamily="18" charset="0"/>
                <a:ea typeface="华文新魏" pitchFamily="2" charset="-122"/>
              </a:rPr>
              <a:t>法治，是基于民主制度的产物，在实行法治的国度里，信奉法律至上，有法可依、有法必依、执法必严、违法必纠，政府的权力须受民主的监督和法律的制约。</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slide(fromBottom)">
                                      <p:cBhvr>
                                        <p:cTn id="7" dur="500"/>
                                        <p:tgtEl>
                                          <p:spTgt spid="15360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animEffect transition="in" filter="box(in)">
                                      <p:cBhvr>
                                        <p:cTn id="11" dur="1000"/>
                                        <p:tgtEl>
                                          <p:spTgt spid="153603">
                                            <p:txEl>
                                              <p:pRg st="0" end="0"/>
                                            </p:txEl>
                                          </p:spTgt>
                                        </p:tgtEl>
                                      </p:cBhvr>
                                    </p:animEffect>
                                  </p:childTnLst>
                                </p:cTn>
                              </p:par>
                            </p:childTnLst>
                          </p:cTn>
                        </p:par>
                        <p:par>
                          <p:cTn id="12" fill="hold">
                            <p:stCondLst>
                              <p:cond delay="1500"/>
                            </p:stCondLst>
                            <p:childTnLst>
                              <p:par>
                                <p:cTn id="13" presetID="4" presetClass="entr" presetSubtype="16" fill="hold" nodeType="afterEffect">
                                  <p:stCondLst>
                                    <p:cond delay="0"/>
                                  </p:stCondLst>
                                  <p:childTnLst>
                                    <p:set>
                                      <p:cBhvr>
                                        <p:cTn id="14" dur="1" fill="hold">
                                          <p:stCondLst>
                                            <p:cond delay="0"/>
                                          </p:stCondLst>
                                        </p:cTn>
                                        <p:tgtEl>
                                          <p:spTgt spid="153603">
                                            <p:txEl>
                                              <p:pRg st="1" end="1"/>
                                            </p:txEl>
                                          </p:spTgt>
                                        </p:tgtEl>
                                        <p:attrNameLst>
                                          <p:attrName>style.visibility</p:attrName>
                                        </p:attrNameLst>
                                      </p:cBhvr>
                                      <p:to>
                                        <p:strVal val="visible"/>
                                      </p:to>
                                    </p:set>
                                    <p:animEffect transition="in" filter="box(in)">
                                      <p:cBhvr>
                                        <p:cTn id="15" dur="1000"/>
                                        <p:tgtEl>
                                          <p:spTgt spid="153603">
                                            <p:txEl>
                                              <p:pRg st="1" end="1"/>
                                            </p:txEl>
                                          </p:spTgt>
                                        </p:tgtEl>
                                      </p:cBhvr>
                                    </p:animEffect>
                                  </p:childTnLst>
                                </p:cTn>
                              </p:par>
                            </p:childTnLst>
                          </p:cTn>
                        </p:par>
                        <p:par>
                          <p:cTn id="16" fill="hold">
                            <p:stCondLst>
                              <p:cond delay="2500"/>
                            </p:stCondLst>
                            <p:childTnLst>
                              <p:par>
                                <p:cTn id="17" presetID="4" presetClass="entr" presetSubtype="16" fill="hold" nodeType="after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Effect transition="in" filter="box(in)">
                                      <p:cBhvr>
                                        <p:cTn id="19" dur="10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76672"/>
            <a:ext cx="8540750" cy="1143000"/>
          </a:xfrm>
        </p:spPr>
        <p:txBody>
          <a:bodyPr/>
          <a:lstStyle/>
          <a:p>
            <a:r>
              <a:rPr lang="zh-CN" altLang="en-US" dirty="0">
                <a:latin typeface="Arial" charset="0"/>
                <a:ea typeface="华文新魏" pitchFamily="2" charset="-122"/>
              </a:rPr>
              <a:t>“</a:t>
            </a:r>
            <a:r>
              <a:rPr lang="zh-CN" altLang="en-US" dirty="0">
                <a:ea typeface="华文新魏" pitchFamily="2" charset="-122"/>
              </a:rPr>
              <a:t>法治</a:t>
            </a:r>
            <a:r>
              <a:rPr lang="zh-CN" altLang="en-US" dirty="0">
                <a:latin typeface="Arial" charset="0"/>
                <a:ea typeface="华文新魏" pitchFamily="2" charset="-122"/>
              </a:rPr>
              <a:t>”</a:t>
            </a:r>
            <a:r>
              <a:rPr lang="zh-CN" altLang="en-US" dirty="0">
                <a:ea typeface="华文新魏" pitchFamily="2" charset="-122"/>
              </a:rPr>
              <a:t>与</a:t>
            </a:r>
            <a:r>
              <a:rPr lang="zh-CN" altLang="en-US" dirty="0">
                <a:latin typeface="Arial" charset="0"/>
                <a:ea typeface="华文新魏" pitchFamily="2" charset="-122"/>
              </a:rPr>
              <a:t>“</a:t>
            </a:r>
            <a:r>
              <a:rPr lang="zh-CN" altLang="en-US" dirty="0">
                <a:ea typeface="华文新魏" pitchFamily="2" charset="-122"/>
              </a:rPr>
              <a:t>法制</a:t>
            </a:r>
            <a:r>
              <a:rPr lang="zh-CN" altLang="en-US" dirty="0">
                <a:latin typeface="Arial" charset="0"/>
                <a:ea typeface="华文新魏" pitchFamily="2" charset="-122"/>
              </a:rPr>
              <a:t>”的内涵不同</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CA39F49E-2496-4909-A466-05D5C92E91BB}" type="slidenum">
              <a:rPr lang="en-US" altLang="zh-CN" smtClean="0"/>
              <a:pPr>
                <a:defRPr/>
              </a:pPr>
              <a:t>7</a:t>
            </a:fld>
            <a:endParaRPr lang="en-US" altLang="zh-CN" dirty="0"/>
          </a:p>
        </p:txBody>
      </p:sp>
      <p:graphicFrame>
        <p:nvGraphicFramePr>
          <p:cNvPr id="5" name="Group 51"/>
          <p:cNvGraphicFramePr>
            <a:graphicFrameLocks/>
          </p:cNvGraphicFramePr>
          <p:nvPr/>
        </p:nvGraphicFramePr>
        <p:xfrm>
          <a:off x="827584" y="1844824"/>
          <a:ext cx="5976664" cy="4261203"/>
        </p:xfrm>
        <a:graphic>
          <a:graphicData uri="http://schemas.openxmlformats.org/drawingml/2006/table">
            <a:tbl>
              <a:tblPr/>
              <a:tblGrid>
                <a:gridCol w="2921499">
                  <a:extLst>
                    <a:ext uri="{9D8B030D-6E8A-4147-A177-3AD203B41FA5}">
                      <a16:colId xmlns:a16="http://schemas.microsoft.com/office/drawing/2014/main" xmlns="" val="20000"/>
                    </a:ext>
                  </a:extLst>
                </a:gridCol>
                <a:gridCol w="3055165">
                  <a:extLst>
                    <a:ext uri="{9D8B030D-6E8A-4147-A177-3AD203B41FA5}">
                      <a16:colId xmlns:a16="http://schemas.microsoft.com/office/drawing/2014/main" xmlns="" val="20001"/>
                    </a:ext>
                  </a:extLst>
                </a:gridCol>
              </a:tblGrid>
              <a:tr h="120506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dirty="0">
                          <a:ln>
                            <a:noFill/>
                          </a:ln>
                          <a:solidFill>
                            <a:schemeClr val="tx1"/>
                          </a:solidFill>
                          <a:effectLst/>
                          <a:latin typeface="Verdana" pitchFamily="34" charset="0"/>
                          <a:ea typeface="华文新魏" pitchFamily="2" charset="-122"/>
                        </a:rPr>
                        <a:t>法制</a:t>
                      </a:r>
                      <a:endParaRPr kumimoji="0" lang="en-US" altLang="zh-CN" sz="3200" b="0" i="0" u="none" strike="noStrike" cap="none" normalizeH="0" baseline="0" dirty="0">
                        <a:ln>
                          <a:noFill/>
                        </a:ln>
                        <a:solidFill>
                          <a:schemeClr val="tx1"/>
                        </a:solidFill>
                        <a:effectLst/>
                        <a:latin typeface="Verdana" pitchFamily="34" charset="0"/>
                        <a:ea typeface="华文新魏"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ltLang="zh-CN" sz="3200" b="1" dirty="0">
                          <a:latin typeface="+mn-ea"/>
                          <a:ea typeface="+mn-ea"/>
                        </a:rPr>
                        <a:t>legal system</a:t>
                      </a:r>
                      <a:r>
                        <a:rPr lang="en-US" altLang="zh-CN" sz="3200" dirty="0">
                          <a:latin typeface="+mn-ea"/>
                          <a:ea typeface="+mn-ea"/>
                        </a:rPr>
                        <a:t> </a:t>
                      </a:r>
                      <a:endParaRPr kumimoji="0" lang="zh-CN" altLang="en-US" sz="3200" b="0" i="0" u="none" strike="noStrike" cap="none" normalizeH="0" baseline="0" dirty="0">
                        <a:ln>
                          <a:noFill/>
                        </a:ln>
                        <a:solidFill>
                          <a:schemeClr val="tx1"/>
                        </a:solidFill>
                        <a:effectLst/>
                        <a:latin typeface="+mn-ea"/>
                        <a:ea typeface="+mn-ea"/>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dirty="0">
                          <a:ln>
                            <a:noFill/>
                          </a:ln>
                          <a:solidFill>
                            <a:schemeClr val="tx1"/>
                          </a:solidFill>
                          <a:effectLst/>
                          <a:latin typeface="Verdana" pitchFamily="34" charset="0"/>
                          <a:ea typeface="华文新魏" pitchFamily="2" charset="-122"/>
                        </a:rPr>
                        <a:t>法治</a:t>
                      </a:r>
                      <a:endParaRPr kumimoji="0" lang="en-US" altLang="zh-CN" sz="3200" b="0" i="0" u="none" strike="noStrike" cap="none" normalizeH="0" baseline="0" dirty="0">
                        <a:ln>
                          <a:noFill/>
                        </a:ln>
                        <a:solidFill>
                          <a:schemeClr val="tx1"/>
                        </a:solidFill>
                        <a:effectLst/>
                        <a:latin typeface="Verdana" pitchFamily="34" charset="0"/>
                        <a:ea typeface="华文新魏"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ltLang="zh-CN" sz="3200" b="1" dirty="0">
                          <a:latin typeface="+mn-ea"/>
                          <a:ea typeface="+mn-ea"/>
                        </a:rPr>
                        <a:t>rule of law </a:t>
                      </a:r>
                      <a:endParaRPr kumimoji="0" lang="zh-CN" altLang="en-US" sz="32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08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dirty="0">
                          <a:ln>
                            <a:noFill/>
                          </a:ln>
                          <a:solidFill>
                            <a:schemeClr val="tx1"/>
                          </a:solidFill>
                          <a:effectLst/>
                          <a:latin typeface="Verdana" pitchFamily="34" charset="0"/>
                          <a:ea typeface="华文新魏" pitchFamily="2" charset="-122"/>
                        </a:rPr>
                        <a:t>国家的法律和制度的简称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dirty="0">
                          <a:ln>
                            <a:noFill/>
                          </a:ln>
                          <a:solidFill>
                            <a:schemeClr val="tx1"/>
                          </a:solidFill>
                          <a:effectLst/>
                          <a:latin typeface="Verdana" pitchFamily="34" charset="0"/>
                          <a:ea typeface="华文新魏" pitchFamily="2" charset="-122"/>
                        </a:rPr>
                        <a:t>治理国家的理论、原则、观念和方法</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4785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a:ln>
                            <a:noFill/>
                          </a:ln>
                          <a:solidFill>
                            <a:schemeClr val="tx1"/>
                          </a:solidFill>
                          <a:effectLst/>
                          <a:latin typeface="Verdana" pitchFamily="34" charset="0"/>
                          <a:ea typeface="华文新魏" pitchFamily="2" charset="-122"/>
                        </a:rPr>
                        <a:t>一种社会制度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3200" b="0" i="0" u="none" strike="noStrike" cap="none" normalizeH="0" baseline="0" dirty="0">
                          <a:ln>
                            <a:noFill/>
                          </a:ln>
                          <a:solidFill>
                            <a:schemeClr val="tx1"/>
                          </a:solidFill>
                          <a:effectLst/>
                          <a:latin typeface="Verdana" pitchFamily="34" charset="0"/>
                          <a:ea typeface="华文新魏" pitchFamily="2" charset="-122"/>
                        </a:rPr>
                        <a:t>一种社会意识</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宋体" pitchFamily="2" charset="-122"/>
              </a:rPr>
              <a:t>法制与法治的区别</a:t>
            </a:r>
            <a:endParaRPr lang="zh-CN" altLang="en-US" dirty="0"/>
          </a:p>
        </p:txBody>
      </p:sp>
      <p:sp>
        <p:nvSpPr>
          <p:cNvPr id="3" name="内容占位符 2"/>
          <p:cNvSpPr>
            <a:spLocks noGrp="1"/>
          </p:cNvSpPr>
          <p:nvPr>
            <p:ph idx="1"/>
          </p:nvPr>
        </p:nvSpPr>
        <p:spPr/>
        <p:txBody>
          <a:bodyPr/>
          <a:lstStyle/>
          <a:p>
            <a:r>
              <a:rPr lang="zh-CN" altLang="en-US" sz="2800" dirty="0"/>
              <a:t>法制是指静态的法律制度，法治是指动态的依法治理状态；</a:t>
            </a:r>
          </a:p>
          <a:p>
            <a:r>
              <a:rPr lang="zh-CN" altLang="en-US" sz="2800" dirty="0"/>
              <a:t>法制理念强调依法制裁、控制，法治主张依法管理、治理；</a:t>
            </a:r>
          </a:p>
          <a:p>
            <a:r>
              <a:rPr lang="zh-CN" altLang="en-US" sz="2800" dirty="0"/>
              <a:t>法制是个中性词，有封建的法制，也有现代的法制。而法治是个褒义词，法治代表良法和善治；</a:t>
            </a:r>
          </a:p>
          <a:p>
            <a:r>
              <a:rPr lang="zh-CN" altLang="en-US" sz="2800" dirty="0"/>
              <a:t>有法制不一定有法治，但有法治必定先有法制。法制是法治的基础，法治是法制的最高境界。</a:t>
            </a:r>
          </a:p>
          <a:p>
            <a:endParaRPr lang="zh-CN" altLang="en-US" dirty="0"/>
          </a:p>
        </p:txBody>
      </p:sp>
      <p:sp>
        <p:nvSpPr>
          <p:cNvPr id="4" name="灯片编号占位符 3"/>
          <p:cNvSpPr>
            <a:spLocks noGrp="1"/>
          </p:cNvSpPr>
          <p:nvPr>
            <p:ph type="sldNum" sz="quarter" idx="12"/>
          </p:nvPr>
        </p:nvSpPr>
        <p:spPr/>
        <p:txBody>
          <a:bodyPr/>
          <a:lstStyle/>
          <a:p>
            <a:fld id="{88036A3D-9E27-4077-8475-35299F1ECC47}" type="slidenum">
              <a:rPr lang="en-US" altLang="zh-CN" smtClean="0"/>
              <a:pPr/>
              <a:t>8</a:t>
            </a:fld>
            <a:endParaRPr lang="en-US" altLang="zh-CN" dirty="0"/>
          </a:p>
        </p:txBody>
      </p:sp>
    </p:spTree>
    <p:extLst>
      <p:ext uri="{BB962C8B-B14F-4D97-AF65-F5344CB8AC3E}">
        <p14:creationId xmlns:p14="http://schemas.microsoft.com/office/powerpoint/2010/main" val="3361708493"/>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latin typeface="+mn-ea"/>
              </a:rPr>
              <a:t>从</a:t>
            </a:r>
            <a:r>
              <a:rPr lang="en-US" altLang="zh-CN" dirty="0">
                <a:latin typeface="+mn-ea"/>
              </a:rPr>
              <a:t>“</a:t>
            </a:r>
            <a:r>
              <a:rPr lang="zh-CN" altLang="zh-CN" dirty="0">
                <a:latin typeface="+mn-ea"/>
              </a:rPr>
              <a:t>法制国家</a:t>
            </a:r>
            <a:r>
              <a:rPr lang="en-US" altLang="zh-CN" dirty="0">
                <a:latin typeface="+mn-ea"/>
              </a:rPr>
              <a:t>”</a:t>
            </a:r>
            <a:r>
              <a:rPr lang="zh-CN" altLang="zh-CN" dirty="0">
                <a:latin typeface="+mn-ea"/>
              </a:rPr>
              <a:t>到</a:t>
            </a:r>
            <a:r>
              <a:rPr lang="en-US" altLang="zh-CN" dirty="0">
                <a:latin typeface="+mn-ea"/>
              </a:rPr>
              <a:t>“</a:t>
            </a:r>
            <a:r>
              <a:rPr lang="zh-CN" altLang="zh-CN" dirty="0">
                <a:latin typeface="+mn-ea"/>
              </a:rPr>
              <a:t>法治国家</a:t>
            </a:r>
            <a:r>
              <a:rPr lang="en-US" altLang="zh-CN" dirty="0">
                <a:latin typeface="+mn-ea"/>
              </a:rPr>
              <a:t>”</a:t>
            </a:r>
            <a:r>
              <a:rPr lang="zh-CN" altLang="zh-CN" dirty="0">
                <a:latin typeface="+mn-ea"/>
              </a:rPr>
              <a:t>，尽管只有一字之别，</a:t>
            </a:r>
            <a:r>
              <a:rPr lang="zh-CN" altLang="en-US" dirty="0">
                <a:latin typeface="+mn-ea"/>
              </a:rPr>
              <a:t>却</a:t>
            </a:r>
            <a:r>
              <a:rPr lang="zh-CN" altLang="zh-CN" dirty="0">
                <a:latin typeface="+mn-ea"/>
              </a:rPr>
              <a:t>是一次伟大的观念变革，反映了治国</a:t>
            </a:r>
            <a:r>
              <a:rPr lang="zh-CN" altLang="en-US" dirty="0">
                <a:latin typeface="+mn-ea"/>
              </a:rPr>
              <a:t>理政思想</a:t>
            </a:r>
            <a:r>
              <a:rPr lang="zh-CN" altLang="zh-CN" dirty="0">
                <a:latin typeface="+mn-ea"/>
              </a:rPr>
              <a:t>的质的飞跃，标志着中国不仅要加强法律制度的建设，而且要从治国</a:t>
            </a:r>
            <a:r>
              <a:rPr lang="zh-CN" altLang="en-US" dirty="0">
                <a:latin typeface="+mn-ea"/>
              </a:rPr>
              <a:t>思想与</a:t>
            </a:r>
            <a:r>
              <a:rPr lang="zh-CN" altLang="zh-CN" dirty="0">
                <a:latin typeface="+mn-ea"/>
              </a:rPr>
              <a:t>方式上彻底摒弃</a:t>
            </a:r>
            <a:r>
              <a:rPr lang="en-US" altLang="zh-CN" dirty="0">
                <a:latin typeface="+mn-ea"/>
              </a:rPr>
              <a:t>“</a:t>
            </a:r>
            <a:r>
              <a:rPr lang="zh-CN" altLang="zh-CN" dirty="0">
                <a:latin typeface="+mn-ea"/>
              </a:rPr>
              <a:t>人治</a:t>
            </a:r>
            <a:r>
              <a:rPr lang="en-US" altLang="zh-CN" dirty="0">
                <a:latin typeface="+mn-ea"/>
              </a:rPr>
              <a:t>”</a:t>
            </a:r>
            <a:r>
              <a:rPr lang="zh-CN" altLang="zh-CN" dirty="0">
                <a:latin typeface="+mn-ea"/>
              </a:rPr>
              <a:t>传统，坚定不移地沿着法治</a:t>
            </a:r>
            <a:r>
              <a:rPr lang="zh-CN" altLang="en-US" dirty="0">
                <a:latin typeface="+mn-ea"/>
              </a:rPr>
              <a:t>的道路</a:t>
            </a:r>
            <a:r>
              <a:rPr lang="zh-CN" altLang="zh-CN" dirty="0">
                <a:latin typeface="+mn-ea"/>
              </a:rPr>
              <a:t>前进。</a:t>
            </a:r>
            <a:endParaRPr lang="en-US" altLang="zh-CN" dirty="0">
              <a:latin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88036A3D-9E27-4077-8475-35299F1ECC47}" type="slidenum">
              <a:rPr lang="en-US" altLang="zh-CN" smtClean="0"/>
              <a:pPr>
                <a:defRPr/>
              </a:pPr>
              <a:t>9</a:t>
            </a:fld>
            <a:endParaRPr lang="en-US" altLang="zh-CN" dirty="0"/>
          </a:p>
        </p:txBody>
      </p:sp>
      <p:sp>
        <p:nvSpPr>
          <p:cNvPr id="5" name="AutoShape 5">
            <a:hlinkClick r:id="rId2" action="ppaction://hlinksldjump" highlightClick="1"/>
          </p:cNvPr>
          <p:cNvSpPr>
            <a:spLocks noChangeArrowheads="1"/>
          </p:cNvSpPr>
          <p:nvPr/>
        </p:nvSpPr>
        <p:spPr bwMode="auto">
          <a:xfrm>
            <a:off x="7956376" y="5877272"/>
            <a:ext cx="395164" cy="466154"/>
          </a:xfrm>
          <a:prstGeom prst="actionButtonReturn">
            <a:avLst/>
          </a:prstGeom>
          <a:solidFill>
            <a:schemeClr val="bg2"/>
          </a:solidFill>
          <a:ln w="9525">
            <a:noFill/>
            <a:miter lim="800000"/>
            <a:headEnd/>
            <a:tailEnd/>
          </a:ln>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alance">
  <a:themeElements>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fontScheme name="Balance">
      <a:majorFont>
        <a:latin typeface="Arial"/>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6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6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6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6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ln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4003</TotalTime>
  <Words>2328</Words>
  <Application>Microsoft Office PowerPoint</Application>
  <PresentationFormat>全屏显示(4:3)</PresentationFormat>
  <Paragraphs>206</Paragraphs>
  <Slides>39</Slides>
  <Notes>0</Notes>
  <HiddenSlides>0</HiddenSlides>
  <MMClips>0</MMClips>
  <ScaleCrop>false</ScaleCrop>
  <HeadingPairs>
    <vt:vector size="4" baseType="variant">
      <vt:variant>
        <vt:lpstr>主题</vt:lpstr>
      </vt:variant>
      <vt:variant>
        <vt:i4>4</vt:i4>
      </vt:variant>
      <vt:variant>
        <vt:lpstr>幻灯片标题</vt:lpstr>
      </vt:variant>
      <vt:variant>
        <vt:i4>39</vt:i4>
      </vt:variant>
    </vt:vector>
  </HeadingPairs>
  <TitlesOfParts>
    <vt:vector size="43" baseType="lpstr">
      <vt:lpstr>Balance</vt:lpstr>
      <vt:lpstr>砖雕艺术</vt:lpstr>
      <vt:lpstr>1_砖雕艺术</vt:lpstr>
      <vt:lpstr>流畅</vt:lpstr>
      <vt:lpstr>PowerPoint 演示文稿</vt:lpstr>
      <vt:lpstr>第九讲  培养法治思维  弘扬法治精神</vt:lpstr>
      <vt:lpstr>PowerPoint 演示文稿</vt:lpstr>
      <vt:lpstr>一、什么是法治？</vt:lpstr>
      <vt:lpstr>法制与法治的概念及其关系</vt:lpstr>
      <vt:lpstr>法治与人治</vt:lpstr>
      <vt:lpstr>“法治”与“法制”的内涵不同</vt:lpstr>
      <vt:lpstr>法制与法治的区别</vt:lpstr>
      <vt:lpstr>PowerPoint 演示文稿</vt:lpstr>
      <vt:lpstr>二、如何认识中国特色社会主义法治？</vt:lpstr>
      <vt:lpstr>依法治国</vt:lpstr>
      <vt:lpstr>PowerPoint 演示文稿</vt:lpstr>
      <vt:lpstr>十八届四中全会</vt:lpstr>
      <vt:lpstr>PowerPoint 演示文稿</vt:lpstr>
      <vt:lpstr>坚持走中国特色社会主义法治道路</vt:lpstr>
      <vt:lpstr>坚持党的领导、人民当家作主与依法治国相统一</vt:lpstr>
      <vt:lpstr>党的领导是社会主义法治建设的根本保证</vt:lpstr>
      <vt:lpstr>三、如何理解法治与德治的关系？</vt:lpstr>
      <vt:lpstr>  道德和法律、纪律的关系</vt:lpstr>
      <vt:lpstr>PowerPoint 演示文稿</vt:lpstr>
      <vt:lpstr>道德和法律、纪律  纪律，就是一种要求人们遵守秩序、执行命令、履行职责的具有一定范围约束力的行为准则与规范。 </vt:lpstr>
      <vt:lpstr>坚持依法治国与以德治国相结合</vt:lpstr>
      <vt:lpstr>PowerPoint 演示文稿</vt:lpstr>
      <vt:lpstr>法安天下、德润人心</vt:lpstr>
      <vt:lpstr>PowerPoint 演示文稿</vt:lpstr>
      <vt:lpstr>四、 培养法治思维</vt:lpstr>
      <vt:lpstr>法治思维的含义与特征</vt:lpstr>
      <vt:lpstr>法治思维的特征</vt:lpstr>
      <vt:lpstr>法治思维与人治思维的区别</vt:lpstr>
      <vt:lpstr>法治思维与人治思维的区别</vt:lpstr>
      <vt:lpstr>法治思维的基本内容</vt:lpstr>
      <vt:lpstr>1、法律至上</vt:lpstr>
      <vt:lpstr>2、权力制约</vt:lpstr>
      <vt:lpstr>3、公平正义</vt:lpstr>
      <vt:lpstr>4、人权保障</vt:lpstr>
      <vt:lpstr>5、正当程序</vt:lpstr>
      <vt:lpstr>培养法治思维的途径</vt:lpstr>
      <vt:lpstr>尊重法律权威</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creator>user</dc:creator>
  <cp:lastModifiedBy>zeng</cp:lastModifiedBy>
  <cp:revision>354</cp:revision>
  <dcterms:created xsi:type="dcterms:W3CDTF">2006-10-02T02:00:21Z</dcterms:created>
  <dcterms:modified xsi:type="dcterms:W3CDTF">2017-10-09T09:13:54Z</dcterms:modified>
</cp:coreProperties>
</file>