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73" r:id="rId4"/>
    <p:sldId id="259" r:id="rId5"/>
    <p:sldId id="261" r:id="rId6"/>
    <p:sldId id="262" r:id="rId7"/>
    <p:sldId id="263" r:id="rId8"/>
    <p:sldId id="264" r:id="rId9"/>
    <p:sldId id="265" r:id="rId10"/>
    <p:sldId id="335" r:id="rId11"/>
    <p:sldId id="314" r:id="rId12"/>
    <p:sldId id="315" r:id="rId13"/>
    <p:sldId id="316" r:id="rId14"/>
    <p:sldId id="363" r:id="rId15"/>
    <p:sldId id="368" r:id="rId16"/>
    <p:sldId id="369" r:id="rId17"/>
    <p:sldId id="370" r:id="rId18"/>
    <p:sldId id="318" r:id="rId19"/>
    <p:sldId id="270" r:id="rId20"/>
    <p:sldId id="271" r:id="rId21"/>
    <p:sldId id="272" r:id="rId22"/>
    <p:sldId id="317" r:id="rId23"/>
    <p:sldId id="322" r:id="rId24"/>
    <p:sldId id="323" r:id="rId25"/>
    <p:sldId id="328" r:id="rId26"/>
    <p:sldId id="330" r:id="rId27"/>
    <p:sldId id="336" r:id="rId28"/>
    <p:sldId id="275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6" r:id="rId37"/>
    <p:sldId id="337" r:id="rId38"/>
    <p:sldId id="350" r:id="rId39"/>
    <p:sldId id="351" r:id="rId40"/>
    <p:sldId id="352" r:id="rId41"/>
    <p:sldId id="374" r:id="rId42"/>
    <p:sldId id="353" r:id="rId43"/>
    <p:sldId id="35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3CC33"/>
    <a:srgbClr val="FF00FF"/>
    <a:srgbClr val="FF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9" autoAdjust="0"/>
    <p:restoredTop sz="94656"/>
  </p:normalViewPr>
  <p:slideViewPr>
    <p:cSldViewPr>
      <p:cViewPr varScale="1">
        <p:scale>
          <a:sx n="107" d="100"/>
          <a:sy n="107" d="100"/>
        </p:scale>
        <p:origin x="5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F0742C5-62E7-440C-A61B-E7F42E1C0F32}" type="datetimeFigureOut">
              <a:rPr lang="zh-CN" altLang="en-US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1E590C1-3559-4497-B089-DE8826088A9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0341CC-0454-4DD5-A4C7-BF55F1BB4796}" type="slidenum">
              <a:rPr lang="zh-CN" altLang="en-US" smtClean="0"/>
              <a:t>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5048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A8231-D9F5-4485-953B-F076CA1B64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80C9-B45F-404D-A957-922C0C650A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AD7F6-6B83-452F-AAF4-8870A44E3F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951E-4923-4A20-976B-66833AAAEB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5DBA0-45E6-4BC6-8957-3C7A9B0783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90B63-6DCE-41A9-BF74-0A8108EA8E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7416-682B-466B-AEC7-33A98AF6418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FB840-AC2F-4E2B-A2B9-603E86F85F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B07EB-95A7-4EBB-943C-5DEC7C03FC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C8AFC-0000-4A7A-A0B7-9816CA35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886F-97A3-47DE-8E72-296720D842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1C21-5D20-437D-A56E-2017C1F41F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503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3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3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8FB18C03-26C8-4344-BED2-2EAB756A0AFE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615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long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数字媒体导论</a:t>
            </a:r>
            <a:endParaRPr lang="en-US" altLang="zh-CN" sz="5400" b="0">
              <a:latin typeface="Basemic Symbol" pitchFamily="2" charset="0"/>
              <a:ea typeface="楷体_GB2312" pitchFamily="49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4375" y="3071813"/>
            <a:ext cx="6937375" cy="23622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9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龙  飞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flong@xmu.edu.cn</a:t>
            </a:r>
            <a:endParaRPr lang="en-US" altLang="zh-CN" u="sng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Office: A305C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数字媒体技术概述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媒体的基本概念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u="sng">
                <a:solidFill>
                  <a:schemeClr val="hlink"/>
                </a:solidFill>
                <a:ea typeface="黑体" panose="02010609060101010101" pitchFamily="49" charset="-122"/>
              </a:rPr>
              <a:t>数字媒体及其特性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媒体的种类和特点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数字媒体技术的研究领域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数字媒体及特性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数字媒体概念</a:t>
            </a:r>
          </a:p>
          <a:p>
            <a:pPr lvl="1"/>
            <a:r>
              <a:rPr lang="zh-CN" altLang="en-US"/>
              <a:t>计算机存储、处理和传播的信息媒体为数字媒体（</a:t>
            </a:r>
            <a:r>
              <a:rPr lang="en-US" altLang="zh-CN"/>
              <a:t>digital media</a:t>
            </a:r>
            <a:r>
              <a:rPr lang="zh-CN" altLang="en-US"/>
              <a:t>）。</a:t>
            </a:r>
          </a:p>
          <a:p>
            <a:pPr lvl="1"/>
            <a:r>
              <a:rPr lang="zh-CN" altLang="en-US"/>
              <a:t>数字媒体包括两个方面，</a:t>
            </a:r>
          </a:p>
          <a:p>
            <a:pPr lvl="2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）信息，内容采用二进制表示；</a:t>
            </a:r>
          </a:p>
          <a:p>
            <a:pPr lvl="2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）媒介，能存储、传播二进制信息。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数字媒体概念（续）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数字媒体概念</a:t>
            </a:r>
          </a:p>
          <a:p>
            <a:pPr lvl="1" algn="just"/>
            <a:r>
              <a:rPr lang="zh-CN" altLang="en-US" b="1" dirty="0">
                <a:solidFill>
                  <a:srgbClr val="0432FF"/>
                </a:solidFill>
                <a:latin typeface="+mn-ea"/>
              </a:rPr>
              <a:t>数字媒体是指最终以二进制数的形式记录、处理、传播、获取的信息媒体</a:t>
            </a:r>
            <a:r>
              <a:rPr lang="zh-CN" altLang="en-US" dirty="0">
                <a:solidFill>
                  <a:srgbClr val="0432FF"/>
                </a:solidFill>
                <a:latin typeface="+mn-ea"/>
              </a:rPr>
              <a:t>。</a:t>
            </a:r>
            <a:endParaRPr lang="en-US" altLang="zh-CN" dirty="0">
              <a:solidFill>
                <a:srgbClr val="0432FF"/>
              </a:solidFill>
              <a:latin typeface="+mn-ea"/>
            </a:endParaRPr>
          </a:p>
          <a:p>
            <a:pPr lvl="1" algn="just"/>
            <a:r>
              <a:rPr lang="zh-CN" altLang="en-US" dirty="0">
                <a:latin typeface="+mn-ea"/>
              </a:rPr>
              <a:t>包括：数字化的文字、图形、图像、声音、视频和动画及其编码等逻辑媒体；存储、传输、显示逻辑媒体的物理媒体。但常常指逻辑媒体。</a:t>
            </a:r>
          </a:p>
          <a:p>
            <a:pPr lvl="1" algn="just"/>
            <a:r>
              <a:rPr lang="zh-CN" altLang="en-US" dirty="0">
                <a:latin typeface="+mn-ea"/>
              </a:rPr>
              <a:t>数字媒体是数字化的内容作品以现代网络为主要传播载体，通过完善的服务体系，分发到终端和用户进行消费的全过程。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数字媒体特性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432FF"/>
                </a:solidFill>
              </a:rPr>
              <a:t>信息载体的多样性</a:t>
            </a:r>
            <a:endParaRPr lang="zh-CN" altLang="en-US" dirty="0">
              <a:solidFill>
                <a:srgbClr val="0432FF"/>
              </a:solidFill>
            </a:endParaRPr>
          </a:p>
          <a:p>
            <a:r>
              <a:rPr lang="zh-CN" altLang="en-US" b="1" dirty="0">
                <a:solidFill>
                  <a:srgbClr val="0432FF"/>
                </a:solidFill>
              </a:rPr>
              <a:t>交互性</a:t>
            </a:r>
          </a:p>
          <a:p>
            <a:r>
              <a:rPr lang="zh-CN" altLang="en-US" b="1" dirty="0">
                <a:solidFill>
                  <a:srgbClr val="0432FF"/>
                </a:solidFill>
              </a:rPr>
              <a:t>集成性</a:t>
            </a:r>
          </a:p>
          <a:p>
            <a:r>
              <a:rPr lang="zh-CN" altLang="en-US" b="1" dirty="0"/>
              <a:t>数字化</a:t>
            </a:r>
          </a:p>
          <a:p>
            <a:r>
              <a:rPr lang="zh-CN" altLang="en-US" b="1" dirty="0"/>
              <a:t>趣味性</a:t>
            </a:r>
          </a:p>
          <a:p>
            <a:r>
              <a:rPr lang="zh-CN" altLang="en-US" b="1" dirty="0"/>
              <a:t>技术与艺术的融合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多样性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432FF"/>
                </a:solidFill>
                <a:ea typeface="黑体" panose="02010609060101010101" pitchFamily="49" charset="-122"/>
              </a:rPr>
              <a:t>信息载体的多样性（多媒体）</a:t>
            </a:r>
          </a:p>
          <a:p>
            <a:pPr lvl="1" eaLnBrk="1" hangingPunct="1"/>
            <a:r>
              <a:rPr lang="zh-CN" altLang="en-US" dirty="0"/>
              <a:t>融合两种或两种以上媒体。连续媒体（音频和视频）是人机交互最自然的媒体，是对计算机更人性化的要求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563938" y="3476625"/>
            <a:ext cx="4592637" cy="2976563"/>
            <a:chOff x="1104" y="1302"/>
            <a:chExt cx="2718" cy="1700"/>
          </a:xfrm>
        </p:grpSpPr>
        <p:sp>
          <p:nvSpPr>
            <p:cNvPr id="160773" name="Freeform 5"/>
            <p:cNvSpPr/>
            <p:nvPr/>
          </p:nvSpPr>
          <p:spPr bwMode="auto">
            <a:xfrm>
              <a:off x="3720" y="1953"/>
              <a:ext cx="102" cy="637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7"/>
                </a:cxn>
                <a:cxn ang="0">
                  <a:pos x="102" y="22"/>
                </a:cxn>
                <a:cxn ang="0">
                  <a:pos x="95" y="29"/>
                </a:cxn>
                <a:cxn ang="0">
                  <a:pos x="95" y="43"/>
                </a:cxn>
                <a:cxn ang="0">
                  <a:pos x="95" y="58"/>
                </a:cxn>
                <a:cxn ang="0">
                  <a:pos x="95" y="65"/>
                </a:cxn>
                <a:cxn ang="0">
                  <a:pos x="95" y="65"/>
                </a:cxn>
                <a:cxn ang="0">
                  <a:pos x="89" y="80"/>
                </a:cxn>
                <a:cxn ang="0">
                  <a:pos x="89" y="87"/>
                </a:cxn>
                <a:cxn ang="0">
                  <a:pos x="83" y="101"/>
                </a:cxn>
                <a:cxn ang="0">
                  <a:pos x="83" y="108"/>
                </a:cxn>
                <a:cxn ang="0">
                  <a:pos x="76" y="123"/>
                </a:cxn>
                <a:cxn ang="0">
                  <a:pos x="70" y="130"/>
                </a:cxn>
                <a:cxn ang="0">
                  <a:pos x="63" y="145"/>
                </a:cxn>
                <a:cxn ang="0">
                  <a:pos x="57" y="159"/>
                </a:cxn>
                <a:cxn ang="0">
                  <a:pos x="57" y="166"/>
                </a:cxn>
                <a:cxn ang="0">
                  <a:pos x="51" y="181"/>
                </a:cxn>
                <a:cxn ang="0">
                  <a:pos x="38" y="188"/>
                </a:cxn>
                <a:cxn ang="0">
                  <a:pos x="38" y="188"/>
                </a:cxn>
                <a:cxn ang="0">
                  <a:pos x="32" y="203"/>
                </a:cxn>
                <a:cxn ang="0">
                  <a:pos x="25" y="210"/>
                </a:cxn>
                <a:cxn ang="0">
                  <a:pos x="19" y="224"/>
                </a:cxn>
                <a:cxn ang="0">
                  <a:pos x="12" y="231"/>
                </a:cxn>
                <a:cxn ang="0">
                  <a:pos x="0" y="239"/>
                </a:cxn>
                <a:cxn ang="0">
                  <a:pos x="0" y="637"/>
                </a:cxn>
                <a:cxn ang="0">
                  <a:pos x="12" y="629"/>
                </a:cxn>
                <a:cxn ang="0">
                  <a:pos x="19" y="622"/>
                </a:cxn>
                <a:cxn ang="0">
                  <a:pos x="25" y="608"/>
                </a:cxn>
                <a:cxn ang="0">
                  <a:pos x="32" y="601"/>
                </a:cxn>
                <a:cxn ang="0">
                  <a:pos x="38" y="586"/>
                </a:cxn>
                <a:cxn ang="0">
                  <a:pos x="38" y="586"/>
                </a:cxn>
                <a:cxn ang="0">
                  <a:pos x="51" y="579"/>
                </a:cxn>
                <a:cxn ang="0">
                  <a:pos x="57" y="564"/>
                </a:cxn>
                <a:cxn ang="0">
                  <a:pos x="57" y="557"/>
                </a:cxn>
                <a:cxn ang="0">
                  <a:pos x="63" y="543"/>
                </a:cxn>
                <a:cxn ang="0">
                  <a:pos x="70" y="528"/>
                </a:cxn>
                <a:cxn ang="0">
                  <a:pos x="76" y="521"/>
                </a:cxn>
                <a:cxn ang="0">
                  <a:pos x="83" y="506"/>
                </a:cxn>
                <a:cxn ang="0">
                  <a:pos x="83" y="499"/>
                </a:cxn>
                <a:cxn ang="0">
                  <a:pos x="89" y="485"/>
                </a:cxn>
                <a:cxn ang="0">
                  <a:pos x="89" y="478"/>
                </a:cxn>
                <a:cxn ang="0">
                  <a:pos x="95" y="463"/>
                </a:cxn>
                <a:cxn ang="0">
                  <a:pos x="95" y="463"/>
                </a:cxn>
                <a:cxn ang="0">
                  <a:pos x="95" y="456"/>
                </a:cxn>
                <a:cxn ang="0">
                  <a:pos x="95" y="441"/>
                </a:cxn>
                <a:cxn ang="0">
                  <a:pos x="95" y="427"/>
                </a:cxn>
                <a:cxn ang="0">
                  <a:pos x="102" y="420"/>
                </a:cxn>
                <a:cxn ang="0">
                  <a:pos x="102" y="405"/>
                </a:cxn>
                <a:cxn ang="0">
                  <a:pos x="102" y="398"/>
                </a:cxn>
                <a:cxn ang="0">
                  <a:pos x="102" y="0"/>
                </a:cxn>
              </a:cxnLst>
              <a:rect l="0" t="0" r="r" b="b"/>
              <a:pathLst>
                <a:path w="102" h="637">
                  <a:moveTo>
                    <a:pt x="102" y="0"/>
                  </a:moveTo>
                  <a:lnTo>
                    <a:pt x="102" y="7"/>
                  </a:lnTo>
                  <a:lnTo>
                    <a:pt x="102" y="22"/>
                  </a:lnTo>
                  <a:lnTo>
                    <a:pt x="95" y="29"/>
                  </a:lnTo>
                  <a:lnTo>
                    <a:pt x="95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95" y="65"/>
                  </a:lnTo>
                  <a:lnTo>
                    <a:pt x="89" y="80"/>
                  </a:lnTo>
                  <a:lnTo>
                    <a:pt x="89" y="87"/>
                  </a:lnTo>
                  <a:lnTo>
                    <a:pt x="83" y="101"/>
                  </a:lnTo>
                  <a:lnTo>
                    <a:pt x="83" y="108"/>
                  </a:lnTo>
                  <a:lnTo>
                    <a:pt x="76" y="123"/>
                  </a:lnTo>
                  <a:lnTo>
                    <a:pt x="70" y="130"/>
                  </a:lnTo>
                  <a:lnTo>
                    <a:pt x="63" y="145"/>
                  </a:lnTo>
                  <a:lnTo>
                    <a:pt x="57" y="159"/>
                  </a:lnTo>
                  <a:lnTo>
                    <a:pt x="57" y="166"/>
                  </a:lnTo>
                  <a:lnTo>
                    <a:pt x="51" y="181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2" y="203"/>
                  </a:lnTo>
                  <a:lnTo>
                    <a:pt x="25" y="210"/>
                  </a:lnTo>
                  <a:lnTo>
                    <a:pt x="19" y="224"/>
                  </a:lnTo>
                  <a:lnTo>
                    <a:pt x="12" y="231"/>
                  </a:lnTo>
                  <a:lnTo>
                    <a:pt x="0" y="239"/>
                  </a:lnTo>
                  <a:lnTo>
                    <a:pt x="0" y="637"/>
                  </a:lnTo>
                  <a:lnTo>
                    <a:pt x="12" y="629"/>
                  </a:lnTo>
                  <a:lnTo>
                    <a:pt x="19" y="622"/>
                  </a:lnTo>
                  <a:lnTo>
                    <a:pt x="25" y="608"/>
                  </a:lnTo>
                  <a:lnTo>
                    <a:pt x="32" y="601"/>
                  </a:lnTo>
                  <a:lnTo>
                    <a:pt x="38" y="586"/>
                  </a:lnTo>
                  <a:lnTo>
                    <a:pt x="38" y="586"/>
                  </a:lnTo>
                  <a:lnTo>
                    <a:pt x="51" y="579"/>
                  </a:lnTo>
                  <a:lnTo>
                    <a:pt x="57" y="564"/>
                  </a:lnTo>
                  <a:lnTo>
                    <a:pt x="57" y="557"/>
                  </a:lnTo>
                  <a:lnTo>
                    <a:pt x="63" y="543"/>
                  </a:lnTo>
                  <a:lnTo>
                    <a:pt x="70" y="528"/>
                  </a:lnTo>
                  <a:lnTo>
                    <a:pt x="76" y="521"/>
                  </a:lnTo>
                  <a:lnTo>
                    <a:pt x="83" y="506"/>
                  </a:lnTo>
                  <a:lnTo>
                    <a:pt x="83" y="499"/>
                  </a:lnTo>
                  <a:lnTo>
                    <a:pt x="89" y="485"/>
                  </a:lnTo>
                  <a:lnTo>
                    <a:pt x="89" y="478"/>
                  </a:lnTo>
                  <a:lnTo>
                    <a:pt x="95" y="463"/>
                  </a:lnTo>
                  <a:lnTo>
                    <a:pt x="95" y="463"/>
                  </a:lnTo>
                  <a:lnTo>
                    <a:pt x="95" y="456"/>
                  </a:lnTo>
                  <a:lnTo>
                    <a:pt x="95" y="441"/>
                  </a:lnTo>
                  <a:lnTo>
                    <a:pt x="95" y="427"/>
                  </a:lnTo>
                  <a:lnTo>
                    <a:pt x="102" y="420"/>
                  </a:lnTo>
                  <a:lnTo>
                    <a:pt x="102" y="405"/>
                  </a:lnTo>
                  <a:lnTo>
                    <a:pt x="102" y="39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74" name="Freeform 6"/>
            <p:cNvSpPr/>
            <p:nvPr/>
          </p:nvSpPr>
          <p:spPr bwMode="auto">
            <a:xfrm>
              <a:off x="1417" y="1533"/>
              <a:ext cx="1043" cy="818"/>
            </a:xfrm>
            <a:custGeom>
              <a:avLst/>
              <a:gdLst/>
              <a:ahLst/>
              <a:cxnLst>
                <a:cxn ang="0">
                  <a:pos x="1043" y="420"/>
                </a:cxn>
                <a:cxn ang="0">
                  <a:pos x="0" y="0"/>
                </a:cxn>
                <a:cxn ang="0">
                  <a:pos x="0" y="398"/>
                </a:cxn>
                <a:cxn ang="0">
                  <a:pos x="1043" y="818"/>
                </a:cxn>
                <a:cxn ang="0">
                  <a:pos x="1043" y="420"/>
                </a:cxn>
              </a:cxnLst>
              <a:rect l="0" t="0" r="r" b="b"/>
              <a:pathLst>
                <a:path w="1043" h="818">
                  <a:moveTo>
                    <a:pt x="1043" y="42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1043" y="818"/>
                  </a:lnTo>
                  <a:lnTo>
                    <a:pt x="1043" y="42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75" name="Freeform 7"/>
            <p:cNvSpPr/>
            <p:nvPr/>
          </p:nvSpPr>
          <p:spPr bwMode="auto">
            <a:xfrm>
              <a:off x="2460" y="1953"/>
              <a:ext cx="1260" cy="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0" y="239"/>
                </a:cxn>
                <a:cxn ang="0">
                  <a:pos x="1260" y="637"/>
                </a:cxn>
                <a:cxn ang="0">
                  <a:pos x="0" y="398"/>
                </a:cxn>
                <a:cxn ang="0">
                  <a:pos x="0" y="0"/>
                </a:cxn>
              </a:cxnLst>
              <a:rect l="0" t="0" r="r" b="b"/>
              <a:pathLst>
                <a:path w="1260" h="637">
                  <a:moveTo>
                    <a:pt x="0" y="0"/>
                  </a:moveTo>
                  <a:lnTo>
                    <a:pt x="1260" y="239"/>
                  </a:lnTo>
                  <a:lnTo>
                    <a:pt x="1260" y="637"/>
                  </a:lnTo>
                  <a:lnTo>
                    <a:pt x="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76" name="Freeform 8"/>
            <p:cNvSpPr/>
            <p:nvPr/>
          </p:nvSpPr>
          <p:spPr bwMode="auto">
            <a:xfrm>
              <a:off x="1417" y="1302"/>
              <a:ext cx="2405" cy="890"/>
            </a:xfrm>
            <a:custGeom>
              <a:avLst/>
              <a:gdLst/>
              <a:ahLst/>
              <a:cxnLst>
                <a:cxn ang="0">
                  <a:pos x="32" y="217"/>
                </a:cxn>
                <a:cxn ang="0">
                  <a:pos x="83" y="188"/>
                </a:cxn>
                <a:cxn ang="0">
                  <a:pos x="134" y="166"/>
                </a:cxn>
                <a:cxn ang="0">
                  <a:pos x="192" y="144"/>
                </a:cxn>
                <a:cxn ang="0">
                  <a:pos x="243" y="123"/>
                </a:cxn>
                <a:cxn ang="0">
                  <a:pos x="307" y="101"/>
                </a:cxn>
                <a:cxn ang="0">
                  <a:pos x="365" y="86"/>
                </a:cxn>
                <a:cxn ang="0">
                  <a:pos x="429" y="72"/>
                </a:cxn>
                <a:cxn ang="0">
                  <a:pos x="492" y="57"/>
                </a:cxn>
                <a:cxn ang="0">
                  <a:pos x="556" y="43"/>
                </a:cxn>
                <a:cxn ang="0">
                  <a:pos x="627" y="29"/>
                </a:cxn>
                <a:cxn ang="0">
                  <a:pos x="691" y="21"/>
                </a:cxn>
                <a:cxn ang="0">
                  <a:pos x="761" y="14"/>
                </a:cxn>
                <a:cxn ang="0">
                  <a:pos x="831" y="7"/>
                </a:cxn>
                <a:cxn ang="0">
                  <a:pos x="902" y="0"/>
                </a:cxn>
                <a:cxn ang="0">
                  <a:pos x="972" y="0"/>
                </a:cxn>
                <a:cxn ang="0">
                  <a:pos x="1043" y="0"/>
                </a:cxn>
                <a:cxn ang="0">
                  <a:pos x="1113" y="0"/>
                </a:cxn>
                <a:cxn ang="0">
                  <a:pos x="1183" y="0"/>
                </a:cxn>
                <a:cxn ang="0">
                  <a:pos x="1254" y="7"/>
                </a:cxn>
                <a:cxn ang="0">
                  <a:pos x="1324" y="14"/>
                </a:cxn>
                <a:cxn ang="0">
                  <a:pos x="1394" y="21"/>
                </a:cxn>
                <a:cxn ang="0">
                  <a:pos x="1465" y="29"/>
                </a:cxn>
                <a:cxn ang="0">
                  <a:pos x="1529" y="43"/>
                </a:cxn>
                <a:cxn ang="0">
                  <a:pos x="1599" y="57"/>
                </a:cxn>
                <a:cxn ang="0">
                  <a:pos x="1663" y="72"/>
                </a:cxn>
                <a:cxn ang="0">
                  <a:pos x="1727" y="86"/>
                </a:cxn>
                <a:cxn ang="0">
                  <a:pos x="1784" y="101"/>
                </a:cxn>
                <a:cxn ang="0">
                  <a:pos x="1842" y="123"/>
                </a:cxn>
                <a:cxn ang="0">
                  <a:pos x="1900" y="144"/>
                </a:cxn>
                <a:cxn ang="0">
                  <a:pos x="1951" y="166"/>
                </a:cxn>
                <a:cxn ang="0">
                  <a:pos x="2008" y="188"/>
                </a:cxn>
                <a:cxn ang="0">
                  <a:pos x="2053" y="217"/>
                </a:cxn>
                <a:cxn ang="0">
                  <a:pos x="2098" y="238"/>
                </a:cxn>
                <a:cxn ang="0">
                  <a:pos x="2143" y="267"/>
                </a:cxn>
                <a:cxn ang="0">
                  <a:pos x="2181" y="296"/>
                </a:cxn>
                <a:cxn ang="0">
                  <a:pos x="2219" y="325"/>
                </a:cxn>
                <a:cxn ang="0">
                  <a:pos x="2258" y="354"/>
                </a:cxn>
                <a:cxn ang="0">
                  <a:pos x="2283" y="383"/>
                </a:cxn>
                <a:cxn ang="0">
                  <a:pos x="2315" y="412"/>
                </a:cxn>
                <a:cxn ang="0">
                  <a:pos x="2335" y="448"/>
                </a:cxn>
                <a:cxn ang="0">
                  <a:pos x="2360" y="477"/>
                </a:cxn>
                <a:cxn ang="0">
                  <a:pos x="2373" y="513"/>
                </a:cxn>
                <a:cxn ang="0">
                  <a:pos x="2386" y="550"/>
                </a:cxn>
                <a:cxn ang="0">
                  <a:pos x="2398" y="579"/>
                </a:cxn>
                <a:cxn ang="0">
                  <a:pos x="2398" y="615"/>
                </a:cxn>
                <a:cxn ang="0">
                  <a:pos x="2405" y="651"/>
                </a:cxn>
                <a:cxn ang="0">
                  <a:pos x="2398" y="680"/>
                </a:cxn>
                <a:cxn ang="0">
                  <a:pos x="2398" y="716"/>
                </a:cxn>
                <a:cxn ang="0">
                  <a:pos x="2386" y="752"/>
                </a:cxn>
                <a:cxn ang="0">
                  <a:pos x="2373" y="781"/>
                </a:cxn>
                <a:cxn ang="0">
                  <a:pos x="2360" y="817"/>
                </a:cxn>
                <a:cxn ang="0">
                  <a:pos x="2335" y="854"/>
                </a:cxn>
                <a:cxn ang="0">
                  <a:pos x="2315" y="882"/>
                </a:cxn>
                <a:cxn ang="0">
                  <a:pos x="0" y="231"/>
                </a:cxn>
              </a:cxnLst>
              <a:rect l="0" t="0" r="r" b="b"/>
              <a:pathLst>
                <a:path w="2405" h="890">
                  <a:moveTo>
                    <a:pt x="0" y="231"/>
                  </a:moveTo>
                  <a:lnTo>
                    <a:pt x="19" y="224"/>
                  </a:lnTo>
                  <a:lnTo>
                    <a:pt x="32" y="217"/>
                  </a:lnTo>
                  <a:lnTo>
                    <a:pt x="51" y="202"/>
                  </a:lnTo>
                  <a:lnTo>
                    <a:pt x="64" y="195"/>
                  </a:lnTo>
                  <a:lnTo>
                    <a:pt x="83" y="188"/>
                  </a:lnTo>
                  <a:lnTo>
                    <a:pt x="102" y="181"/>
                  </a:lnTo>
                  <a:lnTo>
                    <a:pt x="115" y="173"/>
                  </a:lnTo>
                  <a:lnTo>
                    <a:pt x="134" y="166"/>
                  </a:lnTo>
                  <a:lnTo>
                    <a:pt x="154" y="159"/>
                  </a:lnTo>
                  <a:lnTo>
                    <a:pt x="173" y="152"/>
                  </a:lnTo>
                  <a:lnTo>
                    <a:pt x="192" y="144"/>
                  </a:lnTo>
                  <a:lnTo>
                    <a:pt x="205" y="137"/>
                  </a:lnTo>
                  <a:lnTo>
                    <a:pt x="224" y="130"/>
                  </a:lnTo>
                  <a:lnTo>
                    <a:pt x="243" y="123"/>
                  </a:lnTo>
                  <a:lnTo>
                    <a:pt x="262" y="115"/>
                  </a:lnTo>
                  <a:lnTo>
                    <a:pt x="281" y="108"/>
                  </a:lnTo>
                  <a:lnTo>
                    <a:pt x="307" y="101"/>
                  </a:lnTo>
                  <a:lnTo>
                    <a:pt x="326" y="94"/>
                  </a:lnTo>
                  <a:lnTo>
                    <a:pt x="345" y="94"/>
                  </a:lnTo>
                  <a:lnTo>
                    <a:pt x="365" y="86"/>
                  </a:lnTo>
                  <a:lnTo>
                    <a:pt x="384" y="79"/>
                  </a:lnTo>
                  <a:lnTo>
                    <a:pt x="403" y="72"/>
                  </a:lnTo>
                  <a:lnTo>
                    <a:pt x="429" y="72"/>
                  </a:lnTo>
                  <a:lnTo>
                    <a:pt x="448" y="65"/>
                  </a:lnTo>
                  <a:lnTo>
                    <a:pt x="467" y="57"/>
                  </a:lnTo>
                  <a:lnTo>
                    <a:pt x="492" y="57"/>
                  </a:lnTo>
                  <a:lnTo>
                    <a:pt x="512" y="50"/>
                  </a:lnTo>
                  <a:lnTo>
                    <a:pt x="537" y="43"/>
                  </a:lnTo>
                  <a:lnTo>
                    <a:pt x="556" y="43"/>
                  </a:lnTo>
                  <a:lnTo>
                    <a:pt x="582" y="36"/>
                  </a:lnTo>
                  <a:lnTo>
                    <a:pt x="601" y="36"/>
                  </a:lnTo>
                  <a:lnTo>
                    <a:pt x="627" y="29"/>
                  </a:lnTo>
                  <a:lnTo>
                    <a:pt x="646" y="29"/>
                  </a:lnTo>
                  <a:lnTo>
                    <a:pt x="672" y="21"/>
                  </a:lnTo>
                  <a:lnTo>
                    <a:pt x="691" y="21"/>
                  </a:lnTo>
                  <a:lnTo>
                    <a:pt x="716" y="14"/>
                  </a:lnTo>
                  <a:lnTo>
                    <a:pt x="736" y="14"/>
                  </a:lnTo>
                  <a:lnTo>
                    <a:pt x="761" y="14"/>
                  </a:lnTo>
                  <a:lnTo>
                    <a:pt x="787" y="7"/>
                  </a:lnTo>
                  <a:lnTo>
                    <a:pt x="806" y="7"/>
                  </a:lnTo>
                  <a:lnTo>
                    <a:pt x="831" y="7"/>
                  </a:lnTo>
                  <a:lnTo>
                    <a:pt x="857" y="7"/>
                  </a:lnTo>
                  <a:lnTo>
                    <a:pt x="876" y="0"/>
                  </a:lnTo>
                  <a:lnTo>
                    <a:pt x="902" y="0"/>
                  </a:lnTo>
                  <a:lnTo>
                    <a:pt x="927" y="0"/>
                  </a:lnTo>
                  <a:lnTo>
                    <a:pt x="947" y="0"/>
                  </a:lnTo>
                  <a:lnTo>
                    <a:pt x="972" y="0"/>
                  </a:lnTo>
                  <a:lnTo>
                    <a:pt x="998" y="0"/>
                  </a:lnTo>
                  <a:lnTo>
                    <a:pt x="1023" y="0"/>
                  </a:lnTo>
                  <a:lnTo>
                    <a:pt x="1043" y="0"/>
                  </a:lnTo>
                  <a:lnTo>
                    <a:pt x="1068" y="0"/>
                  </a:lnTo>
                  <a:lnTo>
                    <a:pt x="1094" y="0"/>
                  </a:lnTo>
                  <a:lnTo>
                    <a:pt x="1113" y="0"/>
                  </a:lnTo>
                  <a:lnTo>
                    <a:pt x="1138" y="0"/>
                  </a:lnTo>
                  <a:lnTo>
                    <a:pt x="1164" y="0"/>
                  </a:lnTo>
                  <a:lnTo>
                    <a:pt x="1183" y="0"/>
                  </a:lnTo>
                  <a:lnTo>
                    <a:pt x="1209" y="0"/>
                  </a:lnTo>
                  <a:lnTo>
                    <a:pt x="1234" y="7"/>
                  </a:lnTo>
                  <a:lnTo>
                    <a:pt x="1254" y="7"/>
                  </a:lnTo>
                  <a:lnTo>
                    <a:pt x="1279" y="7"/>
                  </a:lnTo>
                  <a:lnTo>
                    <a:pt x="1305" y="7"/>
                  </a:lnTo>
                  <a:lnTo>
                    <a:pt x="1324" y="14"/>
                  </a:lnTo>
                  <a:lnTo>
                    <a:pt x="1350" y="14"/>
                  </a:lnTo>
                  <a:lnTo>
                    <a:pt x="1375" y="14"/>
                  </a:lnTo>
                  <a:lnTo>
                    <a:pt x="1394" y="21"/>
                  </a:lnTo>
                  <a:lnTo>
                    <a:pt x="1420" y="21"/>
                  </a:lnTo>
                  <a:lnTo>
                    <a:pt x="1439" y="29"/>
                  </a:lnTo>
                  <a:lnTo>
                    <a:pt x="1465" y="29"/>
                  </a:lnTo>
                  <a:lnTo>
                    <a:pt x="1484" y="36"/>
                  </a:lnTo>
                  <a:lnTo>
                    <a:pt x="1509" y="36"/>
                  </a:lnTo>
                  <a:lnTo>
                    <a:pt x="1529" y="43"/>
                  </a:lnTo>
                  <a:lnTo>
                    <a:pt x="1554" y="43"/>
                  </a:lnTo>
                  <a:lnTo>
                    <a:pt x="1573" y="50"/>
                  </a:lnTo>
                  <a:lnTo>
                    <a:pt x="1599" y="57"/>
                  </a:lnTo>
                  <a:lnTo>
                    <a:pt x="1618" y="57"/>
                  </a:lnTo>
                  <a:lnTo>
                    <a:pt x="1637" y="65"/>
                  </a:lnTo>
                  <a:lnTo>
                    <a:pt x="1663" y="72"/>
                  </a:lnTo>
                  <a:lnTo>
                    <a:pt x="1682" y="72"/>
                  </a:lnTo>
                  <a:lnTo>
                    <a:pt x="1701" y="79"/>
                  </a:lnTo>
                  <a:lnTo>
                    <a:pt x="1727" y="86"/>
                  </a:lnTo>
                  <a:lnTo>
                    <a:pt x="1746" y="94"/>
                  </a:lnTo>
                  <a:lnTo>
                    <a:pt x="1765" y="94"/>
                  </a:lnTo>
                  <a:lnTo>
                    <a:pt x="1784" y="101"/>
                  </a:lnTo>
                  <a:lnTo>
                    <a:pt x="1804" y="108"/>
                  </a:lnTo>
                  <a:lnTo>
                    <a:pt x="1823" y="115"/>
                  </a:lnTo>
                  <a:lnTo>
                    <a:pt x="1842" y="123"/>
                  </a:lnTo>
                  <a:lnTo>
                    <a:pt x="1861" y="130"/>
                  </a:lnTo>
                  <a:lnTo>
                    <a:pt x="1880" y="137"/>
                  </a:lnTo>
                  <a:lnTo>
                    <a:pt x="1900" y="144"/>
                  </a:lnTo>
                  <a:lnTo>
                    <a:pt x="1919" y="152"/>
                  </a:lnTo>
                  <a:lnTo>
                    <a:pt x="1938" y="159"/>
                  </a:lnTo>
                  <a:lnTo>
                    <a:pt x="1951" y="166"/>
                  </a:lnTo>
                  <a:lnTo>
                    <a:pt x="1970" y="173"/>
                  </a:lnTo>
                  <a:lnTo>
                    <a:pt x="1989" y="181"/>
                  </a:lnTo>
                  <a:lnTo>
                    <a:pt x="2008" y="188"/>
                  </a:lnTo>
                  <a:lnTo>
                    <a:pt x="2021" y="195"/>
                  </a:lnTo>
                  <a:lnTo>
                    <a:pt x="2040" y="202"/>
                  </a:lnTo>
                  <a:lnTo>
                    <a:pt x="2053" y="217"/>
                  </a:lnTo>
                  <a:lnTo>
                    <a:pt x="2072" y="224"/>
                  </a:lnTo>
                  <a:lnTo>
                    <a:pt x="2085" y="231"/>
                  </a:lnTo>
                  <a:lnTo>
                    <a:pt x="2098" y="238"/>
                  </a:lnTo>
                  <a:lnTo>
                    <a:pt x="2117" y="246"/>
                  </a:lnTo>
                  <a:lnTo>
                    <a:pt x="2130" y="260"/>
                  </a:lnTo>
                  <a:lnTo>
                    <a:pt x="2143" y="267"/>
                  </a:lnTo>
                  <a:lnTo>
                    <a:pt x="2155" y="275"/>
                  </a:lnTo>
                  <a:lnTo>
                    <a:pt x="2168" y="282"/>
                  </a:lnTo>
                  <a:lnTo>
                    <a:pt x="2181" y="296"/>
                  </a:lnTo>
                  <a:lnTo>
                    <a:pt x="2194" y="304"/>
                  </a:lnTo>
                  <a:lnTo>
                    <a:pt x="2207" y="311"/>
                  </a:lnTo>
                  <a:lnTo>
                    <a:pt x="2219" y="325"/>
                  </a:lnTo>
                  <a:lnTo>
                    <a:pt x="2232" y="332"/>
                  </a:lnTo>
                  <a:lnTo>
                    <a:pt x="2245" y="340"/>
                  </a:lnTo>
                  <a:lnTo>
                    <a:pt x="2258" y="354"/>
                  </a:lnTo>
                  <a:lnTo>
                    <a:pt x="2264" y="361"/>
                  </a:lnTo>
                  <a:lnTo>
                    <a:pt x="2277" y="376"/>
                  </a:lnTo>
                  <a:lnTo>
                    <a:pt x="2283" y="383"/>
                  </a:lnTo>
                  <a:lnTo>
                    <a:pt x="2296" y="398"/>
                  </a:lnTo>
                  <a:lnTo>
                    <a:pt x="2303" y="405"/>
                  </a:lnTo>
                  <a:lnTo>
                    <a:pt x="2315" y="412"/>
                  </a:lnTo>
                  <a:lnTo>
                    <a:pt x="2322" y="427"/>
                  </a:lnTo>
                  <a:lnTo>
                    <a:pt x="2328" y="434"/>
                  </a:lnTo>
                  <a:lnTo>
                    <a:pt x="2335" y="448"/>
                  </a:lnTo>
                  <a:lnTo>
                    <a:pt x="2341" y="456"/>
                  </a:lnTo>
                  <a:lnTo>
                    <a:pt x="2354" y="470"/>
                  </a:lnTo>
                  <a:lnTo>
                    <a:pt x="2360" y="477"/>
                  </a:lnTo>
                  <a:lnTo>
                    <a:pt x="2360" y="492"/>
                  </a:lnTo>
                  <a:lnTo>
                    <a:pt x="2366" y="506"/>
                  </a:lnTo>
                  <a:lnTo>
                    <a:pt x="2373" y="513"/>
                  </a:lnTo>
                  <a:lnTo>
                    <a:pt x="2379" y="528"/>
                  </a:lnTo>
                  <a:lnTo>
                    <a:pt x="2386" y="535"/>
                  </a:lnTo>
                  <a:lnTo>
                    <a:pt x="2386" y="550"/>
                  </a:lnTo>
                  <a:lnTo>
                    <a:pt x="2392" y="557"/>
                  </a:lnTo>
                  <a:lnTo>
                    <a:pt x="2392" y="571"/>
                  </a:lnTo>
                  <a:lnTo>
                    <a:pt x="2398" y="579"/>
                  </a:lnTo>
                  <a:lnTo>
                    <a:pt x="2398" y="593"/>
                  </a:lnTo>
                  <a:lnTo>
                    <a:pt x="2398" y="600"/>
                  </a:lnTo>
                  <a:lnTo>
                    <a:pt x="2398" y="615"/>
                  </a:lnTo>
                  <a:lnTo>
                    <a:pt x="2405" y="629"/>
                  </a:lnTo>
                  <a:lnTo>
                    <a:pt x="2405" y="636"/>
                  </a:lnTo>
                  <a:lnTo>
                    <a:pt x="2405" y="651"/>
                  </a:lnTo>
                  <a:lnTo>
                    <a:pt x="2405" y="658"/>
                  </a:lnTo>
                  <a:lnTo>
                    <a:pt x="2405" y="673"/>
                  </a:lnTo>
                  <a:lnTo>
                    <a:pt x="2398" y="680"/>
                  </a:lnTo>
                  <a:lnTo>
                    <a:pt x="2398" y="694"/>
                  </a:lnTo>
                  <a:lnTo>
                    <a:pt x="2398" y="709"/>
                  </a:lnTo>
                  <a:lnTo>
                    <a:pt x="2398" y="716"/>
                  </a:lnTo>
                  <a:lnTo>
                    <a:pt x="2392" y="731"/>
                  </a:lnTo>
                  <a:lnTo>
                    <a:pt x="2392" y="738"/>
                  </a:lnTo>
                  <a:lnTo>
                    <a:pt x="2386" y="752"/>
                  </a:lnTo>
                  <a:lnTo>
                    <a:pt x="2386" y="759"/>
                  </a:lnTo>
                  <a:lnTo>
                    <a:pt x="2379" y="774"/>
                  </a:lnTo>
                  <a:lnTo>
                    <a:pt x="2373" y="781"/>
                  </a:lnTo>
                  <a:lnTo>
                    <a:pt x="2366" y="796"/>
                  </a:lnTo>
                  <a:lnTo>
                    <a:pt x="2360" y="810"/>
                  </a:lnTo>
                  <a:lnTo>
                    <a:pt x="2360" y="817"/>
                  </a:lnTo>
                  <a:lnTo>
                    <a:pt x="2354" y="832"/>
                  </a:lnTo>
                  <a:lnTo>
                    <a:pt x="2341" y="839"/>
                  </a:lnTo>
                  <a:lnTo>
                    <a:pt x="2335" y="854"/>
                  </a:lnTo>
                  <a:lnTo>
                    <a:pt x="2328" y="861"/>
                  </a:lnTo>
                  <a:lnTo>
                    <a:pt x="2322" y="875"/>
                  </a:lnTo>
                  <a:lnTo>
                    <a:pt x="2315" y="882"/>
                  </a:lnTo>
                  <a:lnTo>
                    <a:pt x="2303" y="890"/>
                  </a:lnTo>
                  <a:lnTo>
                    <a:pt x="1043" y="65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77" name="Freeform 9"/>
            <p:cNvSpPr/>
            <p:nvPr/>
          </p:nvSpPr>
          <p:spPr bwMode="auto">
            <a:xfrm>
              <a:off x="1104" y="1953"/>
              <a:ext cx="313" cy="818"/>
            </a:xfrm>
            <a:custGeom>
              <a:avLst/>
              <a:gdLst/>
              <a:ahLst/>
              <a:cxnLst>
                <a:cxn ang="0">
                  <a:pos x="300" y="405"/>
                </a:cxn>
                <a:cxn ang="0">
                  <a:pos x="275" y="391"/>
                </a:cxn>
                <a:cxn ang="0">
                  <a:pos x="243" y="369"/>
                </a:cxn>
                <a:cxn ang="0">
                  <a:pos x="217" y="354"/>
                </a:cxn>
                <a:cxn ang="0">
                  <a:pos x="191" y="333"/>
                </a:cxn>
                <a:cxn ang="0">
                  <a:pos x="179" y="326"/>
                </a:cxn>
                <a:cxn ang="0">
                  <a:pos x="160" y="304"/>
                </a:cxn>
                <a:cxn ang="0">
                  <a:pos x="134" y="282"/>
                </a:cxn>
                <a:cxn ang="0">
                  <a:pos x="115" y="260"/>
                </a:cxn>
                <a:cxn ang="0">
                  <a:pos x="96" y="239"/>
                </a:cxn>
                <a:cxn ang="0">
                  <a:pos x="83" y="224"/>
                </a:cxn>
                <a:cxn ang="0">
                  <a:pos x="64" y="203"/>
                </a:cxn>
                <a:cxn ang="0">
                  <a:pos x="51" y="181"/>
                </a:cxn>
                <a:cxn ang="0">
                  <a:pos x="38" y="159"/>
                </a:cxn>
                <a:cxn ang="0">
                  <a:pos x="25" y="130"/>
                </a:cxn>
                <a:cxn ang="0">
                  <a:pos x="19" y="108"/>
                </a:cxn>
                <a:cxn ang="0">
                  <a:pos x="12" y="101"/>
                </a:cxn>
                <a:cxn ang="0">
                  <a:pos x="6" y="80"/>
                </a:cxn>
                <a:cxn ang="0">
                  <a:pos x="6" y="58"/>
                </a:cxn>
                <a:cxn ang="0">
                  <a:pos x="0" y="29"/>
                </a:cxn>
                <a:cxn ang="0">
                  <a:pos x="0" y="7"/>
                </a:cxn>
                <a:cxn ang="0">
                  <a:pos x="0" y="398"/>
                </a:cxn>
                <a:cxn ang="0">
                  <a:pos x="0" y="420"/>
                </a:cxn>
                <a:cxn ang="0">
                  <a:pos x="0" y="441"/>
                </a:cxn>
                <a:cxn ang="0">
                  <a:pos x="6" y="463"/>
                </a:cxn>
                <a:cxn ang="0">
                  <a:pos x="12" y="485"/>
                </a:cxn>
                <a:cxn ang="0">
                  <a:pos x="19" y="506"/>
                </a:cxn>
                <a:cxn ang="0">
                  <a:pos x="25" y="521"/>
                </a:cxn>
                <a:cxn ang="0">
                  <a:pos x="32" y="543"/>
                </a:cxn>
                <a:cxn ang="0">
                  <a:pos x="44" y="564"/>
                </a:cxn>
                <a:cxn ang="0">
                  <a:pos x="57" y="586"/>
                </a:cxn>
                <a:cxn ang="0">
                  <a:pos x="70" y="608"/>
                </a:cxn>
                <a:cxn ang="0">
                  <a:pos x="89" y="629"/>
                </a:cxn>
                <a:cxn ang="0">
                  <a:pos x="108" y="651"/>
                </a:cxn>
                <a:cxn ang="0">
                  <a:pos x="128" y="673"/>
                </a:cxn>
                <a:cxn ang="0">
                  <a:pos x="147" y="695"/>
                </a:cxn>
                <a:cxn ang="0">
                  <a:pos x="166" y="709"/>
                </a:cxn>
                <a:cxn ang="0">
                  <a:pos x="179" y="724"/>
                </a:cxn>
                <a:cxn ang="0">
                  <a:pos x="204" y="738"/>
                </a:cxn>
                <a:cxn ang="0">
                  <a:pos x="230" y="760"/>
                </a:cxn>
                <a:cxn ang="0">
                  <a:pos x="255" y="781"/>
                </a:cxn>
                <a:cxn ang="0">
                  <a:pos x="287" y="796"/>
                </a:cxn>
                <a:cxn ang="0">
                  <a:pos x="313" y="818"/>
                </a:cxn>
              </a:cxnLst>
              <a:rect l="0" t="0" r="r" b="b"/>
              <a:pathLst>
                <a:path w="313" h="818">
                  <a:moveTo>
                    <a:pt x="313" y="420"/>
                  </a:moveTo>
                  <a:lnTo>
                    <a:pt x="300" y="405"/>
                  </a:lnTo>
                  <a:lnTo>
                    <a:pt x="287" y="398"/>
                  </a:lnTo>
                  <a:lnTo>
                    <a:pt x="275" y="391"/>
                  </a:lnTo>
                  <a:lnTo>
                    <a:pt x="255" y="383"/>
                  </a:lnTo>
                  <a:lnTo>
                    <a:pt x="243" y="369"/>
                  </a:lnTo>
                  <a:lnTo>
                    <a:pt x="230" y="362"/>
                  </a:lnTo>
                  <a:lnTo>
                    <a:pt x="217" y="354"/>
                  </a:lnTo>
                  <a:lnTo>
                    <a:pt x="204" y="340"/>
                  </a:lnTo>
                  <a:lnTo>
                    <a:pt x="191" y="333"/>
                  </a:lnTo>
                  <a:lnTo>
                    <a:pt x="179" y="326"/>
                  </a:lnTo>
                  <a:lnTo>
                    <a:pt x="179" y="326"/>
                  </a:lnTo>
                  <a:lnTo>
                    <a:pt x="166" y="311"/>
                  </a:lnTo>
                  <a:lnTo>
                    <a:pt x="160" y="304"/>
                  </a:lnTo>
                  <a:lnTo>
                    <a:pt x="147" y="297"/>
                  </a:lnTo>
                  <a:lnTo>
                    <a:pt x="134" y="282"/>
                  </a:lnTo>
                  <a:lnTo>
                    <a:pt x="128" y="275"/>
                  </a:lnTo>
                  <a:lnTo>
                    <a:pt x="115" y="260"/>
                  </a:lnTo>
                  <a:lnTo>
                    <a:pt x="108" y="253"/>
                  </a:lnTo>
                  <a:lnTo>
                    <a:pt x="96" y="239"/>
                  </a:lnTo>
                  <a:lnTo>
                    <a:pt x="89" y="231"/>
                  </a:lnTo>
                  <a:lnTo>
                    <a:pt x="83" y="224"/>
                  </a:lnTo>
                  <a:lnTo>
                    <a:pt x="70" y="210"/>
                  </a:lnTo>
                  <a:lnTo>
                    <a:pt x="64" y="203"/>
                  </a:lnTo>
                  <a:lnTo>
                    <a:pt x="57" y="188"/>
                  </a:lnTo>
                  <a:lnTo>
                    <a:pt x="51" y="181"/>
                  </a:lnTo>
                  <a:lnTo>
                    <a:pt x="44" y="166"/>
                  </a:lnTo>
                  <a:lnTo>
                    <a:pt x="38" y="159"/>
                  </a:lnTo>
                  <a:lnTo>
                    <a:pt x="32" y="145"/>
                  </a:lnTo>
                  <a:lnTo>
                    <a:pt x="25" y="130"/>
                  </a:lnTo>
                  <a:lnTo>
                    <a:pt x="25" y="123"/>
                  </a:lnTo>
                  <a:lnTo>
                    <a:pt x="19" y="108"/>
                  </a:lnTo>
                  <a:lnTo>
                    <a:pt x="19" y="108"/>
                  </a:lnTo>
                  <a:lnTo>
                    <a:pt x="12" y="101"/>
                  </a:lnTo>
                  <a:lnTo>
                    <a:pt x="12" y="87"/>
                  </a:lnTo>
                  <a:lnTo>
                    <a:pt x="6" y="80"/>
                  </a:lnTo>
                  <a:lnTo>
                    <a:pt x="6" y="65"/>
                  </a:lnTo>
                  <a:lnTo>
                    <a:pt x="6" y="58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398"/>
                  </a:lnTo>
                  <a:lnTo>
                    <a:pt x="0" y="405"/>
                  </a:lnTo>
                  <a:lnTo>
                    <a:pt x="0" y="420"/>
                  </a:lnTo>
                  <a:lnTo>
                    <a:pt x="0" y="427"/>
                  </a:lnTo>
                  <a:lnTo>
                    <a:pt x="0" y="441"/>
                  </a:lnTo>
                  <a:lnTo>
                    <a:pt x="6" y="456"/>
                  </a:lnTo>
                  <a:lnTo>
                    <a:pt x="6" y="463"/>
                  </a:lnTo>
                  <a:lnTo>
                    <a:pt x="6" y="478"/>
                  </a:lnTo>
                  <a:lnTo>
                    <a:pt x="12" y="485"/>
                  </a:lnTo>
                  <a:lnTo>
                    <a:pt x="12" y="499"/>
                  </a:lnTo>
                  <a:lnTo>
                    <a:pt x="19" y="506"/>
                  </a:lnTo>
                  <a:lnTo>
                    <a:pt x="19" y="506"/>
                  </a:lnTo>
                  <a:lnTo>
                    <a:pt x="25" y="521"/>
                  </a:lnTo>
                  <a:lnTo>
                    <a:pt x="25" y="528"/>
                  </a:lnTo>
                  <a:lnTo>
                    <a:pt x="32" y="543"/>
                  </a:lnTo>
                  <a:lnTo>
                    <a:pt x="38" y="557"/>
                  </a:lnTo>
                  <a:lnTo>
                    <a:pt x="44" y="564"/>
                  </a:lnTo>
                  <a:lnTo>
                    <a:pt x="51" y="579"/>
                  </a:lnTo>
                  <a:lnTo>
                    <a:pt x="57" y="586"/>
                  </a:lnTo>
                  <a:lnTo>
                    <a:pt x="64" y="601"/>
                  </a:lnTo>
                  <a:lnTo>
                    <a:pt x="70" y="608"/>
                  </a:lnTo>
                  <a:lnTo>
                    <a:pt x="83" y="622"/>
                  </a:lnTo>
                  <a:lnTo>
                    <a:pt x="89" y="629"/>
                  </a:lnTo>
                  <a:lnTo>
                    <a:pt x="96" y="637"/>
                  </a:lnTo>
                  <a:lnTo>
                    <a:pt x="108" y="651"/>
                  </a:lnTo>
                  <a:lnTo>
                    <a:pt x="115" y="658"/>
                  </a:lnTo>
                  <a:lnTo>
                    <a:pt x="128" y="673"/>
                  </a:lnTo>
                  <a:lnTo>
                    <a:pt x="134" y="680"/>
                  </a:lnTo>
                  <a:lnTo>
                    <a:pt x="147" y="695"/>
                  </a:lnTo>
                  <a:lnTo>
                    <a:pt x="160" y="702"/>
                  </a:lnTo>
                  <a:lnTo>
                    <a:pt x="166" y="709"/>
                  </a:lnTo>
                  <a:lnTo>
                    <a:pt x="179" y="724"/>
                  </a:lnTo>
                  <a:lnTo>
                    <a:pt x="179" y="724"/>
                  </a:lnTo>
                  <a:lnTo>
                    <a:pt x="191" y="731"/>
                  </a:lnTo>
                  <a:lnTo>
                    <a:pt x="204" y="738"/>
                  </a:lnTo>
                  <a:lnTo>
                    <a:pt x="217" y="753"/>
                  </a:lnTo>
                  <a:lnTo>
                    <a:pt x="230" y="760"/>
                  </a:lnTo>
                  <a:lnTo>
                    <a:pt x="243" y="767"/>
                  </a:lnTo>
                  <a:lnTo>
                    <a:pt x="255" y="781"/>
                  </a:lnTo>
                  <a:lnTo>
                    <a:pt x="275" y="789"/>
                  </a:lnTo>
                  <a:lnTo>
                    <a:pt x="287" y="796"/>
                  </a:lnTo>
                  <a:lnTo>
                    <a:pt x="300" y="803"/>
                  </a:lnTo>
                  <a:lnTo>
                    <a:pt x="313" y="818"/>
                  </a:lnTo>
                  <a:lnTo>
                    <a:pt x="313" y="420"/>
                  </a:lnTo>
                  <a:close/>
                </a:path>
              </a:pathLst>
            </a:custGeom>
            <a:solidFill>
              <a:srgbClr val="804D0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78" name="Freeform 10"/>
            <p:cNvSpPr/>
            <p:nvPr/>
          </p:nvSpPr>
          <p:spPr bwMode="auto">
            <a:xfrm>
              <a:off x="1417" y="1953"/>
              <a:ext cx="1043" cy="818"/>
            </a:xfrm>
            <a:custGeom>
              <a:avLst/>
              <a:gdLst/>
              <a:ahLst/>
              <a:cxnLst>
                <a:cxn ang="0">
                  <a:pos x="1043" y="0"/>
                </a:cxn>
                <a:cxn ang="0">
                  <a:pos x="0" y="420"/>
                </a:cxn>
                <a:cxn ang="0">
                  <a:pos x="0" y="818"/>
                </a:cxn>
                <a:cxn ang="0">
                  <a:pos x="1043" y="398"/>
                </a:cxn>
                <a:cxn ang="0">
                  <a:pos x="1043" y="0"/>
                </a:cxn>
              </a:cxnLst>
              <a:rect l="0" t="0" r="r" b="b"/>
              <a:pathLst>
                <a:path w="1043" h="818">
                  <a:moveTo>
                    <a:pt x="1043" y="0"/>
                  </a:moveTo>
                  <a:lnTo>
                    <a:pt x="0" y="420"/>
                  </a:lnTo>
                  <a:lnTo>
                    <a:pt x="0" y="818"/>
                  </a:lnTo>
                  <a:lnTo>
                    <a:pt x="1043" y="398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804D0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79" name="Freeform 11"/>
            <p:cNvSpPr/>
            <p:nvPr/>
          </p:nvSpPr>
          <p:spPr bwMode="auto">
            <a:xfrm>
              <a:off x="1104" y="1533"/>
              <a:ext cx="1356" cy="840"/>
            </a:xfrm>
            <a:custGeom>
              <a:avLst/>
              <a:gdLst/>
              <a:ahLst/>
              <a:cxnLst>
                <a:cxn ang="0">
                  <a:pos x="300" y="825"/>
                </a:cxn>
                <a:cxn ang="0">
                  <a:pos x="275" y="811"/>
                </a:cxn>
                <a:cxn ang="0">
                  <a:pos x="243" y="789"/>
                </a:cxn>
                <a:cxn ang="0">
                  <a:pos x="217" y="774"/>
                </a:cxn>
                <a:cxn ang="0">
                  <a:pos x="191" y="753"/>
                </a:cxn>
                <a:cxn ang="0">
                  <a:pos x="166" y="731"/>
                </a:cxn>
                <a:cxn ang="0">
                  <a:pos x="147" y="717"/>
                </a:cxn>
                <a:cxn ang="0">
                  <a:pos x="128" y="695"/>
                </a:cxn>
                <a:cxn ang="0">
                  <a:pos x="108" y="673"/>
                </a:cxn>
                <a:cxn ang="0">
                  <a:pos x="89" y="651"/>
                </a:cxn>
                <a:cxn ang="0">
                  <a:pos x="70" y="630"/>
                </a:cxn>
                <a:cxn ang="0">
                  <a:pos x="57" y="608"/>
                </a:cxn>
                <a:cxn ang="0">
                  <a:pos x="44" y="586"/>
                </a:cxn>
                <a:cxn ang="0">
                  <a:pos x="32" y="565"/>
                </a:cxn>
                <a:cxn ang="0">
                  <a:pos x="25" y="543"/>
                </a:cxn>
                <a:cxn ang="0">
                  <a:pos x="12" y="521"/>
                </a:cxn>
                <a:cxn ang="0">
                  <a:pos x="6" y="500"/>
                </a:cxn>
                <a:cxn ang="0">
                  <a:pos x="6" y="478"/>
                </a:cxn>
                <a:cxn ang="0">
                  <a:pos x="0" y="449"/>
                </a:cxn>
                <a:cxn ang="0">
                  <a:pos x="0" y="427"/>
                </a:cxn>
                <a:cxn ang="0">
                  <a:pos x="0" y="420"/>
                </a:cxn>
                <a:cxn ang="0">
                  <a:pos x="0" y="398"/>
                </a:cxn>
                <a:cxn ang="0">
                  <a:pos x="0" y="369"/>
                </a:cxn>
                <a:cxn ang="0">
                  <a:pos x="6" y="348"/>
                </a:cxn>
                <a:cxn ang="0">
                  <a:pos x="12" y="326"/>
                </a:cxn>
                <a:cxn ang="0">
                  <a:pos x="19" y="304"/>
                </a:cxn>
                <a:cxn ang="0">
                  <a:pos x="25" y="282"/>
                </a:cxn>
                <a:cxn ang="0">
                  <a:pos x="38" y="261"/>
                </a:cxn>
                <a:cxn ang="0">
                  <a:pos x="51" y="239"/>
                </a:cxn>
                <a:cxn ang="0">
                  <a:pos x="64" y="217"/>
                </a:cxn>
                <a:cxn ang="0">
                  <a:pos x="83" y="196"/>
                </a:cxn>
                <a:cxn ang="0">
                  <a:pos x="96" y="174"/>
                </a:cxn>
                <a:cxn ang="0">
                  <a:pos x="115" y="152"/>
                </a:cxn>
                <a:cxn ang="0">
                  <a:pos x="134" y="130"/>
                </a:cxn>
                <a:cxn ang="0">
                  <a:pos x="160" y="109"/>
                </a:cxn>
                <a:cxn ang="0">
                  <a:pos x="179" y="94"/>
                </a:cxn>
                <a:cxn ang="0">
                  <a:pos x="204" y="73"/>
                </a:cxn>
                <a:cxn ang="0">
                  <a:pos x="230" y="51"/>
                </a:cxn>
                <a:cxn ang="0">
                  <a:pos x="255" y="36"/>
                </a:cxn>
                <a:cxn ang="0">
                  <a:pos x="287" y="15"/>
                </a:cxn>
                <a:cxn ang="0">
                  <a:pos x="313" y="0"/>
                </a:cxn>
                <a:cxn ang="0">
                  <a:pos x="313" y="840"/>
                </a:cxn>
              </a:cxnLst>
              <a:rect l="0" t="0" r="r" b="b"/>
              <a:pathLst>
                <a:path w="1356" h="840">
                  <a:moveTo>
                    <a:pt x="313" y="840"/>
                  </a:moveTo>
                  <a:lnTo>
                    <a:pt x="300" y="825"/>
                  </a:lnTo>
                  <a:lnTo>
                    <a:pt x="287" y="818"/>
                  </a:lnTo>
                  <a:lnTo>
                    <a:pt x="275" y="811"/>
                  </a:lnTo>
                  <a:lnTo>
                    <a:pt x="255" y="803"/>
                  </a:lnTo>
                  <a:lnTo>
                    <a:pt x="243" y="789"/>
                  </a:lnTo>
                  <a:lnTo>
                    <a:pt x="230" y="782"/>
                  </a:lnTo>
                  <a:lnTo>
                    <a:pt x="217" y="774"/>
                  </a:lnTo>
                  <a:lnTo>
                    <a:pt x="204" y="760"/>
                  </a:lnTo>
                  <a:lnTo>
                    <a:pt x="191" y="753"/>
                  </a:lnTo>
                  <a:lnTo>
                    <a:pt x="179" y="746"/>
                  </a:lnTo>
                  <a:lnTo>
                    <a:pt x="166" y="731"/>
                  </a:lnTo>
                  <a:lnTo>
                    <a:pt x="160" y="724"/>
                  </a:lnTo>
                  <a:lnTo>
                    <a:pt x="147" y="717"/>
                  </a:lnTo>
                  <a:lnTo>
                    <a:pt x="134" y="702"/>
                  </a:lnTo>
                  <a:lnTo>
                    <a:pt x="128" y="695"/>
                  </a:lnTo>
                  <a:lnTo>
                    <a:pt x="115" y="680"/>
                  </a:lnTo>
                  <a:lnTo>
                    <a:pt x="108" y="673"/>
                  </a:lnTo>
                  <a:lnTo>
                    <a:pt x="96" y="659"/>
                  </a:lnTo>
                  <a:lnTo>
                    <a:pt x="89" y="651"/>
                  </a:lnTo>
                  <a:lnTo>
                    <a:pt x="83" y="644"/>
                  </a:lnTo>
                  <a:lnTo>
                    <a:pt x="70" y="630"/>
                  </a:lnTo>
                  <a:lnTo>
                    <a:pt x="64" y="623"/>
                  </a:lnTo>
                  <a:lnTo>
                    <a:pt x="57" y="608"/>
                  </a:lnTo>
                  <a:lnTo>
                    <a:pt x="51" y="601"/>
                  </a:lnTo>
                  <a:lnTo>
                    <a:pt x="44" y="586"/>
                  </a:lnTo>
                  <a:lnTo>
                    <a:pt x="38" y="579"/>
                  </a:lnTo>
                  <a:lnTo>
                    <a:pt x="32" y="565"/>
                  </a:lnTo>
                  <a:lnTo>
                    <a:pt x="25" y="550"/>
                  </a:lnTo>
                  <a:lnTo>
                    <a:pt x="25" y="543"/>
                  </a:lnTo>
                  <a:lnTo>
                    <a:pt x="19" y="528"/>
                  </a:lnTo>
                  <a:lnTo>
                    <a:pt x="12" y="521"/>
                  </a:lnTo>
                  <a:lnTo>
                    <a:pt x="12" y="507"/>
                  </a:lnTo>
                  <a:lnTo>
                    <a:pt x="6" y="500"/>
                  </a:lnTo>
                  <a:lnTo>
                    <a:pt x="6" y="485"/>
                  </a:lnTo>
                  <a:lnTo>
                    <a:pt x="6" y="478"/>
                  </a:lnTo>
                  <a:lnTo>
                    <a:pt x="0" y="463"/>
                  </a:lnTo>
                  <a:lnTo>
                    <a:pt x="0" y="449"/>
                  </a:lnTo>
                  <a:lnTo>
                    <a:pt x="0" y="442"/>
                  </a:lnTo>
                  <a:lnTo>
                    <a:pt x="0" y="427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05"/>
                  </a:lnTo>
                  <a:lnTo>
                    <a:pt x="0" y="398"/>
                  </a:lnTo>
                  <a:lnTo>
                    <a:pt x="0" y="384"/>
                  </a:lnTo>
                  <a:lnTo>
                    <a:pt x="0" y="369"/>
                  </a:lnTo>
                  <a:lnTo>
                    <a:pt x="6" y="362"/>
                  </a:lnTo>
                  <a:lnTo>
                    <a:pt x="6" y="348"/>
                  </a:lnTo>
                  <a:lnTo>
                    <a:pt x="6" y="340"/>
                  </a:lnTo>
                  <a:lnTo>
                    <a:pt x="12" y="326"/>
                  </a:lnTo>
                  <a:lnTo>
                    <a:pt x="12" y="319"/>
                  </a:lnTo>
                  <a:lnTo>
                    <a:pt x="19" y="304"/>
                  </a:lnTo>
                  <a:lnTo>
                    <a:pt x="25" y="297"/>
                  </a:lnTo>
                  <a:lnTo>
                    <a:pt x="25" y="282"/>
                  </a:lnTo>
                  <a:lnTo>
                    <a:pt x="32" y="275"/>
                  </a:lnTo>
                  <a:lnTo>
                    <a:pt x="38" y="261"/>
                  </a:lnTo>
                  <a:lnTo>
                    <a:pt x="44" y="246"/>
                  </a:lnTo>
                  <a:lnTo>
                    <a:pt x="51" y="239"/>
                  </a:lnTo>
                  <a:lnTo>
                    <a:pt x="57" y="225"/>
                  </a:lnTo>
                  <a:lnTo>
                    <a:pt x="64" y="217"/>
                  </a:lnTo>
                  <a:lnTo>
                    <a:pt x="70" y="203"/>
                  </a:lnTo>
                  <a:lnTo>
                    <a:pt x="83" y="196"/>
                  </a:lnTo>
                  <a:lnTo>
                    <a:pt x="89" y="181"/>
                  </a:lnTo>
                  <a:lnTo>
                    <a:pt x="96" y="174"/>
                  </a:lnTo>
                  <a:lnTo>
                    <a:pt x="108" y="167"/>
                  </a:lnTo>
                  <a:lnTo>
                    <a:pt x="115" y="152"/>
                  </a:lnTo>
                  <a:lnTo>
                    <a:pt x="128" y="145"/>
                  </a:lnTo>
                  <a:lnTo>
                    <a:pt x="134" y="130"/>
                  </a:lnTo>
                  <a:lnTo>
                    <a:pt x="147" y="123"/>
                  </a:lnTo>
                  <a:lnTo>
                    <a:pt x="160" y="109"/>
                  </a:lnTo>
                  <a:lnTo>
                    <a:pt x="166" y="101"/>
                  </a:lnTo>
                  <a:lnTo>
                    <a:pt x="179" y="94"/>
                  </a:lnTo>
                  <a:lnTo>
                    <a:pt x="191" y="80"/>
                  </a:lnTo>
                  <a:lnTo>
                    <a:pt x="204" y="73"/>
                  </a:lnTo>
                  <a:lnTo>
                    <a:pt x="217" y="65"/>
                  </a:lnTo>
                  <a:lnTo>
                    <a:pt x="230" y="51"/>
                  </a:lnTo>
                  <a:lnTo>
                    <a:pt x="243" y="44"/>
                  </a:lnTo>
                  <a:lnTo>
                    <a:pt x="255" y="36"/>
                  </a:lnTo>
                  <a:lnTo>
                    <a:pt x="275" y="29"/>
                  </a:lnTo>
                  <a:lnTo>
                    <a:pt x="287" y="15"/>
                  </a:lnTo>
                  <a:lnTo>
                    <a:pt x="300" y="7"/>
                  </a:lnTo>
                  <a:lnTo>
                    <a:pt x="313" y="0"/>
                  </a:lnTo>
                  <a:lnTo>
                    <a:pt x="1356" y="420"/>
                  </a:lnTo>
                  <a:lnTo>
                    <a:pt x="313" y="84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0" name="Freeform 12"/>
            <p:cNvSpPr/>
            <p:nvPr/>
          </p:nvSpPr>
          <p:spPr bwMode="auto">
            <a:xfrm>
              <a:off x="3182" y="2192"/>
              <a:ext cx="536" cy="709"/>
            </a:xfrm>
            <a:custGeom>
              <a:avLst/>
              <a:gdLst/>
              <a:ahLst/>
              <a:cxnLst>
                <a:cxn ang="0">
                  <a:pos x="531" y="14"/>
                </a:cxn>
                <a:cxn ang="0">
                  <a:pos x="512" y="36"/>
                </a:cxn>
                <a:cxn ang="0">
                  <a:pos x="493" y="58"/>
                </a:cxn>
                <a:cxn ang="0">
                  <a:pos x="467" y="72"/>
                </a:cxn>
                <a:cxn ang="0">
                  <a:pos x="442" y="94"/>
                </a:cxn>
                <a:cxn ang="0">
                  <a:pos x="416" y="115"/>
                </a:cxn>
                <a:cxn ang="0">
                  <a:pos x="390" y="130"/>
                </a:cxn>
                <a:cxn ang="0">
                  <a:pos x="365" y="152"/>
                </a:cxn>
                <a:cxn ang="0">
                  <a:pos x="333" y="166"/>
                </a:cxn>
                <a:cxn ang="0">
                  <a:pos x="307" y="188"/>
                </a:cxn>
                <a:cxn ang="0">
                  <a:pos x="275" y="202"/>
                </a:cxn>
                <a:cxn ang="0">
                  <a:pos x="243" y="217"/>
                </a:cxn>
                <a:cxn ang="0">
                  <a:pos x="205" y="239"/>
                </a:cxn>
                <a:cxn ang="0">
                  <a:pos x="173" y="253"/>
                </a:cxn>
                <a:cxn ang="0">
                  <a:pos x="135" y="267"/>
                </a:cxn>
                <a:cxn ang="0">
                  <a:pos x="96" y="282"/>
                </a:cxn>
                <a:cxn ang="0">
                  <a:pos x="58" y="289"/>
                </a:cxn>
                <a:cxn ang="0">
                  <a:pos x="19" y="304"/>
                </a:cxn>
                <a:cxn ang="0">
                  <a:pos x="0" y="709"/>
                </a:cxn>
                <a:cxn ang="0">
                  <a:pos x="39" y="694"/>
                </a:cxn>
                <a:cxn ang="0">
                  <a:pos x="77" y="687"/>
                </a:cxn>
                <a:cxn ang="0">
                  <a:pos x="115" y="673"/>
                </a:cxn>
                <a:cxn ang="0">
                  <a:pos x="154" y="658"/>
                </a:cxn>
                <a:cxn ang="0">
                  <a:pos x="186" y="644"/>
                </a:cxn>
                <a:cxn ang="0">
                  <a:pos x="224" y="622"/>
                </a:cxn>
                <a:cxn ang="0">
                  <a:pos x="256" y="608"/>
                </a:cxn>
                <a:cxn ang="0">
                  <a:pos x="288" y="593"/>
                </a:cxn>
                <a:cxn ang="0">
                  <a:pos x="320" y="579"/>
                </a:cxn>
                <a:cxn ang="0">
                  <a:pos x="352" y="557"/>
                </a:cxn>
                <a:cxn ang="0">
                  <a:pos x="378" y="542"/>
                </a:cxn>
                <a:cxn ang="0">
                  <a:pos x="403" y="521"/>
                </a:cxn>
                <a:cxn ang="0">
                  <a:pos x="429" y="499"/>
                </a:cxn>
                <a:cxn ang="0">
                  <a:pos x="454" y="485"/>
                </a:cxn>
                <a:cxn ang="0">
                  <a:pos x="480" y="463"/>
                </a:cxn>
                <a:cxn ang="0">
                  <a:pos x="499" y="441"/>
                </a:cxn>
                <a:cxn ang="0">
                  <a:pos x="518" y="419"/>
                </a:cxn>
                <a:cxn ang="0">
                  <a:pos x="538" y="398"/>
                </a:cxn>
              </a:cxnLst>
              <a:rect l="0" t="0" r="r" b="b"/>
              <a:pathLst>
                <a:path w="538" h="709">
                  <a:moveTo>
                    <a:pt x="538" y="0"/>
                  </a:moveTo>
                  <a:lnTo>
                    <a:pt x="531" y="14"/>
                  </a:lnTo>
                  <a:lnTo>
                    <a:pt x="518" y="21"/>
                  </a:lnTo>
                  <a:lnTo>
                    <a:pt x="512" y="36"/>
                  </a:lnTo>
                  <a:lnTo>
                    <a:pt x="499" y="43"/>
                  </a:lnTo>
                  <a:lnTo>
                    <a:pt x="493" y="58"/>
                  </a:lnTo>
                  <a:lnTo>
                    <a:pt x="480" y="65"/>
                  </a:lnTo>
                  <a:lnTo>
                    <a:pt x="467" y="72"/>
                  </a:lnTo>
                  <a:lnTo>
                    <a:pt x="454" y="87"/>
                  </a:lnTo>
                  <a:lnTo>
                    <a:pt x="442" y="94"/>
                  </a:lnTo>
                  <a:lnTo>
                    <a:pt x="429" y="101"/>
                  </a:lnTo>
                  <a:lnTo>
                    <a:pt x="416" y="115"/>
                  </a:lnTo>
                  <a:lnTo>
                    <a:pt x="403" y="123"/>
                  </a:lnTo>
                  <a:lnTo>
                    <a:pt x="390" y="130"/>
                  </a:lnTo>
                  <a:lnTo>
                    <a:pt x="378" y="144"/>
                  </a:lnTo>
                  <a:lnTo>
                    <a:pt x="365" y="152"/>
                  </a:lnTo>
                  <a:lnTo>
                    <a:pt x="352" y="159"/>
                  </a:lnTo>
                  <a:lnTo>
                    <a:pt x="333" y="166"/>
                  </a:lnTo>
                  <a:lnTo>
                    <a:pt x="320" y="181"/>
                  </a:lnTo>
                  <a:lnTo>
                    <a:pt x="307" y="188"/>
                  </a:lnTo>
                  <a:lnTo>
                    <a:pt x="288" y="195"/>
                  </a:lnTo>
                  <a:lnTo>
                    <a:pt x="275" y="202"/>
                  </a:lnTo>
                  <a:lnTo>
                    <a:pt x="256" y="210"/>
                  </a:lnTo>
                  <a:lnTo>
                    <a:pt x="243" y="217"/>
                  </a:lnTo>
                  <a:lnTo>
                    <a:pt x="224" y="224"/>
                  </a:lnTo>
                  <a:lnTo>
                    <a:pt x="205" y="239"/>
                  </a:lnTo>
                  <a:lnTo>
                    <a:pt x="186" y="246"/>
                  </a:lnTo>
                  <a:lnTo>
                    <a:pt x="173" y="253"/>
                  </a:lnTo>
                  <a:lnTo>
                    <a:pt x="154" y="260"/>
                  </a:lnTo>
                  <a:lnTo>
                    <a:pt x="135" y="267"/>
                  </a:lnTo>
                  <a:lnTo>
                    <a:pt x="115" y="275"/>
                  </a:lnTo>
                  <a:lnTo>
                    <a:pt x="96" y="282"/>
                  </a:lnTo>
                  <a:lnTo>
                    <a:pt x="77" y="289"/>
                  </a:lnTo>
                  <a:lnTo>
                    <a:pt x="58" y="289"/>
                  </a:lnTo>
                  <a:lnTo>
                    <a:pt x="39" y="296"/>
                  </a:lnTo>
                  <a:lnTo>
                    <a:pt x="19" y="304"/>
                  </a:lnTo>
                  <a:lnTo>
                    <a:pt x="0" y="311"/>
                  </a:lnTo>
                  <a:lnTo>
                    <a:pt x="0" y="709"/>
                  </a:lnTo>
                  <a:lnTo>
                    <a:pt x="19" y="702"/>
                  </a:lnTo>
                  <a:lnTo>
                    <a:pt x="39" y="694"/>
                  </a:lnTo>
                  <a:lnTo>
                    <a:pt x="58" y="687"/>
                  </a:lnTo>
                  <a:lnTo>
                    <a:pt x="77" y="687"/>
                  </a:lnTo>
                  <a:lnTo>
                    <a:pt x="96" y="680"/>
                  </a:lnTo>
                  <a:lnTo>
                    <a:pt x="115" y="673"/>
                  </a:lnTo>
                  <a:lnTo>
                    <a:pt x="135" y="665"/>
                  </a:lnTo>
                  <a:lnTo>
                    <a:pt x="154" y="658"/>
                  </a:lnTo>
                  <a:lnTo>
                    <a:pt x="173" y="651"/>
                  </a:lnTo>
                  <a:lnTo>
                    <a:pt x="186" y="644"/>
                  </a:lnTo>
                  <a:lnTo>
                    <a:pt x="205" y="637"/>
                  </a:lnTo>
                  <a:lnTo>
                    <a:pt x="224" y="622"/>
                  </a:lnTo>
                  <a:lnTo>
                    <a:pt x="243" y="615"/>
                  </a:lnTo>
                  <a:lnTo>
                    <a:pt x="256" y="608"/>
                  </a:lnTo>
                  <a:lnTo>
                    <a:pt x="275" y="600"/>
                  </a:lnTo>
                  <a:lnTo>
                    <a:pt x="288" y="593"/>
                  </a:lnTo>
                  <a:lnTo>
                    <a:pt x="307" y="586"/>
                  </a:lnTo>
                  <a:lnTo>
                    <a:pt x="320" y="579"/>
                  </a:lnTo>
                  <a:lnTo>
                    <a:pt x="333" y="564"/>
                  </a:lnTo>
                  <a:lnTo>
                    <a:pt x="352" y="557"/>
                  </a:lnTo>
                  <a:lnTo>
                    <a:pt x="365" y="550"/>
                  </a:lnTo>
                  <a:lnTo>
                    <a:pt x="378" y="542"/>
                  </a:lnTo>
                  <a:lnTo>
                    <a:pt x="390" y="528"/>
                  </a:lnTo>
                  <a:lnTo>
                    <a:pt x="403" y="521"/>
                  </a:lnTo>
                  <a:lnTo>
                    <a:pt x="416" y="514"/>
                  </a:lnTo>
                  <a:lnTo>
                    <a:pt x="429" y="499"/>
                  </a:lnTo>
                  <a:lnTo>
                    <a:pt x="442" y="492"/>
                  </a:lnTo>
                  <a:lnTo>
                    <a:pt x="454" y="485"/>
                  </a:lnTo>
                  <a:lnTo>
                    <a:pt x="467" y="470"/>
                  </a:lnTo>
                  <a:lnTo>
                    <a:pt x="480" y="463"/>
                  </a:lnTo>
                  <a:lnTo>
                    <a:pt x="493" y="456"/>
                  </a:lnTo>
                  <a:lnTo>
                    <a:pt x="499" y="441"/>
                  </a:lnTo>
                  <a:lnTo>
                    <a:pt x="512" y="434"/>
                  </a:lnTo>
                  <a:lnTo>
                    <a:pt x="518" y="419"/>
                  </a:lnTo>
                  <a:lnTo>
                    <a:pt x="531" y="412"/>
                  </a:lnTo>
                  <a:lnTo>
                    <a:pt x="538" y="39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664D8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1" name="Freeform 13"/>
            <p:cNvSpPr/>
            <p:nvPr/>
          </p:nvSpPr>
          <p:spPr bwMode="auto">
            <a:xfrm>
              <a:off x="2460" y="1953"/>
              <a:ext cx="716" cy="9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6" y="550"/>
                </a:cxn>
                <a:cxn ang="0">
                  <a:pos x="716" y="948"/>
                </a:cxn>
                <a:cxn ang="0">
                  <a:pos x="0" y="398"/>
                </a:cxn>
                <a:cxn ang="0">
                  <a:pos x="0" y="0"/>
                </a:cxn>
              </a:cxnLst>
              <a:rect l="0" t="0" r="r" b="b"/>
              <a:pathLst>
                <a:path w="716" h="948">
                  <a:moveTo>
                    <a:pt x="0" y="0"/>
                  </a:moveTo>
                  <a:lnTo>
                    <a:pt x="716" y="550"/>
                  </a:lnTo>
                  <a:lnTo>
                    <a:pt x="716" y="948"/>
                  </a:lnTo>
                  <a:lnTo>
                    <a:pt x="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4D8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2" name="Freeform 14"/>
            <p:cNvSpPr/>
            <p:nvPr/>
          </p:nvSpPr>
          <p:spPr bwMode="auto">
            <a:xfrm>
              <a:off x="2460" y="1953"/>
              <a:ext cx="1260" cy="550"/>
            </a:xfrm>
            <a:custGeom>
              <a:avLst/>
              <a:gdLst/>
              <a:ahLst/>
              <a:cxnLst>
                <a:cxn ang="0">
                  <a:pos x="1260" y="239"/>
                </a:cxn>
                <a:cxn ang="0">
                  <a:pos x="1253" y="253"/>
                </a:cxn>
                <a:cxn ang="0">
                  <a:pos x="1240" y="260"/>
                </a:cxn>
                <a:cxn ang="0">
                  <a:pos x="1234" y="275"/>
                </a:cxn>
                <a:cxn ang="0">
                  <a:pos x="1221" y="282"/>
                </a:cxn>
                <a:cxn ang="0">
                  <a:pos x="1215" y="297"/>
                </a:cxn>
                <a:cxn ang="0">
                  <a:pos x="1202" y="304"/>
                </a:cxn>
                <a:cxn ang="0">
                  <a:pos x="1189" y="311"/>
                </a:cxn>
                <a:cxn ang="0">
                  <a:pos x="1176" y="326"/>
                </a:cxn>
                <a:cxn ang="0">
                  <a:pos x="1164" y="333"/>
                </a:cxn>
                <a:cxn ang="0">
                  <a:pos x="1151" y="340"/>
                </a:cxn>
                <a:cxn ang="0">
                  <a:pos x="1138" y="354"/>
                </a:cxn>
                <a:cxn ang="0">
                  <a:pos x="1125" y="362"/>
                </a:cxn>
                <a:cxn ang="0">
                  <a:pos x="1112" y="369"/>
                </a:cxn>
                <a:cxn ang="0">
                  <a:pos x="1100" y="383"/>
                </a:cxn>
                <a:cxn ang="0">
                  <a:pos x="1087" y="391"/>
                </a:cxn>
                <a:cxn ang="0">
                  <a:pos x="1074" y="398"/>
                </a:cxn>
                <a:cxn ang="0">
                  <a:pos x="1055" y="405"/>
                </a:cxn>
                <a:cxn ang="0">
                  <a:pos x="1042" y="420"/>
                </a:cxn>
                <a:cxn ang="0">
                  <a:pos x="1029" y="427"/>
                </a:cxn>
                <a:cxn ang="0">
                  <a:pos x="1010" y="434"/>
                </a:cxn>
                <a:cxn ang="0">
                  <a:pos x="997" y="441"/>
                </a:cxn>
                <a:cxn ang="0">
                  <a:pos x="978" y="449"/>
                </a:cxn>
                <a:cxn ang="0">
                  <a:pos x="965" y="456"/>
                </a:cxn>
                <a:cxn ang="0">
                  <a:pos x="946" y="463"/>
                </a:cxn>
                <a:cxn ang="0">
                  <a:pos x="927" y="478"/>
                </a:cxn>
                <a:cxn ang="0">
                  <a:pos x="908" y="485"/>
                </a:cxn>
                <a:cxn ang="0">
                  <a:pos x="895" y="492"/>
                </a:cxn>
                <a:cxn ang="0">
                  <a:pos x="876" y="499"/>
                </a:cxn>
                <a:cxn ang="0">
                  <a:pos x="857" y="506"/>
                </a:cxn>
                <a:cxn ang="0">
                  <a:pos x="837" y="514"/>
                </a:cxn>
                <a:cxn ang="0">
                  <a:pos x="818" y="521"/>
                </a:cxn>
                <a:cxn ang="0">
                  <a:pos x="799" y="528"/>
                </a:cxn>
                <a:cxn ang="0">
                  <a:pos x="780" y="528"/>
                </a:cxn>
                <a:cxn ang="0">
                  <a:pos x="761" y="535"/>
                </a:cxn>
                <a:cxn ang="0">
                  <a:pos x="741" y="543"/>
                </a:cxn>
                <a:cxn ang="0">
                  <a:pos x="722" y="550"/>
                </a:cxn>
                <a:cxn ang="0">
                  <a:pos x="0" y="0"/>
                </a:cxn>
                <a:cxn ang="0">
                  <a:pos x="1260" y="239"/>
                </a:cxn>
              </a:cxnLst>
              <a:rect l="0" t="0" r="r" b="b"/>
              <a:pathLst>
                <a:path w="1260" h="550">
                  <a:moveTo>
                    <a:pt x="1260" y="239"/>
                  </a:moveTo>
                  <a:lnTo>
                    <a:pt x="1253" y="253"/>
                  </a:lnTo>
                  <a:lnTo>
                    <a:pt x="1240" y="260"/>
                  </a:lnTo>
                  <a:lnTo>
                    <a:pt x="1234" y="275"/>
                  </a:lnTo>
                  <a:lnTo>
                    <a:pt x="1221" y="282"/>
                  </a:lnTo>
                  <a:lnTo>
                    <a:pt x="1215" y="297"/>
                  </a:lnTo>
                  <a:lnTo>
                    <a:pt x="1202" y="304"/>
                  </a:lnTo>
                  <a:lnTo>
                    <a:pt x="1189" y="311"/>
                  </a:lnTo>
                  <a:lnTo>
                    <a:pt x="1176" y="326"/>
                  </a:lnTo>
                  <a:lnTo>
                    <a:pt x="1164" y="333"/>
                  </a:lnTo>
                  <a:lnTo>
                    <a:pt x="1151" y="340"/>
                  </a:lnTo>
                  <a:lnTo>
                    <a:pt x="1138" y="354"/>
                  </a:lnTo>
                  <a:lnTo>
                    <a:pt x="1125" y="362"/>
                  </a:lnTo>
                  <a:lnTo>
                    <a:pt x="1112" y="369"/>
                  </a:lnTo>
                  <a:lnTo>
                    <a:pt x="1100" y="383"/>
                  </a:lnTo>
                  <a:lnTo>
                    <a:pt x="1087" y="391"/>
                  </a:lnTo>
                  <a:lnTo>
                    <a:pt x="1074" y="398"/>
                  </a:lnTo>
                  <a:lnTo>
                    <a:pt x="1055" y="405"/>
                  </a:lnTo>
                  <a:lnTo>
                    <a:pt x="1042" y="420"/>
                  </a:lnTo>
                  <a:lnTo>
                    <a:pt x="1029" y="427"/>
                  </a:lnTo>
                  <a:lnTo>
                    <a:pt x="1010" y="434"/>
                  </a:lnTo>
                  <a:lnTo>
                    <a:pt x="997" y="441"/>
                  </a:lnTo>
                  <a:lnTo>
                    <a:pt x="978" y="449"/>
                  </a:lnTo>
                  <a:lnTo>
                    <a:pt x="965" y="456"/>
                  </a:lnTo>
                  <a:lnTo>
                    <a:pt x="946" y="463"/>
                  </a:lnTo>
                  <a:lnTo>
                    <a:pt x="927" y="478"/>
                  </a:lnTo>
                  <a:lnTo>
                    <a:pt x="908" y="485"/>
                  </a:lnTo>
                  <a:lnTo>
                    <a:pt x="895" y="492"/>
                  </a:lnTo>
                  <a:lnTo>
                    <a:pt x="876" y="499"/>
                  </a:lnTo>
                  <a:lnTo>
                    <a:pt x="857" y="506"/>
                  </a:lnTo>
                  <a:lnTo>
                    <a:pt x="837" y="514"/>
                  </a:lnTo>
                  <a:lnTo>
                    <a:pt x="818" y="521"/>
                  </a:lnTo>
                  <a:lnTo>
                    <a:pt x="799" y="528"/>
                  </a:lnTo>
                  <a:lnTo>
                    <a:pt x="780" y="528"/>
                  </a:lnTo>
                  <a:lnTo>
                    <a:pt x="761" y="535"/>
                  </a:lnTo>
                  <a:lnTo>
                    <a:pt x="741" y="543"/>
                  </a:lnTo>
                  <a:lnTo>
                    <a:pt x="722" y="550"/>
                  </a:lnTo>
                  <a:lnTo>
                    <a:pt x="0" y="0"/>
                  </a:lnTo>
                  <a:lnTo>
                    <a:pt x="1260" y="239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3" name="Freeform 15"/>
            <p:cNvSpPr/>
            <p:nvPr/>
          </p:nvSpPr>
          <p:spPr bwMode="auto">
            <a:xfrm>
              <a:off x="2530" y="2503"/>
              <a:ext cx="652" cy="499"/>
            </a:xfrm>
            <a:custGeom>
              <a:avLst/>
              <a:gdLst/>
              <a:ahLst/>
              <a:cxnLst>
                <a:cxn ang="0">
                  <a:pos x="652" y="0"/>
                </a:cxn>
                <a:cxn ang="0">
                  <a:pos x="633" y="7"/>
                </a:cxn>
                <a:cxn ang="0">
                  <a:pos x="614" y="14"/>
                </a:cxn>
                <a:cxn ang="0">
                  <a:pos x="588" y="14"/>
                </a:cxn>
                <a:cxn ang="0">
                  <a:pos x="569" y="22"/>
                </a:cxn>
                <a:cxn ang="0">
                  <a:pos x="550" y="29"/>
                </a:cxn>
                <a:cxn ang="0">
                  <a:pos x="524" y="36"/>
                </a:cxn>
                <a:cxn ang="0">
                  <a:pos x="505" y="36"/>
                </a:cxn>
                <a:cxn ang="0">
                  <a:pos x="486" y="43"/>
                </a:cxn>
                <a:cxn ang="0">
                  <a:pos x="460" y="51"/>
                </a:cxn>
                <a:cxn ang="0">
                  <a:pos x="441" y="51"/>
                </a:cxn>
                <a:cxn ang="0">
                  <a:pos x="416" y="58"/>
                </a:cxn>
                <a:cxn ang="0">
                  <a:pos x="396" y="58"/>
                </a:cxn>
                <a:cxn ang="0">
                  <a:pos x="371" y="65"/>
                </a:cxn>
                <a:cxn ang="0">
                  <a:pos x="352" y="65"/>
                </a:cxn>
                <a:cxn ang="0">
                  <a:pos x="326" y="72"/>
                </a:cxn>
                <a:cxn ang="0">
                  <a:pos x="326" y="72"/>
                </a:cxn>
                <a:cxn ang="0">
                  <a:pos x="307" y="72"/>
                </a:cxn>
                <a:cxn ang="0">
                  <a:pos x="281" y="79"/>
                </a:cxn>
                <a:cxn ang="0">
                  <a:pos x="262" y="79"/>
                </a:cxn>
                <a:cxn ang="0">
                  <a:pos x="237" y="79"/>
                </a:cxn>
                <a:cxn ang="0">
                  <a:pos x="211" y="87"/>
                </a:cxn>
                <a:cxn ang="0">
                  <a:pos x="192" y="87"/>
                </a:cxn>
                <a:cxn ang="0">
                  <a:pos x="166" y="87"/>
                </a:cxn>
                <a:cxn ang="0">
                  <a:pos x="141" y="94"/>
                </a:cxn>
                <a:cxn ang="0">
                  <a:pos x="121" y="94"/>
                </a:cxn>
                <a:cxn ang="0">
                  <a:pos x="96" y="94"/>
                </a:cxn>
                <a:cxn ang="0">
                  <a:pos x="70" y="94"/>
                </a:cxn>
                <a:cxn ang="0">
                  <a:pos x="51" y="94"/>
                </a:cxn>
                <a:cxn ang="0">
                  <a:pos x="25" y="101"/>
                </a:cxn>
                <a:cxn ang="0">
                  <a:pos x="0" y="101"/>
                </a:cxn>
                <a:cxn ang="0">
                  <a:pos x="0" y="499"/>
                </a:cxn>
                <a:cxn ang="0">
                  <a:pos x="25" y="499"/>
                </a:cxn>
                <a:cxn ang="0">
                  <a:pos x="51" y="492"/>
                </a:cxn>
                <a:cxn ang="0">
                  <a:pos x="70" y="492"/>
                </a:cxn>
                <a:cxn ang="0">
                  <a:pos x="96" y="492"/>
                </a:cxn>
                <a:cxn ang="0">
                  <a:pos x="121" y="492"/>
                </a:cxn>
                <a:cxn ang="0">
                  <a:pos x="141" y="492"/>
                </a:cxn>
                <a:cxn ang="0">
                  <a:pos x="166" y="485"/>
                </a:cxn>
                <a:cxn ang="0">
                  <a:pos x="192" y="485"/>
                </a:cxn>
                <a:cxn ang="0">
                  <a:pos x="211" y="485"/>
                </a:cxn>
                <a:cxn ang="0">
                  <a:pos x="237" y="478"/>
                </a:cxn>
                <a:cxn ang="0">
                  <a:pos x="262" y="478"/>
                </a:cxn>
                <a:cxn ang="0">
                  <a:pos x="281" y="478"/>
                </a:cxn>
                <a:cxn ang="0">
                  <a:pos x="307" y="470"/>
                </a:cxn>
                <a:cxn ang="0">
                  <a:pos x="326" y="470"/>
                </a:cxn>
                <a:cxn ang="0">
                  <a:pos x="326" y="470"/>
                </a:cxn>
                <a:cxn ang="0">
                  <a:pos x="352" y="463"/>
                </a:cxn>
                <a:cxn ang="0">
                  <a:pos x="371" y="463"/>
                </a:cxn>
                <a:cxn ang="0">
                  <a:pos x="396" y="456"/>
                </a:cxn>
                <a:cxn ang="0">
                  <a:pos x="416" y="456"/>
                </a:cxn>
                <a:cxn ang="0">
                  <a:pos x="441" y="449"/>
                </a:cxn>
                <a:cxn ang="0">
                  <a:pos x="460" y="449"/>
                </a:cxn>
                <a:cxn ang="0">
                  <a:pos x="486" y="441"/>
                </a:cxn>
                <a:cxn ang="0">
                  <a:pos x="505" y="434"/>
                </a:cxn>
                <a:cxn ang="0">
                  <a:pos x="524" y="434"/>
                </a:cxn>
                <a:cxn ang="0">
                  <a:pos x="550" y="427"/>
                </a:cxn>
                <a:cxn ang="0">
                  <a:pos x="569" y="420"/>
                </a:cxn>
                <a:cxn ang="0">
                  <a:pos x="588" y="412"/>
                </a:cxn>
                <a:cxn ang="0">
                  <a:pos x="614" y="412"/>
                </a:cxn>
                <a:cxn ang="0">
                  <a:pos x="633" y="405"/>
                </a:cxn>
                <a:cxn ang="0">
                  <a:pos x="652" y="398"/>
                </a:cxn>
                <a:cxn ang="0">
                  <a:pos x="652" y="0"/>
                </a:cxn>
              </a:cxnLst>
              <a:rect l="0" t="0" r="r" b="b"/>
              <a:pathLst>
                <a:path w="652" h="499">
                  <a:moveTo>
                    <a:pt x="652" y="0"/>
                  </a:moveTo>
                  <a:lnTo>
                    <a:pt x="633" y="7"/>
                  </a:lnTo>
                  <a:lnTo>
                    <a:pt x="614" y="14"/>
                  </a:lnTo>
                  <a:lnTo>
                    <a:pt x="588" y="14"/>
                  </a:lnTo>
                  <a:lnTo>
                    <a:pt x="569" y="22"/>
                  </a:lnTo>
                  <a:lnTo>
                    <a:pt x="550" y="29"/>
                  </a:lnTo>
                  <a:lnTo>
                    <a:pt x="524" y="36"/>
                  </a:lnTo>
                  <a:lnTo>
                    <a:pt x="505" y="36"/>
                  </a:lnTo>
                  <a:lnTo>
                    <a:pt x="486" y="43"/>
                  </a:lnTo>
                  <a:lnTo>
                    <a:pt x="460" y="51"/>
                  </a:lnTo>
                  <a:lnTo>
                    <a:pt x="441" y="51"/>
                  </a:lnTo>
                  <a:lnTo>
                    <a:pt x="416" y="58"/>
                  </a:lnTo>
                  <a:lnTo>
                    <a:pt x="396" y="58"/>
                  </a:lnTo>
                  <a:lnTo>
                    <a:pt x="371" y="65"/>
                  </a:lnTo>
                  <a:lnTo>
                    <a:pt x="352" y="65"/>
                  </a:lnTo>
                  <a:lnTo>
                    <a:pt x="326" y="72"/>
                  </a:lnTo>
                  <a:lnTo>
                    <a:pt x="326" y="72"/>
                  </a:lnTo>
                  <a:lnTo>
                    <a:pt x="307" y="72"/>
                  </a:lnTo>
                  <a:lnTo>
                    <a:pt x="281" y="79"/>
                  </a:lnTo>
                  <a:lnTo>
                    <a:pt x="262" y="79"/>
                  </a:lnTo>
                  <a:lnTo>
                    <a:pt x="237" y="79"/>
                  </a:lnTo>
                  <a:lnTo>
                    <a:pt x="211" y="87"/>
                  </a:lnTo>
                  <a:lnTo>
                    <a:pt x="192" y="87"/>
                  </a:lnTo>
                  <a:lnTo>
                    <a:pt x="166" y="87"/>
                  </a:lnTo>
                  <a:lnTo>
                    <a:pt x="141" y="94"/>
                  </a:lnTo>
                  <a:lnTo>
                    <a:pt x="121" y="94"/>
                  </a:lnTo>
                  <a:lnTo>
                    <a:pt x="96" y="94"/>
                  </a:lnTo>
                  <a:lnTo>
                    <a:pt x="70" y="94"/>
                  </a:lnTo>
                  <a:lnTo>
                    <a:pt x="51" y="94"/>
                  </a:lnTo>
                  <a:lnTo>
                    <a:pt x="25" y="101"/>
                  </a:lnTo>
                  <a:lnTo>
                    <a:pt x="0" y="101"/>
                  </a:lnTo>
                  <a:lnTo>
                    <a:pt x="0" y="499"/>
                  </a:lnTo>
                  <a:lnTo>
                    <a:pt x="25" y="499"/>
                  </a:lnTo>
                  <a:lnTo>
                    <a:pt x="51" y="492"/>
                  </a:lnTo>
                  <a:lnTo>
                    <a:pt x="70" y="492"/>
                  </a:lnTo>
                  <a:lnTo>
                    <a:pt x="96" y="492"/>
                  </a:lnTo>
                  <a:lnTo>
                    <a:pt x="121" y="492"/>
                  </a:lnTo>
                  <a:lnTo>
                    <a:pt x="141" y="492"/>
                  </a:lnTo>
                  <a:lnTo>
                    <a:pt x="166" y="485"/>
                  </a:lnTo>
                  <a:lnTo>
                    <a:pt x="192" y="485"/>
                  </a:lnTo>
                  <a:lnTo>
                    <a:pt x="211" y="485"/>
                  </a:lnTo>
                  <a:lnTo>
                    <a:pt x="237" y="478"/>
                  </a:lnTo>
                  <a:lnTo>
                    <a:pt x="262" y="478"/>
                  </a:lnTo>
                  <a:lnTo>
                    <a:pt x="281" y="478"/>
                  </a:lnTo>
                  <a:lnTo>
                    <a:pt x="307" y="470"/>
                  </a:lnTo>
                  <a:lnTo>
                    <a:pt x="326" y="470"/>
                  </a:lnTo>
                  <a:lnTo>
                    <a:pt x="326" y="470"/>
                  </a:lnTo>
                  <a:lnTo>
                    <a:pt x="352" y="463"/>
                  </a:lnTo>
                  <a:lnTo>
                    <a:pt x="371" y="463"/>
                  </a:lnTo>
                  <a:lnTo>
                    <a:pt x="396" y="456"/>
                  </a:lnTo>
                  <a:lnTo>
                    <a:pt x="416" y="456"/>
                  </a:lnTo>
                  <a:lnTo>
                    <a:pt x="441" y="449"/>
                  </a:lnTo>
                  <a:lnTo>
                    <a:pt x="460" y="449"/>
                  </a:lnTo>
                  <a:lnTo>
                    <a:pt x="486" y="441"/>
                  </a:lnTo>
                  <a:lnTo>
                    <a:pt x="505" y="434"/>
                  </a:lnTo>
                  <a:lnTo>
                    <a:pt x="524" y="434"/>
                  </a:lnTo>
                  <a:lnTo>
                    <a:pt x="550" y="427"/>
                  </a:lnTo>
                  <a:lnTo>
                    <a:pt x="569" y="420"/>
                  </a:lnTo>
                  <a:lnTo>
                    <a:pt x="588" y="412"/>
                  </a:lnTo>
                  <a:lnTo>
                    <a:pt x="614" y="412"/>
                  </a:lnTo>
                  <a:lnTo>
                    <a:pt x="633" y="405"/>
                  </a:lnTo>
                  <a:lnTo>
                    <a:pt x="652" y="398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0008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4" name="Freeform 16"/>
            <p:cNvSpPr/>
            <p:nvPr/>
          </p:nvSpPr>
          <p:spPr bwMode="auto">
            <a:xfrm>
              <a:off x="2460" y="1953"/>
              <a:ext cx="70" cy="10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651"/>
                </a:cxn>
                <a:cxn ang="0">
                  <a:pos x="70" y="1049"/>
                </a:cxn>
                <a:cxn ang="0">
                  <a:pos x="0" y="398"/>
                </a:cxn>
                <a:cxn ang="0">
                  <a:pos x="0" y="0"/>
                </a:cxn>
              </a:cxnLst>
              <a:rect l="0" t="0" r="r" b="b"/>
              <a:pathLst>
                <a:path w="70" h="1049">
                  <a:moveTo>
                    <a:pt x="0" y="0"/>
                  </a:moveTo>
                  <a:lnTo>
                    <a:pt x="70" y="651"/>
                  </a:lnTo>
                  <a:lnTo>
                    <a:pt x="70" y="1049"/>
                  </a:lnTo>
                  <a:lnTo>
                    <a:pt x="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5" name="Freeform 17"/>
            <p:cNvSpPr/>
            <p:nvPr/>
          </p:nvSpPr>
          <p:spPr bwMode="auto">
            <a:xfrm>
              <a:off x="2460" y="1953"/>
              <a:ext cx="722" cy="651"/>
            </a:xfrm>
            <a:custGeom>
              <a:avLst/>
              <a:gdLst/>
              <a:ahLst/>
              <a:cxnLst>
                <a:cxn ang="0">
                  <a:pos x="722" y="550"/>
                </a:cxn>
                <a:cxn ang="0">
                  <a:pos x="703" y="557"/>
                </a:cxn>
                <a:cxn ang="0">
                  <a:pos x="684" y="564"/>
                </a:cxn>
                <a:cxn ang="0">
                  <a:pos x="658" y="564"/>
                </a:cxn>
                <a:cxn ang="0">
                  <a:pos x="639" y="572"/>
                </a:cxn>
                <a:cxn ang="0">
                  <a:pos x="620" y="579"/>
                </a:cxn>
                <a:cxn ang="0">
                  <a:pos x="594" y="586"/>
                </a:cxn>
                <a:cxn ang="0">
                  <a:pos x="575" y="586"/>
                </a:cxn>
                <a:cxn ang="0">
                  <a:pos x="556" y="593"/>
                </a:cxn>
                <a:cxn ang="0">
                  <a:pos x="530" y="601"/>
                </a:cxn>
                <a:cxn ang="0">
                  <a:pos x="511" y="601"/>
                </a:cxn>
                <a:cxn ang="0">
                  <a:pos x="486" y="608"/>
                </a:cxn>
                <a:cxn ang="0">
                  <a:pos x="466" y="608"/>
                </a:cxn>
                <a:cxn ang="0">
                  <a:pos x="441" y="615"/>
                </a:cxn>
                <a:cxn ang="0">
                  <a:pos x="422" y="615"/>
                </a:cxn>
                <a:cxn ang="0">
                  <a:pos x="396" y="622"/>
                </a:cxn>
                <a:cxn ang="0">
                  <a:pos x="396" y="622"/>
                </a:cxn>
                <a:cxn ang="0">
                  <a:pos x="377" y="622"/>
                </a:cxn>
                <a:cxn ang="0">
                  <a:pos x="351" y="629"/>
                </a:cxn>
                <a:cxn ang="0">
                  <a:pos x="332" y="629"/>
                </a:cxn>
                <a:cxn ang="0">
                  <a:pos x="307" y="629"/>
                </a:cxn>
                <a:cxn ang="0">
                  <a:pos x="281" y="637"/>
                </a:cxn>
                <a:cxn ang="0">
                  <a:pos x="262" y="637"/>
                </a:cxn>
                <a:cxn ang="0">
                  <a:pos x="236" y="637"/>
                </a:cxn>
                <a:cxn ang="0">
                  <a:pos x="211" y="644"/>
                </a:cxn>
                <a:cxn ang="0">
                  <a:pos x="191" y="644"/>
                </a:cxn>
                <a:cxn ang="0">
                  <a:pos x="166" y="644"/>
                </a:cxn>
                <a:cxn ang="0">
                  <a:pos x="140" y="644"/>
                </a:cxn>
                <a:cxn ang="0">
                  <a:pos x="121" y="644"/>
                </a:cxn>
                <a:cxn ang="0">
                  <a:pos x="95" y="651"/>
                </a:cxn>
                <a:cxn ang="0">
                  <a:pos x="70" y="651"/>
                </a:cxn>
                <a:cxn ang="0">
                  <a:pos x="0" y="0"/>
                </a:cxn>
                <a:cxn ang="0">
                  <a:pos x="722" y="550"/>
                </a:cxn>
              </a:cxnLst>
              <a:rect l="0" t="0" r="r" b="b"/>
              <a:pathLst>
                <a:path w="722" h="651">
                  <a:moveTo>
                    <a:pt x="722" y="550"/>
                  </a:moveTo>
                  <a:lnTo>
                    <a:pt x="703" y="557"/>
                  </a:lnTo>
                  <a:lnTo>
                    <a:pt x="684" y="564"/>
                  </a:lnTo>
                  <a:lnTo>
                    <a:pt x="658" y="564"/>
                  </a:lnTo>
                  <a:lnTo>
                    <a:pt x="639" y="572"/>
                  </a:lnTo>
                  <a:lnTo>
                    <a:pt x="620" y="579"/>
                  </a:lnTo>
                  <a:lnTo>
                    <a:pt x="594" y="586"/>
                  </a:lnTo>
                  <a:lnTo>
                    <a:pt x="575" y="586"/>
                  </a:lnTo>
                  <a:lnTo>
                    <a:pt x="556" y="593"/>
                  </a:lnTo>
                  <a:lnTo>
                    <a:pt x="530" y="601"/>
                  </a:lnTo>
                  <a:lnTo>
                    <a:pt x="511" y="601"/>
                  </a:lnTo>
                  <a:lnTo>
                    <a:pt x="486" y="608"/>
                  </a:lnTo>
                  <a:lnTo>
                    <a:pt x="466" y="608"/>
                  </a:lnTo>
                  <a:lnTo>
                    <a:pt x="441" y="615"/>
                  </a:lnTo>
                  <a:lnTo>
                    <a:pt x="422" y="615"/>
                  </a:lnTo>
                  <a:lnTo>
                    <a:pt x="396" y="622"/>
                  </a:lnTo>
                  <a:lnTo>
                    <a:pt x="396" y="622"/>
                  </a:lnTo>
                  <a:lnTo>
                    <a:pt x="377" y="622"/>
                  </a:lnTo>
                  <a:lnTo>
                    <a:pt x="351" y="629"/>
                  </a:lnTo>
                  <a:lnTo>
                    <a:pt x="332" y="629"/>
                  </a:lnTo>
                  <a:lnTo>
                    <a:pt x="307" y="629"/>
                  </a:lnTo>
                  <a:lnTo>
                    <a:pt x="281" y="637"/>
                  </a:lnTo>
                  <a:lnTo>
                    <a:pt x="262" y="637"/>
                  </a:lnTo>
                  <a:lnTo>
                    <a:pt x="236" y="637"/>
                  </a:lnTo>
                  <a:lnTo>
                    <a:pt x="211" y="644"/>
                  </a:lnTo>
                  <a:lnTo>
                    <a:pt x="191" y="644"/>
                  </a:lnTo>
                  <a:lnTo>
                    <a:pt x="166" y="644"/>
                  </a:lnTo>
                  <a:lnTo>
                    <a:pt x="140" y="644"/>
                  </a:lnTo>
                  <a:lnTo>
                    <a:pt x="121" y="644"/>
                  </a:lnTo>
                  <a:lnTo>
                    <a:pt x="95" y="651"/>
                  </a:lnTo>
                  <a:lnTo>
                    <a:pt x="70" y="651"/>
                  </a:lnTo>
                  <a:lnTo>
                    <a:pt x="0" y="0"/>
                  </a:lnTo>
                  <a:lnTo>
                    <a:pt x="722" y="550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6" name="Freeform 18"/>
            <p:cNvSpPr/>
            <p:nvPr/>
          </p:nvSpPr>
          <p:spPr bwMode="auto">
            <a:xfrm>
              <a:off x="1417" y="2373"/>
              <a:ext cx="1113" cy="629"/>
            </a:xfrm>
            <a:custGeom>
              <a:avLst/>
              <a:gdLst/>
              <a:ahLst/>
              <a:cxnLst>
                <a:cxn ang="0">
                  <a:pos x="1094" y="231"/>
                </a:cxn>
                <a:cxn ang="0">
                  <a:pos x="1043" y="231"/>
                </a:cxn>
                <a:cxn ang="0">
                  <a:pos x="998" y="231"/>
                </a:cxn>
                <a:cxn ang="0">
                  <a:pos x="947" y="231"/>
                </a:cxn>
                <a:cxn ang="0">
                  <a:pos x="902" y="224"/>
                </a:cxn>
                <a:cxn ang="0">
                  <a:pos x="857" y="224"/>
                </a:cxn>
                <a:cxn ang="0">
                  <a:pos x="806" y="217"/>
                </a:cxn>
                <a:cxn ang="0">
                  <a:pos x="761" y="217"/>
                </a:cxn>
                <a:cxn ang="0">
                  <a:pos x="716" y="209"/>
                </a:cxn>
                <a:cxn ang="0">
                  <a:pos x="672" y="202"/>
                </a:cxn>
                <a:cxn ang="0">
                  <a:pos x="627" y="195"/>
                </a:cxn>
                <a:cxn ang="0">
                  <a:pos x="582" y="188"/>
                </a:cxn>
                <a:cxn ang="0">
                  <a:pos x="537" y="181"/>
                </a:cxn>
                <a:cxn ang="0">
                  <a:pos x="492" y="173"/>
                </a:cxn>
                <a:cxn ang="0">
                  <a:pos x="467" y="166"/>
                </a:cxn>
                <a:cxn ang="0">
                  <a:pos x="429" y="159"/>
                </a:cxn>
                <a:cxn ang="0">
                  <a:pos x="384" y="144"/>
                </a:cxn>
                <a:cxn ang="0">
                  <a:pos x="345" y="137"/>
                </a:cxn>
                <a:cxn ang="0">
                  <a:pos x="307" y="123"/>
                </a:cxn>
                <a:cxn ang="0">
                  <a:pos x="262" y="108"/>
                </a:cxn>
                <a:cxn ang="0">
                  <a:pos x="224" y="101"/>
                </a:cxn>
                <a:cxn ang="0">
                  <a:pos x="192" y="86"/>
                </a:cxn>
                <a:cxn ang="0">
                  <a:pos x="154" y="72"/>
                </a:cxn>
                <a:cxn ang="0">
                  <a:pos x="115" y="58"/>
                </a:cxn>
                <a:cxn ang="0">
                  <a:pos x="83" y="36"/>
                </a:cxn>
                <a:cxn ang="0">
                  <a:pos x="51" y="21"/>
                </a:cxn>
                <a:cxn ang="0">
                  <a:pos x="19" y="7"/>
                </a:cxn>
                <a:cxn ang="0">
                  <a:pos x="0" y="398"/>
                </a:cxn>
                <a:cxn ang="0">
                  <a:pos x="32" y="412"/>
                </a:cxn>
                <a:cxn ang="0">
                  <a:pos x="64" y="427"/>
                </a:cxn>
                <a:cxn ang="0">
                  <a:pos x="102" y="441"/>
                </a:cxn>
                <a:cxn ang="0">
                  <a:pos x="134" y="463"/>
                </a:cxn>
                <a:cxn ang="0">
                  <a:pos x="173" y="477"/>
                </a:cxn>
                <a:cxn ang="0">
                  <a:pos x="205" y="492"/>
                </a:cxn>
                <a:cxn ang="0">
                  <a:pos x="243" y="506"/>
                </a:cxn>
                <a:cxn ang="0">
                  <a:pos x="281" y="513"/>
                </a:cxn>
                <a:cxn ang="0">
                  <a:pos x="326" y="528"/>
                </a:cxn>
                <a:cxn ang="0">
                  <a:pos x="365" y="542"/>
                </a:cxn>
                <a:cxn ang="0">
                  <a:pos x="403" y="550"/>
                </a:cxn>
                <a:cxn ang="0">
                  <a:pos x="448" y="564"/>
                </a:cxn>
                <a:cxn ang="0">
                  <a:pos x="492" y="571"/>
                </a:cxn>
                <a:cxn ang="0">
                  <a:pos x="512" y="579"/>
                </a:cxn>
                <a:cxn ang="0">
                  <a:pos x="556" y="586"/>
                </a:cxn>
                <a:cxn ang="0">
                  <a:pos x="601" y="593"/>
                </a:cxn>
                <a:cxn ang="0">
                  <a:pos x="646" y="600"/>
                </a:cxn>
                <a:cxn ang="0">
                  <a:pos x="691" y="608"/>
                </a:cxn>
                <a:cxn ang="0">
                  <a:pos x="736" y="608"/>
                </a:cxn>
                <a:cxn ang="0">
                  <a:pos x="787" y="615"/>
                </a:cxn>
                <a:cxn ang="0">
                  <a:pos x="831" y="622"/>
                </a:cxn>
                <a:cxn ang="0">
                  <a:pos x="876" y="622"/>
                </a:cxn>
                <a:cxn ang="0">
                  <a:pos x="927" y="622"/>
                </a:cxn>
                <a:cxn ang="0">
                  <a:pos x="972" y="629"/>
                </a:cxn>
                <a:cxn ang="0">
                  <a:pos x="1023" y="629"/>
                </a:cxn>
                <a:cxn ang="0">
                  <a:pos x="1068" y="629"/>
                </a:cxn>
                <a:cxn ang="0">
                  <a:pos x="1113" y="629"/>
                </a:cxn>
              </a:cxnLst>
              <a:rect l="0" t="0" r="r" b="b"/>
              <a:pathLst>
                <a:path w="1113" h="629">
                  <a:moveTo>
                    <a:pt x="1113" y="231"/>
                  </a:moveTo>
                  <a:lnTo>
                    <a:pt x="1094" y="231"/>
                  </a:lnTo>
                  <a:lnTo>
                    <a:pt x="1068" y="231"/>
                  </a:lnTo>
                  <a:lnTo>
                    <a:pt x="1043" y="231"/>
                  </a:lnTo>
                  <a:lnTo>
                    <a:pt x="1023" y="231"/>
                  </a:lnTo>
                  <a:lnTo>
                    <a:pt x="998" y="231"/>
                  </a:lnTo>
                  <a:lnTo>
                    <a:pt x="972" y="231"/>
                  </a:lnTo>
                  <a:lnTo>
                    <a:pt x="947" y="231"/>
                  </a:lnTo>
                  <a:lnTo>
                    <a:pt x="927" y="224"/>
                  </a:lnTo>
                  <a:lnTo>
                    <a:pt x="902" y="224"/>
                  </a:lnTo>
                  <a:lnTo>
                    <a:pt x="876" y="224"/>
                  </a:lnTo>
                  <a:lnTo>
                    <a:pt x="857" y="224"/>
                  </a:lnTo>
                  <a:lnTo>
                    <a:pt x="831" y="224"/>
                  </a:lnTo>
                  <a:lnTo>
                    <a:pt x="806" y="217"/>
                  </a:lnTo>
                  <a:lnTo>
                    <a:pt x="787" y="217"/>
                  </a:lnTo>
                  <a:lnTo>
                    <a:pt x="761" y="217"/>
                  </a:lnTo>
                  <a:lnTo>
                    <a:pt x="736" y="209"/>
                  </a:lnTo>
                  <a:lnTo>
                    <a:pt x="716" y="209"/>
                  </a:lnTo>
                  <a:lnTo>
                    <a:pt x="691" y="209"/>
                  </a:lnTo>
                  <a:lnTo>
                    <a:pt x="672" y="202"/>
                  </a:lnTo>
                  <a:lnTo>
                    <a:pt x="646" y="202"/>
                  </a:lnTo>
                  <a:lnTo>
                    <a:pt x="627" y="195"/>
                  </a:lnTo>
                  <a:lnTo>
                    <a:pt x="601" y="195"/>
                  </a:lnTo>
                  <a:lnTo>
                    <a:pt x="582" y="188"/>
                  </a:lnTo>
                  <a:lnTo>
                    <a:pt x="556" y="188"/>
                  </a:lnTo>
                  <a:lnTo>
                    <a:pt x="537" y="181"/>
                  </a:lnTo>
                  <a:lnTo>
                    <a:pt x="512" y="181"/>
                  </a:lnTo>
                  <a:lnTo>
                    <a:pt x="492" y="173"/>
                  </a:lnTo>
                  <a:lnTo>
                    <a:pt x="492" y="173"/>
                  </a:lnTo>
                  <a:lnTo>
                    <a:pt x="467" y="166"/>
                  </a:lnTo>
                  <a:lnTo>
                    <a:pt x="448" y="166"/>
                  </a:lnTo>
                  <a:lnTo>
                    <a:pt x="429" y="159"/>
                  </a:lnTo>
                  <a:lnTo>
                    <a:pt x="403" y="152"/>
                  </a:lnTo>
                  <a:lnTo>
                    <a:pt x="384" y="144"/>
                  </a:lnTo>
                  <a:lnTo>
                    <a:pt x="365" y="144"/>
                  </a:lnTo>
                  <a:lnTo>
                    <a:pt x="345" y="137"/>
                  </a:lnTo>
                  <a:lnTo>
                    <a:pt x="326" y="130"/>
                  </a:lnTo>
                  <a:lnTo>
                    <a:pt x="307" y="123"/>
                  </a:lnTo>
                  <a:lnTo>
                    <a:pt x="281" y="115"/>
                  </a:lnTo>
                  <a:lnTo>
                    <a:pt x="262" y="108"/>
                  </a:lnTo>
                  <a:lnTo>
                    <a:pt x="243" y="108"/>
                  </a:lnTo>
                  <a:lnTo>
                    <a:pt x="224" y="101"/>
                  </a:lnTo>
                  <a:lnTo>
                    <a:pt x="205" y="94"/>
                  </a:lnTo>
                  <a:lnTo>
                    <a:pt x="192" y="86"/>
                  </a:lnTo>
                  <a:lnTo>
                    <a:pt x="173" y="79"/>
                  </a:lnTo>
                  <a:lnTo>
                    <a:pt x="154" y="72"/>
                  </a:lnTo>
                  <a:lnTo>
                    <a:pt x="134" y="65"/>
                  </a:lnTo>
                  <a:lnTo>
                    <a:pt x="115" y="58"/>
                  </a:lnTo>
                  <a:lnTo>
                    <a:pt x="102" y="43"/>
                  </a:lnTo>
                  <a:lnTo>
                    <a:pt x="83" y="36"/>
                  </a:lnTo>
                  <a:lnTo>
                    <a:pt x="64" y="29"/>
                  </a:lnTo>
                  <a:lnTo>
                    <a:pt x="51" y="21"/>
                  </a:lnTo>
                  <a:lnTo>
                    <a:pt x="32" y="14"/>
                  </a:lnTo>
                  <a:lnTo>
                    <a:pt x="19" y="7"/>
                  </a:lnTo>
                  <a:lnTo>
                    <a:pt x="0" y="0"/>
                  </a:lnTo>
                  <a:lnTo>
                    <a:pt x="0" y="398"/>
                  </a:lnTo>
                  <a:lnTo>
                    <a:pt x="19" y="405"/>
                  </a:lnTo>
                  <a:lnTo>
                    <a:pt x="32" y="412"/>
                  </a:lnTo>
                  <a:lnTo>
                    <a:pt x="51" y="419"/>
                  </a:lnTo>
                  <a:lnTo>
                    <a:pt x="64" y="427"/>
                  </a:lnTo>
                  <a:lnTo>
                    <a:pt x="83" y="434"/>
                  </a:lnTo>
                  <a:lnTo>
                    <a:pt x="102" y="441"/>
                  </a:lnTo>
                  <a:lnTo>
                    <a:pt x="115" y="456"/>
                  </a:lnTo>
                  <a:lnTo>
                    <a:pt x="134" y="463"/>
                  </a:lnTo>
                  <a:lnTo>
                    <a:pt x="154" y="470"/>
                  </a:lnTo>
                  <a:lnTo>
                    <a:pt x="173" y="477"/>
                  </a:lnTo>
                  <a:lnTo>
                    <a:pt x="192" y="484"/>
                  </a:lnTo>
                  <a:lnTo>
                    <a:pt x="205" y="492"/>
                  </a:lnTo>
                  <a:lnTo>
                    <a:pt x="224" y="499"/>
                  </a:lnTo>
                  <a:lnTo>
                    <a:pt x="243" y="506"/>
                  </a:lnTo>
                  <a:lnTo>
                    <a:pt x="262" y="506"/>
                  </a:lnTo>
                  <a:lnTo>
                    <a:pt x="281" y="513"/>
                  </a:lnTo>
                  <a:lnTo>
                    <a:pt x="307" y="521"/>
                  </a:lnTo>
                  <a:lnTo>
                    <a:pt x="326" y="528"/>
                  </a:lnTo>
                  <a:lnTo>
                    <a:pt x="345" y="535"/>
                  </a:lnTo>
                  <a:lnTo>
                    <a:pt x="365" y="542"/>
                  </a:lnTo>
                  <a:lnTo>
                    <a:pt x="384" y="542"/>
                  </a:lnTo>
                  <a:lnTo>
                    <a:pt x="403" y="550"/>
                  </a:lnTo>
                  <a:lnTo>
                    <a:pt x="429" y="557"/>
                  </a:lnTo>
                  <a:lnTo>
                    <a:pt x="448" y="564"/>
                  </a:lnTo>
                  <a:lnTo>
                    <a:pt x="467" y="564"/>
                  </a:lnTo>
                  <a:lnTo>
                    <a:pt x="492" y="571"/>
                  </a:lnTo>
                  <a:lnTo>
                    <a:pt x="492" y="571"/>
                  </a:lnTo>
                  <a:lnTo>
                    <a:pt x="512" y="579"/>
                  </a:lnTo>
                  <a:lnTo>
                    <a:pt x="537" y="579"/>
                  </a:lnTo>
                  <a:lnTo>
                    <a:pt x="556" y="586"/>
                  </a:lnTo>
                  <a:lnTo>
                    <a:pt x="582" y="586"/>
                  </a:lnTo>
                  <a:lnTo>
                    <a:pt x="601" y="593"/>
                  </a:lnTo>
                  <a:lnTo>
                    <a:pt x="627" y="593"/>
                  </a:lnTo>
                  <a:lnTo>
                    <a:pt x="646" y="600"/>
                  </a:lnTo>
                  <a:lnTo>
                    <a:pt x="672" y="600"/>
                  </a:lnTo>
                  <a:lnTo>
                    <a:pt x="691" y="608"/>
                  </a:lnTo>
                  <a:lnTo>
                    <a:pt x="716" y="608"/>
                  </a:lnTo>
                  <a:lnTo>
                    <a:pt x="736" y="608"/>
                  </a:lnTo>
                  <a:lnTo>
                    <a:pt x="761" y="615"/>
                  </a:lnTo>
                  <a:lnTo>
                    <a:pt x="787" y="615"/>
                  </a:lnTo>
                  <a:lnTo>
                    <a:pt x="806" y="615"/>
                  </a:lnTo>
                  <a:lnTo>
                    <a:pt x="831" y="622"/>
                  </a:lnTo>
                  <a:lnTo>
                    <a:pt x="857" y="622"/>
                  </a:lnTo>
                  <a:lnTo>
                    <a:pt x="876" y="622"/>
                  </a:lnTo>
                  <a:lnTo>
                    <a:pt x="902" y="622"/>
                  </a:lnTo>
                  <a:lnTo>
                    <a:pt x="927" y="622"/>
                  </a:lnTo>
                  <a:lnTo>
                    <a:pt x="947" y="629"/>
                  </a:lnTo>
                  <a:lnTo>
                    <a:pt x="972" y="629"/>
                  </a:lnTo>
                  <a:lnTo>
                    <a:pt x="998" y="629"/>
                  </a:lnTo>
                  <a:lnTo>
                    <a:pt x="1023" y="629"/>
                  </a:lnTo>
                  <a:lnTo>
                    <a:pt x="1043" y="629"/>
                  </a:lnTo>
                  <a:lnTo>
                    <a:pt x="1068" y="629"/>
                  </a:lnTo>
                  <a:lnTo>
                    <a:pt x="1094" y="629"/>
                  </a:lnTo>
                  <a:lnTo>
                    <a:pt x="1113" y="629"/>
                  </a:lnTo>
                  <a:lnTo>
                    <a:pt x="1113" y="231"/>
                  </a:lnTo>
                  <a:close/>
                </a:path>
              </a:pathLst>
            </a:custGeom>
            <a:solidFill>
              <a:srgbClr val="008080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7" name="Freeform 19"/>
            <p:cNvSpPr/>
            <p:nvPr/>
          </p:nvSpPr>
          <p:spPr bwMode="auto">
            <a:xfrm>
              <a:off x="1417" y="1953"/>
              <a:ext cx="1113" cy="651"/>
            </a:xfrm>
            <a:custGeom>
              <a:avLst/>
              <a:gdLst/>
              <a:ahLst/>
              <a:cxnLst>
                <a:cxn ang="0">
                  <a:pos x="1113" y="651"/>
                </a:cxn>
                <a:cxn ang="0">
                  <a:pos x="1094" y="651"/>
                </a:cxn>
                <a:cxn ang="0">
                  <a:pos x="1068" y="651"/>
                </a:cxn>
                <a:cxn ang="0">
                  <a:pos x="1043" y="651"/>
                </a:cxn>
                <a:cxn ang="0">
                  <a:pos x="1023" y="651"/>
                </a:cxn>
                <a:cxn ang="0">
                  <a:pos x="998" y="651"/>
                </a:cxn>
                <a:cxn ang="0">
                  <a:pos x="972" y="651"/>
                </a:cxn>
                <a:cxn ang="0">
                  <a:pos x="947" y="651"/>
                </a:cxn>
                <a:cxn ang="0">
                  <a:pos x="927" y="644"/>
                </a:cxn>
                <a:cxn ang="0">
                  <a:pos x="902" y="644"/>
                </a:cxn>
                <a:cxn ang="0">
                  <a:pos x="876" y="644"/>
                </a:cxn>
                <a:cxn ang="0">
                  <a:pos x="857" y="644"/>
                </a:cxn>
                <a:cxn ang="0">
                  <a:pos x="831" y="644"/>
                </a:cxn>
                <a:cxn ang="0">
                  <a:pos x="806" y="637"/>
                </a:cxn>
                <a:cxn ang="0">
                  <a:pos x="787" y="637"/>
                </a:cxn>
                <a:cxn ang="0">
                  <a:pos x="761" y="637"/>
                </a:cxn>
                <a:cxn ang="0">
                  <a:pos x="736" y="629"/>
                </a:cxn>
                <a:cxn ang="0">
                  <a:pos x="716" y="629"/>
                </a:cxn>
                <a:cxn ang="0">
                  <a:pos x="691" y="629"/>
                </a:cxn>
                <a:cxn ang="0">
                  <a:pos x="672" y="622"/>
                </a:cxn>
                <a:cxn ang="0">
                  <a:pos x="646" y="622"/>
                </a:cxn>
                <a:cxn ang="0">
                  <a:pos x="627" y="615"/>
                </a:cxn>
                <a:cxn ang="0">
                  <a:pos x="601" y="615"/>
                </a:cxn>
                <a:cxn ang="0">
                  <a:pos x="582" y="608"/>
                </a:cxn>
                <a:cxn ang="0">
                  <a:pos x="556" y="608"/>
                </a:cxn>
                <a:cxn ang="0">
                  <a:pos x="537" y="601"/>
                </a:cxn>
                <a:cxn ang="0">
                  <a:pos x="512" y="601"/>
                </a:cxn>
                <a:cxn ang="0">
                  <a:pos x="492" y="593"/>
                </a:cxn>
                <a:cxn ang="0">
                  <a:pos x="492" y="593"/>
                </a:cxn>
                <a:cxn ang="0">
                  <a:pos x="467" y="586"/>
                </a:cxn>
                <a:cxn ang="0">
                  <a:pos x="448" y="586"/>
                </a:cxn>
                <a:cxn ang="0">
                  <a:pos x="429" y="579"/>
                </a:cxn>
                <a:cxn ang="0">
                  <a:pos x="403" y="572"/>
                </a:cxn>
                <a:cxn ang="0">
                  <a:pos x="384" y="564"/>
                </a:cxn>
                <a:cxn ang="0">
                  <a:pos x="365" y="564"/>
                </a:cxn>
                <a:cxn ang="0">
                  <a:pos x="345" y="557"/>
                </a:cxn>
                <a:cxn ang="0">
                  <a:pos x="326" y="550"/>
                </a:cxn>
                <a:cxn ang="0">
                  <a:pos x="307" y="543"/>
                </a:cxn>
                <a:cxn ang="0">
                  <a:pos x="281" y="535"/>
                </a:cxn>
                <a:cxn ang="0">
                  <a:pos x="262" y="528"/>
                </a:cxn>
                <a:cxn ang="0">
                  <a:pos x="243" y="528"/>
                </a:cxn>
                <a:cxn ang="0">
                  <a:pos x="224" y="521"/>
                </a:cxn>
                <a:cxn ang="0">
                  <a:pos x="205" y="514"/>
                </a:cxn>
                <a:cxn ang="0">
                  <a:pos x="192" y="506"/>
                </a:cxn>
                <a:cxn ang="0">
                  <a:pos x="173" y="499"/>
                </a:cxn>
                <a:cxn ang="0">
                  <a:pos x="154" y="492"/>
                </a:cxn>
                <a:cxn ang="0">
                  <a:pos x="134" y="485"/>
                </a:cxn>
                <a:cxn ang="0">
                  <a:pos x="115" y="478"/>
                </a:cxn>
                <a:cxn ang="0">
                  <a:pos x="102" y="463"/>
                </a:cxn>
                <a:cxn ang="0">
                  <a:pos x="83" y="456"/>
                </a:cxn>
                <a:cxn ang="0">
                  <a:pos x="64" y="449"/>
                </a:cxn>
                <a:cxn ang="0">
                  <a:pos x="51" y="441"/>
                </a:cxn>
                <a:cxn ang="0">
                  <a:pos x="32" y="434"/>
                </a:cxn>
                <a:cxn ang="0">
                  <a:pos x="19" y="427"/>
                </a:cxn>
                <a:cxn ang="0">
                  <a:pos x="0" y="420"/>
                </a:cxn>
                <a:cxn ang="0">
                  <a:pos x="1043" y="0"/>
                </a:cxn>
                <a:cxn ang="0">
                  <a:pos x="1113" y="651"/>
                </a:cxn>
              </a:cxnLst>
              <a:rect l="0" t="0" r="r" b="b"/>
              <a:pathLst>
                <a:path w="1113" h="651">
                  <a:moveTo>
                    <a:pt x="1113" y="651"/>
                  </a:moveTo>
                  <a:lnTo>
                    <a:pt x="1094" y="651"/>
                  </a:lnTo>
                  <a:lnTo>
                    <a:pt x="1068" y="651"/>
                  </a:lnTo>
                  <a:lnTo>
                    <a:pt x="1043" y="651"/>
                  </a:lnTo>
                  <a:lnTo>
                    <a:pt x="1023" y="651"/>
                  </a:lnTo>
                  <a:lnTo>
                    <a:pt x="998" y="651"/>
                  </a:lnTo>
                  <a:lnTo>
                    <a:pt x="972" y="651"/>
                  </a:lnTo>
                  <a:lnTo>
                    <a:pt x="947" y="651"/>
                  </a:lnTo>
                  <a:lnTo>
                    <a:pt x="927" y="644"/>
                  </a:lnTo>
                  <a:lnTo>
                    <a:pt x="902" y="644"/>
                  </a:lnTo>
                  <a:lnTo>
                    <a:pt x="876" y="644"/>
                  </a:lnTo>
                  <a:lnTo>
                    <a:pt x="857" y="644"/>
                  </a:lnTo>
                  <a:lnTo>
                    <a:pt x="831" y="644"/>
                  </a:lnTo>
                  <a:lnTo>
                    <a:pt x="806" y="637"/>
                  </a:lnTo>
                  <a:lnTo>
                    <a:pt x="787" y="637"/>
                  </a:lnTo>
                  <a:lnTo>
                    <a:pt x="761" y="637"/>
                  </a:lnTo>
                  <a:lnTo>
                    <a:pt x="736" y="629"/>
                  </a:lnTo>
                  <a:lnTo>
                    <a:pt x="716" y="629"/>
                  </a:lnTo>
                  <a:lnTo>
                    <a:pt x="691" y="629"/>
                  </a:lnTo>
                  <a:lnTo>
                    <a:pt x="672" y="622"/>
                  </a:lnTo>
                  <a:lnTo>
                    <a:pt x="646" y="622"/>
                  </a:lnTo>
                  <a:lnTo>
                    <a:pt x="627" y="615"/>
                  </a:lnTo>
                  <a:lnTo>
                    <a:pt x="601" y="615"/>
                  </a:lnTo>
                  <a:lnTo>
                    <a:pt x="582" y="608"/>
                  </a:lnTo>
                  <a:lnTo>
                    <a:pt x="556" y="608"/>
                  </a:lnTo>
                  <a:lnTo>
                    <a:pt x="537" y="601"/>
                  </a:lnTo>
                  <a:lnTo>
                    <a:pt x="512" y="601"/>
                  </a:lnTo>
                  <a:lnTo>
                    <a:pt x="492" y="593"/>
                  </a:lnTo>
                  <a:lnTo>
                    <a:pt x="492" y="593"/>
                  </a:lnTo>
                  <a:lnTo>
                    <a:pt x="467" y="586"/>
                  </a:lnTo>
                  <a:lnTo>
                    <a:pt x="448" y="586"/>
                  </a:lnTo>
                  <a:lnTo>
                    <a:pt x="429" y="579"/>
                  </a:lnTo>
                  <a:lnTo>
                    <a:pt x="403" y="572"/>
                  </a:lnTo>
                  <a:lnTo>
                    <a:pt x="384" y="564"/>
                  </a:lnTo>
                  <a:lnTo>
                    <a:pt x="365" y="564"/>
                  </a:lnTo>
                  <a:lnTo>
                    <a:pt x="345" y="557"/>
                  </a:lnTo>
                  <a:lnTo>
                    <a:pt x="326" y="550"/>
                  </a:lnTo>
                  <a:lnTo>
                    <a:pt x="307" y="543"/>
                  </a:lnTo>
                  <a:lnTo>
                    <a:pt x="281" y="535"/>
                  </a:lnTo>
                  <a:lnTo>
                    <a:pt x="262" y="528"/>
                  </a:lnTo>
                  <a:lnTo>
                    <a:pt x="243" y="528"/>
                  </a:lnTo>
                  <a:lnTo>
                    <a:pt x="224" y="521"/>
                  </a:lnTo>
                  <a:lnTo>
                    <a:pt x="205" y="514"/>
                  </a:lnTo>
                  <a:lnTo>
                    <a:pt x="192" y="506"/>
                  </a:lnTo>
                  <a:lnTo>
                    <a:pt x="173" y="499"/>
                  </a:lnTo>
                  <a:lnTo>
                    <a:pt x="154" y="492"/>
                  </a:lnTo>
                  <a:lnTo>
                    <a:pt x="134" y="485"/>
                  </a:lnTo>
                  <a:lnTo>
                    <a:pt x="115" y="478"/>
                  </a:lnTo>
                  <a:lnTo>
                    <a:pt x="102" y="463"/>
                  </a:lnTo>
                  <a:lnTo>
                    <a:pt x="83" y="456"/>
                  </a:lnTo>
                  <a:lnTo>
                    <a:pt x="64" y="449"/>
                  </a:lnTo>
                  <a:lnTo>
                    <a:pt x="51" y="441"/>
                  </a:lnTo>
                  <a:lnTo>
                    <a:pt x="32" y="434"/>
                  </a:lnTo>
                  <a:lnTo>
                    <a:pt x="19" y="427"/>
                  </a:lnTo>
                  <a:lnTo>
                    <a:pt x="0" y="420"/>
                  </a:lnTo>
                  <a:lnTo>
                    <a:pt x="1043" y="0"/>
                  </a:lnTo>
                  <a:lnTo>
                    <a:pt x="1113" y="651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FFFFFF"/>
              </a:solidFill>
              <a:prstDash val="solid"/>
              <a:round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788" name="Text Box 20"/>
            <p:cNvSpPr txBox="1">
              <a:spLocks noChangeArrowheads="1"/>
            </p:cNvSpPr>
            <p:nvPr/>
          </p:nvSpPr>
          <p:spPr bwMode="auto">
            <a:xfrm>
              <a:off x="2832" y="1598"/>
              <a:ext cx="820" cy="26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华文行楷" panose="02010800040101010101" pitchFamily="2" charset="-122"/>
                  <a:ea typeface="华文行楷" panose="02010800040101010101" pitchFamily="2" charset="-122"/>
                </a:rPr>
                <a:t>65%</a:t>
              </a:r>
            </a:p>
          </p:txBody>
        </p:sp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1393" y="1838"/>
              <a:ext cx="869" cy="26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华文行楷" panose="02010800040101010101" pitchFamily="2" charset="-122"/>
                  <a:ea typeface="华文行楷" panose="02010800040101010101" pitchFamily="2" charset="-122"/>
                </a:rPr>
                <a:t>20%</a:t>
              </a:r>
            </a:p>
          </p:txBody>
        </p:sp>
        <p:sp>
          <p:nvSpPr>
            <p:cNvPr id="160790" name="Text Box 22"/>
            <p:cNvSpPr txBox="1">
              <a:spLocks noChangeArrowheads="1"/>
            </p:cNvSpPr>
            <p:nvPr/>
          </p:nvSpPr>
          <p:spPr bwMode="auto">
            <a:xfrm>
              <a:off x="1441" y="2614"/>
              <a:ext cx="1024" cy="26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华文行楷" panose="02010800040101010101" pitchFamily="2" charset="-122"/>
                  <a:ea typeface="华文行楷" panose="02010800040101010101" pitchFamily="2" charset="-122"/>
                </a:rPr>
                <a:t>10%</a:t>
              </a:r>
            </a:p>
          </p:txBody>
        </p:sp>
        <p:sp>
          <p:nvSpPr>
            <p:cNvPr id="160791" name="Text Box 23"/>
            <p:cNvSpPr txBox="1">
              <a:spLocks noChangeArrowheads="1"/>
            </p:cNvSpPr>
            <p:nvPr/>
          </p:nvSpPr>
          <p:spPr bwMode="auto">
            <a:xfrm>
              <a:off x="2593" y="2653"/>
              <a:ext cx="550" cy="26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华文行楷" panose="02010800040101010101" pitchFamily="2" charset="-122"/>
                  <a:ea typeface="华文行楷" panose="02010800040101010101" pitchFamily="2" charset="-122"/>
                </a:rPr>
                <a:t>2%</a:t>
              </a:r>
            </a:p>
          </p:txBody>
        </p:sp>
        <p:sp>
          <p:nvSpPr>
            <p:cNvPr id="160792" name="Text Box 24"/>
            <p:cNvSpPr txBox="1">
              <a:spLocks noChangeArrowheads="1"/>
            </p:cNvSpPr>
            <p:nvPr/>
          </p:nvSpPr>
          <p:spPr bwMode="auto">
            <a:xfrm>
              <a:off x="3216" y="2463"/>
              <a:ext cx="501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华文行楷" panose="02010800040101010101" pitchFamily="2" charset="-122"/>
                  <a:ea typeface="华文行楷" panose="02010800040101010101" pitchFamily="2" charset="-122"/>
                </a:rPr>
                <a:t>3%</a:t>
              </a:r>
            </a:p>
          </p:txBody>
        </p:sp>
        <p:pic>
          <p:nvPicPr>
            <p:cNvPr id="160793" name="Picture 25" descr="鼻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3651F2"/>
                </a:clrFrom>
                <a:clrTo>
                  <a:srgbClr val="3651F2">
                    <a:alpha val="0"/>
                  </a:srgbClr>
                </a:clrTo>
              </a:clrChange>
              <a:lum bright="30000"/>
            </a:blip>
            <a:srcRect/>
            <a:stretch>
              <a:fillRect/>
            </a:stretch>
          </p:blipFill>
          <p:spPr bwMode="auto">
            <a:xfrm>
              <a:off x="2592" y="2256"/>
              <a:ext cx="251" cy="288"/>
            </a:xfrm>
            <a:prstGeom prst="rect">
              <a:avLst/>
            </a:prstGeom>
            <a:noFill/>
            <a:effectLst>
              <a:outerShdw dist="35921" dir="2700000" algn="ctr" rotWithShape="0">
                <a:srgbClr val="CC3300"/>
              </a:outerShdw>
            </a:effectLst>
          </p:spPr>
        </p:pic>
        <p:pic>
          <p:nvPicPr>
            <p:cNvPr id="160794" name="Picture 26" descr="耳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3651F2"/>
                </a:clrFrom>
                <a:clrTo>
                  <a:srgbClr val="3651F2">
                    <a:alpha val="0"/>
                  </a:srgbClr>
                </a:clrTo>
              </a:clrChange>
              <a:lum bright="42000"/>
            </a:blip>
            <a:srcRect/>
            <a:stretch>
              <a:fillRect/>
            </a:stretch>
          </p:blipFill>
          <p:spPr bwMode="auto">
            <a:xfrm>
              <a:off x="1259" y="1728"/>
              <a:ext cx="325" cy="480"/>
            </a:xfrm>
            <a:prstGeom prst="rect">
              <a:avLst/>
            </a:prstGeom>
            <a:noFill/>
            <a:effectLst>
              <a:outerShdw dist="35921" dir="2700000" algn="ctr" rotWithShape="0">
                <a:srgbClr val="CC3300"/>
              </a:outerShdw>
            </a:effectLst>
          </p:spPr>
        </p:pic>
        <p:pic>
          <p:nvPicPr>
            <p:cNvPr id="160795" name="Picture 27" descr="手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651F2"/>
                </a:clrFrom>
                <a:clrTo>
                  <a:srgbClr val="3651F2">
                    <a:alpha val="0"/>
                  </a:srgbClr>
                </a:clrTo>
              </a:clrChange>
              <a:lum bright="42000"/>
            </a:blip>
            <a:srcRect/>
            <a:stretch>
              <a:fillRect/>
            </a:stretch>
          </p:blipFill>
          <p:spPr bwMode="auto">
            <a:xfrm>
              <a:off x="2064" y="2112"/>
              <a:ext cx="354" cy="432"/>
            </a:xfrm>
            <a:prstGeom prst="rect">
              <a:avLst/>
            </a:prstGeom>
            <a:noFill/>
            <a:effectLst>
              <a:outerShdw dist="35921" dir="2700000" algn="ctr" rotWithShape="0">
                <a:srgbClr val="CC3300"/>
              </a:outerShdw>
            </a:effectLst>
          </p:spPr>
        </p:pic>
        <p:pic>
          <p:nvPicPr>
            <p:cNvPr id="160796" name="Picture 28" descr="嘴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3651F2"/>
                </a:clrFrom>
                <a:clrTo>
                  <a:srgbClr val="3651F2">
                    <a:alpha val="0"/>
                  </a:srgbClr>
                </a:clrTo>
              </a:clrChange>
              <a:lum bright="42000"/>
            </a:blip>
            <a:srcRect/>
            <a:stretch>
              <a:fillRect/>
            </a:stretch>
          </p:blipFill>
          <p:spPr bwMode="auto">
            <a:xfrm>
              <a:off x="3072" y="2160"/>
              <a:ext cx="334" cy="277"/>
            </a:xfrm>
            <a:prstGeom prst="rect">
              <a:avLst/>
            </a:prstGeom>
            <a:noFill/>
            <a:effectLst>
              <a:outerShdw dist="35921" dir="2700000" algn="ctr" rotWithShape="0">
                <a:srgbClr val="CC3300"/>
              </a:outerShdw>
            </a:effectLst>
          </p:spPr>
        </p:pic>
        <p:pic>
          <p:nvPicPr>
            <p:cNvPr id="160797" name="Picture 29" descr="眼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42447D"/>
                </a:clrFrom>
                <a:clrTo>
                  <a:srgbClr val="42447D">
                    <a:alpha val="0"/>
                  </a:srgbClr>
                </a:clrTo>
              </a:clrChange>
              <a:lum bright="54000"/>
            </a:blip>
            <a:srcRect/>
            <a:stretch>
              <a:fillRect/>
            </a:stretch>
          </p:blipFill>
          <p:spPr bwMode="auto">
            <a:xfrm>
              <a:off x="2496" y="1488"/>
              <a:ext cx="528" cy="306"/>
            </a:xfrm>
            <a:prstGeom prst="rect">
              <a:avLst/>
            </a:prstGeom>
            <a:noFill/>
            <a:effectLst>
              <a:outerShdw dist="35921" dir="2700000" algn="ctr" rotWithShape="0">
                <a:srgbClr val="CC3300"/>
              </a:outerShdw>
            </a:effectLst>
          </p:spPr>
        </p:pic>
      </p:grpSp>
      <p:grpSp>
        <p:nvGrpSpPr>
          <p:cNvPr id="3" name="Group 30"/>
          <p:cNvGrpSpPr/>
          <p:nvPr/>
        </p:nvGrpSpPr>
        <p:grpSpPr bwMode="auto">
          <a:xfrm>
            <a:off x="1547813" y="3852863"/>
            <a:ext cx="1303337" cy="2312987"/>
            <a:chOff x="4560" y="1215"/>
            <a:chExt cx="816" cy="1809"/>
          </a:xfrm>
        </p:grpSpPr>
        <p:sp>
          <p:nvSpPr>
            <p:cNvPr id="160799" name="Rectangle 31"/>
            <p:cNvSpPr>
              <a:spLocks noChangeArrowheads="1"/>
            </p:cNvSpPr>
            <p:nvPr/>
          </p:nvSpPr>
          <p:spPr bwMode="auto">
            <a:xfrm>
              <a:off x="4560" y="1215"/>
              <a:ext cx="816" cy="180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ffectLst>
              <a:outerShdw dist="35921" dir="2700000" algn="ctr" rotWithShape="0">
                <a:srgbClr val="CC33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511" name="Group 32"/>
            <p:cNvGrpSpPr/>
            <p:nvPr/>
          </p:nvGrpSpPr>
          <p:grpSpPr bwMode="auto">
            <a:xfrm>
              <a:off x="4628" y="1330"/>
              <a:ext cx="656" cy="334"/>
              <a:chOff x="4628" y="1330"/>
              <a:chExt cx="656" cy="334"/>
            </a:xfrm>
          </p:grpSpPr>
          <p:sp>
            <p:nvSpPr>
              <p:cNvPr id="160801" name="Rectangle 33"/>
              <p:cNvSpPr>
                <a:spLocks noChangeArrowheads="1"/>
              </p:cNvSpPr>
              <p:nvPr/>
            </p:nvSpPr>
            <p:spPr bwMode="auto">
              <a:xfrm>
                <a:off x="4628" y="1390"/>
                <a:ext cx="147" cy="165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0802" name="Rectangle 34"/>
              <p:cNvSpPr>
                <a:spLocks noChangeArrowheads="1"/>
              </p:cNvSpPr>
              <p:nvPr/>
            </p:nvSpPr>
            <p:spPr bwMode="auto">
              <a:xfrm>
                <a:off x="4817" y="1330"/>
                <a:ext cx="444" cy="3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280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视觉</a:t>
                </a:r>
              </a:p>
            </p:txBody>
          </p:sp>
        </p:grpSp>
        <p:grpSp>
          <p:nvGrpSpPr>
            <p:cNvPr id="21512" name="Group 35"/>
            <p:cNvGrpSpPr/>
            <p:nvPr/>
          </p:nvGrpSpPr>
          <p:grpSpPr bwMode="auto">
            <a:xfrm>
              <a:off x="4628" y="1650"/>
              <a:ext cx="656" cy="334"/>
              <a:chOff x="4628" y="1792"/>
              <a:chExt cx="656" cy="334"/>
            </a:xfrm>
          </p:grpSpPr>
          <p:sp>
            <p:nvSpPr>
              <p:cNvPr id="160804" name="Rectangle 36"/>
              <p:cNvSpPr>
                <a:spLocks noChangeArrowheads="1"/>
              </p:cNvSpPr>
              <p:nvPr/>
            </p:nvSpPr>
            <p:spPr bwMode="auto">
              <a:xfrm>
                <a:off x="4628" y="1851"/>
                <a:ext cx="147" cy="16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0805" name="Rectangle 37"/>
              <p:cNvSpPr>
                <a:spLocks noChangeArrowheads="1"/>
              </p:cNvSpPr>
              <p:nvPr/>
            </p:nvSpPr>
            <p:spPr bwMode="auto">
              <a:xfrm>
                <a:off x="4817" y="1792"/>
                <a:ext cx="444" cy="3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280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味觉</a:t>
                </a:r>
              </a:p>
            </p:txBody>
          </p:sp>
        </p:grpSp>
        <p:grpSp>
          <p:nvGrpSpPr>
            <p:cNvPr id="21513" name="Group 38"/>
            <p:cNvGrpSpPr/>
            <p:nvPr/>
          </p:nvGrpSpPr>
          <p:grpSpPr bwMode="auto">
            <a:xfrm>
              <a:off x="4628" y="1967"/>
              <a:ext cx="656" cy="334"/>
              <a:chOff x="4628" y="2263"/>
              <a:chExt cx="656" cy="334"/>
            </a:xfrm>
          </p:grpSpPr>
          <p:sp>
            <p:nvSpPr>
              <p:cNvPr id="160807" name="Rectangle 39"/>
              <p:cNvSpPr>
                <a:spLocks noChangeArrowheads="1"/>
              </p:cNvSpPr>
              <p:nvPr/>
            </p:nvSpPr>
            <p:spPr bwMode="auto">
              <a:xfrm>
                <a:off x="4628" y="2323"/>
                <a:ext cx="147" cy="165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0808" name="Rectangle 40"/>
              <p:cNvSpPr>
                <a:spLocks noChangeArrowheads="1"/>
              </p:cNvSpPr>
              <p:nvPr/>
            </p:nvSpPr>
            <p:spPr bwMode="auto">
              <a:xfrm>
                <a:off x="4817" y="2263"/>
                <a:ext cx="444" cy="3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280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嗅觉</a:t>
                </a:r>
              </a:p>
            </p:txBody>
          </p:sp>
        </p:grpSp>
        <p:grpSp>
          <p:nvGrpSpPr>
            <p:cNvPr id="21514" name="Group 41"/>
            <p:cNvGrpSpPr/>
            <p:nvPr/>
          </p:nvGrpSpPr>
          <p:grpSpPr bwMode="auto">
            <a:xfrm>
              <a:off x="4628" y="2304"/>
              <a:ext cx="656" cy="334"/>
              <a:chOff x="4628" y="2727"/>
              <a:chExt cx="656" cy="334"/>
            </a:xfrm>
          </p:grpSpPr>
          <p:sp>
            <p:nvSpPr>
              <p:cNvPr id="160810" name="Rectangle 42"/>
              <p:cNvSpPr>
                <a:spLocks noChangeArrowheads="1"/>
              </p:cNvSpPr>
              <p:nvPr/>
            </p:nvSpPr>
            <p:spPr bwMode="auto">
              <a:xfrm>
                <a:off x="4628" y="2785"/>
                <a:ext cx="147" cy="16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0811" name="Rectangle 43"/>
              <p:cNvSpPr>
                <a:spLocks noChangeArrowheads="1"/>
              </p:cNvSpPr>
              <p:nvPr/>
            </p:nvSpPr>
            <p:spPr bwMode="auto">
              <a:xfrm>
                <a:off x="4817" y="2727"/>
                <a:ext cx="444" cy="3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280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触觉</a:t>
                </a:r>
              </a:p>
            </p:txBody>
          </p:sp>
        </p:grpSp>
        <p:grpSp>
          <p:nvGrpSpPr>
            <p:cNvPr id="21515" name="Group 44"/>
            <p:cNvGrpSpPr/>
            <p:nvPr/>
          </p:nvGrpSpPr>
          <p:grpSpPr bwMode="auto">
            <a:xfrm>
              <a:off x="4628" y="2642"/>
              <a:ext cx="656" cy="334"/>
              <a:chOff x="4628" y="3199"/>
              <a:chExt cx="656" cy="334"/>
            </a:xfrm>
          </p:grpSpPr>
          <p:sp>
            <p:nvSpPr>
              <p:cNvPr id="160813" name="Rectangle 45"/>
              <p:cNvSpPr>
                <a:spLocks noChangeArrowheads="1"/>
              </p:cNvSpPr>
              <p:nvPr/>
            </p:nvSpPr>
            <p:spPr bwMode="auto">
              <a:xfrm>
                <a:off x="4628" y="3256"/>
                <a:ext cx="147" cy="16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0814" name="Rectangle 46"/>
              <p:cNvSpPr>
                <a:spLocks noChangeArrowheads="1"/>
              </p:cNvSpPr>
              <p:nvPr/>
            </p:nvSpPr>
            <p:spPr bwMode="auto">
              <a:xfrm>
                <a:off x="4817" y="3199"/>
                <a:ext cx="444" cy="3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35921" dir="2700000" algn="ctr" rotWithShape="0">
                  <a:srgbClr val="CC3300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280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听觉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多媒体是技术与应用发展的必然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在计算机发展的初期，人们只能用数值这种媒体承载信息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只能通过</a:t>
            </a:r>
            <a:r>
              <a:rPr lang="zh-CN" altLang="en-US"/>
              <a:t>“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en-US" altLang="zh-CN"/>
              <a:t>”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zh-CN" altLang="en-US"/>
              <a:t>“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/>
              <a:t>”</a:t>
            </a:r>
            <a:r>
              <a:rPr lang="zh-CN" altLang="en-US">
                <a:latin typeface="Times New Roman" panose="02020603050405020304" pitchFamily="18" charset="0"/>
              </a:rPr>
              <a:t>表示信息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纸带机和卡片机是主要的</a:t>
            </a:r>
            <a:r>
              <a:rPr lang="en-US" altLang="zh-CN">
                <a:latin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</a:rPr>
              <a:t>设备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机器语言时代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计算机的应用只限于极少数计算机专业人员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多媒体是技术与应用发展的必然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1950’s~1970’s</a:t>
            </a:r>
            <a:r>
              <a:rPr lang="zh-CN" altLang="en-US"/>
              <a:t>，出现了高级程序设计语言，开始用文字作为信息的载体</a:t>
            </a:r>
          </a:p>
          <a:p>
            <a:pPr lvl="1" eaLnBrk="1" hangingPunct="1"/>
            <a:r>
              <a:rPr lang="zh-CN" altLang="en-US"/>
              <a:t>用文字（如英文）编程，输入计算机，处理结果也可用文字表示输出</a:t>
            </a:r>
          </a:p>
          <a:p>
            <a:pPr lvl="1" eaLnBrk="1" hangingPunct="1"/>
            <a:r>
              <a:rPr lang="zh-CN" altLang="en-US"/>
              <a:t>这时的</a:t>
            </a:r>
            <a:r>
              <a:rPr lang="en-US" altLang="zh-CN">
                <a:latin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</a:rPr>
              <a:t>设备主要是打字机、键盘和显示终端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计算机的应用扩大到具有一般文化程度的科技人员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多媒体是技术与应用发展的必然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1980’s</a:t>
            </a:r>
            <a:r>
              <a:rPr lang="zh-CN" altLang="en-US"/>
              <a:t>开始，人们致力于研究将声音、图形和图像作为新的信息媒体输入输出计算机，这将使计算机的应用更为直观、容易</a:t>
            </a:r>
          </a:p>
          <a:p>
            <a:pPr lvl="1" eaLnBrk="1" hangingPunct="1"/>
            <a:r>
              <a:rPr lang="en-US" altLang="zh-CN"/>
              <a:t>1984</a:t>
            </a:r>
            <a:r>
              <a:rPr lang="zh-CN" altLang="en-US"/>
              <a:t>年</a:t>
            </a:r>
            <a:r>
              <a:rPr lang="en-US" altLang="zh-CN"/>
              <a:t>Apple</a:t>
            </a:r>
            <a:r>
              <a:rPr lang="zh-CN" altLang="en-US"/>
              <a:t>公司的</a:t>
            </a:r>
            <a:r>
              <a:rPr lang="en-US" altLang="zh-CN"/>
              <a:t>Macintosh</a:t>
            </a:r>
            <a:r>
              <a:rPr lang="zh-CN" altLang="en-US"/>
              <a:t>个人计算机首次引进“位映射”的图形机理，用户接口开始使用</a:t>
            </a:r>
            <a:r>
              <a:rPr lang="en-US" altLang="zh-CN"/>
              <a:t>Mouse</a:t>
            </a:r>
            <a:r>
              <a:rPr lang="zh-CN" altLang="en-US"/>
              <a:t>驱动的窗口技术和图符（</a:t>
            </a:r>
            <a:r>
              <a:rPr lang="en-US" altLang="zh-CN"/>
              <a:t>Windows and Icon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这使得文化水平较低的公众，包括儿童在内都能够使用计算机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交互性</a:t>
            </a:r>
            <a:endParaRPr lang="zh-CN" altLang="en-US" sz="35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交互性能的实现，在模拟域中是相当困难的，而在数字域中却容易得多。因此，具有计算机的“人机交互作用”是数字媒体的一个显著特点。数字媒体就是以网络或者信息终端为介质的互动传播媒介。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交互性（续）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432FF"/>
                </a:solidFill>
                <a:ea typeface="黑体" panose="02010609060101010101" pitchFamily="49" charset="-122"/>
              </a:rPr>
              <a:t>交互性</a:t>
            </a:r>
          </a:p>
          <a:p>
            <a:pPr lvl="1" eaLnBrk="1" hangingPunct="1"/>
            <a:r>
              <a:rPr lang="zh-CN" altLang="en-US" dirty="0"/>
              <a:t>传统媒体（电视、广播）：被动接受信息</a:t>
            </a:r>
          </a:p>
          <a:p>
            <a:pPr lvl="1" eaLnBrk="1" hangingPunct="1"/>
            <a:r>
              <a:rPr lang="zh-CN" altLang="en-US" dirty="0"/>
              <a:t>多媒体：是一种人－机交互式媒体，向用户提供交互式的使用、加工和控制信息的手段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简单的交互式应用</a:t>
            </a:r>
            <a:r>
              <a:rPr lang="zh-CN" altLang="en-US" dirty="0"/>
              <a:t>：如视频点播（</a:t>
            </a:r>
            <a:r>
              <a:rPr lang="en-US" altLang="zh-CN" dirty="0"/>
              <a:t>VOD</a:t>
            </a:r>
            <a:r>
              <a:rPr lang="zh-CN" altLang="en-US" dirty="0"/>
              <a:t>）、从数据库中检索出某人的照片等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高级的交互式应用</a:t>
            </a:r>
            <a:r>
              <a:rPr lang="zh-CN" altLang="en-US" dirty="0"/>
              <a:t>：虚拟现实（</a:t>
            </a:r>
            <a:r>
              <a:rPr lang="en-US" altLang="zh-CN" dirty="0"/>
              <a:t>VR</a:t>
            </a:r>
            <a:r>
              <a:rPr lang="zh-CN" altLang="en-US" dirty="0"/>
              <a:t>）、增强现实（</a:t>
            </a:r>
            <a:r>
              <a:rPr lang="en-US" altLang="zh-CN" dirty="0"/>
              <a:t>AR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教材及参考书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</a:t>
            </a:r>
          </a:p>
          <a:p>
            <a:pPr lvl="1" eaLnBrk="1" hangingPunct="1"/>
            <a:r>
              <a:rPr lang="zh-CN" altLang="en-US"/>
              <a:t>刘清堂等著</a:t>
            </a:r>
            <a:r>
              <a:rPr lang="en-US" altLang="zh-CN"/>
              <a:t>, </a:t>
            </a:r>
            <a:r>
              <a:rPr lang="zh-CN" altLang="en-US"/>
              <a:t>数字媒体技术导论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</a:t>
            </a:r>
            <a:r>
              <a:rPr lang="en-US" altLang="zh-CN"/>
              <a:t>), </a:t>
            </a:r>
            <a:r>
              <a:rPr lang="zh-CN" altLang="en-US"/>
              <a:t>清华大学出版社 </a:t>
            </a:r>
            <a:r>
              <a:rPr lang="en-US" altLang="zh-CN"/>
              <a:t>, 2016</a:t>
            </a:r>
            <a:r>
              <a:rPr lang="zh-CN" altLang="en-US"/>
              <a:t>年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/>
              <a:t>参考书</a:t>
            </a:r>
          </a:p>
          <a:p>
            <a:pPr lvl="1" eaLnBrk="1" hangingPunct="1"/>
            <a:r>
              <a:rPr lang="zh-CN" altLang="en-US"/>
              <a:t>钟玉琢等著</a:t>
            </a:r>
            <a:r>
              <a:rPr lang="en-US" altLang="zh-CN"/>
              <a:t>, </a:t>
            </a:r>
            <a:r>
              <a:rPr lang="zh-CN" altLang="en-US"/>
              <a:t>多媒体计算机技术基础及应用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版</a:t>
            </a:r>
            <a:r>
              <a:rPr lang="en-US" altLang="zh-CN"/>
              <a:t>), </a:t>
            </a:r>
            <a:r>
              <a:rPr lang="zh-CN" altLang="en-US"/>
              <a:t>高等教育出版社</a:t>
            </a:r>
            <a:r>
              <a:rPr lang="en-US" altLang="zh-CN"/>
              <a:t>, 2009</a:t>
            </a:r>
            <a:r>
              <a:rPr lang="zh-CN" altLang="en-US"/>
              <a:t>年</a:t>
            </a:r>
            <a:r>
              <a:rPr lang="en-US" altLang="zh-CN"/>
              <a:t>.</a:t>
            </a:r>
          </a:p>
          <a:p>
            <a:pPr lvl="1" eaLnBrk="1" hangingPunct="1"/>
            <a:r>
              <a:rPr lang="zh-CN" altLang="en-US"/>
              <a:t>胡晓峰等著</a:t>
            </a:r>
            <a:r>
              <a:rPr lang="en-US" altLang="zh-CN"/>
              <a:t>, </a:t>
            </a:r>
            <a:r>
              <a:rPr lang="zh-CN" altLang="en-US"/>
              <a:t>多媒体技术教程</a:t>
            </a:r>
            <a:r>
              <a:rPr lang="en-US" altLang="zh-CN"/>
              <a:t>, </a:t>
            </a:r>
            <a:r>
              <a:rPr lang="zh-CN" altLang="en-US"/>
              <a:t>人民邮电出版社</a:t>
            </a:r>
            <a:r>
              <a:rPr lang="en-US" altLang="zh-CN"/>
              <a:t>, </a:t>
            </a:r>
            <a:r>
              <a:rPr lang="zh-CN" altLang="en-US"/>
              <a:t>2002年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交互性（续）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虚拟现实（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Virtual Reality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r>
              <a:rPr lang="zh-CN" altLang="en-US" sz="2000"/>
              <a:t>：是一种逼真的视、听、触觉一体化的计算机生成环境，用户可以借助必要的装备（如头盔显示器、数据手套等）以自然的方式与虚拟环境中的物体进行交互作用、相互影响，从而获得亲临等同真实环境的感受和体验。</a:t>
            </a:r>
          </a:p>
        </p:txBody>
      </p:sp>
      <p:pic>
        <p:nvPicPr>
          <p:cNvPr id="234500" name="Picture 4" descr="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lum bright="6000" contrast="12000"/>
          </a:blip>
          <a:srcRect/>
          <a:stretch>
            <a:fillRect/>
          </a:stretch>
        </p:blipFill>
        <p:spPr>
          <a:xfrm>
            <a:off x="2484438" y="3284538"/>
            <a:ext cx="4321175" cy="3060700"/>
          </a:xfrm>
          <a:ln w="38100">
            <a:solidFill>
              <a:schemeClr val="bg1"/>
            </a:solidFill>
          </a:ln>
          <a:effectLst>
            <a:outerShdw dist="89803" dir="2700000" algn="ctr" rotWithShape="0">
              <a:srgbClr val="000000"/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集成性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432FF"/>
                </a:solidFill>
                <a:latin typeface="金山简行楷" pitchFamily="49" charset="-122"/>
                <a:ea typeface="黑体" panose="02010609060101010101" pitchFamily="49" charset="-122"/>
              </a:rPr>
              <a:t>集成性</a:t>
            </a:r>
          </a:p>
          <a:p>
            <a:pPr lvl="1" eaLnBrk="1" hangingPunct="1"/>
            <a:r>
              <a:rPr lang="zh-CN" altLang="en-US" dirty="0">
                <a:latin typeface="金山简行楷" pitchFamily="49" charset="-122"/>
              </a:rPr>
              <a:t>多种信息媒体的集成</a:t>
            </a:r>
          </a:p>
          <a:p>
            <a:pPr lvl="1" eaLnBrk="1" hangingPunct="1"/>
            <a:r>
              <a:rPr lang="zh-CN" altLang="en-US" dirty="0">
                <a:latin typeface="金山简行楷" pitchFamily="49" charset="-122"/>
              </a:rPr>
              <a:t>处理这些媒体的设备与设施的集成</a:t>
            </a:r>
          </a:p>
        </p:txBody>
      </p:sp>
      <p:pic>
        <p:nvPicPr>
          <p:cNvPr id="163844" name="Picture 4" descr="光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3333FF"/>
              </a:clrFrom>
              <a:clrTo>
                <a:srgbClr val="3333FF">
                  <a:alpha val="0"/>
                </a:srgbClr>
              </a:clrTo>
            </a:clrChange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200"/>
            <a:ext cx="372586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WordArt 5"/>
          <p:cNvSpPr>
            <a:spLocks noChangeArrowheads="1" noChangeShapeType="1" noTextEdit="1"/>
          </p:cNvSpPr>
          <p:nvPr/>
        </p:nvSpPr>
        <p:spPr bwMode="auto">
          <a:xfrm>
            <a:off x="5154613" y="4419600"/>
            <a:ext cx="26670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1+1〉2</a:t>
            </a:r>
            <a:endParaRPr lang="zh-CN" altLang="en-US" sz="3600" kern="1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dirty="0"/>
              <a:t>数字媒体的特性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432FF"/>
                </a:solidFill>
              </a:rPr>
              <a:t>数字化</a:t>
            </a:r>
            <a:r>
              <a:rPr lang="zh-CN" altLang="en-US" dirty="0"/>
              <a:t>：数字媒体是以比特的形式通过计算机进行存储、处理和传播。</a:t>
            </a:r>
            <a:endParaRPr lang="en-US" altLang="zh-CN" dirty="0"/>
          </a:p>
          <a:p>
            <a:r>
              <a:rPr lang="zh-CN" altLang="en-US" dirty="0">
                <a:solidFill>
                  <a:srgbClr val="0432FF"/>
                </a:solidFill>
              </a:rPr>
              <a:t>趣味性</a:t>
            </a:r>
            <a:r>
              <a:rPr lang="zh-CN" altLang="en-US" dirty="0"/>
              <a:t>：互联网、</a:t>
            </a:r>
            <a:r>
              <a:rPr lang="en-US" altLang="zh-CN" dirty="0"/>
              <a:t>IPTV</a:t>
            </a:r>
            <a:r>
              <a:rPr lang="zh-CN" altLang="en-US" dirty="0"/>
              <a:t>、数字游戏、数字电视、移动流媒体等为人们提供了宽广的娱乐空间。</a:t>
            </a:r>
            <a:endParaRPr lang="en-US" altLang="zh-CN" dirty="0"/>
          </a:p>
          <a:p>
            <a:r>
              <a:rPr lang="zh-CN" altLang="en-US" dirty="0">
                <a:solidFill>
                  <a:srgbClr val="0432FF"/>
                </a:solidFill>
              </a:rPr>
              <a:t>技术与艺术的融合</a:t>
            </a:r>
            <a:r>
              <a:rPr lang="zh-CN" altLang="en-US" dirty="0"/>
              <a:t>：信息技术与人文艺术、左脑与右脑之间都有着明显差异，数字媒体传播却可以在这些领域之间架起桥梁。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数字媒体传播模式</a:t>
            </a:r>
            <a:endParaRPr lang="en-US" altLang="zh-CN" sz="36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数字媒体是利用数字电视技术、网络技术，通过互联网、宽带局域网、无线通信网和卫星等渠道，以电视、电脑和手机为终端，向用户提供视频、音频、语音数据服务、连线游戏、远程教育等集成信息和娱乐服务的一种传播形式。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大众传播模式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dirty="0">
                <a:solidFill>
                  <a:srgbClr val="0432FF"/>
                </a:solidFill>
              </a:rPr>
              <a:t>传统的大众传播媒体，是一对多的传播过程</a:t>
            </a:r>
            <a:r>
              <a:rPr lang="zh-CN" altLang="en-US" sz="2600" dirty="0"/>
              <a:t>，由一个媒介出发达到大量的受众。</a:t>
            </a:r>
          </a:p>
        </p:txBody>
      </p:sp>
      <p:sp>
        <p:nvSpPr>
          <p:cNvPr id="2053" name="Rectangle 4" descr="Light horizontal"/>
          <p:cNvSpPr>
            <a:spLocks noChangeArrowheads="1"/>
          </p:cNvSpPr>
          <p:nvPr/>
        </p:nvSpPr>
        <p:spPr bwMode="gray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-1588" y="3068638"/>
          <a:ext cx="9145588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图片" r:id="rId4" imgW="5717540" imgH="1821180" progId="Word.Picture.8">
                  <p:embed/>
                </p:oleObj>
              </mc:Choice>
              <mc:Fallback>
                <p:oleObj name="图片" r:id="rId4" imgW="5717540" imgH="18211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8" y="3068638"/>
                        <a:ext cx="9145588" cy="292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数字媒体传输模式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在数字媒体传播模式中，信源和信宿都是计算机。因此，</a:t>
            </a:r>
            <a:r>
              <a:rPr lang="zh-CN" altLang="en-US" sz="2600" b="1" dirty="0">
                <a:solidFill>
                  <a:srgbClr val="0432FF"/>
                </a:solidFill>
              </a:rPr>
              <a:t>信源和信宿的位置是可以随时互换的</a:t>
            </a:r>
            <a:r>
              <a:rPr lang="zh-CN" altLang="en-US" sz="2600" dirty="0"/>
              <a:t>。这与传统的大众传播如报纸、广播电视等相比，发生了深刻的变化和革命。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32726"/>
              </p:ext>
            </p:extLst>
          </p:nvPr>
        </p:nvGraphicFramePr>
        <p:xfrm>
          <a:off x="359667" y="3728492"/>
          <a:ext cx="8532813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图片" r:id="rId4" imgW="5165090" imgH="1203325" progId="Word.Picture.8">
                  <p:embed/>
                </p:oleObj>
              </mc:Choice>
              <mc:Fallback>
                <p:oleObj name="图片" r:id="rId4" imgW="5165090" imgH="12033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67" y="3728492"/>
                        <a:ext cx="8532813" cy="243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数字媒体传输模式（续）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数字媒体传播的理想信道是具有足够带宽的、可以传输比特流的高速网络信道。网络可能由电话线、光缆或卫星通信构成。</a:t>
            </a:r>
            <a:r>
              <a:rPr lang="zh-CN" altLang="en-US" sz="2600" b="1" dirty="0">
                <a:solidFill>
                  <a:srgbClr val="0432FF"/>
                </a:solidFill>
              </a:rPr>
              <a:t>数字媒体可以是多点之间的传播</a:t>
            </a:r>
            <a:r>
              <a:rPr lang="zh-CN" altLang="en-US" sz="2600" dirty="0"/>
              <a:t>。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403350" y="3213100"/>
          <a:ext cx="6335713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图片" r:id="rId4" imgW="3776345" imgH="1824355" progId="Word.Picture.8">
                  <p:embed/>
                </p:oleObj>
              </mc:Choice>
              <mc:Fallback>
                <p:oleObj name="图片" r:id="rId4" imgW="3776345" imgH="182435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6335713" cy="307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数字媒体技术概述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媒体的基本概念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数字媒体及其特性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u="sng">
                <a:solidFill>
                  <a:schemeClr val="hlink"/>
                </a:solidFill>
                <a:ea typeface="黑体" panose="02010609060101010101" pitchFamily="49" charset="-122"/>
              </a:rPr>
              <a:t>媒体的种类和特点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数字媒体技术的研究领域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媒体的种类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人类利用视觉、听觉、触觉、嗅觉和味觉来感受各种信息，因此媒体可分为：</a:t>
            </a:r>
            <a:endParaRPr lang="en-US" altLang="zh-CN"/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视觉类媒体</a:t>
            </a:r>
            <a:r>
              <a:rPr lang="en-US" altLang="zh-CN">
                <a:latin typeface="宋体" panose="02010600030101010101" pitchFamily="2" charset="-122"/>
              </a:rPr>
              <a:t>(70%-80%)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听觉类媒体</a:t>
            </a:r>
            <a:r>
              <a:rPr lang="en-US" altLang="zh-CN">
                <a:latin typeface="宋体" panose="02010600030101010101" pitchFamily="2" charset="-122"/>
              </a:rPr>
              <a:t>(10%)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触觉、嗅觉和味觉类媒体</a:t>
            </a:r>
            <a:r>
              <a:rPr lang="en-US" altLang="zh-CN">
                <a:latin typeface="宋体" panose="02010600030101010101" pitchFamily="2" charset="-122"/>
              </a:rPr>
              <a:t>(10%)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视觉类媒体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视觉是人类感知信息最重要的途径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百闻不如一见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/>
              <a:t>视觉类媒体元素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文本</a:t>
            </a:r>
            <a:r>
              <a:rPr lang="en-US" altLang="zh-CN"/>
              <a:t>(Text)</a:t>
            </a:r>
            <a:r>
              <a:rPr lang="zh-CN" altLang="en-US"/>
              <a:t>、图像</a:t>
            </a:r>
            <a:r>
              <a:rPr lang="en-US" altLang="zh-CN"/>
              <a:t>(Image)、</a:t>
            </a:r>
            <a:r>
              <a:rPr lang="zh-CN" altLang="en-US"/>
              <a:t>图形</a:t>
            </a:r>
            <a:r>
              <a:rPr lang="en-US" altLang="zh-CN"/>
              <a:t>(Graphic)、</a:t>
            </a:r>
            <a:r>
              <a:rPr lang="zh-CN" altLang="en-US"/>
              <a:t>视频</a:t>
            </a:r>
            <a:r>
              <a:rPr lang="en-US" altLang="zh-CN"/>
              <a:t>(Video)、</a:t>
            </a:r>
            <a:r>
              <a:rPr lang="zh-CN" altLang="en-US"/>
              <a:t>动画</a:t>
            </a:r>
            <a:r>
              <a:rPr lang="en-US" altLang="zh-CN"/>
              <a:t>(Animation)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课程考核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考勤（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平时作业（</a:t>
            </a:r>
            <a:r>
              <a:rPr lang="en-US" altLang="zh-CN" dirty="0"/>
              <a:t>40</a:t>
            </a:r>
            <a:r>
              <a:rPr lang="zh-CN" altLang="en-US" dirty="0"/>
              <a:t>％）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考试（</a:t>
            </a:r>
            <a:r>
              <a:rPr lang="en-US" altLang="zh-CN" dirty="0"/>
              <a:t>50</a:t>
            </a:r>
            <a:r>
              <a:rPr lang="zh-CN" altLang="en-US" dirty="0"/>
              <a:t>％）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文本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0432FF"/>
                </a:solidFill>
              </a:rPr>
              <a:t>文本是使用最早的计算机媒体信息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dirty="0"/>
              <a:t>英文文本：由</a:t>
            </a:r>
            <a:r>
              <a:rPr lang="en-US" altLang="zh-CN" dirty="0"/>
              <a:t>ASCII</a:t>
            </a:r>
            <a:r>
              <a:rPr lang="zh-CN" altLang="en-US" dirty="0"/>
              <a:t>码表示，每个字母、数字、标点或数学符号各占一个字节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dirty="0"/>
              <a:t>中文文本：由国标</a:t>
            </a:r>
            <a:r>
              <a:rPr lang="en-US" altLang="zh-CN" dirty="0"/>
              <a:t>GB2312-80</a:t>
            </a:r>
            <a:r>
              <a:rPr lang="zh-CN" altLang="en-US" dirty="0"/>
              <a:t>的双字节编码表示，每个字符占两个字节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dirty="0"/>
              <a:t>WPS (.</a:t>
            </a:r>
            <a:r>
              <a:rPr lang="en-US" altLang="zh-CN" dirty="0" err="1"/>
              <a:t>wps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Word (.doc)</a:t>
            </a:r>
            <a:r>
              <a:rPr lang="zh-CN" altLang="en-US" dirty="0"/>
              <a:t>、</a:t>
            </a:r>
            <a:r>
              <a:rPr lang="en-US" altLang="zh-CN" dirty="0"/>
              <a:t>Notepad (.txt) …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dirty="0"/>
              <a:t>非格式化文本文件、格式化文本文件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00200"/>
            <a:ext cx="8540750" cy="4498975"/>
          </a:xfrm>
        </p:spPr>
        <p:txBody>
          <a:bodyPr/>
          <a:lstStyle/>
          <a:p>
            <a:pPr eaLnBrk="1" hangingPunct="1"/>
            <a:r>
              <a:rPr lang="zh-CN" altLang="en-US" sz="2800"/>
              <a:t>一幅图像可定义为一个二维函数</a:t>
            </a:r>
            <a:r>
              <a:rPr lang="en-US" altLang="zh-CN" sz="2800"/>
              <a:t>f(x,y)</a:t>
            </a:r>
          </a:p>
          <a:p>
            <a:pPr lvl="1" eaLnBrk="1" hangingPunct="1"/>
            <a:r>
              <a:rPr lang="en-US" altLang="zh-CN" sz="2400"/>
              <a:t>(x,y)</a:t>
            </a:r>
            <a:r>
              <a:rPr lang="zh-CN" altLang="en-US" sz="2400"/>
              <a:t>为空间坐标；</a:t>
            </a:r>
            <a:r>
              <a:rPr lang="en-US" altLang="zh-CN" sz="2400"/>
              <a:t>f(x,y)</a:t>
            </a:r>
            <a:r>
              <a:rPr lang="zh-CN" altLang="en-US" sz="2400"/>
              <a:t>为图像在点</a:t>
            </a:r>
            <a:r>
              <a:rPr lang="en-US" altLang="zh-CN" sz="2400"/>
              <a:t>(x,y)</a:t>
            </a:r>
            <a:r>
              <a:rPr lang="zh-CN" altLang="en-US" sz="2400"/>
              <a:t>处的强度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数字图像：当</a:t>
            </a:r>
            <a:r>
              <a:rPr lang="en-US" altLang="zh-CN" sz="2400"/>
              <a:t>x, y</a:t>
            </a:r>
            <a:r>
              <a:rPr lang="zh-CN" altLang="en-US" sz="2400"/>
              <a:t>和</a:t>
            </a:r>
            <a:r>
              <a:rPr lang="en-US" altLang="zh-CN" sz="2400"/>
              <a:t>f</a:t>
            </a:r>
            <a:r>
              <a:rPr lang="zh-CN" altLang="en-US" sz="2400"/>
              <a:t>都是有限的、离散的</a:t>
            </a:r>
          </a:p>
          <a:p>
            <a:pPr lvl="1" eaLnBrk="1" hangingPunct="1"/>
            <a:r>
              <a:rPr lang="zh-CN" altLang="en-US" sz="2400"/>
              <a:t>像素：构成数字图像的基本元素</a:t>
            </a:r>
          </a:p>
        </p:txBody>
      </p:sp>
      <p:pic>
        <p:nvPicPr>
          <p:cNvPr id="36868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375" y="3924300"/>
            <a:ext cx="5935663" cy="2457450"/>
          </a:xfr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图形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图形一般是指计算机绘制的画面，如直线、圆、圆弧、矩形、任意曲线和图表等</a:t>
            </a:r>
          </a:p>
          <a:p>
            <a:pPr eaLnBrk="1" hangingPunct="1"/>
            <a:r>
              <a:rPr lang="zh-CN" altLang="en-US" sz="2800" b="1" dirty="0">
                <a:solidFill>
                  <a:srgbClr val="0432FF"/>
                </a:solidFill>
              </a:rPr>
              <a:t>不直接描述数据的每一点，而是描述产生这些点的过程和方法</a:t>
            </a:r>
            <a:r>
              <a:rPr lang="zh-CN" altLang="en-US" sz="2800" dirty="0"/>
              <a:t>。图形的格式是一组描述点、线、面等几何图形的大小、形状、位置的指令，如: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line (x1, y1, x2, y2, color)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Circle (x, y, r, color)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58888" y="5300663"/>
            <a:ext cx="457200" cy="533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020888" y="5300663"/>
            <a:ext cx="914400" cy="914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 rot="2636765">
            <a:off x="3240088" y="5300663"/>
            <a:ext cx="457200" cy="533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078288" y="5300663"/>
            <a:ext cx="838200" cy="6096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221288" y="5300663"/>
            <a:ext cx="457200" cy="533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6364288" y="5453063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288088" y="5300663"/>
            <a:ext cx="457200" cy="533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5297488" y="5453063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图形 </a:t>
            </a:r>
            <a:r>
              <a:rPr lang="en-US" altLang="zh-CN"/>
              <a:t>vs </a:t>
            </a:r>
            <a:r>
              <a:rPr lang="zh-CN" altLang="en-US"/>
              <a:t>图像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/>
              <a:t>虽然对用户而言是一样的，但是两者的存储结构和表示方法完全不同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/>
              <a:t>图形是矢量结构的画面存储形式，抽象，数据量小，但显示成本高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/>
              <a:t>图像是栅格结构的画面形式，基本元素是像素，逼真，数据量大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/>
              <a:t>图形是更加抽象化的图像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图形 </a:t>
            </a:r>
            <a:r>
              <a:rPr lang="en-US" altLang="zh-CN"/>
              <a:t>vs </a:t>
            </a:r>
            <a:r>
              <a:rPr lang="zh-CN" altLang="en-US"/>
              <a:t>图像</a:t>
            </a:r>
          </a:p>
        </p:txBody>
      </p:sp>
      <p:pic>
        <p:nvPicPr>
          <p:cNvPr id="39939" name="Picture 8" descr="http://210.41.4.20/course/57/57/first/images/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2298700"/>
            <a:ext cx="191928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9" descr="http://210.41.4.20/course/57/57/first/images/1max.jpg"/>
          <p:cNvPicPr>
            <a:picLocks noChangeAspect="1" noChangeArrowheads="1"/>
          </p:cNvPicPr>
          <p:nvPr/>
        </p:nvPicPr>
        <p:blipFill>
          <a:blip r:embed="rId4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98700"/>
            <a:ext cx="191928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10" descr="http://210.41.4.20/course/57/57/first/images/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4240213"/>
            <a:ext cx="1917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1" descr="http://210.41.4.20/course/57/57/first/images/2max.jpg"/>
          <p:cNvPicPr>
            <a:picLocks noChangeAspect="1" noChangeArrowheads="1"/>
          </p:cNvPicPr>
          <p:nvPr/>
        </p:nvPicPr>
        <p:blipFill>
          <a:blip r:embed="rId5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4243388"/>
            <a:ext cx="191928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视频和动画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一幅幅有联系的静态图像的连续播放，利用了人眼的视觉暂留性，即每秒连续播放</a:t>
            </a:r>
            <a:r>
              <a:rPr lang="en-US" altLang="zh-CN" dirty="0"/>
              <a:t>20-30</a:t>
            </a:r>
            <a:r>
              <a:rPr lang="zh-CN" altLang="en-US" dirty="0"/>
              <a:t>帧，产生运动画面的效果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432FF"/>
                </a:solidFill>
                <a:ea typeface="黑体" panose="02010609060101010101" pitchFamily="49" charset="-122"/>
              </a:rPr>
              <a:t>视频</a:t>
            </a:r>
            <a:r>
              <a:rPr lang="zh-CN" altLang="en-US" dirty="0"/>
              <a:t>：单帧是采集的真实图像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432FF"/>
                </a:solidFill>
                <a:ea typeface="黑体" panose="02010609060101010101" pitchFamily="49" charset="-122"/>
              </a:rPr>
              <a:t>动画</a:t>
            </a:r>
            <a:r>
              <a:rPr lang="zh-CN" altLang="en-US" dirty="0"/>
              <a:t>：单帧是由计算机产生或人工画出的图像或图形，动画包括：二维动画、三维动画、真实感三维动画等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听觉类媒体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/>
              <a:t>波形声音（</a:t>
            </a:r>
            <a:r>
              <a:rPr lang="en-US" altLang="zh-CN" sz="2800"/>
              <a:t>Wave</a:t>
            </a:r>
            <a:r>
              <a:rPr lang="zh-CN" altLang="en-US" sz="280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/>
              <a:t>20~20kHz</a:t>
            </a:r>
            <a:r>
              <a:rPr lang="zh-CN" altLang="en-US" sz="2400"/>
              <a:t>，波形声音是对自然界声音进行采样和量化的结果，是自然界所有声音的拷贝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/>
              <a:t>语音（</a:t>
            </a:r>
            <a:r>
              <a:rPr lang="en-US" altLang="zh-CN" sz="2800"/>
              <a:t>Speech</a:t>
            </a:r>
            <a:r>
              <a:rPr lang="zh-CN" altLang="en-US" sz="280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/>
              <a:t>300~3.4kHz</a:t>
            </a:r>
            <a:r>
              <a:rPr lang="zh-CN" altLang="en-US" sz="2400"/>
              <a:t>，语音（或称话音）是指人的说话声，它除了是声音的载体外，还包含语意和情感等信息，语音信号处理可能涉及语言学、社会学、声学等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/>
              <a:t>音乐（</a:t>
            </a:r>
            <a:r>
              <a:rPr lang="en-US" altLang="zh-CN" sz="2800"/>
              <a:t>Music</a:t>
            </a:r>
            <a:r>
              <a:rPr lang="zh-CN" altLang="en-US" sz="280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符号化了的声音，多媒体中专指 </a:t>
            </a:r>
            <a:r>
              <a:rPr lang="en-US" altLang="zh-CN" sz="2400"/>
              <a:t>MIDI </a:t>
            </a:r>
            <a:r>
              <a:rPr lang="zh-CN" altLang="zh-CN" sz="2400"/>
              <a:t>音乐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数字媒体技术概述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媒体的基本概念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数字媒体及其特性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媒体的种类和特点</a:t>
            </a:r>
            <a:endParaRPr lang="zh-CN" altLang="en-US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u="sng">
                <a:solidFill>
                  <a:schemeClr val="hlink"/>
                </a:solidFill>
                <a:ea typeface="黑体" panose="02010609060101010101" pitchFamily="49" charset="-122"/>
              </a:rPr>
              <a:t>数字媒体技术的研究领域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数字媒体技术研究领域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600" dirty="0"/>
              <a:t>数字媒体涉及的技术范围很广，是多种学科和多种技术交叉的领域。主要技术范畴包括：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>
                <a:solidFill>
                  <a:srgbClr val="0432FF"/>
                </a:solidFill>
              </a:rPr>
              <a:t>数字媒体表示与操作</a:t>
            </a:r>
            <a:r>
              <a:rPr lang="zh-CN" altLang="en-US" sz="2200" dirty="0"/>
              <a:t>，包括数字声音及处理、数字图像及处理、数字视频及处理、数字动画技术等。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>
                <a:solidFill>
                  <a:srgbClr val="0432FF"/>
                </a:solidFill>
              </a:rPr>
              <a:t>数字媒体压缩</a:t>
            </a:r>
            <a:r>
              <a:rPr lang="zh-CN" altLang="en-US" sz="2200" dirty="0"/>
              <a:t>，包括通用压缩编码、专门压缩编码（声音、图像、视频）技术等。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>
                <a:solidFill>
                  <a:srgbClr val="0432FF"/>
                </a:solidFill>
              </a:rPr>
              <a:t>数字媒体存储与管理</a:t>
            </a:r>
            <a:r>
              <a:rPr lang="zh-CN" altLang="en-US" sz="2200" dirty="0"/>
              <a:t>，包括光盘存储（</a:t>
            </a:r>
            <a:r>
              <a:rPr lang="en-US" altLang="zh-CN" sz="2200" dirty="0"/>
              <a:t>CD</a:t>
            </a:r>
            <a:r>
              <a:rPr lang="zh-CN" altLang="en-US" sz="2200" dirty="0"/>
              <a:t>技术、</a:t>
            </a:r>
            <a:r>
              <a:rPr lang="en-US" altLang="zh-CN" sz="2200" dirty="0"/>
              <a:t>DVD</a:t>
            </a:r>
            <a:r>
              <a:rPr lang="zh-CN" altLang="en-US" sz="2200" dirty="0"/>
              <a:t>技术等）、媒体数据管理、数字媒体版权保护等。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>
                <a:solidFill>
                  <a:srgbClr val="0432FF"/>
                </a:solidFill>
              </a:rPr>
              <a:t>数字媒体传输</a:t>
            </a:r>
            <a:r>
              <a:rPr lang="zh-CN" altLang="en-US" sz="2200" dirty="0"/>
              <a:t>，包括流媒体技术、</a:t>
            </a:r>
            <a:r>
              <a:rPr lang="en-US" altLang="zh-CN" sz="2200" dirty="0"/>
              <a:t>P2P</a:t>
            </a:r>
            <a:r>
              <a:rPr lang="zh-CN" altLang="en-US" sz="2200" dirty="0"/>
              <a:t>技术等。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数字媒体技术主要的研究方向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432FF"/>
                </a:solidFill>
              </a:rPr>
              <a:t>数字声音处理</a:t>
            </a:r>
            <a:r>
              <a:rPr lang="zh-CN" altLang="en-US" sz="2400" dirty="0"/>
              <a:t>：包括音频及其传统技术（记录、编辑技术）、音频的数字化技术（采样、量化、编码）、数字音频编辑技术、话音编码技术（如</a:t>
            </a:r>
            <a:r>
              <a:rPr lang="en-US" altLang="zh-CN" sz="2400" dirty="0"/>
              <a:t>PCM</a:t>
            </a:r>
            <a:r>
              <a:rPr lang="zh-CN" altLang="en-US" sz="2400" dirty="0"/>
              <a:t>、</a:t>
            </a:r>
            <a:r>
              <a:rPr lang="en-US" altLang="zh-CN" sz="2400" dirty="0"/>
              <a:t>DA</a:t>
            </a:r>
            <a:r>
              <a:rPr lang="zh-CN" altLang="en-US" sz="2400" dirty="0"/>
              <a:t>、</a:t>
            </a:r>
            <a:r>
              <a:rPr lang="en-US" altLang="zh-CN" sz="2400" dirty="0"/>
              <a:t>ADM</a:t>
            </a:r>
            <a:r>
              <a:rPr lang="zh-CN" altLang="en-US" sz="2400" dirty="0"/>
              <a:t>）。数字音频技术可应用于个人娱乐、专业制作、数字广播等。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432FF"/>
                </a:solidFill>
              </a:rPr>
              <a:t>数字图像处理</a:t>
            </a:r>
            <a:r>
              <a:rPr lang="zh-CN" altLang="en-US" sz="2400" dirty="0"/>
              <a:t>：包括数字图像的计算机表示方法（位图、矢量图等）、数字图像的获取技术、图像的编辑与创意设计。常用的图像处理软件有</a:t>
            </a:r>
            <a:r>
              <a:rPr lang="en-US" altLang="zh-CN" sz="2400" dirty="0"/>
              <a:t>Photoshop</a:t>
            </a:r>
            <a:r>
              <a:rPr lang="zh-CN" altLang="en-US" sz="2400" dirty="0"/>
              <a:t>等。数字图像处理技术可应用于家庭娱乐、数字排版、工业设计、企业徽标设计、漫画创作、动画原形设计、数字绘画创作。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课程内容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第 一 章  数字媒体技术概述</a:t>
            </a:r>
          </a:p>
          <a:p>
            <a:pPr eaLnBrk="1" hangingPunct="1"/>
            <a:r>
              <a:rPr lang="zh-CN" altLang="en-US" sz="2800"/>
              <a:t>第 二 章  数字音频技术</a:t>
            </a:r>
          </a:p>
          <a:p>
            <a:pPr eaLnBrk="1" hangingPunct="1"/>
            <a:r>
              <a:rPr lang="zh-CN" altLang="en-US" sz="2800"/>
              <a:t>第 三 章  数字图像技术</a:t>
            </a:r>
          </a:p>
          <a:p>
            <a:pPr eaLnBrk="1" hangingPunct="1"/>
            <a:r>
              <a:rPr lang="zh-CN" altLang="en-US" sz="2800"/>
              <a:t>第 四 章  数字视频技术</a:t>
            </a:r>
          </a:p>
          <a:p>
            <a:pPr eaLnBrk="1" hangingPunct="1"/>
            <a:r>
              <a:rPr lang="zh-CN" altLang="en-US" sz="2800"/>
              <a:t>第 五 章  数字媒体压缩技术</a:t>
            </a:r>
          </a:p>
          <a:p>
            <a:pPr eaLnBrk="1" hangingPunct="1"/>
            <a:r>
              <a:rPr lang="zh-CN" altLang="en-US" sz="2800"/>
              <a:t>第 六 章  数字媒体存储技术</a:t>
            </a:r>
          </a:p>
          <a:p>
            <a:pPr eaLnBrk="1" hangingPunct="1"/>
            <a:r>
              <a:rPr lang="zh-CN" altLang="en-US" sz="2800"/>
              <a:t>第 七 章  数字媒体管理与保护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数字媒体技术主要的研究方向（续）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zh-CN" altLang="en-US" sz="2400" b="1" dirty="0">
                <a:solidFill>
                  <a:srgbClr val="0432FF"/>
                </a:solidFill>
              </a:rPr>
              <a:t>数字视频处理</a:t>
            </a:r>
            <a:r>
              <a:rPr lang="zh-CN" altLang="en-US" sz="2400" dirty="0"/>
              <a:t>：包括数字视频及其基本编辑技术、后期特效处理技术。常用的视频处理软件有</a:t>
            </a:r>
            <a:r>
              <a:rPr lang="en-US" altLang="zh-CN" sz="2400" dirty="0"/>
              <a:t>Premiere</a:t>
            </a:r>
            <a:r>
              <a:rPr lang="zh-CN" altLang="en-US" sz="2400" dirty="0"/>
              <a:t>等。数字视频处理技术可应用于个人、家庭影像记录、电视节目制作、网络新闻。</a:t>
            </a:r>
            <a:endParaRPr lang="en-US" altLang="zh-CN" sz="2400" dirty="0"/>
          </a:p>
          <a:p>
            <a:pPr lvl="1" algn="just"/>
            <a:endParaRPr lang="zh-CN" altLang="en-US" sz="2400" dirty="0"/>
          </a:p>
          <a:p>
            <a:pPr lvl="1" algn="just"/>
            <a:r>
              <a:rPr lang="zh-CN" altLang="en-US" sz="2400" b="1" dirty="0">
                <a:solidFill>
                  <a:srgbClr val="0432FF"/>
                </a:solidFill>
              </a:rPr>
              <a:t>数字动画设计</a:t>
            </a:r>
            <a:r>
              <a:rPr lang="zh-CN" altLang="en-US" sz="2400" dirty="0"/>
              <a:t>：包括动画的基本原理、动画设计基础（包括环节：构思、剧本、情节链图片、模板与角色、背景、配乐）、数字二维动画技术、数字三维动画技术、数字动画的设计与创意。常用的动画设计软件有</a:t>
            </a:r>
            <a:r>
              <a:rPr lang="en-US" altLang="zh-CN" sz="2400" dirty="0"/>
              <a:t>3DMAX</a:t>
            </a:r>
            <a:r>
              <a:rPr lang="zh-CN" altLang="en-US" sz="2400" dirty="0"/>
              <a:t>、</a:t>
            </a:r>
            <a:r>
              <a:rPr lang="en-US" altLang="zh-CN" sz="2400" dirty="0"/>
              <a:t>Flash</a:t>
            </a:r>
            <a:r>
              <a:rPr lang="zh-CN" altLang="en-US" sz="2400" dirty="0"/>
              <a:t>等。数字动画可应用于少儿电视节目制作、动画电影制作、电视节目后期特效包装、建筑和装潢设计、工业计算机辅助设计、教学课件制作等。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数字媒体技术主要的研究方向（续）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2400" b="1" dirty="0">
                <a:solidFill>
                  <a:srgbClr val="0432FF"/>
                </a:solidFill>
              </a:rPr>
              <a:t>数字游戏设计</a:t>
            </a:r>
            <a:r>
              <a:rPr lang="zh-CN" altLang="en-US" sz="2400" dirty="0"/>
              <a:t>：包括游戏设计相关软件技术（</a:t>
            </a:r>
            <a:r>
              <a:rPr lang="en-US" altLang="zh-CN" sz="2400" dirty="0"/>
              <a:t>DirectX</a:t>
            </a:r>
            <a:r>
              <a:rPr lang="zh-CN" altLang="en-US" sz="2400" dirty="0"/>
              <a:t>、</a:t>
            </a:r>
            <a:r>
              <a:rPr lang="en-US" altLang="zh-CN" sz="2400" dirty="0"/>
              <a:t>OpenGL</a:t>
            </a:r>
            <a:r>
              <a:rPr lang="zh-CN" altLang="en-US" sz="2400" dirty="0"/>
              <a:t>等）、游戏设计与创意。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b="1" dirty="0">
                <a:solidFill>
                  <a:srgbClr val="0432FF"/>
                </a:solidFill>
              </a:rPr>
              <a:t>数字媒体压缩</a:t>
            </a:r>
            <a:r>
              <a:rPr lang="zh-CN" altLang="en-US" sz="2400" dirty="0"/>
              <a:t>：包括数字媒体压缩技术及分类、通用的数据压缩技术（行程编码、字典编码、熵编码等）、数字媒体压缩标准，如用于声音的</a:t>
            </a:r>
            <a:r>
              <a:rPr lang="en-US" altLang="zh-CN" sz="2400" dirty="0"/>
              <a:t>MP3</a:t>
            </a:r>
            <a:r>
              <a:rPr lang="zh-CN" altLang="en-US" sz="2400" dirty="0"/>
              <a:t>、用于图像的</a:t>
            </a:r>
            <a:r>
              <a:rPr lang="en-US" altLang="zh-CN" sz="2400" dirty="0"/>
              <a:t>JPEG</a:t>
            </a:r>
            <a:r>
              <a:rPr lang="zh-CN" altLang="en-US" sz="2400" dirty="0"/>
              <a:t>、用于运动图像的</a:t>
            </a:r>
            <a:r>
              <a:rPr lang="en-US" altLang="zh-CN" sz="2400" dirty="0"/>
              <a:t>MPEG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b="1" dirty="0">
                <a:solidFill>
                  <a:srgbClr val="0432FF"/>
                </a:solidFill>
              </a:rPr>
              <a:t>数字媒体存储</a:t>
            </a:r>
            <a:r>
              <a:rPr lang="zh-CN" altLang="en-US" sz="2400" dirty="0"/>
              <a:t>：包括内存储器、外存储器、光盘存储器等。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数字媒体技术主要的研究方向（续）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2400" b="1" dirty="0">
                <a:solidFill>
                  <a:srgbClr val="0432FF"/>
                </a:solidFill>
              </a:rPr>
              <a:t>数字媒体管理与保护</a:t>
            </a:r>
            <a:r>
              <a:rPr lang="zh-CN" altLang="en-US" sz="2400" dirty="0"/>
              <a:t>：包括数字媒体的数据管理、媒体存储模型及应用、数字媒体版权保护概念及框架、数字版权保护技术，如加密技术、数字水印技术、权利描述语言等。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b="1" dirty="0">
                <a:solidFill>
                  <a:srgbClr val="0432FF"/>
                </a:solidFill>
              </a:rPr>
              <a:t>数字媒体传输技术</a:t>
            </a:r>
            <a:r>
              <a:rPr lang="zh-CN" altLang="en-US" sz="2400" dirty="0"/>
              <a:t>：包括流媒体传输技术、</a:t>
            </a:r>
            <a:r>
              <a:rPr lang="en-US" altLang="zh-CN" sz="2400" dirty="0"/>
              <a:t>P2P</a:t>
            </a:r>
            <a:r>
              <a:rPr lang="zh-CN" altLang="en-US" sz="2400" dirty="0"/>
              <a:t>技术、</a:t>
            </a:r>
            <a:r>
              <a:rPr lang="en-US" altLang="zh-CN" sz="2400" dirty="0"/>
              <a:t>IPTV</a:t>
            </a:r>
            <a:r>
              <a:rPr lang="zh-CN" altLang="en-US" sz="2400" dirty="0"/>
              <a:t>技术等。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数字媒体应用领域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3700" indent="-285750"/>
            <a:r>
              <a:rPr lang="zh-CN" altLang="en-US"/>
              <a:t>教育培训</a:t>
            </a:r>
          </a:p>
          <a:p>
            <a:pPr marL="393700" indent="-285750"/>
            <a:r>
              <a:rPr lang="zh-CN" altLang="en-US"/>
              <a:t>电子商务</a:t>
            </a:r>
          </a:p>
          <a:p>
            <a:pPr marL="393700" indent="-285750"/>
            <a:r>
              <a:rPr lang="zh-CN" altLang="en-US"/>
              <a:t>信息发布</a:t>
            </a:r>
          </a:p>
          <a:p>
            <a:pPr marL="393700" indent="-285750"/>
            <a:r>
              <a:rPr lang="zh-CN" altLang="en-US"/>
              <a:t>游戏娱乐</a:t>
            </a:r>
          </a:p>
          <a:p>
            <a:pPr marL="393700" indent="-285750"/>
            <a:r>
              <a:rPr lang="zh-CN" altLang="en-US"/>
              <a:t>电子出版</a:t>
            </a:r>
          </a:p>
          <a:p>
            <a:pPr marL="393700" indent="-285750"/>
            <a:r>
              <a:rPr lang="zh-CN" altLang="en-US"/>
              <a:t>创意设计等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数字媒体技术概述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u="sng">
                <a:solidFill>
                  <a:schemeClr val="hlink"/>
                </a:solidFill>
                <a:ea typeface="黑体" panose="02010609060101010101" pitchFamily="49" charset="-122"/>
              </a:rPr>
              <a:t>媒体的基本概念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数字媒体及其特性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媒体的种类和特点</a:t>
            </a:r>
            <a:endParaRPr lang="zh-CN" altLang="en-US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数字媒体技术的研究领域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媒体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媒体的概念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媒体</a:t>
            </a:r>
            <a:r>
              <a:rPr kumimoji="1" lang="zh-CN" altLang="en-US" b="1"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latin typeface="宋体" panose="02010600030101010101" pitchFamily="2" charset="-122"/>
              </a:rPr>
              <a:t>media</a:t>
            </a:r>
            <a:r>
              <a:rPr kumimoji="1" lang="zh-CN" altLang="en-US" b="1">
                <a:latin typeface="宋体" panose="02010600030101010101" pitchFamily="2" charset="-122"/>
              </a:rPr>
              <a:t>，</a:t>
            </a:r>
            <a:r>
              <a:rPr kumimoji="1" lang="en-US" altLang="zh-CN" b="1">
                <a:latin typeface="宋体" panose="02010600030101010101" pitchFamily="2" charset="-122"/>
              </a:rPr>
              <a:t>medium</a:t>
            </a:r>
            <a:r>
              <a:rPr kumimoji="1" lang="zh-CN" altLang="en-US" b="1">
                <a:latin typeface="宋体" panose="02010600030101010101" pitchFamily="2" charset="-122"/>
              </a:rPr>
              <a:t>）</a:t>
            </a:r>
            <a:endParaRPr lang="zh-CN" altLang="en-US" sz="320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承载信息之载体</a:t>
            </a:r>
          </a:p>
          <a:p>
            <a:pPr lvl="1" eaLnBrk="1" hangingPunct="1"/>
            <a:endParaRPr lang="zh-CN" altLang="en-US" sz="3100">
              <a:latin typeface="宋体" panose="02010600030101010101" pitchFamily="2" charset="-122"/>
            </a:endParaRPr>
          </a:p>
          <a:p>
            <a:pPr lvl="1" eaLnBrk="1" hangingPunct="1"/>
            <a:r>
              <a:rPr kumimoji="1" lang="en-US" altLang="zh-CN" b="1">
                <a:latin typeface="宋体" panose="02010600030101010101" pitchFamily="2" charset="-122"/>
              </a:rPr>
              <a:t>ITU-T</a:t>
            </a:r>
            <a:r>
              <a:rPr kumimoji="1" lang="zh-CN" altLang="en-US" b="1">
                <a:latin typeface="宋体" panose="02010600030101010101" pitchFamily="2" charset="-122"/>
              </a:rPr>
              <a:t>（原</a:t>
            </a:r>
            <a:r>
              <a:rPr kumimoji="1" lang="en-US" altLang="zh-CN" b="1">
                <a:latin typeface="宋体" panose="02010600030101010101" pitchFamily="2" charset="-122"/>
              </a:rPr>
              <a:t>CCITT</a:t>
            </a:r>
            <a:r>
              <a:rPr kumimoji="1" lang="zh-CN" altLang="en-US" b="1">
                <a:latin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</a:rPr>
              <a:t>对媒体的分类</a:t>
            </a: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感觉、表示、显示、存储、传输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媒体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33538"/>
            <a:ext cx="8193088" cy="4391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b="1" dirty="0"/>
              <a:t>感觉媒体</a:t>
            </a:r>
            <a:r>
              <a:rPr lang="zh-CN" altLang="en-US" sz="2800" dirty="0"/>
              <a:t>：用户接触信息的感觉形式</a:t>
            </a:r>
            <a:endParaRPr lang="en-US" altLang="zh-CN" sz="2800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432FF"/>
                </a:solidFill>
              </a:rPr>
              <a:t>视觉、听觉、触觉等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/>
              <a:t>表示媒体</a:t>
            </a:r>
            <a:r>
              <a:rPr lang="zh-CN" altLang="en-US" sz="2800" dirty="0"/>
              <a:t>：信息的表示形式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432FF"/>
                </a:solidFill>
              </a:rPr>
              <a:t>文字、图像、声音、视频、动画等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/>
              <a:t>显示媒体</a:t>
            </a:r>
            <a:r>
              <a:rPr lang="zh-CN" altLang="en-US" sz="2800" dirty="0"/>
              <a:t>：表现和获取信息的物理设备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432FF"/>
                </a:solidFill>
              </a:rPr>
              <a:t>显示器、打印机、扬声器、键盘等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媒体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33538"/>
            <a:ext cx="8193088" cy="4391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b="1" dirty="0"/>
              <a:t>存储媒体</a:t>
            </a:r>
            <a:r>
              <a:rPr lang="zh-CN" altLang="en-US" sz="2800" dirty="0"/>
              <a:t>：存储数据的物理设备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432FF"/>
                </a:solidFill>
              </a:rPr>
              <a:t>磁带、磁盘、光盘等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/>
              <a:t>传输媒体</a:t>
            </a:r>
            <a:r>
              <a:rPr lang="zh-CN" altLang="en-US" sz="2800" dirty="0"/>
              <a:t>：传输数据的物理设备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432FF"/>
                </a:solidFill>
              </a:rPr>
              <a:t>光缆、电缆、电磁波、交换设备等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3"/>
          <p:cNvGrpSpPr/>
          <p:nvPr/>
        </p:nvGrpSpPr>
        <p:grpSpPr bwMode="auto">
          <a:xfrm>
            <a:off x="323850" y="1700213"/>
            <a:ext cx="8201025" cy="4348162"/>
            <a:chOff x="82" y="1318"/>
            <a:chExt cx="5596" cy="2560"/>
          </a:xfrm>
        </p:grpSpPr>
        <p:sp>
          <p:nvSpPr>
            <p:cNvPr id="1029" name="Text Box 4"/>
            <p:cNvSpPr txBox="1">
              <a:spLocks noChangeArrowheads="1"/>
            </p:cNvSpPr>
            <p:nvPr/>
          </p:nvSpPr>
          <p:spPr bwMode="auto">
            <a:xfrm>
              <a:off x="2205" y="1947"/>
              <a:ext cx="1123" cy="35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3768" y="1837"/>
              <a:ext cx="1080" cy="531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rgbClr val="FFFF00"/>
                  </a:solidFill>
                  <a:latin typeface="Times New Roman" panose="02020603050405020304" pitchFamily="18" charset="0"/>
                </a:rPr>
                <a:t>Output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rgbClr val="FFFF00"/>
                  </a:solidFill>
                  <a:latin typeface="Times New Roman" panose="02020603050405020304" pitchFamily="18" charset="0"/>
                </a:rPr>
                <a:t>Device</a:t>
              </a:r>
            </a:p>
          </p:txBody>
        </p:sp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2191" y="3058"/>
              <a:ext cx="1123" cy="35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1032" name="Line 7"/>
            <p:cNvSpPr>
              <a:spLocks noChangeShapeType="1"/>
            </p:cNvSpPr>
            <p:nvPr/>
          </p:nvSpPr>
          <p:spPr bwMode="auto">
            <a:xfrm flipV="1">
              <a:off x="576" y="2160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3" name="Text Box 8"/>
            <p:cNvSpPr txBox="1">
              <a:spLocks noChangeArrowheads="1"/>
            </p:cNvSpPr>
            <p:nvPr/>
          </p:nvSpPr>
          <p:spPr bwMode="auto">
            <a:xfrm>
              <a:off x="850" y="1837"/>
              <a:ext cx="978" cy="531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rgbClr val="FFFF00"/>
                  </a:solidFill>
                  <a:latin typeface="Times New Roman" panose="02020603050405020304" pitchFamily="18" charset="0"/>
                </a:rPr>
                <a:t>Input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rgbClr val="FFFF00"/>
                  </a:solidFill>
                  <a:latin typeface="Times New Roman" panose="02020603050405020304" pitchFamily="18" charset="0"/>
                </a:rPr>
                <a:t>Device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034" name="Line 9"/>
            <p:cNvSpPr>
              <a:spLocks noChangeShapeType="1"/>
            </p:cNvSpPr>
            <p:nvPr/>
          </p:nvSpPr>
          <p:spPr bwMode="auto">
            <a:xfrm flipV="1">
              <a:off x="1824" y="2160"/>
              <a:ext cx="384" cy="0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" name="Line 10"/>
            <p:cNvSpPr>
              <a:spLocks noChangeShapeType="1"/>
            </p:cNvSpPr>
            <p:nvPr/>
          </p:nvSpPr>
          <p:spPr bwMode="auto">
            <a:xfrm>
              <a:off x="3312" y="2160"/>
              <a:ext cx="432" cy="0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6" name="Line 11"/>
            <p:cNvSpPr>
              <a:spLocks noChangeShapeType="1"/>
            </p:cNvSpPr>
            <p:nvPr/>
          </p:nvSpPr>
          <p:spPr bwMode="auto">
            <a:xfrm flipV="1">
              <a:off x="4848" y="2160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7" name="Line 12"/>
            <p:cNvSpPr>
              <a:spLocks noChangeShapeType="1"/>
            </p:cNvSpPr>
            <p:nvPr/>
          </p:nvSpPr>
          <p:spPr bwMode="auto">
            <a:xfrm>
              <a:off x="2700" y="2386"/>
              <a:ext cx="0" cy="658"/>
            </a:xfrm>
            <a:prstGeom prst="line">
              <a:avLst/>
            </a:prstGeom>
            <a:noFill/>
            <a:ln w="57150" cmpd="thickThin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8" name="Text Box 13"/>
            <p:cNvSpPr txBox="1">
              <a:spLocks noChangeArrowheads="1"/>
            </p:cNvSpPr>
            <p:nvPr/>
          </p:nvSpPr>
          <p:spPr bwMode="auto">
            <a:xfrm>
              <a:off x="713" y="3128"/>
              <a:ext cx="890" cy="492"/>
            </a:xfrm>
            <a:prstGeom prst="rect">
              <a:avLst/>
            </a:prstGeom>
            <a:solidFill>
              <a:schemeClr val="tx2"/>
            </a:solidFill>
            <a:ln w="12699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表示媒体</a:t>
              </a:r>
            </a:p>
          </p:txBody>
        </p:sp>
        <p:sp>
          <p:nvSpPr>
            <p:cNvPr id="1039" name="Text Box 14"/>
            <p:cNvSpPr txBox="1">
              <a:spLocks noChangeArrowheads="1"/>
            </p:cNvSpPr>
            <p:nvPr/>
          </p:nvSpPr>
          <p:spPr bwMode="auto">
            <a:xfrm>
              <a:off x="2138" y="3483"/>
              <a:ext cx="1289" cy="276"/>
            </a:xfrm>
            <a:prstGeom prst="rect">
              <a:avLst/>
            </a:prstGeom>
            <a:solidFill>
              <a:schemeClr val="tx2"/>
            </a:solidFill>
            <a:ln w="12699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存储媒体</a:t>
              </a:r>
            </a:p>
          </p:txBody>
        </p:sp>
        <p:sp>
          <p:nvSpPr>
            <p:cNvPr id="1040" name="Text Box 15"/>
            <p:cNvSpPr txBox="1">
              <a:spLocks noChangeArrowheads="1"/>
            </p:cNvSpPr>
            <p:nvPr/>
          </p:nvSpPr>
          <p:spPr bwMode="auto">
            <a:xfrm>
              <a:off x="3701" y="1522"/>
              <a:ext cx="1289" cy="276"/>
            </a:xfrm>
            <a:prstGeom prst="rect">
              <a:avLst/>
            </a:prstGeom>
            <a:solidFill>
              <a:schemeClr val="tx2"/>
            </a:solidFill>
            <a:ln w="12699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表现媒体</a:t>
              </a:r>
            </a:p>
          </p:txBody>
        </p:sp>
        <p:sp>
          <p:nvSpPr>
            <p:cNvPr id="1041" name="Text Box 16"/>
            <p:cNvSpPr txBox="1">
              <a:spLocks noChangeArrowheads="1"/>
            </p:cNvSpPr>
            <p:nvPr/>
          </p:nvSpPr>
          <p:spPr bwMode="auto">
            <a:xfrm>
              <a:off x="727" y="1523"/>
              <a:ext cx="1289" cy="276"/>
            </a:xfrm>
            <a:prstGeom prst="rect">
              <a:avLst/>
            </a:prstGeom>
            <a:solidFill>
              <a:schemeClr val="tx2"/>
            </a:solidFill>
            <a:ln w="12699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表现媒体</a:t>
              </a:r>
            </a:p>
          </p:txBody>
        </p:sp>
        <p:sp>
          <p:nvSpPr>
            <p:cNvPr id="1042" name="Text Box 17"/>
            <p:cNvSpPr txBox="1">
              <a:spLocks noChangeArrowheads="1"/>
            </p:cNvSpPr>
            <p:nvPr/>
          </p:nvSpPr>
          <p:spPr bwMode="auto">
            <a:xfrm>
              <a:off x="82" y="1866"/>
              <a:ext cx="686" cy="491"/>
            </a:xfrm>
            <a:prstGeom prst="rect">
              <a:avLst/>
            </a:prstGeom>
            <a:solidFill>
              <a:schemeClr val="tx2"/>
            </a:solidFill>
            <a:ln w="12699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感觉</a:t>
              </a:r>
            </a:p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媒体</a:t>
              </a:r>
            </a:p>
          </p:txBody>
        </p:sp>
        <p:sp>
          <p:nvSpPr>
            <p:cNvPr id="1043" name="Text Box 18"/>
            <p:cNvSpPr txBox="1">
              <a:spLocks noChangeArrowheads="1"/>
            </p:cNvSpPr>
            <p:nvPr/>
          </p:nvSpPr>
          <p:spPr bwMode="auto">
            <a:xfrm>
              <a:off x="4992" y="1884"/>
              <a:ext cx="686" cy="507"/>
            </a:xfrm>
            <a:prstGeom prst="rect">
              <a:avLst/>
            </a:prstGeom>
            <a:solidFill>
              <a:schemeClr val="tx2"/>
            </a:solidFill>
            <a:ln w="38100" cmpd="dbl">
              <a:solidFill>
                <a:schemeClr val="tx2"/>
              </a:solidFill>
              <a:miter lim="800000"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感觉</a:t>
              </a:r>
            </a:p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媒体</a:t>
              </a:r>
            </a:p>
          </p:txBody>
        </p:sp>
        <p:cxnSp>
          <p:nvCxnSpPr>
            <p:cNvPr id="1044" name="AutoShape 19"/>
            <p:cNvCxnSpPr>
              <a:cxnSpLocks noChangeShapeType="1"/>
              <a:stCxn id="1038" idx="3"/>
            </p:cNvCxnSpPr>
            <p:nvPr/>
          </p:nvCxnSpPr>
          <p:spPr bwMode="auto">
            <a:xfrm flipV="1">
              <a:off x="1603" y="2593"/>
              <a:ext cx="1070" cy="679"/>
            </a:xfrm>
            <a:prstGeom prst="curvedConnector3">
              <a:avLst>
                <a:gd name="adj1" fmla="val 50000"/>
              </a:avLst>
            </a:prstGeom>
            <a:noFill/>
            <a:ln w="12699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" name="Text Box 20"/>
            <p:cNvSpPr txBox="1">
              <a:spLocks noChangeArrowheads="1"/>
            </p:cNvSpPr>
            <p:nvPr/>
          </p:nvSpPr>
          <p:spPr bwMode="auto">
            <a:xfrm>
              <a:off x="2359" y="1318"/>
              <a:ext cx="890" cy="492"/>
            </a:xfrm>
            <a:prstGeom prst="rect">
              <a:avLst/>
            </a:prstGeom>
            <a:solidFill>
              <a:schemeClr val="tx2"/>
            </a:solidFill>
            <a:ln w="12699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表示媒体</a:t>
              </a:r>
            </a:p>
          </p:txBody>
        </p:sp>
        <p:sp>
          <p:nvSpPr>
            <p:cNvPr id="1046" name="Line 21"/>
            <p:cNvSpPr>
              <a:spLocks noChangeShapeType="1"/>
            </p:cNvSpPr>
            <p:nvPr/>
          </p:nvSpPr>
          <p:spPr bwMode="auto">
            <a:xfrm flipH="1">
              <a:off x="1946" y="1563"/>
              <a:ext cx="671" cy="54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7" name="Line 22"/>
            <p:cNvSpPr>
              <a:spLocks noChangeShapeType="1"/>
            </p:cNvSpPr>
            <p:nvPr/>
          </p:nvSpPr>
          <p:spPr bwMode="auto">
            <a:xfrm>
              <a:off x="2947" y="1535"/>
              <a:ext cx="603" cy="6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048" name="AutoShape 23"/>
            <p:cNvCxnSpPr>
              <a:cxnSpLocks noChangeShapeType="1"/>
            </p:cNvCxnSpPr>
            <p:nvPr/>
          </p:nvCxnSpPr>
          <p:spPr bwMode="auto">
            <a:xfrm>
              <a:off x="3131" y="2523"/>
              <a:ext cx="831" cy="493"/>
            </a:xfrm>
            <a:prstGeom prst="bentConnector3">
              <a:avLst>
                <a:gd name="adj1" fmla="val 49940"/>
              </a:avLst>
            </a:prstGeom>
            <a:noFill/>
            <a:ln w="12699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AutoShape 24"/>
            <p:cNvCxnSpPr>
              <a:cxnSpLocks noChangeShapeType="1"/>
            </p:cNvCxnSpPr>
            <p:nvPr/>
          </p:nvCxnSpPr>
          <p:spPr bwMode="auto">
            <a:xfrm>
              <a:off x="4146" y="3016"/>
              <a:ext cx="831" cy="493"/>
            </a:xfrm>
            <a:prstGeom prst="bentConnector3">
              <a:avLst>
                <a:gd name="adj1" fmla="val 49940"/>
              </a:avLst>
            </a:prstGeom>
            <a:noFill/>
            <a:ln w="12699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0" name="Line 25"/>
            <p:cNvSpPr>
              <a:spLocks noChangeShapeType="1"/>
            </p:cNvSpPr>
            <p:nvPr/>
          </p:nvSpPr>
          <p:spPr bwMode="auto">
            <a:xfrm>
              <a:off x="3660" y="2866"/>
              <a:ext cx="0" cy="0"/>
            </a:xfrm>
            <a:prstGeom prst="line">
              <a:avLst/>
            </a:prstGeom>
            <a:noFill/>
            <a:ln w="12699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1" name="Line 26"/>
            <p:cNvSpPr>
              <a:spLocks noChangeShapeType="1"/>
            </p:cNvSpPr>
            <p:nvPr/>
          </p:nvSpPr>
          <p:spPr bwMode="auto">
            <a:xfrm flipH="1">
              <a:off x="4003" y="2825"/>
              <a:ext cx="68" cy="274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2" name="Line 27"/>
            <p:cNvSpPr>
              <a:spLocks noChangeShapeType="1"/>
            </p:cNvSpPr>
            <p:nvPr/>
          </p:nvSpPr>
          <p:spPr bwMode="auto">
            <a:xfrm flipH="1">
              <a:off x="4002" y="3086"/>
              <a:ext cx="83" cy="274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3" name="Line 28"/>
            <p:cNvSpPr>
              <a:spLocks noChangeShapeType="1"/>
            </p:cNvSpPr>
            <p:nvPr/>
          </p:nvSpPr>
          <p:spPr bwMode="auto">
            <a:xfrm>
              <a:off x="4003" y="3099"/>
              <a:ext cx="96" cy="0"/>
            </a:xfrm>
            <a:prstGeom prst="line">
              <a:avLst/>
            </a:prstGeom>
            <a:noFill/>
            <a:ln w="12699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" name="Text Box 29"/>
            <p:cNvSpPr txBox="1">
              <a:spLocks noChangeArrowheads="1"/>
            </p:cNvSpPr>
            <p:nvPr/>
          </p:nvSpPr>
          <p:spPr bwMode="auto">
            <a:xfrm>
              <a:off x="3729" y="3387"/>
              <a:ext cx="617" cy="491"/>
            </a:xfrm>
            <a:prstGeom prst="rect">
              <a:avLst/>
            </a:prstGeom>
            <a:solidFill>
              <a:schemeClr val="tx2"/>
            </a:solidFill>
            <a:ln w="12699">
              <a:solidFill>
                <a:schemeClr val="tx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传输媒体</a:t>
              </a: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5013" y="3165"/>
            <a:ext cx="359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剪辑" r:id="rId4" imgW="16411575" imgH="22955250" progId="MS_ClipArt_Gallery.2">
                    <p:embed/>
                  </p:oleObj>
                </mc:Choice>
                <mc:Fallback>
                  <p:oleObj name="剪辑" r:id="rId4" imgW="16411575" imgH="2295525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3" y="3165"/>
                          <a:ext cx="359" cy="696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媒体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94</TotalTime>
  <Words>2486</Words>
  <Application>Microsoft Macintosh PowerPoint</Application>
  <PresentationFormat>全屏显示(4:3)</PresentationFormat>
  <Paragraphs>230</Paragraphs>
  <Slides>43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黑体</vt:lpstr>
      <vt:lpstr>华文新魏</vt:lpstr>
      <vt:lpstr>华文行楷</vt:lpstr>
      <vt:lpstr>华文中宋</vt:lpstr>
      <vt:lpstr>金山简行楷</vt:lpstr>
      <vt:lpstr>楷体_GB2312</vt:lpstr>
      <vt:lpstr>宋体</vt:lpstr>
      <vt:lpstr>Basemic Symbol</vt:lpstr>
      <vt:lpstr>Arial</vt:lpstr>
      <vt:lpstr>Calibri</vt:lpstr>
      <vt:lpstr>Times New Roman</vt:lpstr>
      <vt:lpstr>Wingdings</vt:lpstr>
      <vt:lpstr>Network</vt:lpstr>
      <vt:lpstr>剪辑</vt:lpstr>
      <vt:lpstr>图片</vt:lpstr>
      <vt:lpstr>数字媒体导论</vt:lpstr>
      <vt:lpstr>教材及参考书</vt:lpstr>
      <vt:lpstr>课程考核</vt:lpstr>
      <vt:lpstr>课程内容</vt:lpstr>
      <vt:lpstr>第一章 数字媒体技术概述</vt:lpstr>
      <vt:lpstr>媒体</vt:lpstr>
      <vt:lpstr>媒体</vt:lpstr>
      <vt:lpstr>媒体</vt:lpstr>
      <vt:lpstr>媒体</vt:lpstr>
      <vt:lpstr>第一章 数字媒体技术概述</vt:lpstr>
      <vt:lpstr>数字媒体及特性</vt:lpstr>
      <vt:lpstr>数字媒体概念（续）</vt:lpstr>
      <vt:lpstr>数字媒体特性</vt:lpstr>
      <vt:lpstr>多样性</vt:lpstr>
      <vt:lpstr>多媒体是技术与应用发展的必然</vt:lpstr>
      <vt:lpstr>多媒体是技术与应用发展的必然</vt:lpstr>
      <vt:lpstr>多媒体是技术与应用发展的必然</vt:lpstr>
      <vt:lpstr>交互性</vt:lpstr>
      <vt:lpstr>交互性（续）</vt:lpstr>
      <vt:lpstr>交互性（续）</vt:lpstr>
      <vt:lpstr>集成性</vt:lpstr>
      <vt:lpstr>数字媒体的特性</vt:lpstr>
      <vt:lpstr>数字媒体传播模式</vt:lpstr>
      <vt:lpstr>大众传播模式</vt:lpstr>
      <vt:lpstr>数字媒体传输模式</vt:lpstr>
      <vt:lpstr>数字媒体传输模式（续）</vt:lpstr>
      <vt:lpstr>第一章 数字媒体技术概述</vt:lpstr>
      <vt:lpstr>媒体的种类</vt:lpstr>
      <vt:lpstr>视觉类媒体</vt:lpstr>
      <vt:lpstr>文本</vt:lpstr>
      <vt:lpstr>图像</vt:lpstr>
      <vt:lpstr>图形</vt:lpstr>
      <vt:lpstr>图形 vs 图像</vt:lpstr>
      <vt:lpstr>图形 vs 图像</vt:lpstr>
      <vt:lpstr>视频和动画</vt:lpstr>
      <vt:lpstr>听觉类媒体</vt:lpstr>
      <vt:lpstr>第一章 数字媒体技术概述</vt:lpstr>
      <vt:lpstr>数字媒体技术研究领域</vt:lpstr>
      <vt:lpstr>数字媒体技术主要的研究方向</vt:lpstr>
      <vt:lpstr>数字媒体技术主要的研究方向（续）</vt:lpstr>
      <vt:lpstr>数字媒体技术主要的研究方向（续）</vt:lpstr>
      <vt:lpstr>数字媒体技术主要的研究方向（续）</vt:lpstr>
      <vt:lpstr>数字媒体应用领域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yeahl</dc:creator>
  <cp:lastModifiedBy>Microsoft Office User</cp:lastModifiedBy>
  <cp:revision>443</cp:revision>
  <dcterms:created xsi:type="dcterms:W3CDTF">2113-01-01T00:00:00Z</dcterms:created>
  <dcterms:modified xsi:type="dcterms:W3CDTF">2021-09-27T01:19:28Z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