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76"/>
  </p:notesMasterIdLst>
  <p:handoutMasterIdLst>
    <p:handoutMasterId r:id="rId77"/>
  </p:handoutMasterIdLst>
  <p:sldIdLst>
    <p:sldId id="256" r:id="rId2"/>
    <p:sldId id="279" r:id="rId3"/>
    <p:sldId id="280" r:id="rId4"/>
    <p:sldId id="283" r:id="rId5"/>
    <p:sldId id="285" r:id="rId6"/>
    <p:sldId id="282" r:id="rId7"/>
    <p:sldId id="286" r:id="rId8"/>
    <p:sldId id="287" r:id="rId9"/>
    <p:sldId id="288" r:id="rId10"/>
    <p:sldId id="289" r:id="rId11"/>
    <p:sldId id="290" r:id="rId12"/>
    <p:sldId id="281"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312" r:id="rId35"/>
    <p:sldId id="313" r:id="rId36"/>
    <p:sldId id="314" r:id="rId37"/>
    <p:sldId id="315" r:id="rId38"/>
    <p:sldId id="316" r:id="rId39"/>
    <p:sldId id="321" r:id="rId40"/>
    <p:sldId id="318" r:id="rId41"/>
    <p:sldId id="326" r:id="rId42"/>
    <p:sldId id="322" r:id="rId43"/>
    <p:sldId id="323" r:id="rId44"/>
    <p:sldId id="320" r:id="rId45"/>
    <p:sldId id="324" r:id="rId46"/>
    <p:sldId id="327" r:id="rId47"/>
    <p:sldId id="325" r:id="rId48"/>
    <p:sldId id="328" r:id="rId49"/>
    <p:sldId id="329" r:id="rId50"/>
    <p:sldId id="331" r:id="rId51"/>
    <p:sldId id="332" r:id="rId52"/>
    <p:sldId id="333" r:id="rId53"/>
    <p:sldId id="334" r:id="rId54"/>
    <p:sldId id="335" r:id="rId55"/>
    <p:sldId id="336" r:id="rId56"/>
    <p:sldId id="337" r:id="rId57"/>
    <p:sldId id="338" r:id="rId58"/>
    <p:sldId id="339" r:id="rId59"/>
    <p:sldId id="340" r:id="rId60"/>
    <p:sldId id="341" r:id="rId61"/>
    <p:sldId id="342" r:id="rId62"/>
    <p:sldId id="343" r:id="rId63"/>
    <p:sldId id="344" r:id="rId64"/>
    <p:sldId id="345" r:id="rId65"/>
    <p:sldId id="346" r:id="rId66"/>
    <p:sldId id="347" r:id="rId67"/>
    <p:sldId id="348" r:id="rId68"/>
    <p:sldId id="349" r:id="rId69"/>
    <p:sldId id="350" r:id="rId70"/>
    <p:sldId id="351" r:id="rId71"/>
    <p:sldId id="353" r:id="rId72"/>
    <p:sldId id="354" r:id="rId73"/>
    <p:sldId id="352" r:id="rId74"/>
    <p:sldId id="355" r:id="rId7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A5644E"/>
    <a:srgbClr val="800000"/>
    <a:srgbClr val="0000CC"/>
    <a:srgbClr val="ED7D31"/>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74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83243C5-C9FC-4A55-BE90-4123D65772A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CEFD825D-4DEB-49E9-BF59-E62CFE5A25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B13985-7BC0-4BDC-BD8D-6E6CE619A0D0}" type="datetimeFigureOut">
              <a:rPr lang="zh-CN" altLang="en-US" smtClean="0"/>
              <a:t>2023/9/26</a:t>
            </a:fld>
            <a:endParaRPr lang="zh-CN" altLang="en-US"/>
          </a:p>
        </p:txBody>
      </p:sp>
      <p:sp>
        <p:nvSpPr>
          <p:cNvPr id="4" name="页脚占位符 3">
            <a:extLst>
              <a:ext uri="{FF2B5EF4-FFF2-40B4-BE49-F238E27FC236}">
                <a16:creationId xmlns:a16="http://schemas.microsoft.com/office/drawing/2014/main" id="{376D001D-86B5-4677-B358-DCE20DFFA8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7A7ED6C5-1185-45C6-B7DF-6EC80ED5C79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52F176-E1AB-4E04-BAAD-385654F4756A}" type="slidenum">
              <a:rPr lang="zh-CN" altLang="en-US" smtClean="0"/>
              <a:t>‹#›</a:t>
            </a:fld>
            <a:endParaRPr lang="zh-CN" altLang="en-US"/>
          </a:p>
        </p:txBody>
      </p:sp>
    </p:spTree>
    <p:extLst>
      <p:ext uri="{BB962C8B-B14F-4D97-AF65-F5344CB8AC3E}">
        <p14:creationId xmlns:p14="http://schemas.microsoft.com/office/powerpoint/2010/main" val="234670666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3952BF-6540-4F8F-AAC9-0F6345E36393}" type="datetimeFigureOut">
              <a:rPr lang="zh-CN" altLang="en-US" smtClean="0"/>
              <a:t>2023/9/26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AFEDA5-8F1B-4F90-A5B4-CE0CEF645956}" type="slidenum">
              <a:rPr lang="zh-CN" altLang="en-US" smtClean="0"/>
              <a:t>‹#›</a:t>
            </a:fld>
            <a:endParaRPr lang="zh-CN" altLang="en-US"/>
          </a:p>
        </p:txBody>
      </p:sp>
    </p:spTree>
    <p:extLst>
      <p:ext uri="{BB962C8B-B14F-4D97-AF65-F5344CB8AC3E}">
        <p14:creationId xmlns:p14="http://schemas.microsoft.com/office/powerpoint/2010/main" val="44276900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B61FF-6D73-477C-AC24-203ED0B86F59}"/>
              </a:ext>
            </a:extLst>
          </p:cNvPr>
          <p:cNvSpPr>
            <a:spLocks noGrp="1"/>
          </p:cNvSpPr>
          <p:nvPr>
            <p:ph type="ctrTitle"/>
          </p:nvPr>
        </p:nvSpPr>
        <p:spPr>
          <a:xfrm>
            <a:off x="1524000" y="1122363"/>
            <a:ext cx="9144000" cy="2387600"/>
          </a:xfrm>
        </p:spPr>
        <p:txBody>
          <a:bodyPr anchor="b"/>
          <a:lstStyle>
            <a:lvl1pPr algn="ctr">
              <a:defRPr sz="6000">
                <a:solidFill>
                  <a:srgbClr val="0000CC"/>
                </a:solidFill>
              </a:defRPr>
            </a:lvl1pPr>
          </a:lstStyle>
          <a:p>
            <a:r>
              <a:rPr lang="zh-CN" altLang="en-US"/>
              <a:t>单击此处编辑母版标题样式</a:t>
            </a:r>
          </a:p>
        </p:txBody>
      </p:sp>
      <p:sp>
        <p:nvSpPr>
          <p:cNvPr id="3" name="副标题 2">
            <a:extLst>
              <a:ext uri="{FF2B5EF4-FFF2-40B4-BE49-F238E27FC236}">
                <a16:creationId xmlns:a16="http://schemas.microsoft.com/office/drawing/2014/main" id="{A3D8B4A6-3D92-4D70-BB3E-229B4B1476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B3F2D80-1422-4893-93B0-2561377B4745}"/>
              </a:ext>
            </a:extLst>
          </p:cNvPr>
          <p:cNvSpPr>
            <a:spLocks noGrp="1"/>
          </p:cNvSpPr>
          <p:nvPr>
            <p:ph type="dt" sz="half" idx="10"/>
          </p:nvPr>
        </p:nvSpPr>
        <p:spPr/>
        <p:txBody>
          <a:bodyPr/>
          <a:lstStyle/>
          <a:p>
            <a:fld id="{ECC32FC1-FC22-4BD9-B155-C32E1D650421}" type="datetime1">
              <a:rPr lang="zh-CN" altLang="en-US" smtClean="0"/>
              <a:t>2023/9/26</a:t>
            </a:fld>
            <a:endParaRPr lang="zh-CN" altLang="en-US"/>
          </a:p>
        </p:txBody>
      </p:sp>
      <p:sp>
        <p:nvSpPr>
          <p:cNvPr id="5" name="页脚占位符 4">
            <a:extLst>
              <a:ext uri="{FF2B5EF4-FFF2-40B4-BE49-F238E27FC236}">
                <a16:creationId xmlns:a16="http://schemas.microsoft.com/office/drawing/2014/main" id="{1199545D-5FA2-4A72-B731-06A149AE24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AB49D1-9460-44BD-A7EB-BEA725E43079}"/>
              </a:ext>
            </a:extLst>
          </p:cNvPr>
          <p:cNvSpPr>
            <a:spLocks noGrp="1"/>
          </p:cNvSpPr>
          <p:nvPr>
            <p:ph type="sldNum" sz="quarter" idx="12"/>
          </p:nvPr>
        </p:nvSpPr>
        <p:spPr/>
        <p:txBody>
          <a:bodyPr/>
          <a:lstStyle/>
          <a:p>
            <a:fld id="{BEE6C54C-6C12-40E0-80B0-01E42803F46F}" type="slidenum">
              <a:rPr lang="zh-CN" altLang="en-US" smtClean="0"/>
              <a:t>‹#›</a:t>
            </a:fld>
            <a:endParaRPr lang="zh-CN" altLang="en-US"/>
          </a:p>
        </p:txBody>
      </p:sp>
    </p:spTree>
    <p:extLst>
      <p:ext uri="{BB962C8B-B14F-4D97-AF65-F5344CB8AC3E}">
        <p14:creationId xmlns:p14="http://schemas.microsoft.com/office/powerpoint/2010/main" val="2625506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83E585-C3DD-4D16-AAA7-D5D346CEF47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52FFCFE-5EE7-44FE-ABFD-00153B115C7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AA295C6-6DCF-4BBE-8B4E-D959F3D9199C}"/>
              </a:ext>
            </a:extLst>
          </p:cNvPr>
          <p:cNvSpPr>
            <a:spLocks noGrp="1"/>
          </p:cNvSpPr>
          <p:nvPr>
            <p:ph type="dt" sz="half" idx="10"/>
          </p:nvPr>
        </p:nvSpPr>
        <p:spPr/>
        <p:txBody>
          <a:bodyPr/>
          <a:lstStyle/>
          <a:p>
            <a:fld id="{3019524C-099C-410F-91B0-59D97A12FBB9}" type="datetime1">
              <a:rPr lang="zh-CN" altLang="en-US" smtClean="0"/>
              <a:t>2023/9/26</a:t>
            </a:fld>
            <a:endParaRPr lang="zh-CN" altLang="en-US"/>
          </a:p>
        </p:txBody>
      </p:sp>
      <p:sp>
        <p:nvSpPr>
          <p:cNvPr id="5" name="页脚占位符 4">
            <a:extLst>
              <a:ext uri="{FF2B5EF4-FFF2-40B4-BE49-F238E27FC236}">
                <a16:creationId xmlns:a16="http://schemas.microsoft.com/office/drawing/2014/main" id="{26D31199-DCD1-497D-94B3-9625D922AF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43729F-9408-470F-8DAC-731C7F202B9E}"/>
              </a:ext>
            </a:extLst>
          </p:cNvPr>
          <p:cNvSpPr>
            <a:spLocks noGrp="1"/>
          </p:cNvSpPr>
          <p:nvPr>
            <p:ph type="sldNum" sz="quarter" idx="12"/>
          </p:nvPr>
        </p:nvSpPr>
        <p:spPr/>
        <p:txBody>
          <a:bodyPr/>
          <a:lstStyle/>
          <a:p>
            <a:fld id="{BEE6C54C-6C12-40E0-80B0-01E42803F46F}" type="slidenum">
              <a:rPr lang="zh-CN" altLang="en-US" smtClean="0"/>
              <a:t>‹#›</a:t>
            </a:fld>
            <a:endParaRPr lang="zh-CN" altLang="en-US"/>
          </a:p>
        </p:txBody>
      </p:sp>
    </p:spTree>
    <p:extLst>
      <p:ext uri="{BB962C8B-B14F-4D97-AF65-F5344CB8AC3E}">
        <p14:creationId xmlns:p14="http://schemas.microsoft.com/office/powerpoint/2010/main" val="3852381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6E91FDA-5890-496B-93B4-8A685998167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4C2E62E-3DD6-433F-9DD6-2306D418CD1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49A8D61-2C1F-43B3-BDBE-11F202CFD03E}"/>
              </a:ext>
            </a:extLst>
          </p:cNvPr>
          <p:cNvSpPr>
            <a:spLocks noGrp="1"/>
          </p:cNvSpPr>
          <p:nvPr>
            <p:ph type="dt" sz="half" idx="10"/>
          </p:nvPr>
        </p:nvSpPr>
        <p:spPr/>
        <p:txBody>
          <a:bodyPr/>
          <a:lstStyle/>
          <a:p>
            <a:fld id="{23CD6107-4EA1-4B42-B06D-671A2C10C491}" type="datetime1">
              <a:rPr lang="zh-CN" altLang="en-US" smtClean="0"/>
              <a:t>2023/9/26</a:t>
            </a:fld>
            <a:endParaRPr lang="zh-CN" altLang="en-US"/>
          </a:p>
        </p:txBody>
      </p:sp>
      <p:sp>
        <p:nvSpPr>
          <p:cNvPr id="5" name="页脚占位符 4">
            <a:extLst>
              <a:ext uri="{FF2B5EF4-FFF2-40B4-BE49-F238E27FC236}">
                <a16:creationId xmlns:a16="http://schemas.microsoft.com/office/drawing/2014/main" id="{FFCE10C5-F3DC-480C-BEDF-E71B657D97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C5C9AB-65B3-4F6B-A0FB-D1871305E643}"/>
              </a:ext>
            </a:extLst>
          </p:cNvPr>
          <p:cNvSpPr>
            <a:spLocks noGrp="1"/>
          </p:cNvSpPr>
          <p:nvPr>
            <p:ph type="sldNum" sz="quarter" idx="12"/>
          </p:nvPr>
        </p:nvSpPr>
        <p:spPr/>
        <p:txBody>
          <a:bodyPr/>
          <a:lstStyle/>
          <a:p>
            <a:fld id="{BEE6C54C-6C12-40E0-80B0-01E42803F46F}" type="slidenum">
              <a:rPr lang="zh-CN" altLang="en-US" smtClean="0"/>
              <a:t>‹#›</a:t>
            </a:fld>
            <a:endParaRPr lang="zh-CN" altLang="en-US"/>
          </a:p>
        </p:txBody>
      </p:sp>
    </p:spTree>
    <p:extLst>
      <p:ext uri="{BB962C8B-B14F-4D97-AF65-F5344CB8AC3E}">
        <p14:creationId xmlns:p14="http://schemas.microsoft.com/office/powerpoint/2010/main" val="1802950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A17678-5401-4149-9178-02178EB9DB11}"/>
              </a:ext>
            </a:extLst>
          </p:cNvPr>
          <p:cNvSpPr>
            <a:spLocks noGrp="1"/>
          </p:cNvSpPr>
          <p:nvPr>
            <p:ph type="title"/>
          </p:nvPr>
        </p:nvSpPr>
        <p:spPr>
          <a:xfrm>
            <a:off x="923365" y="193487"/>
            <a:ext cx="10430435" cy="975098"/>
          </a:xfrm>
        </p:spPr>
        <p:txBody>
          <a:bodyPr>
            <a:normAutofit/>
          </a:bodyPr>
          <a:lstStyle>
            <a:lvl1pPr>
              <a:defRPr sz="4800">
                <a:solidFill>
                  <a:srgbClr val="0000CC"/>
                </a:solidFill>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id="{E628579F-55DA-4E7D-B21E-816B41D80E63}"/>
              </a:ext>
            </a:extLst>
          </p:cNvPr>
          <p:cNvSpPr>
            <a:spLocks noGrp="1"/>
          </p:cNvSpPr>
          <p:nvPr>
            <p:ph idx="1"/>
          </p:nvPr>
        </p:nvSpPr>
        <p:spPr>
          <a:xfrm>
            <a:off x="838200" y="1407460"/>
            <a:ext cx="10515600" cy="4769504"/>
          </a:xfrm>
        </p:spPr>
        <p:txBody>
          <a:bodyPr/>
          <a:lstStyle>
            <a:lvl1pPr>
              <a:lnSpc>
                <a:spcPct val="120000"/>
              </a:lnSpc>
              <a:defRPr>
                <a:latin typeface="微软雅黑" panose="020B0503020204020204" pitchFamily="34" charset="-122"/>
                <a:ea typeface="微软雅黑" panose="020B0503020204020204" pitchFamily="34" charset="-122"/>
              </a:defRPr>
            </a:lvl1pPr>
            <a:lvl2pPr marL="627063" indent="-358775">
              <a:lnSpc>
                <a:spcPct val="120000"/>
              </a:lnSpc>
              <a:buFont typeface="Yu Mincho" panose="02020400000000000000" pitchFamily="18" charset="-128"/>
              <a:buChar char="－"/>
              <a:defRPr>
                <a:latin typeface="微软雅黑" panose="020B0503020204020204" pitchFamily="34" charset="-122"/>
                <a:ea typeface="微软雅黑" panose="020B0503020204020204" pitchFamily="34" charset="-122"/>
              </a:defRPr>
            </a:lvl2pPr>
            <a:lvl3pPr>
              <a:lnSpc>
                <a:spcPct val="120000"/>
              </a:lnSpc>
              <a:defRPr>
                <a:latin typeface="微软雅黑" panose="020B0503020204020204" pitchFamily="34" charset="-122"/>
                <a:ea typeface="微软雅黑" panose="020B0503020204020204" pitchFamily="34" charset="-122"/>
              </a:defRPr>
            </a:lvl3pPr>
            <a:lvl4pPr>
              <a:lnSpc>
                <a:spcPct val="120000"/>
              </a:lnSpc>
              <a:defRPr>
                <a:latin typeface="微软雅黑" panose="020B0503020204020204" pitchFamily="34" charset="-122"/>
                <a:ea typeface="微软雅黑" panose="020B0503020204020204" pitchFamily="34" charset="-122"/>
              </a:defRPr>
            </a:lvl4pPr>
            <a:lvl5pPr>
              <a:lnSpc>
                <a:spcPct val="120000"/>
              </a:lnSpc>
              <a:defRPr>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7DBBE8E-E409-4ACA-9632-72D0554616D9}"/>
              </a:ext>
            </a:extLst>
          </p:cNvPr>
          <p:cNvSpPr>
            <a:spLocks noGrp="1"/>
          </p:cNvSpPr>
          <p:nvPr>
            <p:ph type="dt" sz="half" idx="10"/>
          </p:nvPr>
        </p:nvSpPr>
        <p:spPr/>
        <p:txBody>
          <a:bodyPr/>
          <a:lstStyle/>
          <a:p>
            <a:fld id="{C69F3D65-FC4B-4C25-B403-A2FCF664B57F}" type="datetime1">
              <a:rPr lang="zh-CN" altLang="en-US" smtClean="0"/>
              <a:t>2023/9/26</a:t>
            </a:fld>
            <a:endParaRPr lang="zh-CN" altLang="en-US"/>
          </a:p>
        </p:txBody>
      </p:sp>
      <p:sp>
        <p:nvSpPr>
          <p:cNvPr id="5" name="页脚占位符 4">
            <a:extLst>
              <a:ext uri="{FF2B5EF4-FFF2-40B4-BE49-F238E27FC236}">
                <a16:creationId xmlns:a16="http://schemas.microsoft.com/office/drawing/2014/main" id="{7CE091B9-19DE-4A6F-9B6E-C924309632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5C93B4-1F2F-43B9-9956-F81408BC7B20}"/>
              </a:ext>
            </a:extLst>
          </p:cNvPr>
          <p:cNvSpPr>
            <a:spLocks noGrp="1"/>
          </p:cNvSpPr>
          <p:nvPr>
            <p:ph type="sldNum" sz="quarter" idx="12"/>
          </p:nvPr>
        </p:nvSpPr>
        <p:spPr>
          <a:xfrm>
            <a:off x="9049870" y="6290237"/>
            <a:ext cx="2743200" cy="365125"/>
          </a:xfrm>
        </p:spPr>
        <p:txBody>
          <a:bodyPr/>
          <a:lstStyle>
            <a:lvl1pPr>
              <a:defRPr sz="1800" b="0">
                <a:solidFill>
                  <a:srgbClr val="ED7D31"/>
                </a:solidFill>
                <a:latin typeface="微软雅黑" panose="020B0503020204020204" pitchFamily="34" charset="-122"/>
                <a:ea typeface="微软雅黑" panose="020B0503020204020204" pitchFamily="34" charset="-122"/>
              </a:defRPr>
            </a:lvl1pPr>
          </a:lstStyle>
          <a:p>
            <a:fld id="{BEE6C54C-6C12-40E0-80B0-01E42803F46F}" type="slidenum">
              <a:rPr lang="zh-CN" altLang="en-US" smtClean="0"/>
              <a:pPr/>
              <a:t>‹#›</a:t>
            </a:fld>
            <a:endParaRPr lang="zh-CN" altLang="en-US"/>
          </a:p>
        </p:txBody>
      </p:sp>
      <p:sp>
        <p:nvSpPr>
          <p:cNvPr id="7" name="矩形 6">
            <a:extLst>
              <a:ext uri="{FF2B5EF4-FFF2-40B4-BE49-F238E27FC236}">
                <a16:creationId xmlns:a16="http://schemas.microsoft.com/office/drawing/2014/main" id="{3B48C73F-C8A4-42A3-8B58-3936CDF9CDE5}"/>
              </a:ext>
            </a:extLst>
          </p:cNvPr>
          <p:cNvSpPr/>
          <p:nvPr userDrawn="1"/>
        </p:nvSpPr>
        <p:spPr>
          <a:xfrm>
            <a:off x="663388" y="185831"/>
            <a:ext cx="174812" cy="8606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90556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6D03D-1D22-480E-87E4-BC6FEF19F39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727C3FD-74E9-48F9-9A56-BEAA8F49E1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28565D6-A85D-4844-BF19-888D1A5541C4}"/>
              </a:ext>
            </a:extLst>
          </p:cNvPr>
          <p:cNvSpPr>
            <a:spLocks noGrp="1"/>
          </p:cNvSpPr>
          <p:nvPr>
            <p:ph type="dt" sz="half" idx="10"/>
          </p:nvPr>
        </p:nvSpPr>
        <p:spPr/>
        <p:txBody>
          <a:bodyPr/>
          <a:lstStyle/>
          <a:p>
            <a:fld id="{3C32252A-89E2-48FC-9121-6D374D744FDD}" type="datetime1">
              <a:rPr lang="zh-CN" altLang="en-US" smtClean="0"/>
              <a:t>2023/9/26</a:t>
            </a:fld>
            <a:endParaRPr lang="zh-CN" altLang="en-US"/>
          </a:p>
        </p:txBody>
      </p:sp>
      <p:sp>
        <p:nvSpPr>
          <p:cNvPr id="5" name="页脚占位符 4">
            <a:extLst>
              <a:ext uri="{FF2B5EF4-FFF2-40B4-BE49-F238E27FC236}">
                <a16:creationId xmlns:a16="http://schemas.microsoft.com/office/drawing/2014/main" id="{FB38C89F-428E-4C2C-9D34-BABA586EA7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16B78F-9E18-4009-A214-448D7DB13259}"/>
              </a:ext>
            </a:extLst>
          </p:cNvPr>
          <p:cNvSpPr>
            <a:spLocks noGrp="1"/>
          </p:cNvSpPr>
          <p:nvPr>
            <p:ph type="sldNum" sz="quarter" idx="12"/>
          </p:nvPr>
        </p:nvSpPr>
        <p:spPr/>
        <p:txBody>
          <a:bodyPr/>
          <a:lstStyle/>
          <a:p>
            <a:fld id="{BEE6C54C-6C12-40E0-80B0-01E42803F46F}" type="slidenum">
              <a:rPr lang="zh-CN" altLang="en-US" smtClean="0"/>
              <a:t>‹#›</a:t>
            </a:fld>
            <a:endParaRPr lang="zh-CN" altLang="en-US"/>
          </a:p>
        </p:txBody>
      </p:sp>
    </p:spTree>
    <p:extLst>
      <p:ext uri="{BB962C8B-B14F-4D97-AF65-F5344CB8AC3E}">
        <p14:creationId xmlns:p14="http://schemas.microsoft.com/office/powerpoint/2010/main" val="791529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4D899B-62DD-45C9-8F22-BB2984191B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DF9CB20-61FD-4A75-A3A0-3CAD8D5A7AD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EA52445-4E36-4F04-823E-3005396C833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D2F2357-2687-4000-B126-A285BBA8BD2B}"/>
              </a:ext>
            </a:extLst>
          </p:cNvPr>
          <p:cNvSpPr>
            <a:spLocks noGrp="1"/>
          </p:cNvSpPr>
          <p:nvPr>
            <p:ph type="dt" sz="half" idx="10"/>
          </p:nvPr>
        </p:nvSpPr>
        <p:spPr/>
        <p:txBody>
          <a:bodyPr/>
          <a:lstStyle/>
          <a:p>
            <a:fld id="{0814283F-59DA-4D29-84A0-587FA92BD774}" type="datetime1">
              <a:rPr lang="zh-CN" altLang="en-US" smtClean="0"/>
              <a:t>2023/9/26</a:t>
            </a:fld>
            <a:endParaRPr lang="zh-CN" altLang="en-US"/>
          </a:p>
        </p:txBody>
      </p:sp>
      <p:sp>
        <p:nvSpPr>
          <p:cNvPr id="6" name="页脚占位符 5">
            <a:extLst>
              <a:ext uri="{FF2B5EF4-FFF2-40B4-BE49-F238E27FC236}">
                <a16:creationId xmlns:a16="http://schemas.microsoft.com/office/drawing/2014/main" id="{8EEE3644-BB46-4151-A95B-F43104DAA39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7B6A36-8BE0-4A0D-B1B2-D6BF4BF67F11}"/>
              </a:ext>
            </a:extLst>
          </p:cNvPr>
          <p:cNvSpPr>
            <a:spLocks noGrp="1"/>
          </p:cNvSpPr>
          <p:nvPr>
            <p:ph type="sldNum" sz="quarter" idx="12"/>
          </p:nvPr>
        </p:nvSpPr>
        <p:spPr/>
        <p:txBody>
          <a:bodyPr/>
          <a:lstStyle/>
          <a:p>
            <a:fld id="{BEE6C54C-6C12-40E0-80B0-01E42803F46F}" type="slidenum">
              <a:rPr lang="zh-CN" altLang="en-US" smtClean="0"/>
              <a:t>‹#›</a:t>
            </a:fld>
            <a:endParaRPr lang="zh-CN" altLang="en-US"/>
          </a:p>
        </p:txBody>
      </p:sp>
    </p:spTree>
    <p:extLst>
      <p:ext uri="{BB962C8B-B14F-4D97-AF65-F5344CB8AC3E}">
        <p14:creationId xmlns:p14="http://schemas.microsoft.com/office/powerpoint/2010/main" val="959058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E79366-B2DE-4B34-97B8-061A612B749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F9C7269-E7A5-45CC-9691-AF1CA496A9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82AC378-7FF5-4E1F-9CB7-8B97FF1E5B0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F8473B7-D3F4-44E4-84EB-425FCFB50F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532E891-4C9A-4A33-BD36-869BD14102A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9F99FF8-E7CF-419C-B7BC-7341D25E8466}"/>
              </a:ext>
            </a:extLst>
          </p:cNvPr>
          <p:cNvSpPr>
            <a:spLocks noGrp="1"/>
          </p:cNvSpPr>
          <p:nvPr>
            <p:ph type="dt" sz="half" idx="10"/>
          </p:nvPr>
        </p:nvSpPr>
        <p:spPr/>
        <p:txBody>
          <a:bodyPr/>
          <a:lstStyle/>
          <a:p>
            <a:fld id="{218BAB47-90F4-4C53-B0E4-281496B6A684}" type="datetime1">
              <a:rPr lang="zh-CN" altLang="en-US" smtClean="0"/>
              <a:t>2023/9/26</a:t>
            </a:fld>
            <a:endParaRPr lang="zh-CN" altLang="en-US"/>
          </a:p>
        </p:txBody>
      </p:sp>
      <p:sp>
        <p:nvSpPr>
          <p:cNvPr id="8" name="页脚占位符 7">
            <a:extLst>
              <a:ext uri="{FF2B5EF4-FFF2-40B4-BE49-F238E27FC236}">
                <a16:creationId xmlns:a16="http://schemas.microsoft.com/office/drawing/2014/main" id="{A0067504-C090-41C6-B6F5-3F1E28DC664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14A5F08-C8DF-4F10-BFBA-592C60EFC779}"/>
              </a:ext>
            </a:extLst>
          </p:cNvPr>
          <p:cNvSpPr>
            <a:spLocks noGrp="1"/>
          </p:cNvSpPr>
          <p:nvPr>
            <p:ph type="sldNum" sz="quarter" idx="12"/>
          </p:nvPr>
        </p:nvSpPr>
        <p:spPr/>
        <p:txBody>
          <a:bodyPr/>
          <a:lstStyle/>
          <a:p>
            <a:fld id="{BEE6C54C-6C12-40E0-80B0-01E42803F46F}" type="slidenum">
              <a:rPr lang="zh-CN" altLang="en-US" smtClean="0"/>
              <a:t>‹#›</a:t>
            </a:fld>
            <a:endParaRPr lang="zh-CN" altLang="en-US"/>
          </a:p>
        </p:txBody>
      </p:sp>
    </p:spTree>
    <p:extLst>
      <p:ext uri="{BB962C8B-B14F-4D97-AF65-F5344CB8AC3E}">
        <p14:creationId xmlns:p14="http://schemas.microsoft.com/office/powerpoint/2010/main" val="281567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5E4FE1-797F-4F29-A5BB-8B91397144F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EB77EF1-E37D-45E7-929D-96C7BD541DF7}"/>
              </a:ext>
            </a:extLst>
          </p:cNvPr>
          <p:cNvSpPr>
            <a:spLocks noGrp="1"/>
          </p:cNvSpPr>
          <p:nvPr>
            <p:ph type="dt" sz="half" idx="10"/>
          </p:nvPr>
        </p:nvSpPr>
        <p:spPr/>
        <p:txBody>
          <a:bodyPr/>
          <a:lstStyle/>
          <a:p>
            <a:fld id="{FF27EEBF-A256-4FA3-8C7D-EF9CF75B9B32}" type="datetime1">
              <a:rPr lang="zh-CN" altLang="en-US" smtClean="0"/>
              <a:t>2023/9/26</a:t>
            </a:fld>
            <a:endParaRPr lang="zh-CN" altLang="en-US"/>
          </a:p>
        </p:txBody>
      </p:sp>
      <p:sp>
        <p:nvSpPr>
          <p:cNvPr id="4" name="页脚占位符 3">
            <a:extLst>
              <a:ext uri="{FF2B5EF4-FFF2-40B4-BE49-F238E27FC236}">
                <a16:creationId xmlns:a16="http://schemas.microsoft.com/office/drawing/2014/main" id="{51718B78-79AA-4F19-9566-8958E8AD436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B44F591-AEC0-4ADE-BDA9-351BB3E27140}"/>
              </a:ext>
            </a:extLst>
          </p:cNvPr>
          <p:cNvSpPr>
            <a:spLocks noGrp="1"/>
          </p:cNvSpPr>
          <p:nvPr>
            <p:ph type="sldNum" sz="quarter" idx="12"/>
          </p:nvPr>
        </p:nvSpPr>
        <p:spPr/>
        <p:txBody>
          <a:bodyPr/>
          <a:lstStyle/>
          <a:p>
            <a:fld id="{BEE6C54C-6C12-40E0-80B0-01E42803F46F}" type="slidenum">
              <a:rPr lang="zh-CN" altLang="en-US" smtClean="0"/>
              <a:t>‹#›</a:t>
            </a:fld>
            <a:endParaRPr lang="zh-CN" altLang="en-US"/>
          </a:p>
        </p:txBody>
      </p:sp>
    </p:spTree>
    <p:extLst>
      <p:ext uri="{BB962C8B-B14F-4D97-AF65-F5344CB8AC3E}">
        <p14:creationId xmlns:p14="http://schemas.microsoft.com/office/powerpoint/2010/main" val="1853251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DA163F3-BD76-473C-9D5B-9CEE799A1039}"/>
              </a:ext>
            </a:extLst>
          </p:cNvPr>
          <p:cNvSpPr>
            <a:spLocks noGrp="1"/>
          </p:cNvSpPr>
          <p:nvPr>
            <p:ph type="dt" sz="half" idx="10"/>
          </p:nvPr>
        </p:nvSpPr>
        <p:spPr/>
        <p:txBody>
          <a:bodyPr/>
          <a:lstStyle/>
          <a:p>
            <a:fld id="{01904343-AEF4-42AE-B862-50D76A412F61}" type="datetime1">
              <a:rPr lang="zh-CN" altLang="en-US" smtClean="0"/>
              <a:t>2023/9/26</a:t>
            </a:fld>
            <a:endParaRPr lang="zh-CN" altLang="en-US"/>
          </a:p>
        </p:txBody>
      </p:sp>
      <p:sp>
        <p:nvSpPr>
          <p:cNvPr id="3" name="页脚占位符 2">
            <a:extLst>
              <a:ext uri="{FF2B5EF4-FFF2-40B4-BE49-F238E27FC236}">
                <a16:creationId xmlns:a16="http://schemas.microsoft.com/office/drawing/2014/main" id="{8B9207A6-B039-4B88-9835-40E1ABE3D85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A808D58-721E-4016-B694-C829E86D38E0}"/>
              </a:ext>
            </a:extLst>
          </p:cNvPr>
          <p:cNvSpPr>
            <a:spLocks noGrp="1"/>
          </p:cNvSpPr>
          <p:nvPr>
            <p:ph type="sldNum" sz="quarter" idx="12"/>
          </p:nvPr>
        </p:nvSpPr>
        <p:spPr/>
        <p:txBody>
          <a:bodyPr/>
          <a:lstStyle/>
          <a:p>
            <a:fld id="{BEE6C54C-6C12-40E0-80B0-01E42803F46F}" type="slidenum">
              <a:rPr lang="zh-CN" altLang="en-US" smtClean="0"/>
              <a:t>‹#›</a:t>
            </a:fld>
            <a:endParaRPr lang="zh-CN" altLang="en-US"/>
          </a:p>
        </p:txBody>
      </p:sp>
    </p:spTree>
    <p:extLst>
      <p:ext uri="{BB962C8B-B14F-4D97-AF65-F5344CB8AC3E}">
        <p14:creationId xmlns:p14="http://schemas.microsoft.com/office/powerpoint/2010/main" val="212397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74A1FC-40FA-4C9D-A068-6E50A8A7262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D164D57-EE04-4811-851E-700DD0606F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FB55785-E343-4125-8E8F-36DBE4B241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AC23B65-6774-4174-B0CB-0233E235F039}"/>
              </a:ext>
            </a:extLst>
          </p:cNvPr>
          <p:cNvSpPr>
            <a:spLocks noGrp="1"/>
          </p:cNvSpPr>
          <p:nvPr>
            <p:ph type="dt" sz="half" idx="10"/>
          </p:nvPr>
        </p:nvSpPr>
        <p:spPr/>
        <p:txBody>
          <a:bodyPr/>
          <a:lstStyle/>
          <a:p>
            <a:fld id="{9B19F675-512D-403C-92A4-CDF25FC54F5E}" type="datetime1">
              <a:rPr lang="zh-CN" altLang="en-US" smtClean="0"/>
              <a:t>2023/9/26</a:t>
            </a:fld>
            <a:endParaRPr lang="zh-CN" altLang="en-US"/>
          </a:p>
        </p:txBody>
      </p:sp>
      <p:sp>
        <p:nvSpPr>
          <p:cNvPr id="6" name="页脚占位符 5">
            <a:extLst>
              <a:ext uri="{FF2B5EF4-FFF2-40B4-BE49-F238E27FC236}">
                <a16:creationId xmlns:a16="http://schemas.microsoft.com/office/drawing/2014/main" id="{7D74F4B7-D593-44D2-9611-021ECF5C251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6CF5BE4-4489-44CF-A46A-87AE3C91BFCC}"/>
              </a:ext>
            </a:extLst>
          </p:cNvPr>
          <p:cNvSpPr>
            <a:spLocks noGrp="1"/>
          </p:cNvSpPr>
          <p:nvPr>
            <p:ph type="sldNum" sz="quarter" idx="12"/>
          </p:nvPr>
        </p:nvSpPr>
        <p:spPr/>
        <p:txBody>
          <a:bodyPr/>
          <a:lstStyle/>
          <a:p>
            <a:fld id="{BEE6C54C-6C12-40E0-80B0-01E42803F46F}" type="slidenum">
              <a:rPr lang="zh-CN" altLang="en-US" smtClean="0"/>
              <a:t>‹#›</a:t>
            </a:fld>
            <a:endParaRPr lang="zh-CN" altLang="en-US"/>
          </a:p>
        </p:txBody>
      </p:sp>
    </p:spTree>
    <p:extLst>
      <p:ext uri="{BB962C8B-B14F-4D97-AF65-F5344CB8AC3E}">
        <p14:creationId xmlns:p14="http://schemas.microsoft.com/office/powerpoint/2010/main" val="3515505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7C2D32-5F4A-490D-BFB8-CB6EBB29951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E6A667D-63F8-4113-9D80-3232DF9623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C094811-D5B1-40F1-82D2-C5C1981F43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B0FFAF4-FFF8-4089-BCC6-99BE3F592FC5}"/>
              </a:ext>
            </a:extLst>
          </p:cNvPr>
          <p:cNvSpPr>
            <a:spLocks noGrp="1"/>
          </p:cNvSpPr>
          <p:nvPr>
            <p:ph type="dt" sz="half" idx="10"/>
          </p:nvPr>
        </p:nvSpPr>
        <p:spPr/>
        <p:txBody>
          <a:bodyPr/>
          <a:lstStyle/>
          <a:p>
            <a:fld id="{1517EE7C-2AFA-44BF-801E-EB7E19DE73C1}" type="datetime1">
              <a:rPr lang="zh-CN" altLang="en-US" smtClean="0"/>
              <a:t>2023/9/26</a:t>
            </a:fld>
            <a:endParaRPr lang="zh-CN" altLang="en-US"/>
          </a:p>
        </p:txBody>
      </p:sp>
      <p:sp>
        <p:nvSpPr>
          <p:cNvPr id="6" name="页脚占位符 5">
            <a:extLst>
              <a:ext uri="{FF2B5EF4-FFF2-40B4-BE49-F238E27FC236}">
                <a16:creationId xmlns:a16="http://schemas.microsoft.com/office/drawing/2014/main" id="{76396F67-4BBC-4E5B-A3DB-C7339D487F4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E00F4E-9D66-474B-AFC9-F17A567D97F5}"/>
              </a:ext>
            </a:extLst>
          </p:cNvPr>
          <p:cNvSpPr>
            <a:spLocks noGrp="1"/>
          </p:cNvSpPr>
          <p:nvPr>
            <p:ph type="sldNum" sz="quarter" idx="12"/>
          </p:nvPr>
        </p:nvSpPr>
        <p:spPr/>
        <p:txBody>
          <a:bodyPr/>
          <a:lstStyle/>
          <a:p>
            <a:fld id="{BEE6C54C-6C12-40E0-80B0-01E42803F46F}" type="slidenum">
              <a:rPr lang="zh-CN" altLang="en-US" smtClean="0"/>
              <a:t>‹#›</a:t>
            </a:fld>
            <a:endParaRPr lang="zh-CN" altLang="en-US"/>
          </a:p>
        </p:txBody>
      </p:sp>
    </p:spTree>
    <p:extLst>
      <p:ext uri="{BB962C8B-B14F-4D97-AF65-F5344CB8AC3E}">
        <p14:creationId xmlns:p14="http://schemas.microsoft.com/office/powerpoint/2010/main" val="3512518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11EF20B-5676-462E-96BA-82C84C845121}"/>
              </a:ext>
            </a:extLst>
          </p:cNvPr>
          <p:cNvSpPr>
            <a:spLocks noGrp="1"/>
          </p:cNvSpPr>
          <p:nvPr>
            <p:ph type="title"/>
          </p:nvPr>
        </p:nvSpPr>
        <p:spPr>
          <a:xfrm>
            <a:off x="838200" y="136526"/>
            <a:ext cx="10515600" cy="1145428"/>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A497591-26A2-45A3-80E2-E8BFDBCAA1D2}"/>
              </a:ext>
            </a:extLst>
          </p:cNvPr>
          <p:cNvSpPr>
            <a:spLocks noGrp="1"/>
          </p:cNvSpPr>
          <p:nvPr>
            <p:ph type="body" idx="1"/>
          </p:nvPr>
        </p:nvSpPr>
        <p:spPr>
          <a:xfrm>
            <a:off x="838200" y="1479176"/>
            <a:ext cx="10515600" cy="469778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0BF1A95-9DC8-4195-833D-B8793B2663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8D75A-8BD8-4B1A-A444-3057CA0AA648}" type="datetime1">
              <a:rPr lang="zh-CN" altLang="en-US" smtClean="0"/>
              <a:t>2023/9/26</a:t>
            </a:fld>
            <a:endParaRPr lang="zh-CN" altLang="en-US"/>
          </a:p>
        </p:txBody>
      </p:sp>
      <p:sp>
        <p:nvSpPr>
          <p:cNvPr id="5" name="页脚占位符 4">
            <a:extLst>
              <a:ext uri="{FF2B5EF4-FFF2-40B4-BE49-F238E27FC236}">
                <a16:creationId xmlns:a16="http://schemas.microsoft.com/office/drawing/2014/main" id="{AAA6E41A-C706-494B-8B9A-3660642F6B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DB14AEB-9B85-4B34-A346-295D4C2DB6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E6C54C-6C12-40E0-80B0-01E42803F46F}" type="slidenum">
              <a:rPr lang="zh-CN" altLang="en-US" smtClean="0"/>
              <a:t>‹#›</a:t>
            </a:fld>
            <a:endParaRPr lang="zh-CN" altLang="en-US"/>
          </a:p>
        </p:txBody>
      </p:sp>
    </p:spTree>
    <p:extLst>
      <p:ext uri="{BB962C8B-B14F-4D97-AF65-F5344CB8AC3E}">
        <p14:creationId xmlns:p14="http://schemas.microsoft.com/office/powerpoint/2010/main" val="2094376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blog.csdn.net/u012543380/article/details/110070153"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0158BF6-B721-4269-AD7A-7C01C9512BB3}"/>
              </a:ext>
            </a:extLst>
          </p:cNvPr>
          <p:cNvSpPr>
            <a:spLocks noGrp="1"/>
          </p:cNvSpPr>
          <p:nvPr>
            <p:ph type="ctrTitle"/>
          </p:nvPr>
        </p:nvSpPr>
        <p:spPr/>
        <p:txBody>
          <a:bodyPr>
            <a:normAutofit fontScale="90000"/>
          </a:bodyPr>
          <a:lstStyle/>
          <a:p>
            <a:pPr>
              <a:lnSpc>
                <a:spcPct val="120000"/>
              </a:lnSpc>
            </a:pPr>
            <a:r>
              <a:rPr lang="zh-CN" altLang="en-US"/>
              <a:t>第一章</a:t>
            </a:r>
            <a:br>
              <a:rPr lang="en-US" altLang="zh-CN"/>
            </a:br>
            <a:r>
              <a:rPr lang="zh-CN" altLang="en-US"/>
              <a:t>数据仓库的基本概念及组成</a:t>
            </a:r>
          </a:p>
        </p:txBody>
      </p:sp>
      <p:sp>
        <p:nvSpPr>
          <p:cNvPr id="6" name="副标题 5">
            <a:extLst>
              <a:ext uri="{FF2B5EF4-FFF2-40B4-BE49-F238E27FC236}">
                <a16:creationId xmlns:a16="http://schemas.microsoft.com/office/drawing/2014/main" id="{1BB16BB3-D9AA-426F-A8D8-698B988D741A}"/>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934052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6220D-7365-4156-8556-F192E54E6921}"/>
              </a:ext>
            </a:extLst>
          </p:cNvPr>
          <p:cNvSpPr>
            <a:spLocks noGrp="1"/>
          </p:cNvSpPr>
          <p:nvPr>
            <p:ph type="title"/>
          </p:nvPr>
        </p:nvSpPr>
        <p:spPr/>
        <p:txBody>
          <a:bodyPr/>
          <a:lstStyle/>
          <a:p>
            <a:r>
              <a:rPr lang="zh-CN" altLang="en-US"/>
              <a:t>从数据库到数据仓库</a:t>
            </a:r>
          </a:p>
        </p:txBody>
      </p:sp>
      <p:sp>
        <p:nvSpPr>
          <p:cNvPr id="3" name="内容占位符 2">
            <a:extLst>
              <a:ext uri="{FF2B5EF4-FFF2-40B4-BE49-F238E27FC236}">
                <a16:creationId xmlns:a16="http://schemas.microsoft.com/office/drawing/2014/main" id="{C4F3AACA-C2CC-4756-B8D8-AB1272107ECD}"/>
              </a:ext>
            </a:extLst>
          </p:cNvPr>
          <p:cNvSpPr>
            <a:spLocks noGrp="1"/>
          </p:cNvSpPr>
          <p:nvPr>
            <p:ph idx="1"/>
          </p:nvPr>
        </p:nvSpPr>
        <p:spPr>
          <a:xfrm>
            <a:off x="838199" y="1407460"/>
            <a:ext cx="10515601" cy="4769504"/>
          </a:xfrm>
        </p:spPr>
        <p:txBody>
          <a:bodyPr>
            <a:normAutofit/>
          </a:bodyPr>
          <a:lstStyle/>
          <a:p>
            <a:r>
              <a:rPr lang="zh-CN" altLang="en-US"/>
              <a:t>事务处理与分析处理不同的具体表现：</a:t>
            </a:r>
            <a:endParaRPr lang="en-US" altLang="zh-CN"/>
          </a:p>
          <a:p>
            <a:pPr lvl="1"/>
            <a:r>
              <a:rPr lang="zh-CN" altLang="en-US">
                <a:solidFill>
                  <a:srgbClr val="FF0000"/>
                </a:solidFill>
              </a:rPr>
              <a:t>数据综合问题</a:t>
            </a:r>
            <a:endParaRPr lang="en-US" altLang="zh-CN">
              <a:solidFill>
                <a:srgbClr val="FF0000"/>
              </a:solidFill>
            </a:endParaRPr>
          </a:p>
          <a:p>
            <a:pPr lvl="2"/>
            <a:r>
              <a:rPr lang="zh-CN" altLang="en-US"/>
              <a:t>事务处理积累了大量的细节数据，一般</a:t>
            </a:r>
            <a:r>
              <a:rPr lang="en-US" altLang="zh-CN"/>
              <a:t>DSS</a:t>
            </a:r>
            <a:r>
              <a:rPr lang="zh-CN" altLang="en-US"/>
              <a:t>不对细节数据分析。一是细节数据量大，严重影响分析效率；二是太多的细节数据不利于分析人员将注意力集中在有用信息上。因此，分析处理前经常要综合，而事务处理系统不具备这种综合能力。</a:t>
            </a:r>
            <a:endParaRPr lang="en-US" altLang="zh-CN"/>
          </a:p>
        </p:txBody>
      </p:sp>
      <p:sp>
        <p:nvSpPr>
          <p:cNvPr id="4" name="灯片编号占位符 3">
            <a:extLst>
              <a:ext uri="{FF2B5EF4-FFF2-40B4-BE49-F238E27FC236}">
                <a16:creationId xmlns:a16="http://schemas.microsoft.com/office/drawing/2014/main" id="{A043C3FD-AB2C-46A4-89C9-EC2B760CD1CD}"/>
              </a:ext>
            </a:extLst>
          </p:cNvPr>
          <p:cNvSpPr>
            <a:spLocks noGrp="1"/>
          </p:cNvSpPr>
          <p:nvPr>
            <p:ph type="sldNum" sz="quarter" idx="12"/>
          </p:nvPr>
        </p:nvSpPr>
        <p:spPr/>
        <p:txBody>
          <a:bodyPr/>
          <a:lstStyle/>
          <a:p>
            <a:fld id="{BEE6C54C-6C12-40E0-80B0-01E42803F46F}" type="slidenum">
              <a:rPr lang="zh-CN" altLang="en-US" smtClean="0"/>
              <a:pPr/>
              <a:t>9</a:t>
            </a:fld>
            <a:endParaRPr lang="zh-CN" altLang="en-US"/>
          </a:p>
        </p:txBody>
      </p:sp>
    </p:spTree>
    <p:extLst>
      <p:ext uri="{BB962C8B-B14F-4D97-AF65-F5344CB8AC3E}">
        <p14:creationId xmlns:p14="http://schemas.microsoft.com/office/powerpoint/2010/main" val="2806272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6220D-7365-4156-8556-F192E54E6921}"/>
              </a:ext>
            </a:extLst>
          </p:cNvPr>
          <p:cNvSpPr>
            <a:spLocks noGrp="1"/>
          </p:cNvSpPr>
          <p:nvPr>
            <p:ph type="title"/>
          </p:nvPr>
        </p:nvSpPr>
        <p:spPr/>
        <p:txBody>
          <a:bodyPr/>
          <a:lstStyle/>
          <a:p>
            <a:r>
              <a:rPr lang="zh-CN" altLang="en-US"/>
              <a:t>从数据库到数据仓库</a:t>
            </a:r>
          </a:p>
        </p:txBody>
      </p:sp>
      <p:sp>
        <p:nvSpPr>
          <p:cNvPr id="4" name="灯片编号占位符 3">
            <a:extLst>
              <a:ext uri="{FF2B5EF4-FFF2-40B4-BE49-F238E27FC236}">
                <a16:creationId xmlns:a16="http://schemas.microsoft.com/office/drawing/2014/main" id="{A043C3FD-AB2C-46A4-89C9-EC2B760CD1CD}"/>
              </a:ext>
            </a:extLst>
          </p:cNvPr>
          <p:cNvSpPr>
            <a:spLocks noGrp="1"/>
          </p:cNvSpPr>
          <p:nvPr>
            <p:ph type="sldNum" sz="quarter" idx="12"/>
          </p:nvPr>
        </p:nvSpPr>
        <p:spPr/>
        <p:txBody>
          <a:bodyPr/>
          <a:lstStyle/>
          <a:p>
            <a:fld id="{BEE6C54C-6C12-40E0-80B0-01E42803F46F}" type="slidenum">
              <a:rPr lang="zh-CN" altLang="en-US" smtClean="0"/>
              <a:pPr/>
              <a:t>10</a:t>
            </a:fld>
            <a:endParaRPr lang="zh-CN" altLang="en-US"/>
          </a:p>
        </p:txBody>
      </p:sp>
      <p:graphicFrame>
        <p:nvGraphicFramePr>
          <p:cNvPr id="8" name="Group 81">
            <a:extLst>
              <a:ext uri="{FF2B5EF4-FFF2-40B4-BE49-F238E27FC236}">
                <a16:creationId xmlns:a16="http://schemas.microsoft.com/office/drawing/2014/main" id="{5A15B3C5-6881-409D-A6D9-64419EA85A1A}"/>
              </a:ext>
            </a:extLst>
          </p:cNvPr>
          <p:cNvGraphicFramePr>
            <a:graphicFrameLocks noGrp="1"/>
          </p:cNvGraphicFramePr>
          <p:nvPr>
            <p:ph idx="1"/>
            <p:extLst>
              <p:ext uri="{D42A27DB-BD31-4B8C-83A1-F6EECF244321}">
                <p14:modId xmlns:p14="http://schemas.microsoft.com/office/powerpoint/2010/main" val="1302866429"/>
              </p:ext>
            </p:extLst>
          </p:nvPr>
        </p:nvGraphicFramePr>
        <p:xfrm>
          <a:off x="1772055" y="1337194"/>
          <a:ext cx="8208963" cy="4953043"/>
        </p:xfrm>
        <a:graphic>
          <a:graphicData uri="http://schemas.openxmlformats.org/drawingml/2006/table">
            <a:tbl>
              <a:tblPr/>
              <a:tblGrid>
                <a:gridCol w="4105275">
                  <a:extLst>
                    <a:ext uri="{9D8B030D-6E8A-4147-A177-3AD203B41FA5}">
                      <a16:colId xmlns:a16="http://schemas.microsoft.com/office/drawing/2014/main" val="20000"/>
                    </a:ext>
                  </a:extLst>
                </a:gridCol>
                <a:gridCol w="4103688">
                  <a:extLst>
                    <a:ext uri="{9D8B030D-6E8A-4147-A177-3AD203B41FA5}">
                      <a16:colId xmlns:a16="http://schemas.microsoft.com/office/drawing/2014/main" val="20001"/>
                    </a:ext>
                  </a:extLst>
                </a:gridCol>
              </a:tblGrid>
              <a:tr h="5181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a:ln>
                            <a:noFill/>
                          </a:ln>
                          <a:solidFill>
                            <a:srgbClr val="CC3399"/>
                          </a:solidFill>
                          <a:effectLst/>
                          <a:latin typeface="微软雅黑" panose="020B0503020204020204" pitchFamily="34" charset="-122"/>
                          <a:ea typeface="微软雅黑" panose="020B0503020204020204" pitchFamily="34" charset="-122"/>
                        </a:rPr>
                        <a:t>事务型处理数据</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分析型处理数据</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96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rgbClr val="CC3399"/>
                          </a:solidFill>
                          <a:effectLst/>
                          <a:latin typeface="微软雅黑" panose="020B0503020204020204" pitchFamily="34" charset="-122"/>
                          <a:ea typeface="微软雅黑" panose="020B0503020204020204" pitchFamily="34" charset="-122"/>
                        </a:rPr>
                        <a:t>细节的</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rPr>
                        <a:t>综合的，或提炼的</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96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rgbClr val="CC3399"/>
                          </a:solidFill>
                          <a:effectLst/>
                          <a:latin typeface="微软雅黑" panose="020B0503020204020204" pitchFamily="34" charset="-122"/>
                          <a:ea typeface="微软雅黑" panose="020B0503020204020204" pitchFamily="34" charset="-122"/>
                        </a:rPr>
                        <a:t>在存取瞬间是准确的</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rPr>
                        <a:t>代表过去的数据</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96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rgbClr val="CC3399"/>
                          </a:solidFill>
                          <a:effectLst/>
                          <a:latin typeface="微软雅黑" panose="020B0503020204020204" pitchFamily="34" charset="-122"/>
                          <a:ea typeface="微软雅黑" panose="020B0503020204020204" pitchFamily="34" charset="-122"/>
                        </a:rPr>
                        <a:t>可更新</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不可更新，只读的</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96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rgbClr val="CC3399"/>
                          </a:solidFill>
                          <a:effectLst/>
                          <a:latin typeface="微软雅黑" panose="020B0503020204020204" pitchFamily="34" charset="-122"/>
                          <a:ea typeface="微软雅黑" panose="020B0503020204020204" pitchFamily="34" charset="-122"/>
                        </a:rPr>
                        <a:t>操作需求事先可知道</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操作需求事先不知</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96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rgbClr val="CC3399"/>
                          </a:solidFill>
                          <a:effectLst/>
                          <a:latin typeface="微软雅黑" panose="020B0503020204020204" pitchFamily="34" charset="-122"/>
                          <a:ea typeface="微软雅黑" panose="020B0503020204020204" pitchFamily="34" charset="-122"/>
                        </a:rPr>
                        <a:t>生命周期符合</a:t>
                      </a:r>
                      <a:r>
                        <a:rPr kumimoji="1" lang="en-US" altLang="zh-CN" sz="2000" b="0" i="0" u="none" strike="noStrike" cap="none" normalizeH="0" baseline="0" dirty="0">
                          <a:ln>
                            <a:noFill/>
                          </a:ln>
                          <a:solidFill>
                            <a:srgbClr val="CC3399"/>
                          </a:solidFill>
                          <a:effectLst/>
                          <a:latin typeface="微软雅黑" panose="020B0503020204020204" pitchFamily="34" charset="-122"/>
                          <a:ea typeface="微软雅黑" panose="020B0503020204020204" pitchFamily="34" charset="-122"/>
                        </a:rPr>
                        <a:t>SDLC	</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完全不同的生命周期</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96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rgbClr val="CC3399"/>
                          </a:solidFill>
                          <a:effectLst/>
                          <a:latin typeface="微软雅黑" panose="020B0503020204020204" pitchFamily="34" charset="-122"/>
                          <a:ea typeface="微软雅黑" panose="020B0503020204020204" pitchFamily="34" charset="-122"/>
                        </a:rPr>
                        <a:t>对性能要求高</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rPr>
                        <a:t>对性能要求宽松</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7287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rgbClr val="CC3399"/>
                          </a:solidFill>
                          <a:effectLst/>
                          <a:latin typeface="微软雅黑" panose="020B0503020204020204" pitchFamily="34" charset="-122"/>
                          <a:ea typeface="微软雅黑" panose="020B0503020204020204" pitchFamily="34" charset="-122"/>
                        </a:rPr>
                        <a:t>一个时刻操作一个单元</a:t>
                      </a:r>
                    </a:p>
                  </a:txBody>
                  <a:tcPr marT="45702" marB="4570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一个时刻操作一组数据</a:t>
                      </a:r>
                    </a:p>
                  </a:txBody>
                  <a:tcPr marT="45702" marB="4570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96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rgbClr val="CC3399"/>
                          </a:solidFill>
                          <a:effectLst/>
                          <a:latin typeface="微软雅黑" panose="020B0503020204020204" pitchFamily="34" charset="-122"/>
                          <a:ea typeface="微软雅黑" panose="020B0503020204020204" pitchFamily="34" charset="-122"/>
                        </a:rPr>
                        <a:t>事务驱动</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分析驱动</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396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rgbClr val="CC3399"/>
                          </a:solidFill>
                          <a:effectLst/>
                          <a:latin typeface="微软雅黑" panose="020B0503020204020204" pitchFamily="34" charset="-122"/>
                          <a:ea typeface="微软雅黑" panose="020B0503020204020204" pitchFamily="34" charset="-122"/>
                        </a:rPr>
                        <a:t>面向应用</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rPr>
                        <a:t>面向分析</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396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rgbClr val="CC3399"/>
                          </a:solidFill>
                          <a:effectLst/>
                          <a:latin typeface="微软雅黑" panose="020B0503020204020204" pitchFamily="34" charset="-122"/>
                          <a:ea typeface="微软雅黑" panose="020B0503020204020204" pitchFamily="34" charset="-122"/>
                        </a:rPr>
                        <a:t>一次操作数据量小</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rPr>
                        <a:t>一次操作数据量大</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396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rgbClr val="CC3399"/>
                          </a:solidFill>
                          <a:effectLst/>
                          <a:latin typeface="微软雅黑" panose="020B0503020204020204" pitchFamily="34" charset="-122"/>
                          <a:ea typeface="微软雅黑" panose="020B0503020204020204" pitchFamily="34" charset="-122"/>
                        </a:rPr>
                        <a:t>支持日常操作</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支持管理需求</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233321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F13355-5747-4B16-97A8-4B51990F8B43}"/>
              </a:ext>
            </a:extLst>
          </p:cNvPr>
          <p:cNvSpPr>
            <a:spLocks noGrp="1"/>
          </p:cNvSpPr>
          <p:nvPr>
            <p:ph type="title"/>
          </p:nvPr>
        </p:nvSpPr>
        <p:spPr/>
        <p:txBody>
          <a:bodyPr/>
          <a:lstStyle/>
          <a:p>
            <a:r>
              <a:rPr lang="zh-CN" altLang="en-US"/>
              <a:t>数据仓库的定义</a:t>
            </a:r>
          </a:p>
        </p:txBody>
      </p:sp>
      <p:sp>
        <p:nvSpPr>
          <p:cNvPr id="3" name="内容占位符 2">
            <a:extLst>
              <a:ext uri="{FF2B5EF4-FFF2-40B4-BE49-F238E27FC236}">
                <a16:creationId xmlns:a16="http://schemas.microsoft.com/office/drawing/2014/main" id="{38CE8914-57DB-4992-8C20-042AC4635A8C}"/>
              </a:ext>
            </a:extLst>
          </p:cNvPr>
          <p:cNvSpPr>
            <a:spLocks noGrp="1"/>
          </p:cNvSpPr>
          <p:nvPr>
            <p:ph idx="1"/>
          </p:nvPr>
        </p:nvSpPr>
        <p:spPr/>
        <p:txBody>
          <a:bodyPr>
            <a:normAutofit fontScale="77500" lnSpcReduction="20000"/>
          </a:bodyPr>
          <a:lstStyle/>
          <a:p>
            <a:r>
              <a:rPr lang="en-US" altLang="zh-CN"/>
              <a:t>W.H.Inmon(</a:t>
            </a:r>
            <a:r>
              <a:rPr lang="zh-CN" altLang="en-US"/>
              <a:t>公认的数据仓库的定义</a:t>
            </a:r>
            <a:r>
              <a:rPr lang="en-US" altLang="zh-CN"/>
              <a:t>)</a:t>
            </a:r>
            <a:r>
              <a:rPr lang="zh-CN" altLang="en-US"/>
              <a:t>：</a:t>
            </a:r>
            <a:endParaRPr lang="en-US" altLang="zh-CN"/>
          </a:p>
          <a:p>
            <a:pPr lvl="1"/>
            <a:r>
              <a:rPr lang="zh-CN" altLang="en-US"/>
              <a:t>数据仓库是</a:t>
            </a:r>
            <a:r>
              <a:rPr lang="zh-CN" altLang="en-US">
                <a:solidFill>
                  <a:srgbClr val="FF0000"/>
                </a:solidFill>
              </a:rPr>
              <a:t>面向主题的、集成的、稳定的、随时间变化的数据集合</a:t>
            </a:r>
            <a:r>
              <a:rPr lang="zh-CN" altLang="en-US"/>
              <a:t>，用以支持管理决策的过程。</a:t>
            </a:r>
          </a:p>
          <a:p>
            <a:r>
              <a:rPr lang="zh-CN" altLang="en-US"/>
              <a:t>数据仓库用来保存从多个数据库或其它信息源选取的数据</a:t>
            </a:r>
            <a:r>
              <a:rPr lang="en-US" altLang="zh-CN"/>
              <a:t>, </a:t>
            </a:r>
            <a:r>
              <a:rPr lang="zh-CN" altLang="en-US"/>
              <a:t>并为上层应用提供统一用户接口，完成数据查询和分析。</a:t>
            </a:r>
          </a:p>
          <a:p>
            <a:r>
              <a:rPr lang="zh-CN" altLang="en-US"/>
              <a:t>数据仓库是作为</a:t>
            </a:r>
            <a:r>
              <a:rPr lang="en-US" altLang="zh-CN"/>
              <a:t>DSS</a:t>
            </a:r>
            <a:r>
              <a:rPr lang="zh-CN" altLang="en-US"/>
              <a:t>服务基础的分析型</a:t>
            </a:r>
            <a:r>
              <a:rPr lang="en-US" altLang="zh-CN"/>
              <a:t>DB</a:t>
            </a:r>
            <a:r>
              <a:rPr lang="zh-CN" altLang="en-US"/>
              <a:t>，用来存放大容量的只读数据，为制定决策提供所需要的信息。</a:t>
            </a:r>
          </a:p>
          <a:p>
            <a:r>
              <a:rPr lang="zh-CN" altLang="en-US"/>
              <a:t>数据仓库是与操作型系统相分离的、基于标准企业模型集成的、带有时间属性的、面向主题及不可更新的数据集合。</a:t>
            </a:r>
          </a:p>
          <a:p>
            <a:r>
              <a:rPr lang="zh-CN" altLang="en-US"/>
              <a:t>数据仓库是融合方法、技术和工具以在完整的平台上将数据提交给终端用户的一种手段。</a:t>
            </a:r>
          </a:p>
          <a:p>
            <a:r>
              <a:rPr lang="zh-CN" altLang="en-US"/>
              <a:t>数据仓库是对分布在企业内部各处的业务数据的整合、加工和分析的过程。</a:t>
            </a:r>
          </a:p>
        </p:txBody>
      </p:sp>
      <p:sp>
        <p:nvSpPr>
          <p:cNvPr id="4" name="灯片编号占位符 3">
            <a:extLst>
              <a:ext uri="{FF2B5EF4-FFF2-40B4-BE49-F238E27FC236}">
                <a16:creationId xmlns:a16="http://schemas.microsoft.com/office/drawing/2014/main" id="{20C880C9-BFA4-4013-87AF-8BE92223C163}"/>
              </a:ext>
            </a:extLst>
          </p:cNvPr>
          <p:cNvSpPr>
            <a:spLocks noGrp="1"/>
          </p:cNvSpPr>
          <p:nvPr>
            <p:ph type="sldNum" sz="quarter" idx="12"/>
          </p:nvPr>
        </p:nvSpPr>
        <p:spPr/>
        <p:txBody>
          <a:bodyPr/>
          <a:lstStyle/>
          <a:p>
            <a:fld id="{BEE6C54C-6C12-40E0-80B0-01E42803F46F}" type="slidenum">
              <a:rPr lang="zh-CN" altLang="en-US" smtClean="0"/>
              <a:pPr/>
              <a:t>11</a:t>
            </a:fld>
            <a:endParaRPr lang="zh-CN" altLang="en-US"/>
          </a:p>
        </p:txBody>
      </p:sp>
    </p:spTree>
    <p:extLst>
      <p:ext uri="{BB962C8B-B14F-4D97-AF65-F5344CB8AC3E}">
        <p14:creationId xmlns:p14="http://schemas.microsoft.com/office/powerpoint/2010/main" val="1421770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B7E363-E801-451B-ADEC-0CA9A387A2EE}"/>
              </a:ext>
            </a:extLst>
          </p:cNvPr>
          <p:cNvSpPr>
            <a:spLocks noGrp="1"/>
          </p:cNvSpPr>
          <p:nvPr>
            <p:ph type="title"/>
          </p:nvPr>
        </p:nvSpPr>
        <p:spPr/>
        <p:txBody>
          <a:bodyPr/>
          <a:lstStyle/>
          <a:p>
            <a:r>
              <a:rPr lang="zh-CN" altLang="en-US"/>
              <a:t>数据仓库的</a:t>
            </a:r>
            <a:r>
              <a:rPr lang="zh-CN" altLang="en-US">
                <a:solidFill>
                  <a:srgbClr val="C00000"/>
                </a:solidFill>
              </a:rPr>
              <a:t>特点</a:t>
            </a:r>
          </a:p>
        </p:txBody>
      </p:sp>
      <p:sp>
        <p:nvSpPr>
          <p:cNvPr id="3" name="内容占位符 2">
            <a:extLst>
              <a:ext uri="{FF2B5EF4-FFF2-40B4-BE49-F238E27FC236}">
                <a16:creationId xmlns:a16="http://schemas.microsoft.com/office/drawing/2014/main" id="{5F7DD930-3710-412B-88B3-1A8AD4BC51D5}"/>
              </a:ext>
            </a:extLst>
          </p:cNvPr>
          <p:cNvSpPr>
            <a:spLocks noGrp="1"/>
          </p:cNvSpPr>
          <p:nvPr>
            <p:ph idx="1"/>
          </p:nvPr>
        </p:nvSpPr>
        <p:spPr/>
        <p:txBody>
          <a:bodyPr/>
          <a:lstStyle/>
          <a:p>
            <a:r>
              <a:rPr lang="zh-CN" altLang="en-US"/>
              <a:t>数据仓库中的数据有如下特点：</a:t>
            </a:r>
            <a:endParaRPr lang="en-US" altLang="zh-CN"/>
          </a:p>
          <a:p>
            <a:pPr lvl="1"/>
            <a:r>
              <a:rPr lang="zh-CN" altLang="en-US">
                <a:solidFill>
                  <a:srgbClr val="FF0000"/>
                </a:solidFill>
              </a:rPr>
              <a:t>面向主题（</a:t>
            </a:r>
            <a:r>
              <a:rPr lang="en-US" altLang="zh-CN">
                <a:solidFill>
                  <a:srgbClr val="FF0000"/>
                </a:solidFill>
              </a:rPr>
              <a:t>Subject-oriented</a:t>
            </a:r>
            <a:r>
              <a:rPr lang="zh-CN" altLang="en-US">
                <a:solidFill>
                  <a:srgbClr val="FF0000"/>
                </a:solidFill>
              </a:rPr>
              <a:t>）</a:t>
            </a:r>
            <a:endParaRPr lang="en-US" altLang="zh-CN">
              <a:solidFill>
                <a:srgbClr val="FF0000"/>
              </a:solidFill>
            </a:endParaRPr>
          </a:p>
          <a:p>
            <a:pPr lvl="1"/>
            <a:r>
              <a:rPr lang="zh-CN" altLang="en-US">
                <a:solidFill>
                  <a:srgbClr val="FF0000"/>
                </a:solidFill>
              </a:rPr>
              <a:t>集成的（</a:t>
            </a:r>
            <a:r>
              <a:rPr lang="en-US" altLang="zh-CN">
                <a:solidFill>
                  <a:srgbClr val="FF0000"/>
                </a:solidFill>
              </a:rPr>
              <a:t>Integrated</a:t>
            </a:r>
            <a:r>
              <a:rPr lang="zh-CN" altLang="en-US">
                <a:solidFill>
                  <a:srgbClr val="FF0000"/>
                </a:solidFill>
              </a:rPr>
              <a:t>）</a:t>
            </a:r>
            <a:endParaRPr lang="en-US" altLang="zh-CN">
              <a:solidFill>
                <a:srgbClr val="FF0000"/>
              </a:solidFill>
            </a:endParaRPr>
          </a:p>
          <a:p>
            <a:pPr lvl="1"/>
            <a:r>
              <a:rPr lang="zh-CN" altLang="en-US">
                <a:solidFill>
                  <a:srgbClr val="FF0000"/>
                </a:solidFill>
              </a:rPr>
              <a:t>稳定的</a:t>
            </a:r>
            <a:r>
              <a:rPr lang="en-US" altLang="zh-CN">
                <a:solidFill>
                  <a:srgbClr val="FF0000"/>
                </a:solidFill>
              </a:rPr>
              <a:t>(</a:t>
            </a:r>
            <a:r>
              <a:rPr lang="zh-CN" altLang="en-US">
                <a:solidFill>
                  <a:srgbClr val="FF0000"/>
                </a:solidFill>
              </a:rPr>
              <a:t>非易失的</a:t>
            </a:r>
            <a:r>
              <a:rPr lang="en-US" altLang="zh-CN">
                <a:solidFill>
                  <a:srgbClr val="FF0000"/>
                </a:solidFill>
              </a:rPr>
              <a:t>)</a:t>
            </a:r>
            <a:r>
              <a:rPr lang="zh-CN" altLang="en-US">
                <a:solidFill>
                  <a:srgbClr val="FF0000"/>
                </a:solidFill>
              </a:rPr>
              <a:t>（</a:t>
            </a:r>
            <a:r>
              <a:rPr lang="en-US" altLang="zh-CN">
                <a:solidFill>
                  <a:srgbClr val="FF0000"/>
                </a:solidFill>
              </a:rPr>
              <a:t>Non-volatile</a:t>
            </a:r>
            <a:r>
              <a:rPr lang="zh-CN" altLang="en-US">
                <a:solidFill>
                  <a:srgbClr val="FF0000"/>
                </a:solidFill>
              </a:rPr>
              <a:t>）</a:t>
            </a:r>
            <a:endParaRPr lang="en-US" altLang="zh-CN">
              <a:solidFill>
                <a:srgbClr val="FF0000"/>
              </a:solidFill>
            </a:endParaRPr>
          </a:p>
          <a:p>
            <a:pPr lvl="1"/>
            <a:r>
              <a:rPr lang="zh-CN" altLang="en-US">
                <a:solidFill>
                  <a:srgbClr val="FF0000"/>
                </a:solidFill>
              </a:rPr>
              <a:t>时变的</a:t>
            </a:r>
            <a:r>
              <a:rPr lang="en-US" altLang="zh-CN">
                <a:solidFill>
                  <a:srgbClr val="FF0000"/>
                </a:solidFill>
              </a:rPr>
              <a:t>(</a:t>
            </a:r>
            <a:r>
              <a:rPr lang="zh-CN" altLang="en-US">
                <a:solidFill>
                  <a:srgbClr val="FF0000"/>
                </a:solidFill>
              </a:rPr>
              <a:t>反映时间变化</a:t>
            </a:r>
            <a:r>
              <a:rPr lang="en-US" altLang="zh-CN">
                <a:solidFill>
                  <a:srgbClr val="FF0000"/>
                </a:solidFill>
              </a:rPr>
              <a:t>)</a:t>
            </a:r>
            <a:r>
              <a:rPr lang="zh-CN" altLang="en-US">
                <a:solidFill>
                  <a:srgbClr val="FF0000"/>
                </a:solidFill>
              </a:rPr>
              <a:t>（</a:t>
            </a:r>
            <a:r>
              <a:rPr lang="en-US" altLang="zh-CN">
                <a:solidFill>
                  <a:srgbClr val="FF0000"/>
                </a:solidFill>
              </a:rPr>
              <a:t>Time-variant</a:t>
            </a:r>
            <a:r>
              <a:rPr lang="zh-CN" altLang="en-US">
                <a:solidFill>
                  <a:srgbClr val="FF0000"/>
                </a:solidFill>
              </a:rPr>
              <a:t>）</a:t>
            </a:r>
          </a:p>
        </p:txBody>
      </p:sp>
      <p:sp>
        <p:nvSpPr>
          <p:cNvPr id="4" name="灯片编号占位符 3">
            <a:extLst>
              <a:ext uri="{FF2B5EF4-FFF2-40B4-BE49-F238E27FC236}">
                <a16:creationId xmlns:a16="http://schemas.microsoft.com/office/drawing/2014/main" id="{DC48547E-473F-4D25-B845-CE398A30B6A9}"/>
              </a:ext>
            </a:extLst>
          </p:cNvPr>
          <p:cNvSpPr>
            <a:spLocks noGrp="1"/>
          </p:cNvSpPr>
          <p:nvPr>
            <p:ph type="sldNum" sz="quarter" idx="12"/>
          </p:nvPr>
        </p:nvSpPr>
        <p:spPr/>
        <p:txBody>
          <a:bodyPr/>
          <a:lstStyle/>
          <a:p>
            <a:fld id="{BEE6C54C-6C12-40E0-80B0-01E42803F46F}" type="slidenum">
              <a:rPr lang="zh-CN" altLang="en-US" smtClean="0"/>
              <a:pPr/>
              <a:t>12</a:t>
            </a:fld>
            <a:endParaRPr lang="zh-CN" altLang="en-US"/>
          </a:p>
        </p:txBody>
      </p:sp>
    </p:spTree>
    <p:extLst>
      <p:ext uri="{BB962C8B-B14F-4D97-AF65-F5344CB8AC3E}">
        <p14:creationId xmlns:p14="http://schemas.microsoft.com/office/powerpoint/2010/main" val="20459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B7E363-E801-451B-ADEC-0CA9A387A2EE}"/>
              </a:ext>
            </a:extLst>
          </p:cNvPr>
          <p:cNvSpPr>
            <a:spLocks noGrp="1"/>
          </p:cNvSpPr>
          <p:nvPr>
            <p:ph type="title"/>
          </p:nvPr>
        </p:nvSpPr>
        <p:spPr/>
        <p:txBody>
          <a:bodyPr/>
          <a:lstStyle/>
          <a:p>
            <a:r>
              <a:rPr lang="zh-CN" altLang="en-US"/>
              <a:t>数据仓库的特点</a:t>
            </a:r>
            <a:r>
              <a:rPr lang="en-US" altLang="zh-CN"/>
              <a:t>-</a:t>
            </a:r>
            <a:r>
              <a:rPr lang="zh-CN" altLang="en-US">
                <a:solidFill>
                  <a:srgbClr val="C00000"/>
                </a:solidFill>
              </a:rPr>
              <a:t>面向主题</a:t>
            </a:r>
          </a:p>
        </p:txBody>
      </p:sp>
      <p:sp>
        <p:nvSpPr>
          <p:cNvPr id="3" name="内容占位符 2">
            <a:extLst>
              <a:ext uri="{FF2B5EF4-FFF2-40B4-BE49-F238E27FC236}">
                <a16:creationId xmlns:a16="http://schemas.microsoft.com/office/drawing/2014/main" id="{5F7DD930-3710-412B-88B3-1A8AD4BC51D5}"/>
              </a:ext>
            </a:extLst>
          </p:cNvPr>
          <p:cNvSpPr>
            <a:spLocks noGrp="1"/>
          </p:cNvSpPr>
          <p:nvPr>
            <p:ph idx="1"/>
          </p:nvPr>
        </p:nvSpPr>
        <p:spPr/>
        <p:txBody>
          <a:bodyPr/>
          <a:lstStyle/>
          <a:p>
            <a:r>
              <a:rPr lang="zh-CN" altLang="en-US">
                <a:solidFill>
                  <a:srgbClr val="FF0000"/>
                </a:solidFill>
              </a:rPr>
              <a:t>主题</a:t>
            </a:r>
            <a:endParaRPr lang="en-US" altLang="zh-CN">
              <a:solidFill>
                <a:srgbClr val="FF0000"/>
              </a:solidFill>
            </a:endParaRPr>
          </a:p>
          <a:p>
            <a:pPr lvl="1"/>
            <a:r>
              <a:rPr lang="zh-CN" altLang="en-US"/>
              <a:t>一个</a:t>
            </a:r>
            <a:r>
              <a:rPr lang="zh-CN" altLang="en-US">
                <a:solidFill>
                  <a:srgbClr val="FF0000"/>
                </a:solidFill>
              </a:rPr>
              <a:t>抽象概念</a:t>
            </a:r>
            <a:r>
              <a:rPr lang="zh-CN" altLang="en-US"/>
              <a:t>，是在较高层次上将企业信息系统中的数据综合、归类并进行分析利用的抽象。</a:t>
            </a:r>
          </a:p>
          <a:p>
            <a:pPr lvl="1"/>
            <a:r>
              <a:rPr lang="zh-CN" altLang="en-US"/>
              <a:t>在逻辑上，它对应于企业中某一宏观分析领域所涉及的</a:t>
            </a:r>
            <a:r>
              <a:rPr lang="zh-CN" altLang="en-US">
                <a:solidFill>
                  <a:srgbClr val="FF0000"/>
                </a:solidFill>
              </a:rPr>
              <a:t>分析对象</a:t>
            </a:r>
            <a:r>
              <a:rPr lang="zh-CN" altLang="en-US"/>
              <a:t>。</a:t>
            </a:r>
          </a:p>
          <a:p>
            <a:pPr lvl="1"/>
            <a:r>
              <a:rPr lang="zh-CN" altLang="en-US"/>
              <a:t>主题随企业的不同而不同</a:t>
            </a:r>
            <a:endParaRPr lang="en-US" altLang="zh-CN"/>
          </a:p>
          <a:p>
            <a:pPr lvl="2"/>
            <a:r>
              <a:rPr lang="zh-CN" altLang="en-US"/>
              <a:t>如，对一家制造企业而言</a:t>
            </a:r>
            <a:r>
              <a:rPr lang="zh-CN" altLang="en-US">
                <a:solidFill>
                  <a:srgbClr val="FF0000"/>
                </a:solidFill>
              </a:rPr>
              <a:t>，销售、发货和存货</a:t>
            </a:r>
            <a:r>
              <a:rPr lang="zh-CN" altLang="en-US"/>
              <a:t>都是非常重要的主题。对一家零售商来说，在付款柜台处的销售就是一个非常重要的主题。</a:t>
            </a:r>
          </a:p>
        </p:txBody>
      </p:sp>
      <p:sp>
        <p:nvSpPr>
          <p:cNvPr id="4" name="灯片编号占位符 3">
            <a:extLst>
              <a:ext uri="{FF2B5EF4-FFF2-40B4-BE49-F238E27FC236}">
                <a16:creationId xmlns:a16="http://schemas.microsoft.com/office/drawing/2014/main" id="{DC48547E-473F-4D25-B845-CE398A30B6A9}"/>
              </a:ext>
            </a:extLst>
          </p:cNvPr>
          <p:cNvSpPr>
            <a:spLocks noGrp="1"/>
          </p:cNvSpPr>
          <p:nvPr>
            <p:ph type="sldNum" sz="quarter" idx="12"/>
          </p:nvPr>
        </p:nvSpPr>
        <p:spPr/>
        <p:txBody>
          <a:bodyPr/>
          <a:lstStyle/>
          <a:p>
            <a:fld id="{BEE6C54C-6C12-40E0-80B0-01E42803F46F}" type="slidenum">
              <a:rPr lang="zh-CN" altLang="en-US" smtClean="0"/>
              <a:pPr/>
              <a:t>13</a:t>
            </a:fld>
            <a:endParaRPr lang="zh-CN" altLang="en-US"/>
          </a:p>
        </p:txBody>
      </p:sp>
    </p:spTree>
    <p:extLst>
      <p:ext uri="{BB962C8B-B14F-4D97-AF65-F5344CB8AC3E}">
        <p14:creationId xmlns:p14="http://schemas.microsoft.com/office/powerpoint/2010/main" val="3930867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FCFEEE35-256E-46A7-8AAA-6BBF96DD30CC}"/>
              </a:ext>
            </a:extLst>
          </p:cNvPr>
          <p:cNvSpPr>
            <a:spLocks noGrp="1"/>
          </p:cNvSpPr>
          <p:nvPr>
            <p:ph type="sldNum" sz="quarter" idx="12"/>
          </p:nvPr>
        </p:nvSpPr>
        <p:spPr/>
        <p:txBody>
          <a:bodyPr/>
          <a:lstStyle/>
          <a:p>
            <a:fld id="{BEE6C54C-6C12-40E0-80B0-01E42803F46F}" type="slidenum">
              <a:rPr lang="zh-CN" altLang="en-US" smtClean="0"/>
              <a:pPr/>
              <a:t>14</a:t>
            </a:fld>
            <a:endParaRPr lang="zh-CN" altLang="en-US"/>
          </a:p>
        </p:txBody>
      </p:sp>
      <p:pic>
        <p:nvPicPr>
          <p:cNvPr id="5" name="Picture 2">
            <a:extLst>
              <a:ext uri="{FF2B5EF4-FFF2-40B4-BE49-F238E27FC236}">
                <a16:creationId xmlns:a16="http://schemas.microsoft.com/office/drawing/2014/main" id="{08C8DBF9-41C9-4DF3-B28B-A4EF64C889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671" t="3042" r="2847"/>
          <a:stretch/>
        </p:blipFill>
        <p:spPr>
          <a:xfrm>
            <a:off x="2178989" y="319088"/>
            <a:ext cx="6741269" cy="443036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8">
            <a:extLst>
              <a:ext uri="{FF2B5EF4-FFF2-40B4-BE49-F238E27FC236}">
                <a16:creationId xmlns:a16="http://schemas.microsoft.com/office/drawing/2014/main" id="{98DACB07-369A-439B-98E2-DC2B4BACA31A}"/>
              </a:ext>
            </a:extLst>
          </p:cNvPr>
          <p:cNvSpPr txBox="1">
            <a:spLocks noChangeArrowheads="1"/>
          </p:cNvSpPr>
          <p:nvPr/>
        </p:nvSpPr>
        <p:spPr bwMode="auto">
          <a:xfrm>
            <a:off x="2250332" y="4749452"/>
            <a:ext cx="7762679"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174625" indent="-174625" eaLnBrk="1" hangingPunct="1">
              <a:spcBef>
                <a:spcPct val="0"/>
              </a:spcBef>
            </a:pPr>
            <a:r>
              <a:rPr lang="zh-CN" altLang="en-US" sz="2000">
                <a:solidFill>
                  <a:srgbClr val="0000FF"/>
                </a:solidFill>
                <a:latin typeface="等线 Light" panose="02010600030101010101" pitchFamily="2" charset="-122"/>
                <a:ea typeface="等线 Light" panose="02010600030101010101" pitchFamily="2" charset="-122"/>
              </a:rPr>
              <a:t>每个应用程序的数据根据应用程序的不同单独组织。</a:t>
            </a:r>
            <a:endParaRPr lang="en-US" altLang="zh-CN" sz="2000">
              <a:solidFill>
                <a:srgbClr val="0000FF"/>
              </a:solidFill>
              <a:latin typeface="等线 Light" panose="02010600030101010101" pitchFamily="2" charset="-122"/>
              <a:ea typeface="等线 Light" panose="02010600030101010101" pitchFamily="2" charset="-122"/>
            </a:endParaRPr>
          </a:p>
          <a:p>
            <a:pPr marL="174625" indent="-174625" eaLnBrk="1" hangingPunct="1">
              <a:spcBef>
                <a:spcPct val="0"/>
              </a:spcBef>
            </a:pPr>
            <a:r>
              <a:rPr lang="zh-CN" altLang="en-US" sz="2000">
                <a:solidFill>
                  <a:srgbClr val="0000FF"/>
                </a:solidFill>
                <a:latin typeface="等线 Light" panose="02010600030101010101" pitchFamily="2" charset="-122"/>
                <a:ea typeface="等线 Light" panose="02010600030101010101" pitchFamily="2" charset="-122"/>
              </a:rPr>
              <a:t>索赔对一家保险公司来说就是非常重要的主题。</a:t>
            </a:r>
            <a:endParaRPr lang="en-US" altLang="zh-CN" sz="2000">
              <a:solidFill>
                <a:srgbClr val="0000FF"/>
              </a:solidFill>
              <a:latin typeface="等线 Light" panose="02010600030101010101" pitchFamily="2" charset="-122"/>
              <a:ea typeface="等线 Light" panose="02010600030101010101" pitchFamily="2" charset="-122"/>
            </a:endParaRPr>
          </a:p>
          <a:p>
            <a:pPr marL="174625" indent="-174625" eaLnBrk="1" hangingPunct="1">
              <a:spcBef>
                <a:spcPct val="0"/>
              </a:spcBef>
            </a:pPr>
            <a:r>
              <a:rPr lang="zh-CN" altLang="en-US" sz="2000">
                <a:solidFill>
                  <a:srgbClr val="0000FF"/>
                </a:solidFill>
                <a:latin typeface="等线 Light" panose="02010600030101010101" pitchFamily="2" charset="-122"/>
                <a:ea typeface="等线 Light" panose="02010600030101010101" pitchFamily="2" charset="-122"/>
              </a:rPr>
              <a:t>汽车保险政策的索赔在自动保险应用程序中处理；工人赔偿保险的索赔数据在工人赔偿保险应用程序中。</a:t>
            </a:r>
            <a:endParaRPr lang="en-US" altLang="zh-CN" sz="2000">
              <a:solidFill>
                <a:srgbClr val="0000FF"/>
              </a:solidFill>
              <a:latin typeface="等线 Light" panose="02010600030101010101" pitchFamily="2" charset="-122"/>
              <a:ea typeface="等线 Light" panose="02010600030101010101" pitchFamily="2" charset="-122"/>
            </a:endParaRPr>
          </a:p>
          <a:p>
            <a:pPr marL="174625" indent="-174625" eaLnBrk="1" hangingPunct="1">
              <a:spcBef>
                <a:spcPct val="0"/>
              </a:spcBef>
            </a:pPr>
            <a:r>
              <a:rPr lang="zh-CN" altLang="en-US" sz="2000">
                <a:solidFill>
                  <a:srgbClr val="0000FF"/>
                </a:solidFill>
                <a:latin typeface="等线 Light" panose="02010600030101010101" pitchFamily="2" charset="-122"/>
                <a:ea typeface="等线 Light" panose="02010600030101010101" pitchFamily="2" charset="-122"/>
              </a:rPr>
              <a:t>但在保险公司的数据仓库中，索赔数据就按照索赔的主题进行组织</a:t>
            </a:r>
          </a:p>
        </p:txBody>
      </p:sp>
      <p:sp>
        <p:nvSpPr>
          <p:cNvPr id="7" name="任意多边形: 形状 6">
            <a:extLst>
              <a:ext uri="{FF2B5EF4-FFF2-40B4-BE49-F238E27FC236}">
                <a16:creationId xmlns:a16="http://schemas.microsoft.com/office/drawing/2014/main" id="{C5FBF8B4-FF77-44F5-A25D-A76A8B5036C6}"/>
              </a:ext>
            </a:extLst>
          </p:cNvPr>
          <p:cNvSpPr/>
          <p:nvPr/>
        </p:nvSpPr>
        <p:spPr>
          <a:xfrm>
            <a:off x="2178996" y="3471823"/>
            <a:ext cx="1545196" cy="1130684"/>
          </a:xfrm>
          <a:custGeom>
            <a:avLst/>
            <a:gdLst>
              <a:gd name="connsiteX0" fmla="*/ 0 w 1545196"/>
              <a:gd name="connsiteY0" fmla="*/ 253871 h 1130684"/>
              <a:gd name="connsiteX1" fmla="*/ 58366 w 1545196"/>
              <a:gd name="connsiteY1" fmla="*/ 166322 h 1130684"/>
              <a:gd name="connsiteX2" fmla="*/ 107004 w 1545196"/>
              <a:gd name="connsiteY2" fmla="*/ 117683 h 1130684"/>
              <a:gd name="connsiteX3" fmla="*/ 136187 w 1545196"/>
              <a:gd name="connsiteY3" fmla="*/ 98228 h 1130684"/>
              <a:gd name="connsiteX4" fmla="*/ 175098 w 1545196"/>
              <a:gd name="connsiteY4" fmla="*/ 69045 h 1130684"/>
              <a:gd name="connsiteX5" fmla="*/ 214008 w 1545196"/>
              <a:gd name="connsiteY5" fmla="*/ 59317 h 1130684"/>
              <a:gd name="connsiteX6" fmla="*/ 243191 w 1545196"/>
              <a:gd name="connsiteY6" fmla="*/ 39862 h 1130684"/>
              <a:gd name="connsiteX7" fmla="*/ 359923 w 1545196"/>
              <a:gd name="connsiteY7" fmla="*/ 20407 h 1130684"/>
              <a:gd name="connsiteX8" fmla="*/ 398834 w 1545196"/>
              <a:gd name="connsiteY8" fmla="*/ 10679 h 1130684"/>
              <a:gd name="connsiteX9" fmla="*/ 1352144 w 1545196"/>
              <a:gd name="connsiteY9" fmla="*/ 10679 h 1130684"/>
              <a:gd name="connsiteX10" fmla="*/ 1381327 w 1545196"/>
              <a:gd name="connsiteY10" fmla="*/ 30134 h 1130684"/>
              <a:gd name="connsiteX11" fmla="*/ 1400783 w 1545196"/>
              <a:gd name="connsiteY11" fmla="*/ 49590 h 1130684"/>
              <a:gd name="connsiteX12" fmla="*/ 1439693 w 1545196"/>
              <a:gd name="connsiteY12" fmla="*/ 78773 h 1130684"/>
              <a:gd name="connsiteX13" fmla="*/ 1478604 w 1545196"/>
              <a:gd name="connsiteY13" fmla="*/ 146866 h 1130684"/>
              <a:gd name="connsiteX14" fmla="*/ 1498059 w 1545196"/>
              <a:gd name="connsiteY14" fmla="*/ 185777 h 1130684"/>
              <a:gd name="connsiteX15" fmla="*/ 1517515 w 1545196"/>
              <a:gd name="connsiteY15" fmla="*/ 214960 h 1130684"/>
              <a:gd name="connsiteX16" fmla="*/ 1517515 w 1545196"/>
              <a:gd name="connsiteY16" fmla="*/ 613794 h 1130684"/>
              <a:gd name="connsiteX17" fmla="*/ 1498059 w 1545196"/>
              <a:gd name="connsiteY17" fmla="*/ 642977 h 1130684"/>
              <a:gd name="connsiteX18" fmla="*/ 1478604 w 1545196"/>
              <a:gd name="connsiteY18" fmla="*/ 681888 h 1130684"/>
              <a:gd name="connsiteX19" fmla="*/ 1449421 w 1545196"/>
              <a:gd name="connsiteY19" fmla="*/ 711071 h 1130684"/>
              <a:gd name="connsiteX20" fmla="*/ 1439693 w 1545196"/>
              <a:gd name="connsiteY20" fmla="*/ 740254 h 1130684"/>
              <a:gd name="connsiteX21" fmla="*/ 1371600 w 1545196"/>
              <a:gd name="connsiteY21" fmla="*/ 808347 h 1130684"/>
              <a:gd name="connsiteX22" fmla="*/ 1332689 w 1545196"/>
              <a:gd name="connsiteY22" fmla="*/ 856986 h 1130684"/>
              <a:gd name="connsiteX23" fmla="*/ 1303506 w 1545196"/>
              <a:gd name="connsiteY23" fmla="*/ 895896 h 1130684"/>
              <a:gd name="connsiteX24" fmla="*/ 1254868 w 1545196"/>
              <a:gd name="connsiteY24" fmla="*/ 934807 h 1130684"/>
              <a:gd name="connsiteX25" fmla="*/ 1215957 w 1545196"/>
              <a:gd name="connsiteY25" fmla="*/ 993173 h 1130684"/>
              <a:gd name="connsiteX26" fmla="*/ 1157591 w 1545196"/>
              <a:gd name="connsiteY26" fmla="*/ 1032083 h 1130684"/>
              <a:gd name="connsiteX27" fmla="*/ 1138136 w 1545196"/>
              <a:gd name="connsiteY27" fmla="*/ 1051539 h 1130684"/>
              <a:gd name="connsiteX28" fmla="*/ 1099225 w 1545196"/>
              <a:gd name="connsiteY28" fmla="*/ 1070994 h 1130684"/>
              <a:gd name="connsiteX29" fmla="*/ 1070042 w 1545196"/>
              <a:gd name="connsiteY29" fmla="*/ 1090449 h 1130684"/>
              <a:gd name="connsiteX30" fmla="*/ 1011676 w 1545196"/>
              <a:gd name="connsiteY30" fmla="*/ 1129360 h 1130684"/>
              <a:gd name="connsiteX31" fmla="*/ 476655 w 1545196"/>
              <a:gd name="connsiteY31" fmla="*/ 1109905 h 1130684"/>
              <a:gd name="connsiteX32" fmla="*/ 369651 w 1545196"/>
              <a:gd name="connsiteY32" fmla="*/ 1090449 h 1130684"/>
              <a:gd name="connsiteX33" fmla="*/ 340468 w 1545196"/>
              <a:gd name="connsiteY33" fmla="*/ 1080722 h 1130684"/>
              <a:gd name="connsiteX34" fmla="*/ 321013 w 1545196"/>
              <a:gd name="connsiteY34" fmla="*/ 1061266 h 1130684"/>
              <a:gd name="connsiteX35" fmla="*/ 272374 w 1545196"/>
              <a:gd name="connsiteY35" fmla="*/ 1032083 h 1130684"/>
              <a:gd name="connsiteX36" fmla="*/ 262647 w 1545196"/>
              <a:gd name="connsiteY36" fmla="*/ 1002900 h 1130684"/>
              <a:gd name="connsiteX37" fmla="*/ 233464 w 1545196"/>
              <a:gd name="connsiteY37" fmla="*/ 983445 h 1130684"/>
              <a:gd name="connsiteX38" fmla="*/ 175098 w 1545196"/>
              <a:gd name="connsiteY38" fmla="*/ 915351 h 1130684"/>
              <a:gd name="connsiteX39" fmla="*/ 145915 w 1545196"/>
              <a:gd name="connsiteY39" fmla="*/ 847258 h 1130684"/>
              <a:gd name="connsiteX40" fmla="*/ 136187 w 1545196"/>
              <a:gd name="connsiteY40" fmla="*/ 818075 h 1130684"/>
              <a:gd name="connsiteX41" fmla="*/ 97276 w 1545196"/>
              <a:gd name="connsiteY41" fmla="*/ 720798 h 1130684"/>
              <a:gd name="connsiteX42" fmla="*/ 77821 w 1545196"/>
              <a:gd name="connsiteY42" fmla="*/ 652705 h 1130684"/>
              <a:gd name="connsiteX43" fmla="*/ 77821 w 1545196"/>
              <a:gd name="connsiteY43" fmla="*/ 205232 h 1130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45196" h="1130684">
                <a:moveTo>
                  <a:pt x="0" y="253871"/>
                </a:moveTo>
                <a:cubicBezTo>
                  <a:pt x="19349" y="221622"/>
                  <a:pt x="33423" y="194383"/>
                  <a:pt x="58366" y="166322"/>
                </a:cubicBezTo>
                <a:cubicBezTo>
                  <a:pt x="73599" y="149185"/>
                  <a:pt x="87926" y="130401"/>
                  <a:pt x="107004" y="117683"/>
                </a:cubicBezTo>
                <a:cubicBezTo>
                  <a:pt x="116732" y="111198"/>
                  <a:pt x="126673" y="105023"/>
                  <a:pt x="136187" y="98228"/>
                </a:cubicBezTo>
                <a:cubicBezTo>
                  <a:pt x="149380" y="88805"/>
                  <a:pt x="160597" y="76296"/>
                  <a:pt x="175098" y="69045"/>
                </a:cubicBezTo>
                <a:cubicBezTo>
                  <a:pt x="187056" y="63066"/>
                  <a:pt x="201038" y="62560"/>
                  <a:pt x="214008" y="59317"/>
                </a:cubicBezTo>
                <a:cubicBezTo>
                  <a:pt x="223736" y="52832"/>
                  <a:pt x="232734" y="45090"/>
                  <a:pt x="243191" y="39862"/>
                </a:cubicBezTo>
                <a:cubicBezTo>
                  <a:pt x="275787" y="23564"/>
                  <a:pt x="332177" y="23490"/>
                  <a:pt x="359923" y="20407"/>
                </a:cubicBezTo>
                <a:cubicBezTo>
                  <a:pt x="372893" y="17164"/>
                  <a:pt x="385498" y="11632"/>
                  <a:pt x="398834" y="10679"/>
                </a:cubicBezTo>
                <a:cubicBezTo>
                  <a:pt x="706252" y="-11280"/>
                  <a:pt x="1065261" y="6802"/>
                  <a:pt x="1352144" y="10679"/>
                </a:cubicBezTo>
                <a:cubicBezTo>
                  <a:pt x="1361872" y="17164"/>
                  <a:pt x="1372198" y="22831"/>
                  <a:pt x="1381327" y="30134"/>
                </a:cubicBezTo>
                <a:cubicBezTo>
                  <a:pt x="1388489" y="35863"/>
                  <a:pt x="1393737" y="43718"/>
                  <a:pt x="1400783" y="49590"/>
                </a:cubicBezTo>
                <a:cubicBezTo>
                  <a:pt x="1413238" y="59969"/>
                  <a:pt x="1426723" y="69045"/>
                  <a:pt x="1439693" y="78773"/>
                </a:cubicBezTo>
                <a:cubicBezTo>
                  <a:pt x="1458806" y="136109"/>
                  <a:pt x="1436537" y="79558"/>
                  <a:pt x="1478604" y="146866"/>
                </a:cubicBezTo>
                <a:cubicBezTo>
                  <a:pt x="1486290" y="159163"/>
                  <a:pt x="1490864" y="173186"/>
                  <a:pt x="1498059" y="185777"/>
                </a:cubicBezTo>
                <a:cubicBezTo>
                  <a:pt x="1503860" y="195928"/>
                  <a:pt x="1511030" y="205232"/>
                  <a:pt x="1517515" y="214960"/>
                </a:cubicBezTo>
                <a:cubicBezTo>
                  <a:pt x="1565003" y="357435"/>
                  <a:pt x="1542108" y="277686"/>
                  <a:pt x="1517515" y="613794"/>
                </a:cubicBezTo>
                <a:cubicBezTo>
                  <a:pt x="1516662" y="625454"/>
                  <a:pt x="1503860" y="632826"/>
                  <a:pt x="1498059" y="642977"/>
                </a:cubicBezTo>
                <a:cubicBezTo>
                  <a:pt x="1490864" y="655568"/>
                  <a:pt x="1487033" y="670088"/>
                  <a:pt x="1478604" y="681888"/>
                </a:cubicBezTo>
                <a:cubicBezTo>
                  <a:pt x="1470608" y="693083"/>
                  <a:pt x="1459149" y="701343"/>
                  <a:pt x="1449421" y="711071"/>
                </a:cubicBezTo>
                <a:cubicBezTo>
                  <a:pt x="1446178" y="720799"/>
                  <a:pt x="1445128" y="731559"/>
                  <a:pt x="1439693" y="740254"/>
                </a:cubicBezTo>
                <a:cubicBezTo>
                  <a:pt x="1410809" y="786469"/>
                  <a:pt x="1408300" y="783881"/>
                  <a:pt x="1371600" y="808347"/>
                </a:cubicBezTo>
                <a:cubicBezTo>
                  <a:pt x="1323498" y="880498"/>
                  <a:pt x="1378892" y="801542"/>
                  <a:pt x="1332689" y="856986"/>
                </a:cubicBezTo>
                <a:cubicBezTo>
                  <a:pt x="1322310" y="869441"/>
                  <a:pt x="1314970" y="884432"/>
                  <a:pt x="1303506" y="895896"/>
                </a:cubicBezTo>
                <a:cubicBezTo>
                  <a:pt x="1265212" y="934189"/>
                  <a:pt x="1283750" y="896297"/>
                  <a:pt x="1254868" y="934807"/>
                </a:cubicBezTo>
                <a:cubicBezTo>
                  <a:pt x="1240839" y="953513"/>
                  <a:pt x="1235412" y="980203"/>
                  <a:pt x="1215957" y="993173"/>
                </a:cubicBezTo>
                <a:cubicBezTo>
                  <a:pt x="1196502" y="1006143"/>
                  <a:pt x="1174124" y="1015549"/>
                  <a:pt x="1157591" y="1032083"/>
                </a:cubicBezTo>
                <a:cubicBezTo>
                  <a:pt x="1151106" y="1038568"/>
                  <a:pt x="1145767" y="1046452"/>
                  <a:pt x="1138136" y="1051539"/>
                </a:cubicBezTo>
                <a:cubicBezTo>
                  <a:pt x="1126070" y="1059583"/>
                  <a:pt x="1111816" y="1063800"/>
                  <a:pt x="1099225" y="1070994"/>
                </a:cubicBezTo>
                <a:cubicBezTo>
                  <a:pt x="1089074" y="1076794"/>
                  <a:pt x="1080193" y="1084648"/>
                  <a:pt x="1070042" y="1090449"/>
                </a:cubicBezTo>
                <a:cubicBezTo>
                  <a:pt x="1015077" y="1121858"/>
                  <a:pt x="1046352" y="1094686"/>
                  <a:pt x="1011676" y="1129360"/>
                </a:cubicBezTo>
                <a:cubicBezTo>
                  <a:pt x="280050" y="1114727"/>
                  <a:pt x="707624" y="1151899"/>
                  <a:pt x="476655" y="1109905"/>
                </a:cubicBezTo>
                <a:cubicBezTo>
                  <a:pt x="444851" y="1104122"/>
                  <a:pt x="401693" y="1098459"/>
                  <a:pt x="369651" y="1090449"/>
                </a:cubicBezTo>
                <a:cubicBezTo>
                  <a:pt x="359703" y="1087962"/>
                  <a:pt x="350196" y="1083964"/>
                  <a:pt x="340468" y="1080722"/>
                </a:cubicBezTo>
                <a:cubicBezTo>
                  <a:pt x="333983" y="1074237"/>
                  <a:pt x="328877" y="1065985"/>
                  <a:pt x="321013" y="1061266"/>
                </a:cubicBezTo>
                <a:cubicBezTo>
                  <a:pt x="257870" y="1023380"/>
                  <a:pt x="321674" y="1081383"/>
                  <a:pt x="272374" y="1032083"/>
                </a:cubicBezTo>
                <a:cubicBezTo>
                  <a:pt x="269132" y="1022355"/>
                  <a:pt x="269052" y="1010907"/>
                  <a:pt x="262647" y="1002900"/>
                </a:cubicBezTo>
                <a:cubicBezTo>
                  <a:pt x="255344" y="993771"/>
                  <a:pt x="242341" y="991053"/>
                  <a:pt x="233464" y="983445"/>
                </a:cubicBezTo>
                <a:cubicBezTo>
                  <a:pt x="196770" y="951993"/>
                  <a:pt x="198046" y="949773"/>
                  <a:pt x="175098" y="915351"/>
                </a:cubicBezTo>
                <a:cubicBezTo>
                  <a:pt x="154852" y="834371"/>
                  <a:pt x="179504" y="914436"/>
                  <a:pt x="145915" y="847258"/>
                </a:cubicBezTo>
                <a:cubicBezTo>
                  <a:pt x="141329" y="838087"/>
                  <a:pt x="140226" y="827500"/>
                  <a:pt x="136187" y="818075"/>
                </a:cubicBezTo>
                <a:cubicBezTo>
                  <a:pt x="93252" y="717892"/>
                  <a:pt x="141554" y="853631"/>
                  <a:pt x="97276" y="720798"/>
                </a:cubicBezTo>
                <a:cubicBezTo>
                  <a:pt x="92491" y="706443"/>
                  <a:pt x="78081" y="665693"/>
                  <a:pt x="77821" y="652705"/>
                </a:cubicBezTo>
                <a:cubicBezTo>
                  <a:pt x="74838" y="503577"/>
                  <a:pt x="77821" y="354390"/>
                  <a:pt x="77821" y="205232"/>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2057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B7E363-E801-451B-ADEC-0CA9A387A2EE}"/>
              </a:ext>
            </a:extLst>
          </p:cNvPr>
          <p:cNvSpPr>
            <a:spLocks noGrp="1"/>
          </p:cNvSpPr>
          <p:nvPr>
            <p:ph type="title"/>
          </p:nvPr>
        </p:nvSpPr>
        <p:spPr/>
        <p:txBody>
          <a:bodyPr/>
          <a:lstStyle/>
          <a:p>
            <a:r>
              <a:rPr lang="zh-CN" altLang="en-US"/>
              <a:t>数据仓库的特点</a:t>
            </a:r>
            <a:r>
              <a:rPr lang="en-US" altLang="zh-CN"/>
              <a:t>-</a:t>
            </a:r>
            <a:r>
              <a:rPr lang="zh-CN" altLang="en-US">
                <a:solidFill>
                  <a:srgbClr val="C00000"/>
                </a:solidFill>
              </a:rPr>
              <a:t>面向主题</a:t>
            </a:r>
          </a:p>
        </p:txBody>
      </p:sp>
      <p:sp>
        <p:nvSpPr>
          <p:cNvPr id="3" name="内容占位符 2">
            <a:extLst>
              <a:ext uri="{FF2B5EF4-FFF2-40B4-BE49-F238E27FC236}">
                <a16:creationId xmlns:a16="http://schemas.microsoft.com/office/drawing/2014/main" id="{5F7DD930-3710-412B-88B3-1A8AD4BC51D5}"/>
              </a:ext>
            </a:extLst>
          </p:cNvPr>
          <p:cNvSpPr>
            <a:spLocks noGrp="1"/>
          </p:cNvSpPr>
          <p:nvPr>
            <p:ph idx="1"/>
          </p:nvPr>
        </p:nvSpPr>
        <p:spPr/>
        <p:txBody>
          <a:bodyPr/>
          <a:lstStyle/>
          <a:p>
            <a:r>
              <a:rPr lang="zh-CN" altLang="en-US">
                <a:solidFill>
                  <a:srgbClr val="FF0000"/>
                </a:solidFill>
              </a:rPr>
              <a:t>面向主题</a:t>
            </a:r>
            <a:endParaRPr lang="en-US" altLang="zh-CN">
              <a:solidFill>
                <a:srgbClr val="FF0000"/>
              </a:solidFill>
            </a:endParaRPr>
          </a:p>
          <a:p>
            <a:pPr lvl="1"/>
            <a:r>
              <a:rPr lang="zh-CN" altLang="en-US"/>
              <a:t>面向主题的数据组织方式可在较高层次上对分析对象的数据给出完整、一致的描述，能完整、统一的刻画各个分析对象所涉及的企业的各项数据以及数据之间的联系，从而适应企业各个部门的业务活动特点和企业数据的动态特征，</a:t>
            </a:r>
            <a:r>
              <a:rPr lang="zh-CN" altLang="en-US">
                <a:solidFill>
                  <a:srgbClr val="C00000"/>
                </a:solidFill>
              </a:rPr>
              <a:t>从根本上实现数据与应用的分离</a:t>
            </a:r>
            <a:r>
              <a:rPr lang="zh-CN" altLang="en-US"/>
              <a:t>。</a:t>
            </a:r>
          </a:p>
          <a:p>
            <a:pPr lvl="1"/>
            <a:r>
              <a:rPr lang="zh-CN" altLang="en-US">
                <a:solidFill>
                  <a:srgbClr val="00B0F0"/>
                </a:solidFill>
              </a:rPr>
              <a:t>面向应用的数据经常会随着各种经营环境的改变而发生变化，面向主题的数据则因为比应用具有更高的抽象层次而比较稳定</a:t>
            </a:r>
            <a:r>
              <a:rPr lang="zh-CN" altLang="en-US"/>
              <a:t>。</a:t>
            </a:r>
          </a:p>
          <a:p>
            <a:pPr lvl="1"/>
            <a:r>
              <a:rPr lang="zh-CN" altLang="en-US"/>
              <a:t>但数据的产生都是基于应用而产生，因此数据在进入数据仓库之前，必然要经过加工和集成，将原始数据结构做一个从面向应用到面向主题的大转变。</a:t>
            </a:r>
          </a:p>
        </p:txBody>
      </p:sp>
      <p:sp>
        <p:nvSpPr>
          <p:cNvPr id="4" name="灯片编号占位符 3">
            <a:extLst>
              <a:ext uri="{FF2B5EF4-FFF2-40B4-BE49-F238E27FC236}">
                <a16:creationId xmlns:a16="http://schemas.microsoft.com/office/drawing/2014/main" id="{DC48547E-473F-4D25-B845-CE398A30B6A9}"/>
              </a:ext>
            </a:extLst>
          </p:cNvPr>
          <p:cNvSpPr>
            <a:spLocks noGrp="1"/>
          </p:cNvSpPr>
          <p:nvPr>
            <p:ph type="sldNum" sz="quarter" idx="12"/>
          </p:nvPr>
        </p:nvSpPr>
        <p:spPr/>
        <p:txBody>
          <a:bodyPr/>
          <a:lstStyle/>
          <a:p>
            <a:fld id="{BEE6C54C-6C12-40E0-80B0-01E42803F46F}" type="slidenum">
              <a:rPr lang="zh-CN" altLang="en-US" smtClean="0"/>
              <a:pPr/>
              <a:t>15</a:t>
            </a:fld>
            <a:endParaRPr lang="zh-CN" altLang="en-US"/>
          </a:p>
        </p:txBody>
      </p:sp>
    </p:spTree>
    <p:extLst>
      <p:ext uri="{BB962C8B-B14F-4D97-AF65-F5344CB8AC3E}">
        <p14:creationId xmlns:p14="http://schemas.microsoft.com/office/powerpoint/2010/main" val="94464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B7E363-E801-451B-ADEC-0CA9A387A2EE}"/>
              </a:ext>
            </a:extLst>
          </p:cNvPr>
          <p:cNvSpPr>
            <a:spLocks noGrp="1"/>
          </p:cNvSpPr>
          <p:nvPr>
            <p:ph type="title"/>
          </p:nvPr>
        </p:nvSpPr>
        <p:spPr/>
        <p:txBody>
          <a:bodyPr/>
          <a:lstStyle/>
          <a:p>
            <a:r>
              <a:rPr lang="zh-CN" altLang="en-US"/>
              <a:t>数据仓库的特点</a:t>
            </a:r>
            <a:r>
              <a:rPr lang="en-US" altLang="zh-CN"/>
              <a:t>-</a:t>
            </a:r>
            <a:r>
              <a:rPr lang="zh-CN" altLang="en-US">
                <a:solidFill>
                  <a:srgbClr val="C00000"/>
                </a:solidFill>
              </a:rPr>
              <a:t>面向主题</a:t>
            </a:r>
          </a:p>
        </p:txBody>
      </p:sp>
      <p:sp>
        <p:nvSpPr>
          <p:cNvPr id="3" name="内容占位符 2">
            <a:extLst>
              <a:ext uri="{FF2B5EF4-FFF2-40B4-BE49-F238E27FC236}">
                <a16:creationId xmlns:a16="http://schemas.microsoft.com/office/drawing/2014/main" id="{5F7DD930-3710-412B-88B3-1A8AD4BC51D5}"/>
              </a:ext>
            </a:extLst>
          </p:cNvPr>
          <p:cNvSpPr>
            <a:spLocks noGrp="1"/>
          </p:cNvSpPr>
          <p:nvPr>
            <p:ph idx="1"/>
          </p:nvPr>
        </p:nvSpPr>
        <p:spPr/>
        <p:txBody>
          <a:bodyPr/>
          <a:lstStyle/>
          <a:p>
            <a:r>
              <a:rPr lang="zh-CN" altLang="en-US">
                <a:solidFill>
                  <a:srgbClr val="FF0000"/>
                </a:solidFill>
              </a:rPr>
              <a:t>例子</a:t>
            </a:r>
          </a:p>
          <a:p>
            <a:pPr lvl="1"/>
            <a:r>
              <a:rPr lang="zh-CN" altLang="en-US"/>
              <a:t>一家采用“会员制”经营方式的商场，按业务建立起若干子系统，并按业务处理要求建立各自数据库模式：</a:t>
            </a:r>
          </a:p>
          <a:p>
            <a:pPr lvl="2"/>
            <a:r>
              <a:rPr lang="zh-CN" altLang="en-US">
                <a:solidFill>
                  <a:srgbClr val="00B0F0"/>
                </a:solidFill>
              </a:rPr>
              <a:t>采购子系统：</a:t>
            </a:r>
          </a:p>
          <a:p>
            <a:pPr lvl="3"/>
            <a:r>
              <a:rPr lang="zh-CN" altLang="en-US"/>
              <a:t>订单（订单号，供应商号，总金额，日期）</a:t>
            </a:r>
          </a:p>
          <a:p>
            <a:pPr lvl="3"/>
            <a:r>
              <a:rPr lang="zh-CN" altLang="en-US"/>
              <a:t>订单细则（订单号，商品号，类别，单价，数量）</a:t>
            </a:r>
          </a:p>
          <a:p>
            <a:pPr lvl="3"/>
            <a:r>
              <a:rPr lang="zh-CN" altLang="en-US"/>
              <a:t>供应商（供应商号，供应商名，地址，电话）</a:t>
            </a:r>
            <a:endParaRPr lang="en-US" altLang="zh-CN"/>
          </a:p>
          <a:p>
            <a:pPr lvl="3"/>
            <a:endParaRPr lang="zh-CN" altLang="en-US"/>
          </a:p>
          <a:p>
            <a:pPr lvl="2"/>
            <a:r>
              <a:rPr lang="zh-CN" altLang="en-US">
                <a:solidFill>
                  <a:srgbClr val="00B0F0"/>
                </a:solidFill>
              </a:rPr>
              <a:t>销售子系统：</a:t>
            </a:r>
          </a:p>
          <a:p>
            <a:pPr lvl="3"/>
            <a:r>
              <a:rPr lang="zh-CN" altLang="en-US"/>
              <a:t>顾客（顾客号，姓名，性别，年龄，文化程度，地址，电话）</a:t>
            </a:r>
          </a:p>
          <a:p>
            <a:pPr lvl="3"/>
            <a:r>
              <a:rPr lang="zh-CN" altLang="en-US"/>
              <a:t>销售（员工号，顾客号，商品号，数量，单价，日期）</a:t>
            </a:r>
          </a:p>
          <a:p>
            <a:pPr lvl="2"/>
            <a:endParaRPr lang="zh-CN" altLang="en-US"/>
          </a:p>
        </p:txBody>
      </p:sp>
      <p:sp>
        <p:nvSpPr>
          <p:cNvPr id="4" name="灯片编号占位符 3">
            <a:extLst>
              <a:ext uri="{FF2B5EF4-FFF2-40B4-BE49-F238E27FC236}">
                <a16:creationId xmlns:a16="http://schemas.microsoft.com/office/drawing/2014/main" id="{DC48547E-473F-4D25-B845-CE398A30B6A9}"/>
              </a:ext>
            </a:extLst>
          </p:cNvPr>
          <p:cNvSpPr>
            <a:spLocks noGrp="1"/>
          </p:cNvSpPr>
          <p:nvPr>
            <p:ph type="sldNum" sz="quarter" idx="12"/>
          </p:nvPr>
        </p:nvSpPr>
        <p:spPr/>
        <p:txBody>
          <a:bodyPr/>
          <a:lstStyle/>
          <a:p>
            <a:fld id="{BEE6C54C-6C12-40E0-80B0-01E42803F46F}" type="slidenum">
              <a:rPr lang="zh-CN" altLang="en-US" smtClean="0"/>
              <a:pPr/>
              <a:t>16</a:t>
            </a:fld>
            <a:endParaRPr lang="zh-CN" altLang="en-US"/>
          </a:p>
        </p:txBody>
      </p:sp>
    </p:spTree>
    <p:extLst>
      <p:ext uri="{BB962C8B-B14F-4D97-AF65-F5344CB8AC3E}">
        <p14:creationId xmlns:p14="http://schemas.microsoft.com/office/powerpoint/2010/main" val="2851483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B7E363-E801-451B-ADEC-0CA9A387A2EE}"/>
              </a:ext>
            </a:extLst>
          </p:cNvPr>
          <p:cNvSpPr>
            <a:spLocks noGrp="1"/>
          </p:cNvSpPr>
          <p:nvPr>
            <p:ph type="title"/>
          </p:nvPr>
        </p:nvSpPr>
        <p:spPr/>
        <p:txBody>
          <a:bodyPr/>
          <a:lstStyle/>
          <a:p>
            <a:r>
              <a:rPr lang="zh-CN" altLang="en-US"/>
              <a:t>数据仓库的特点</a:t>
            </a:r>
            <a:r>
              <a:rPr lang="en-US" altLang="zh-CN"/>
              <a:t>-</a:t>
            </a:r>
            <a:r>
              <a:rPr lang="zh-CN" altLang="en-US">
                <a:solidFill>
                  <a:srgbClr val="C00000"/>
                </a:solidFill>
              </a:rPr>
              <a:t>面向主题</a:t>
            </a:r>
          </a:p>
        </p:txBody>
      </p:sp>
      <p:sp>
        <p:nvSpPr>
          <p:cNvPr id="3" name="内容占位符 2">
            <a:extLst>
              <a:ext uri="{FF2B5EF4-FFF2-40B4-BE49-F238E27FC236}">
                <a16:creationId xmlns:a16="http://schemas.microsoft.com/office/drawing/2014/main" id="{5F7DD930-3710-412B-88B3-1A8AD4BC51D5}"/>
              </a:ext>
            </a:extLst>
          </p:cNvPr>
          <p:cNvSpPr>
            <a:spLocks noGrp="1"/>
          </p:cNvSpPr>
          <p:nvPr>
            <p:ph idx="1"/>
          </p:nvPr>
        </p:nvSpPr>
        <p:spPr/>
        <p:txBody>
          <a:bodyPr/>
          <a:lstStyle/>
          <a:p>
            <a:pPr lvl="2"/>
            <a:r>
              <a:rPr lang="zh-CN" altLang="en-US">
                <a:solidFill>
                  <a:srgbClr val="00B0F0"/>
                </a:solidFill>
              </a:rPr>
              <a:t>人事管理子系统：</a:t>
            </a:r>
          </a:p>
          <a:p>
            <a:pPr lvl="3"/>
            <a:r>
              <a:rPr lang="zh-CN" altLang="en-US"/>
              <a:t>员工（员工号，姓名，性别，年龄，文化程度，部门号）</a:t>
            </a:r>
          </a:p>
          <a:p>
            <a:pPr lvl="3"/>
            <a:r>
              <a:rPr lang="zh-CN" altLang="en-US"/>
              <a:t>部门（部门号，部门名称，部门主管，电话）</a:t>
            </a:r>
            <a:endParaRPr lang="en-US" altLang="zh-CN"/>
          </a:p>
          <a:p>
            <a:pPr lvl="3"/>
            <a:endParaRPr lang="zh-CN" altLang="en-US"/>
          </a:p>
          <a:p>
            <a:pPr lvl="2"/>
            <a:r>
              <a:rPr lang="zh-CN" altLang="en-US">
                <a:solidFill>
                  <a:srgbClr val="00B0F0"/>
                </a:solidFill>
              </a:rPr>
              <a:t>库存管理子系统：</a:t>
            </a:r>
          </a:p>
          <a:p>
            <a:pPr lvl="3"/>
            <a:r>
              <a:rPr lang="zh-CN" altLang="en-US"/>
              <a:t>领料单（领料单号，领料人，商品号，数量，日期）</a:t>
            </a:r>
          </a:p>
          <a:p>
            <a:pPr lvl="3"/>
            <a:r>
              <a:rPr lang="zh-CN" altLang="en-US"/>
              <a:t>进料单（进料单号，订单号，进料人，收料人，日期）</a:t>
            </a:r>
          </a:p>
          <a:p>
            <a:pPr lvl="3"/>
            <a:r>
              <a:rPr lang="zh-CN" altLang="en-US"/>
              <a:t>库存（商品号，库房号，库存量，日期）</a:t>
            </a:r>
          </a:p>
          <a:p>
            <a:pPr lvl="3"/>
            <a:r>
              <a:rPr lang="zh-CN" altLang="en-US"/>
              <a:t>库房（库房号，仓库管理员，地点，库存商品描述）</a:t>
            </a:r>
          </a:p>
          <a:p>
            <a:pPr lvl="2"/>
            <a:endParaRPr lang="zh-CN" altLang="en-US"/>
          </a:p>
          <a:p>
            <a:pPr lvl="2"/>
            <a:endParaRPr lang="zh-CN" altLang="en-US"/>
          </a:p>
        </p:txBody>
      </p:sp>
      <p:sp>
        <p:nvSpPr>
          <p:cNvPr id="4" name="灯片编号占位符 3">
            <a:extLst>
              <a:ext uri="{FF2B5EF4-FFF2-40B4-BE49-F238E27FC236}">
                <a16:creationId xmlns:a16="http://schemas.microsoft.com/office/drawing/2014/main" id="{DC48547E-473F-4D25-B845-CE398A30B6A9}"/>
              </a:ext>
            </a:extLst>
          </p:cNvPr>
          <p:cNvSpPr>
            <a:spLocks noGrp="1"/>
          </p:cNvSpPr>
          <p:nvPr>
            <p:ph type="sldNum" sz="quarter" idx="12"/>
          </p:nvPr>
        </p:nvSpPr>
        <p:spPr/>
        <p:txBody>
          <a:bodyPr/>
          <a:lstStyle/>
          <a:p>
            <a:fld id="{BEE6C54C-6C12-40E0-80B0-01E42803F46F}" type="slidenum">
              <a:rPr lang="zh-CN" altLang="en-US" smtClean="0"/>
              <a:pPr/>
              <a:t>17</a:t>
            </a:fld>
            <a:endParaRPr lang="zh-CN" altLang="en-US"/>
          </a:p>
        </p:txBody>
      </p:sp>
    </p:spTree>
    <p:extLst>
      <p:ext uri="{BB962C8B-B14F-4D97-AF65-F5344CB8AC3E}">
        <p14:creationId xmlns:p14="http://schemas.microsoft.com/office/powerpoint/2010/main" val="2992565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B7E363-E801-451B-ADEC-0CA9A387A2EE}"/>
              </a:ext>
            </a:extLst>
          </p:cNvPr>
          <p:cNvSpPr>
            <a:spLocks noGrp="1"/>
          </p:cNvSpPr>
          <p:nvPr>
            <p:ph type="title"/>
          </p:nvPr>
        </p:nvSpPr>
        <p:spPr/>
        <p:txBody>
          <a:bodyPr/>
          <a:lstStyle/>
          <a:p>
            <a:r>
              <a:rPr lang="zh-CN" altLang="en-US"/>
              <a:t>数据仓库的特点</a:t>
            </a:r>
            <a:r>
              <a:rPr lang="en-US" altLang="zh-CN"/>
              <a:t>-</a:t>
            </a:r>
            <a:r>
              <a:rPr lang="zh-CN" altLang="en-US">
                <a:solidFill>
                  <a:srgbClr val="C00000"/>
                </a:solidFill>
              </a:rPr>
              <a:t>面向主题</a:t>
            </a:r>
          </a:p>
        </p:txBody>
      </p:sp>
      <p:sp>
        <p:nvSpPr>
          <p:cNvPr id="3" name="内容占位符 2">
            <a:extLst>
              <a:ext uri="{FF2B5EF4-FFF2-40B4-BE49-F238E27FC236}">
                <a16:creationId xmlns:a16="http://schemas.microsoft.com/office/drawing/2014/main" id="{5F7DD930-3710-412B-88B3-1A8AD4BC51D5}"/>
              </a:ext>
            </a:extLst>
          </p:cNvPr>
          <p:cNvSpPr>
            <a:spLocks noGrp="1"/>
          </p:cNvSpPr>
          <p:nvPr>
            <p:ph idx="1"/>
          </p:nvPr>
        </p:nvSpPr>
        <p:spPr/>
        <p:txBody>
          <a:bodyPr/>
          <a:lstStyle/>
          <a:p>
            <a:r>
              <a:rPr lang="zh-CN" altLang="en-US">
                <a:solidFill>
                  <a:srgbClr val="FF0000"/>
                </a:solidFill>
              </a:rPr>
              <a:t>面向应用到面向主题的转变</a:t>
            </a:r>
          </a:p>
          <a:p>
            <a:pPr lvl="1"/>
            <a:r>
              <a:rPr lang="zh-CN" altLang="en-US" kern="0">
                <a:cs typeface="Arial" charset="0"/>
              </a:rPr>
              <a:t>面向主题的数据组织方式应分为两个步骤：</a:t>
            </a:r>
          </a:p>
          <a:p>
            <a:pPr marL="855663" lvl="1" indent="-457200">
              <a:buFont typeface="+mj-lt"/>
              <a:buAutoNum type="arabicPeriod"/>
            </a:pPr>
            <a:r>
              <a:rPr lang="zh-CN" altLang="en-US">
                <a:solidFill>
                  <a:srgbClr val="C00000"/>
                </a:solidFill>
              </a:rPr>
              <a:t>抽取主题</a:t>
            </a:r>
          </a:p>
          <a:p>
            <a:pPr marL="855663" lvl="1" indent="-457200">
              <a:buFont typeface="+mj-lt"/>
              <a:buAutoNum type="arabicPeriod"/>
            </a:pPr>
            <a:r>
              <a:rPr lang="zh-CN" altLang="en-US">
                <a:solidFill>
                  <a:srgbClr val="C00000"/>
                </a:solidFill>
              </a:rPr>
              <a:t>确定每个主题所包含的数据内容</a:t>
            </a:r>
            <a:endParaRPr lang="en-US" altLang="zh-CN">
              <a:solidFill>
                <a:srgbClr val="C00000"/>
              </a:solidFill>
            </a:endParaRPr>
          </a:p>
          <a:p>
            <a:pPr marL="855663" lvl="1" indent="-457200"/>
            <a:endParaRPr lang="en-US" altLang="zh-CN"/>
          </a:p>
          <a:p>
            <a:pPr marL="398463" lvl="1" indent="0">
              <a:buNone/>
            </a:pPr>
            <a:r>
              <a:rPr lang="zh-CN" altLang="en-US"/>
              <a:t>仍以商场为例，它所应有的主题包括：</a:t>
            </a:r>
            <a:r>
              <a:rPr lang="zh-CN" altLang="en-US">
                <a:solidFill>
                  <a:srgbClr val="FF0000"/>
                </a:solidFill>
              </a:rPr>
              <a:t>商品、供应商、顾客</a:t>
            </a:r>
            <a:r>
              <a:rPr lang="zh-CN" altLang="en-US"/>
              <a:t>。每个主题有各自独立的逻辑内涵，对应一个分析对象。</a:t>
            </a:r>
          </a:p>
        </p:txBody>
      </p:sp>
      <p:sp>
        <p:nvSpPr>
          <p:cNvPr id="4" name="灯片编号占位符 3">
            <a:extLst>
              <a:ext uri="{FF2B5EF4-FFF2-40B4-BE49-F238E27FC236}">
                <a16:creationId xmlns:a16="http://schemas.microsoft.com/office/drawing/2014/main" id="{DC48547E-473F-4D25-B845-CE398A30B6A9}"/>
              </a:ext>
            </a:extLst>
          </p:cNvPr>
          <p:cNvSpPr>
            <a:spLocks noGrp="1"/>
          </p:cNvSpPr>
          <p:nvPr>
            <p:ph type="sldNum" sz="quarter" idx="12"/>
          </p:nvPr>
        </p:nvSpPr>
        <p:spPr/>
        <p:txBody>
          <a:bodyPr/>
          <a:lstStyle/>
          <a:p>
            <a:fld id="{BEE6C54C-6C12-40E0-80B0-01E42803F46F}" type="slidenum">
              <a:rPr lang="zh-CN" altLang="en-US" smtClean="0"/>
              <a:pPr/>
              <a:t>18</a:t>
            </a:fld>
            <a:endParaRPr lang="zh-CN" altLang="en-US"/>
          </a:p>
        </p:txBody>
      </p:sp>
    </p:spTree>
    <p:extLst>
      <p:ext uri="{BB962C8B-B14F-4D97-AF65-F5344CB8AC3E}">
        <p14:creationId xmlns:p14="http://schemas.microsoft.com/office/powerpoint/2010/main" val="4287386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6648D9-599A-48BB-94D6-6D72C7E99623}"/>
              </a:ext>
            </a:extLst>
          </p:cNvPr>
          <p:cNvSpPr>
            <a:spLocks noGrp="1"/>
          </p:cNvSpPr>
          <p:nvPr>
            <p:ph type="title"/>
          </p:nvPr>
        </p:nvSpPr>
        <p:spPr/>
        <p:txBody>
          <a:bodyPr/>
          <a:lstStyle/>
          <a:p>
            <a:r>
              <a:rPr lang="zh-CN" altLang="en-US"/>
              <a:t>本章大纲</a:t>
            </a:r>
          </a:p>
        </p:txBody>
      </p:sp>
      <p:sp>
        <p:nvSpPr>
          <p:cNvPr id="3" name="内容占位符 2">
            <a:extLst>
              <a:ext uri="{FF2B5EF4-FFF2-40B4-BE49-F238E27FC236}">
                <a16:creationId xmlns:a16="http://schemas.microsoft.com/office/drawing/2014/main" id="{8194F1FC-A9FC-4F85-A5BA-A0170529A76E}"/>
              </a:ext>
            </a:extLst>
          </p:cNvPr>
          <p:cNvSpPr>
            <a:spLocks noGrp="1"/>
          </p:cNvSpPr>
          <p:nvPr>
            <p:ph idx="1"/>
          </p:nvPr>
        </p:nvSpPr>
        <p:spPr/>
        <p:txBody>
          <a:bodyPr>
            <a:normAutofit lnSpcReduction="10000"/>
          </a:bodyPr>
          <a:lstStyle/>
          <a:p>
            <a:r>
              <a:rPr lang="zh-CN" altLang="en-US"/>
              <a:t>从数据库到数据仓库</a:t>
            </a:r>
            <a:endParaRPr lang="en-US" altLang="zh-CN"/>
          </a:p>
          <a:p>
            <a:r>
              <a:rPr lang="zh-CN" altLang="en-US"/>
              <a:t>数据仓库的定义</a:t>
            </a:r>
            <a:endParaRPr lang="en-US" altLang="zh-CN"/>
          </a:p>
          <a:p>
            <a:r>
              <a:rPr lang="zh-CN" altLang="en-US"/>
              <a:t>数据仓库的体系结构</a:t>
            </a:r>
            <a:endParaRPr lang="en-US" altLang="zh-CN"/>
          </a:p>
          <a:p>
            <a:r>
              <a:rPr lang="zh-CN" altLang="en-US"/>
              <a:t>数据仓库的数据组织</a:t>
            </a:r>
            <a:endParaRPr lang="en-US" altLang="zh-CN"/>
          </a:p>
          <a:p>
            <a:r>
              <a:rPr lang="zh-CN" altLang="en-US"/>
              <a:t>数据源</a:t>
            </a:r>
            <a:endParaRPr lang="en-US" altLang="zh-CN"/>
          </a:p>
          <a:p>
            <a:r>
              <a:rPr lang="en-US" altLang="zh-CN"/>
              <a:t>ETL</a:t>
            </a:r>
          </a:p>
          <a:p>
            <a:r>
              <a:rPr lang="zh-CN" altLang="en-US"/>
              <a:t>元数据</a:t>
            </a:r>
            <a:endParaRPr lang="en-US" altLang="zh-CN"/>
          </a:p>
          <a:p>
            <a:r>
              <a:rPr lang="zh-CN" altLang="en-US"/>
              <a:t>数据存储</a:t>
            </a:r>
          </a:p>
        </p:txBody>
      </p:sp>
      <p:sp>
        <p:nvSpPr>
          <p:cNvPr id="4" name="灯片编号占位符 3">
            <a:extLst>
              <a:ext uri="{FF2B5EF4-FFF2-40B4-BE49-F238E27FC236}">
                <a16:creationId xmlns:a16="http://schemas.microsoft.com/office/drawing/2014/main" id="{ABA14E86-55AB-494A-BF4F-FF9040015DE4}"/>
              </a:ext>
            </a:extLst>
          </p:cNvPr>
          <p:cNvSpPr>
            <a:spLocks noGrp="1"/>
          </p:cNvSpPr>
          <p:nvPr>
            <p:ph type="sldNum" sz="quarter" idx="12"/>
          </p:nvPr>
        </p:nvSpPr>
        <p:spPr/>
        <p:txBody>
          <a:bodyPr/>
          <a:lstStyle/>
          <a:p>
            <a:fld id="{BEE6C54C-6C12-40E0-80B0-01E42803F46F}" type="slidenum">
              <a:rPr lang="zh-CN" altLang="en-US" smtClean="0"/>
              <a:pPr/>
              <a:t>1</a:t>
            </a:fld>
            <a:endParaRPr lang="zh-CN" altLang="en-US"/>
          </a:p>
        </p:txBody>
      </p:sp>
    </p:spTree>
    <p:extLst>
      <p:ext uri="{BB962C8B-B14F-4D97-AF65-F5344CB8AC3E}">
        <p14:creationId xmlns:p14="http://schemas.microsoft.com/office/powerpoint/2010/main" val="3233574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B7E363-E801-451B-ADEC-0CA9A387A2EE}"/>
              </a:ext>
            </a:extLst>
          </p:cNvPr>
          <p:cNvSpPr>
            <a:spLocks noGrp="1"/>
          </p:cNvSpPr>
          <p:nvPr>
            <p:ph type="title"/>
          </p:nvPr>
        </p:nvSpPr>
        <p:spPr/>
        <p:txBody>
          <a:bodyPr/>
          <a:lstStyle/>
          <a:p>
            <a:r>
              <a:rPr lang="zh-CN" altLang="en-US"/>
              <a:t>数据仓库的特点</a:t>
            </a:r>
            <a:r>
              <a:rPr lang="en-US" altLang="zh-CN"/>
              <a:t>-</a:t>
            </a:r>
            <a:r>
              <a:rPr lang="zh-CN" altLang="en-US">
                <a:solidFill>
                  <a:srgbClr val="C00000"/>
                </a:solidFill>
              </a:rPr>
              <a:t>面向主题</a:t>
            </a:r>
          </a:p>
        </p:txBody>
      </p:sp>
      <p:sp>
        <p:nvSpPr>
          <p:cNvPr id="3" name="内容占位符 2">
            <a:extLst>
              <a:ext uri="{FF2B5EF4-FFF2-40B4-BE49-F238E27FC236}">
                <a16:creationId xmlns:a16="http://schemas.microsoft.com/office/drawing/2014/main" id="{5F7DD930-3710-412B-88B3-1A8AD4BC51D5}"/>
              </a:ext>
            </a:extLst>
          </p:cNvPr>
          <p:cNvSpPr>
            <a:spLocks noGrp="1"/>
          </p:cNvSpPr>
          <p:nvPr>
            <p:ph idx="1"/>
          </p:nvPr>
        </p:nvSpPr>
        <p:spPr/>
        <p:txBody>
          <a:bodyPr>
            <a:normAutofit/>
          </a:bodyPr>
          <a:lstStyle/>
          <a:p>
            <a:pPr lvl="2"/>
            <a:r>
              <a:rPr lang="zh-CN" altLang="en-US">
                <a:solidFill>
                  <a:srgbClr val="C00000"/>
                </a:solidFill>
              </a:rPr>
              <a:t>商品：</a:t>
            </a:r>
          </a:p>
          <a:p>
            <a:pPr lvl="3"/>
            <a:r>
              <a:rPr lang="zh-CN" altLang="en-US">
                <a:solidFill>
                  <a:srgbClr val="0070C0"/>
                </a:solidFill>
              </a:rPr>
              <a:t>商品固有信息</a:t>
            </a:r>
            <a:r>
              <a:rPr lang="zh-CN" altLang="en-US"/>
              <a:t>：商品号，商品名，类别，颜色等</a:t>
            </a:r>
          </a:p>
          <a:p>
            <a:pPr lvl="3"/>
            <a:r>
              <a:rPr lang="zh-CN" altLang="en-US">
                <a:solidFill>
                  <a:srgbClr val="0070C0"/>
                </a:solidFill>
              </a:rPr>
              <a:t>商品采购信息</a:t>
            </a:r>
            <a:r>
              <a:rPr lang="zh-CN" altLang="en-US"/>
              <a:t>：商品号，供应商号，供应价，供应日期，供应量等</a:t>
            </a:r>
          </a:p>
          <a:p>
            <a:pPr lvl="3"/>
            <a:r>
              <a:rPr lang="zh-CN" altLang="en-US">
                <a:solidFill>
                  <a:srgbClr val="0070C0"/>
                </a:solidFill>
              </a:rPr>
              <a:t>商品销售信息</a:t>
            </a:r>
            <a:r>
              <a:rPr lang="zh-CN" altLang="en-US"/>
              <a:t>：商品号，顾客号，售价，销售日期，销售量等</a:t>
            </a:r>
          </a:p>
          <a:p>
            <a:pPr lvl="3"/>
            <a:r>
              <a:rPr lang="zh-CN" altLang="en-US">
                <a:solidFill>
                  <a:srgbClr val="0070C0"/>
                </a:solidFill>
              </a:rPr>
              <a:t>商品库存信息</a:t>
            </a:r>
            <a:r>
              <a:rPr lang="zh-CN" altLang="en-US"/>
              <a:t>：商品号，库房号，库存量，日期等</a:t>
            </a:r>
          </a:p>
          <a:p>
            <a:pPr lvl="2"/>
            <a:r>
              <a:rPr lang="zh-CN" altLang="en-US">
                <a:solidFill>
                  <a:srgbClr val="C00000"/>
                </a:solidFill>
              </a:rPr>
              <a:t>供应商：</a:t>
            </a:r>
          </a:p>
          <a:p>
            <a:pPr lvl="3"/>
            <a:r>
              <a:rPr lang="zh-CN" altLang="en-US">
                <a:solidFill>
                  <a:srgbClr val="0070C0"/>
                </a:solidFill>
              </a:rPr>
              <a:t>供应商固有信息</a:t>
            </a:r>
            <a:r>
              <a:rPr lang="zh-CN" altLang="en-US"/>
              <a:t>：商品号，商品名，类别，颜色等</a:t>
            </a:r>
          </a:p>
          <a:p>
            <a:pPr lvl="3"/>
            <a:r>
              <a:rPr lang="zh-CN" altLang="en-US">
                <a:solidFill>
                  <a:srgbClr val="0070C0"/>
                </a:solidFill>
              </a:rPr>
              <a:t>供应商商品信息：</a:t>
            </a:r>
            <a:r>
              <a:rPr lang="zh-CN" altLang="en-US" kern="0">
                <a:cs typeface="Arial" charset="0"/>
              </a:rPr>
              <a:t>供应商号，供应价，供应日期，供应量等</a:t>
            </a:r>
            <a:endParaRPr lang="en-US" altLang="zh-CN">
              <a:solidFill>
                <a:srgbClr val="0070C0"/>
              </a:solidFill>
            </a:endParaRPr>
          </a:p>
          <a:p>
            <a:pPr lvl="2"/>
            <a:r>
              <a:rPr lang="zh-CN" altLang="en-US">
                <a:solidFill>
                  <a:srgbClr val="C00000"/>
                </a:solidFill>
              </a:rPr>
              <a:t>顾客：</a:t>
            </a:r>
          </a:p>
          <a:p>
            <a:pPr lvl="3"/>
            <a:r>
              <a:rPr lang="zh-CN" altLang="en-US">
                <a:solidFill>
                  <a:srgbClr val="0070C0"/>
                </a:solidFill>
              </a:rPr>
              <a:t>顾客固有信息</a:t>
            </a:r>
            <a:r>
              <a:rPr lang="zh-CN" altLang="en-US"/>
              <a:t>：顾客名，性别，年龄，文化程度，住址，电话等</a:t>
            </a:r>
          </a:p>
          <a:p>
            <a:pPr lvl="3"/>
            <a:r>
              <a:rPr lang="zh-CN" altLang="en-US">
                <a:solidFill>
                  <a:srgbClr val="0070C0"/>
                </a:solidFill>
              </a:rPr>
              <a:t>顾客购物信息</a:t>
            </a:r>
            <a:r>
              <a:rPr lang="zh-CN" altLang="en-US"/>
              <a:t>：顾客号，商品号，售价，购买日期，购买量等</a:t>
            </a:r>
          </a:p>
        </p:txBody>
      </p:sp>
      <p:sp>
        <p:nvSpPr>
          <p:cNvPr id="4" name="灯片编号占位符 3">
            <a:extLst>
              <a:ext uri="{FF2B5EF4-FFF2-40B4-BE49-F238E27FC236}">
                <a16:creationId xmlns:a16="http://schemas.microsoft.com/office/drawing/2014/main" id="{DC48547E-473F-4D25-B845-CE398A30B6A9}"/>
              </a:ext>
            </a:extLst>
          </p:cNvPr>
          <p:cNvSpPr>
            <a:spLocks noGrp="1"/>
          </p:cNvSpPr>
          <p:nvPr>
            <p:ph type="sldNum" sz="quarter" idx="12"/>
          </p:nvPr>
        </p:nvSpPr>
        <p:spPr/>
        <p:txBody>
          <a:bodyPr/>
          <a:lstStyle/>
          <a:p>
            <a:fld id="{BEE6C54C-6C12-40E0-80B0-01E42803F46F}" type="slidenum">
              <a:rPr lang="zh-CN" altLang="en-US" smtClean="0"/>
              <a:pPr/>
              <a:t>19</a:t>
            </a:fld>
            <a:endParaRPr lang="zh-CN" altLang="en-US"/>
          </a:p>
        </p:txBody>
      </p:sp>
    </p:spTree>
    <p:extLst>
      <p:ext uri="{BB962C8B-B14F-4D97-AF65-F5344CB8AC3E}">
        <p14:creationId xmlns:p14="http://schemas.microsoft.com/office/powerpoint/2010/main" val="4233092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89FFA3-EAFF-41AB-882D-7A2031037131}"/>
              </a:ext>
            </a:extLst>
          </p:cNvPr>
          <p:cNvSpPr>
            <a:spLocks noGrp="1"/>
          </p:cNvSpPr>
          <p:nvPr>
            <p:ph type="title"/>
          </p:nvPr>
        </p:nvSpPr>
        <p:spPr/>
        <p:txBody>
          <a:bodyPr/>
          <a:lstStyle/>
          <a:p>
            <a:r>
              <a:rPr lang="zh-CN" altLang="en-US"/>
              <a:t>数据仓库的特点</a:t>
            </a:r>
            <a:r>
              <a:rPr lang="en-US" altLang="zh-CN"/>
              <a:t>-</a:t>
            </a:r>
            <a:r>
              <a:rPr lang="zh-CN" altLang="en-US">
                <a:solidFill>
                  <a:srgbClr val="C00000"/>
                </a:solidFill>
              </a:rPr>
              <a:t>面向主题</a:t>
            </a:r>
          </a:p>
        </p:txBody>
      </p:sp>
      <p:sp>
        <p:nvSpPr>
          <p:cNvPr id="3" name="内容占位符 2">
            <a:extLst>
              <a:ext uri="{FF2B5EF4-FFF2-40B4-BE49-F238E27FC236}">
                <a16:creationId xmlns:a16="http://schemas.microsoft.com/office/drawing/2014/main" id="{B377B18F-731A-4BFA-8D4E-57A457639361}"/>
              </a:ext>
            </a:extLst>
          </p:cNvPr>
          <p:cNvSpPr>
            <a:spLocks noGrp="1"/>
          </p:cNvSpPr>
          <p:nvPr>
            <p:ph idx="1"/>
          </p:nvPr>
        </p:nvSpPr>
        <p:spPr/>
        <p:txBody>
          <a:bodyPr/>
          <a:lstStyle/>
          <a:p>
            <a:r>
              <a:rPr lang="zh-CN" altLang="en-US">
                <a:solidFill>
                  <a:srgbClr val="FF0000"/>
                </a:solidFill>
              </a:rPr>
              <a:t>从面向应用</a:t>
            </a:r>
            <a:r>
              <a:rPr lang="zh-CN" altLang="en-US" b="1">
                <a:solidFill>
                  <a:srgbClr val="0000CC"/>
                </a:solidFill>
                <a:sym typeface="Wingdings" panose="05000000000000000000" pitchFamily="2" charset="2"/>
              </a:rPr>
              <a:t></a:t>
            </a:r>
            <a:r>
              <a:rPr lang="zh-CN" altLang="en-US">
                <a:solidFill>
                  <a:srgbClr val="FF0000"/>
                </a:solidFill>
              </a:rPr>
              <a:t>面向主题</a:t>
            </a:r>
            <a:endParaRPr lang="en-US" altLang="zh-CN">
              <a:solidFill>
                <a:srgbClr val="FF0000"/>
              </a:solidFill>
            </a:endParaRPr>
          </a:p>
          <a:p>
            <a:pPr marL="725488" lvl="1" indent="-457200">
              <a:buFont typeface="+mj-lt"/>
              <a:buAutoNum type="arabicPeriod"/>
            </a:pPr>
            <a:r>
              <a:rPr lang="zh-CN" altLang="en-US">
                <a:solidFill>
                  <a:srgbClr val="0000CC"/>
                </a:solidFill>
              </a:rPr>
              <a:t>丢弃了原来不必要，不适合分析的信息。</a:t>
            </a:r>
          </a:p>
          <a:p>
            <a:pPr marL="725488" lvl="1" indent="-457200">
              <a:buFont typeface="+mj-lt"/>
              <a:buAutoNum type="arabicPeriod"/>
            </a:pPr>
            <a:r>
              <a:rPr lang="zh-CN" altLang="en-US">
                <a:solidFill>
                  <a:srgbClr val="0000CC"/>
                </a:solidFill>
              </a:rPr>
              <a:t>将分散在各子系统中的有关主题的信息集成，形成关于主题的一致信息。</a:t>
            </a:r>
          </a:p>
          <a:p>
            <a:pPr marL="725488" lvl="1" indent="-457200">
              <a:buFont typeface="+mj-lt"/>
              <a:buAutoNum type="arabicPeriod"/>
            </a:pPr>
            <a:r>
              <a:rPr lang="zh-CN" altLang="en-US">
                <a:solidFill>
                  <a:srgbClr val="0000CC"/>
                </a:solidFill>
              </a:rPr>
              <a:t>不同主题之间也有重叠的内容，但只是逻辑上的重叠，细节级上的重叠， 另外主题间并不是两两重叠。</a:t>
            </a:r>
          </a:p>
        </p:txBody>
      </p:sp>
      <p:sp>
        <p:nvSpPr>
          <p:cNvPr id="4" name="灯片编号占位符 3">
            <a:extLst>
              <a:ext uri="{FF2B5EF4-FFF2-40B4-BE49-F238E27FC236}">
                <a16:creationId xmlns:a16="http://schemas.microsoft.com/office/drawing/2014/main" id="{071FD711-D7B6-4AD4-98A2-568F13A891FA}"/>
              </a:ext>
            </a:extLst>
          </p:cNvPr>
          <p:cNvSpPr>
            <a:spLocks noGrp="1"/>
          </p:cNvSpPr>
          <p:nvPr>
            <p:ph type="sldNum" sz="quarter" idx="12"/>
          </p:nvPr>
        </p:nvSpPr>
        <p:spPr/>
        <p:txBody>
          <a:bodyPr/>
          <a:lstStyle/>
          <a:p>
            <a:fld id="{BEE6C54C-6C12-40E0-80B0-01E42803F46F}" type="slidenum">
              <a:rPr lang="zh-CN" altLang="en-US" smtClean="0"/>
              <a:pPr/>
              <a:t>20</a:t>
            </a:fld>
            <a:endParaRPr lang="zh-CN" altLang="en-US"/>
          </a:p>
        </p:txBody>
      </p:sp>
      <p:grpSp>
        <p:nvGrpSpPr>
          <p:cNvPr id="6" name="Group 36">
            <a:extLst>
              <a:ext uri="{FF2B5EF4-FFF2-40B4-BE49-F238E27FC236}">
                <a16:creationId xmlns:a16="http://schemas.microsoft.com/office/drawing/2014/main" id="{3BF44AE3-E1A1-461E-A875-1E6ACA3ACF91}"/>
              </a:ext>
            </a:extLst>
          </p:cNvPr>
          <p:cNvGrpSpPr>
            <a:grpSpLocks/>
          </p:cNvGrpSpPr>
          <p:nvPr/>
        </p:nvGrpSpPr>
        <p:grpSpPr bwMode="auto">
          <a:xfrm>
            <a:off x="4764087" y="4088759"/>
            <a:ext cx="2663825" cy="2016125"/>
            <a:chOff x="1565" y="2795"/>
            <a:chExt cx="1678" cy="1270"/>
          </a:xfrm>
        </p:grpSpPr>
        <p:grpSp>
          <p:nvGrpSpPr>
            <p:cNvPr id="7" name="Group 33">
              <a:extLst>
                <a:ext uri="{FF2B5EF4-FFF2-40B4-BE49-F238E27FC236}">
                  <a16:creationId xmlns:a16="http://schemas.microsoft.com/office/drawing/2014/main" id="{422EA804-D96A-4C26-901F-EC8A5AB54F75}"/>
                </a:ext>
              </a:extLst>
            </p:cNvPr>
            <p:cNvGrpSpPr>
              <a:grpSpLocks/>
            </p:cNvGrpSpPr>
            <p:nvPr/>
          </p:nvGrpSpPr>
          <p:grpSpPr bwMode="auto">
            <a:xfrm>
              <a:off x="1565" y="3294"/>
              <a:ext cx="771" cy="771"/>
              <a:chOff x="1565" y="3294"/>
              <a:chExt cx="771" cy="771"/>
            </a:xfrm>
          </p:grpSpPr>
          <p:sp>
            <p:nvSpPr>
              <p:cNvPr id="16" name="Oval 9">
                <a:extLst>
                  <a:ext uri="{FF2B5EF4-FFF2-40B4-BE49-F238E27FC236}">
                    <a16:creationId xmlns:a16="http://schemas.microsoft.com/office/drawing/2014/main" id="{E5E2F4AE-FE33-4D3E-AE17-0F96BA345CDC}"/>
                  </a:ext>
                </a:extLst>
              </p:cNvPr>
              <p:cNvSpPr>
                <a:spLocks noChangeArrowheads="1"/>
              </p:cNvSpPr>
              <p:nvPr/>
            </p:nvSpPr>
            <p:spPr bwMode="auto">
              <a:xfrm>
                <a:off x="1565" y="3294"/>
                <a:ext cx="771" cy="771"/>
              </a:xfrm>
              <a:prstGeom prst="ellipse">
                <a:avLst/>
              </a:prstGeom>
              <a:gradFill rotWithShape="1">
                <a:gsLst>
                  <a:gs pos="0">
                    <a:schemeClr val="bg1"/>
                  </a:gs>
                  <a:gs pos="100000">
                    <a:schemeClr val="bg1">
                      <a:gamma/>
                      <a:shade val="56078"/>
                      <a:invGamma/>
                    </a:schemeClr>
                  </a:gs>
                </a:gsLst>
                <a:path path="shape">
                  <a:fillToRect l="50000" t="50000" r="50000" b="50000"/>
                </a:path>
              </a:gradFill>
              <a:ln w="3175">
                <a:noFill/>
                <a:round/>
                <a:headEnd/>
                <a:tailEnd/>
              </a:ln>
              <a:effectLst/>
            </p:spPr>
            <p:txBody>
              <a:bodyPr wrap="none" anchor="ctr"/>
              <a:lstStyle/>
              <a:p>
                <a:pPr algn="ctr" eaLnBrk="1" hangingPunct="1">
                  <a:defRPr/>
                </a:pPr>
                <a:endParaRPr lang="zh-CN" altLang="en-US">
                  <a:solidFill>
                    <a:srgbClr val="000099"/>
                  </a:solidFill>
                </a:endParaRPr>
              </a:p>
            </p:txBody>
          </p:sp>
          <p:sp>
            <p:nvSpPr>
              <p:cNvPr id="17" name="Text Box 10">
                <a:extLst>
                  <a:ext uri="{FF2B5EF4-FFF2-40B4-BE49-F238E27FC236}">
                    <a16:creationId xmlns:a16="http://schemas.microsoft.com/office/drawing/2014/main" id="{49F24CBB-FE92-4461-8EF6-865BB3B2F886}"/>
                  </a:ext>
                </a:extLst>
              </p:cNvPr>
              <p:cNvSpPr txBox="1">
                <a:spLocks noChangeArrowheads="1"/>
              </p:cNvSpPr>
              <p:nvPr/>
            </p:nvSpPr>
            <p:spPr bwMode="auto">
              <a:xfrm>
                <a:off x="1610" y="3521"/>
                <a:ext cx="6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a:solidFill>
                      <a:srgbClr val="000099"/>
                    </a:solidFill>
                    <a:latin typeface="Tahoma" panose="020B0604030504040204" pitchFamily="34" charset="0"/>
                    <a:ea typeface="华文楷体" panose="02010600040101010101" pitchFamily="2" charset="-122"/>
                  </a:rPr>
                  <a:t>供应商</a:t>
                </a:r>
              </a:p>
            </p:txBody>
          </p:sp>
        </p:grpSp>
        <p:grpSp>
          <p:nvGrpSpPr>
            <p:cNvPr id="8" name="Group 34">
              <a:extLst>
                <a:ext uri="{FF2B5EF4-FFF2-40B4-BE49-F238E27FC236}">
                  <a16:creationId xmlns:a16="http://schemas.microsoft.com/office/drawing/2014/main" id="{807778E3-9BE2-40A8-A906-C82BC49D92C3}"/>
                </a:ext>
              </a:extLst>
            </p:cNvPr>
            <p:cNvGrpSpPr>
              <a:grpSpLocks/>
            </p:cNvGrpSpPr>
            <p:nvPr/>
          </p:nvGrpSpPr>
          <p:grpSpPr bwMode="auto">
            <a:xfrm>
              <a:off x="2472" y="3294"/>
              <a:ext cx="771" cy="771"/>
              <a:chOff x="2472" y="3294"/>
              <a:chExt cx="771" cy="771"/>
            </a:xfrm>
          </p:grpSpPr>
          <p:sp>
            <p:nvSpPr>
              <p:cNvPr id="14" name="Oval 12">
                <a:extLst>
                  <a:ext uri="{FF2B5EF4-FFF2-40B4-BE49-F238E27FC236}">
                    <a16:creationId xmlns:a16="http://schemas.microsoft.com/office/drawing/2014/main" id="{D9C61FEB-C9B7-416E-BA77-7FA0971488A3}"/>
                  </a:ext>
                </a:extLst>
              </p:cNvPr>
              <p:cNvSpPr>
                <a:spLocks noChangeArrowheads="1"/>
              </p:cNvSpPr>
              <p:nvPr/>
            </p:nvSpPr>
            <p:spPr bwMode="auto">
              <a:xfrm>
                <a:off x="2472" y="3294"/>
                <a:ext cx="771" cy="771"/>
              </a:xfrm>
              <a:prstGeom prst="ellipse">
                <a:avLst/>
              </a:prstGeom>
              <a:gradFill rotWithShape="1">
                <a:gsLst>
                  <a:gs pos="0">
                    <a:schemeClr val="bg1"/>
                  </a:gs>
                  <a:gs pos="100000">
                    <a:schemeClr val="bg1">
                      <a:gamma/>
                      <a:shade val="56078"/>
                      <a:invGamma/>
                    </a:schemeClr>
                  </a:gs>
                </a:gsLst>
                <a:path path="shape">
                  <a:fillToRect l="50000" t="50000" r="50000" b="50000"/>
                </a:path>
              </a:gradFill>
              <a:ln w="3175">
                <a:noFill/>
                <a:round/>
                <a:headEnd/>
                <a:tailEnd/>
              </a:ln>
              <a:effectLst/>
            </p:spPr>
            <p:txBody>
              <a:bodyPr wrap="none" anchor="ctr"/>
              <a:lstStyle/>
              <a:p>
                <a:pPr eaLnBrk="1" hangingPunct="1">
                  <a:defRPr/>
                </a:pPr>
                <a:endParaRPr lang="zh-CN" altLang="en-US"/>
              </a:p>
            </p:txBody>
          </p:sp>
          <p:sp>
            <p:nvSpPr>
              <p:cNvPr id="15" name="Text Box 13">
                <a:extLst>
                  <a:ext uri="{FF2B5EF4-FFF2-40B4-BE49-F238E27FC236}">
                    <a16:creationId xmlns:a16="http://schemas.microsoft.com/office/drawing/2014/main" id="{BB37FF99-4B36-4150-87EB-528628BFA5CE}"/>
                  </a:ext>
                </a:extLst>
              </p:cNvPr>
              <p:cNvSpPr txBox="1">
                <a:spLocks noChangeArrowheads="1"/>
              </p:cNvSpPr>
              <p:nvPr/>
            </p:nvSpPr>
            <p:spPr bwMode="auto">
              <a:xfrm>
                <a:off x="2517" y="3521"/>
                <a:ext cx="6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a:solidFill>
                      <a:srgbClr val="000099"/>
                    </a:solidFill>
                    <a:latin typeface="Tahoma" panose="020B0604030504040204" pitchFamily="34" charset="0"/>
                    <a:ea typeface="华文楷体" panose="02010600040101010101" pitchFamily="2" charset="-122"/>
                  </a:rPr>
                  <a:t>顾 客</a:t>
                </a:r>
              </a:p>
            </p:txBody>
          </p:sp>
        </p:grpSp>
        <p:grpSp>
          <p:nvGrpSpPr>
            <p:cNvPr id="9" name="Group 28">
              <a:extLst>
                <a:ext uri="{FF2B5EF4-FFF2-40B4-BE49-F238E27FC236}">
                  <a16:creationId xmlns:a16="http://schemas.microsoft.com/office/drawing/2014/main" id="{628EDE1E-A25A-4DDB-9216-D6614CE58408}"/>
                </a:ext>
              </a:extLst>
            </p:cNvPr>
            <p:cNvGrpSpPr>
              <a:grpSpLocks/>
            </p:cNvGrpSpPr>
            <p:nvPr/>
          </p:nvGrpSpPr>
          <p:grpSpPr bwMode="auto">
            <a:xfrm>
              <a:off x="2018" y="2795"/>
              <a:ext cx="771" cy="771"/>
              <a:chOff x="2200" y="2478"/>
              <a:chExt cx="771" cy="771"/>
            </a:xfrm>
          </p:grpSpPr>
          <p:sp>
            <p:nvSpPr>
              <p:cNvPr id="12" name="Oval 29">
                <a:extLst>
                  <a:ext uri="{FF2B5EF4-FFF2-40B4-BE49-F238E27FC236}">
                    <a16:creationId xmlns:a16="http://schemas.microsoft.com/office/drawing/2014/main" id="{4877ECE6-C02C-4F4C-9954-A91B98BAB502}"/>
                  </a:ext>
                </a:extLst>
              </p:cNvPr>
              <p:cNvSpPr>
                <a:spLocks noChangeArrowheads="1"/>
              </p:cNvSpPr>
              <p:nvPr/>
            </p:nvSpPr>
            <p:spPr bwMode="auto">
              <a:xfrm>
                <a:off x="2200" y="2478"/>
                <a:ext cx="771" cy="771"/>
              </a:xfrm>
              <a:prstGeom prst="ellipse">
                <a:avLst/>
              </a:prstGeom>
              <a:gradFill rotWithShape="1">
                <a:gsLst>
                  <a:gs pos="0">
                    <a:schemeClr val="bg1"/>
                  </a:gs>
                  <a:gs pos="100000">
                    <a:schemeClr val="bg1">
                      <a:gamma/>
                      <a:shade val="45882"/>
                      <a:invGamma/>
                    </a:schemeClr>
                  </a:gs>
                </a:gsLst>
                <a:path path="shape">
                  <a:fillToRect l="50000" t="50000" r="50000" b="50000"/>
                </a:path>
              </a:gradFill>
              <a:ln w="3175">
                <a:solidFill>
                  <a:schemeClr val="tx1"/>
                </a:solidFill>
                <a:round/>
                <a:headEnd/>
                <a:tailEnd/>
              </a:ln>
              <a:effectLst/>
            </p:spPr>
            <p:txBody>
              <a:bodyPr wrap="none" anchor="ctr"/>
              <a:lstStyle/>
              <a:p>
                <a:pPr eaLnBrk="1" hangingPunct="1">
                  <a:defRPr/>
                </a:pPr>
                <a:endParaRPr lang="zh-CN" altLang="en-US"/>
              </a:p>
            </p:txBody>
          </p:sp>
          <p:sp>
            <p:nvSpPr>
              <p:cNvPr id="13" name="Text Box 30">
                <a:extLst>
                  <a:ext uri="{FF2B5EF4-FFF2-40B4-BE49-F238E27FC236}">
                    <a16:creationId xmlns:a16="http://schemas.microsoft.com/office/drawing/2014/main" id="{5CA5C887-F17B-496E-8844-CF4AC4472793}"/>
                  </a:ext>
                </a:extLst>
              </p:cNvPr>
              <p:cNvSpPr txBox="1">
                <a:spLocks noChangeArrowheads="1"/>
              </p:cNvSpPr>
              <p:nvPr/>
            </p:nvSpPr>
            <p:spPr bwMode="auto">
              <a:xfrm>
                <a:off x="2245" y="2750"/>
                <a:ext cx="6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a:solidFill>
                      <a:srgbClr val="000099"/>
                    </a:solidFill>
                    <a:latin typeface="Tahoma" panose="020B0604030504040204" pitchFamily="34" charset="0"/>
                    <a:ea typeface="华文楷体" panose="02010600040101010101" pitchFamily="2" charset="-122"/>
                  </a:rPr>
                  <a:t>商 品</a:t>
                </a:r>
              </a:p>
            </p:txBody>
          </p:sp>
        </p:grpSp>
        <p:sp>
          <p:nvSpPr>
            <p:cNvPr id="10" name="Oval 32">
              <a:extLst>
                <a:ext uri="{FF2B5EF4-FFF2-40B4-BE49-F238E27FC236}">
                  <a16:creationId xmlns:a16="http://schemas.microsoft.com/office/drawing/2014/main" id="{64A36051-E672-409D-9BB9-2A7D4B58CF29}"/>
                </a:ext>
              </a:extLst>
            </p:cNvPr>
            <p:cNvSpPr>
              <a:spLocks noChangeArrowheads="1"/>
            </p:cNvSpPr>
            <p:nvPr/>
          </p:nvSpPr>
          <p:spPr bwMode="auto">
            <a:xfrm>
              <a:off x="1565" y="3294"/>
              <a:ext cx="771" cy="771"/>
            </a:xfrm>
            <a:prstGeom prst="ellipse">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1800">
                <a:solidFill>
                  <a:srgbClr val="000099"/>
                </a:solidFill>
              </a:endParaRPr>
            </a:p>
          </p:txBody>
        </p:sp>
        <p:sp>
          <p:nvSpPr>
            <p:cNvPr id="11" name="Oval 35">
              <a:extLst>
                <a:ext uri="{FF2B5EF4-FFF2-40B4-BE49-F238E27FC236}">
                  <a16:creationId xmlns:a16="http://schemas.microsoft.com/office/drawing/2014/main" id="{1C766D0F-7E05-4165-90F8-624E6402F4F0}"/>
                </a:ext>
              </a:extLst>
            </p:cNvPr>
            <p:cNvSpPr>
              <a:spLocks noChangeArrowheads="1"/>
            </p:cNvSpPr>
            <p:nvPr/>
          </p:nvSpPr>
          <p:spPr bwMode="auto">
            <a:xfrm>
              <a:off x="2472" y="3294"/>
              <a:ext cx="771" cy="771"/>
            </a:xfrm>
            <a:prstGeom prst="ellipse">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1800">
                <a:solidFill>
                  <a:srgbClr val="000099"/>
                </a:solidFill>
              </a:endParaRPr>
            </a:p>
          </p:txBody>
        </p:sp>
      </p:grpSp>
    </p:spTree>
    <p:extLst>
      <p:ext uri="{BB962C8B-B14F-4D97-AF65-F5344CB8AC3E}">
        <p14:creationId xmlns:p14="http://schemas.microsoft.com/office/powerpoint/2010/main" val="2063934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A986EE-6ABC-4A15-AF9C-8A1BC7ABFDC2}"/>
              </a:ext>
            </a:extLst>
          </p:cNvPr>
          <p:cNvSpPr>
            <a:spLocks noGrp="1"/>
          </p:cNvSpPr>
          <p:nvPr>
            <p:ph type="title"/>
          </p:nvPr>
        </p:nvSpPr>
        <p:spPr/>
        <p:txBody>
          <a:bodyPr/>
          <a:lstStyle/>
          <a:p>
            <a:r>
              <a:rPr lang="zh-CN" altLang="en-US"/>
              <a:t>数据仓库的特点</a:t>
            </a:r>
            <a:r>
              <a:rPr lang="en-US" altLang="zh-CN"/>
              <a:t>-</a:t>
            </a:r>
            <a:r>
              <a:rPr lang="zh-CN" altLang="en-US">
                <a:solidFill>
                  <a:srgbClr val="C00000"/>
                </a:solidFill>
              </a:rPr>
              <a:t>集成性</a:t>
            </a:r>
          </a:p>
        </p:txBody>
      </p:sp>
      <p:sp>
        <p:nvSpPr>
          <p:cNvPr id="3" name="内容占位符 2">
            <a:extLst>
              <a:ext uri="{FF2B5EF4-FFF2-40B4-BE49-F238E27FC236}">
                <a16:creationId xmlns:a16="http://schemas.microsoft.com/office/drawing/2014/main" id="{E0F55B75-CEA9-4D10-836D-35001BD31850}"/>
              </a:ext>
            </a:extLst>
          </p:cNvPr>
          <p:cNvSpPr>
            <a:spLocks noGrp="1"/>
          </p:cNvSpPr>
          <p:nvPr>
            <p:ph idx="1"/>
          </p:nvPr>
        </p:nvSpPr>
        <p:spPr/>
        <p:txBody>
          <a:bodyPr>
            <a:normAutofit lnSpcReduction="10000"/>
          </a:bodyPr>
          <a:lstStyle/>
          <a:p>
            <a:r>
              <a:rPr lang="zh-CN" altLang="en-US"/>
              <a:t>数据仓库中的数据是从原有分散的源数据库中提取出来的，其每一个主题所对应的源数据在原有的数据库中有许多</a:t>
            </a:r>
            <a:r>
              <a:rPr lang="zh-CN" altLang="en-US">
                <a:solidFill>
                  <a:srgbClr val="C00000"/>
                </a:solidFill>
              </a:rPr>
              <a:t>冗余</a:t>
            </a:r>
            <a:r>
              <a:rPr lang="zh-CN" altLang="en-US"/>
              <a:t>和</a:t>
            </a:r>
            <a:r>
              <a:rPr lang="zh-CN" altLang="en-US">
                <a:solidFill>
                  <a:srgbClr val="C00000"/>
                </a:solidFill>
              </a:rPr>
              <a:t>不一致</a:t>
            </a:r>
            <a:r>
              <a:rPr lang="zh-CN" altLang="en-US"/>
              <a:t>，且与</a:t>
            </a:r>
            <a:r>
              <a:rPr lang="zh-CN" altLang="en-US">
                <a:solidFill>
                  <a:srgbClr val="C00000"/>
                </a:solidFill>
              </a:rPr>
              <a:t>不同的应用逻辑</a:t>
            </a:r>
            <a:r>
              <a:rPr lang="zh-CN" altLang="en-US"/>
              <a:t>相关。</a:t>
            </a:r>
          </a:p>
          <a:p>
            <a:r>
              <a:rPr lang="zh-CN" altLang="en-US"/>
              <a:t>为了创建一个有效的主题域，必须将这些来自不同数据源的数据集成起来，使之</a:t>
            </a:r>
            <a:r>
              <a:rPr lang="zh-CN" altLang="en-US">
                <a:solidFill>
                  <a:srgbClr val="C00000"/>
                </a:solidFill>
              </a:rPr>
              <a:t>遵循统一的编码规则</a:t>
            </a:r>
            <a:r>
              <a:rPr lang="zh-CN" altLang="en-US"/>
              <a:t>。</a:t>
            </a:r>
          </a:p>
          <a:p>
            <a:r>
              <a:rPr lang="zh-CN" altLang="en-US"/>
              <a:t>因此，数据仓库在提取数据时必须经过数据集成，</a:t>
            </a:r>
            <a:r>
              <a:rPr lang="zh-CN" altLang="en-US">
                <a:solidFill>
                  <a:srgbClr val="C00000"/>
                </a:solidFill>
              </a:rPr>
              <a:t>消除源数据中的矛盾</a:t>
            </a:r>
            <a:r>
              <a:rPr lang="zh-CN" altLang="en-US"/>
              <a:t>，并进行</a:t>
            </a:r>
            <a:r>
              <a:rPr lang="zh-CN" altLang="en-US">
                <a:solidFill>
                  <a:srgbClr val="C00000"/>
                </a:solidFill>
              </a:rPr>
              <a:t>数据综合和计算</a:t>
            </a:r>
            <a:r>
              <a:rPr lang="zh-CN" altLang="en-US"/>
              <a:t>。经过数据集成后，数据仓库所提供的信息比数据库提供的信息更概括、更本质。 </a:t>
            </a:r>
            <a:endParaRPr lang="en-US" altLang="zh-CN"/>
          </a:p>
          <a:p>
            <a:r>
              <a:rPr lang="zh-CN" altLang="en-US"/>
              <a:t>主要两个工作：</a:t>
            </a:r>
            <a:r>
              <a:rPr lang="zh-CN" altLang="en-US">
                <a:solidFill>
                  <a:srgbClr val="C00000"/>
                </a:solidFill>
              </a:rPr>
              <a:t>统一源数据所有矛盾之处；进行数据综合和计算</a:t>
            </a:r>
          </a:p>
        </p:txBody>
      </p:sp>
      <p:sp>
        <p:nvSpPr>
          <p:cNvPr id="4" name="灯片编号占位符 3">
            <a:extLst>
              <a:ext uri="{FF2B5EF4-FFF2-40B4-BE49-F238E27FC236}">
                <a16:creationId xmlns:a16="http://schemas.microsoft.com/office/drawing/2014/main" id="{8EF0B5B4-9707-4A98-B68B-4346CA976B54}"/>
              </a:ext>
            </a:extLst>
          </p:cNvPr>
          <p:cNvSpPr>
            <a:spLocks noGrp="1"/>
          </p:cNvSpPr>
          <p:nvPr>
            <p:ph type="sldNum" sz="quarter" idx="12"/>
          </p:nvPr>
        </p:nvSpPr>
        <p:spPr/>
        <p:txBody>
          <a:bodyPr/>
          <a:lstStyle/>
          <a:p>
            <a:fld id="{BEE6C54C-6C12-40E0-80B0-01E42803F46F}" type="slidenum">
              <a:rPr lang="zh-CN" altLang="en-US" smtClean="0"/>
              <a:pPr/>
              <a:t>21</a:t>
            </a:fld>
            <a:endParaRPr lang="zh-CN" altLang="en-US"/>
          </a:p>
        </p:txBody>
      </p:sp>
    </p:spTree>
    <p:extLst>
      <p:ext uri="{BB962C8B-B14F-4D97-AF65-F5344CB8AC3E}">
        <p14:creationId xmlns:p14="http://schemas.microsoft.com/office/powerpoint/2010/main" val="1948135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A986EE-6ABC-4A15-AF9C-8A1BC7ABFDC2}"/>
              </a:ext>
            </a:extLst>
          </p:cNvPr>
          <p:cNvSpPr>
            <a:spLocks noGrp="1"/>
          </p:cNvSpPr>
          <p:nvPr>
            <p:ph type="title"/>
          </p:nvPr>
        </p:nvSpPr>
        <p:spPr/>
        <p:txBody>
          <a:bodyPr/>
          <a:lstStyle/>
          <a:p>
            <a:r>
              <a:rPr lang="zh-CN" altLang="en-US"/>
              <a:t>数据仓库的特点</a:t>
            </a:r>
            <a:r>
              <a:rPr lang="en-US" altLang="zh-CN"/>
              <a:t>-</a:t>
            </a:r>
            <a:r>
              <a:rPr lang="zh-CN" altLang="en-US">
                <a:solidFill>
                  <a:srgbClr val="C00000"/>
                </a:solidFill>
              </a:rPr>
              <a:t>集成性</a:t>
            </a:r>
          </a:p>
        </p:txBody>
      </p:sp>
      <p:sp>
        <p:nvSpPr>
          <p:cNvPr id="4" name="灯片编号占位符 3">
            <a:extLst>
              <a:ext uri="{FF2B5EF4-FFF2-40B4-BE49-F238E27FC236}">
                <a16:creationId xmlns:a16="http://schemas.microsoft.com/office/drawing/2014/main" id="{8EF0B5B4-9707-4A98-B68B-4346CA976B54}"/>
              </a:ext>
            </a:extLst>
          </p:cNvPr>
          <p:cNvSpPr>
            <a:spLocks noGrp="1"/>
          </p:cNvSpPr>
          <p:nvPr>
            <p:ph type="sldNum" sz="quarter" idx="12"/>
          </p:nvPr>
        </p:nvSpPr>
        <p:spPr/>
        <p:txBody>
          <a:bodyPr/>
          <a:lstStyle/>
          <a:p>
            <a:fld id="{BEE6C54C-6C12-40E0-80B0-01E42803F46F}" type="slidenum">
              <a:rPr lang="zh-CN" altLang="en-US" smtClean="0"/>
              <a:pPr/>
              <a:t>22</a:t>
            </a:fld>
            <a:endParaRPr lang="zh-CN" altLang="en-US"/>
          </a:p>
        </p:txBody>
      </p:sp>
      <p:pic>
        <p:nvPicPr>
          <p:cNvPr id="7" name="Picture 11">
            <a:extLst>
              <a:ext uri="{FF2B5EF4-FFF2-40B4-BE49-F238E27FC236}">
                <a16:creationId xmlns:a16="http://schemas.microsoft.com/office/drawing/2014/main" id="{03A17F69-A6F1-4AFB-97C4-38F6510B90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99" r="8052" b="1433"/>
          <a:stretch/>
        </p:blipFill>
        <p:spPr bwMode="auto">
          <a:xfrm>
            <a:off x="2616740" y="1168585"/>
            <a:ext cx="5953328" cy="542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8761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A986EE-6ABC-4A15-AF9C-8A1BC7ABFDC2}"/>
              </a:ext>
            </a:extLst>
          </p:cNvPr>
          <p:cNvSpPr>
            <a:spLocks noGrp="1"/>
          </p:cNvSpPr>
          <p:nvPr>
            <p:ph type="title"/>
          </p:nvPr>
        </p:nvSpPr>
        <p:spPr/>
        <p:txBody>
          <a:bodyPr/>
          <a:lstStyle/>
          <a:p>
            <a:r>
              <a:rPr lang="zh-CN" altLang="en-US"/>
              <a:t>数据仓库的特点</a:t>
            </a:r>
            <a:r>
              <a:rPr lang="en-US" altLang="zh-CN"/>
              <a:t>-</a:t>
            </a:r>
            <a:r>
              <a:rPr lang="zh-CN" altLang="en-US">
                <a:solidFill>
                  <a:srgbClr val="C00000"/>
                </a:solidFill>
              </a:rPr>
              <a:t>集成性</a:t>
            </a:r>
          </a:p>
        </p:txBody>
      </p:sp>
      <p:sp>
        <p:nvSpPr>
          <p:cNvPr id="4" name="灯片编号占位符 3">
            <a:extLst>
              <a:ext uri="{FF2B5EF4-FFF2-40B4-BE49-F238E27FC236}">
                <a16:creationId xmlns:a16="http://schemas.microsoft.com/office/drawing/2014/main" id="{8EF0B5B4-9707-4A98-B68B-4346CA976B54}"/>
              </a:ext>
            </a:extLst>
          </p:cNvPr>
          <p:cNvSpPr>
            <a:spLocks noGrp="1"/>
          </p:cNvSpPr>
          <p:nvPr>
            <p:ph type="sldNum" sz="quarter" idx="12"/>
          </p:nvPr>
        </p:nvSpPr>
        <p:spPr/>
        <p:txBody>
          <a:bodyPr/>
          <a:lstStyle/>
          <a:p>
            <a:fld id="{BEE6C54C-6C12-40E0-80B0-01E42803F46F}" type="slidenum">
              <a:rPr lang="zh-CN" altLang="en-US" smtClean="0"/>
              <a:pPr/>
              <a:t>23</a:t>
            </a:fld>
            <a:endParaRPr lang="zh-CN" altLang="en-US"/>
          </a:p>
        </p:txBody>
      </p:sp>
      <p:pic>
        <p:nvPicPr>
          <p:cNvPr id="5" name="Picture 2">
            <a:extLst>
              <a:ext uri="{FF2B5EF4-FFF2-40B4-BE49-F238E27FC236}">
                <a16:creationId xmlns:a16="http://schemas.microsoft.com/office/drawing/2014/main" id="{5AB472D0-171B-4BEB-9417-BEB278B333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5253" y="1244973"/>
            <a:ext cx="7385050" cy="496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4465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1D57A0-6C3B-4795-9EDA-0D7BDF489514}"/>
              </a:ext>
            </a:extLst>
          </p:cNvPr>
          <p:cNvSpPr>
            <a:spLocks noGrp="1"/>
          </p:cNvSpPr>
          <p:nvPr>
            <p:ph type="title"/>
          </p:nvPr>
        </p:nvSpPr>
        <p:spPr/>
        <p:txBody>
          <a:bodyPr/>
          <a:lstStyle/>
          <a:p>
            <a:r>
              <a:rPr lang="zh-CN" altLang="en-US"/>
              <a:t>数据仓库的特点</a:t>
            </a:r>
            <a:r>
              <a:rPr lang="en-US" altLang="zh-CN"/>
              <a:t>-</a:t>
            </a:r>
            <a:r>
              <a:rPr lang="zh-CN" altLang="en-US">
                <a:solidFill>
                  <a:srgbClr val="C00000"/>
                </a:solidFill>
              </a:rPr>
              <a:t>稳定性</a:t>
            </a:r>
            <a:endParaRPr lang="zh-CN" altLang="en-US"/>
          </a:p>
        </p:txBody>
      </p:sp>
      <p:sp>
        <p:nvSpPr>
          <p:cNvPr id="3" name="内容占位符 2">
            <a:extLst>
              <a:ext uri="{FF2B5EF4-FFF2-40B4-BE49-F238E27FC236}">
                <a16:creationId xmlns:a16="http://schemas.microsoft.com/office/drawing/2014/main" id="{D768768D-B1DF-4F2A-9F78-BB2ACA4BE487}"/>
              </a:ext>
            </a:extLst>
          </p:cNvPr>
          <p:cNvSpPr>
            <a:spLocks noGrp="1"/>
          </p:cNvSpPr>
          <p:nvPr>
            <p:ph idx="1"/>
          </p:nvPr>
        </p:nvSpPr>
        <p:spPr/>
        <p:txBody>
          <a:bodyPr>
            <a:normAutofit/>
          </a:bodyPr>
          <a:lstStyle/>
          <a:p>
            <a:r>
              <a:rPr lang="zh-CN" altLang="en-US"/>
              <a:t>从操作型系统中提取的数据和从外部数据源中取得的数据，</a:t>
            </a:r>
            <a:r>
              <a:rPr lang="zh-CN" altLang="en-US">
                <a:solidFill>
                  <a:srgbClr val="C00000"/>
                </a:solidFill>
              </a:rPr>
              <a:t>每隔一段时间</a:t>
            </a:r>
            <a:r>
              <a:rPr lang="zh-CN" altLang="en-US"/>
              <a:t>被存储到数据仓库中。</a:t>
            </a:r>
          </a:p>
          <a:p>
            <a:pPr lvl="1"/>
            <a:r>
              <a:rPr lang="zh-CN" altLang="en-US"/>
              <a:t>根据商业交易的需要，这种过程一般来说一天两次，一天一次，一个星期一次，或两个星期一次都是可以的。</a:t>
            </a:r>
            <a:endParaRPr lang="en-US" altLang="zh-CN"/>
          </a:p>
          <a:p>
            <a:pPr lvl="1"/>
            <a:endParaRPr lang="zh-CN" altLang="en-US" sz="1600"/>
          </a:p>
          <a:p>
            <a:r>
              <a:rPr lang="zh-CN" altLang="en-US"/>
              <a:t>在每次商业交易发生时，可以实时地更新操作型系统中的数据，但并不频繁地对数据仓库进行更新。</a:t>
            </a:r>
          </a:p>
          <a:p>
            <a:pPr lvl="1"/>
            <a:r>
              <a:rPr lang="zh-CN" altLang="en-US"/>
              <a:t>不能在数据仓库中实时地删除数据。一旦数据存入了数据仓库，就不能对这个数据进行修改。因为数据仓库中的数据是用来查询和分析的。</a:t>
            </a:r>
          </a:p>
        </p:txBody>
      </p:sp>
      <p:sp>
        <p:nvSpPr>
          <p:cNvPr id="4" name="灯片编号占位符 3">
            <a:extLst>
              <a:ext uri="{FF2B5EF4-FFF2-40B4-BE49-F238E27FC236}">
                <a16:creationId xmlns:a16="http://schemas.microsoft.com/office/drawing/2014/main" id="{77317BE0-E201-476D-B69F-3C875C9AC903}"/>
              </a:ext>
            </a:extLst>
          </p:cNvPr>
          <p:cNvSpPr>
            <a:spLocks noGrp="1"/>
          </p:cNvSpPr>
          <p:nvPr>
            <p:ph type="sldNum" sz="quarter" idx="12"/>
          </p:nvPr>
        </p:nvSpPr>
        <p:spPr/>
        <p:txBody>
          <a:bodyPr/>
          <a:lstStyle/>
          <a:p>
            <a:fld id="{BEE6C54C-6C12-40E0-80B0-01E42803F46F}" type="slidenum">
              <a:rPr lang="zh-CN" altLang="en-US" smtClean="0"/>
              <a:pPr/>
              <a:t>24</a:t>
            </a:fld>
            <a:endParaRPr lang="zh-CN" altLang="en-US"/>
          </a:p>
        </p:txBody>
      </p:sp>
    </p:spTree>
    <p:extLst>
      <p:ext uri="{BB962C8B-B14F-4D97-AF65-F5344CB8AC3E}">
        <p14:creationId xmlns:p14="http://schemas.microsoft.com/office/powerpoint/2010/main" val="880522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1D57A0-6C3B-4795-9EDA-0D7BDF489514}"/>
              </a:ext>
            </a:extLst>
          </p:cNvPr>
          <p:cNvSpPr>
            <a:spLocks noGrp="1"/>
          </p:cNvSpPr>
          <p:nvPr>
            <p:ph type="title"/>
          </p:nvPr>
        </p:nvSpPr>
        <p:spPr/>
        <p:txBody>
          <a:bodyPr/>
          <a:lstStyle/>
          <a:p>
            <a:r>
              <a:rPr lang="zh-CN" altLang="en-US"/>
              <a:t>数据仓库的特点</a:t>
            </a:r>
            <a:r>
              <a:rPr lang="en-US" altLang="zh-CN"/>
              <a:t>-</a:t>
            </a:r>
            <a:r>
              <a:rPr lang="zh-CN" altLang="en-US">
                <a:solidFill>
                  <a:srgbClr val="C00000"/>
                </a:solidFill>
              </a:rPr>
              <a:t>稳定性</a:t>
            </a:r>
            <a:endParaRPr lang="zh-CN" altLang="en-US"/>
          </a:p>
        </p:txBody>
      </p:sp>
      <p:sp>
        <p:nvSpPr>
          <p:cNvPr id="3" name="内容占位符 2">
            <a:extLst>
              <a:ext uri="{FF2B5EF4-FFF2-40B4-BE49-F238E27FC236}">
                <a16:creationId xmlns:a16="http://schemas.microsoft.com/office/drawing/2014/main" id="{D768768D-B1DF-4F2A-9F78-BB2ACA4BE487}"/>
              </a:ext>
            </a:extLst>
          </p:cNvPr>
          <p:cNvSpPr>
            <a:spLocks noGrp="1"/>
          </p:cNvSpPr>
          <p:nvPr>
            <p:ph idx="1"/>
          </p:nvPr>
        </p:nvSpPr>
        <p:spPr/>
        <p:txBody>
          <a:bodyPr>
            <a:normAutofit/>
          </a:bodyPr>
          <a:lstStyle/>
          <a:p>
            <a:r>
              <a:rPr lang="zh-CN" altLang="en-US"/>
              <a:t>数据仓库中的数据反映的是一段时间内历史数据的内容，是不同时间点的</a:t>
            </a:r>
            <a:r>
              <a:rPr lang="zh-CN" altLang="en-US">
                <a:solidFill>
                  <a:srgbClr val="C00000"/>
                </a:solidFill>
              </a:rPr>
              <a:t>数据库快照的集合</a:t>
            </a:r>
            <a:r>
              <a:rPr lang="zh-CN" altLang="en-US"/>
              <a:t>，以及基于撰写快照进行统计、综合和重组的导出数据，而不是联机处理的数据。</a:t>
            </a:r>
          </a:p>
          <a:p>
            <a:endParaRPr lang="zh-CN" altLang="en-US" sz="1800"/>
          </a:p>
          <a:p>
            <a:r>
              <a:rPr lang="zh-CN" altLang="en-US"/>
              <a:t>主要供企业高层决策分析之用，所涉及的数据操作主要是</a:t>
            </a:r>
            <a:r>
              <a:rPr lang="zh-CN" altLang="en-US">
                <a:solidFill>
                  <a:srgbClr val="C00000"/>
                </a:solidFill>
              </a:rPr>
              <a:t>查询</a:t>
            </a:r>
            <a:r>
              <a:rPr lang="zh-CN" altLang="en-US"/>
              <a:t>，一般情况下</a:t>
            </a:r>
            <a:r>
              <a:rPr lang="zh-CN" altLang="en-US">
                <a:solidFill>
                  <a:srgbClr val="C00000"/>
                </a:solidFill>
              </a:rPr>
              <a:t>并不进行修改操作</a:t>
            </a:r>
            <a:r>
              <a:rPr lang="zh-CN" altLang="en-US"/>
              <a:t>，即数据仓库中的数据是不可实时更新的，仅当超过规定的存储期限，才将其从数据仓库中删除，提取新的数据经集成后输入数据仓库。</a:t>
            </a:r>
          </a:p>
        </p:txBody>
      </p:sp>
      <p:sp>
        <p:nvSpPr>
          <p:cNvPr id="4" name="灯片编号占位符 3">
            <a:extLst>
              <a:ext uri="{FF2B5EF4-FFF2-40B4-BE49-F238E27FC236}">
                <a16:creationId xmlns:a16="http://schemas.microsoft.com/office/drawing/2014/main" id="{77317BE0-E201-476D-B69F-3C875C9AC903}"/>
              </a:ext>
            </a:extLst>
          </p:cNvPr>
          <p:cNvSpPr>
            <a:spLocks noGrp="1"/>
          </p:cNvSpPr>
          <p:nvPr>
            <p:ph type="sldNum" sz="quarter" idx="12"/>
          </p:nvPr>
        </p:nvSpPr>
        <p:spPr/>
        <p:txBody>
          <a:bodyPr/>
          <a:lstStyle/>
          <a:p>
            <a:fld id="{BEE6C54C-6C12-40E0-80B0-01E42803F46F}" type="slidenum">
              <a:rPr lang="zh-CN" altLang="en-US" smtClean="0"/>
              <a:pPr/>
              <a:t>25</a:t>
            </a:fld>
            <a:endParaRPr lang="zh-CN" altLang="en-US"/>
          </a:p>
        </p:txBody>
      </p:sp>
    </p:spTree>
    <p:extLst>
      <p:ext uri="{BB962C8B-B14F-4D97-AF65-F5344CB8AC3E}">
        <p14:creationId xmlns:p14="http://schemas.microsoft.com/office/powerpoint/2010/main" val="2425654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1D57A0-6C3B-4795-9EDA-0D7BDF489514}"/>
              </a:ext>
            </a:extLst>
          </p:cNvPr>
          <p:cNvSpPr>
            <a:spLocks noGrp="1"/>
          </p:cNvSpPr>
          <p:nvPr>
            <p:ph type="title"/>
          </p:nvPr>
        </p:nvSpPr>
        <p:spPr/>
        <p:txBody>
          <a:bodyPr/>
          <a:lstStyle/>
          <a:p>
            <a:r>
              <a:rPr lang="zh-CN" altLang="en-US"/>
              <a:t>数据仓库的特点</a:t>
            </a:r>
            <a:r>
              <a:rPr lang="en-US" altLang="zh-CN"/>
              <a:t>-</a:t>
            </a:r>
            <a:r>
              <a:rPr lang="zh-CN" altLang="en-US">
                <a:solidFill>
                  <a:srgbClr val="C00000"/>
                </a:solidFill>
              </a:rPr>
              <a:t>稳定性</a:t>
            </a:r>
            <a:endParaRPr lang="zh-CN" altLang="en-US"/>
          </a:p>
        </p:txBody>
      </p:sp>
      <p:sp>
        <p:nvSpPr>
          <p:cNvPr id="4" name="灯片编号占位符 3">
            <a:extLst>
              <a:ext uri="{FF2B5EF4-FFF2-40B4-BE49-F238E27FC236}">
                <a16:creationId xmlns:a16="http://schemas.microsoft.com/office/drawing/2014/main" id="{77317BE0-E201-476D-B69F-3C875C9AC903}"/>
              </a:ext>
            </a:extLst>
          </p:cNvPr>
          <p:cNvSpPr>
            <a:spLocks noGrp="1"/>
          </p:cNvSpPr>
          <p:nvPr>
            <p:ph type="sldNum" sz="quarter" idx="12"/>
          </p:nvPr>
        </p:nvSpPr>
        <p:spPr/>
        <p:txBody>
          <a:bodyPr/>
          <a:lstStyle/>
          <a:p>
            <a:fld id="{BEE6C54C-6C12-40E0-80B0-01E42803F46F}" type="slidenum">
              <a:rPr lang="zh-CN" altLang="en-US" smtClean="0"/>
              <a:pPr/>
              <a:t>26</a:t>
            </a:fld>
            <a:endParaRPr lang="zh-CN" altLang="en-US"/>
          </a:p>
        </p:txBody>
      </p:sp>
      <p:pic>
        <p:nvPicPr>
          <p:cNvPr id="7" name="Picture 11">
            <a:extLst>
              <a:ext uri="{FF2B5EF4-FFF2-40B4-BE49-F238E27FC236}">
                <a16:creationId xmlns:a16="http://schemas.microsoft.com/office/drawing/2014/main" id="{4ECCF44A-6BE8-492E-A478-DDF2DBBD756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5439" t="1017" r="8805" b="3706"/>
          <a:stretch/>
        </p:blipFill>
        <p:spPr bwMode="auto">
          <a:xfrm>
            <a:off x="1274324" y="1896882"/>
            <a:ext cx="9479422" cy="3665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5055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23C421-1CB7-4E3A-AEFF-9E591FBDC4DE}"/>
              </a:ext>
            </a:extLst>
          </p:cNvPr>
          <p:cNvSpPr>
            <a:spLocks noGrp="1"/>
          </p:cNvSpPr>
          <p:nvPr>
            <p:ph type="title"/>
          </p:nvPr>
        </p:nvSpPr>
        <p:spPr/>
        <p:txBody>
          <a:bodyPr/>
          <a:lstStyle/>
          <a:p>
            <a:r>
              <a:rPr lang="zh-CN" altLang="en-US"/>
              <a:t>数据仓库的特点</a:t>
            </a:r>
            <a:r>
              <a:rPr lang="en-US" altLang="zh-CN"/>
              <a:t>-</a:t>
            </a:r>
            <a:r>
              <a:rPr lang="zh-CN" altLang="en-US">
                <a:solidFill>
                  <a:srgbClr val="C00000"/>
                </a:solidFill>
              </a:rPr>
              <a:t>时变性</a:t>
            </a:r>
            <a:endParaRPr lang="zh-CN" altLang="en-US"/>
          </a:p>
        </p:txBody>
      </p:sp>
      <p:sp>
        <p:nvSpPr>
          <p:cNvPr id="3" name="内容占位符 2">
            <a:extLst>
              <a:ext uri="{FF2B5EF4-FFF2-40B4-BE49-F238E27FC236}">
                <a16:creationId xmlns:a16="http://schemas.microsoft.com/office/drawing/2014/main" id="{9022ED81-57F3-480E-B303-32D11EB26271}"/>
              </a:ext>
            </a:extLst>
          </p:cNvPr>
          <p:cNvSpPr>
            <a:spLocks noGrp="1"/>
          </p:cNvSpPr>
          <p:nvPr>
            <p:ph idx="1"/>
          </p:nvPr>
        </p:nvSpPr>
        <p:spPr/>
        <p:txBody>
          <a:bodyPr/>
          <a:lstStyle/>
          <a:p>
            <a:r>
              <a:rPr lang="zh-CN" altLang="en-US"/>
              <a:t>许多商业分析要求对</a:t>
            </a:r>
            <a:r>
              <a:rPr lang="zh-CN" altLang="en-US">
                <a:solidFill>
                  <a:srgbClr val="C00000"/>
                </a:solidFill>
              </a:rPr>
              <a:t>发展趋势做出预测</a:t>
            </a:r>
            <a:r>
              <a:rPr lang="zh-CN" altLang="en-US"/>
              <a:t>，对发展趋势的分析需要访问历史数据。</a:t>
            </a:r>
          </a:p>
          <a:p>
            <a:endParaRPr lang="zh-CN" altLang="en-US" sz="1800"/>
          </a:p>
          <a:p>
            <a:r>
              <a:rPr lang="zh-CN" altLang="en-US"/>
              <a:t>因此数据仓库必须</a:t>
            </a:r>
            <a:r>
              <a:rPr lang="zh-CN" altLang="en-US">
                <a:solidFill>
                  <a:srgbClr val="C00000"/>
                </a:solidFill>
              </a:rPr>
              <a:t>不断捕捉</a:t>
            </a:r>
            <a:r>
              <a:rPr lang="zh-CN" altLang="en-US"/>
              <a:t>事务数据库中变化的数据，生成数据库的快照，经集成后增加到数据仓库中去</a:t>
            </a:r>
          </a:p>
          <a:p>
            <a:endParaRPr lang="zh-CN" altLang="en-US" sz="1800"/>
          </a:p>
          <a:p>
            <a:r>
              <a:rPr lang="zh-CN" altLang="en-US"/>
              <a:t>另外数据仓库还需要随时间的变化删去过期的、对分析没有帮助的数据，并且还需要按规定的时间段增加综合数据。</a:t>
            </a:r>
          </a:p>
        </p:txBody>
      </p:sp>
      <p:sp>
        <p:nvSpPr>
          <p:cNvPr id="4" name="灯片编号占位符 3">
            <a:extLst>
              <a:ext uri="{FF2B5EF4-FFF2-40B4-BE49-F238E27FC236}">
                <a16:creationId xmlns:a16="http://schemas.microsoft.com/office/drawing/2014/main" id="{F7FD3E1B-E822-4508-A2AF-979C293B4C64}"/>
              </a:ext>
            </a:extLst>
          </p:cNvPr>
          <p:cNvSpPr>
            <a:spLocks noGrp="1"/>
          </p:cNvSpPr>
          <p:nvPr>
            <p:ph type="sldNum" sz="quarter" idx="12"/>
          </p:nvPr>
        </p:nvSpPr>
        <p:spPr/>
        <p:txBody>
          <a:bodyPr/>
          <a:lstStyle/>
          <a:p>
            <a:fld id="{BEE6C54C-6C12-40E0-80B0-01E42803F46F}" type="slidenum">
              <a:rPr lang="zh-CN" altLang="en-US" smtClean="0"/>
              <a:pPr/>
              <a:t>27</a:t>
            </a:fld>
            <a:endParaRPr lang="zh-CN" altLang="en-US"/>
          </a:p>
        </p:txBody>
      </p:sp>
    </p:spTree>
    <p:extLst>
      <p:ext uri="{BB962C8B-B14F-4D97-AF65-F5344CB8AC3E}">
        <p14:creationId xmlns:p14="http://schemas.microsoft.com/office/powerpoint/2010/main" val="1030988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23C421-1CB7-4E3A-AEFF-9E591FBDC4DE}"/>
              </a:ext>
            </a:extLst>
          </p:cNvPr>
          <p:cNvSpPr>
            <a:spLocks noGrp="1"/>
          </p:cNvSpPr>
          <p:nvPr>
            <p:ph type="title"/>
          </p:nvPr>
        </p:nvSpPr>
        <p:spPr/>
        <p:txBody>
          <a:bodyPr/>
          <a:lstStyle/>
          <a:p>
            <a:r>
              <a:rPr lang="zh-CN" altLang="en-US"/>
              <a:t>数据仓库的特点</a:t>
            </a:r>
            <a:r>
              <a:rPr lang="en-US" altLang="zh-CN"/>
              <a:t>-</a:t>
            </a:r>
            <a:r>
              <a:rPr lang="zh-CN" altLang="en-US">
                <a:solidFill>
                  <a:srgbClr val="C00000"/>
                </a:solidFill>
              </a:rPr>
              <a:t>时变性</a:t>
            </a:r>
            <a:endParaRPr lang="zh-CN" altLang="en-US"/>
          </a:p>
        </p:txBody>
      </p:sp>
      <p:sp>
        <p:nvSpPr>
          <p:cNvPr id="4" name="灯片编号占位符 3">
            <a:extLst>
              <a:ext uri="{FF2B5EF4-FFF2-40B4-BE49-F238E27FC236}">
                <a16:creationId xmlns:a16="http://schemas.microsoft.com/office/drawing/2014/main" id="{F7FD3E1B-E822-4508-A2AF-979C293B4C64}"/>
              </a:ext>
            </a:extLst>
          </p:cNvPr>
          <p:cNvSpPr>
            <a:spLocks noGrp="1"/>
          </p:cNvSpPr>
          <p:nvPr>
            <p:ph type="sldNum" sz="quarter" idx="12"/>
          </p:nvPr>
        </p:nvSpPr>
        <p:spPr/>
        <p:txBody>
          <a:bodyPr/>
          <a:lstStyle/>
          <a:p>
            <a:fld id="{BEE6C54C-6C12-40E0-80B0-01E42803F46F}" type="slidenum">
              <a:rPr lang="zh-CN" altLang="en-US" smtClean="0"/>
              <a:pPr/>
              <a:t>28</a:t>
            </a:fld>
            <a:endParaRPr lang="zh-CN" altLang="en-US"/>
          </a:p>
        </p:txBody>
      </p:sp>
      <p:pic>
        <p:nvPicPr>
          <p:cNvPr id="7" name="Picture 4">
            <a:extLst>
              <a:ext uri="{FF2B5EF4-FFF2-40B4-BE49-F238E27FC236}">
                <a16:creationId xmlns:a16="http://schemas.microsoft.com/office/drawing/2014/main" id="{A426EC7B-4F46-4922-9F66-5759AE74FB8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5329" r="7442"/>
          <a:stretch/>
        </p:blipFill>
        <p:spPr bwMode="auto">
          <a:xfrm>
            <a:off x="1546697" y="1771876"/>
            <a:ext cx="8575943" cy="394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4429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6220D-7365-4156-8556-F192E54E6921}"/>
              </a:ext>
            </a:extLst>
          </p:cNvPr>
          <p:cNvSpPr>
            <a:spLocks noGrp="1"/>
          </p:cNvSpPr>
          <p:nvPr>
            <p:ph type="title"/>
          </p:nvPr>
        </p:nvSpPr>
        <p:spPr/>
        <p:txBody>
          <a:bodyPr/>
          <a:lstStyle/>
          <a:p>
            <a:r>
              <a:rPr lang="zh-CN" altLang="en-US"/>
              <a:t>从数据库到数据仓库</a:t>
            </a:r>
          </a:p>
        </p:txBody>
      </p:sp>
      <p:sp>
        <p:nvSpPr>
          <p:cNvPr id="3" name="内容占位符 2">
            <a:extLst>
              <a:ext uri="{FF2B5EF4-FFF2-40B4-BE49-F238E27FC236}">
                <a16:creationId xmlns:a16="http://schemas.microsoft.com/office/drawing/2014/main" id="{C4F3AACA-C2CC-4756-B8D8-AB1272107ECD}"/>
              </a:ext>
            </a:extLst>
          </p:cNvPr>
          <p:cNvSpPr>
            <a:spLocks noGrp="1"/>
          </p:cNvSpPr>
          <p:nvPr>
            <p:ph idx="1"/>
          </p:nvPr>
        </p:nvSpPr>
        <p:spPr/>
        <p:txBody>
          <a:bodyPr/>
          <a:lstStyle/>
          <a:p>
            <a:r>
              <a:rPr lang="zh-CN" altLang="en-US"/>
              <a:t>数据仓库的发展</a:t>
            </a:r>
            <a:endParaRPr lang="en-US" altLang="zh-CN"/>
          </a:p>
          <a:p>
            <a:pPr lvl="1"/>
            <a:r>
              <a:rPr lang="zh-CN" altLang="en-US"/>
              <a:t>世界上最早的数据仓库是</a:t>
            </a:r>
            <a:r>
              <a:rPr lang="en-US" altLang="zh-CN"/>
              <a:t>1981</a:t>
            </a:r>
            <a:r>
              <a:rPr lang="zh-CN" altLang="en-US"/>
              <a:t>年</a:t>
            </a:r>
            <a:r>
              <a:rPr lang="en-US" altLang="zh-CN"/>
              <a:t>NCR</a:t>
            </a:r>
            <a:r>
              <a:rPr lang="zh-CN" altLang="en-US"/>
              <a:t>公司为</a:t>
            </a:r>
            <a:r>
              <a:rPr lang="en-US" altLang="zh-CN"/>
              <a:t>Wal-Mart </a:t>
            </a:r>
            <a:r>
              <a:rPr lang="zh-CN" altLang="en-US"/>
              <a:t>建立的。</a:t>
            </a:r>
          </a:p>
          <a:p>
            <a:pPr lvl="1"/>
            <a:r>
              <a:rPr lang="zh-CN" altLang="en-US"/>
              <a:t>最早将数据仓库提升到理论高度进行分析并提出数据仓库概念的是</a:t>
            </a:r>
            <a:r>
              <a:rPr lang="en-US" altLang="zh-CN">
                <a:solidFill>
                  <a:srgbClr val="FF0000"/>
                </a:solidFill>
              </a:rPr>
              <a:t>W. H. Inmon</a:t>
            </a:r>
            <a:r>
              <a:rPr lang="zh-CN" altLang="en-US"/>
              <a:t>，</a:t>
            </a:r>
            <a:r>
              <a:rPr lang="en-US" altLang="zh-CN"/>
              <a:t>Inmon</a:t>
            </a:r>
            <a:r>
              <a:rPr lang="zh-CN" altLang="en-US"/>
              <a:t>也因此被称为“数据仓库之父”。</a:t>
            </a:r>
            <a:endParaRPr lang="en-US" altLang="zh-CN"/>
          </a:p>
          <a:p>
            <a:pPr lvl="1"/>
            <a:endParaRPr lang="en-US" altLang="zh-CN"/>
          </a:p>
        </p:txBody>
      </p:sp>
      <p:sp>
        <p:nvSpPr>
          <p:cNvPr id="4" name="灯片编号占位符 3">
            <a:extLst>
              <a:ext uri="{FF2B5EF4-FFF2-40B4-BE49-F238E27FC236}">
                <a16:creationId xmlns:a16="http://schemas.microsoft.com/office/drawing/2014/main" id="{A043C3FD-AB2C-46A4-89C9-EC2B760CD1CD}"/>
              </a:ext>
            </a:extLst>
          </p:cNvPr>
          <p:cNvSpPr>
            <a:spLocks noGrp="1"/>
          </p:cNvSpPr>
          <p:nvPr>
            <p:ph type="sldNum" sz="quarter" idx="12"/>
          </p:nvPr>
        </p:nvSpPr>
        <p:spPr/>
        <p:txBody>
          <a:bodyPr/>
          <a:lstStyle/>
          <a:p>
            <a:fld id="{BEE6C54C-6C12-40E0-80B0-01E42803F46F}" type="slidenum">
              <a:rPr lang="zh-CN" altLang="en-US" smtClean="0"/>
              <a:pPr/>
              <a:t>2</a:t>
            </a:fld>
            <a:endParaRPr lang="zh-CN" altLang="en-US"/>
          </a:p>
        </p:txBody>
      </p:sp>
      <p:pic>
        <p:nvPicPr>
          <p:cNvPr id="5" name="Picture 2" descr="未命名">
            <a:extLst>
              <a:ext uri="{FF2B5EF4-FFF2-40B4-BE49-F238E27FC236}">
                <a16:creationId xmlns:a16="http://schemas.microsoft.com/office/drawing/2014/main" id="{6F789723-F1EE-499B-AF98-76848D1F83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2131" y="3589505"/>
            <a:ext cx="5003840" cy="2982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9254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4FE20B-2FD8-4616-B47E-DE2BCF199162}"/>
              </a:ext>
            </a:extLst>
          </p:cNvPr>
          <p:cNvSpPr>
            <a:spLocks noGrp="1"/>
          </p:cNvSpPr>
          <p:nvPr>
            <p:ph type="title"/>
          </p:nvPr>
        </p:nvSpPr>
        <p:spPr/>
        <p:txBody>
          <a:bodyPr/>
          <a:lstStyle/>
          <a:p>
            <a:r>
              <a:rPr lang="zh-CN" altLang="en-US"/>
              <a:t>数据仓库支持管理决策</a:t>
            </a:r>
          </a:p>
        </p:txBody>
      </p:sp>
      <p:sp>
        <p:nvSpPr>
          <p:cNvPr id="3" name="内容占位符 2">
            <a:extLst>
              <a:ext uri="{FF2B5EF4-FFF2-40B4-BE49-F238E27FC236}">
                <a16:creationId xmlns:a16="http://schemas.microsoft.com/office/drawing/2014/main" id="{EFF61B3E-651F-4D53-B152-F93760FD9C66}"/>
              </a:ext>
            </a:extLst>
          </p:cNvPr>
          <p:cNvSpPr>
            <a:spLocks noGrp="1"/>
          </p:cNvSpPr>
          <p:nvPr>
            <p:ph idx="1"/>
          </p:nvPr>
        </p:nvSpPr>
        <p:spPr/>
        <p:txBody>
          <a:bodyPr/>
          <a:lstStyle/>
          <a:p>
            <a:r>
              <a:rPr lang="zh-CN" altLang="en-US"/>
              <a:t>数据仓库支持</a:t>
            </a:r>
            <a:r>
              <a:rPr lang="en-US" altLang="zh-CN"/>
              <a:t>OLAP</a:t>
            </a:r>
            <a:r>
              <a:rPr lang="zh-CN" altLang="en-US"/>
              <a:t>、数据挖掘和决策分析。</a:t>
            </a:r>
          </a:p>
          <a:p>
            <a:r>
              <a:rPr lang="en-US" altLang="zh-CN"/>
              <a:t>OLAP</a:t>
            </a:r>
            <a:r>
              <a:rPr lang="zh-CN" altLang="en-US"/>
              <a:t>从数据仓库中的综合数据出发，提供面向分析的</a:t>
            </a:r>
            <a:r>
              <a:rPr lang="zh-CN" altLang="en-US">
                <a:solidFill>
                  <a:srgbClr val="FF0000"/>
                </a:solidFill>
              </a:rPr>
              <a:t>多维模型</a:t>
            </a:r>
            <a:r>
              <a:rPr lang="zh-CN" altLang="en-US"/>
              <a:t>，并使用</a:t>
            </a:r>
            <a:r>
              <a:rPr lang="zh-CN" altLang="en-US">
                <a:solidFill>
                  <a:srgbClr val="FF0000"/>
                </a:solidFill>
              </a:rPr>
              <a:t>多维分析</a:t>
            </a:r>
            <a:r>
              <a:rPr lang="zh-CN" altLang="en-US"/>
              <a:t>的方法从</a:t>
            </a:r>
            <a:r>
              <a:rPr lang="zh-CN" altLang="en-US">
                <a:solidFill>
                  <a:srgbClr val="FF0000"/>
                </a:solidFill>
              </a:rPr>
              <a:t>多个角度</a:t>
            </a:r>
            <a:r>
              <a:rPr lang="zh-CN" altLang="en-US"/>
              <a:t>、</a:t>
            </a:r>
            <a:r>
              <a:rPr lang="zh-CN" altLang="en-US">
                <a:solidFill>
                  <a:srgbClr val="FF0000"/>
                </a:solidFill>
              </a:rPr>
              <a:t>多个层次</a:t>
            </a:r>
            <a:r>
              <a:rPr lang="zh-CN" altLang="en-US"/>
              <a:t>对</a:t>
            </a:r>
            <a:r>
              <a:rPr lang="zh-CN" altLang="en-US">
                <a:solidFill>
                  <a:srgbClr val="FF0000"/>
                </a:solidFill>
              </a:rPr>
              <a:t>多维数据</a:t>
            </a:r>
            <a:r>
              <a:rPr lang="zh-CN" altLang="en-US"/>
              <a:t>进行分析，使决策者能够以更加自然的方式来分析数据。</a:t>
            </a:r>
          </a:p>
          <a:p>
            <a:r>
              <a:rPr lang="zh-CN" altLang="en-US"/>
              <a:t>数据挖掘则以数据仓库和多维数据库中的数据为基础，发现数据中的</a:t>
            </a:r>
            <a:r>
              <a:rPr lang="zh-CN" altLang="en-US">
                <a:solidFill>
                  <a:srgbClr val="FF0000"/>
                </a:solidFill>
              </a:rPr>
              <a:t>潜在模式</a:t>
            </a:r>
            <a:r>
              <a:rPr lang="zh-CN" altLang="en-US"/>
              <a:t>和</a:t>
            </a:r>
            <a:r>
              <a:rPr lang="zh-CN" altLang="en-US">
                <a:solidFill>
                  <a:srgbClr val="FF0000"/>
                </a:solidFill>
              </a:rPr>
              <a:t>进行预测</a:t>
            </a:r>
            <a:r>
              <a:rPr lang="zh-CN" altLang="en-US"/>
              <a:t>。</a:t>
            </a:r>
          </a:p>
          <a:p>
            <a:r>
              <a:rPr lang="zh-CN" altLang="en-US"/>
              <a:t>因此，数据仓库的功能是支持管理层进行科学决策，而</a:t>
            </a:r>
            <a:r>
              <a:rPr lang="zh-CN" altLang="en-US">
                <a:solidFill>
                  <a:srgbClr val="FF0000"/>
                </a:solidFill>
              </a:rPr>
              <a:t>不是事务处理</a:t>
            </a:r>
            <a:r>
              <a:rPr lang="zh-CN" altLang="en-US"/>
              <a:t>。</a:t>
            </a:r>
          </a:p>
        </p:txBody>
      </p:sp>
      <p:sp>
        <p:nvSpPr>
          <p:cNvPr id="4" name="灯片编号占位符 3">
            <a:extLst>
              <a:ext uri="{FF2B5EF4-FFF2-40B4-BE49-F238E27FC236}">
                <a16:creationId xmlns:a16="http://schemas.microsoft.com/office/drawing/2014/main" id="{DD1A044C-EB66-4888-A8F2-1279240C19AD}"/>
              </a:ext>
            </a:extLst>
          </p:cNvPr>
          <p:cNvSpPr>
            <a:spLocks noGrp="1"/>
          </p:cNvSpPr>
          <p:nvPr>
            <p:ph type="sldNum" sz="quarter" idx="12"/>
          </p:nvPr>
        </p:nvSpPr>
        <p:spPr/>
        <p:txBody>
          <a:bodyPr/>
          <a:lstStyle/>
          <a:p>
            <a:fld id="{BEE6C54C-6C12-40E0-80B0-01E42803F46F}" type="slidenum">
              <a:rPr lang="zh-CN" altLang="en-US" smtClean="0"/>
              <a:pPr/>
              <a:t>29</a:t>
            </a:fld>
            <a:endParaRPr lang="zh-CN" altLang="en-US"/>
          </a:p>
        </p:txBody>
      </p:sp>
    </p:spTree>
    <p:extLst>
      <p:ext uri="{BB962C8B-B14F-4D97-AF65-F5344CB8AC3E}">
        <p14:creationId xmlns:p14="http://schemas.microsoft.com/office/powerpoint/2010/main" val="31676568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0576AE-4B27-44C2-B4DB-917934D60B16}"/>
              </a:ext>
            </a:extLst>
          </p:cNvPr>
          <p:cNvSpPr>
            <a:spLocks noGrp="1"/>
          </p:cNvSpPr>
          <p:nvPr>
            <p:ph type="title"/>
          </p:nvPr>
        </p:nvSpPr>
        <p:spPr/>
        <p:txBody>
          <a:bodyPr/>
          <a:lstStyle/>
          <a:p>
            <a:r>
              <a:rPr lang="zh-CN" altLang="en-US"/>
              <a:t>数据仓库的</a:t>
            </a:r>
            <a:r>
              <a:rPr lang="zh-CN" altLang="en-US">
                <a:solidFill>
                  <a:srgbClr val="C00000"/>
                </a:solidFill>
              </a:rPr>
              <a:t>技术要求</a:t>
            </a:r>
          </a:p>
        </p:txBody>
      </p:sp>
      <p:sp>
        <p:nvSpPr>
          <p:cNvPr id="3" name="内容占位符 2">
            <a:extLst>
              <a:ext uri="{FF2B5EF4-FFF2-40B4-BE49-F238E27FC236}">
                <a16:creationId xmlns:a16="http://schemas.microsoft.com/office/drawing/2014/main" id="{EA59F437-83D6-4B6E-A6CC-116D07E6F9D5}"/>
              </a:ext>
            </a:extLst>
          </p:cNvPr>
          <p:cNvSpPr>
            <a:spLocks noGrp="1"/>
          </p:cNvSpPr>
          <p:nvPr>
            <p:ph idx="1"/>
          </p:nvPr>
        </p:nvSpPr>
        <p:spPr/>
        <p:txBody>
          <a:bodyPr>
            <a:normAutofit fontScale="85000" lnSpcReduction="20000"/>
          </a:bodyPr>
          <a:lstStyle/>
          <a:p>
            <a:r>
              <a:rPr lang="zh-CN" altLang="en-US">
                <a:solidFill>
                  <a:srgbClr val="C00000"/>
                </a:solidFill>
              </a:rPr>
              <a:t>大量数据的组织和管理</a:t>
            </a:r>
            <a:r>
              <a:rPr lang="zh-CN" altLang="en-US"/>
              <a:t>：</a:t>
            </a:r>
            <a:endParaRPr lang="en-US" altLang="zh-CN"/>
          </a:p>
          <a:p>
            <a:pPr lvl="1"/>
            <a:r>
              <a:rPr lang="zh-CN" altLang="en-US"/>
              <a:t>包含了大量的历史数据，它是从数据库中提取得来的，如何高效的组织和管理数据是数据仓库性能能否发挥的重要前提。</a:t>
            </a:r>
          </a:p>
          <a:p>
            <a:r>
              <a:rPr lang="zh-CN" altLang="en-US">
                <a:solidFill>
                  <a:srgbClr val="C00000"/>
                </a:solidFill>
              </a:rPr>
              <a:t>复杂分析的高性能体现</a:t>
            </a:r>
            <a:r>
              <a:rPr lang="zh-CN" altLang="en-US"/>
              <a:t>：</a:t>
            </a:r>
            <a:endParaRPr lang="en-US" altLang="zh-CN"/>
          </a:p>
          <a:p>
            <a:pPr lvl="1"/>
            <a:r>
              <a:rPr lang="zh-CN" altLang="en-US"/>
              <a:t>涉及大量数据的聚集、综合等，在进行复杂查询时经常会使用多表的联接、累计、分类、排序等操作。</a:t>
            </a:r>
          </a:p>
          <a:p>
            <a:r>
              <a:rPr lang="zh-CN" altLang="en-US">
                <a:solidFill>
                  <a:srgbClr val="C00000"/>
                </a:solidFill>
              </a:rPr>
              <a:t>对提取出来的数据进行集成</a:t>
            </a:r>
            <a:r>
              <a:rPr lang="zh-CN" altLang="en-US"/>
              <a:t>：</a:t>
            </a:r>
            <a:endParaRPr lang="en-US" altLang="zh-CN"/>
          </a:p>
          <a:p>
            <a:pPr lvl="1"/>
            <a:r>
              <a:rPr lang="zh-CN" altLang="en-US"/>
              <a:t>数据仓库中的数据是从多个应用领域中提取出来的，在不同的应用领域和不同的数据库系统中都有不同的结构和形式，所以如何对数据进行集成也是构建数据仓库的一个重要方面。</a:t>
            </a:r>
          </a:p>
          <a:p>
            <a:r>
              <a:rPr lang="zh-CN" altLang="en-US">
                <a:solidFill>
                  <a:srgbClr val="C00000"/>
                </a:solidFill>
              </a:rPr>
              <a:t>对进行高层决策的最终用户的界面支持</a:t>
            </a:r>
            <a:r>
              <a:rPr lang="zh-CN" altLang="en-US"/>
              <a:t>：</a:t>
            </a:r>
            <a:endParaRPr lang="en-US" altLang="zh-CN"/>
          </a:p>
          <a:p>
            <a:pPr lvl="1"/>
            <a:r>
              <a:rPr lang="zh-CN" altLang="en-US"/>
              <a:t>提供各种分析应用工具。</a:t>
            </a:r>
          </a:p>
        </p:txBody>
      </p:sp>
      <p:sp>
        <p:nvSpPr>
          <p:cNvPr id="4" name="灯片编号占位符 3">
            <a:extLst>
              <a:ext uri="{FF2B5EF4-FFF2-40B4-BE49-F238E27FC236}">
                <a16:creationId xmlns:a16="http://schemas.microsoft.com/office/drawing/2014/main" id="{2217F4B8-470E-4409-A558-7715DB7EA5E1}"/>
              </a:ext>
            </a:extLst>
          </p:cNvPr>
          <p:cNvSpPr>
            <a:spLocks noGrp="1"/>
          </p:cNvSpPr>
          <p:nvPr>
            <p:ph type="sldNum" sz="quarter" idx="12"/>
          </p:nvPr>
        </p:nvSpPr>
        <p:spPr/>
        <p:txBody>
          <a:bodyPr/>
          <a:lstStyle/>
          <a:p>
            <a:fld id="{BEE6C54C-6C12-40E0-80B0-01E42803F46F}" type="slidenum">
              <a:rPr lang="zh-CN" altLang="en-US" smtClean="0"/>
              <a:pPr/>
              <a:t>30</a:t>
            </a:fld>
            <a:endParaRPr lang="zh-CN" altLang="en-US"/>
          </a:p>
        </p:txBody>
      </p:sp>
    </p:spTree>
    <p:extLst>
      <p:ext uri="{BB962C8B-B14F-4D97-AF65-F5344CB8AC3E}">
        <p14:creationId xmlns:p14="http://schemas.microsoft.com/office/powerpoint/2010/main" val="630571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AE7EDF-8242-4700-A5B6-F383C6D52640}"/>
              </a:ext>
            </a:extLst>
          </p:cNvPr>
          <p:cNvSpPr>
            <a:spLocks noGrp="1"/>
          </p:cNvSpPr>
          <p:nvPr>
            <p:ph type="title"/>
          </p:nvPr>
        </p:nvSpPr>
        <p:spPr/>
        <p:txBody>
          <a:bodyPr/>
          <a:lstStyle/>
          <a:p>
            <a:r>
              <a:rPr lang="zh-CN" altLang="en-US"/>
              <a:t>数据仓库的体系结构</a:t>
            </a:r>
          </a:p>
        </p:txBody>
      </p:sp>
      <p:sp>
        <p:nvSpPr>
          <p:cNvPr id="4" name="灯片编号占位符 3">
            <a:extLst>
              <a:ext uri="{FF2B5EF4-FFF2-40B4-BE49-F238E27FC236}">
                <a16:creationId xmlns:a16="http://schemas.microsoft.com/office/drawing/2014/main" id="{8E42F7B9-57EA-4CC3-9C8C-064DD088B347}"/>
              </a:ext>
            </a:extLst>
          </p:cNvPr>
          <p:cNvSpPr>
            <a:spLocks noGrp="1"/>
          </p:cNvSpPr>
          <p:nvPr>
            <p:ph type="sldNum" sz="quarter" idx="12"/>
          </p:nvPr>
        </p:nvSpPr>
        <p:spPr/>
        <p:txBody>
          <a:bodyPr/>
          <a:lstStyle/>
          <a:p>
            <a:fld id="{BEE6C54C-6C12-40E0-80B0-01E42803F46F}" type="slidenum">
              <a:rPr lang="zh-CN" altLang="en-US" smtClean="0"/>
              <a:pPr/>
              <a:t>31</a:t>
            </a:fld>
            <a:endParaRPr lang="zh-CN" altLang="en-US"/>
          </a:p>
        </p:txBody>
      </p:sp>
      <p:pic>
        <p:nvPicPr>
          <p:cNvPr id="5" name="Picture 11">
            <a:extLst>
              <a:ext uri="{FF2B5EF4-FFF2-40B4-BE49-F238E27FC236}">
                <a16:creationId xmlns:a16="http://schemas.microsoft.com/office/drawing/2014/main" id="{F71A38B1-2CEB-41B4-877C-5B9F31F3AD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6651" y="1477748"/>
            <a:ext cx="6773266" cy="4116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Text Box 9">
            <a:extLst>
              <a:ext uri="{FF2B5EF4-FFF2-40B4-BE49-F238E27FC236}">
                <a16:creationId xmlns:a16="http://schemas.microsoft.com/office/drawing/2014/main" id="{530982E1-2C8E-43D1-B73E-EC084208A567}"/>
              </a:ext>
            </a:extLst>
          </p:cNvPr>
          <p:cNvSpPr txBox="1">
            <a:spLocks noChangeArrowheads="1"/>
          </p:cNvSpPr>
          <p:nvPr/>
        </p:nvSpPr>
        <p:spPr bwMode="auto">
          <a:xfrm>
            <a:off x="2516651" y="5828572"/>
            <a:ext cx="67732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zh-CN" altLang="en-US" sz="2400" b="0">
                <a:solidFill>
                  <a:srgbClr val="FF0000"/>
                </a:solidFill>
                <a:latin typeface="微软雅黑" panose="020B0503020204020204" pitchFamily="34" charset="-122"/>
                <a:ea typeface="微软雅黑" panose="020B0503020204020204" pitchFamily="34" charset="-122"/>
              </a:rPr>
              <a:t>通用数据仓库体系结构</a:t>
            </a:r>
          </a:p>
        </p:txBody>
      </p:sp>
    </p:spTree>
    <p:extLst>
      <p:ext uri="{BB962C8B-B14F-4D97-AF65-F5344CB8AC3E}">
        <p14:creationId xmlns:p14="http://schemas.microsoft.com/office/powerpoint/2010/main" val="5428531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AE7EDF-8242-4700-A5B6-F383C6D52640}"/>
              </a:ext>
            </a:extLst>
          </p:cNvPr>
          <p:cNvSpPr>
            <a:spLocks noGrp="1"/>
          </p:cNvSpPr>
          <p:nvPr>
            <p:ph type="title"/>
          </p:nvPr>
        </p:nvSpPr>
        <p:spPr/>
        <p:txBody>
          <a:bodyPr/>
          <a:lstStyle/>
          <a:p>
            <a:r>
              <a:rPr lang="zh-CN" altLang="en-US"/>
              <a:t>数据仓库的体系结构</a:t>
            </a:r>
          </a:p>
        </p:txBody>
      </p:sp>
      <p:sp>
        <p:nvSpPr>
          <p:cNvPr id="4" name="灯片编号占位符 3">
            <a:extLst>
              <a:ext uri="{FF2B5EF4-FFF2-40B4-BE49-F238E27FC236}">
                <a16:creationId xmlns:a16="http://schemas.microsoft.com/office/drawing/2014/main" id="{8E42F7B9-57EA-4CC3-9C8C-064DD088B347}"/>
              </a:ext>
            </a:extLst>
          </p:cNvPr>
          <p:cNvSpPr>
            <a:spLocks noGrp="1"/>
          </p:cNvSpPr>
          <p:nvPr>
            <p:ph type="sldNum" sz="quarter" idx="12"/>
          </p:nvPr>
        </p:nvSpPr>
        <p:spPr/>
        <p:txBody>
          <a:bodyPr/>
          <a:lstStyle/>
          <a:p>
            <a:fld id="{BEE6C54C-6C12-40E0-80B0-01E42803F46F}" type="slidenum">
              <a:rPr lang="zh-CN" altLang="en-US" smtClean="0"/>
              <a:pPr/>
              <a:t>32</a:t>
            </a:fld>
            <a:endParaRPr lang="zh-CN" altLang="en-US"/>
          </a:p>
        </p:txBody>
      </p:sp>
      <p:pic>
        <p:nvPicPr>
          <p:cNvPr id="12" name="内容占位符 11">
            <a:extLst>
              <a:ext uri="{FF2B5EF4-FFF2-40B4-BE49-F238E27FC236}">
                <a16:creationId xmlns:a16="http://schemas.microsoft.com/office/drawing/2014/main" id="{6C0DC142-7CCF-4551-85DE-DC7BA023A202}"/>
              </a:ext>
            </a:extLst>
          </p:cNvPr>
          <p:cNvPicPr>
            <a:picLocks noGrp="1" noChangeAspect="1"/>
          </p:cNvPicPr>
          <p:nvPr>
            <p:ph idx="1"/>
          </p:nvPr>
        </p:nvPicPr>
        <p:blipFill>
          <a:blip r:embed="rId2"/>
          <a:stretch>
            <a:fillRect/>
          </a:stretch>
        </p:blipFill>
        <p:spPr>
          <a:xfrm>
            <a:off x="1657935" y="1427568"/>
            <a:ext cx="8763535" cy="4768850"/>
          </a:xfrm>
          <a:prstGeom prst="rect">
            <a:avLst/>
          </a:prstGeom>
        </p:spPr>
      </p:pic>
    </p:spTree>
    <p:extLst>
      <p:ext uri="{BB962C8B-B14F-4D97-AF65-F5344CB8AC3E}">
        <p14:creationId xmlns:p14="http://schemas.microsoft.com/office/powerpoint/2010/main" val="3749597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AE7EDF-8242-4700-A5B6-F383C6D52640}"/>
              </a:ext>
            </a:extLst>
          </p:cNvPr>
          <p:cNvSpPr>
            <a:spLocks noGrp="1"/>
          </p:cNvSpPr>
          <p:nvPr>
            <p:ph type="title"/>
          </p:nvPr>
        </p:nvSpPr>
        <p:spPr/>
        <p:txBody>
          <a:bodyPr/>
          <a:lstStyle/>
          <a:p>
            <a:r>
              <a:rPr lang="zh-CN" altLang="en-US"/>
              <a:t>数据仓库的体系结构</a:t>
            </a:r>
          </a:p>
        </p:txBody>
      </p:sp>
      <p:sp>
        <p:nvSpPr>
          <p:cNvPr id="4" name="灯片编号占位符 3">
            <a:extLst>
              <a:ext uri="{FF2B5EF4-FFF2-40B4-BE49-F238E27FC236}">
                <a16:creationId xmlns:a16="http://schemas.microsoft.com/office/drawing/2014/main" id="{8E42F7B9-57EA-4CC3-9C8C-064DD088B347}"/>
              </a:ext>
            </a:extLst>
          </p:cNvPr>
          <p:cNvSpPr>
            <a:spLocks noGrp="1"/>
          </p:cNvSpPr>
          <p:nvPr>
            <p:ph type="sldNum" sz="quarter" idx="12"/>
          </p:nvPr>
        </p:nvSpPr>
        <p:spPr/>
        <p:txBody>
          <a:bodyPr/>
          <a:lstStyle/>
          <a:p>
            <a:fld id="{BEE6C54C-6C12-40E0-80B0-01E42803F46F}" type="slidenum">
              <a:rPr lang="zh-CN" altLang="en-US" smtClean="0"/>
              <a:pPr/>
              <a:t>33</a:t>
            </a:fld>
            <a:endParaRPr lang="zh-CN" altLang="en-US"/>
          </a:p>
        </p:txBody>
      </p:sp>
      <p:pic>
        <p:nvPicPr>
          <p:cNvPr id="6" name="内容占位符 5">
            <a:extLst>
              <a:ext uri="{FF2B5EF4-FFF2-40B4-BE49-F238E27FC236}">
                <a16:creationId xmlns:a16="http://schemas.microsoft.com/office/drawing/2014/main" id="{0B3B3095-9A8C-4DB9-97F3-4F4414D18EC6}"/>
              </a:ext>
            </a:extLst>
          </p:cNvPr>
          <p:cNvPicPr>
            <a:picLocks noGrp="1" noChangeAspect="1"/>
          </p:cNvPicPr>
          <p:nvPr>
            <p:ph idx="1"/>
          </p:nvPr>
        </p:nvPicPr>
        <p:blipFill>
          <a:blip r:embed="rId2"/>
          <a:stretch>
            <a:fillRect/>
          </a:stretch>
        </p:blipFill>
        <p:spPr>
          <a:xfrm>
            <a:off x="1915998" y="1344986"/>
            <a:ext cx="8165450" cy="4768850"/>
          </a:xfrm>
          <a:prstGeom prst="rect">
            <a:avLst/>
          </a:prstGeom>
        </p:spPr>
      </p:pic>
      <p:sp>
        <p:nvSpPr>
          <p:cNvPr id="8" name="Text Box 9">
            <a:extLst>
              <a:ext uri="{FF2B5EF4-FFF2-40B4-BE49-F238E27FC236}">
                <a16:creationId xmlns:a16="http://schemas.microsoft.com/office/drawing/2014/main" id="{A1881417-211D-4822-804E-F1BE86D0B8EF}"/>
              </a:ext>
            </a:extLst>
          </p:cNvPr>
          <p:cNvSpPr txBox="1">
            <a:spLocks noChangeArrowheads="1"/>
          </p:cNvSpPr>
          <p:nvPr/>
        </p:nvSpPr>
        <p:spPr bwMode="auto">
          <a:xfrm>
            <a:off x="2516651" y="6113836"/>
            <a:ext cx="67732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zh-CN" altLang="en-US" sz="2400" b="0">
                <a:solidFill>
                  <a:srgbClr val="FF0000"/>
                </a:solidFill>
                <a:latin typeface="微软雅黑" panose="020B0503020204020204" pitchFamily="34" charset="-122"/>
                <a:ea typeface="微软雅黑" panose="020B0503020204020204" pitchFamily="34" charset="-122"/>
              </a:rPr>
              <a:t>带</a:t>
            </a:r>
            <a:r>
              <a:rPr kumimoji="0" lang="en-US" altLang="zh-CN" sz="2400" b="0">
                <a:solidFill>
                  <a:srgbClr val="FF0000"/>
                </a:solidFill>
                <a:latin typeface="微软雅黑" panose="020B0503020204020204" pitchFamily="34" charset="-122"/>
                <a:ea typeface="微软雅黑" panose="020B0503020204020204" pitchFamily="34" charset="-122"/>
              </a:rPr>
              <a:t>ODS</a:t>
            </a:r>
            <a:r>
              <a:rPr kumimoji="0" lang="zh-CN" altLang="en-US" sz="2400" b="0">
                <a:solidFill>
                  <a:srgbClr val="FF0000"/>
                </a:solidFill>
                <a:latin typeface="微软雅黑" panose="020B0503020204020204" pitchFamily="34" charset="-122"/>
                <a:ea typeface="微软雅黑" panose="020B0503020204020204" pitchFamily="34" charset="-122"/>
              </a:rPr>
              <a:t>的数据仓库体系结构</a:t>
            </a:r>
          </a:p>
        </p:txBody>
      </p:sp>
    </p:spTree>
    <p:extLst>
      <p:ext uri="{BB962C8B-B14F-4D97-AF65-F5344CB8AC3E}">
        <p14:creationId xmlns:p14="http://schemas.microsoft.com/office/powerpoint/2010/main" val="2165393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AE7EDF-8242-4700-A5B6-F383C6D52640}"/>
              </a:ext>
            </a:extLst>
          </p:cNvPr>
          <p:cNvSpPr>
            <a:spLocks noGrp="1"/>
          </p:cNvSpPr>
          <p:nvPr>
            <p:ph type="title"/>
          </p:nvPr>
        </p:nvSpPr>
        <p:spPr/>
        <p:txBody>
          <a:bodyPr/>
          <a:lstStyle/>
          <a:p>
            <a:r>
              <a:rPr lang="zh-CN" altLang="en-US"/>
              <a:t>数据仓库体系结构之关键技术</a:t>
            </a:r>
          </a:p>
        </p:txBody>
      </p:sp>
      <p:sp>
        <p:nvSpPr>
          <p:cNvPr id="4" name="灯片编号占位符 3">
            <a:extLst>
              <a:ext uri="{FF2B5EF4-FFF2-40B4-BE49-F238E27FC236}">
                <a16:creationId xmlns:a16="http://schemas.microsoft.com/office/drawing/2014/main" id="{8E42F7B9-57EA-4CC3-9C8C-064DD088B347}"/>
              </a:ext>
            </a:extLst>
          </p:cNvPr>
          <p:cNvSpPr>
            <a:spLocks noGrp="1"/>
          </p:cNvSpPr>
          <p:nvPr>
            <p:ph type="sldNum" sz="quarter" idx="12"/>
          </p:nvPr>
        </p:nvSpPr>
        <p:spPr/>
        <p:txBody>
          <a:bodyPr/>
          <a:lstStyle/>
          <a:p>
            <a:fld id="{BEE6C54C-6C12-40E0-80B0-01E42803F46F}" type="slidenum">
              <a:rPr lang="zh-CN" altLang="en-US" smtClean="0"/>
              <a:pPr/>
              <a:t>34</a:t>
            </a:fld>
            <a:endParaRPr lang="zh-CN" altLang="en-US"/>
          </a:p>
        </p:txBody>
      </p:sp>
      <p:sp>
        <p:nvSpPr>
          <p:cNvPr id="5" name="内容占位符 4">
            <a:extLst>
              <a:ext uri="{FF2B5EF4-FFF2-40B4-BE49-F238E27FC236}">
                <a16:creationId xmlns:a16="http://schemas.microsoft.com/office/drawing/2014/main" id="{82F49356-C7AF-4935-A70C-25AA9E4315C1}"/>
              </a:ext>
            </a:extLst>
          </p:cNvPr>
          <p:cNvSpPr>
            <a:spLocks noGrp="1"/>
          </p:cNvSpPr>
          <p:nvPr>
            <p:ph idx="1"/>
          </p:nvPr>
        </p:nvSpPr>
        <p:spPr/>
        <p:txBody>
          <a:bodyPr/>
          <a:lstStyle/>
          <a:p>
            <a:r>
              <a:rPr lang="en-US" altLang="zh-CN">
                <a:solidFill>
                  <a:srgbClr val="800000"/>
                </a:solidFill>
              </a:rPr>
              <a:t>ETL</a:t>
            </a:r>
          </a:p>
          <a:p>
            <a:r>
              <a:rPr lang="zh-CN" altLang="en-US">
                <a:solidFill>
                  <a:srgbClr val="800000"/>
                </a:solidFill>
              </a:rPr>
              <a:t>数据仓库存储</a:t>
            </a:r>
            <a:endParaRPr lang="en-US" altLang="zh-CN">
              <a:solidFill>
                <a:srgbClr val="800000"/>
              </a:solidFill>
            </a:endParaRPr>
          </a:p>
          <a:p>
            <a:r>
              <a:rPr lang="zh-CN" altLang="en-US">
                <a:solidFill>
                  <a:srgbClr val="800000"/>
                </a:solidFill>
              </a:rPr>
              <a:t>元数据</a:t>
            </a:r>
            <a:endParaRPr lang="en-US" altLang="zh-CN">
              <a:solidFill>
                <a:srgbClr val="800000"/>
              </a:solidFill>
            </a:endParaRPr>
          </a:p>
          <a:p>
            <a:r>
              <a:rPr lang="zh-CN" altLang="en-US">
                <a:solidFill>
                  <a:srgbClr val="800000"/>
                </a:solidFill>
              </a:rPr>
              <a:t>数据集市</a:t>
            </a:r>
            <a:endParaRPr lang="en-US" altLang="zh-CN">
              <a:solidFill>
                <a:srgbClr val="800000"/>
              </a:solidFill>
            </a:endParaRPr>
          </a:p>
          <a:p>
            <a:r>
              <a:rPr lang="en-US" altLang="zh-CN">
                <a:solidFill>
                  <a:srgbClr val="800000"/>
                </a:solidFill>
              </a:rPr>
              <a:t>OLAP</a:t>
            </a:r>
          </a:p>
          <a:p>
            <a:endParaRPr lang="en-US" altLang="zh-CN">
              <a:solidFill>
                <a:srgbClr val="A5644E"/>
              </a:solidFill>
            </a:endParaRPr>
          </a:p>
          <a:p>
            <a:pPr lvl="1"/>
            <a:endParaRPr lang="zh-CN" altLang="en-US">
              <a:solidFill>
                <a:srgbClr val="A5644E"/>
              </a:solidFill>
            </a:endParaRPr>
          </a:p>
        </p:txBody>
      </p:sp>
    </p:spTree>
    <p:extLst>
      <p:ext uri="{BB962C8B-B14F-4D97-AF65-F5344CB8AC3E}">
        <p14:creationId xmlns:p14="http://schemas.microsoft.com/office/powerpoint/2010/main" val="30840108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EB4D46-BE53-4D99-8C66-4CF6293594EB}"/>
              </a:ext>
            </a:extLst>
          </p:cNvPr>
          <p:cNvSpPr>
            <a:spLocks noGrp="1"/>
          </p:cNvSpPr>
          <p:nvPr>
            <p:ph type="title"/>
          </p:nvPr>
        </p:nvSpPr>
        <p:spPr/>
        <p:txBody>
          <a:bodyPr/>
          <a:lstStyle/>
          <a:p>
            <a:r>
              <a:rPr lang="en-US" altLang="zh-CN"/>
              <a:t>ETL</a:t>
            </a:r>
            <a:endParaRPr lang="zh-CN" altLang="en-US"/>
          </a:p>
        </p:txBody>
      </p:sp>
      <p:sp>
        <p:nvSpPr>
          <p:cNvPr id="3" name="内容占位符 2">
            <a:extLst>
              <a:ext uri="{FF2B5EF4-FFF2-40B4-BE49-F238E27FC236}">
                <a16:creationId xmlns:a16="http://schemas.microsoft.com/office/drawing/2014/main" id="{126708FF-7CFF-40DB-B71A-22E7A730B688}"/>
              </a:ext>
            </a:extLst>
          </p:cNvPr>
          <p:cNvSpPr>
            <a:spLocks noGrp="1"/>
          </p:cNvSpPr>
          <p:nvPr>
            <p:ph idx="1"/>
          </p:nvPr>
        </p:nvSpPr>
        <p:spPr/>
        <p:txBody>
          <a:bodyPr>
            <a:normAutofit fontScale="85000" lnSpcReduction="10000"/>
          </a:bodyPr>
          <a:lstStyle/>
          <a:p>
            <a:r>
              <a:rPr lang="en-US" altLang="zh-CN">
                <a:solidFill>
                  <a:srgbClr val="FF0000"/>
                </a:solidFill>
              </a:rPr>
              <a:t>E</a:t>
            </a:r>
            <a:r>
              <a:rPr lang="en-US" altLang="zh-CN"/>
              <a:t>xtract, </a:t>
            </a:r>
            <a:r>
              <a:rPr lang="en-US" altLang="zh-CN">
                <a:solidFill>
                  <a:srgbClr val="FF0000"/>
                </a:solidFill>
              </a:rPr>
              <a:t>T</a:t>
            </a:r>
            <a:r>
              <a:rPr lang="en-US" altLang="zh-CN"/>
              <a:t>ransform, </a:t>
            </a:r>
            <a:r>
              <a:rPr lang="en-US" altLang="zh-CN">
                <a:solidFill>
                  <a:srgbClr val="FF0000"/>
                </a:solidFill>
              </a:rPr>
              <a:t>L</a:t>
            </a:r>
            <a:r>
              <a:rPr lang="en-US" altLang="zh-CN"/>
              <a:t>oad</a:t>
            </a:r>
            <a:r>
              <a:rPr lang="zh-CN" altLang="en-US"/>
              <a:t>的缩写</a:t>
            </a:r>
            <a:endParaRPr lang="en-US" altLang="zh-CN"/>
          </a:p>
          <a:p>
            <a:r>
              <a:rPr lang="en-US" altLang="zh-CN"/>
              <a:t>ETL</a:t>
            </a:r>
            <a:r>
              <a:rPr lang="zh-CN" altLang="en-US"/>
              <a:t>是从数据源中抽取数据并转换到数据仓库中的过程，包括四个过程：</a:t>
            </a:r>
            <a:endParaRPr lang="en-US" altLang="zh-CN"/>
          </a:p>
          <a:p>
            <a:pPr lvl="1"/>
            <a:r>
              <a:rPr lang="zh-CN" altLang="en-US">
                <a:solidFill>
                  <a:srgbClr val="0000CC"/>
                </a:solidFill>
              </a:rPr>
              <a:t>数据抽取</a:t>
            </a:r>
            <a:r>
              <a:rPr lang="en-US" altLang="zh-CN">
                <a:solidFill>
                  <a:srgbClr val="0000CC"/>
                </a:solidFill>
              </a:rPr>
              <a:t>(Data Extraction)</a:t>
            </a:r>
          </a:p>
          <a:p>
            <a:pPr lvl="2"/>
            <a:r>
              <a:rPr lang="zh-CN" altLang="en-US"/>
              <a:t>数据仓库按照</a:t>
            </a:r>
            <a:r>
              <a:rPr lang="zh-CN" altLang="en-US">
                <a:solidFill>
                  <a:srgbClr val="FF0000"/>
                </a:solidFill>
              </a:rPr>
              <a:t>主题</a:t>
            </a:r>
            <a:r>
              <a:rPr lang="zh-CN" altLang="en-US"/>
              <a:t>组织数据，只抽取系统分析需要的数据</a:t>
            </a:r>
            <a:endParaRPr lang="en-US" altLang="zh-CN"/>
          </a:p>
          <a:p>
            <a:pPr lvl="1"/>
            <a:r>
              <a:rPr lang="zh-CN" altLang="en-US">
                <a:solidFill>
                  <a:srgbClr val="0000CC"/>
                </a:solidFill>
              </a:rPr>
              <a:t>数据转换</a:t>
            </a:r>
            <a:r>
              <a:rPr lang="en-US" altLang="zh-CN">
                <a:solidFill>
                  <a:srgbClr val="0000CC"/>
                </a:solidFill>
              </a:rPr>
              <a:t>(Data Transformation)</a:t>
            </a:r>
          </a:p>
          <a:p>
            <a:pPr lvl="2"/>
            <a:r>
              <a:rPr lang="zh-CN" altLang="en-US"/>
              <a:t>业务系统可能采用不同的数据库产品（</a:t>
            </a:r>
            <a:r>
              <a:rPr lang="en-US" altLang="zh-CN"/>
              <a:t>Oracle,DB2, Sybase</a:t>
            </a:r>
            <a:r>
              <a:rPr lang="zh-CN" altLang="en-US"/>
              <a:t>等），数据类型可能不同，需要转换。</a:t>
            </a:r>
            <a:endParaRPr lang="en-US" altLang="zh-CN"/>
          </a:p>
          <a:p>
            <a:pPr lvl="1"/>
            <a:r>
              <a:rPr lang="zh-CN" altLang="en-US">
                <a:solidFill>
                  <a:srgbClr val="0000CC"/>
                </a:solidFill>
              </a:rPr>
              <a:t>数据清洗</a:t>
            </a:r>
            <a:r>
              <a:rPr lang="en-US" altLang="zh-CN">
                <a:solidFill>
                  <a:srgbClr val="0000CC"/>
                </a:solidFill>
              </a:rPr>
              <a:t>(Data Cleaning)</a:t>
            </a:r>
          </a:p>
          <a:p>
            <a:pPr lvl="2"/>
            <a:r>
              <a:rPr lang="zh-CN" altLang="en-US"/>
              <a:t>将错误的、不一致的数据在进入数据仓库之前予以更正或删除，以免影响系统决策的正确性。</a:t>
            </a:r>
            <a:endParaRPr lang="en-US" altLang="zh-CN"/>
          </a:p>
          <a:p>
            <a:pPr lvl="1"/>
            <a:r>
              <a:rPr lang="zh-CN" altLang="en-US">
                <a:solidFill>
                  <a:srgbClr val="0000CC"/>
                </a:solidFill>
              </a:rPr>
              <a:t>数据装载</a:t>
            </a:r>
            <a:r>
              <a:rPr lang="en-US" altLang="zh-CN">
                <a:solidFill>
                  <a:srgbClr val="0000CC"/>
                </a:solidFill>
              </a:rPr>
              <a:t>(Data Loading)</a:t>
            </a:r>
            <a:endParaRPr lang="zh-CN" altLang="en-US">
              <a:solidFill>
                <a:srgbClr val="0000CC"/>
              </a:solidFill>
            </a:endParaRPr>
          </a:p>
          <a:p>
            <a:pPr lvl="2"/>
            <a:r>
              <a:rPr lang="zh-CN" altLang="en-US"/>
              <a:t>负责将数据按照物理数据模型定义的表结构装入数据仓库。</a:t>
            </a:r>
          </a:p>
        </p:txBody>
      </p:sp>
      <p:sp>
        <p:nvSpPr>
          <p:cNvPr id="4" name="灯片编号占位符 3">
            <a:extLst>
              <a:ext uri="{FF2B5EF4-FFF2-40B4-BE49-F238E27FC236}">
                <a16:creationId xmlns:a16="http://schemas.microsoft.com/office/drawing/2014/main" id="{FBE10552-0C30-465E-87CD-445561E52292}"/>
              </a:ext>
            </a:extLst>
          </p:cNvPr>
          <p:cNvSpPr>
            <a:spLocks noGrp="1"/>
          </p:cNvSpPr>
          <p:nvPr>
            <p:ph type="sldNum" sz="quarter" idx="12"/>
          </p:nvPr>
        </p:nvSpPr>
        <p:spPr/>
        <p:txBody>
          <a:bodyPr/>
          <a:lstStyle/>
          <a:p>
            <a:fld id="{BEE6C54C-6C12-40E0-80B0-01E42803F46F}" type="slidenum">
              <a:rPr lang="zh-CN" altLang="en-US" smtClean="0"/>
              <a:pPr/>
              <a:t>35</a:t>
            </a:fld>
            <a:endParaRPr lang="zh-CN" altLang="en-US"/>
          </a:p>
        </p:txBody>
      </p:sp>
    </p:spTree>
    <p:extLst>
      <p:ext uri="{BB962C8B-B14F-4D97-AF65-F5344CB8AC3E}">
        <p14:creationId xmlns:p14="http://schemas.microsoft.com/office/powerpoint/2010/main" val="28852862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F5B850-33FD-4F60-AA76-5F386701AF2F}"/>
              </a:ext>
            </a:extLst>
          </p:cNvPr>
          <p:cNvSpPr>
            <a:spLocks noGrp="1"/>
          </p:cNvSpPr>
          <p:nvPr>
            <p:ph type="title"/>
          </p:nvPr>
        </p:nvSpPr>
        <p:spPr/>
        <p:txBody>
          <a:bodyPr/>
          <a:lstStyle/>
          <a:p>
            <a:r>
              <a:rPr lang="zh-CN" altLang="en-US"/>
              <a:t>数据存储与元数据</a:t>
            </a:r>
          </a:p>
        </p:txBody>
      </p:sp>
      <p:sp>
        <p:nvSpPr>
          <p:cNvPr id="3" name="内容占位符 2">
            <a:extLst>
              <a:ext uri="{FF2B5EF4-FFF2-40B4-BE49-F238E27FC236}">
                <a16:creationId xmlns:a16="http://schemas.microsoft.com/office/drawing/2014/main" id="{C92636F2-081D-43CC-A736-01481F530703}"/>
              </a:ext>
            </a:extLst>
          </p:cNvPr>
          <p:cNvSpPr>
            <a:spLocks noGrp="1"/>
          </p:cNvSpPr>
          <p:nvPr>
            <p:ph idx="1"/>
          </p:nvPr>
        </p:nvSpPr>
        <p:spPr>
          <a:xfrm>
            <a:off x="838199" y="1407460"/>
            <a:ext cx="10669621" cy="4769504"/>
          </a:xfrm>
        </p:spPr>
        <p:txBody>
          <a:bodyPr>
            <a:normAutofit fontScale="92500"/>
          </a:bodyPr>
          <a:lstStyle/>
          <a:p>
            <a:r>
              <a:rPr lang="zh-CN" altLang="en-US">
                <a:solidFill>
                  <a:srgbClr val="FF0000"/>
                </a:solidFill>
              </a:rPr>
              <a:t>数据存储</a:t>
            </a:r>
            <a:endParaRPr lang="en-US" altLang="zh-CN">
              <a:solidFill>
                <a:srgbClr val="FF0000"/>
              </a:solidFill>
            </a:endParaRPr>
          </a:p>
          <a:p>
            <a:pPr lvl="1"/>
            <a:r>
              <a:rPr lang="zh-CN" altLang="en-US"/>
              <a:t>用于存放</a:t>
            </a:r>
            <a:r>
              <a:rPr lang="zh-CN" altLang="en-US">
                <a:solidFill>
                  <a:srgbClr val="FF0000"/>
                </a:solidFill>
              </a:rPr>
              <a:t>数据仓库数据</a:t>
            </a:r>
            <a:r>
              <a:rPr lang="zh-CN" altLang="en-US"/>
              <a:t>和</a:t>
            </a:r>
            <a:r>
              <a:rPr lang="zh-CN" altLang="en-US">
                <a:solidFill>
                  <a:srgbClr val="FF0000"/>
                </a:solidFill>
              </a:rPr>
              <a:t>元数据</a:t>
            </a:r>
            <a:r>
              <a:rPr lang="zh-CN" altLang="en-US"/>
              <a:t>的存储空间</a:t>
            </a:r>
          </a:p>
          <a:p>
            <a:pPr lvl="1"/>
            <a:r>
              <a:rPr lang="zh-CN" altLang="en-US"/>
              <a:t>存储方式有三种：</a:t>
            </a:r>
            <a:r>
              <a:rPr lang="zh-CN" altLang="en-US">
                <a:solidFill>
                  <a:srgbClr val="FF0000"/>
                </a:solidFill>
              </a:rPr>
              <a:t>多维数据库</a:t>
            </a:r>
            <a:r>
              <a:rPr lang="zh-CN" altLang="en-US"/>
              <a:t>、</a:t>
            </a:r>
            <a:r>
              <a:rPr lang="zh-CN" altLang="en-US">
                <a:solidFill>
                  <a:srgbClr val="FF0000"/>
                </a:solidFill>
              </a:rPr>
              <a:t>关系型数据库</a:t>
            </a:r>
            <a:r>
              <a:rPr lang="zh-CN" altLang="en-US"/>
              <a:t>以及</a:t>
            </a:r>
            <a:r>
              <a:rPr lang="zh-CN" altLang="en-US">
                <a:solidFill>
                  <a:srgbClr val="FF0000"/>
                </a:solidFill>
              </a:rPr>
              <a:t>前两种存储方式的结合</a:t>
            </a:r>
            <a:endParaRPr lang="en-US" altLang="zh-CN">
              <a:solidFill>
                <a:srgbClr val="FF0000"/>
              </a:solidFill>
            </a:endParaRPr>
          </a:p>
          <a:p>
            <a:pPr marL="268288" lvl="1" indent="0">
              <a:buNone/>
            </a:pPr>
            <a:endParaRPr lang="en-US" altLang="zh-CN" sz="900">
              <a:solidFill>
                <a:srgbClr val="FF0000"/>
              </a:solidFill>
            </a:endParaRPr>
          </a:p>
          <a:p>
            <a:r>
              <a:rPr lang="zh-CN" altLang="en-US">
                <a:solidFill>
                  <a:srgbClr val="FF0000"/>
                </a:solidFill>
              </a:rPr>
              <a:t>元数据</a:t>
            </a:r>
            <a:endParaRPr lang="en-US" altLang="zh-CN">
              <a:solidFill>
                <a:srgbClr val="FF0000"/>
              </a:solidFill>
            </a:endParaRPr>
          </a:p>
          <a:p>
            <a:pPr lvl="1"/>
            <a:r>
              <a:rPr lang="zh-CN" altLang="en-US">
                <a:solidFill>
                  <a:srgbClr val="FF0000"/>
                </a:solidFill>
              </a:rPr>
              <a:t>描述数据的数据</a:t>
            </a:r>
            <a:endParaRPr lang="en-US" altLang="zh-CN">
              <a:solidFill>
                <a:srgbClr val="FF0000"/>
              </a:solidFill>
            </a:endParaRPr>
          </a:p>
          <a:p>
            <a:pPr lvl="1"/>
            <a:r>
              <a:rPr lang="zh-CN" altLang="en-US"/>
              <a:t>管理元数据</a:t>
            </a:r>
            <a:endParaRPr lang="en-US" altLang="zh-CN"/>
          </a:p>
          <a:p>
            <a:pPr lvl="2"/>
            <a:r>
              <a:rPr lang="zh-CN" altLang="en-US"/>
              <a:t>数据仓库设计人员使用的描述数据仓库的数据信息，用于执行数据仓库开发和管理任务</a:t>
            </a:r>
          </a:p>
          <a:p>
            <a:pPr lvl="1"/>
            <a:r>
              <a:rPr lang="zh-CN" altLang="en-US"/>
              <a:t>用户元数据是帮助用户查询信息、理解结果及了解数据仓库中的数据和组织</a:t>
            </a:r>
          </a:p>
        </p:txBody>
      </p:sp>
      <p:sp>
        <p:nvSpPr>
          <p:cNvPr id="4" name="灯片编号占位符 3">
            <a:extLst>
              <a:ext uri="{FF2B5EF4-FFF2-40B4-BE49-F238E27FC236}">
                <a16:creationId xmlns:a16="http://schemas.microsoft.com/office/drawing/2014/main" id="{D3DAB834-1535-4FC1-A220-A298E11802B6}"/>
              </a:ext>
            </a:extLst>
          </p:cNvPr>
          <p:cNvSpPr>
            <a:spLocks noGrp="1"/>
          </p:cNvSpPr>
          <p:nvPr>
            <p:ph type="sldNum" sz="quarter" idx="12"/>
          </p:nvPr>
        </p:nvSpPr>
        <p:spPr/>
        <p:txBody>
          <a:bodyPr/>
          <a:lstStyle/>
          <a:p>
            <a:fld id="{BEE6C54C-6C12-40E0-80B0-01E42803F46F}" type="slidenum">
              <a:rPr lang="zh-CN" altLang="en-US" smtClean="0"/>
              <a:pPr/>
              <a:t>36</a:t>
            </a:fld>
            <a:endParaRPr lang="zh-CN" altLang="en-US"/>
          </a:p>
        </p:txBody>
      </p:sp>
      <p:sp>
        <p:nvSpPr>
          <p:cNvPr id="5" name="文本框 4">
            <a:extLst>
              <a:ext uri="{FF2B5EF4-FFF2-40B4-BE49-F238E27FC236}">
                <a16:creationId xmlns:a16="http://schemas.microsoft.com/office/drawing/2014/main" id="{0793B792-F690-4475-9434-AF6B27484B9E}"/>
              </a:ext>
            </a:extLst>
          </p:cNvPr>
          <p:cNvSpPr txBox="1"/>
          <p:nvPr/>
        </p:nvSpPr>
        <p:spPr>
          <a:xfrm>
            <a:off x="1449421" y="5643906"/>
            <a:ext cx="8628434" cy="646331"/>
          </a:xfrm>
          <a:prstGeom prst="rect">
            <a:avLst/>
          </a:prstGeom>
          <a:noFill/>
        </p:spPr>
        <p:txBody>
          <a:bodyPr wrap="square" rtlCol="0">
            <a:spAutoFit/>
          </a:bodyPr>
          <a:lstStyle/>
          <a:p>
            <a:r>
              <a:rPr lang="zh-CN" altLang="en-US">
                <a:solidFill>
                  <a:srgbClr val="0000CC"/>
                </a:solidFill>
                <a:latin typeface="微软雅黑 Light" panose="020B0502040204020203" pitchFamily="34" charset="-122"/>
                <a:ea typeface="微软雅黑 Light" panose="020B0502040204020203" pitchFamily="34" charset="-122"/>
              </a:rPr>
              <a:t>元数据管理工具</a:t>
            </a:r>
            <a:r>
              <a:rPr lang="en-US" altLang="zh-CN">
                <a:solidFill>
                  <a:srgbClr val="0000CC"/>
                </a:solidFill>
                <a:latin typeface="微软雅黑 Light" panose="020B0502040204020203" pitchFamily="34" charset="-122"/>
                <a:ea typeface="微软雅黑 Light" panose="020B0502040204020203" pitchFamily="34" charset="-122"/>
              </a:rPr>
              <a:t>Atlas</a:t>
            </a:r>
            <a:r>
              <a:rPr lang="zh-CN" altLang="en-US">
                <a:solidFill>
                  <a:srgbClr val="0000CC"/>
                </a:solidFill>
                <a:latin typeface="微软雅黑 Light" panose="020B0502040204020203" pitchFamily="34" charset="-122"/>
                <a:ea typeface="微软雅黑 Light" panose="020B0502040204020203" pitchFamily="34" charset="-122"/>
              </a:rPr>
              <a:t>，</a:t>
            </a:r>
            <a:r>
              <a:rPr lang="en-US" altLang="zh-CN">
                <a:solidFill>
                  <a:srgbClr val="0000CC"/>
                </a:solidFill>
                <a:latin typeface="微软雅黑 Light" panose="020B0502040204020203" pitchFamily="34" charset="-122"/>
                <a:ea typeface="微软雅黑 Light" panose="020B0502040204020203" pitchFamily="34" charset="-122"/>
                <a:hlinkClick r:id="rId2"/>
              </a:rPr>
              <a:t>https://blog.csdn.net/u012543380/article/details/110070153</a:t>
            </a:r>
            <a:endParaRPr lang="en-US" altLang="zh-CN">
              <a:solidFill>
                <a:srgbClr val="0000CC"/>
              </a:solidFill>
              <a:latin typeface="微软雅黑 Light" panose="020B0502040204020203" pitchFamily="34" charset="-122"/>
              <a:ea typeface="微软雅黑 Light" panose="020B0502040204020203" pitchFamily="34" charset="-122"/>
            </a:endParaRPr>
          </a:p>
          <a:p>
            <a:endParaRPr lang="zh-CN" altLang="en-US">
              <a:solidFill>
                <a:srgbClr val="0000CC"/>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7264436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521131-AA4C-4A3E-A056-5C6800E82A94}"/>
              </a:ext>
            </a:extLst>
          </p:cNvPr>
          <p:cNvSpPr>
            <a:spLocks noGrp="1"/>
          </p:cNvSpPr>
          <p:nvPr>
            <p:ph type="title"/>
          </p:nvPr>
        </p:nvSpPr>
        <p:spPr/>
        <p:txBody>
          <a:bodyPr/>
          <a:lstStyle/>
          <a:p>
            <a:r>
              <a:rPr lang="zh-CN" altLang="en-US"/>
              <a:t>数据集市与</a:t>
            </a:r>
            <a:r>
              <a:rPr lang="en-US" altLang="zh-CN"/>
              <a:t>OLAP</a:t>
            </a:r>
            <a:endParaRPr lang="zh-CN" altLang="en-US"/>
          </a:p>
        </p:txBody>
      </p:sp>
      <p:sp>
        <p:nvSpPr>
          <p:cNvPr id="3" name="内容占位符 2">
            <a:extLst>
              <a:ext uri="{FF2B5EF4-FFF2-40B4-BE49-F238E27FC236}">
                <a16:creationId xmlns:a16="http://schemas.microsoft.com/office/drawing/2014/main" id="{D031D60C-5B50-497E-A6C0-945C5239E86B}"/>
              </a:ext>
            </a:extLst>
          </p:cNvPr>
          <p:cNvSpPr>
            <a:spLocks noGrp="1"/>
          </p:cNvSpPr>
          <p:nvPr>
            <p:ph idx="1"/>
          </p:nvPr>
        </p:nvSpPr>
        <p:spPr/>
        <p:txBody>
          <a:bodyPr>
            <a:normAutofit fontScale="92500" lnSpcReduction="10000"/>
          </a:bodyPr>
          <a:lstStyle/>
          <a:p>
            <a:r>
              <a:rPr lang="zh-CN" altLang="en-US">
                <a:solidFill>
                  <a:srgbClr val="FF0000"/>
                </a:solidFill>
              </a:rPr>
              <a:t>数据集市</a:t>
            </a:r>
            <a:endParaRPr lang="en-US" altLang="zh-CN">
              <a:solidFill>
                <a:srgbClr val="FF0000"/>
              </a:solidFill>
            </a:endParaRPr>
          </a:p>
          <a:p>
            <a:pPr lvl="1"/>
            <a:r>
              <a:rPr lang="zh-CN" altLang="en-US"/>
              <a:t>面向企业中某个部门（主题）而在逻辑上或物理上划分出来的</a:t>
            </a:r>
            <a:r>
              <a:rPr lang="zh-CN" altLang="en-US">
                <a:solidFill>
                  <a:srgbClr val="FF0000"/>
                </a:solidFill>
              </a:rPr>
              <a:t>数据仓库的一个数据子集</a:t>
            </a:r>
            <a:r>
              <a:rPr lang="zh-CN" altLang="en-US"/>
              <a:t>。</a:t>
            </a:r>
            <a:endParaRPr lang="en-US" altLang="zh-CN"/>
          </a:p>
          <a:p>
            <a:pPr marL="268288" lvl="1" indent="0">
              <a:buNone/>
            </a:pPr>
            <a:endParaRPr lang="en-US" altLang="zh-CN" sz="1000"/>
          </a:p>
          <a:p>
            <a:r>
              <a:rPr lang="en-US" altLang="zh-CN">
                <a:solidFill>
                  <a:srgbClr val="FF0000"/>
                </a:solidFill>
              </a:rPr>
              <a:t>OLAP</a:t>
            </a:r>
          </a:p>
          <a:p>
            <a:pPr lvl="1"/>
            <a:r>
              <a:rPr lang="en-US" altLang="zh-CN"/>
              <a:t>Online Analytical Processing</a:t>
            </a:r>
            <a:r>
              <a:rPr lang="zh-CN" altLang="en-US"/>
              <a:t>联机分析处理</a:t>
            </a:r>
            <a:endParaRPr lang="en-US" altLang="zh-CN"/>
          </a:p>
          <a:p>
            <a:pPr lvl="1"/>
            <a:r>
              <a:rPr lang="zh-CN" altLang="en-US"/>
              <a:t>是使分析人员、管理人员或执行人员能够从多角度对信息进行快速、一致、交互地存取，从而获得对数据的更深入了解的一类软件技术</a:t>
            </a:r>
            <a:endParaRPr lang="en-US" altLang="zh-CN"/>
          </a:p>
          <a:p>
            <a:pPr lvl="1"/>
            <a:r>
              <a:rPr lang="zh-CN" altLang="en-US"/>
              <a:t>目的是满足决策支持或者满足在多维环境下特定的查询和报表需求，技术核心是“</a:t>
            </a:r>
            <a:r>
              <a:rPr lang="zh-CN" altLang="en-US">
                <a:solidFill>
                  <a:srgbClr val="FF0000"/>
                </a:solidFill>
              </a:rPr>
              <a:t>维</a:t>
            </a:r>
            <a:r>
              <a:rPr lang="zh-CN" altLang="en-US"/>
              <a:t>”的概念</a:t>
            </a:r>
            <a:endParaRPr lang="en-US" altLang="zh-CN"/>
          </a:p>
          <a:p>
            <a:pPr lvl="1"/>
            <a:r>
              <a:rPr lang="zh-CN" altLang="en-US"/>
              <a:t>包括：</a:t>
            </a:r>
            <a:r>
              <a:rPr lang="zh-CN" altLang="en-US">
                <a:solidFill>
                  <a:srgbClr val="FF0000"/>
                </a:solidFill>
              </a:rPr>
              <a:t>切片、切块、钻取、旋转</a:t>
            </a:r>
            <a:r>
              <a:rPr lang="zh-CN" altLang="en-US"/>
              <a:t>等各种分析动作</a:t>
            </a:r>
          </a:p>
        </p:txBody>
      </p:sp>
      <p:sp>
        <p:nvSpPr>
          <p:cNvPr id="4" name="灯片编号占位符 3">
            <a:extLst>
              <a:ext uri="{FF2B5EF4-FFF2-40B4-BE49-F238E27FC236}">
                <a16:creationId xmlns:a16="http://schemas.microsoft.com/office/drawing/2014/main" id="{AB2F08FB-5CEF-4EB8-BE09-12F2B9CDEB36}"/>
              </a:ext>
            </a:extLst>
          </p:cNvPr>
          <p:cNvSpPr>
            <a:spLocks noGrp="1"/>
          </p:cNvSpPr>
          <p:nvPr>
            <p:ph type="sldNum" sz="quarter" idx="12"/>
          </p:nvPr>
        </p:nvSpPr>
        <p:spPr/>
        <p:txBody>
          <a:bodyPr/>
          <a:lstStyle/>
          <a:p>
            <a:fld id="{BEE6C54C-6C12-40E0-80B0-01E42803F46F}" type="slidenum">
              <a:rPr lang="zh-CN" altLang="en-US" smtClean="0"/>
              <a:pPr/>
              <a:t>37</a:t>
            </a:fld>
            <a:endParaRPr lang="zh-CN" altLang="en-US"/>
          </a:p>
        </p:txBody>
      </p:sp>
    </p:spTree>
    <p:extLst>
      <p:ext uri="{BB962C8B-B14F-4D97-AF65-F5344CB8AC3E}">
        <p14:creationId xmlns:p14="http://schemas.microsoft.com/office/powerpoint/2010/main" val="11098702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0749AB-BB79-4578-B766-FFF7D6978A19}"/>
              </a:ext>
            </a:extLst>
          </p:cNvPr>
          <p:cNvSpPr>
            <a:spLocks noGrp="1"/>
          </p:cNvSpPr>
          <p:nvPr>
            <p:ph type="title"/>
          </p:nvPr>
        </p:nvSpPr>
        <p:spPr/>
        <p:txBody>
          <a:bodyPr/>
          <a:lstStyle/>
          <a:p>
            <a:r>
              <a:rPr lang="zh-CN" altLang="en-US"/>
              <a:t>数据仓库的数据组织</a:t>
            </a:r>
          </a:p>
        </p:txBody>
      </p:sp>
      <p:sp>
        <p:nvSpPr>
          <p:cNvPr id="3" name="内容占位符 2">
            <a:extLst>
              <a:ext uri="{FF2B5EF4-FFF2-40B4-BE49-F238E27FC236}">
                <a16:creationId xmlns:a16="http://schemas.microsoft.com/office/drawing/2014/main" id="{AF9F4A67-C1F5-4BD5-9E23-FAA4E216577D}"/>
              </a:ext>
            </a:extLst>
          </p:cNvPr>
          <p:cNvSpPr>
            <a:spLocks noGrp="1"/>
          </p:cNvSpPr>
          <p:nvPr>
            <p:ph idx="1"/>
          </p:nvPr>
        </p:nvSpPr>
        <p:spPr/>
        <p:txBody>
          <a:bodyPr/>
          <a:lstStyle/>
          <a:p>
            <a:r>
              <a:rPr lang="zh-CN" altLang="en-US">
                <a:solidFill>
                  <a:srgbClr val="800000"/>
                </a:solidFill>
              </a:rPr>
              <a:t>数据粒度</a:t>
            </a:r>
            <a:endParaRPr lang="en-US" altLang="zh-CN">
              <a:solidFill>
                <a:srgbClr val="800000"/>
              </a:solidFill>
            </a:endParaRPr>
          </a:p>
          <a:p>
            <a:r>
              <a:rPr lang="zh-CN" altLang="en-US">
                <a:solidFill>
                  <a:srgbClr val="800000"/>
                </a:solidFill>
              </a:rPr>
              <a:t>数据分割</a:t>
            </a:r>
            <a:endParaRPr lang="en-US" altLang="zh-CN">
              <a:solidFill>
                <a:srgbClr val="800000"/>
              </a:solidFill>
            </a:endParaRPr>
          </a:p>
          <a:p>
            <a:endParaRPr lang="zh-CN" altLang="en-US">
              <a:solidFill>
                <a:srgbClr val="FF0000"/>
              </a:solidFill>
            </a:endParaRPr>
          </a:p>
        </p:txBody>
      </p:sp>
      <p:sp>
        <p:nvSpPr>
          <p:cNvPr id="4" name="灯片编号占位符 3">
            <a:extLst>
              <a:ext uri="{FF2B5EF4-FFF2-40B4-BE49-F238E27FC236}">
                <a16:creationId xmlns:a16="http://schemas.microsoft.com/office/drawing/2014/main" id="{3455BF36-C040-468E-AE03-1A108124ED18}"/>
              </a:ext>
            </a:extLst>
          </p:cNvPr>
          <p:cNvSpPr>
            <a:spLocks noGrp="1"/>
          </p:cNvSpPr>
          <p:nvPr>
            <p:ph type="sldNum" sz="quarter" idx="12"/>
          </p:nvPr>
        </p:nvSpPr>
        <p:spPr/>
        <p:txBody>
          <a:bodyPr/>
          <a:lstStyle/>
          <a:p>
            <a:fld id="{BEE6C54C-6C12-40E0-80B0-01E42803F46F}" type="slidenum">
              <a:rPr lang="zh-CN" altLang="en-US" smtClean="0"/>
              <a:pPr/>
              <a:t>38</a:t>
            </a:fld>
            <a:endParaRPr lang="zh-CN" altLang="en-US"/>
          </a:p>
        </p:txBody>
      </p:sp>
    </p:spTree>
    <p:extLst>
      <p:ext uri="{BB962C8B-B14F-4D97-AF65-F5344CB8AC3E}">
        <p14:creationId xmlns:p14="http://schemas.microsoft.com/office/powerpoint/2010/main" val="2195843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6220D-7365-4156-8556-F192E54E6921}"/>
              </a:ext>
            </a:extLst>
          </p:cNvPr>
          <p:cNvSpPr>
            <a:spLocks noGrp="1"/>
          </p:cNvSpPr>
          <p:nvPr>
            <p:ph type="title"/>
          </p:nvPr>
        </p:nvSpPr>
        <p:spPr/>
        <p:txBody>
          <a:bodyPr/>
          <a:lstStyle/>
          <a:p>
            <a:r>
              <a:rPr lang="zh-CN" altLang="en-US"/>
              <a:t>从数据库到数据仓库</a:t>
            </a:r>
          </a:p>
        </p:txBody>
      </p:sp>
      <p:sp>
        <p:nvSpPr>
          <p:cNvPr id="3" name="内容占位符 2">
            <a:extLst>
              <a:ext uri="{FF2B5EF4-FFF2-40B4-BE49-F238E27FC236}">
                <a16:creationId xmlns:a16="http://schemas.microsoft.com/office/drawing/2014/main" id="{C4F3AACA-C2CC-4756-B8D8-AB1272107ECD}"/>
              </a:ext>
            </a:extLst>
          </p:cNvPr>
          <p:cNvSpPr>
            <a:spLocks noGrp="1"/>
          </p:cNvSpPr>
          <p:nvPr>
            <p:ph idx="1"/>
          </p:nvPr>
        </p:nvSpPr>
        <p:spPr/>
        <p:txBody>
          <a:bodyPr/>
          <a:lstStyle/>
          <a:p>
            <a:r>
              <a:rPr lang="zh-CN" altLang="en-US"/>
              <a:t>数据仓库的发展（国际）</a:t>
            </a:r>
            <a:endParaRPr lang="en-US" altLang="zh-CN"/>
          </a:p>
          <a:p>
            <a:pPr lvl="1"/>
            <a:endParaRPr lang="en-US" altLang="zh-CN"/>
          </a:p>
        </p:txBody>
      </p:sp>
      <p:sp>
        <p:nvSpPr>
          <p:cNvPr id="4" name="灯片编号占位符 3">
            <a:extLst>
              <a:ext uri="{FF2B5EF4-FFF2-40B4-BE49-F238E27FC236}">
                <a16:creationId xmlns:a16="http://schemas.microsoft.com/office/drawing/2014/main" id="{A043C3FD-AB2C-46A4-89C9-EC2B760CD1CD}"/>
              </a:ext>
            </a:extLst>
          </p:cNvPr>
          <p:cNvSpPr>
            <a:spLocks noGrp="1"/>
          </p:cNvSpPr>
          <p:nvPr>
            <p:ph type="sldNum" sz="quarter" idx="12"/>
          </p:nvPr>
        </p:nvSpPr>
        <p:spPr/>
        <p:txBody>
          <a:bodyPr/>
          <a:lstStyle/>
          <a:p>
            <a:fld id="{BEE6C54C-6C12-40E0-80B0-01E42803F46F}" type="slidenum">
              <a:rPr lang="zh-CN" altLang="en-US" smtClean="0"/>
              <a:pPr/>
              <a:t>3</a:t>
            </a:fld>
            <a:endParaRPr lang="zh-CN" altLang="en-US"/>
          </a:p>
        </p:txBody>
      </p:sp>
      <p:pic>
        <p:nvPicPr>
          <p:cNvPr id="12" name="图片 11">
            <a:extLst>
              <a:ext uri="{FF2B5EF4-FFF2-40B4-BE49-F238E27FC236}">
                <a16:creationId xmlns:a16="http://schemas.microsoft.com/office/drawing/2014/main" id="{42C4F02F-994B-45EF-B20B-B88109B732E5}"/>
              </a:ext>
            </a:extLst>
          </p:cNvPr>
          <p:cNvPicPr>
            <a:picLocks noChangeAspect="1"/>
          </p:cNvPicPr>
          <p:nvPr/>
        </p:nvPicPr>
        <p:blipFill rotWithShape="1">
          <a:blip r:embed="rId2"/>
          <a:srcRect l="10495" t="14107" r="8231"/>
          <a:stretch/>
        </p:blipFill>
        <p:spPr>
          <a:xfrm>
            <a:off x="1052331" y="2189507"/>
            <a:ext cx="1599547" cy="765495"/>
          </a:xfrm>
          <a:prstGeom prst="rect">
            <a:avLst/>
          </a:prstGeom>
        </p:spPr>
      </p:pic>
      <p:sp>
        <p:nvSpPr>
          <p:cNvPr id="13" name="文本框 12">
            <a:extLst>
              <a:ext uri="{FF2B5EF4-FFF2-40B4-BE49-F238E27FC236}">
                <a16:creationId xmlns:a16="http://schemas.microsoft.com/office/drawing/2014/main" id="{6145E269-3DA5-445C-B3D3-CE2DF752BAC3}"/>
              </a:ext>
            </a:extLst>
          </p:cNvPr>
          <p:cNvSpPr txBox="1"/>
          <p:nvPr/>
        </p:nvSpPr>
        <p:spPr>
          <a:xfrm>
            <a:off x="2715313" y="2189507"/>
            <a:ext cx="3676402" cy="830997"/>
          </a:xfrm>
          <a:prstGeom prst="rect">
            <a:avLst/>
          </a:prstGeom>
          <a:noFill/>
          <a:ln w="3175">
            <a:noFill/>
            <a:prstDash val="sysDash"/>
          </a:ln>
        </p:spPr>
        <p:txBody>
          <a:bodyPr wrap="square" rtlCol="0">
            <a:spAutoFit/>
          </a:bodyPr>
          <a:lstStyle/>
          <a:p>
            <a:pPr marL="174625" indent="-174625">
              <a:buFont typeface="Arial" panose="020B0604020202020204" pitchFamily="34" charset="0"/>
              <a:buChar char="•"/>
            </a:pPr>
            <a:r>
              <a:rPr lang="en-US" altLang="zh-CN" sz="1600">
                <a:solidFill>
                  <a:srgbClr val="0000FF"/>
                </a:solidFill>
              </a:rPr>
              <a:t>1998</a:t>
            </a:r>
            <a:r>
              <a:rPr lang="zh-CN" altLang="en-US" sz="1600">
                <a:solidFill>
                  <a:srgbClr val="0000FF"/>
                </a:solidFill>
              </a:rPr>
              <a:t>年推出</a:t>
            </a:r>
            <a:r>
              <a:rPr lang="en-US" altLang="zh-CN" sz="1600">
                <a:solidFill>
                  <a:srgbClr val="0000FF"/>
                </a:solidFill>
              </a:rPr>
              <a:t>DB2 OLAP</a:t>
            </a:r>
            <a:r>
              <a:rPr lang="zh-CN" altLang="en-US" sz="1600">
                <a:solidFill>
                  <a:srgbClr val="0000FF"/>
                </a:solidFill>
              </a:rPr>
              <a:t>服务器</a:t>
            </a:r>
            <a:endParaRPr lang="en-US" altLang="zh-CN" sz="1600">
              <a:solidFill>
                <a:srgbClr val="0000FF"/>
              </a:solidFill>
            </a:endParaRPr>
          </a:p>
          <a:p>
            <a:pPr marL="174625" indent="-174625">
              <a:buFont typeface="Arial" panose="020B0604020202020204" pitchFamily="34" charset="0"/>
              <a:buChar char="•"/>
            </a:pPr>
            <a:r>
              <a:rPr lang="en-US" altLang="zh-CN" sz="1600">
                <a:solidFill>
                  <a:srgbClr val="0000FF"/>
                </a:solidFill>
              </a:rPr>
              <a:t>2001</a:t>
            </a:r>
            <a:r>
              <a:rPr lang="zh-CN" altLang="en-US" sz="1600">
                <a:solidFill>
                  <a:srgbClr val="0000FF"/>
                </a:solidFill>
              </a:rPr>
              <a:t>年收购</a:t>
            </a:r>
            <a:r>
              <a:rPr lang="en-US" altLang="zh-CN" sz="1600">
                <a:solidFill>
                  <a:srgbClr val="0000FF"/>
                </a:solidFill>
              </a:rPr>
              <a:t>Informix</a:t>
            </a:r>
            <a:r>
              <a:rPr lang="zh-CN" altLang="en-US" sz="1600">
                <a:solidFill>
                  <a:srgbClr val="0000FF"/>
                </a:solidFill>
              </a:rPr>
              <a:t>公司</a:t>
            </a:r>
            <a:endParaRPr lang="en-US" altLang="zh-CN" sz="1600">
              <a:solidFill>
                <a:srgbClr val="0000FF"/>
              </a:solidFill>
            </a:endParaRPr>
          </a:p>
          <a:p>
            <a:pPr marL="174625" indent="-174625">
              <a:buFont typeface="Arial" panose="020B0604020202020204" pitchFamily="34" charset="0"/>
              <a:buChar char="•"/>
            </a:pPr>
            <a:r>
              <a:rPr lang="zh-CN" altLang="en-US" sz="1600">
                <a:solidFill>
                  <a:srgbClr val="0000FF"/>
                </a:solidFill>
              </a:rPr>
              <a:t>数据库产品线更丰富，成为领导厂商</a:t>
            </a:r>
            <a:r>
              <a:rPr lang="en-US" altLang="zh-CN" sz="1600">
                <a:solidFill>
                  <a:srgbClr val="0000FF"/>
                </a:solidFill>
              </a:rPr>
              <a:t> </a:t>
            </a:r>
            <a:endParaRPr lang="zh-CN" altLang="en-US" sz="1600">
              <a:solidFill>
                <a:srgbClr val="0000FF"/>
              </a:solidFill>
            </a:endParaRPr>
          </a:p>
        </p:txBody>
      </p:sp>
      <p:sp>
        <p:nvSpPr>
          <p:cNvPr id="15" name="文本框 14">
            <a:extLst>
              <a:ext uri="{FF2B5EF4-FFF2-40B4-BE49-F238E27FC236}">
                <a16:creationId xmlns:a16="http://schemas.microsoft.com/office/drawing/2014/main" id="{05D3650C-FB74-4620-B981-71318C528FBD}"/>
              </a:ext>
            </a:extLst>
          </p:cNvPr>
          <p:cNvSpPr txBox="1"/>
          <p:nvPr/>
        </p:nvSpPr>
        <p:spPr>
          <a:xfrm>
            <a:off x="2715314" y="3229754"/>
            <a:ext cx="2119334" cy="338554"/>
          </a:xfrm>
          <a:prstGeom prst="rect">
            <a:avLst/>
          </a:prstGeom>
          <a:noFill/>
          <a:ln w="3175">
            <a:noFill/>
            <a:prstDash val="sysDash"/>
          </a:ln>
        </p:spPr>
        <p:txBody>
          <a:bodyPr wrap="square" rtlCol="0">
            <a:spAutoFit/>
          </a:bodyPr>
          <a:lstStyle/>
          <a:p>
            <a:pPr marL="174625" indent="-174625">
              <a:buFont typeface="Arial" panose="020B0604020202020204" pitchFamily="34" charset="0"/>
              <a:buChar char="•"/>
            </a:pPr>
            <a:r>
              <a:rPr lang="en-US" altLang="zh-CN" sz="1600">
                <a:solidFill>
                  <a:srgbClr val="0000FF"/>
                </a:solidFill>
              </a:rPr>
              <a:t>SQL Server 7.0</a:t>
            </a:r>
            <a:endParaRPr lang="zh-CN" altLang="en-US" sz="1600">
              <a:solidFill>
                <a:srgbClr val="0000FF"/>
              </a:solidFill>
            </a:endParaRPr>
          </a:p>
        </p:txBody>
      </p:sp>
      <p:pic>
        <p:nvPicPr>
          <p:cNvPr id="1030" name="Picture 6" descr="https://ts4.cn.mm.bing.net/th?id=OIP-C.lLos5sneIJP5H5uTzqmCNQHaE8&amp;w=306&amp;h=204&amp;c=8&amp;rs=1&amp;qlt=90&amp;o=6&amp;dpr=1.38&amp;pid=3.1&amp;rm=2">
            <a:extLst>
              <a:ext uri="{FF2B5EF4-FFF2-40B4-BE49-F238E27FC236}">
                <a16:creationId xmlns:a16="http://schemas.microsoft.com/office/drawing/2014/main" id="{696150DB-38A8-4FD6-A814-7FA20C008C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360" t="29465" r="11440" b="29428"/>
          <a:stretch/>
        </p:blipFill>
        <p:spPr bwMode="auto">
          <a:xfrm>
            <a:off x="1110940" y="4808283"/>
            <a:ext cx="1446188" cy="512747"/>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16">
            <a:extLst>
              <a:ext uri="{FF2B5EF4-FFF2-40B4-BE49-F238E27FC236}">
                <a16:creationId xmlns:a16="http://schemas.microsoft.com/office/drawing/2014/main" id="{EEE72E53-8AF7-433A-B525-989C4F8E4856}"/>
              </a:ext>
            </a:extLst>
          </p:cNvPr>
          <p:cNvSpPr txBox="1"/>
          <p:nvPr/>
        </p:nvSpPr>
        <p:spPr>
          <a:xfrm>
            <a:off x="2715313" y="4808283"/>
            <a:ext cx="3398986" cy="584775"/>
          </a:xfrm>
          <a:prstGeom prst="rect">
            <a:avLst/>
          </a:prstGeom>
          <a:noFill/>
          <a:ln w="3175">
            <a:noFill/>
            <a:prstDash val="sysDash"/>
          </a:ln>
        </p:spPr>
        <p:txBody>
          <a:bodyPr wrap="square" rtlCol="0">
            <a:spAutoFit/>
          </a:bodyPr>
          <a:lstStyle/>
          <a:p>
            <a:pPr marL="174625" indent="-174625">
              <a:buFont typeface="Arial" panose="020B0604020202020204" pitchFamily="34" charset="0"/>
              <a:buChar char="•"/>
            </a:pPr>
            <a:r>
              <a:rPr lang="zh-CN" altLang="en-US" sz="1600">
                <a:solidFill>
                  <a:srgbClr val="0000FF"/>
                </a:solidFill>
              </a:rPr>
              <a:t>数据仓库构建、</a:t>
            </a:r>
            <a:r>
              <a:rPr lang="en-US" altLang="zh-CN" sz="1600">
                <a:solidFill>
                  <a:srgbClr val="0000FF"/>
                </a:solidFill>
              </a:rPr>
              <a:t>OLAP</a:t>
            </a:r>
            <a:r>
              <a:rPr lang="zh-CN" altLang="en-US" sz="1600">
                <a:solidFill>
                  <a:srgbClr val="0000FF"/>
                </a:solidFill>
              </a:rPr>
              <a:t>、数据集市</a:t>
            </a:r>
            <a:endParaRPr lang="en-US" altLang="zh-CN" sz="1600">
              <a:solidFill>
                <a:srgbClr val="0000FF"/>
              </a:solidFill>
            </a:endParaRPr>
          </a:p>
          <a:p>
            <a:pPr marL="174625" indent="-174625">
              <a:buFont typeface="Arial" panose="020B0604020202020204" pitchFamily="34" charset="0"/>
              <a:buChar char="•"/>
            </a:pPr>
            <a:r>
              <a:rPr lang="en-US" altLang="zh-CN" sz="1600">
                <a:solidFill>
                  <a:srgbClr val="0000FF"/>
                </a:solidFill>
              </a:rPr>
              <a:t>Oracle Warehouse Builder</a:t>
            </a:r>
            <a:endParaRPr lang="zh-CN" altLang="en-US" sz="1600">
              <a:solidFill>
                <a:srgbClr val="0000FF"/>
              </a:solidFill>
            </a:endParaRPr>
          </a:p>
        </p:txBody>
      </p:sp>
      <p:pic>
        <p:nvPicPr>
          <p:cNvPr id="18" name="Picture 2" descr="https://ts1.cn.mm.bing.net/th?id=OIP-C.G98yu95wuF9_a9d8qqOuxQHaDj&amp;w=350&amp;h=168&amp;c=8&amp;rs=1&amp;qlt=90&amp;o=6&amp;dpr=1.38&amp;pid=3.1&amp;rm=2">
            <a:extLst>
              <a:ext uri="{FF2B5EF4-FFF2-40B4-BE49-F238E27FC236}">
                <a16:creationId xmlns:a16="http://schemas.microsoft.com/office/drawing/2014/main" id="{316F379E-E30C-428A-80DC-53695BD34E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0939" y="3882770"/>
            <a:ext cx="1482332" cy="709893"/>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a:extLst>
              <a:ext uri="{FF2B5EF4-FFF2-40B4-BE49-F238E27FC236}">
                <a16:creationId xmlns:a16="http://schemas.microsoft.com/office/drawing/2014/main" id="{913BD332-ECE7-4B0D-B3F1-C16D81F30E0D}"/>
              </a:ext>
            </a:extLst>
          </p:cNvPr>
          <p:cNvSpPr txBox="1"/>
          <p:nvPr/>
        </p:nvSpPr>
        <p:spPr>
          <a:xfrm>
            <a:off x="2738561" y="3799363"/>
            <a:ext cx="2773007" cy="830997"/>
          </a:xfrm>
          <a:prstGeom prst="rect">
            <a:avLst/>
          </a:prstGeom>
          <a:noFill/>
          <a:ln w="3175">
            <a:noFill/>
            <a:prstDash val="sysDash"/>
          </a:ln>
        </p:spPr>
        <p:txBody>
          <a:bodyPr wrap="square" rtlCol="0">
            <a:spAutoFit/>
          </a:bodyPr>
          <a:lstStyle/>
          <a:p>
            <a:pPr marL="174625" indent="-174625">
              <a:buFont typeface="Arial" panose="020B0604020202020204" pitchFamily="34" charset="0"/>
              <a:buChar char="•"/>
            </a:pPr>
            <a:r>
              <a:rPr lang="en-US" altLang="zh-CN" sz="1600">
                <a:solidFill>
                  <a:srgbClr val="0000FF"/>
                </a:solidFill>
              </a:rPr>
              <a:t>Sybase IQ</a:t>
            </a:r>
          </a:p>
          <a:p>
            <a:pPr marL="174625" indent="-174625">
              <a:buFont typeface="Arial" panose="020B0604020202020204" pitchFamily="34" charset="0"/>
              <a:buChar char="•"/>
            </a:pPr>
            <a:r>
              <a:rPr lang="en-US" altLang="zh-CN" sz="1600">
                <a:solidFill>
                  <a:srgbClr val="0000FF"/>
                </a:solidFill>
              </a:rPr>
              <a:t>Warehouse Studio</a:t>
            </a:r>
          </a:p>
          <a:p>
            <a:pPr marL="174625" indent="-174625">
              <a:buFont typeface="Arial" panose="020B0604020202020204" pitchFamily="34" charset="0"/>
              <a:buChar char="•"/>
            </a:pPr>
            <a:r>
              <a:rPr lang="en-US" altLang="zh-CN" sz="1600">
                <a:solidFill>
                  <a:srgbClr val="0000FF"/>
                </a:solidFill>
              </a:rPr>
              <a:t>SAP data warehouse</a:t>
            </a:r>
            <a:endParaRPr lang="zh-CN" altLang="en-US" sz="1600">
              <a:solidFill>
                <a:srgbClr val="0000FF"/>
              </a:solidFill>
            </a:endParaRPr>
          </a:p>
        </p:txBody>
      </p:sp>
      <p:sp>
        <p:nvSpPr>
          <p:cNvPr id="20" name="矩形 19">
            <a:extLst>
              <a:ext uri="{FF2B5EF4-FFF2-40B4-BE49-F238E27FC236}">
                <a16:creationId xmlns:a16="http://schemas.microsoft.com/office/drawing/2014/main" id="{FCDEFDDF-146E-46DD-BCDC-9FF5DC3F9B5F}"/>
              </a:ext>
            </a:extLst>
          </p:cNvPr>
          <p:cNvSpPr/>
          <p:nvPr/>
        </p:nvSpPr>
        <p:spPr>
          <a:xfrm>
            <a:off x="8362895" y="4021359"/>
            <a:ext cx="3817071" cy="338554"/>
          </a:xfrm>
          <a:prstGeom prst="rect">
            <a:avLst/>
          </a:prstGeom>
        </p:spPr>
        <p:txBody>
          <a:bodyPr wrap="none">
            <a:spAutoFit/>
          </a:bodyPr>
          <a:lstStyle/>
          <a:p>
            <a:pPr marL="174625" indent="-174625">
              <a:buFont typeface="Arial" panose="020B0604020202020204" pitchFamily="34" charset="0"/>
              <a:buChar char="•"/>
            </a:pPr>
            <a:r>
              <a:rPr lang="en-US" altLang="zh-CN" sz="1600">
                <a:solidFill>
                  <a:srgbClr val="0000FF"/>
                </a:solidFill>
              </a:rPr>
              <a:t>Data Warehouse-as-a-Service,</a:t>
            </a:r>
            <a:r>
              <a:rPr lang="zh-CN" altLang="en-US" sz="1600">
                <a:solidFill>
                  <a:srgbClr val="0000FF"/>
                </a:solidFill>
              </a:rPr>
              <a:t>云时代</a:t>
            </a:r>
          </a:p>
        </p:txBody>
      </p:sp>
      <p:pic>
        <p:nvPicPr>
          <p:cNvPr id="21" name="图片 20">
            <a:extLst>
              <a:ext uri="{FF2B5EF4-FFF2-40B4-BE49-F238E27FC236}">
                <a16:creationId xmlns:a16="http://schemas.microsoft.com/office/drawing/2014/main" id="{7E651973-F4B7-41F1-9026-9A042D25DBEC}"/>
              </a:ext>
            </a:extLst>
          </p:cNvPr>
          <p:cNvPicPr>
            <a:picLocks noChangeAspect="1"/>
          </p:cNvPicPr>
          <p:nvPr/>
        </p:nvPicPr>
        <p:blipFill>
          <a:blip r:embed="rId5"/>
          <a:stretch>
            <a:fillRect/>
          </a:stretch>
        </p:blipFill>
        <p:spPr>
          <a:xfrm>
            <a:off x="6316196" y="3897947"/>
            <a:ext cx="2103028" cy="585379"/>
          </a:xfrm>
          <a:prstGeom prst="rect">
            <a:avLst/>
          </a:prstGeom>
        </p:spPr>
      </p:pic>
      <p:cxnSp>
        <p:nvCxnSpPr>
          <p:cNvPr id="23" name="直接连接符 22">
            <a:extLst>
              <a:ext uri="{FF2B5EF4-FFF2-40B4-BE49-F238E27FC236}">
                <a16:creationId xmlns:a16="http://schemas.microsoft.com/office/drawing/2014/main" id="{7818E50F-BE1A-4B2F-BB24-68CAF7325C40}"/>
              </a:ext>
            </a:extLst>
          </p:cNvPr>
          <p:cNvCxnSpPr/>
          <p:nvPr/>
        </p:nvCxnSpPr>
        <p:spPr>
          <a:xfrm>
            <a:off x="6280053" y="2056751"/>
            <a:ext cx="0" cy="3490259"/>
          </a:xfrm>
          <a:prstGeom prst="line">
            <a:avLst/>
          </a:prstGeom>
        </p:spPr>
        <p:style>
          <a:lnRef idx="1">
            <a:schemeClr val="accent1"/>
          </a:lnRef>
          <a:fillRef idx="0">
            <a:schemeClr val="accent1"/>
          </a:fillRef>
          <a:effectRef idx="0">
            <a:schemeClr val="accent1"/>
          </a:effectRef>
          <a:fontRef idx="minor">
            <a:schemeClr val="tx1"/>
          </a:fontRef>
        </p:style>
      </p:cxnSp>
      <p:pic>
        <p:nvPicPr>
          <p:cNvPr id="1034" name="Picture 10" descr="https://ts3.cn.mm.bing.net/th?id=OIP-C.s6en4b8RHlKccO0LwH20iAHaEc&amp;w=322&amp;h=193&amp;c=8&amp;rs=1&amp;qlt=90&amp;o=6&amp;dpr=1.38&amp;pid=3.1&amp;rm=2">
            <a:extLst>
              <a:ext uri="{FF2B5EF4-FFF2-40B4-BE49-F238E27FC236}">
                <a16:creationId xmlns:a16="http://schemas.microsoft.com/office/drawing/2014/main" id="{E1D53E6D-19D1-4AE7-A711-27C78DE344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14644" y="3118314"/>
            <a:ext cx="1094943" cy="655980"/>
          </a:xfrm>
          <a:prstGeom prst="rect">
            <a:avLst/>
          </a:prstGeom>
          <a:noFill/>
          <a:extLst>
            <a:ext uri="{909E8E84-426E-40DD-AFC4-6F175D3DCCD1}">
              <a14:hiddenFill xmlns:a14="http://schemas.microsoft.com/office/drawing/2010/main">
                <a:solidFill>
                  <a:srgbClr val="FFFFFF"/>
                </a:solidFill>
              </a14:hiddenFill>
            </a:ext>
          </a:extLst>
        </p:spPr>
      </p:pic>
      <p:sp>
        <p:nvSpPr>
          <p:cNvPr id="24" name="矩形 23">
            <a:extLst>
              <a:ext uri="{FF2B5EF4-FFF2-40B4-BE49-F238E27FC236}">
                <a16:creationId xmlns:a16="http://schemas.microsoft.com/office/drawing/2014/main" id="{995C39BB-ECA4-466D-B29E-2D9329D39F9E}"/>
              </a:ext>
            </a:extLst>
          </p:cNvPr>
          <p:cNvSpPr/>
          <p:nvPr/>
        </p:nvSpPr>
        <p:spPr>
          <a:xfrm>
            <a:off x="7971535" y="3165134"/>
            <a:ext cx="1552028" cy="338554"/>
          </a:xfrm>
          <a:prstGeom prst="rect">
            <a:avLst/>
          </a:prstGeom>
        </p:spPr>
        <p:txBody>
          <a:bodyPr wrap="none">
            <a:spAutoFit/>
          </a:bodyPr>
          <a:lstStyle/>
          <a:p>
            <a:pPr marL="174625" indent="-174625">
              <a:buFont typeface="Arial" panose="020B0604020202020204" pitchFamily="34" charset="0"/>
              <a:buChar char="•"/>
            </a:pPr>
            <a:r>
              <a:rPr lang="en-US" altLang="zh-CN" sz="1600">
                <a:solidFill>
                  <a:srgbClr val="0000FF"/>
                </a:solidFill>
              </a:rPr>
              <a:t>AWS Redshift</a:t>
            </a:r>
            <a:endParaRPr lang="zh-CN" altLang="en-US" sz="1600">
              <a:solidFill>
                <a:srgbClr val="0000FF"/>
              </a:solidFill>
            </a:endParaRPr>
          </a:p>
        </p:txBody>
      </p:sp>
      <p:pic>
        <p:nvPicPr>
          <p:cNvPr id="25" name="图片 24">
            <a:extLst>
              <a:ext uri="{FF2B5EF4-FFF2-40B4-BE49-F238E27FC236}">
                <a16:creationId xmlns:a16="http://schemas.microsoft.com/office/drawing/2014/main" id="{EE13F13A-9391-4035-8926-8DE5991B9E9D}"/>
              </a:ext>
            </a:extLst>
          </p:cNvPr>
          <p:cNvPicPr>
            <a:picLocks noChangeAspect="1"/>
          </p:cNvPicPr>
          <p:nvPr/>
        </p:nvPicPr>
        <p:blipFill>
          <a:blip r:embed="rId7"/>
          <a:stretch>
            <a:fillRect/>
          </a:stretch>
        </p:blipFill>
        <p:spPr>
          <a:xfrm>
            <a:off x="6405039" y="2221928"/>
            <a:ext cx="1600423" cy="590632"/>
          </a:xfrm>
          <a:prstGeom prst="rect">
            <a:avLst/>
          </a:prstGeom>
        </p:spPr>
      </p:pic>
      <p:pic>
        <p:nvPicPr>
          <p:cNvPr id="26" name="图片 25">
            <a:extLst>
              <a:ext uri="{FF2B5EF4-FFF2-40B4-BE49-F238E27FC236}">
                <a16:creationId xmlns:a16="http://schemas.microsoft.com/office/drawing/2014/main" id="{1DA81F33-218C-4FE1-A0FD-FF32CAB3A8CE}"/>
              </a:ext>
            </a:extLst>
          </p:cNvPr>
          <p:cNvPicPr>
            <a:picLocks noChangeAspect="1"/>
          </p:cNvPicPr>
          <p:nvPr/>
        </p:nvPicPr>
        <p:blipFill>
          <a:blip r:embed="rId8"/>
          <a:stretch>
            <a:fillRect/>
          </a:stretch>
        </p:blipFill>
        <p:spPr>
          <a:xfrm>
            <a:off x="8093731" y="2255905"/>
            <a:ext cx="1205159" cy="592701"/>
          </a:xfrm>
          <a:prstGeom prst="rect">
            <a:avLst/>
          </a:prstGeom>
        </p:spPr>
      </p:pic>
      <p:sp>
        <p:nvSpPr>
          <p:cNvPr id="32" name="矩形 31">
            <a:extLst>
              <a:ext uri="{FF2B5EF4-FFF2-40B4-BE49-F238E27FC236}">
                <a16:creationId xmlns:a16="http://schemas.microsoft.com/office/drawing/2014/main" id="{8801BC3C-ED0A-4B28-8C9B-119425C850A9}"/>
              </a:ext>
            </a:extLst>
          </p:cNvPr>
          <p:cNvSpPr/>
          <p:nvPr/>
        </p:nvSpPr>
        <p:spPr>
          <a:xfrm>
            <a:off x="9393516" y="2402977"/>
            <a:ext cx="1592103" cy="338554"/>
          </a:xfrm>
          <a:prstGeom prst="rect">
            <a:avLst/>
          </a:prstGeom>
        </p:spPr>
        <p:txBody>
          <a:bodyPr wrap="none">
            <a:spAutoFit/>
          </a:bodyPr>
          <a:lstStyle/>
          <a:p>
            <a:pPr marL="174625" indent="-174625">
              <a:buFont typeface="Arial" panose="020B0604020202020204" pitchFamily="34" charset="0"/>
              <a:buChar char="•"/>
            </a:pPr>
            <a:r>
              <a:rPr lang="zh-CN" altLang="en-US" sz="1600">
                <a:solidFill>
                  <a:srgbClr val="0000FF"/>
                </a:solidFill>
              </a:rPr>
              <a:t>开源离线数仓</a:t>
            </a:r>
          </a:p>
        </p:txBody>
      </p:sp>
      <p:pic>
        <p:nvPicPr>
          <p:cNvPr id="27" name="图片 26">
            <a:extLst>
              <a:ext uri="{FF2B5EF4-FFF2-40B4-BE49-F238E27FC236}">
                <a16:creationId xmlns:a16="http://schemas.microsoft.com/office/drawing/2014/main" id="{E8A614E9-FE3A-4067-9375-02DD497406E6}"/>
              </a:ext>
            </a:extLst>
          </p:cNvPr>
          <p:cNvPicPr>
            <a:picLocks noChangeAspect="1"/>
          </p:cNvPicPr>
          <p:nvPr/>
        </p:nvPicPr>
        <p:blipFill>
          <a:blip r:embed="rId9"/>
          <a:stretch>
            <a:fillRect/>
          </a:stretch>
        </p:blipFill>
        <p:spPr>
          <a:xfrm>
            <a:off x="1110672" y="3061603"/>
            <a:ext cx="1672467" cy="576712"/>
          </a:xfrm>
          <a:prstGeom prst="rect">
            <a:avLst/>
          </a:prstGeom>
        </p:spPr>
      </p:pic>
      <p:pic>
        <p:nvPicPr>
          <p:cNvPr id="1038" name="Picture 14" descr="Google Big Query Logo PNG Vector">
            <a:extLst>
              <a:ext uri="{FF2B5EF4-FFF2-40B4-BE49-F238E27FC236}">
                <a16:creationId xmlns:a16="http://schemas.microsoft.com/office/drawing/2014/main" id="{30A52E8F-0BC3-4983-B154-1CAC7B08C59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22050" y="4718746"/>
            <a:ext cx="1620558" cy="556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66987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C7B524-C447-4CEA-B09F-4D7FA74EA3B5}"/>
              </a:ext>
            </a:extLst>
          </p:cNvPr>
          <p:cNvSpPr>
            <a:spLocks noGrp="1"/>
          </p:cNvSpPr>
          <p:nvPr>
            <p:ph type="title"/>
          </p:nvPr>
        </p:nvSpPr>
        <p:spPr/>
        <p:txBody>
          <a:bodyPr/>
          <a:lstStyle/>
          <a:p>
            <a:r>
              <a:rPr lang="zh-CN" altLang="en-US"/>
              <a:t>数据仓库数据组织之</a:t>
            </a:r>
            <a:r>
              <a:rPr lang="zh-CN" altLang="en-US">
                <a:solidFill>
                  <a:srgbClr val="FF0000"/>
                </a:solidFill>
              </a:rPr>
              <a:t>粒度</a:t>
            </a:r>
          </a:p>
        </p:txBody>
      </p:sp>
      <p:sp>
        <p:nvSpPr>
          <p:cNvPr id="3" name="内容占位符 2">
            <a:extLst>
              <a:ext uri="{FF2B5EF4-FFF2-40B4-BE49-F238E27FC236}">
                <a16:creationId xmlns:a16="http://schemas.microsoft.com/office/drawing/2014/main" id="{AD8E5E71-52A6-494B-8E60-1AE8AF5F58EF}"/>
              </a:ext>
            </a:extLst>
          </p:cNvPr>
          <p:cNvSpPr>
            <a:spLocks noGrp="1"/>
          </p:cNvSpPr>
          <p:nvPr>
            <p:ph idx="1"/>
          </p:nvPr>
        </p:nvSpPr>
        <p:spPr>
          <a:xfrm>
            <a:off x="838200" y="1407460"/>
            <a:ext cx="10515600" cy="1403834"/>
          </a:xfrm>
        </p:spPr>
        <p:txBody>
          <a:bodyPr/>
          <a:lstStyle/>
          <a:p>
            <a:r>
              <a:rPr lang="zh-CN" altLang="en-US">
                <a:solidFill>
                  <a:srgbClr val="FF0000"/>
                </a:solidFill>
              </a:rPr>
              <a:t>粒度</a:t>
            </a:r>
            <a:r>
              <a:rPr lang="en-US" altLang="zh-CN"/>
              <a:t>(Granularity)</a:t>
            </a:r>
            <a:r>
              <a:rPr lang="zh-CN" altLang="en-US"/>
              <a:t>是指数据仓库中数据的</a:t>
            </a:r>
            <a:r>
              <a:rPr lang="zh-CN" altLang="en-US">
                <a:solidFill>
                  <a:srgbClr val="FF0000"/>
                </a:solidFill>
              </a:rPr>
              <a:t>综合级别</a:t>
            </a:r>
            <a:r>
              <a:rPr lang="zh-CN" altLang="en-US"/>
              <a:t>。</a:t>
            </a:r>
          </a:p>
          <a:p>
            <a:pPr lvl="1"/>
            <a:endParaRPr lang="zh-CN" altLang="en-US"/>
          </a:p>
        </p:txBody>
      </p:sp>
      <p:sp>
        <p:nvSpPr>
          <p:cNvPr id="4" name="灯片编号占位符 3">
            <a:extLst>
              <a:ext uri="{FF2B5EF4-FFF2-40B4-BE49-F238E27FC236}">
                <a16:creationId xmlns:a16="http://schemas.microsoft.com/office/drawing/2014/main" id="{61753258-0021-4ADD-8F6F-28F302521992}"/>
              </a:ext>
            </a:extLst>
          </p:cNvPr>
          <p:cNvSpPr>
            <a:spLocks noGrp="1"/>
          </p:cNvSpPr>
          <p:nvPr>
            <p:ph type="sldNum" sz="quarter" idx="12"/>
          </p:nvPr>
        </p:nvSpPr>
        <p:spPr/>
        <p:txBody>
          <a:bodyPr/>
          <a:lstStyle/>
          <a:p>
            <a:fld id="{BEE6C54C-6C12-40E0-80B0-01E42803F46F}" type="slidenum">
              <a:rPr lang="zh-CN" altLang="en-US" smtClean="0"/>
              <a:pPr/>
              <a:t>39</a:t>
            </a:fld>
            <a:endParaRPr lang="zh-CN" altLang="en-US"/>
          </a:p>
        </p:txBody>
      </p:sp>
      <p:grpSp>
        <p:nvGrpSpPr>
          <p:cNvPr id="5" name="组合 4">
            <a:extLst>
              <a:ext uri="{FF2B5EF4-FFF2-40B4-BE49-F238E27FC236}">
                <a16:creationId xmlns:a16="http://schemas.microsoft.com/office/drawing/2014/main" id="{C69D72AA-B4F5-4B3C-B979-6FBB0CA22D7B}"/>
              </a:ext>
            </a:extLst>
          </p:cNvPr>
          <p:cNvGrpSpPr/>
          <p:nvPr/>
        </p:nvGrpSpPr>
        <p:grpSpPr>
          <a:xfrm>
            <a:off x="1407186" y="2703651"/>
            <a:ext cx="8603455" cy="3279776"/>
            <a:chOff x="1407186" y="2703651"/>
            <a:chExt cx="8603455" cy="3279776"/>
          </a:xfrm>
        </p:grpSpPr>
        <p:grpSp>
          <p:nvGrpSpPr>
            <p:cNvPr id="6" name="Group 46">
              <a:extLst>
                <a:ext uri="{FF2B5EF4-FFF2-40B4-BE49-F238E27FC236}">
                  <a16:creationId xmlns:a16="http://schemas.microsoft.com/office/drawing/2014/main" id="{7E479BA9-A78F-4758-91F2-AB353D60FEE8}"/>
                </a:ext>
              </a:extLst>
            </p:cNvPr>
            <p:cNvGrpSpPr>
              <a:grpSpLocks/>
            </p:cNvGrpSpPr>
            <p:nvPr/>
          </p:nvGrpSpPr>
          <p:grpSpPr bwMode="auto">
            <a:xfrm>
              <a:off x="4109903" y="2703651"/>
              <a:ext cx="5900738" cy="3279776"/>
              <a:chOff x="977" y="1207"/>
              <a:chExt cx="3717" cy="2066"/>
            </a:xfrm>
          </p:grpSpPr>
          <p:sp>
            <p:nvSpPr>
              <p:cNvPr id="11" name="AutoShape 12">
                <a:extLst>
                  <a:ext uri="{FF2B5EF4-FFF2-40B4-BE49-F238E27FC236}">
                    <a16:creationId xmlns:a16="http://schemas.microsoft.com/office/drawing/2014/main" id="{82D7ED1D-A754-4D14-9DCE-7DEBC4324BC7}"/>
                  </a:ext>
                </a:extLst>
              </p:cNvPr>
              <p:cNvSpPr>
                <a:spLocks noChangeArrowheads="1"/>
              </p:cNvSpPr>
              <p:nvPr/>
            </p:nvSpPr>
            <p:spPr bwMode="auto">
              <a:xfrm>
                <a:off x="977" y="1228"/>
                <a:ext cx="172" cy="261"/>
              </a:xfrm>
              <a:prstGeom prst="can">
                <a:avLst>
                  <a:gd name="adj" fmla="val 37936"/>
                </a:avLst>
              </a:prstGeom>
              <a:solidFill>
                <a:srgbClr val="FFFFFF"/>
              </a:solidFill>
              <a:ln w="9525">
                <a:solidFill>
                  <a:srgbClr val="0000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p>
            </p:txBody>
          </p:sp>
          <p:sp>
            <p:nvSpPr>
              <p:cNvPr id="12" name="AutoShape 13">
                <a:extLst>
                  <a:ext uri="{FF2B5EF4-FFF2-40B4-BE49-F238E27FC236}">
                    <a16:creationId xmlns:a16="http://schemas.microsoft.com/office/drawing/2014/main" id="{5749AF43-8F34-4A3B-9765-56EAEDF45612}"/>
                  </a:ext>
                </a:extLst>
              </p:cNvPr>
              <p:cNvSpPr>
                <a:spLocks noChangeArrowheads="1"/>
              </p:cNvSpPr>
              <p:nvPr/>
            </p:nvSpPr>
            <p:spPr bwMode="auto">
              <a:xfrm>
                <a:off x="1321" y="1251"/>
                <a:ext cx="172" cy="261"/>
              </a:xfrm>
              <a:prstGeom prst="can">
                <a:avLst>
                  <a:gd name="adj" fmla="val 37936"/>
                </a:avLst>
              </a:prstGeom>
              <a:solidFill>
                <a:srgbClr val="FFFFFF"/>
              </a:solidFill>
              <a:ln w="9525">
                <a:solidFill>
                  <a:srgbClr val="0000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p>
            </p:txBody>
          </p:sp>
          <p:sp>
            <p:nvSpPr>
              <p:cNvPr id="13" name="AutoShape 14">
                <a:extLst>
                  <a:ext uri="{FF2B5EF4-FFF2-40B4-BE49-F238E27FC236}">
                    <a16:creationId xmlns:a16="http://schemas.microsoft.com/office/drawing/2014/main" id="{C3566176-B4F2-4DAB-90B5-F7F46227189A}"/>
                  </a:ext>
                </a:extLst>
              </p:cNvPr>
              <p:cNvSpPr>
                <a:spLocks noChangeArrowheads="1"/>
              </p:cNvSpPr>
              <p:nvPr/>
            </p:nvSpPr>
            <p:spPr bwMode="auto">
              <a:xfrm>
                <a:off x="1665" y="1251"/>
                <a:ext cx="172" cy="261"/>
              </a:xfrm>
              <a:prstGeom prst="can">
                <a:avLst>
                  <a:gd name="adj" fmla="val 37936"/>
                </a:avLst>
              </a:prstGeom>
              <a:solidFill>
                <a:srgbClr val="FFFFFF"/>
              </a:solidFill>
              <a:ln w="9525">
                <a:solidFill>
                  <a:srgbClr val="0000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p>
            </p:txBody>
          </p:sp>
          <p:sp>
            <p:nvSpPr>
              <p:cNvPr id="14" name="AutoShape 15">
                <a:extLst>
                  <a:ext uri="{FF2B5EF4-FFF2-40B4-BE49-F238E27FC236}">
                    <a16:creationId xmlns:a16="http://schemas.microsoft.com/office/drawing/2014/main" id="{DA15C053-2138-46B1-B29B-375B56714A28}"/>
                  </a:ext>
                </a:extLst>
              </p:cNvPr>
              <p:cNvSpPr>
                <a:spLocks noChangeArrowheads="1"/>
              </p:cNvSpPr>
              <p:nvPr/>
            </p:nvSpPr>
            <p:spPr bwMode="auto">
              <a:xfrm>
                <a:off x="2181" y="1251"/>
                <a:ext cx="172" cy="261"/>
              </a:xfrm>
              <a:prstGeom prst="can">
                <a:avLst>
                  <a:gd name="adj" fmla="val 37936"/>
                </a:avLst>
              </a:prstGeom>
              <a:solidFill>
                <a:srgbClr val="FFFFFF"/>
              </a:solidFill>
              <a:ln w="9525">
                <a:solidFill>
                  <a:srgbClr val="0000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p>
            </p:txBody>
          </p:sp>
          <p:sp>
            <p:nvSpPr>
              <p:cNvPr id="15" name="AutoShape 16">
                <a:extLst>
                  <a:ext uri="{FF2B5EF4-FFF2-40B4-BE49-F238E27FC236}">
                    <a16:creationId xmlns:a16="http://schemas.microsoft.com/office/drawing/2014/main" id="{873303FE-ABE4-48BB-B637-BD49E103B57C}"/>
                  </a:ext>
                </a:extLst>
              </p:cNvPr>
              <p:cNvSpPr>
                <a:spLocks noChangeArrowheads="1"/>
              </p:cNvSpPr>
              <p:nvPr/>
            </p:nvSpPr>
            <p:spPr bwMode="auto">
              <a:xfrm>
                <a:off x="2525" y="1251"/>
                <a:ext cx="172" cy="261"/>
              </a:xfrm>
              <a:prstGeom prst="can">
                <a:avLst>
                  <a:gd name="adj" fmla="val 37936"/>
                </a:avLst>
              </a:prstGeom>
              <a:solidFill>
                <a:srgbClr val="FFFFFF"/>
              </a:solidFill>
              <a:ln w="9525">
                <a:solidFill>
                  <a:srgbClr val="0000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p>
            </p:txBody>
          </p:sp>
          <p:sp>
            <p:nvSpPr>
              <p:cNvPr id="16" name="AutoShape 17">
                <a:extLst>
                  <a:ext uri="{FF2B5EF4-FFF2-40B4-BE49-F238E27FC236}">
                    <a16:creationId xmlns:a16="http://schemas.microsoft.com/office/drawing/2014/main" id="{36CA76B5-BB3E-4955-B119-5DCDFF8B6306}"/>
                  </a:ext>
                </a:extLst>
              </p:cNvPr>
              <p:cNvSpPr>
                <a:spLocks noChangeArrowheads="1"/>
              </p:cNvSpPr>
              <p:nvPr/>
            </p:nvSpPr>
            <p:spPr bwMode="auto">
              <a:xfrm>
                <a:off x="2869" y="1251"/>
                <a:ext cx="172" cy="261"/>
              </a:xfrm>
              <a:prstGeom prst="can">
                <a:avLst>
                  <a:gd name="adj" fmla="val 37936"/>
                </a:avLst>
              </a:prstGeom>
              <a:solidFill>
                <a:srgbClr val="FFFFFF"/>
              </a:solidFill>
              <a:ln w="9525">
                <a:solidFill>
                  <a:srgbClr val="0000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p>
            </p:txBody>
          </p:sp>
          <p:sp>
            <p:nvSpPr>
              <p:cNvPr id="17" name="AutoShape 18">
                <a:extLst>
                  <a:ext uri="{FF2B5EF4-FFF2-40B4-BE49-F238E27FC236}">
                    <a16:creationId xmlns:a16="http://schemas.microsoft.com/office/drawing/2014/main" id="{C6FF10B2-9B18-4B74-AD13-A3E0C1029A9B}"/>
                  </a:ext>
                </a:extLst>
              </p:cNvPr>
              <p:cNvSpPr>
                <a:spLocks noChangeArrowheads="1"/>
              </p:cNvSpPr>
              <p:nvPr/>
            </p:nvSpPr>
            <p:spPr bwMode="auto">
              <a:xfrm>
                <a:off x="1235" y="1642"/>
                <a:ext cx="344" cy="326"/>
              </a:xfrm>
              <a:prstGeom prst="can">
                <a:avLst>
                  <a:gd name="adj" fmla="val 25000"/>
                </a:avLst>
              </a:prstGeom>
              <a:solidFill>
                <a:srgbClr val="FFFFFF"/>
              </a:solidFill>
              <a:ln w="9525">
                <a:solidFill>
                  <a:srgbClr val="0000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p>
            </p:txBody>
          </p:sp>
          <p:sp>
            <p:nvSpPr>
              <p:cNvPr id="18" name="AutoShape 19">
                <a:extLst>
                  <a:ext uri="{FF2B5EF4-FFF2-40B4-BE49-F238E27FC236}">
                    <a16:creationId xmlns:a16="http://schemas.microsoft.com/office/drawing/2014/main" id="{D456AA95-512D-47EB-8FC0-82E123A9A714}"/>
                  </a:ext>
                </a:extLst>
              </p:cNvPr>
              <p:cNvSpPr>
                <a:spLocks noChangeArrowheads="1"/>
              </p:cNvSpPr>
              <p:nvPr/>
            </p:nvSpPr>
            <p:spPr bwMode="auto">
              <a:xfrm>
                <a:off x="2439" y="1642"/>
                <a:ext cx="344" cy="326"/>
              </a:xfrm>
              <a:prstGeom prst="can">
                <a:avLst>
                  <a:gd name="adj" fmla="val 25000"/>
                </a:avLst>
              </a:prstGeom>
              <a:solidFill>
                <a:srgbClr val="FFFFFF"/>
              </a:solidFill>
              <a:ln w="9525">
                <a:solidFill>
                  <a:srgbClr val="0000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p>
            </p:txBody>
          </p:sp>
          <p:sp>
            <p:nvSpPr>
              <p:cNvPr id="19" name="AutoShape 20">
                <a:extLst>
                  <a:ext uri="{FF2B5EF4-FFF2-40B4-BE49-F238E27FC236}">
                    <a16:creationId xmlns:a16="http://schemas.microsoft.com/office/drawing/2014/main" id="{285E1878-0B6A-4FD4-A00C-E40CC19C757F}"/>
                  </a:ext>
                </a:extLst>
              </p:cNvPr>
              <p:cNvSpPr>
                <a:spLocks noChangeArrowheads="1"/>
              </p:cNvSpPr>
              <p:nvPr/>
            </p:nvSpPr>
            <p:spPr bwMode="auto">
              <a:xfrm>
                <a:off x="1751" y="2033"/>
                <a:ext cx="516" cy="326"/>
              </a:xfrm>
              <a:prstGeom prst="can">
                <a:avLst>
                  <a:gd name="adj" fmla="val 25000"/>
                </a:avLst>
              </a:prstGeom>
              <a:solidFill>
                <a:srgbClr val="FFFFFF"/>
              </a:solidFill>
              <a:ln w="9525">
                <a:solidFill>
                  <a:srgbClr val="0000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p>
            </p:txBody>
          </p:sp>
          <p:sp>
            <p:nvSpPr>
              <p:cNvPr id="20" name="AutoShape 21">
                <a:extLst>
                  <a:ext uri="{FF2B5EF4-FFF2-40B4-BE49-F238E27FC236}">
                    <a16:creationId xmlns:a16="http://schemas.microsoft.com/office/drawing/2014/main" id="{D462028F-5BF5-42C9-A937-E2A536CA06FC}"/>
                  </a:ext>
                </a:extLst>
              </p:cNvPr>
              <p:cNvSpPr>
                <a:spLocks noChangeArrowheads="1"/>
              </p:cNvSpPr>
              <p:nvPr/>
            </p:nvSpPr>
            <p:spPr bwMode="auto">
              <a:xfrm>
                <a:off x="1493" y="2490"/>
                <a:ext cx="258" cy="195"/>
              </a:xfrm>
              <a:prstGeom prst="flowChartMagneticTape">
                <a:avLst/>
              </a:prstGeom>
              <a:solidFill>
                <a:srgbClr val="FFFFFF"/>
              </a:solidFill>
              <a:ln w="952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p>
            </p:txBody>
          </p:sp>
          <p:sp>
            <p:nvSpPr>
              <p:cNvPr id="21" name="AutoShape 22">
                <a:extLst>
                  <a:ext uri="{FF2B5EF4-FFF2-40B4-BE49-F238E27FC236}">
                    <a16:creationId xmlns:a16="http://schemas.microsoft.com/office/drawing/2014/main" id="{C1743028-23C5-425A-8EB1-060ECEA66DFA}"/>
                  </a:ext>
                </a:extLst>
              </p:cNvPr>
              <p:cNvSpPr>
                <a:spLocks noChangeArrowheads="1"/>
              </p:cNvSpPr>
              <p:nvPr/>
            </p:nvSpPr>
            <p:spPr bwMode="auto">
              <a:xfrm>
                <a:off x="1923" y="2490"/>
                <a:ext cx="258" cy="195"/>
              </a:xfrm>
              <a:prstGeom prst="flowChartMagneticTape">
                <a:avLst/>
              </a:prstGeom>
              <a:solidFill>
                <a:srgbClr val="FFFFFF"/>
              </a:solidFill>
              <a:ln w="952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p>
            </p:txBody>
          </p:sp>
          <p:sp>
            <p:nvSpPr>
              <p:cNvPr id="22" name="AutoShape 23">
                <a:extLst>
                  <a:ext uri="{FF2B5EF4-FFF2-40B4-BE49-F238E27FC236}">
                    <a16:creationId xmlns:a16="http://schemas.microsoft.com/office/drawing/2014/main" id="{99BC3E3B-4DF8-4460-BAA3-0B1EDCF1D990}"/>
                  </a:ext>
                </a:extLst>
              </p:cNvPr>
              <p:cNvSpPr>
                <a:spLocks noChangeArrowheads="1"/>
              </p:cNvSpPr>
              <p:nvPr/>
            </p:nvSpPr>
            <p:spPr bwMode="auto">
              <a:xfrm>
                <a:off x="2353" y="2490"/>
                <a:ext cx="258" cy="195"/>
              </a:xfrm>
              <a:prstGeom prst="flowChartMagneticTape">
                <a:avLst/>
              </a:prstGeom>
              <a:solidFill>
                <a:srgbClr val="FFFFFF"/>
              </a:solidFill>
              <a:ln w="952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p>
            </p:txBody>
          </p:sp>
          <p:sp>
            <p:nvSpPr>
              <p:cNvPr id="23" name="AutoShape 24">
                <a:extLst>
                  <a:ext uri="{FF2B5EF4-FFF2-40B4-BE49-F238E27FC236}">
                    <a16:creationId xmlns:a16="http://schemas.microsoft.com/office/drawing/2014/main" id="{6299B07E-86EC-4BB8-919F-0347C06E727D}"/>
                  </a:ext>
                </a:extLst>
              </p:cNvPr>
              <p:cNvSpPr>
                <a:spLocks noChangeArrowheads="1"/>
              </p:cNvSpPr>
              <p:nvPr/>
            </p:nvSpPr>
            <p:spPr bwMode="auto">
              <a:xfrm>
                <a:off x="3213" y="1251"/>
                <a:ext cx="258" cy="195"/>
              </a:xfrm>
              <a:prstGeom prst="leftArrow">
                <a:avLst>
                  <a:gd name="adj1" fmla="val 50000"/>
                  <a:gd name="adj2" fmla="val 33077"/>
                </a:avLst>
              </a:prstGeom>
              <a:solidFill>
                <a:srgbClr val="FFFFFF"/>
              </a:solidFill>
              <a:ln w="952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p>
            </p:txBody>
          </p:sp>
          <p:sp>
            <p:nvSpPr>
              <p:cNvPr id="24" name="AutoShape 25">
                <a:extLst>
                  <a:ext uri="{FF2B5EF4-FFF2-40B4-BE49-F238E27FC236}">
                    <a16:creationId xmlns:a16="http://schemas.microsoft.com/office/drawing/2014/main" id="{F9564C18-ED28-49EA-B069-EFBDC895A9AB}"/>
                  </a:ext>
                </a:extLst>
              </p:cNvPr>
              <p:cNvSpPr>
                <a:spLocks noChangeArrowheads="1"/>
              </p:cNvSpPr>
              <p:nvPr/>
            </p:nvSpPr>
            <p:spPr bwMode="auto">
              <a:xfrm>
                <a:off x="3213" y="1707"/>
                <a:ext cx="258" cy="196"/>
              </a:xfrm>
              <a:prstGeom prst="leftArrow">
                <a:avLst>
                  <a:gd name="adj1" fmla="val 50000"/>
                  <a:gd name="adj2" fmla="val 32908"/>
                </a:avLst>
              </a:prstGeom>
              <a:solidFill>
                <a:srgbClr val="FFFFFF"/>
              </a:solidFill>
              <a:ln w="952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p>
            </p:txBody>
          </p:sp>
          <p:sp>
            <p:nvSpPr>
              <p:cNvPr id="25" name="AutoShape 26">
                <a:extLst>
                  <a:ext uri="{FF2B5EF4-FFF2-40B4-BE49-F238E27FC236}">
                    <a16:creationId xmlns:a16="http://schemas.microsoft.com/office/drawing/2014/main" id="{07FA2A81-F55B-4D0B-97FF-494774059D23}"/>
                  </a:ext>
                </a:extLst>
              </p:cNvPr>
              <p:cNvSpPr>
                <a:spLocks noChangeArrowheads="1"/>
              </p:cNvSpPr>
              <p:nvPr/>
            </p:nvSpPr>
            <p:spPr bwMode="auto">
              <a:xfrm>
                <a:off x="3213" y="2098"/>
                <a:ext cx="258" cy="196"/>
              </a:xfrm>
              <a:prstGeom prst="leftArrow">
                <a:avLst>
                  <a:gd name="adj1" fmla="val 50000"/>
                  <a:gd name="adj2" fmla="val 32908"/>
                </a:avLst>
              </a:prstGeom>
              <a:solidFill>
                <a:srgbClr val="FFC000"/>
              </a:solidFill>
              <a:ln w="952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p>
            </p:txBody>
          </p:sp>
          <p:sp>
            <p:nvSpPr>
              <p:cNvPr id="26" name="AutoShape 27">
                <a:extLst>
                  <a:ext uri="{FF2B5EF4-FFF2-40B4-BE49-F238E27FC236}">
                    <a16:creationId xmlns:a16="http://schemas.microsoft.com/office/drawing/2014/main" id="{83101F6B-968A-4548-B994-F651BC4B8A5E}"/>
                  </a:ext>
                </a:extLst>
              </p:cNvPr>
              <p:cNvSpPr>
                <a:spLocks noChangeArrowheads="1"/>
              </p:cNvSpPr>
              <p:nvPr/>
            </p:nvSpPr>
            <p:spPr bwMode="auto">
              <a:xfrm>
                <a:off x="3213" y="2490"/>
                <a:ext cx="258" cy="195"/>
              </a:xfrm>
              <a:prstGeom prst="leftArrow">
                <a:avLst>
                  <a:gd name="adj1" fmla="val 50000"/>
                  <a:gd name="adj2" fmla="val 33077"/>
                </a:avLst>
              </a:prstGeom>
              <a:solidFill>
                <a:srgbClr val="FFFFFF"/>
              </a:solidFill>
              <a:ln w="952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p>
            </p:txBody>
          </p:sp>
          <p:sp>
            <p:nvSpPr>
              <p:cNvPr id="27" name="Rectangle 28">
                <a:extLst>
                  <a:ext uri="{FF2B5EF4-FFF2-40B4-BE49-F238E27FC236}">
                    <a16:creationId xmlns:a16="http://schemas.microsoft.com/office/drawing/2014/main" id="{84CC84F6-F545-444D-B2D7-22829FF7E506}"/>
                  </a:ext>
                </a:extLst>
              </p:cNvPr>
              <p:cNvSpPr>
                <a:spLocks noChangeArrowheads="1"/>
              </p:cNvSpPr>
              <p:nvPr/>
            </p:nvSpPr>
            <p:spPr bwMode="auto">
              <a:xfrm>
                <a:off x="3557" y="1207"/>
                <a:ext cx="1092" cy="318"/>
              </a:xfrm>
              <a:prstGeom prst="rect">
                <a:avLst/>
              </a:prstGeom>
              <a:solidFill>
                <a:srgbClr val="800000"/>
              </a:solidFill>
              <a:ln w="9525">
                <a:solidFill>
                  <a:schemeClr val="tx2"/>
                </a:solidFill>
                <a:miter lim="800000"/>
                <a:headEnd/>
                <a:tailEnd/>
              </a:ln>
              <a:effectLst>
                <a:outerShdw dist="107763" dir="18900000" algn="ctr" rotWithShape="0">
                  <a:srgbClr val="808080"/>
                </a:outerShdw>
              </a:effec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400">
                    <a:solidFill>
                      <a:schemeClr val="bg1"/>
                    </a:solidFill>
                    <a:latin typeface="微软雅黑 Light" panose="020B0502040204020203" pitchFamily="34" charset="-122"/>
                    <a:ea typeface="微软雅黑 Light" panose="020B0502040204020203" pitchFamily="34" charset="-122"/>
                  </a:rPr>
                  <a:t>高度综合级</a:t>
                </a:r>
              </a:p>
            </p:txBody>
          </p:sp>
          <p:sp>
            <p:nvSpPr>
              <p:cNvPr id="28" name="Rectangle 29">
                <a:extLst>
                  <a:ext uri="{FF2B5EF4-FFF2-40B4-BE49-F238E27FC236}">
                    <a16:creationId xmlns:a16="http://schemas.microsoft.com/office/drawing/2014/main" id="{4388A000-1569-4709-81A9-8AF4CD153812}"/>
                  </a:ext>
                </a:extLst>
              </p:cNvPr>
              <p:cNvSpPr>
                <a:spLocks noChangeArrowheads="1"/>
              </p:cNvSpPr>
              <p:nvPr/>
            </p:nvSpPr>
            <p:spPr bwMode="auto">
              <a:xfrm>
                <a:off x="3552" y="1661"/>
                <a:ext cx="1142" cy="318"/>
              </a:xfrm>
              <a:prstGeom prst="rect">
                <a:avLst/>
              </a:prstGeom>
              <a:solidFill>
                <a:srgbClr val="800000"/>
              </a:solidFill>
              <a:ln w="9525">
                <a:solidFill>
                  <a:schemeClr val="tx2"/>
                </a:solidFill>
                <a:miter lim="800000"/>
                <a:headEnd/>
                <a:tailEnd/>
              </a:ln>
              <a:effectLst>
                <a:outerShdw dist="107763" dir="18900000" algn="ctr" rotWithShape="0">
                  <a:srgbClr val="808080"/>
                </a:outerShdw>
              </a:effec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400">
                    <a:solidFill>
                      <a:schemeClr val="bg1"/>
                    </a:solidFill>
                    <a:latin typeface="微软雅黑 Light" panose="020B0502040204020203" pitchFamily="34" charset="-122"/>
                    <a:ea typeface="微软雅黑 Light" panose="020B0502040204020203" pitchFamily="34" charset="-122"/>
                  </a:rPr>
                  <a:t>轻度综合级</a:t>
                </a:r>
              </a:p>
            </p:txBody>
          </p:sp>
          <p:sp>
            <p:nvSpPr>
              <p:cNvPr id="29" name="Rectangle 30">
                <a:extLst>
                  <a:ext uri="{FF2B5EF4-FFF2-40B4-BE49-F238E27FC236}">
                    <a16:creationId xmlns:a16="http://schemas.microsoft.com/office/drawing/2014/main" id="{F9829B89-2E76-4AE6-861B-BEFF56D1D3F7}"/>
                  </a:ext>
                </a:extLst>
              </p:cNvPr>
              <p:cNvSpPr>
                <a:spLocks noChangeArrowheads="1"/>
              </p:cNvSpPr>
              <p:nvPr/>
            </p:nvSpPr>
            <p:spPr bwMode="auto">
              <a:xfrm>
                <a:off x="3557" y="2098"/>
                <a:ext cx="1137" cy="289"/>
              </a:xfrm>
              <a:prstGeom prst="rect">
                <a:avLst/>
              </a:prstGeom>
              <a:solidFill>
                <a:srgbClr val="800000"/>
              </a:solidFill>
              <a:ln w="9525">
                <a:solidFill>
                  <a:schemeClr val="tx2"/>
                </a:solidFill>
                <a:miter lim="800000"/>
                <a:headEnd/>
                <a:tailEnd/>
              </a:ln>
              <a:effectLst>
                <a:outerShdw dist="107763" dir="18900000" algn="ctr" rotWithShape="0">
                  <a:srgbClr val="808080"/>
                </a:outerShdw>
              </a:effec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400">
                    <a:solidFill>
                      <a:schemeClr val="bg1"/>
                    </a:solidFill>
                    <a:latin typeface="微软雅黑 Light" panose="020B0502040204020203" pitchFamily="34" charset="-122"/>
                    <a:ea typeface="微软雅黑 Light" panose="020B0502040204020203" pitchFamily="34" charset="-122"/>
                  </a:rPr>
                  <a:t>当前细节级</a:t>
                </a:r>
              </a:p>
            </p:txBody>
          </p:sp>
          <p:sp>
            <p:nvSpPr>
              <p:cNvPr id="30" name="Rectangle 31">
                <a:extLst>
                  <a:ext uri="{FF2B5EF4-FFF2-40B4-BE49-F238E27FC236}">
                    <a16:creationId xmlns:a16="http://schemas.microsoft.com/office/drawing/2014/main" id="{B43C0F30-3B1E-4E85-B315-ACC56EDF2AE0}"/>
                  </a:ext>
                </a:extLst>
              </p:cNvPr>
              <p:cNvSpPr>
                <a:spLocks noChangeArrowheads="1"/>
              </p:cNvSpPr>
              <p:nvPr/>
            </p:nvSpPr>
            <p:spPr bwMode="auto">
              <a:xfrm>
                <a:off x="3557" y="2490"/>
                <a:ext cx="1137" cy="305"/>
              </a:xfrm>
              <a:prstGeom prst="rect">
                <a:avLst/>
              </a:prstGeom>
              <a:solidFill>
                <a:srgbClr val="800000"/>
              </a:solidFill>
              <a:ln w="9525">
                <a:solidFill>
                  <a:schemeClr val="tx2"/>
                </a:solidFill>
                <a:miter lim="800000"/>
                <a:headEnd/>
                <a:tailEnd/>
              </a:ln>
              <a:effectLst>
                <a:outerShdw dist="107763" dir="18900000" algn="ctr" rotWithShape="0">
                  <a:srgbClr val="808080"/>
                </a:outerShdw>
              </a:effec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400">
                    <a:solidFill>
                      <a:schemeClr val="bg1"/>
                    </a:solidFill>
                    <a:latin typeface="微软雅黑 Light" panose="020B0502040204020203" pitchFamily="34" charset="-122"/>
                    <a:ea typeface="微软雅黑 Light" panose="020B0502040204020203" pitchFamily="34" charset="-122"/>
                  </a:rPr>
                  <a:t>早期细节级</a:t>
                </a:r>
                <a:endParaRPr lang="zh-CN" altLang="en-US" sz="2400" b="0">
                  <a:solidFill>
                    <a:schemeClr val="bg1"/>
                  </a:solidFill>
                  <a:latin typeface="微软雅黑 Light" panose="020B0502040204020203" pitchFamily="34" charset="-122"/>
                  <a:ea typeface="微软雅黑 Light" panose="020B0502040204020203" pitchFamily="34" charset="-122"/>
                </a:endParaRPr>
              </a:p>
            </p:txBody>
          </p:sp>
          <p:sp>
            <p:nvSpPr>
              <p:cNvPr id="31" name="Line 32">
                <a:extLst>
                  <a:ext uri="{FF2B5EF4-FFF2-40B4-BE49-F238E27FC236}">
                    <a16:creationId xmlns:a16="http://schemas.microsoft.com/office/drawing/2014/main" id="{271E0707-018E-44ED-9971-746A928ACD52}"/>
                  </a:ext>
                </a:extLst>
              </p:cNvPr>
              <p:cNvSpPr>
                <a:spLocks noChangeShapeType="1"/>
              </p:cNvSpPr>
              <p:nvPr/>
            </p:nvSpPr>
            <p:spPr bwMode="auto">
              <a:xfrm>
                <a:off x="1056" y="1488"/>
                <a:ext cx="288" cy="144"/>
              </a:xfrm>
              <a:prstGeom prst="line">
                <a:avLst/>
              </a:prstGeom>
              <a:noFill/>
              <a:ln w="127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33">
                <a:extLst>
                  <a:ext uri="{FF2B5EF4-FFF2-40B4-BE49-F238E27FC236}">
                    <a16:creationId xmlns:a16="http://schemas.microsoft.com/office/drawing/2014/main" id="{BFA521FB-94C4-417F-865E-5BA38FB1337C}"/>
                  </a:ext>
                </a:extLst>
              </p:cNvPr>
              <p:cNvSpPr>
                <a:spLocks noChangeShapeType="1"/>
              </p:cNvSpPr>
              <p:nvPr/>
            </p:nvSpPr>
            <p:spPr bwMode="auto">
              <a:xfrm>
                <a:off x="1392" y="1488"/>
                <a:ext cx="0" cy="144"/>
              </a:xfrm>
              <a:prstGeom prst="line">
                <a:avLst/>
              </a:prstGeom>
              <a:noFill/>
              <a:ln w="127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34">
                <a:extLst>
                  <a:ext uri="{FF2B5EF4-FFF2-40B4-BE49-F238E27FC236}">
                    <a16:creationId xmlns:a16="http://schemas.microsoft.com/office/drawing/2014/main" id="{16DD98DA-025F-4890-B92D-D898463C3FE0}"/>
                  </a:ext>
                </a:extLst>
              </p:cNvPr>
              <p:cNvSpPr>
                <a:spLocks noChangeShapeType="1"/>
              </p:cNvSpPr>
              <p:nvPr/>
            </p:nvSpPr>
            <p:spPr bwMode="auto">
              <a:xfrm flipH="1">
                <a:off x="1440" y="1488"/>
                <a:ext cx="288" cy="144"/>
              </a:xfrm>
              <a:prstGeom prst="line">
                <a:avLst/>
              </a:prstGeom>
              <a:noFill/>
              <a:ln w="127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35">
                <a:extLst>
                  <a:ext uri="{FF2B5EF4-FFF2-40B4-BE49-F238E27FC236}">
                    <a16:creationId xmlns:a16="http://schemas.microsoft.com/office/drawing/2014/main" id="{D4F36E76-1FB1-403B-8F11-E80BDD8F229C}"/>
                  </a:ext>
                </a:extLst>
              </p:cNvPr>
              <p:cNvSpPr>
                <a:spLocks noChangeShapeType="1"/>
              </p:cNvSpPr>
              <p:nvPr/>
            </p:nvSpPr>
            <p:spPr bwMode="auto">
              <a:xfrm>
                <a:off x="2256" y="1488"/>
                <a:ext cx="288" cy="144"/>
              </a:xfrm>
              <a:prstGeom prst="line">
                <a:avLst/>
              </a:prstGeom>
              <a:noFill/>
              <a:ln w="127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36">
                <a:extLst>
                  <a:ext uri="{FF2B5EF4-FFF2-40B4-BE49-F238E27FC236}">
                    <a16:creationId xmlns:a16="http://schemas.microsoft.com/office/drawing/2014/main" id="{C5518FE7-48AF-4802-B21B-1D3018AFC3D8}"/>
                  </a:ext>
                </a:extLst>
              </p:cNvPr>
              <p:cNvSpPr>
                <a:spLocks noChangeShapeType="1"/>
              </p:cNvSpPr>
              <p:nvPr/>
            </p:nvSpPr>
            <p:spPr bwMode="auto">
              <a:xfrm>
                <a:off x="2592" y="1488"/>
                <a:ext cx="0" cy="144"/>
              </a:xfrm>
              <a:prstGeom prst="line">
                <a:avLst/>
              </a:prstGeom>
              <a:noFill/>
              <a:ln w="127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37">
                <a:extLst>
                  <a:ext uri="{FF2B5EF4-FFF2-40B4-BE49-F238E27FC236}">
                    <a16:creationId xmlns:a16="http://schemas.microsoft.com/office/drawing/2014/main" id="{6C76C326-3653-468C-B5AD-46B1F2295D2A}"/>
                  </a:ext>
                </a:extLst>
              </p:cNvPr>
              <p:cNvSpPr>
                <a:spLocks noChangeShapeType="1"/>
              </p:cNvSpPr>
              <p:nvPr/>
            </p:nvSpPr>
            <p:spPr bwMode="auto">
              <a:xfrm flipH="1">
                <a:off x="2640" y="1488"/>
                <a:ext cx="336" cy="144"/>
              </a:xfrm>
              <a:prstGeom prst="line">
                <a:avLst/>
              </a:prstGeom>
              <a:noFill/>
              <a:ln w="127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38">
                <a:extLst>
                  <a:ext uri="{FF2B5EF4-FFF2-40B4-BE49-F238E27FC236}">
                    <a16:creationId xmlns:a16="http://schemas.microsoft.com/office/drawing/2014/main" id="{0948250C-EB91-41AA-B444-712E21106851}"/>
                  </a:ext>
                </a:extLst>
              </p:cNvPr>
              <p:cNvSpPr>
                <a:spLocks noChangeShapeType="1"/>
              </p:cNvSpPr>
              <p:nvPr/>
            </p:nvSpPr>
            <p:spPr bwMode="auto">
              <a:xfrm>
                <a:off x="1440" y="1968"/>
                <a:ext cx="384" cy="48"/>
              </a:xfrm>
              <a:prstGeom prst="line">
                <a:avLst/>
              </a:prstGeom>
              <a:noFill/>
              <a:ln w="127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39">
                <a:extLst>
                  <a:ext uri="{FF2B5EF4-FFF2-40B4-BE49-F238E27FC236}">
                    <a16:creationId xmlns:a16="http://schemas.microsoft.com/office/drawing/2014/main" id="{72FCFF77-3889-4A68-8F4E-8A29F5FCBFA5}"/>
                  </a:ext>
                </a:extLst>
              </p:cNvPr>
              <p:cNvSpPr>
                <a:spLocks noChangeShapeType="1"/>
              </p:cNvSpPr>
              <p:nvPr/>
            </p:nvSpPr>
            <p:spPr bwMode="auto">
              <a:xfrm flipH="1">
                <a:off x="2160" y="1968"/>
                <a:ext cx="432" cy="48"/>
              </a:xfrm>
              <a:prstGeom prst="line">
                <a:avLst/>
              </a:prstGeom>
              <a:noFill/>
              <a:ln w="127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40">
                <a:extLst>
                  <a:ext uri="{FF2B5EF4-FFF2-40B4-BE49-F238E27FC236}">
                    <a16:creationId xmlns:a16="http://schemas.microsoft.com/office/drawing/2014/main" id="{B87D3446-0FF8-45B2-908D-54E3C5E147A6}"/>
                  </a:ext>
                </a:extLst>
              </p:cNvPr>
              <p:cNvSpPr>
                <a:spLocks noChangeShapeType="1"/>
              </p:cNvSpPr>
              <p:nvPr/>
            </p:nvSpPr>
            <p:spPr bwMode="auto">
              <a:xfrm flipH="1">
                <a:off x="1680" y="2352"/>
                <a:ext cx="288" cy="144"/>
              </a:xfrm>
              <a:prstGeom prst="line">
                <a:avLst/>
              </a:prstGeom>
              <a:noFill/>
              <a:ln w="127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41">
                <a:extLst>
                  <a:ext uri="{FF2B5EF4-FFF2-40B4-BE49-F238E27FC236}">
                    <a16:creationId xmlns:a16="http://schemas.microsoft.com/office/drawing/2014/main" id="{55848551-2CDF-442A-B5D4-AFEB7EDE927F}"/>
                  </a:ext>
                </a:extLst>
              </p:cNvPr>
              <p:cNvSpPr>
                <a:spLocks noChangeShapeType="1"/>
              </p:cNvSpPr>
              <p:nvPr/>
            </p:nvSpPr>
            <p:spPr bwMode="auto">
              <a:xfrm>
                <a:off x="2064" y="2352"/>
                <a:ext cx="0" cy="144"/>
              </a:xfrm>
              <a:prstGeom prst="line">
                <a:avLst/>
              </a:prstGeom>
              <a:noFill/>
              <a:ln w="12700" cap="sq">
                <a:solidFill>
                  <a:srgbClr val="0000CC"/>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42">
                <a:extLst>
                  <a:ext uri="{FF2B5EF4-FFF2-40B4-BE49-F238E27FC236}">
                    <a16:creationId xmlns:a16="http://schemas.microsoft.com/office/drawing/2014/main" id="{C6A20F52-14DE-447A-8677-81A2128073C5}"/>
                  </a:ext>
                </a:extLst>
              </p:cNvPr>
              <p:cNvSpPr>
                <a:spLocks noChangeShapeType="1"/>
              </p:cNvSpPr>
              <p:nvPr/>
            </p:nvSpPr>
            <p:spPr bwMode="auto">
              <a:xfrm>
                <a:off x="2160" y="2352"/>
                <a:ext cx="288" cy="144"/>
              </a:xfrm>
              <a:prstGeom prst="line">
                <a:avLst/>
              </a:prstGeom>
              <a:noFill/>
              <a:ln w="12700" cap="sq">
                <a:solidFill>
                  <a:srgbClr val="0000CC"/>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Rectangle 43">
                <a:extLst>
                  <a:ext uri="{FF2B5EF4-FFF2-40B4-BE49-F238E27FC236}">
                    <a16:creationId xmlns:a16="http://schemas.microsoft.com/office/drawing/2014/main" id="{ED184818-EF6B-4EB2-9E9C-627D07EDA44C}"/>
                  </a:ext>
                </a:extLst>
              </p:cNvPr>
              <p:cNvSpPr>
                <a:spLocks noChangeArrowheads="1"/>
              </p:cNvSpPr>
              <p:nvPr/>
            </p:nvSpPr>
            <p:spPr bwMode="auto">
              <a:xfrm>
                <a:off x="1128" y="2946"/>
                <a:ext cx="21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800">
                    <a:solidFill>
                      <a:srgbClr val="FF0000"/>
                    </a:solidFill>
                    <a:latin typeface="微软雅黑 Light" panose="020B0502040204020203" pitchFamily="34" charset="-122"/>
                    <a:ea typeface="微软雅黑 Light" panose="020B0502040204020203" pitchFamily="34" charset="-122"/>
                  </a:rPr>
                  <a:t>多级数据组织结构</a:t>
                </a:r>
              </a:p>
            </p:txBody>
          </p:sp>
        </p:grpSp>
        <p:sp>
          <p:nvSpPr>
            <p:cNvPr id="7" name="Text Box 45">
              <a:extLst>
                <a:ext uri="{FF2B5EF4-FFF2-40B4-BE49-F238E27FC236}">
                  <a16:creationId xmlns:a16="http://schemas.microsoft.com/office/drawing/2014/main" id="{78C29A15-D199-4680-BD02-1D059D607665}"/>
                </a:ext>
              </a:extLst>
            </p:cNvPr>
            <p:cNvSpPr txBox="1">
              <a:spLocks noChangeArrowheads="1"/>
            </p:cNvSpPr>
            <p:nvPr/>
          </p:nvSpPr>
          <p:spPr bwMode="auto">
            <a:xfrm>
              <a:off x="1413991" y="2749837"/>
              <a:ext cx="26638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solidFill>
                    <a:srgbClr val="0000CC"/>
                  </a:solidFill>
                  <a:latin typeface="微软雅黑 Light" panose="020B0502040204020203" pitchFamily="34" charset="-122"/>
                  <a:ea typeface="微软雅黑 Light" panose="020B0502040204020203" pitchFamily="34" charset="-122"/>
                </a:rPr>
                <a:t>1998-2010</a:t>
              </a:r>
              <a:r>
                <a:rPr lang="zh-CN" altLang="en-US" sz="2400">
                  <a:solidFill>
                    <a:srgbClr val="0000CC"/>
                  </a:solidFill>
                  <a:latin typeface="微软雅黑 Light" panose="020B0502040204020203" pitchFamily="34" charset="-122"/>
                  <a:ea typeface="微软雅黑 Light" panose="020B0502040204020203" pitchFamily="34" charset="-122"/>
                </a:rPr>
                <a:t>月销售</a:t>
              </a:r>
            </a:p>
          </p:txBody>
        </p:sp>
        <p:sp>
          <p:nvSpPr>
            <p:cNvPr id="8" name="Text Box 47">
              <a:extLst>
                <a:ext uri="{FF2B5EF4-FFF2-40B4-BE49-F238E27FC236}">
                  <a16:creationId xmlns:a16="http://schemas.microsoft.com/office/drawing/2014/main" id="{6E8FDAAD-D76B-4AC3-A4C4-CF91A03A2022}"/>
                </a:ext>
              </a:extLst>
            </p:cNvPr>
            <p:cNvSpPr txBox="1">
              <a:spLocks noChangeArrowheads="1"/>
            </p:cNvSpPr>
            <p:nvPr/>
          </p:nvSpPr>
          <p:spPr bwMode="auto">
            <a:xfrm>
              <a:off x="1407186" y="3422143"/>
              <a:ext cx="26638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solidFill>
                    <a:srgbClr val="0000CC"/>
                  </a:solidFill>
                  <a:latin typeface="微软雅黑 Light" panose="020B0502040204020203" pitchFamily="34" charset="-122"/>
                  <a:ea typeface="微软雅黑 Light" panose="020B0502040204020203" pitchFamily="34" charset="-122"/>
                </a:rPr>
                <a:t>1998-2010</a:t>
              </a:r>
              <a:r>
                <a:rPr lang="zh-CN" altLang="en-US" sz="2400">
                  <a:solidFill>
                    <a:srgbClr val="0000CC"/>
                  </a:solidFill>
                  <a:latin typeface="微软雅黑 Light" panose="020B0502040204020203" pitchFamily="34" charset="-122"/>
                  <a:ea typeface="微软雅黑 Light" panose="020B0502040204020203" pitchFamily="34" charset="-122"/>
                </a:rPr>
                <a:t>周销售</a:t>
              </a:r>
            </a:p>
          </p:txBody>
        </p:sp>
        <p:sp>
          <p:nvSpPr>
            <p:cNvPr id="9" name="Text Box 48">
              <a:extLst>
                <a:ext uri="{FF2B5EF4-FFF2-40B4-BE49-F238E27FC236}">
                  <a16:creationId xmlns:a16="http://schemas.microsoft.com/office/drawing/2014/main" id="{BB3915F6-134D-4847-9A9C-250EDC52BCDB}"/>
                </a:ext>
              </a:extLst>
            </p:cNvPr>
            <p:cNvSpPr txBox="1">
              <a:spLocks noChangeArrowheads="1"/>
            </p:cNvSpPr>
            <p:nvPr/>
          </p:nvSpPr>
          <p:spPr bwMode="auto">
            <a:xfrm>
              <a:off x="1407186" y="4012777"/>
              <a:ext cx="30781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solidFill>
                    <a:srgbClr val="0000CC"/>
                  </a:solidFill>
                  <a:latin typeface="微软雅黑 Light" panose="020B0502040204020203" pitchFamily="34" charset="-122"/>
                  <a:ea typeface="微软雅黑 Light" panose="020B0502040204020203" pitchFamily="34" charset="-122"/>
                </a:rPr>
                <a:t>2009-2010</a:t>
              </a:r>
              <a:r>
                <a:rPr lang="zh-CN" altLang="en-US" sz="2400">
                  <a:solidFill>
                    <a:srgbClr val="0000CC"/>
                  </a:solidFill>
                  <a:latin typeface="微软雅黑 Light" panose="020B0502040204020203" pitchFamily="34" charset="-122"/>
                  <a:ea typeface="微软雅黑 Light" panose="020B0502040204020203" pitchFamily="34" charset="-122"/>
                </a:rPr>
                <a:t>销售细节</a:t>
              </a:r>
            </a:p>
          </p:txBody>
        </p:sp>
        <p:sp>
          <p:nvSpPr>
            <p:cNvPr id="10" name="Text Box 49">
              <a:extLst>
                <a:ext uri="{FF2B5EF4-FFF2-40B4-BE49-F238E27FC236}">
                  <a16:creationId xmlns:a16="http://schemas.microsoft.com/office/drawing/2014/main" id="{C117B1DB-3EE8-43EC-9B69-D5D3B5CE039F}"/>
                </a:ext>
              </a:extLst>
            </p:cNvPr>
            <p:cNvSpPr txBox="1">
              <a:spLocks noChangeArrowheads="1"/>
            </p:cNvSpPr>
            <p:nvPr/>
          </p:nvSpPr>
          <p:spPr bwMode="auto">
            <a:xfrm>
              <a:off x="1407186" y="4635639"/>
              <a:ext cx="29416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solidFill>
                    <a:srgbClr val="0000CC"/>
                  </a:solidFill>
                  <a:latin typeface="微软雅黑 Light" panose="020B0502040204020203" pitchFamily="34" charset="-122"/>
                  <a:ea typeface="微软雅黑 Light" panose="020B0502040204020203" pitchFamily="34" charset="-122"/>
                </a:rPr>
                <a:t>1998-2008</a:t>
              </a:r>
              <a:r>
                <a:rPr lang="zh-CN" altLang="en-US" sz="2400">
                  <a:solidFill>
                    <a:srgbClr val="0000CC"/>
                  </a:solidFill>
                  <a:latin typeface="微软雅黑 Light" panose="020B0502040204020203" pitchFamily="34" charset="-122"/>
                  <a:ea typeface="微软雅黑 Light" panose="020B0502040204020203" pitchFamily="34" charset="-122"/>
                </a:rPr>
                <a:t>销售细节</a:t>
              </a:r>
            </a:p>
          </p:txBody>
        </p:sp>
      </p:grpSp>
    </p:spTree>
    <p:extLst>
      <p:ext uri="{BB962C8B-B14F-4D97-AF65-F5344CB8AC3E}">
        <p14:creationId xmlns:p14="http://schemas.microsoft.com/office/powerpoint/2010/main" val="21634736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D48101B-95E0-4515-A1C2-CE6676B06BB9}"/>
              </a:ext>
            </a:extLst>
          </p:cNvPr>
          <p:cNvSpPr>
            <a:spLocks noGrp="1"/>
          </p:cNvSpPr>
          <p:nvPr>
            <p:ph type="sldNum" sz="quarter" idx="12"/>
          </p:nvPr>
        </p:nvSpPr>
        <p:spPr/>
        <p:txBody>
          <a:bodyPr/>
          <a:lstStyle/>
          <a:p>
            <a:fld id="{BEE6C54C-6C12-40E0-80B0-01E42803F46F}" type="slidenum">
              <a:rPr lang="zh-CN" altLang="en-US" smtClean="0"/>
              <a:pPr/>
              <a:t>40</a:t>
            </a:fld>
            <a:endParaRPr lang="zh-CN" altLang="en-US"/>
          </a:p>
        </p:txBody>
      </p:sp>
      <p:pic>
        <p:nvPicPr>
          <p:cNvPr id="5" name="Picture 2">
            <a:extLst>
              <a:ext uri="{FF2B5EF4-FFF2-40B4-BE49-F238E27FC236}">
                <a16:creationId xmlns:a16="http://schemas.microsoft.com/office/drawing/2014/main" id="{6C0FD9BD-C6B7-4E4F-896F-8F985EEBE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896895" y="136525"/>
            <a:ext cx="7750130" cy="653811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64222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45C2BB1-5B3D-477E-91B2-25F94B1FFB84}"/>
              </a:ext>
            </a:extLst>
          </p:cNvPr>
          <p:cNvSpPr>
            <a:spLocks noGrp="1"/>
          </p:cNvSpPr>
          <p:nvPr>
            <p:ph type="title"/>
          </p:nvPr>
        </p:nvSpPr>
        <p:spPr/>
        <p:txBody>
          <a:bodyPr/>
          <a:lstStyle/>
          <a:p>
            <a:r>
              <a:rPr lang="zh-CN" altLang="en-US"/>
              <a:t>粒度的两种不同表现形式</a:t>
            </a:r>
          </a:p>
        </p:txBody>
      </p:sp>
      <p:sp>
        <p:nvSpPr>
          <p:cNvPr id="4" name="内容占位符 3">
            <a:extLst>
              <a:ext uri="{FF2B5EF4-FFF2-40B4-BE49-F238E27FC236}">
                <a16:creationId xmlns:a16="http://schemas.microsoft.com/office/drawing/2014/main" id="{FA705CC8-6062-4798-BD9D-B00D234F5D5F}"/>
              </a:ext>
            </a:extLst>
          </p:cNvPr>
          <p:cNvSpPr>
            <a:spLocks noGrp="1"/>
          </p:cNvSpPr>
          <p:nvPr>
            <p:ph idx="1"/>
          </p:nvPr>
        </p:nvSpPr>
        <p:spPr/>
        <p:txBody>
          <a:bodyPr/>
          <a:lstStyle/>
          <a:p>
            <a:r>
              <a:rPr lang="zh-CN" altLang="en-US">
                <a:solidFill>
                  <a:srgbClr val="FF0000"/>
                </a:solidFill>
              </a:rPr>
              <a:t>第一种形式：综合程度</a:t>
            </a:r>
            <a:endParaRPr lang="en-US" altLang="zh-CN">
              <a:solidFill>
                <a:srgbClr val="FF0000"/>
              </a:solidFill>
            </a:endParaRPr>
          </a:p>
          <a:p>
            <a:pPr lvl="1"/>
            <a:r>
              <a:rPr lang="zh-CN" altLang="en-US"/>
              <a:t>对数据仓库中的数据综合程度高低的一个</a:t>
            </a:r>
            <a:r>
              <a:rPr lang="zh-CN" altLang="en-US">
                <a:solidFill>
                  <a:srgbClr val="FF0000"/>
                </a:solidFill>
              </a:rPr>
              <a:t>度量</a:t>
            </a:r>
            <a:r>
              <a:rPr lang="zh-CN" altLang="en-US"/>
              <a:t>，它既影响数据仓库中的数据量的多少，也影响数据仓库所能回答询问的种类。</a:t>
            </a:r>
            <a:endParaRPr lang="en-US" altLang="zh-CN"/>
          </a:p>
          <a:p>
            <a:pPr marL="268288" lvl="1" indent="0">
              <a:buNone/>
            </a:pPr>
            <a:endParaRPr lang="zh-CN" altLang="en-US" sz="1000"/>
          </a:p>
          <a:p>
            <a:pPr lvl="1"/>
            <a:r>
              <a:rPr lang="zh-CN" altLang="en-US">
                <a:solidFill>
                  <a:srgbClr val="FF0000"/>
                </a:solidFill>
              </a:rPr>
              <a:t>粒度越小</a:t>
            </a:r>
            <a:r>
              <a:rPr lang="zh-CN" altLang="en-US"/>
              <a:t>，</a:t>
            </a:r>
            <a:r>
              <a:rPr lang="zh-CN" altLang="en-US">
                <a:solidFill>
                  <a:srgbClr val="FF0000"/>
                </a:solidFill>
              </a:rPr>
              <a:t>综合程度越低</a:t>
            </a:r>
            <a:r>
              <a:rPr lang="zh-CN" altLang="en-US"/>
              <a:t>，回答查询的种类越多；</a:t>
            </a:r>
            <a:r>
              <a:rPr lang="zh-CN" altLang="en-US">
                <a:solidFill>
                  <a:srgbClr val="FF0000"/>
                </a:solidFill>
              </a:rPr>
              <a:t>粒度越高</a:t>
            </a:r>
            <a:r>
              <a:rPr lang="zh-CN" altLang="en-US"/>
              <a:t>，</a:t>
            </a:r>
            <a:r>
              <a:rPr lang="zh-CN" altLang="en-US">
                <a:solidFill>
                  <a:srgbClr val="FF0000"/>
                </a:solidFill>
              </a:rPr>
              <a:t>综合程度越高</a:t>
            </a:r>
            <a:r>
              <a:rPr lang="zh-CN" altLang="en-US"/>
              <a:t>，查询的效率也越高。</a:t>
            </a:r>
            <a:endParaRPr lang="en-US" altLang="zh-CN"/>
          </a:p>
          <a:p>
            <a:pPr marL="268288" lvl="1" indent="0">
              <a:buNone/>
            </a:pPr>
            <a:endParaRPr lang="zh-CN" altLang="en-US" sz="1000"/>
          </a:p>
          <a:p>
            <a:pPr lvl="1"/>
            <a:r>
              <a:rPr lang="zh-CN" altLang="en-US"/>
              <a:t>在数据仓库中可将小粒度的数据存储在</a:t>
            </a:r>
            <a:r>
              <a:rPr lang="zh-CN" altLang="en-US">
                <a:solidFill>
                  <a:srgbClr val="FF0000"/>
                </a:solidFill>
              </a:rPr>
              <a:t>低速存储器</a:t>
            </a:r>
            <a:r>
              <a:rPr lang="zh-CN" altLang="en-US"/>
              <a:t>上；大粒度的数据存储在</a:t>
            </a:r>
            <a:r>
              <a:rPr lang="zh-CN" altLang="en-US">
                <a:solidFill>
                  <a:srgbClr val="FF0000"/>
                </a:solidFill>
              </a:rPr>
              <a:t>高速存储器</a:t>
            </a:r>
            <a:r>
              <a:rPr lang="zh-CN" altLang="en-US"/>
              <a:t>上。</a:t>
            </a:r>
            <a:endParaRPr lang="en-US" altLang="zh-CN"/>
          </a:p>
        </p:txBody>
      </p:sp>
      <p:sp>
        <p:nvSpPr>
          <p:cNvPr id="2" name="灯片编号占位符 1">
            <a:extLst>
              <a:ext uri="{FF2B5EF4-FFF2-40B4-BE49-F238E27FC236}">
                <a16:creationId xmlns:a16="http://schemas.microsoft.com/office/drawing/2014/main" id="{B8A27AE8-7DBA-47D5-A570-DB3B2CB85C92}"/>
              </a:ext>
            </a:extLst>
          </p:cNvPr>
          <p:cNvSpPr>
            <a:spLocks noGrp="1"/>
          </p:cNvSpPr>
          <p:nvPr>
            <p:ph type="sldNum" sz="quarter" idx="12"/>
          </p:nvPr>
        </p:nvSpPr>
        <p:spPr/>
        <p:txBody>
          <a:bodyPr/>
          <a:lstStyle/>
          <a:p>
            <a:fld id="{BEE6C54C-6C12-40E0-80B0-01E42803F46F}" type="slidenum">
              <a:rPr lang="zh-CN" altLang="en-US" smtClean="0"/>
              <a:t>41</a:t>
            </a:fld>
            <a:endParaRPr lang="zh-CN" altLang="en-US"/>
          </a:p>
        </p:txBody>
      </p:sp>
    </p:spTree>
    <p:extLst>
      <p:ext uri="{BB962C8B-B14F-4D97-AF65-F5344CB8AC3E}">
        <p14:creationId xmlns:p14="http://schemas.microsoft.com/office/powerpoint/2010/main" val="16204276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45C2BB1-5B3D-477E-91B2-25F94B1FFB84}"/>
              </a:ext>
            </a:extLst>
          </p:cNvPr>
          <p:cNvSpPr>
            <a:spLocks noGrp="1"/>
          </p:cNvSpPr>
          <p:nvPr>
            <p:ph type="title"/>
          </p:nvPr>
        </p:nvSpPr>
        <p:spPr/>
        <p:txBody>
          <a:bodyPr/>
          <a:lstStyle/>
          <a:p>
            <a:r>
              <a:rPr lang="zh-CN" altLang="en-US"/>
              <a:t>粒度的两种不同表现形式</a:t>
            </a:r>
          </a:p>
        </p:txBody>
      </p:sp>
      <p:sp>
        <p:nvSpPr>
          <p:cNvPr id="4" name="内容占位符 3">
            <a:extLst>
              <a:ext uri="{FF2B5EF4-FFF2-40B4-BE49-F238E27FC236}">
                <a16:creationId xmlns:a16="http://schemas.microsoft.com/office/drawing/2014/main" id="{FA705CC8-6062-4798-BD9D-B00D234F5D5F}"/>
              </a:ext>
            </a:extLst>
          </p:cNvPr>
          <p:cNvSpPr>
            <a:spLocks noGrp="1"/>
          </p:cNvSpPr>
          <p:nvPr>
            <p:ph idx="1"/>
          </p:nvPr>
        </p:nvSpPr>
        <p:spPr/>
        <p:txBody>
          <a:bodyPr/>
          <a:lstStyle/>
          <a:p>
            <a:r>
              <a:rPr lang="zh-CN" altLang="en-US">
                <a:solidFill>
                  <a:srgbClr val="FF0000"/>
                </a:solidFill>
              </a:rPr>
              <a:t>第二种形式：样本数据库</a:t>
            </a:r>
            <a:endParaRPr lang="en-US" altLang="zh-CN">
              <a:solidFill>
                <a:srgbClr val="FF0000"/>
              </a:solidFill>
            </a:endParaRPr>
          </a:p>
          <a:p>
            <a:pPr lvl="1"/>
            <a:r>
              <a:rPr lang="zh-CN" altLang="en-US">
                <a:solidFill>
                  <a:srgbClr val="FF0000"/>
                </a:solidFill>
              </a:rPr>
              <a:t>样本数据库</a:t>
            </a:r>
            <a:r>
              <a:rPr lang="zh-CN" altLang="en-US"/>
              <a:t>：在分析过程中，有许多探索的过程有时分析的目的并不要求精确的结果，只需要得到相对准确、能反映趋势的数据，所以可以提取出样本数据库。</a:t>
            </a:r>
          </a:p>
          <a:p>
            <a:pPr lvl="1"/>
            <a:r>
              <a:rPr lang="zh-CN" altLang="en-US">
                <a:solidFill>
                  <a:srgbClr val="FF0000"/>
                </a:solidFill>
              </a:rPr>
              <a:t>样本数据库的粒度</a:t>
            </a:r>
            <a:r>
              <a:rPr lang="zh-CN" altLang="en-US"/>
              <a:t>：是根据</a:t>
            </a:r>
            <a:r>
              <a:rPr lang="zh-CN" altLang="en-US">
                <a:solidFill>
                  <a:srgbClr val="FF0000"/>
                </a:solidFill>
              </a:rPr>
              <a:t>采样率的高低</a:t>
            </a:r>
            <a:r>
              <a:rPr lang="zh-CN" altLang="en-US"/>
              <a:t>来划分的，采样粒度不同的样本数据库可以具有相同的综合级别，它是按一定的采样率从</a:t>
            </a:r>
            <a:r>
              <a:rPr lang="zh-CN" altLang="en-US">
                <a:solidFill>
                  <a:srgbClr val="FF0000"/>
                </a:solidFill>
              </a:rPr>
              <a:t>细节数据库</a:t>
            </a:r>
            <a:r>
              <a:rPr lang="zh-CN" altLang="en-US"/>
              <a:t>或</a:t>
            </a:r>
            <a:r>
              <a:rPr lang="zh-CN" altLang="en-US">
                <a:solidFill>
                  <a:srgbClr val="FF0000"/>
                </a:solidFill>
              </a:rPr>
              <a:t>轻度综合数据库</a:t>
            </a:r>
            <a:r>
              <a:rPr lang="zh-CN" altLang="en-US"/>
              <a:t>中提取的一个子集。</a:t>
            </a:r>
          </a:p>
          <a:p>
            <a:pPr lvl="1"/>
            <a:r>
              <a:rPr lang="zh-CN" altLang="en-US"/>
              <a:t> 样本数据库的抽取按照</a:t>
            </a:r>
            <a:r>
              <a:rPr lang="zh-CN" altLang="en-US">
                <a:solidFill>
                  <a:srgbClr val="FF0000"/>
                </a:solidFill>
              </a:rPr>
              <a:t>数据的重要程度</a:t>
            </a:r>
            <a:r>
              <a:rPr lang="zh-CN" altLang="en-US"/>
              <a:t>不同进行，利用样本数据库采集重要数据进行分析既可提高分析效率，又有助于抓住主要因素和主要矛盾。</a:t>
            </a:r>
          </a:p>
        </p:txBody>
      </p:sp>
      <p:sp>
        <p:nvSpPr>
          <p:cNvPr id="2" name="灯片编号占位符 1">
            <a:extLst>
              <a:ext uri="{FF2B5EF4-FFF2-40B4-BE49-F238E27FC236}">
                <a16:creationId xmlns:a16="http://schemas.microsoft.com/office/drawing/2014/main" id="{B8A27AE8-7DBA-47D5-A570-DB3B2CB85C92}"/>
              </a:ext>
            </a:extLst>
          </p:cNvPr>
          <p:cNvSpPr>
            <a:spLocks noGrp="1"/>
          </p:cNvSpPr>
          <p:nvPr>
            <p:ph type="sldNum" sz="quarter" idx="12"/>
          </p:nvPr>
        </p:nvSpPr>
        <p:spPr/>
        <p:txBody>
          <a:bodyPr/>
          <a:lstStyle/>
          <a:p>
            <a:fld id="{BEE6C54C-6C12-40E0-80B0-01E42803F46F}" type="slidenum">
              <a:rPr lang="zh-CN" altLang="en-US" smtClean="0"/>
              <a:t>42</a:t>
            </a:fld>
            <a:endParaRPr lang="zh-CN" altLang="en-US"/>
          </a:p>
        </p:txBody>
      </p:sp>
    </p:spTree>
    <p:extLst>
      <p:ext uri="{BB962C8B-B14F-4D97-AF65-F5344CB8AC3E}">
        <p14:creationId xmlns:p14="http://schemas.microsoft.com/office/powerpoint/2010/main" val="36391187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695C989-2CE4-4070-BC8F-3BBF5E225228}"/>
              </a:ext>
            </a:extLst>
          </p:cNvPr>
          <p:cNvSpPr>
            <a:spLocks noGrp="1"/>
          </p:cNvSpPr>
          <p:nvPr>
            <p:ph type="title"/>
          </p:nvPr>
        </p:nvSpPr>
        <p:spPr/>
        <p:txBody>
          <a:bodyPr/>
          <a:lstStyle/>
          <a:p>
            <a:r>
              <a:rPr lang="zh-CN" altLang="en-US"/>
              <a:t>数据仓库数据组织之</a:t>
            </a:r>
            <a:r>
              <a:rPr lang="zh-CN" altLang="en-US">
                <a:solidFill>
                  <a:srgbClr val="FF0000"/>
                </a:solidFill>
              </a:rPr>
              <a:t>数据分割</a:t>
            </a:r>
            <a:endParaRPr lang="zh-CN" altLang="en-US"/>
          </a:p>
        </p:txBody>
      </p:sp>
      <p:sp>
        <p:nvSpPr>
          <p:cNvPr id="4" name="内容占位符 3">
            <a:extLst>
              <a:ext uri="{FF2B5EF4-FFF2-40B4-BE49-F238E27FC236}">
                <a16:creationId xmlns:a16="http://schemas.microsoft.com/office/drawing/2014/main" id="{6276DFFD-3930-401E-9B4F-F8C0D6E0F7C6}"/>
              </a:ext>
            </a:extLst>
          </p:cNvPr>
          <p:cNvSpPr>
            <a:spLocks noGrp="1"/>
          </p:cNvSpPr>
          <p:nvPr>
            <p:ph idx="1"/>
          </p:nvPr>
        </p:nvSpPr>
        <p:spPr/>
        <p:txBody>
          <a:bodyPr/>
          <a:lstStyle/>
          <a:p>
            <a:r>
              <a:rPr lang="zh-CN" altLang="en-US">
                <a:solidFill>
                  <a:srgbClr val="FF0000"/>
                </a:solidFill>
              </a:rPr>
              <a:t>数据分割</a:t>
            </a:r>
            <a:r>
              <a:rPr lang="en-US" altLang="zh-CN">
                <a:solidFill>
                  <a:srgbClr val="FF0000"/>
                </a:solidFill>
              </a:rPr>
              <a:t>(Partitioning)</a:t>
            </a:r>
          </a:p>
          <a:p>
            <a:pPr lvl="1"/>
            <a:r>
              <a:rPr lang="zh-CN" altLang="en-US"/>
              <a:t>这是数据仓库中数据存储的一个重要概念</a:t>
            </a:r>
            <a:endParaRPr lang="en-US" altLang="zh-CN"/>
          </a:p>
          <a:p>
            <a:pPr lvl="1"/>
            <a:endParaRPr lang="en-US" altLang="zh-CN" sz="1000"/>
          </a:p>
          <a:p>
            <a:pPr lvl="1"/>
            <a:r>
              <a:rPr lang="zh-CN" altLang="en-US">
                <a:solidFill>
                  <a:srgbClr val="FF0000"/>
                </a:solidFill>
              </a:rPr>
              <a:t>分割</a:t>
            </a:r>
            <a:r>
              <a:rPr lang="zh-CN" altLang="en-US"/>
              <a:t>是将数据分散到各自的物理单元中去以便能分别处理，提高数据处理效率，数据分割后的数据单元称为</a:t>
            </a:r>
            <a:r>
              <a:rPr lang="zh-CN" altLang="en-US">
                <a:solidFill>
                  <a:srgbClr val="FF0000"/>
                </a:solidFill>
              </a:rPr>
              <a:t>分区</a:t>
            </a:r>
            <a:r>
              <a:rPr lang="zh-CN" altLang="en-US"/>
              <a:t>。</a:t>
            </a:r>
            <a:endParaRPr lang="en-US" altLang="zh-CN"/>
          </a:p>
          <a:p>
            <a:pPr lvl="1"/>
            <a:endParaRPr lang="en-US" altLang="zh-CN" sz="1000"/>
          </a:p>
          <a:p>
            <a:pPr lvl="1"/>
            <a:r>
              <a:rPr lang="zh-CN" altLang="en-US">
                <a:solidFill>
                  <a:srgbClr val="FF0000"/>
                </a:solidFill>
              </a:rPr>
              <a:t>数据分割的目的</a:t>
            </a:r>
            <a:endParaRPr lang="en-US" altLang="zh-CN">
              <a:solidFill>
                <a:srgbClr val="FF0000"/>
              </a:solidFill>
            </a:endParaRPr>
          </a:p>
          <a:p>
            <a:pPr lvl="2"/>
            <a:r>
              <a:rPr lang="zh-CN" altLang="en-US"/>
              <a:t>便于进行数据的</a:t>
            </a:r>
            <a:r>
              <a:rPr lang="zh-CN" altLang="en-US">
                <a:solidFill>
                  <a:srgbClr val="FF0000"/>
                </a:solidFill>
              </a:rPr>
              <a:t>重构、索引、重组、恢复、监控、扫描</a:t>
            </a:r>
          </a:p>
          <a:p>
            <a:pPr lvl="1"/>
            <a:endParaRPr lang="zh-CN" altLang="en-US"/>
          </a:p>
        </p:txBody>
      </p:sp>
      <p:sp>
        <p:nvSpPr>
          <p:cNvPr id="2" name="灯片编号占位符 1">
            <a:extLst>
              <a:ext uri="{FF2B5EF4-FFF2-40B4-BE49-F238E27FC236}">
                <a16:creationId xmlns:a16="http://schemas.microsoft.com/office/drawing/2014/main" id="{7AD6D0BA-FC4A-4727-9353-EB9161DA6C47}"/>
              </a:ext>
            </a:extLst>
          </p:cNvPr>
          <p:cNvSpPr>
            <a:spLocks noGrp="1"/>
          </p:cNvSpPr>
          <p:nvPr>
            <p:ph type="sldNum" sz="quarter" idx="12"/>
          </p:nvPr>
        </p:nvSpPr>
        <p:spPr/>
        <p:txBody>
          <a:bodyPr/>
          <a:lstStyle/>
          <a:p>
            <a:fld id="{BEE6C54C-6C12-40E0-80B0-01E42803F46F}" type="slidenum">
              <a:rPr lang="zh-CN" altLang="en-US" smtClean="0"/>
              <a:t>43</a:t>
            </a:fld>
            <a:endParaRPr lang="zh-CN" altLang="en-US"/>
          </a:p>
        </p:txBody>
      </p:sp>
    </p:spTree>
    <p:extLst>
      <p:ext uri="{BB962C8B-B14F-4D97-AF65-F5344CB8AC3E}">
        <p14:creationId xmlns:p14="http://schemas.microsoft.com/office/powerpoint/2010/main" val="19572573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E1D4474-C879-40FF-9E51-3CDA6D49D17D}"/>
              </a:ext>
            </a:extLst>
          </p:cNvPr>
          <p:cNvSpPr>
            <a:spLocks noGrp="1"/>
          </p:cNvSpPr>
          <p:nvPr>
            <p:ph type="sldNum" sz="quarter" idx="12"/>
          </p:nvPr>
        </p:nvSpPr>
        <p:spPr/>
        <p:txBody>
          <a:bodyPr/>
          <a:lstStyle/>
          <a:p>
            <a:fld id="{BEE6C54C-6C12-40E0-80B0-01E42803F46F}" type="slidenum">
              <a:rPr lang="zh-CN" altLang="en-US" smtClean="0"/>
              <a:pPr/>
              <a:t>44</a:t>
            </a:fld>
            <a:endParaRPr lang="zh-CN" altLang="en-US"/>
          </a:p>
        </p:txBody>
      </p:sp>
      <p:pic>
        <p:nvPicPr>
          <p:cNvPr id="5" name="Picture 2">
            <a:extLst>
              <a:ext uri="{FF2B5EF4-FFF2-40B4-BE49-F238E27FC236}">
                <a16:creationId xmlns:a16="http://schemas.microsoft.com/office/drawing/2014/main" id="{413BE83D-78E3-4FBD-BB2E-319773F768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6094" y="202638"/>
            <a:ext cx="6119812" cy="652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92814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695C989-2CE4-4070-BC8F-3BBF5E225228}"/>
              </a:ext>
            </a:extLst>
          </p:cNvPr>
          <p:cNvSpPr>
            <a:spLocks noGrp="1"/>
          </p:cNvSpPr>
          <p:nvPr>
            <p:ph type="title"/>
          </p:nvPr>
        </p:nvSpPr>
        <p:spPr/>
        <p:txBody>
          <a:bodyPr/>
          <a:lstStyle/>
          <a:p>
            <a:r>
              <a:rPr lang="zh-CN" altLang="en-US"/>
              <a:t>数据仓库数据组织之</a:t>
            </a:r>
            <a:r>
              <a:rPr lang="zh-CN" altLang="en-US">
                <a:solidFill>
                  <a:srgbClr val="FF0000"/>
                </a:solidFill>
              </a:rPr>
              <a:t>数据分割</a:t>
            </a:r>
            <a:endParaRPr lang="zh-CN" altLang="en-US"/>
          </a:p>
        </p:txBody>
      </p:sp>
      <p:sp>
        <p:nvSpPr>
          <p:cNvPr id="4" name="内容占位符 3">
            <a:extLst>
              <a:ext uri="{FF2B5EF4-FFF2-40B4-BE49-F238E27FC236}">
                <a16:creationId xmlns:a16="http://schemas.microsoft.com/office/drawing/2014/main" id="{6276DFFD-3930-401E-9B4F-F8C0D6E0F7C6}"/>
              </a:ext>
            </a:extLst>
          </p:cNvPr>
          <p:cNvSpPr>
            <a:spLocks noGrp="1"/>
          </p:cNvSpPr>
          <p:nvPr>
            <p:ph idx="1"/>
          </p:nvPr>
        </p:nvSpPr>
        <p:spPr/>
        <p:txBody>
          <a:bodyPr/>
          <a:lstStyle/>
          <a:p>
            <a:pPr lvl="1"/>
            <a:r>
              <a:rPr lang="zh-CN" altLang="en-US">
                <a:solidFill>
                  <a:srgbClr val="FF0000"/>
                </a:solidFill>
              </a:rPr>
              <a:t>数据分割的标准</a:t>
            </a:r>
            <a:endParaRPr lang="en-US" altLang="zh-CN">
              <a:solidFill>
                <a:srgbClr val="FF0000"/>
              </a:solidFill>
            </a:endParaRPr>
          </a:p>
          <a:p>
            <a:pPr lvl="2"/>
            <a:r>
              <a:rPr lang="zh-CN" altLang="en-US"/>
              <a:t>可按日期、地域、业务领域、组织单位或多个分割标准的组合</a:t>
            </a:r>
            <a:endParaRPr lang="en-US" altLang="zh-CN"/>
          </a:p>
          <a:p>
            <a:pPr lvl="2"/>
            <a:r>
              <a:rPr lang="zh-CN" altLang="en-US"/>
              <a:t>一般分割标准种都包含</a:t>
            </a:r>
            <a:r>
              <a:rPr lang="zh-CN" altLang="en-US">
                <a:solidFill>
                  <a:srgbClr val="FF0000"/>
                </a:solidFill>
              </a:rPr>
              <a:t>日期</a:t>
            </a:r>
            <a:endParaRPr lang="en-US" altLang="zh-CN">
              <a:solidFill>
                <a:srgbClr val="FF0000"/>
              </a:solidFill>
            </a:endParaRPr>
          </a:p>
          <a:p>
            <a:pPr lvl="2"/>
            <a:r>
              <a:rPr lang="zh-CN" altLang="en-US">
                <a:solidFill>
                  <a:srgbClr val="FF0000"/>
                </a:solidFill>
              </a:rPr>
              <a:t>示例：将人寿保险公司选择数据分割的物理单元</a:t>
            </a:r>
            <a:endParaRPr lang="en-US" altLang="zh-CN">
              <a:solidFill>
                <a:srgbClr val="FF0000"/>
              </a:solidFill>
            </a:endParaRPr>
          </a:p>
        </p:txBody>
      </p:sp>
      <p:sp>
        <p:nvSpPr>
          <p:cNvPr id="2" name="灯片编号占位符 1">
            <a:extLst>
              <a:ext uri="{FF2B5EF4-FFF2-40B4-BE49-F238E27FC236}">
                <a16:creationId xmlns:a16="http://schemas.microsoft.com/office/drawing/2014/main" id="{7AD6D0BA-FC4A-4727-9353-EB9161DA6C47}"/>
              </a:ext>
            </a:extLst>
          </p:cNvPr>
          <p:cNvSpPr>
            <a:spLocks noGrp="1"/>
          </p:cNvSpPr>
          <p:nvPr>
            <p:ph type="sldNum" sz="quarter" idx="12"/>
          </p:nvPr>
        </p:nvSpPr>
        <p:spPr/>
        <p:txBody>
          <a:bodyPr/>
          <a:lstStyle/>
          <a:p>
            <a:fld id="{BEE6C54C-6C12-40E0-80B0-01E42803F46F}" type="slidenum">
              <a:rPr lang="zh-CN" altLang="en-US" smtClean="0"/>
              <a:t>45</a:t>
            </a:fld>
            <a:endParaRPr lang="zh-CN" altLang="en-US"/>
          </a:p>
        </p:txBody>
      </p:sp>
      <p:sp>
        <p:nvSpPr>
          <p:cNvPr id="5" name="文本框 4">
            <a:extLst>
              <a:ext uri="{FF2B5EF4-FFF2-40B4-BE49-F238E27FC236}">
                <a16:creationId xmlns:a16="http://schemas.microsoft.com/office/drawing/2014/main" id="{AD538527-18AE-44E5-8B49-C6999F83F4F0}"/>
              </a:ext>
            </a:extLst>
          </p:cNvPr>
          <p:cNvSpPr txBox="1"/>
          <p:nvPr/>
        </p:nvSpPr>
        <p:spPr>
          <a:xfrm>
            <a:off x="2769140" y="3231149"/>
            <a:ext cx="3326860" cy="3170099"/>
          </a:xfrm>
          <a:prstGeom prst="rect">
            <a:avLst/>
          </a:prstGeom>
          <a:noFill/>
        </p:spPr>
        <p:txBody>
          <a:bodyPr wrap="square" rtlCol="0">
            <a:spAutoFit/>
          </a:bodyPr>
          <a:lstStyle/>
          <a:p>
            <a:pPr marL="174625" indent="-174625">
              <a:buFont typeface="Arial" panose="020B0604020202020204" pitchFamily="34" charset="0"/>
              <a:buChar char="•"/>
            </a:pPr>
            <a:r>
              <a:rPr lang="en-US" altLang="zh-CN" sz="2000">
                <a:solidFill>
                  <a:srgbClr val="0000CC"/>
                </a:solidFill>
                <a:latin typeface="微软雅黑 Light" panose="020B0502040204020203" pitchFamily="34" charset="-122"/>
                <a:ea typeface="微软雅黑 Light" panose="020B0502040204020203" pitchFamily="34" charset="-122"/>
              </a:rPr>
              <a:t>2020</a:t>
            </a:r>
            <a:r>
              <a:rPr lang="zh-CN" altLang="en-US" sz="2000">
                <a:solidFill>
                  <a:srgbClr val="0000CC"/>
                </a:solidFill>
                <a:latin typeface="微软雅黑 Light" panose="020B0502040204020203" pitchFamily="34" charset="-122"/>
                <a:ea typeface="微软雅黑 Light" panose="020B0502040204020203" pitchFamily="34" charset="-122"/>
              </a:rPr>
              <a:t>年健康索赔</a:t>
            </a:r>
            <a:endParaRPr lang="en-US" altLang="zh-CN" sz="2000">
              <a:solidFill>
                <a:srgbClr val="0000CC"/>
              </a:solidFill>
              <a:latin typeface="微软雅黑 Light" panose="020B0502040204020203" pitchFamily="34" charset="-122"/>
              <a:ea typeface="微软雅黑 Light" panose="020B0502040204020203" pitchFamily="34" charset="-122"/>
            </a:endParaRPr>
          </a:p>
          <a:p>
            <a:pPr marL="174625" indent="-174625">
              <a:buFont typeface="Arial" panose="020B0604020202020204" pitchFamily="34" charset="0"/>
              <a:buChar char="•"/>
            </a:pPr>
            <a:r>
              <a:rPr lang="en-US" altLang="zh-CN" sz="2000">
                <a:solidFill>
                  <a:srgbClr val="0000CC"/>
                </a:solidFill>
                <a:latin typeface="微软雅黑 Light" panose="020B0502040204020203" pitchFamily="34" charset="-122"/>
                <a:ea typeface="微软雅黑 Light" panose="020B0502040204020203" pitchFamily="34" charset="-122"/>
              </a:rPr>
              <a:t>2021</a:t>
            </a:r>
            <a:r>
              <a:rPr lang="zh-CN" altLang="en-US" sz="2000">
                <a:solidFill>
                  <a:srgbClr val="0000CC"/>
                </a:solidFill>
                <a:latin typeface="微软雅黑 Light" panose="020B0502040204020203" pitchFamily="34" charset="-122"/>
                <a:ea typeface="微软雅黑 Light" panose="020B0502040204020203" pitchFamily="34" charset="-122"/>
              </a:rPr>
              <a:t>年健康索赔</a:t>
            </a:r>
            <a:endParaRPr lang="en-US" altLang="zh-CN" sz="2000">
              <a:solidFill>
                <a:srgbClr val="0000CC"/>
              </a:solidFill>
              <a:latin typeface="微软雅黑 Light" panose="020B0502040204020203" pitchFamily="34" charset="-122"/>
              <a:ea typeface="微软雅黑 Light" panose="020B0502040204020203" pitchFamily="34" charset="-122"/>
            </a:endParaRPr>
          </a:p>
          <a:p>
            <a:pPr marL="174625" indent="-174625">
              <a:buFont typeface="Arial" panose="020B0604020202020204" pitchFamily="34" charset="0"/>
              <a:buChar char="•"/>
            </a:pPr>
            <a:r>
              <a:rPr lang="en-US" altLang="zh-CN" sz="2000">
                <a:solidFill>
                  <a:srgbClr val="0000CC"/>
                </a:solidFill>
                <a:latin typeface="微软雅黑 Light" panose="020B0502040204020203" pitchFamily="34" charset="-122"/>
                <a:ea typeface="微软雅黑 Light" panose="020B0502040204020203" pitchFamily="34" charset="-122"/>
              </a:rPr>
              <a:t>2022</a:t>
            </a:r>
            <a:r>
              <a:rPr lang="zh-CN" altLang="en-US" sz="2000">
                <a:solidFill>
                  <a:srgbClr val="0000CC"/>
                </a:solidFill>
                <a:latin typeface="微软雅黑 Light" panose="020B0502040204020203" pitchFamily="34" charset="-122"/>
                <a:ea typeface="微软雅黑 Light" panose="020B0502040204020203" pitchFamily="34" charset="-122"/>
              </a:rPr>
              <a:t>年健康索赔</a:t>
            </a:r>
            <a:endParaRPr lang="en-US" altLang="zh-CN" sz="2000">
              <a:solidFill>
                <a:srgbClr val="0000CC"/>
              </a:solidFill>
              <a:latin typeface="微软雅黑 Light" panose="020B0502040204020203" pitchFamily="34" charset="-122"/>
              <a:ea typeface="微软雅黑 Light" panose="020B0502040204020203" pitchFamily="34" charset="-122"/>
            </a:endParaRPr>
          </a:p>
          <a:p>
            <a:pPr marL="174625" indent="-174625">
              <a:buFont typeface="Arial" panose="020B0604020202020204" pitchFamily="34" charset="0"/>
              <a:buChar char="•"/>
            </a:pPr>
            <a:r>
              <a:rPr lang="en-US" altLang="zh-CN" sz="2000">
                <a:solidFill>
                  <a:srgbClr val="0000CC"/>
                </a:solidFill>
                <a:latin typeface="微软雅黑 Light" panose="020B0502040204020203" pitchFamily="34" charset="-122"/>
                <a:ea typeface="微软雅黑 Light" panose="020B0502040204020203" pitchFamily="34" charset="-122"/>
              </a:rPr>
              <a:t>2019</a:t>
            </a:r>
            <a:r>
              <a:rPr lang="zh-CN" altLang="en-US" sz="2000">
                <a:solidFill>
                  <a:srgbClr val="0000CC"/>
                </a:solidFill>
                <a:latin typeface="微软雅黑 Light" panose="020B0502040204020203" pitchFamily="34" charset="-122"/>
                <a:ea typeface="微软雅黑 Light" panose="020B0502040204020203" pitchFamily="34" charset="-122"/>
              </a:rPr>
              <a:t>年人寿保险索赔</a:t>
            </a:r>
            <a:endParaRPr lang="en-US" altLang="zh-CN" sz="2000">
              <a:solidFill>
                <a:srgbClr val="0000CC"/>
              </a:solidFill>
              <a:latin typeface="微软雅黑 Light" panose="020B0502040204020203" pitchFamily="34" charset="-122"/>
              <a:ea typeface="微软雅黑 Light" panose="020B0502040204020203" pitchFamily="34" charset="-122"/>
            </a:endParaRPr>
          </a:p>
          <a:p>
            <a:pPr marL="174625" indent="-174625">
              <a:buFont typeface="Arial" panose="020B0604020202020204" pitchFamily="34" charset="0"/>
              <a:buChar char="•"/>
            </a:pPr>
            <a:r>
              <a:rPr lang="en-US" altLang="zh-CN" sz="2000">
                <a:solidFill>
                  <a:srgbClr val="0000CC"/>
                </a:solidFill>
                <a:latin typeface="微软雅黑 Light" panose="020B0502040204020203" pitchFamily="34" charset="-122"/>
                <a:ea typeface="微软雅黑 Light" panose="020B0502040204020203" pitchFamily="34" charset="-122"/>
              </a:rPr>
              <a:t>2020</a:t>
            </a:r>
            <a:r>
              <a:rPr lang="zh-CN" altLang="en-US" sz="2000">
                <a:solidFill>
                  <a:srgbClr val="0000CC"/>
                </a:solidFill>
                <a:latin typeface="微软雅黑 Light" panose="020B0502040204020203" pitchFamily="34" charset="-122"/>
                <a:ea typeface="微软雅黑 Light" panose="020B0502040204020203" pitchFamily="34" charset="-122"/>
              </a:rPr>
              <a:t>年人寿保险索赔</a:t>
            </a:r>
            <a:endParaRPr lang="en-US" altLang="zh-CN" sz="2000">
              <a:solidFill>
                <a:srgbClr val="0000CC"/>
              </a:solidFill>
              <a:latin typeface="微软雅黑 Light" panose="020B0502040204020203" pitchFamily="34" charset="-122"/>
              <a:ea typeface="微软雅黑 Light" panose="020B0502040204020203" pitchFamily="34" charset="-122"/>
            </a:endParaRPr>
          </a:p>
          <a:p>
            <a:pPr marL="174625" indent="-174625">
              <a:buFont typeface="Arial" panose="020B0604020202020204" pitchFamily="34" charset="0"/>
              <a:buChar char="•"/>
            </a:pPr>
            <a:r>
              <a:rPr lang="en-US" altLang="zh-CN" sz="2000">
                <a:solidFill>
                  <a:srgbClr val="0000CC"/>
                </a:solidFill>
                <a:latin typeface="微软雅黑 Light" panose="020B0502040204020203" pitchFamily="34" charset="-122"/>
                <a:ea typeface="微软雅黑 Light" panose="020B0502040204020203" pitchFamily="34" charset="-122"/>
              </a:rPr>
              <a:t>2021</a:t>
            </a:r>
            <a:r>
              <a:rPr lang="zh-CN" altLang="en-US" sz="2000">
                <a:solidFill>
                  <a:srgbClr val="0000CC"/>
                </a:solidFill>
                <a:latin typeface="微软雅黑 Light" panose="020B0502040204020203" pitchFamily="34" charset="-122"/>
                <a:ea typeface="微软雅黑 Light" panose="020B0502040204020203" pitchFamily="34" charset="-122"/>
              </a:rPr>
              <a:t>年人寿保险索赔</a:t>
            </a:r>
            <a:endParaRPr lang="en-US" altLang="zh-CN" sz="2000">
              <a:solidFill>
                <a:srgbClr val="0000CC"/>
              </a:solidFill>
              <a:latin typeface="微软雅黑 Light" panose="020B0502040204020203" pitchFamily="34" charset="-122"/>
              <a:ea typeface="微软雅黑 Light" panose="020B0502040204020203" pitchFamily="34" charset="-122"/>
            </a:endParaRPr>
          </a:p>
          <a:p>
            <a:pPr marL="174625" indent="-174625">
              <a:buFont typeface="Arial" panose="020B0604020202020204" pitchFamily="34" charset="0"/>
              <a:buChar char="•"/>
            </a:pPr>
            <a:r>
              <a:rPr lang="en-US" altLang="zh-CN" sz="2000">
                <a:solidFill>
                  <a:srgbClr val="0000CC"/>
                </a:solidFill>
                <a:latin typeface="微软雅黑 Light" panose="020B0502040204020203" pitchFamily="34" charset="-122"/>
                <a:ea typeface="微软雅黑 Light" panose="020B0502040204020203" pitchFamily="34" charset="-122"/>
              </a:rPr>
              <a:t>2022</a:t>
            </a:r>
            <a:r>
              <a:rPr lang="zh-CN" altLang="en-US" sz="2000">
                <a:solidFill>
                  <a:srgbClr val="0000CC"/>
                </a:solidFill>
                <a:latin typeface="微软雅黑 Light" panose="020B0502040204020203" pitchFamily="34" charset="-122"/>
                <a:ea typeface="微软雅黑 Light" panose="020B0502040204020203" pitchFamily="34" charset="-122"/>
              </a:rPr>
              <a:t>年人寿保险索赔</a:t>
            </a:r>
            <a:endParaRPr lang="en-US" altLang="zh-CN" sz="2000">
              <a:solidFill>
                <a:srgbClr val="0000CC"/>
              </a:solidFill>
              <a:latin typeface="微软雅黑 Light" panose="020B0502040204020203" pitchFamily="34" charset="-122"/>
              <a:ea typeface="微软雅黑 Light" panose="020B0502040204020203" pitchFamily="34" charset="-122"/>
            </a:endParaRPr>
          </a:p>
          <a:p>
            <a:pPr marL="174625" indent="-174625">
              <a:buFont typeface="Arial" panose="020B0604020202020204" pitchFamily="34" charset="0"/>
              <a:buChar char="•"/>
            </a:pPr>
            <a:r>
              <a:rPr lang="en-US" altLang="zh-CN" sz="2000">
                <a:solidFill>
                  <a:srgbClr val="0000CC"/>
                </a:solidFill>
                <a:latin typeface="微软雅黑 Light" panose="020B0502040204020203" pitchFamily="34" charset="-122"/>
                <a:ea typeface="微软雅黑 Light" panose="020B0502040204020203" pitchFamily="34" charset="-122"/>
              </a:rPr>
              <a:t>2020</a:t>
            </a:r>
            <a:r>
              <a:rPr lang="zh-CN" altLang="en-US" sz="2000">
                <a:solidFill>
                  <a:srgbClr val="0000CC"/>
                </a:solidFill>
                <a:latin typeface="微软雅黑 Light" panose="020B0502040204020203" pitchFamily="34" charset="-122"/>
                <a:ea typeface="微软雅黑 Light" panose="020B0502040204020203" pitchFamily="34" charset="-122"/>
              </a:rPr>
              <a:t>年意外伤亡索赔</a:t>
            </a:r>
            <a:endParaRPr lang="en-US" altLang="zh-CN" sz="2000">
              <a:solidFill>
                <a:srgbClr val="0000CC"/>
              </a:solidFill>
              <a:latin typeface="微软雅黑 Light" panose="020B0502040204020203" pitchFamily="34" charset="-122"/>
              <a:ea typeface="微软雅黑 Light" panose="020B0502040204020203" pitchFamily="34" charset="-122"/>
            </a:endParaRPr>
          </a:p>
          <a:p>
            <a:pPr marL="174625" indent="-174625">
              <a:buFont typeface="Arial" panose="020B0604020202020204" pitchFamily="34" charset="0"/>
              <a:buChar char="•"/>
            </a:pPr>
            <a:r>
              <a:rPr lang="en-US" altLang="zh-CN" sz="2000">
                <a:solidFill>
                  <a:srgbClr val="0000CC"/>
                </a:solidFill>
                <a:latin typeface="微软雅黑 Light" panose="020B0502040204020203" pitchFamily="34" charset="-122"/>
                <a:ea typeface="微软雅黑 Light" panose="020B0502040204020203" pitchFamily="34" charset="-122"/>
              </a:rPr>
              <a:t>2021</a:t>
            </a:r>
            <a:r>
              <a:rPr lang="zh-CN" altLang="en-US" sz="2000">
                <a:solidFill>
                  <a:srgbClr val="0000CC"/>
                </a:solidFill>
                <a:latin typeface="微软雅黑 Light" panose="020B0502040204020203" pitchFamily="34" charset="-122"/>
                <a:ea typeface="微软雅黑 Light" panose="020B0502040204020203" pitchFamily="34" charset="-122"/>
              </a:rPr>
              <a:t>年意外伤亡索赔</a:t>
            </a:r>
            <a:endParaRPr lang="en-US" altLang="zh-CN" sz="2000">
              <a:solidFill>
                <a:srgbClr val="0000CC"/>
              </a:solidFill>
              <a:latin typeface="微软雅黑 Light" panose="020B0502040204020203" pitchFamily="34" charset="-122"/>
              <a:ea typeface="微软雅黑 Light" panose="020B0502040204020203" pitchFamily="34" charset="-122"/>
            </a:endParaRPr>
          </a:p>
          <a:p>
            <a:pPr marL="174625" indent="-174625">
              <a:buFont typeface="Arial" panose="020B0604020202020204" pitchFamily="34" charset="0"/>
              <a:buChar char="•"/>
            </a:pPr>
            <a:r>
              <a:rPr lang="en-US" altLang="zh-CN" sz="2000">
                <a:solidFill>
                  <a:srgbClr val="0000CC"/>
                </a:solidFill>
                <a:latin typeface="微软雅黑 Light" panose="020B0502040204020203" pitchFamily="34" charset="-122"/>
                <a:ea typeface="微软雅黑 Light" panose="020B0502040204020203" pitchFamily="34" charset="-122"/>
              </a:rPr>
              <a:t>2022</a:t>
            </a:r>
            <a:r>
              <a:rPr lang="zh-CN" altLang="en-US" sz="2000">
                <a:solidFill>
                  <a:srgbClr val="0000CC"/>
                </a:solidFill>
                <a:latin typeface="微软雅黑 Light" panose="020B0502040204020203" pitchFamily="34" charset="-122"/>
                <a:ea typeface="微软雅黑 Light" panose="020B0502040204020203" pitchFamily="34" charset="-122"/>
              </a:rPr>
              <a:t>年意外伤亡索赔</a:t>
            </a:r>
            <a:endParaRPr lang="en-US" altLang="zh-CN" sz="2000">
              <a:solidFill>
                <a:srgbClr val="0000CC"/>
              </a:solidFill>
              <a:latin typeface="微软雅黑 Light" panose="020B0502040204020203" pitchFamily="34" charset="-122"/>
              <a:ea typeface="微软雅黑 Light" panose="020B0502040204020203" pitchFamily="34" charset="-122"/>
            </a:endParaRPr>
          </a:p>
        </p:txBody>
      </p:sp>
      <p:sp>
        <p:nvSpPr>
          <p:cNvPr id="6" name="右大括号 5">
            <a:extLst>
              <a:ext uri="{FF2B5EF4-FFF2-40B4-BE49-F238E27FC236}">
                <a16:creationId xmlns:a16="http://schemas.microsoft.com/office/drawing/2014/main" id="{2A30F323-3D9E-4A7E-89A2-3D2F826F8A5B}"/>
              </a:ext>
            </a:extLst>
          </p:cNvPr>
          <p:cNvSpPr/>
          <p:nvPr/>
        </p:nvSpPr>
        <p:spPr>
          <a:xfrm>
            <a:off x="5680953" y="3429000"/>
            <a:ext cx="415047" cy="2747964"/>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90CE0032-598D-4BD2-B581-A9CA900980E7}"/>
              </a:ext>
            </a:extLst>
          </p:cNvPr>
          <p:cNvSpPr txBox="1"/>
          <p:nvPr/>
        </p:nvSpPr>
        <p:spPr>
          <a:xfrm>
            <a:off x="6410528" y="4211614"/>
            <a:ext cx="3482502" cy="1384995"/>
          </a:xfrm>
          <a:prstGeom prst="rect">
            <a:avLst/>
          </a:prstGeom>
          <a:noFill/>
        </p:spPr>
        <p:txBody>
          <a:bodyPr wrap="square" rtlCol="0">
            <a:spAutoFit/>
          </a:bodyPr>
          <a:lstStyle/>
          <a:p>
            <a:r>
              <a:rPr lang="zh-CN" altLang="en-US" sz="2800">
                <a:solidFill>
                  <a:srgbClr val="0000CC"/>
                </a:solidFill>
              </a:rPr>
              <a:t>保险公司使用了日期即年和索赔类型作为标准来对数据分割</a:t>
            </a:r>
          </a:p>
        </p:txBody>
      </p:sp>
    </p:spTree>
    <p:extLst>
      <p:ext uri="{BB962C8B-B14F-4D97-AF65-F5344CB8AC3E}">
        <p14:creationId xmlns:p14="http://schemas.microsoft.com/office/powerpoint/2010/main" val="34346709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F68AEE-29D0-41A4-804A-F551B0253E88}"/>
              </a:ext>
            </a:extLst>
          </p:cNvPr>
          <p:cNvSpPr>
            <a:spLocks noGrp="1"/>
          </p:cNvSpPr>
          <p:nvPr>
            <p:ph type="title"/>
          </p:nvPr>
        </p:nvSpPr>
        <p:spPr/>
        <p:txBody>
          <a:bodyPr/>
          <a:lstStyle/>
          <a:p>
            <a:r>
              <a:rPr lang="zh-CN" altLang="en-US"/>
              <a:t>数据仓库数据组织之</a:t>
            </a:r>
            <a:r>
              <a:rPr lang="zh-CN" altLang="en-US">
                <a:solidFill>
                  <a:srgbClr val="FF0000"/>
                </a:solidFill>
              </a:rPr>
              <a:t>数据分割</a:t>
            </a:r>
            <a:endParaRPr lang="zh-CN" altLang="en-US"/>
          </a:p>
        </p:txBody>
      </p:sp>
      <p:sp>
        <p:nvSpPr>
          <p:cNvPr id="3" name="内容占位符 2">
            <a:extLst>
              <a:ext uri="{FF2B5EF4-FFF2-40B4-BE49-F238E27FC236}">
                <a16:creationId xmlns:a16="http://schemas.microsoft.com/office/drawing/2014/main" id="{08D3B3B5-BE70-4BD6-99B3-30860C4E1362}"/>
              </a:ext>
            </a:extLst>
          </p:cNvPr>
          <p:cNvSpPr>
            <a:spLocks noGrp="1"/>
          </p:cNvSpPr>
          <p:nvPr>
            <p:ph idx="1"/>
          </p:nvPr>
        </p:nvSpPr>
        <p:spPr/>
        <p:txBody>
          <a:bodyPr>
            <a:normAutofit lnSpcReduction="10000"/>
          </a:bodyPr>
          <a:lstStyle/>
          <a:p>
            <a:r>
              <a:rPr lang="zh-CN" altLang="en-US">
                <a:solidFill>
                  <a:srgbClr val="FF0000"/>
                </a:solidFill>
              </a:rPr>
              <a:t>数据分割的方法</a:t>
            </a:r>
            <a:endParaRPr lang="en-US" altLang="zh-CN">
              <a:solidFill>
                <a:srgbClr val="FF0000"/>
              </a:solidFill>
            </a:endParaRPr>
          </a:p>
          <a:p>
            <a:pPr lvl="1"/>
            <a:r>
              <a:rPr lang="zh-CN" altLang="en-US">
                <a:solidFill>
                  <a:srgbClr val="FF0000"/>
                </a:solidFill>
              </a:rPr>
              <a:t>垂直分割</a:t>
            </a:r>
            <a:endParaRPr lang="en-US" altLang="zh-CN">
              <a:solidFill>
                <a:srgbClr val="FF0000"/>
              </a:solidFill>
            </a:endParaRPr>
          </a:p>
          <a:p>
            <a:pPr lvl="2"/>
            <a:r>
              <a:rPr lang="zh-CN" altLang="en-US"/>
              <a:t>就是把一个表垂直分成两部分。这种类型的分割有助于把一大堆列分成两个独立的表，这两个表之间</a:t>
            </a:r>
            <a:r>
              <a:rPr lang="zh-CN" altLang="en-US">
                <a:solidFill>
                  <a:srgbClr val="FF0000"/>
                </a:solidFill>
              </a:rPr>
              <a:t>通过一个关键字段相关联</a:t>
            </a:r>
            <a:endParaRPr lang="en-US" altLang="zh-CN">
              <a:solidFill>
                <a:srgbClr val="FF0000"/>
              </a:solidFill>
            </a:endParaRPr>
          </a:p>
          <a:p>
            <a:pPr lvl="1"/>
            <a:r>
              <a:rPr lang="zh-CN" altLang="en-US">
                <a:solidFill>
                  <a:srgbClr val="FF0000"/>
                </a:solidFill>
              </a:rPr>
              <a:t>水平分割</a:t>
            </a:r>
            <a:endParaRPr lang="en-US" altLang="zh-CN">
              <a:solidFill>
                <a:srgbClr val="FF0000"/>
              </a:solidFill>
            </a:endParaRPr>
          </a:p>
          <a:p>
            <a:pPr lvl="2"/>
            <a:r>
              <a:rPr lang="zh-CN" altLang="en-US"/>
              <a:t>就是把表按</a:t>
            </a:r>
            <a:r>
              <a:rPr lang="zh-CN" altLang="en-US">
                <a:solidFill>
                  <a:srgbClr val="FF0000"/>
                </a:solidFill>
              </a:rPr>
              <a:t>行分成两部分</a:t>
            </a:r>
            <a:r>
              <a:rPr lang="zh-CN" altLang="en-US"/>
              <a:t>。这种类型的分割被用来存储与用户联系紧密的本地重要数据，从而减少网络查询。</a:t>
            </a:r>
            <a:endParaRPr lang="en-US" altLang="zh-CN"/>
          </a:p>
          <a:p>
            <a:pPr lvl="1"/>
            <a:r>
              <a:rPr lang="zh-CN" altLang="en-US">
                <a:solidFill>
                  <a:srgbClr val="FF0000"/>
                </a:solidFill>
              </a:rPr>
              <a:t>图解分割</a:t>
            </a:r>
            <a:endParaRPr lang="en-US" altLang="zh-CN">
              <a:solidFill>
                <a:srgbClr val="FF0000"/>
              </a:solidFill>
            </a:endParaRPr>
          </a:p>
          <a:p>
            <a:pPr lvl="2"/>
            <a:r>
              <a:rPr lang="zh-CN" altLang="en-US"/>
              <a:t>经由多个分布系统把一个表分解成两部分。可以从指定的服务器或在多个服务器之间建立连接而得到一个表所需要的全部数据。这种类型的分割被用来把小的、静止的表从不稳定的、越变越大的表中分割出来。</a:t>
            </a:r>
          </a:p>
        </p:txBody>
      </p:sp>
      <p:sp>
        <p:nvSpPr>
          <p:cNvPr id="4" name="灯片编号占位符 3">
            <a:extLst>
              <a:ext uri="{FF2B5EF4-FFF2-40B4-BE49-F238E27FC236}">
                <a16:creationId xmlns:a16="http://schemas.microsoft.com/office/drawing/2014/main" id="{CE82567F-97A7-4D3F-A16E-C62F0C1AE742}"/>
              </a:ext>
            </a:extLst>
          </p:cNvPr>
          <p:cNvSpPr>
            <a:spLocks noGrp="1"/>
          </p:cNvSpPr>
          <p:nvPr>
            <p:ph type="sldNum" sz="quarter" idx="12"/>
          </p:nvPr>
        </p:nvSpPr>
        <p:spPr/>
        <p:txBody>
          <a:bodyPr/>
          <a:lstStyle/>
          <a:p>
            <a:fld id="{BEE6C54C-6C12-40E0-80B0-01E42803F46F}" type="slidenum">
              <a:rPr lang="zh-CN" altLang="en-US" smtClean="0"/>
              <a:pPr/>
              <a:t>46</a:t>
            </a:fld>
            <a:endParaRPr lang="zh-CN" altLang="en-US"/>
          </a:p>
        </p:txBody>
      </p:sp>
    </p:spTree>
    <p:extLst>
      <p:ext uri="{BB962C8B-B14F-4D97-AF65-F5344CB8AC3E}">
        <p14:creationId xmlns:p14="http://schemas.microsoft.com/office/powerpoint/2010/main" val="11760817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CAED00-48B7-4746-AD39-30E2F3DE2F7C}"/>
              </a:ext>
            </a:extLst>
          </p:cNvPr>
          <p:cNvSpPr>
            <a:spLocks noGrp="1"/>
          </p:cNvSpPr>
          <p:nvPr>
            <p:ph type="title"/>
          </p:nvPr>
        </p:nvSpPr>
        <p:spPr/>
        <p:txBody>
          <a:bodyPr/>
          <a:lstStyle/>
          <a:p>
            <a:r>
              <a:rPr lang="zh-CN" altLang="en-US"/>
              <a:t>数据源</a:t>
            </a:r>
          </a:p>
        </p:txBody>
      </p:sp>
      <p:sp>
        <p:nvSpPr>
          <p:cNvPr id="3" name="内容占位符 2">
            <a:extLst>
              <a:ext uri="{FF2B5EF4-FFF2-40B4-BE49-F238E27FC236}">
                <a16:creationId xmlns:a16="http://schemas.microsoft.com/office/drawing/2014/main" id="{3FD110F8-1CDB-41D8-A3BE-6A6162DF33F4}"/>
              </a:ext>
            </a:extLst>
          </p:cNvPr>
          <p:cNvSpPr>
            <a:spLocks noGrp="1"/>
          </p:cNvSpPr>
          <p:nvPr>
            <p:ph idx="1"/>
          </p:nvPr>
        </p:nvSpPr>
        <p:spPr/>
        <p:txBody>
          <a:bodyPr/>
          <a:lstStyle/>
          <a:p>
            <a:r>
              <a:rPr lang="zh-CN" altLang="en-US">
                <a:solidFill>
                  <a:srgbClr val="FF0000"/>
                </a:solidFill>
              </a:rPr>
              <a:t>数据源的种类</a:t>
            </a:r>
            <a:endParaRPr lang="en-US" altLang="zh-CN">
              <a:solidFill>
                <a:srgbClr val="FF0000"/>
              </a:solidFill>
            </a:endParaRPr>
          </a:p>
          <a:p>
            <a:pPr lvl="1"/>
            <a:r>
              <a:rPr lang="zh-CN" altLang="en-US">
                <a:solidFill>
                  <a:srgbClr val="FF0000"/>
                </a:solidFill>
              </a:rPr>
              <a:t>内部数据源</a:t>
            </a:r>
            <a:endParaRPr lang="en-US" altLang="zh-CN">
              <a:solidFill>
                <a:srgbClr val="FF0000"/>
              </a:solidFill>
            </a:endParaRPr>
          </a:p>
          <a:p>
            <a:pPr lvl="2"/>
            <a:r>
              <a:rPr lang="zh-CN" altLang="en-US"/>
              <a:t>来自企业内部的数据，包括：业务系统中的结构化数据和非结构化数据</a:t>
            </a:r>
            <a:endParaRPr lang="en-US" altLang="zh-CN"/>
          </a:p>
          <a:p>
            <a:pPr lvl="1"/>
            <a:r>
              <a:rPr lang="zh-CN" altLang="en-US">
                <a:solidFill>
                  <a:srgbClr val="FF0000"/>
                </a:solidFill>
              </a:rPr>
              <a:t>外部数据源</a:t>
            </a:r>
            <a:endParaRPr lang="en-US" altLang="zh-CN">
              <a:solidFill>
                <a:srgbClr val="FF0000"/>
              </a:solidFill>
            </a:endParaRPr>
          </a:p>
          <a:p>
            <a:pPr lvl="2"/>
            <a:r>
              <a:rPr lang="zh-CN" altLang="en-US"/>
              <a:t>来自企业外部的数据，包括：外部的结构化数据和</a:t>
            </a:r>
            <a:r>
              <a:rPr lang="zh-CN" altLang="en-US">
                <a:solidFill>
                  <a:srgbClr val="FF0000"/>
                </a:solidFill>
              </a:rPr>
              <a:t>非结构化数据</a:t>
            </a:r>
            <a:r>
              <a:rPr lang="en-US" altLang="zh-CN">
                <a:solidFill>
                  <a:srgbClr val="FF0000"/>
                </a:solidFill>
              </a:rPr>
              <a:t>(</a:t>
            </a:r>
            <a:r>
              <a:rPr lang="zh-CN" altLang="en-US">
                <a:solidFill>
                  <a:srgbClr val="FF0000"/>
                </a:solidFill>
              </a:rPr>
              <a:t>居多</a:t>
            </a:r>
            <a:r>
              <a:rPr lang="en-US" altLang="zh-CN">
                <a:solidFill>
                  <a:srgbClr val="FF0000"/>
                </a:solidFill>
              </a:rPr>
              <a:t>)</a:t>
            </a:r>
          </a:p>
          <a:p>
            <a:pPr lvl="2"/>
            <a:r>
              <a:rPr lang="zh-CN" altLang="en-US"/>
              <a:t>为确保获得正确的外部数据，需要建立可靠的</a:t>
            </a:r>
            <a:r>
              <a:rPr lang="zh-CN" altLang="en-US">
                <a:solidFill>
                  <a:srgbClr val="FF0000"/>
                </a:solidFill>
              </a:rPr>
              <a:t>监控方式</a:t>
            </a:r>
            <a:r>
              <a:rPr lang="zh-CN" altLang="en-US"/>
              <a:t>和</a:t>
            </a:r>
            <a:r>
              <a:rPr lang="zh-CN" altLang="en-US">
                <a:solidFill>
                  <a:srgbClr val="FF0000"/>
                </a:solidFill>
              </a:rPr>
              <a:t>清洗</a:t>
            </a:r>
            <a:endParaRPr lang="en-US" altLang="zh-CN">
              <a:solidFill>
                <a:srgbClr val="FF0000"/>
              </a:solidFill>
            </a:endParaRPr>
          </a:p>
          <a:p>
            <a:pPr lvl="1"/>
            <a:r>
              <a:rPr lang="zh-CN" altLang="en-US"/>
              <a:t>结构化与非结构化数据</a:t>
            </a:r>
            <a:endParaRPr lang="en-US" altLang="zh-CN"/>
          </a:p>
          <a:p>
            <a:pPr lvl="2"/>
            <a:r>
              <a:rPr lang="zh-CN" altLang="en-US"/>
              <a:t>结构化数据：关系数据库表示的数据</a:t>
            </a:r>
            <a:endParaRPr lang="en-US" altLang="zh-CN"/>
          </a:p>
          <a:p>
            <a:pPr lvl="2"/>
            <a:r>
              <a:rPr lang="zh-CN" altLang="en-US"/>
              <a:t>非结构化数据：无法用关系数据库表示的数据，如图像、视频、声音和文字等</a:t>
            </a:r>
            <a:endParaRPr lang="en-US" altLang="zh-CN"/>
          </a:p>
          <a:p>
            <a:pPr lvl="2"/>
            <a:r>
              <a:rPr lang="zh-CN" altLang="en-US"/>
              <a:t>半结构化数据：</a:t>
            </a:r>
            <a:r>
              <a:rPr lang="en-US" altLang="zh-CN"/>
              <a:t>XML</a:t>
            </a:r>
            <a:r>
              <a:rPr lang="zh-CN" altLang="en-US"/>
              <a:t>文件</a:t>
            </a:r>
          </a:p>
        </p:txBody>
      </p:sp>
      <p:sp>
        <p:nvSpPr>
          <p:cNvPr id="4" name="灯片编号占位符 3">
            <a:extLst>
              <a:ext uri="{FF2B5EF4-FFF2-40B4-BE49-F238E27FC236}">
                <a16:creationId xmlns:a16="http://schemas.microsoft.com/office/drawing/2014/main" id="{37C7B76D-3B28-4202-AAC1-6CC0D05BE5A3}"/>
              </a:ext>
            </a:extLst>
          </p:cNvPr>
          <p:cNvSpPr>
            <a:spLocks noGrp="1"/>
          </p:cNvSpPr>
          <p:nvPr>
            <p:ph type="sldNum" sz="quarter" idx="12"/>
          </p:nvPr>
        </p:nvSpPr>
        <p:spPr/>
        <p:txBody>
          <a:bodyPr/>
          <a:lstStyle/>
          <a:p>
            <a:fld id="{BEE6C54C-6C12-40E0-80B0-01E42803F46F}" type="slidenum">
              <a:rPr lang="zh-CN" altLang="en-US" smtClean="0"/>
              <a:pPr/>
              <a:t>47</a:t>
            </a:fld>
            <a:endParaRPr lang="zh-CN" altLang="en-US"/>
          </a:p>
        </p:txBody>
      </p:sp>
    </p:spTree>
    <p:extLst>
      <p:ext uri="{BB962C8B-B14F-4D97-AF65-F5344CB8AC3E}">
        <p14:creationId xmlns:p14="http://schemas.microsoft.com/office/powerpoint/2010/main" val="28482521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C5B2A15-230C-4E08-A37D-E36239EDFF70}"/>
              </a:ext>
            </a:extLst>
          </p:cNvPr>
          <p:cNvSpPr>
            <a:spLocks noGrp="1"/>
          </p:cNvSpPr>
          <p:nvPr>
            <p:ph type="sldNum" sz="quarter" idx="12"/>
          </p:nvPr>
        </p:nvSpPr>
        <p:spPr/>
        <p:txBody>
          <a:bodyPr/>
          <a:lstStyle/>
          <a:p>
            <a:fld id="{BEE6C54C-6C12-40E0-80B0-01E42803F46F}" type="slidenum">
              <a:rPr lang="zh-CN" altLang="en-US" smtClean="0"/>
              <a:pPr/>
              <a:t>48</a:t>
            </a:fld>
            <a:endParaRPr lang="zh-CN" altLang="en-US"/>
          </a:p>
        </p:txBody>
      </p:sp>
      <p:pic>
        <p:nvPicPr>
          <p:cNvPr id="5" name="Picture 10">
            <a:extLst>
              <a:ext uri="{FF2B5EF4-FFF2-40B4-BE49-F238E27FC236}">
                <a16:creationId xmlns:a16="http://schemas.microsoft.com/office/drawing/2014/main" id="{0848FCA9-DAAD-457D-91F5-68026D465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6665" y="745417"/>
            <a:ext cx="8718669" cy="4824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4794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6220D-7365-4156-8556-F192E54E6921}"/>
              </a:ext>
            </a:extLst>
          </p:cNvPr>
          <p:cNvSpPr>
            <a:spLocks noGrp="1"/>
          </p:cNvSpPr>
          <p:nvPr>
            <p:ph type="title"/>
          </p:nvPr>
        </p:nvSpPr>
        <p:spPr/>
        <p:txBody>
          <a:bodyPr/>
          <a:lstStyle/>
          <a:p>
            <a:r>
              <a:rPr lang="zh-CN" altLang="en-US"/>
              <a:t>从数据库到数据仓库</a:t>
            </a:r>
          </a:p>
        </p:txBody>
      </p:sp>
      <p:sp>
        <p:nvSpPr>
          <p:cNvPr id="3" name="内容占位符 2">
            <a:extLst>
              <a:ext uri="{FF2B5EF4-FFF2-40B4-BE49-F238E27FC236}">
                <a16:creationId xmlns:a16="http://schemas.microsoft.com/office/drawing/2014/main" id="{C4F3AACA-C2CC-4756-B8D8-AB1272107ECD}"/>
              </a:ext>
            </a:extLst>
          </p:cNvPr>
          <p:cNvSpPr>
            <a:spLocks noGrp="1"/>
          </p:cNvSpPr>
          <p:nvPr>
            <p:ph idx="1"/>
          </p:nvPr>
        </p:nvSpPr>
        <p:spPr/>
        <p:txBody>
          <a:bodyPr/>
          <a:lstStyle/>
          <a:p>
            <a:r>
              <a:rPr lang="zh-CN" altLang="en-US"/>
              <a:t>数据仓库的发展（国内）</a:t>
            </a:r>
            <a:endParaRPr lang="en-US" altLang="zh-CN"/>
          </a:p>
          <a:p>
            <a:pPr lvl="1"/>
            <a:endParaRPr lang="en-US" altLang="zh-CN"/>
          </a:p>
        </p:txBody>
      </p:sp>
      <p:sp>
        <p:nvSpPr>
          <p:cNvPr id="4" name="灯片编号占位符 3">
            <a:extLst>
              <a:ext uri="{FF2B5EF4-FFF2-40B4-BE49-F238E27FC236}">
                <a16:creationId xmlns:a16="http://schemas.microsoft.com/office/drawing/2014/main" id="{A043C3FD-AB2C-46A4-89C9-EC2B760CD1CD}"/>
              </a:ext>
            </a:extLst>
          </p:cNvPr>
          <p:cNvSpPr>
            <a:spLocks noGrp="1"/>
          </p:cNvSpPr>
          <p:nvPr>
            <p:ph type="sldNum" sz="quarter" idx="12"/>
          </p:nvPr>
        </p:nvSpPr>
        <p:spPr/>
        <p:txBody>
          <a:bodyPr/>
          <a:lstStyle/>
          <a:p>
            <a:fld id="{BEE6C54C-6C12-40E0-80B0-01E42803F46F}" type="slidenum">
              <a:rPr lang="zh-CN" altLang="en-US" smtClean="0"/>
              <a:pPr/>
              <a:t>4</a:t>
            </a:fld>
            <a:endParaRPr lang="zh-CN" altLang="en-US"/>
          </a:p>
        </p:txBody>
      </p:sp>
      <p:sp>
        <p:nvSpPr>
          <p:cNvPr id="13" name="文本框 12">
            <a:extLst>
              <a:ext uri="{FF2B5EF4-FFF2-40B4-BE49-F238E27FC236}">
                <a16:creationId xmlns:a16="http://schemas.microsoft.com/office/drawing/2014/main" id="{6145E269-3DA5-445C-B3D3-CE2DF752BAC3}"/>
              </a:ext>
            </a:extLst>
          </p:cNvPr>
          <p:cNvSpPr txBox="1"/>
          <p:nvPr/>
        </p:nvSpPr>
        <p:spPr>
          <a:xfrm>
            <a:off x="2763309" y="2434253"/>
            <a:ext cx="2499356" cy="584775"/>
          </a:xfrm>
          <a:prstGeom prst="rect">
            <a:avLst/>
          </a:prstGeom>
          <a:noFill/>
          <a:ln w="3175">
            <a:noFill/>
            <a:prstDash val="sysDash"/>
          </a:ln>
        </p:spPr>
        <p:txBody>
          <a:bodyPr wrap="square" rtlCol="0">
            <a:spAutoFit/>
          </a:bodyPr>
          <a:lstStyle/>
          <a:p>
            <a:pPr marL="174625" indent="-174625">
              <a:buFont typeface="Arial" panose="020B0604020202020204" pitchFamily="34" charset="0"/>
              <a:buChar char="•"/>
            </a:pPr>
            <a:r>
              <a:rPr lang="zh-CN" altLang="en-US" sz="1600">
                <a:solidFill>
                  <a:srgbClr val="0000FF"/>
                </a:solidFill>
              </a:rPr>
              <a:t>离线数仓</a:t>
            </a:r>
            <a:r>
              <a:rPr lang="en-US" altLang="zh-CN" sz="1600">
                <a:solidFill>
                  <a:srgbClr val="0000FF"/>
                </a:solidFill>
              </a:rPr>
              <a:t>MaxCompute</a:t>
            </a:r>
          </a:p>
          <a:p>
            <a:pPr marL="174625" indent="-174625">
              <a:buFont typeface="Arial" panose="020B0604020202020204" pitchFamily="34" charset="0"/>
              <a:buChar char="•"/>
            </a:pPr>
            <a:r>
              <a:rPr lang="zh-CN" altLang="en-US" sz="1600">
                <a:solidFill>
                  <a:srgbClr val="0000FF"/>
                </a:solidFill>
              </a:rPr>
              <a:t>实时数仓</a:t>
            </a:r>
            <a:r>
              <a:rPr lang="en-US" altLang="zh-CN" sz="1600">
                <a:solidFill>
                  <a:srgbClr val="0000FF"/>
                </a:solidFill>
              </a:rPr>
              <a:t>Hologres</a:t>
            </a:r>
          </a:p>
        </p:txBody>
      </p:sp>
      <p:sp>
        <p:nvSpPr>
          <p:cNvPr id="15" name="文本框 14">
            <a:extLst>
              <a:ext uri="{FF2B5EF4-FFF2-40B4-BE49-F238E27FC236}">
                <a16:creationId xmlns:a16="http://schemas.microsoft.com/office/drawing/2014/main" id="{05D3650C-FB74-4620-B981-71318C528FBD}"/>
              </a:ext>
            </a:extLst>
          </p:cNvPr>
          <p:cNvSpPr txBox="1"/>
          <p:nvPr/>
        </p:nvSpPr>
        <p:spPr>
          <a:xfrm>
            <a:off x="2763309" y="3427833"/>
            <a:ext cx="2938377" cy="338554"/>
          </a:xfrm>
          <a:prstGeom prst="rect">
            <a:avLst/>
          </a:prstGeom>
          <a:noFill/>
          <a:ln w="3175">
            <a:noFill/>
            <a:prstDash val="sysDash"/>
          </a:ln>
        </p:spPr>
        <p:txBody>
          <a:bodyPr wrap="square" rtlCol="0">
            <a:spAutoFit/>
          </a:bodyPr>
          <a:lstStyle/>
          <a:p>
            <a:pPr marL="174625" indent="-174625">
              <a:buFont typeface="Arial" panose="020B0604020202020204" pitchFamily="34" charset="0"/>
              <a:buChar char="•"/>
            </a:pPr>
            <a:r>
              <a:rPr lang="zh-CN" altLang="en-US" sz="1600">
                <a:solidFill>
                  <a:srgbClr val="0000FF"/>
                </a:solidFill>
              </a:rPr>
              <a:t>云数据仓库 </a:t>
            </a:r>
            <a:r>
              <a:rPr lang="en-US" altLang="zh-CN" sz="1600">
                <a:solidFill>
                  <a:srgbClr val="0000FF"/>
                </a:solidFill>
              </a:rPr>
              <a:t>GaussDB(DWS)</a:t>
            </a:r>
            <a:endParaRPr lang="zh-CN" altLang="en-US" sz="1600">
              <a:solidFill>
                <a:srgbClr val="0000FF"/>
              </a:solidFill>
            </a:endParaRPr>
          </a:p>
        </p:txBody>
      </p:sp>
      <p:pic>
        <p:nvPicPr>
          <p:cNvPr id="16" name="图片 15">
            <a:extLst>
              <a:ext uri="{FF2B5EF4-FFF2-40B4-BE49-F238E27FC236}">
                <a16:creationId xmlns:a16="http://schemas.microsoft.com/office/drawing/2014/main" id="{3F4D37DB-F795-4FDD-B1C8-D4FE30216311}"/>
              </a:ext>
            </a:extLst>
          </p:cNvPr>
          <p:cNvPicPr>
            <a:picLocks noChangeAspect="1"/>
          </p:cNvPicPr>
          <p:nvPr/>
        </p:nvPicPr>
        <p:blipFill rotWithShape="1">
          <a:blip r:embed="rId2"/>
          <a:srcRect l="8626" t="16347"/>
          <a:stretch/>
        </p:blipFill>
        <p:spPr>
          <a:xfrm>
            <a:off x="1199988" y="3281579"/>
            <a:ext cx="1514687" cy="619211"/>
          </a:xfrm>
          <a:prstGeom prst="rect">
            <a:avLst/>
          </a:prstGeom>
        </p:spPr>
      </p:pic>
      <p:pic>
        <p:nvPicPr>
          <p:cNvPr id="5122" name="Picture 2" descr="https://dss0.bdstatic.com/-0U0bXSm1A5BphGlnYG/tam-ogel/3a381727f13291850f8e2bfbafb1236a_121_121.jpg">
            <a:extLst>
              <a:ext uri="{FF2B5EF4-FFF2-40B4-BE49-F238E27FC236}">
                <a16:creationId xmlns:a16="http://schemas.microsoft.com/office/drawing/2014/main" id="{64E4C002-D15A-4733-A983-8423066E0CA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666" b="21666"/>
          <a:stretch/>
        </p:blipFill>
        <p:spPr bwMode="auto">
          <a:xfrm>
            <a:off x="1270247" y="2349261"/>
            <a:ext cx="1374170" cy="778716"/>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9AF57323-F73C-4D80-88A3-8A194F55BD40}"/>
              </a:ext>
            </a:extLst>
          </p:cNvPr>
          <p:cNvPicPr>
            <a:picLocks noChangeAspect="1"/>
          </p:cNvPicPr>
          <p:nvPr/>
        </p:nvPicPr>
        <p:blipFill>
          <a:blip r:embed="rId4"/>
          <a:stretch>
            <a:fillRect/>
          </a:stretch>
        </p:blipFill>
        <p:spPr>
          <a:xfrm>
            <a:off x="1276528" y="4045821"/>
            <a:ext cx="1514686" cy="619211"/>
          </a:xfrm>
          <a:prstGeom prst="rect">
            <a:avLst/>
          </a:prstGeom>
        </p:spPr>
      </p:pic>
      <p:sp>
        <p:nvSpPr>
          <p:cNvPr id="6" name="矩形 5">
            <a:extLst>
              <a:ext uri="{FF2B5EF4-FFF2-40B4-BE49-F238E27FC236}">
                <a16:creationId xmlns:a16="http://schemas.microsoft.com/office/drawing/2014/main" id="{5104A926-5D49-4C3A-B4DF-B33C9060E6B1}"/>
              </a:ext>
            </a:extLst>
          </p:cNvPr>
          <p:cNvSpPr/>
          <p:nvPr/>
        </p:nvSpPr>
        <p:spPr>
          <a:xfrm>
            <a:off x="2735404" y="4221851"/>
            <a:ext cx="4591321" cy="338554"/>
          </a:xfrm>
          <a:prstGeom prst="rect">
            <a:avLst/>
          </a:prstGeom>
        </p:spPr>
        <p:txBody>
          <a:bodyPr wrap="none">
            <a:spAutoFit/>
          </a:bodyPr>
          <a:lstStyle/>
          <a:p>
            <a:pPr marL="285750" indent="-285750">
              <a:buFont typeface="Arial" panose="020B0604020202020204" pitchFamily="34" charset="0"/>
              <a:buChar char="•"/>
            </a:pPr>
            <a:r>
              <a:rPr lang="en-US" altLang="zh-CN" sz="1600">
                <a:solidFill>
                  <a:srgbClr val="0000FF"/>
                </a:solidFill>
              </a:rPr>
              <a:t>ByteHouse</a:t>
            </a:r>
            <a:r>
              <a:rPr lang="zh-CN" altLang="en-US" sz="1600">
                <a:solidFill>
                  <a:srgbClr val="0000FF"/>
                </a:solidFill>
              </a:rPr>
              <a:t>，统一的离线和实时数据分析平台</a:t>
            </a:r>
          </a:p>
        </p:txBody>
      </p:sp>
    </p:spTree>
    <p:extLst>
      <p:ext uri="{BB962C8B-B14F-4D97-AF65-F5344CB8AC3E}">
        <p14:creationId xmlns:p14="http://schemas.microsoft.com/office/powerpoint/2010/main" val="40998816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EB4D46-BE53-4D99-8C66-4CF6293594EB}"/>
              </a:ext>
            </a:extLst>
          </p:cNvPr>
          <p:cNvSpPr>
            <a:spLocks noGrp="1"/>
          </p:cNvSpPr>
          <p:nvPr>
            <p:ph type="title"/>
          </p:nvPr>
        </p:nvSpPr>
        <p:spPr/>
        <p:txBody>
          <a:bodyPr/>
          <a:lstStyle/>
          <a:p>
            <a:r>
              <a:rPr lang="en-US" altLang="zh-CN"/>
              <a:t>ETL(more detailed)</a:t>
            </a:r>
            <a:endParaRPr lang="zh-CN" altLang="en-US"/>
          </a:p>
        </p:txBody>
      </p:sp>
      <p:sp>
        <p:nvSpPr>
          <p:cNvPr id="3" name="内容占位符 2">
            <a:extLst>
              <a:ext uri="{FF2B5EF4-FFF2-40B4-BE49-F238E27FC236}">
                <a16:creationId xmlns:a16="http://schemas.microsoft.com/office/drawing/2014/main" id="{126708FF-7CFF-40DB-B71A-22E7A730B688}"/>
              </a:ext>
            </a:extLst>
          </p:cNvPr>
          <p:cNvSpPr>
            <a:spLocks noGrp="1"/>
          </p:cNvSpPr>
          <p:nvPr>
            <p:ph idx="1"/>
          </p:nvPr>
        </p:nvSpPr>
        <p:spPr/>
        <p:txBody>
          <a:bodyPr>
            <a:normAutofit/>
          </a:bodyPr>
          <a:lstStyle/>
          <a:p>
            <a:r>
              <a:rPr lang="en-US" altLang="zh-CN"/>
              <a:t>ETL</a:t>
            </a:r>
            <a:r>
              <a:rPr lang="zh-CN" altLang="en-US"/>
              <a:t>是构造数据仓库的前提，是数仓从数据源获得数据的必经之路，它包括四个过程：</a:t>
            </a:r>
            <a:endParaRPr lang="en-US" altLang="zh-CN"/>
          </a:p>
          <a:p>
            <a:pPr marL="992188" lvl="1" indent="-457200">
              <a:buFont typeface="+mj-lt"/>
              <a:buAutoNum type="arabicPeriod"/>
            </a:pPr>
            <a:r>
              <a:rPr lang="zh-CN" altLang="en-US">
                <a:solidFill>
                  <a:srgbClr val="FF0000"/>
                </a:solidFill>
              </a:rPr>
              <a:t>数据抽取</a:t>
            </a:r>
            <a:endParaRPr lang="en-US" altLang="zh-CN">
              <a:solidFill>
                <a:srgbClr val="FF0000"/>
              </a:solidFill>
            </a:endParaRPr>
          </a:p>
          <a:p>
            <a:pPr marL="992188" lvl="1" indent="-457200">
              <a:buFont typeface="+mj-lt"/>
              <a:buAutoNum type="arabicPeriod"/>
            </a:pPr>
            <a:r>
              <a:rPr lang="zh-CN" altLang="en-US">
                <a:solidFill>
                  <a:srgbClr val="FF0000"/>
                </a:solidFill>
              </a:rPr>
              <a:t>数据转换</a:t>
            </a:r>
            <a:endParaRPr lang="en-US" altLang="zh-CN">
              <a:solidFill>
                <a:srgbClr val="FF0000"/>
              </a:solidFill>
            </a:endParaRPr>
          </a:p>
          <a:p>
            <a:pPr marL="992188" lvl="1" indent="-457200">
              <a:buFont typeface="+mj-lt"/>
              <a:buAutoNum type="arabicPeriod"/>
            </a:pPr>
            <a:r>
              <a:rPr lang="zh-CN" altLang="en-US">
                <a:solidFill>
                  <a:srgbClr val="FF0000"/>
                </a:solidFill>
              </a:rPr>
              <a:t>数据清洗</a:t>
            </a:r>
            <a:endParaRPr lang="en-US" altLang="zh-CN">
              <a:solidFill>
                <a:srgbClr val="FF0000"/>
              </a:solidFill>
            </a:endParaRPr>
          </a:p>
          <a:p>
            <a:pPr marL="992188" lvl="1" indent="-457200">
              <a:buFont typeface="+mj-lt"/>
              <a:buAutoNum type="arabicPeriod"/>
            </a:pPr>
            <a:r>
              <a:rPr lang="zh-CN" altLang="en-US">
                <a:solidFill>
                  <a:srgbClr val="FF0000"/>
                </a:solidFill>
              </a:rPr>
              <a:t>数据装载</a:t>
            </a:r>
          </a:p>
        </p:txBody>
      </p:sp>
      <p:sp>
        <p:nvSpPr>
          <p:cNvPr id="4" name="灯片编号占位符 3">
            <a:extLst>
              <a:ext uri="{FF2B5EF4-FFF2-40B4-BE49-F238E27FC236}">
                <a16:creationId xmlns:a16="http://schemas.microsoft.com/office/drawing/2014/main" id="{FBE10552-0C30-465E-87CD-445561E52292}"/>
              </a:ext>
            </a:extLst>
          </p:cNvPr>
          <p:cNvSpPr>
            <a:spLocks noGrp="1"/>
          </p:cNvSpPr>
          <p:nvPr>
            <p:ph type="sldNum" sz="quarter" idx="12"/>
          </p:nvPr>
        </p:nvSpPr>
        <p:spPr/>
        <p:txBody>
          <a:bodyPr/>
          <a:lstStyle/>
          <a:p>
            <a:fld id="{BEE6C54C-6C12-40E0-80B0-01E42803F46F}" type="slidenum">
              <a:rPr lang="zh-CN" altLang="en-US" smtClean="0"/>
              <a:pPr/>
              <a:t>49</a:t>
            </a:fld>
            <a:endParaRPr lang="zh-CN" altLang="en-US"/>
          </a:p>
        </p:txBody>
      </p:sp>
    </p:spTree>
    <p:extLst>
      <p:ext uri="{BB962C8B-B14F-4D97-AF65-F5344CB8AC3E}">
        <p14:creationId xmlns:p14="http://schemas.microsoft.com/office/powerpoint/2010/main" val="31859014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B9C25C-DC53-4D06-AA62-C6A9F8F0D1AA}"/>
              </a:ext>
            </a:extLst>
          </p:cNvPr>
          <p:cNvSpPr>
            <a:spLocks noGrp="1"/>
          </p:cNvSpPr>
          <p:nvPr>
            <p:ph type="title"/>
          </p:nvPr>
        </p:nvSpPr>
        <p:spPr/>
        <p:txBody>
          <a:bodyPr/>
          <a:lstStyle/>
          <a:p>
            <a:r>
              <a:rPr lang="en-US" altLang="zh-CN"/>
              <a:t>ETL</a:t>
            </a:r>
            <a:r>
              <a:rPr lang="zh-CN" altLang="en-US"/>
              <a:t>之数据抽取</a:t>
            </a:r>
          </a:p>
        </p:txBody>
      </p:sp>
      <p:sp>
        <p:nvSpPr>
          <p:cNvPr id="3" name="内容占位符 2">
            <a:extLst>
              <a:ext uri="{FF2B5EF4-FFF2-40B4-BE49-F238E27FC236}">
                <a16:creationId xmlns:a16="http://schemas.microsoft.com/office/drawing/2014/main" id="{40812452-6B92-45A0-A23C-05A3643090CD}"/>
              </a:ext>
            </a:extLst>
          </p:cNvPr>
          <p:cNvSpPr>
            <a:spLocks noGrp="1"/>
          </p:cNvSpPr>
          <p:nvPr>
            <p:ph idx="1"/>
          </p:nvPr>
        </p:nvSpPr>
        <p:spPr/>
        <p:txBody>
          <a:bodyPr>
            <a:normAutofit fontScale="70000" lnSpcReduction="20000"/>
          </a:bodyPr>
          <a:lstStyle/>
          <a:p>
            <a:r>
              <a:rPr lang="zh-CN" altLang="en-US">
                <a:solidFill>
                  <a:srgbClr val="FF0000"/>
                </a:solidFill>
              </a:rPr>
              <a:t>数据源确认</a:t>
            </a:r>
            <a:endParaRPr lang="en-US" altLang="zh-CN">
              <a:solidFill>
                <a:srgbClr val="FF0000"/>
              </a:solidFill>
            </a:endParaRPr>
          </a:p>
          <a:p>
            <a:pPr lvl="1"/>
            <a:r>
              <a:rPr lang="zh-CN" altLang="en-US"/>
              <a:t>确认数据的源系统和结构</a:t>
            </a:r>
            <a:endParaRPr lang="en-US" altLang="zh-CN"/>
          </a:p>
          <a:p>
            <a:r>
              <a:rPr lang="zh-CN" altLang="en-US">
                <a:solidFill>
                  <a:srgbClr val="FF0000"/>
                </a:solidFill>
              </a:rPr>
              <a:t>抽取方法</a:t>
            </a:r>
            <a:endParaRPr lang="en-US" altLang="zh-CN">
              <a:solidFill>
                <a:srgbClr val="FF0000"/>
              </a:solidFill>
            </a:endParaRPr>
          </a:p>
          <a:p>
            <a:pPr lvl="1"/>
            <a:r>
              <a:rPr lang="zh-CN" altLang="en-US"/>
              <a:t>针对每个数据源，定义抽取过程是人工抽取还是基于工具的抽取（工具自己编写的还是购买的）</a:t>
            </a:r>
            <a:endParaRPr lang="en-US" altLang="zh-CN"/>
          </a:p>
          <a:p>
            <a:r>
              <a:rPr lang="zh-CN" altLang="en-US">
                <a:solidFill>
                  <a:srgbClr val="FF0000"/>
                </a:solidFill>
              </a:rPr>
              <a:t>抽取频率</a:t>
            </a:r>
            <a:endParaRPr lang="en-US" altLang="zh-CN">
              <a:solidFill>
                <a:srgbClr val="FF0000"/>
              </a:solidFill>
            </a:endParaRPr>
          </a:p>
          <a:p>
            <a:pPr lvl="1"/>
            <a:r>
              <a:rPr lang="zh-CN" altLang="en-US"/>
              <a:t>对于每个数据源，确定数据抽取的频率，每天、每星期、每季度等</a:t>
            </a:r>
            <a:endParaRPr lang="en-US" altLang="zh-CN"/>
          </a:p>
          <a:p>
            <a:r>
              <a:rPr lang="zh-CN" altLang="en-US">
                <a:solidFill>
                  <a:srgbClr val="FF0000"/>
                </a:solidFill>
              </a:rPr>
              <a:t>时间窗口</a:t>
            </a:r>
            <a:endParaRPr lang="en-US" altLang="zh-CN">
              <a:solidFill>
                <a:srgbClr val="FF0000"/>
              </a:solidFill>
            </a:endParaRPr>
          </a:p>
          <a:p>
            <a:pPr lvl="1"/>
            <a:r>
              <a:rPr lang="zh-CN" altLang="en-US"/>
              <a:t>对于每个数据源，表示出抽取过程进行的时间窗口，如</a:t>
            </a:r>
            <a:r>
              <a:rPr lang="en-US" altLang="zh-CN">
                <a:solidFill>
                  <a:srgbClr val="FF0000"/>
                </a:solidFill>
              </a:rPr>
              <a:t>T+1</a:t>
            </a:r>
          </a:p>
          <a:p>
            <a:r>
              <a:rPr lang="zh-CN" altLang="en-US">
                <a:solidFill>
                  <a:srgbClr val="FF0000"/>
                </a:solidFill>
              </a:rPr>
              <a:t>工作顺序</a:t>
            </a:r>
            <a:endParaRPr lang="en-US" altLang="zh-CN">
              <a:solidFill>
                <a:srgbClr val="FF0000"/>
              </a:solidFill>
            </a:endParaRPr>
          </a:p>
          <a:p>
            <a:pPr lvl="1"/>
            <a:r>
              <a:rPr lang="zh-CN" altLang="en-US"/>
              <a:t>决定抽取任务中某项工作是否必须等到前面工作成功完成，才能开始</a:t>
            </a:r>
            <a:endParaRPr lang="en-US" altLang="zh-CN"/>
          </a:p>
          <a:p>
            <a:r>
              <a:rPr lang="zh-CN" altLang="en-US">
                <a:solidFill>
                  <a:srgbClr val="FF0000"/>
                </a:solidFill>
              </a:rPr>
              <a:t>异常处理</a:t>
            </a:r>
            <a:endParaRPr lang="en-US" altLang="zh-CN">
              <a:solidFill>
                <a:srgbClr val="FF0000"/>
              </a:solidFill>
            </a:endParaRPr>
          </a:p>
          <a:p>
            <a:pPr lvl="1"/>
            <a:r>
              <a:rPr lang="zh-CN" altLang="en-US"/>
              <a:t>决定如何处理无法完成抽取的输入记录</a:t>
            </a:r>
          </a:p>
        </p:txBody>
      </p:sp>
      <p:sp>
        <p:nvSpPr>
          <p:cNvPr id="4" name="灯片编号占位符 3">
            <a:extLst>
              <a:ext uri="{FF2B5EF4-FFF2-40B4-BE49-F238E27FC236}">
                <a16:creationId xmlns:a16="http://schemas.microsoft.com/office/drawing/2014/main" id="{782973CB-7B88-472C-89F4-40382B3F9DFA}"/>
              </a:ext>
            </a:extLst>
          </p:cNvPr>
          <p:cNvSpPr>
            <a:spLocks noGrp="1"/>
          </p:cNvSpPr>
          <p:nvPr>
            <p:ph type="sldNum" sz="quarter" idx="12"/>
          </p:nvPr>
        </p:nvSpPr>
        <p:spPr/>
        <p:txBody>
          <a:bodyPr/>
          <a:lstStyle/>
          <a:p>
            <a:fld id="{BEE6C54C-6C12-40E0-80B0-01E42803F46F}" type="slidenum">
              <a:rPr lang="zh-CN" altLang="en-US" smtClean="0"/>
              <a:pPr/>
              <a:t>50</a:t>
            </a:fld>
            <a:endParaRPr lang="zh-CN" altLang="en-US"/>
          </a:p>
        </p:txBody>
      </p:sp>
    </p:spTree>
    <p:extLst>
      <p:ext uri="{BB962C8B-B14F-4D97-AF65-F5344CB8AC3E}">
        <p14:creationId xmlns:p14="http://schemas.microsoft.com/office/powerpoint/2010/main" val="2035523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85A2F-9F7F-40EB-BC57-D79CF1579C19}"/>
              </a:ext>
            </a:extLst>
          </p:cNvPr>
          <p:cNvSpPr>
            <a:spLocks noGrp="1"/>
          </p:cNvSpPr>
          <p:nvPr>
            <p:ph type="title"/>
          </p:nvPr>
        </p:nvSpPr>
        <p:spPr/>
        <p:txBody>
          <a:bodyPr/>
          <a:lstStyle/>
          <a:p>
            <a:r>
              <a:rPr lang="en-US" altLang="zh-CN"/>
              <a:t>ETL</a:t>
            </a:r>
            <a:r>
              <a:rPr lang="zh-CN" altLang="en-US"/>
              <a:t>之数据抽取</a:t>
            </a:r>
          </a:p>
        </p:txBody>
      </p:sp>
      <p:sp>
        <p:nvSpPr>
          <p:cNvPr id="3" name="内容占位符 2">
            <a:extLst>
              <a:ext uri="{FF2B5EF4-FFF2-40B4-BE49-F238E27FC236}">
                <a16:creationId xmlns:a16="http://schemas.microsoft.com/office/drawing/2014/main" id="{F49330F6-720C-4136-BF02-8A90B4A53389}"/>
              </a:ext>
            </a:extLst>
          </p:cNvPr>
          <p:cNvSpPr>
            <a:spLocks noGrp="1"/>
          </p:cNvSpPr>
          <p:nvPr>
            <p:ph idx="1"/>
          </p:nvPr>
        </p:nvSpPr>
        <p:spPr/>
        <p:txBody>
          <a:bodyPr/>
          <a:lstStyle/>
          <a:p>
            <a:r>
              <a:rPr lang="zh-CN" altLang="en-US"/>
              <a:t>从数据源中捕获的数据可分为：</a:t>
            </a:r>
            <a:endParaRPr lang="en-US" altLang="zh-CN"/>
          </a:p>
          <a:p>
            <a:pPr lvl="1"/>
            <a:r>
              <a:rPr lang="zh-CN" altLang="en-US">
                <a:solidFill>
                  <a:srgbClr val="FF0000"/>
                </a:solidFill>
              </a:rPr>
              <a:t>静态数据</a:t>
            </a:r>
            <a:endParaRPr lang="en-US" altLang="zh-CN">
              <a:solidFill>
                <a:srgbClr val="FF0000"/>
              </a:solidFill>
            </a:endParaRPr>
          </a:p>
          <a:p>
            <a:pPr lvl="2"/>
            <a:r>
              <a:rPr lang="zh-CN" altLang="en-US"/>
              <a:t>一般用于在数据仓库</a:t>
            </a:r>
            <a:r>
              <a:rPr lang="zh-CN" altLang="en-US">
                <a:solidFill>
                  <a:srgbClr val="FF0000"/>
                </a:solidFill>
              </a:rPr>
              <a:t>初始装载</a:t>
            </a:r>
            <a:r>
              <a:rPr lang="zh-CN" altLang="en-US"/>
              <a:t>的时候进行</a:t>
            </a:r>
          </a:p>
          <a:p>
            <a:pPr lvl="2"/>
            <a:r>
              <a:rPr lang="zh-CN" altLang="en-US"/>
              <a:t>是相关数据源在某个时刻的快照</a:t>
            </a:r>
            <a:endParaRPr lang="en-US" altLang="zh-CN"/>
          </a:p>
          <a:p>
            <a:pPr lvl="1"/>
            <a:r>
              <a:rPr lang="zh-CN" altLang="en-US">
                <a:solidFill>
                  <a:srgbClr val="FF0000"/>
                </a:solidFill>
              </a:rPr>
              <a:t>修正数据</a:t>
            </a:r>
            <a:endParaRPr lang="en-US" altLang="zh-CN">
              <a:solidFill>
                <a:srgbClr val="FF0000"/>
              </a:solidFill>
            </a:endParaRPr>
          </a:p>
          <a:p>
            <a:pPr lvl="2"/>
            <a:r>
              <a:rPr lang="zh-CN" altLang="en-US"/>
              <a:t>追加的数据捕获，是最后一次捕获数据后的</a:t>
            </a:r>
            <a:r>
              <a:rPr lang="zh-CN" altLang="en-US">
                <a:solidFill>
                  <a:srgbClr val="FF0000"/>
                </a:solidFill>
              </a:rPr>
              <a:t>修正</a:t>
            </a:r>
            <a:endParaRPr lang="en-US" altLang="zh-CN">
              <a:solidFill>
                <a:srgbClr val="FF0000"/>
              </a:solidFill>
            </a:endParaRPr>
          </a:p>
          <a:p>
            <a:pPr lvl="2"/>
            <a:r>
              <a:rPr lang="zh-CN" altLang="en-US"/>
              <a:t>追加的数据捕获可能是</a:t>
            </a:r>
            <a:r>
              <a:rPr lang="zh-CN" altLang="en-US">
                <a:solidFill>
                  <a:srgbClr val="FF0000"/>
                </a:solidFill>
              </a:rPr>
              <a:t>立刻进行</a:t>
            </a:r>
            <a:r>
              <a:rPr lang="zh-CN" altLang="en-US"/>
              <a:t>的或者</a:t>
            </a:r>
            <a:r>
              <a:rPr lang="zh-CN" altLang="en-US">
                <a:solidFill>
                  <a:srgbClr val="FF0000"/>
                </a:solidFill>
              </a:rPr>
              <a:t>延缓进行</a:t>
            </a:r>
            <a:r>
              <a:rPr lang="zh-CN" altLang="en-US"/>
              <a:t>的</a:t>
            </a:r>
          </a:p>
          <a:p>
            <a:pPr lvl="3"/>
            <a:r>
              <a:rPr lang="zh-CN" altLang="en-US">
                <a:solidFill>
                  <a:srgbClr val="FF0000"/>
                </a:solidFill>
              </a:rPr>
              <a:t>立即型数据捕获</a:t>
            </a:r>
            <a:r>
              <a:rPr lang="en-US" altLang="zh-CN"/>
              <a:t>: </a:t>
            </a:r>
            <a:r>
              <a:rPr lang="zh-CN" altLang="en-US"/>
              <a:t>数据抽取发生在源系统中发生交易的时候，数据抽取是即时的或者实时的。</a:t>
            </a:r>
          </a:p>
          <a:p>
            <a:pPr lvl="3"/>
            <a:r>
              <a:rPr lang="zh-CN" altLang="en-US">
                <a:solidFill>
                  <a:srgbClr val="FF0000"/>
                </a:solidFill>
              </a:rPr>
              <a:t>延缓型数据捕获</a:t>
            </a:r>
            <a:r>
              <a:rPr lang="zh-CN" altLang="en-US"/>
              <a:t>：非即时的或实时的数据抽取</a:t>
            </a:r>
          </a:p>
        </p:txBody>
      </p:sp>
      <p:sp>
        <p:nvSpPr>
          <p:cNvPr id="4" name="灯片编号占位符 3">
            <a:extLst>
              <a:ext uri="{FF2B5EF4-FFF2-40B4-BE49-F238E27FC236}">
                <a16:creationId xmlns:a16="http://schemas.microsoft.com/office/drawing/2014/main" id="{77EFD638-AE1F-44AE-9CF0-EA39D7D6DC8B}"/>
              </a:ext>
            </a:extLst>
          </p:cNvPr>
          <p:cNvSpPr>
            <a:spLocks noGrp="1"/>
          </p:cNvSpPr>
          <p:nvPr>
            <p:ph type="sldNum" sz="quarter" idx="12"/>
          </p:nvPr>
        </p:nvSpPr>
        <p:spPr/>
        <p:txBody>
          <a:bodyPr/>
          <a:lstStyle/>
          <a:p>
            <a:fld id="{BEE6C54C-6C12-40E0-80B0-01E42803F46F}" type="slidenum">
              <a:rPr lang="zh-CN" altLang="en-US" smtClean="0"/>
              <a:pPr/>
              <a:t>51</a:t>
            </a:fld>
            <a:endParaRPr lang="zh-CN" altLang="en-US"/>
          </a:p>
        </p:txBody>
      </p:sp>
    </p:spTree>
    <p:extLst>
      <p:ext uri="{BB962C8B-B14F-4D97-AF65-F5344CB8AC3E}">
        <p14:creationId xmlns:p14="http://schemas.microsoft.com/office/powerpoint/2010/main" val="30623069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5A8A9F-4B3B-48E8-8FCD-5357165582F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6A30C4F-92D7-4420-8597-DB4B8D0C8299}"/>
              </a:ext>
            </a:extLst>
          </p:cNvPr>
          <p:cNvSpPr>
            <a:spLocks noGrp="1"/>
          </p:cNvSpPr>
          <p:nvPr>
            <p:ph idx="1"/>
          </p:nvPr>
        </p:nvSpPr>
        <p:spPr/>
        <p:txBody>
          <a:bodyPr>
            <a:normAutofit fontScale="92500" lnSpcReduction="10000"/>
          </a:bodyPr>
          <a:lstStyle/>
          <a:p>
            <a:r>
              <a:rPr lang="zh-CN" altLang="en-US">
                <a:solidFill>
                  <a:srgbClr val="FF0000"/>
                </a:solidFill>
              </a:rPr>
              <a:t>立即型数据抽取</a:t>
            </a:r>
          </a:p>
          <a:p>
            <a:pPr lvl="1"/>
            <a:r>
              <a:rPr lang="zh-CN" altLang="en-US"/>
              <a:t>通过</a:t>
            </a:r>
            <a:r>
              <a:rPr lang="zh-CN" altLang="en-US">
                <a:solidFill>
                  <a:srgbClr val="FF0000"/>
                </a:solidFill>
              </a:rPr>
              <a:t>交易日志</a:t>
            </a:r>
            <a:r>
              <a:rPr lang="zh-CN" altLang="en-US"/>
              <a:t>捕获数据：日志本来就是</a:t>
            </a:r>
            <a:r>
              <a:rPr lang="en-US" altLang="zh-CN"/>
              <a:t>DBMS</a:t>
            </a:r>
            <a:r>
              <a:rPr lang="zh-CN" altLang="en-US"/>
              <a:t>所应该存储的为应付突发情况的备份。</a:t>
            </a:r>
          </a:p>
          <a:p>
            <a:pPr lvl="2"/>
            <a:r>
              <a:rPr lang="zh-CN" altLang="en-US"/>
              <a:t>没有额外开销。需要保证日志刷新之前，已抽取了所有记录。</a:t>
            </a:r>
          </a:p>
          <a:p>
            <a:pPr lvl="2"/>
            <a:r>
              <a:rPr lang="zh-CN" altLang="en-US"/>
              <a:t>缺点：如果源数据不是基于</a:t>
            </a:r>
            <a:r>
              <a:rPr lang="en-US" altLang="zh-CN"/>
              <a:t>DB</a:t>
            </a:r>
            <a:r>
              <a:rPr lang="zh-CN" altLang="en-US"/>
              <a:t>的则无法进行此方式的数据捕获</a:t>
            </a:r>
          </a:p>
          <a:p>
            <a:pPr lvl="1"/>
            <a:r>
              <a:rPr lang="zh-CN" altLang="en-US"/>
              <a:t>从数据库</a:t>
            </a:r>
            <a:r>
              <a:rPr lang="zh-CN" altLang="en-US">
                <a:solidFill>
                  <a:srgbClr val="FF0000"/>
                </a:solidFill>
              </a:rPr>
              <a:t>触发器</a:t>
            </a:r>
            <a:r>
              <a:rPr lang="zh-CN" altLang="en-US"/>
              <a:t>中捕获数据</a:t>
            </a:r>
          </a:p>
          <a:p>
            <a:pPr lvl="2"/>
            <a:r>
              <a:rPr lang="zh-CN" altLang="en-US"/>
              <a:t>缺点</a:t>
            </a:r>
            <a:r>
              <a:rPr lang="en-US" altLang="zh-CN"/>
              <a:t>1</a:t>
            </a:r>
            <a:r>
              <a:rPr lang="zh-CN" altLang="en-US"/>
              <a:t>：只能捕获基于</a:t>
            </a:r>
            <a:r>
              <a:rPr lang="en-US" altLang="zh-CN"/>
              <a:t>DB</a:t>
            </a:r>
            <a:r>
              <a:rPr lang="zh-CN" altLang="en-US"/>
              <a:t>的数据</a:t>
            </a:r>
          </a:p>
          <a:p>
            <a:pPr lvl="2"/>
            <a:r>
              <a:rPr lang="zh-CN" altLang="en-US"/>
              <a:t>缺点</a:t>
            </a:r>
            <a:r>
              <a:rPr lang="en-US" altLang="zh-CN"/>
              <a:t>2</a:t>
            </a:r>
            <a:r>
              <a:rPr lang="zh-CN" altLang="en-US"/>
              <a:t>：建立和维护触发器以及触发器的执行增加了开销</a:t>
            </a:r>
          </a:p>
          <a:p>
            <a:pPr lvl="1"/>
            <a:r>
              <a:rPr lang="zh-CN" altLang="en-US"/>
              <a:t>从</a:t>
            </a:r>
            <a:r>
              <a:rPr lang="zh-CN" altLang="en-US">
                <a:solidFill>
                  <a:srgbClr val="FF0000"/>
                </a:solidFill>
              </a:rPr>
              <a:t>源应用程序</a:t>
            </a:r>
            <a:r>
              <a:rPr lang="zh-CN" altLang="en-US"/>
              <a:t>中捕获数据</a:t>
            </a:r>
          </a:p>
          <a:p>
            <a:pPr lvl="2"/>
            <a:r>
              <a:rPr lang="zh-CN" altLang="en-US"/>
              <a:t>优点：适用于所有的系统（基于</a:t>
            </a:r>
            <a:r>
              <a:rPr lang="en-US" altLang="zh-CN"/>
              <a:t>DB</a:t>
            </a:r>
            <a:r>
              <a:rPr lang="zh-CN" altLang="en-US"/>
              <a:t>的或者文件系统的）</a:t>
            </a:r>
          </a:p>
          <a:p>
            <a:pPr lvl="2"/>
            <a:r>
              <a:rPr lang="zh-CN" altLang="en-US"/>
              <a:t>缺点： </a:t>
            </a:r>
            <a:r>
              <a:rPr lang="en-US" altLang="zh-CN"/>
              <a:t>1 </a:t>
            </a:r>
            <a:r>
              <a:rPr lang="zh-CN" altLang="en-US"/>
              <a:t>程序的开销   </a:t>
            </a:r>
            <a:r>
              <a:rPr lang="en-US" altLang="zh-CN"/>
              <a:t>2</a:t>
            </a:r>
            <a:r>
              <a:rPr lang="zh-CN" altLang="en-US"/>
              <a:t>可能会降低应用程序的性能</a:t>
            </a:r>
          </a:p>
        </p:txBody>
      </p:sp>
      <p:sp>
        <p:nvSpPr>
          <p:cNvPr id="4" name="灯片编号占位符 3">
            <a:extLst>
              <a:ext uri="{FF2B5EF4-FFF2-40B4-BE49-F238E27FC236}">
                <a16:creationId xmlns:a16="http://schemas.microsoft.com/office/drawing/2014/main" id="{5451BB54-9876-4119-88C8-38AC2BC06218}"/>
              </a:ext>
            </a:extLst>
          </p:cNvPr>
          <p:cNvSpPr>
            <a:spLocks noGrp="1"/>
          </p:cNvSpPr>
          <p:nvPr>
            <p:ph type="sldNum" sz="quarter" idx="12"/>
          </p:nvPr>
        </p:nvSpPr>
        <p:spPr/>
        <p:txBody>
          <a:bodyPr/>
          <a:lstStyle/>
          <a:p>
            <a:fld id="{BEE6C54C-6C12-40E0-80B0-01E42803F46F}" type="slidenum">
              <a:rPr lang="zh-CN" altLang="en-US" smtClean="0"/>
              <a:pPr/>
              <a:t>52</a:t>
            </a:fld>
            <a:endParaRPr lang="zh-CN" altLang="en-US"/>
          </a:p>
        </p:txBody>
      </p:sp>
    </p:spTree>
    <p:extLst>
      <p:ext uri="{BB962C8B-B14F-4D97-AF65-F5344CB8AC3E}">
        <p14:creationId xmlns:p14="http://schemas.microsoft.com/office/powerpoint/2010/main" val="3624892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90E1C9-13C3-47B2-B244-4F92D3206F6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B563F89-26E8-4EC6-B328-9FCAB5E41308}"/>
              </a:ext>
            </a:extLst>
          </p:cNvPr>
          <p:cNvSpPr>
            <a:spLocks noGrp="1"/>
          </p:cNvSpPr>
          <p:nvPr>
            <p:ph idx="1"/>
          </p:nvPr>
        </p:nvSpPr>
        <p:spPr/>
        <p:txBody>
          <a:bodyPr/>
          <a:lstStyle/>
          <a:p>
            <a:r>
              <a:rPr lang="zh-CN" altLang="en-US">
                <a:solidFill>
                  <a:srgbClr val="FF0000"/>
                </a:solidFill>
              </a:rPr>
              <a:t>延缓型数据抽取</a:t>
            </a:r>
          </a:p>
          <a:p>
            <a:pPr lvl="1"/>
            <a:r>
              <a:rPr lang="zh-CN" altLang="en-US">
                <a:solidFill>
                  <a:srgbClr val="FF0000"/>
                </a:solidFill>
              </a:rPr>
              <a:t>基于日期和时间标记的捕获</a:t>
            </a:r>
          </a:p>
          <a:p>
            <a:pPr lvl="2"/>
            <a:r>
              <a:rPr lang="zh-CN" altLang="en-US"/>
              <a:t>通过日期比较来选择应该抽取的数据：前提是源系统中有时间戳</a:t>
            </a:r>
          </a:p>
          <a:p>
            <a:pPr lvl="2"/>
            <a:r>
              <a:rPr lang="zh-CN" altLang="en-US"/>
              <a:t>记录删除了如何抽取？删除先做标记（</a:t>
            </a:r>
            <a:r>
              <a:rPr lang="zh-CN" altLang="en-US">
                <a:solidFill>
                  <a:srgbClr val="FF0000"/>
                </a:solidFill>
              </a:rPr>
              <a:t>逻辑删除</a:t>
            </a:r>
            <a:r>
              <a:rPr lang="zh-CN" altLang="en-US"/>
              <a:t>），待抽取后物理删除。但增加了开销。</a:t>
            </a:r>
          </a:p>
          <a:p>
            <a:pPr lvl="1"/>
            <a:r>
              <a:rPr lang="zh-CN" altLang="en-US">
                <a:solidFill>
                  <a:srgbClr val="FF0000"/>
                </a:solidFill>
              </a:rPr>
              <a:t>通过文件的比较来捕获</a:t>
            </a:r>
          </a:p>
          <a:p>
            <a:pPr lvl="2"/>
            <a:r>
              <a:rPr lang="zh-CN" altLang="en-US"/>
              <a:t>保存副本，然后比较昨天的副本和今天的副本以决定抽取那些数据。</a:t>
            </a:r>
          </a:p>
          <a:p>
            <a:pPr lvl="2"/>
            <a:r>
              <a:rPr lang="zh-CN" altLang="en-US"/>
              <a:t>缺点：如果数据文件很大，则比较费时间</a:t>
            </a:r>
          </a:p>
          <a:p>
            <a:pPr lvl="2"/>
            <a:r>
              <a:rPr lang="zh-CN" altLang="en-US"/>
              <a:t>优点：对于没有交易日志或者时间标记的而言，唯一可行的方法</a:t>
            </a:r>
          </a:p>
        </p:txBody>
      </p:sp>
      <p:sp>
        <p:nvSpPr>
          <p:cNvPr id="4" name="灯片编号占位符 3">
            <a:extLst>
              <a:ext uri="{FF2B5EF4-FFF2-40B4-BE49-F238E27FC236}">
                <a16:creationId xmlns:a16="http://schemas.microsoft.com/office/drawing/2014/main" id="{3C8CF51E-7C4D-46A6-8492-89718FF589AD}"/>
              </a:ext>
            </a:extLst>
          </p:cNvPr>
          <p:cNvSpPr>
            <a:spLocks noGrp="1"/>
          </p:cNvSpPr>
          <p:nvPr>
            <p:ph type="sldNum" sz="quarter" idx="12"/>
          </p:nvPr>
        </p:nvSpPr>
        <p:spPr/>
        <p:txBody>
          <a:bodyPr/>
          <a:lstStyle/>
          <a:p>
            <a:fld id="{BEE6C54C-6C12-40E0-80B0-01E42803F46F}" type="slidenum">
              <a:rPr lang="zh-CN" altLang="en-US" smtClean="0"/>
              <a:pPr/>
              <a:t>53</a:t>
            </a:fld>
            <a:endParaRPr lang="zh-CN" altLang="en-US"/>
          </a:p>
        </p:txBody>
      </p:sp>
    </p:spTree>
    <p:extLst>
      <p:ext uri="{BB962C8B-B14F-4D97-AF65-F5344CB8AC3E}">
        <p14:creationId xmlns:p14="http://schemas.microsoft.com/office/powerpoint/2010/main" val="3830600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012421-1D10-4659-B133-558FC29F5419}"/>
              </a:ext>
            </a:extLst>
          </p:cNvPr>
          <p:cNvSpPr>
            <a:spLocks noGrp="1"/>
          </p:cNvSpPr>
          <p:nvPr>
            <p:ph type="title"/>
          </p:nvPr>
        </p:nvSpPr>
        <p:spPr/>
        <p:txBody>
          <a:bodyPr/>
          <a:lstStyle/>
          <a:p>
            <a:r>
              <a:rPr lang="en-US" altLang="zh-CN"/>
              <a:t>ETL</a:t>
            </a:r>
            <a:r>
              <a:rPr lang="zh-CN" altLang="en-US"/>
              <a:t>之数据转换与清洗</a:t>
            </a:r>
          </a:p>
        </p:txBody>
      </p:sp>
      <p:sp>
        <p:nvSpPr>
          <p:cNvPr id="3" name="内容占位符 2">
            <a:extLst>
              <a:ext uri="{FF2B5EF4-FFF2-40B4-BE49-F238E27FC236}">
                <a16:creationId xmlns:a16="http://schemas.microsoft.com/office/drawing/2014/main" id="{97494084-88FA-488D-8323-3019DB9867C8}"/>
              </a:ext>
            </a:extLst>
          </p:cNvPr>
          <p:cNvSpPr>
            <a:spLocks noGrp="1"/>
          </p:cNvSpPr>
          <p:nvPr>
            <p:ph idx="1"/>
          </p:nvPr>
        </p:nvSpPr>
        <p:spPr/>
        <p:txBody>
          <a:bodyPr>
            <a:normAutofit fontScale="92500" lnSpcReduction="10000"/>
          </a:bodyPr>
          <a:lstStyle/>
          <a:p>
            <a:r>
              <a:rPr lang="zh-CN" altLang="en-US"/>
              <a:t>对从业务系统中抽取的数据根据数据仓库系统模型的要求，进行数据的转换、清洗、拆分、汇总等处理，保证来自不同系统、不同格式的数据具有一致性和完整性，并按要求装入数据仓库</a:t>
            </a:r>
            <a:endParaRPr lang="en-US" altLang="zh-CN"/>
          </a:p>
          <a:p>
            <a:endParaRPr lang="zh-CN" altLang="en-US" sz="1100"/>
          </a:p>
          <a:p>
            <a:r>
              <a:rPr lang="zh-CN" altLang="en-US"/>
              <a:t>主要完成以下原因引起的</a:t>
            </a:r>
            <a:r>
              <a:rPr lang="zh-CN" altLang="en-US">
                <a:solidFill>
                  <a:srgbClr val="FF0000"/>
                </a:solidFill>
              </a:rPr>
              <a:t>不一致问题</a:t>
            </a:r>
          </a:p>
          <a:p>
            <a:pPr lvl="1"/>
            <a:r>
              <a:rPr lang="zh-CN" altLang="en-US"/>
              <a:t>源数据系统同数据仓库系统在</a:t>
            </a:r>
            <a:r>
              <a:rPr lang="zh-CN" altLang="en-US">
                <a:solidFill>
                  <a:srgbClr val="FF0000"/>
                </a:solidFill>
              </a:rPr>
              <a:t>模型上的差异</a:t>
            </a:r>
          </a:p>
          <a:p>
            <a:pPr lvl="1"/>
            <a:r>
              <a:rPr lang="zh-CN" altLang="en-US"/>
              <a:t>数据源系统不一致，数据源可能基于</a:t>
            </a:r>
            <a:r>
              <a:rPr lang="zh-CN" altLang="en-US">
                <a:solidFill>
                  <a:srgbClr val="FF0000"/>
                </a:solidFill>
              </a:rPr>
              <a:t>不同平台</a:t>
            </a:r>
            <a:r>
              <a:rPr lang="zh-CN" altLang="en-US"/>
              <a:t>数据库的数据，存在大量的转换工作</a:t>
            </a:r>
          </a:p>
          <a:p>
            <a:pPr lvl="1"/>
            <a:r>
              <a:rPr lang="zh-CN" altLang="en-US"/>
              <a:t>源数据定义不规范导致错误数据</a:t>
            </a:r>
          </a:p>
          <a:p>
            <a:pPr lvl="1"/>
            <a:r>
              <a:rPr lang="zh-CN" altLang="en-US"/>
              <a:t>对数据的约束不严格，导致无意义数据</a:t>
            </a:r>
          </a:p>
          <a:p>
            <a:pPr lvl="1"/>
            <a:r>
              <a:rPr lang="zh-CN" altLang="en-US"/>
              <a:t>存在重复记录</a:t>
            </a:r>
          </a:p>
        </p:txBody>
      </p:sp>
      <p:sp>
        <p:nvSpPr>
          <p:cNvPr id="4" name="灯片编号占位符 3">
            <a:extLst>
              <a:ext uri="{FF2B5EF4-FFF2-40B4-BE49-F238E27FC236}">
                <a16:creationId xmlns:a16="http://schemas.microsoft.com/office/drawing/2014/main" id="{21071F13-A740-4C57-88C6-74FA1B452AC6}"/>
              </a:ext>
            </a:extLst>
          </p:cNvPr>
          <p:cNvSpPr>
            <a:spLocks noGrp="1"/>
          </p:cNvSpPr>
          <p:nvPr>
            <p:ph type="sldNum" sz="quarter" idx="12"/>
          </p:nvPr>
        </p:nvSpPr>
        <p:spPr/>
        <p:txBody>
          <a:bodyPr/>
          <a:lstStyle/>
          <a:p>
            <a:fld id="{BEE6C54C-6C12-40E0-80B0-01E42803F46F}" type="slidenum">
              <a:rPr lang="zh-CN" altLang="en-US" smtClean="0"/>
              <a:pPr/>
              <a:t>54</a:t>
            </a:fld>
            <a:endParaRPr lang="zh-CN" altLang="en-US"/>
          </a:p>
        </p:txBody>
      </p:sp>
    </p:spTree>
    <p:extLst>
      <p:ext uri="{BB962C8B-B14F-4D97-AF65-F5344CB8AC3E}">
        <p14:creationId xmlns:p14="http://schemas.microsoft.com/office/powerpoint/2010/main" val="28488375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2FE2BE-E00A-4EEC-B300-7B8368A0F4F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9954E0D-CFE0-4EFB-9703-B8B230A98ADD}"/>
              </a:ext>
            </a:extLst>
          </p:cNvPr>
          <p:cNvSpPr>
            <a:spLocks noGrp="1"/>
          </p:cNvSpPr>
          <p:nvPr>
            <p:ph idx="1"/>
          </p:nvPr>
        </p:nvSpPr>
        <p:spPr/>
        <p:txBody>
          <a:bodyPr/>
          <a:lstStyle/>
          <a:p>
            <a:pPr>
              <a:lnSpc>
                <a:spcPct val="150000"/>
              </a:lnSpc>
            </a:pPr>
            <a:r>
              <a:rPr lang="zh-CN" altLang="en-US">
                <a:solidFill>
                  <a:srgbClr val="FF0000"/>
                </a:solidFill>
              </a:rPr>
              <a:t>数据转换和清洗工作可以在以下环节中实现</a:t>
            </a:r>
          </a:p>
          <a:p>
            <a:pPr lvl="1">
              <a:lnSpc>
                <a:spcPct val="150000"/>
              </a:lnSpc>
            </a:pPr>
            <a:r>
              <a:rPr lang="zh-CN" altLang="en-US"/>
              <a:t>在数据抽取过程中进行，要考虑抽取的性能和对业务系统性能的影响</a:t>
            </a:r>
          </a:p>
          <a:p>
            <a:pPr lvl="1">
              <a:lnSpc>
                <a:spcPct val="150000"/>
              </a:lnSpc>
            </a:pPr>
            <a:r>
              <a:rPr lang="zh-CN" altLang="en-US"/>
              <a:t>使用</a:t>
            </a:r>
            <a:r>
              <a:rPr lang="zh-CN" altLang="en-US">
                <a:solidFill>
                  <a:srgbClr val="FF0000"/>
                </a:solidFill>
              </a:rPr>
              <a:t>异步数据装载</a:t>
            </a:r>
            <a:r>
              <a:rPr lang="zh-CN" altLang="en-US"/>
              <a:t>，以文件的方式处理。要考虑中间磁盘的存储量、</a:t>
            </a:r>
            <a:r>
              <a:rPr lang="en-US" altLang="zh-CN"/>
              <a:t>ETL</a:t>
            </a:r>
            <a:r>
              <a:rPr lang="zh-CN" altLang="en-US"/>
              <a:t>过程中的协调性、大量非</a:t>
            </a:r>
            <a:r>
              <a:rPr lang="en-US" altLang="zh-CN"/>
              <a:t>SQL</a:t>
            </a:r>
            <a:r>
              <a:rPr lang="zh-CN" altLang="en-US"/>
              <a:t>语句的编程</a:t>
            </a:r>
          </a:p>
          <a:p>
            <a:pPr lvl="1">
              <a:lnSpc>
                <a:spcPct val="150000"/>
              </a:lnSpc>
            </a:pPr>
            <a:r>
              <a:rPr lang="zh-CN" altLang="en-US"/>
              <a:t>在数据装载过程中进行数据处理。要考虑装载的性能</a:t>
            </a:r>
          </a:p>
          <a:p>
            <a:pPr lvl="1">
              <a:lnSpc>
                <a:spcPct val="150000"/>
              </a:lnSpc>
            </a:pPr>
            <a:r>
              <a:rPr lang="zh-CN" altLang="en-US"/>
              <a:t>进入数据仓库以后再进行处理。要考虑数据仓库引擎的海量数据处理性能</a:t>
            </a:r>
          </a:p>
        </p:txBody>
      </p:sp>
      <p:sp>
        <p:nvSpPr>
          <p:cNvPr id="4" name="灯片编号占位符 3">
            <a:extLst>
              <a:ext uri="{FF2B5EF4-FFF2-40B4-BE49-F238E27FC236}">
                <a16:creationId xmlns:a16="http://schemas.microsoft.com/office/drawing/2014/main" id="{31272391-16D1-43CA-B4F4-E7D63BDBCA04}"/>
              </a:ext>
            </a:extLst>
          </p:cNvPr>
          <p:cNvSpPr>
            <a:spLocks noGrp="1"/>
          </p:cNvSpPr>
          <p:nvPr>
            <p:ph type="sldNum" sz="quarter" idx="12"/>
          </p:nvPr>
        </p:nvSpPr>
        <p:spPr/>
        <p:txBody>
          <a:bodyPr/>
          <a:lstStyle/>
          <a:p>
            <a:fld id="{BEE6C54C-6C12-40E0-80B0-01E42803F46F}" type="slidenum">
              <a:rPr lang="zh-CN" altLang="en-US" smtClean="0"/>
              <a:pPr/>
              <a:t>55</a:t>
            </a:fld>
            <a:endParaRPr lang="zh-CN" altLang="en-US"/>
          </a:p>
        </p:txBody>
      </p:sp>
    </p:spTree>
    <p:extLst>
      <p:ext uri="{BB962C8B-B14F-4D97-AF65-F5344CB8AC3E}">
        <p14:creationId xmlns:p14="http://schemas.microsoft.com/office/powerpoint/2010/main" val="11955132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178692-3421-4FD0-B34C-DADAC072F2EC}"/>
              </a:ext>
            </a:extLst>
          </p:cNvPr>
          <p:cNvSpPr>
            <a:spLocks noGrp="1"/>
          </p:cNvSpPr>
          <p:nvPr>
            <p:ph type="title"/>
          </p:nvPr>
        </p:nvSpPr>
        <p:spPr/>
        <p:txBody>
          <a:bodyPr/>
          <a:lstStyle/>
          <a:p>
            <a:r>
              <a:rPr lang="en-US" altLang="zh-CN"/>
              <a:t>ETL</a:t>
            </a:r>
            <a:r>
              <a:rPr lang="zh-CN" altLang="en-US"/>
              <a:t>之数据装载</a:t>
            </a:r>
          </a:p>
        </p:txBody>
      </p:sp>
      <p:sp>
        <p:nvSpPr>
          <p:cNvPr id="3" name="内容占位符 2">
            <a:extLst>
              <a:ext uri="{FF2B5EF4-FFF2-40B4-BE49-F238E27FC236}">
                <a16:creationId xmlns:a16="http://schemas.microsoft.com/office/drawing/2014/main" id="{CE0333AE-0B03-45C7-858B-D2E5F3366511}"/>
              </a:ext>
            </a:extLst>
          </p:cNvPr>
          <p:cNvSpPr>
            <a:spLocks noGrp="1"/>
          </p:cNvSpPr>
          <p:nvPr>
            <p:ph idx="1"/>
          </p:nvPr>
        </p:nvSpPr>
        <p:spPr/>
        <p:txBody>
          <a:bodyPr>
            <a:normAutofit fontScale="77500" lnSpcReduction="20000"/>
          </a:bodyPr>
          <a:lstStyle/>
          <a:p>
            <a:pPr>
              <a:lnSpc>
                <a:spcPct val="130000"/>
              </a:lnSpc>
            </a:pPr>
            <a:r>
              <a:rPr lang="zh-CN" altLang="en-US">
                <a:solidFill>
                  <a:srgbClr val="FF0000"/>
                </a:solidFill>
              </a:rPr>
              <a:t>数据装载</a:t>
            </a:r>
            <a:r>
              <a:rPr lang="zh-CN" altLang="en-US"/>
              <a:t>是将从数据源中抽取、转换和清洗的数据装载到数据仓库系统中的过程</a:t>
            </a:r>
            <a:endParaRPr lang="en-US" altLang="zh-CN"/>
          </a:p>
          <a:p>
            <a:pPr>
              <a:lnSpc>
                <a:spcPct val="130000"/>
              </a:lnSpc>
            </a:pPr>
            <a:r>
              <a:rPr lang="zh-CN" altLang="en-US">
                <a:solidFill>
                  <a:srgbClr val="FF0000"/>
                </a:solidFill>
              </a:rPr>
              <a:t>两种主要装载技术</a:t>
            </a:r>
            <a:endParaRPr lang="en-US" altLang="zh-CN">
              <a:solidFill>
                <a:srgbClr val="FF0000"/>
              </a:solidFill>
            </a:endParaRPr>
          </a:p>
          <a:p>
            <a:pPr lvl="1">
              <a:lnSpc>
                <a:spcPct val="130000"/>
              </a:lnSpc>
            </a:pPr>
            <a:r>
              <a:rPr lang="zh-CN" altLang="en-US"/>
              <a:t>使用数据仓库引擎厂商提供的</a:t>
            </a:r>
            <a:r>
              <a:rPr lang="zh-CN" altLang="en-US">
                <a:solidFill>
                  <a:srgbClr val="FF0000"/>
                </a:solidFill>
              </a:rPr>
              <a:t>数据装载工具</a:t>
            </a:r>
            <a:r>
              <a:rPr lang="zh-CN" altLang="en-US"/>
              <a:t>进行数据装载</a:t>
            </a:r>
          </a:p>
          <a:p>
            <a:pPr lvl="1">
              <a:lnSpc>
                <a:spcPct val="130000"/>
              </a:lnSpc>
            </a:pPr>
            <a:r>
              <a:rPr lang="zh-CN" altLang="en-US"/>
              <a:t>使用数据仓库引擎厂商提供的</a:t>
            </a:r>
            <a:r>
              <a:rPr lang="en-US" altLang="zh-CN">
                <a:solidFill>
                  <a:srgbClr val="FF0000"/>
                </a:solidFill>
              </a:rPr>
              <a:t>API</a:t>
            </a:r>
            <a:r>
              <a:rPr lang="zh-CN" altLang="en-US">
                <a:solidFill>
                  <a:srgbClr val="FF0000"/>
                </a:solidFill>
              </a:rPr>
              <a:t>编程</a:t>
            </a:r>
            <a:r>
              <a:rPr lang="zh-CN" altLang="en-US"/>
              <a:t>进行数据装载</a:t>
            </a:r>
          </a:p>
          <a:p>
            <a:pPr>
              <a:lnSpc>
                <a:spcPct val="130000"/>
              </a:lnSpc>
            </a:pPr>
            <a:r>
              <a:rPr lang="zh-CN" altLang="en-US"/>
              <a:t>装载策略需要考虑装载周期和数据追加策略</a:t>
            </a:r>
            <a:endParaRPr lang="en-US" altLang="zh-CN"/>
          </a:p>
          <a:p>
            <a:pPr lvl="1">
              <a:lnSpc>
                <a:spcPct val="130000"/>
              </a:lnSpc>
            </a:pPr>
            <a:r>
              <a:rPr lang="zh-CN" altLang="en-US"/>
              <a:t>装载周期要综合考虑业务分析需求和系统装载的代价，对不同业务系统的数据采用不同的装载周期</a:t>
            </a:r>
          </a:p>
          <a:p>
            <a:pPr lvl="1">
              <a:lnSpc>
                <a:spcPct val="130000"/>
              </a:lnSpc>
            </a:pPr>
            <a:r>
              <a:rPr lang="zh-CN" altLang="en-US"/>
              <a:t>数据追加策略根据抽取策略和业务规则确定，三种类型</a:t>
            </a:r>
          </a:p>
          <a:p>
            <a:pPr lvl="2">
              <a:lnSpc>
                <a:spcPct val="130000"/>
              </a:lnSpc>
            </a:pPr>
            <a:r>
              <a:rPr lang="zh-CN" altLang="en-US">
                <a:solidFill>
                  <a:srgbClr val="FF0000"/>
                </a:solidFill>
              </a:rPr>
              <a:t>直接追加</a:t>
            </a:r>
            <a:r>
              <a:rPr lang="zh-CN" altLang="en-US"/>
              <a:t>：直接将数据追加到目标表中</a:t>
            </a:r>
          </a:p>
          <a:p>
            <a:pPr lvl="2">
              <a:lnSpc>
                <a:spcPct val="130000"/>
              </a:lnSpc>
            </a:pPr>
            <a:r>
              <a:rPr lang="zh-CN" altLang="en-US">
                <a:solidFill>
                  <a:srgbClr val="FF0000"/>
                </a:solidFill>
              </a:rPr>
              <a:t>全部覆盖</a:t>
            </a:r>
            <a:r>
              <a:rPr lang="zh-CN" altLang="en-US"/>
              <a:t>：如果抽取数据包含了当前和所有历史状况，可以全部覆盖</a:t>
            </a:r>
          </a:p>
          <a:p>
            <a:pPr lvl="2">
              <a:lnSpc>
                <a:spcPct val="130000"/>
              </a:lnSpc>
            </a:pPr>
            <a:r>
              <a:rPr lang="zh-CN" altLang="en-US">
                <a:solidFill>
                  <a:srgbClr val="FF0000"/>
                </a:solidFill>
              </a:rPr>
              <a:t>更新追加</a:t>
            </a:r>
            <a:r>
              <a:rPr lang="zh-CN" altLang="en-US"/>
              <a:t>：连续记录业务的状态变化，并用当前最新状态同历史状态进行对比时，可以采用更新追加的方式</a:t>
            </a:r>
          </a:p>
        </p:txBody>
      </p:sp>
      <p:sp>
        <p:nvSpPr>
          <p:cNvPr id="4" name="灯片编号占位符 3">
            <a:extLst>
              <a:ext uri="{FF2B5EF4-FFF2-40B4-BE49-F238E27FC236}">
                <a16:creationId xmlns:a16="http://schemas.microsoft.com/office/drawing/2014/main" id="{324AA15E-6469-4163-A797-ADE240C0E3E1}"/>
              </a:ext>
            </a:extLst>
          </p:cNvPr>
          <p:cNvSpPr>
            <a:spLocks noGrp="1"/>
          </p:cNvSpPr>
          <p:nvPr>
            <p:ph type="sldNum" sz="quarter" idx="12"/>
          </p:nvPr>
        </p:nvSpPr>
        <p:spPr/>
        <p:txBody>
          <a:bodyPr/>
          <a:lstStyle/>
          <a:p>
            <a:fld id="{BEE6C54C-6C12-40E0-80B0-01E42803F46F}" type="slidenum">
              <a:rPr lang="zh-CN" altLang="en-US" smtClean="0"/>
              <a:pPr/>
              <a:t>56</a:t>
            </a:fld>
            <a:endParaRPr lang="zh-CN" altLang="en-US"/>
          </a:p>
        </p:txBody>
      </p:sp>
    </p:spTree>
    <p:extLst>
      <p:ext uri="{BB962C8B-B14F-4D97-AF65-F5344CB8AC3E}">
        <p14:creationId xmlns:p14="http://schemas.microsoft.com/office/powerpoint/2010/main" val="35602640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FE0113-D861-4EEB-9A62-81367298A196}"/>
              </a:ext>
            </a:extLst>
          </p:cNvPr>
          <p:cNvSpPr>
            <a:spLocks noGrp="1"/>
          </p:cNvSpPr>
          <p:nvPr>
            <p:ph type="title"/>
          </p:nvPr>
        </p:nvSpPr>
        <p:spPr/>
        <p:txBody>
          <a:bodyPr/>
          <a:lstStyle/>
          <a:p>
            <a:r>
              <a:rPr lang="en-US" altLang="zh-CN"/>
              <a:t>ETL</a:t>
            </a:r>
            <a:r>
              <a:rPr lang="zh-CN" altLang="en-US"/>
              <a:t>的作用</a:t>
            </a:r>
          </a:p>
        </p:txBody>
      </p:sp>
      <p:sp>
        <p:nvSpPr>
          <p:cNvPr id="3" name="内容占位符 2">
            <a:extLst>
              <a:ext uri="{FF2B5EF4-FFF2-40B4-BE49-F238E27FC236}">
                <a16:creationId xmlns:a16="http://schemas.microsoft.com/office/drawing/2014/main" id="{66707826-C696-4768-BA9E-3DA9DA8CD9D6}"/>
              </a:ext>
            </a:extLst>
          </p:cNvPr>
          <p:cNvSpPr>
            <a:spLocks noGrp="1"/>
          </p:cNvSpPr>
          <p:nvPr>
            <p:ph idx="1"/>
          </p:nvPr>
        </p:nvSpPr>
        <p:spPr/>
        <p:txBody>
          <a:bodyPr>
            <a:normAutofit fontScale="92500" lnSpcReduction="20000"/>
          </a:bodyPr>
          <a:lstStyle/>
          <a:p>
            <a:r>
              <a:rPr lang="zh-CN" altLang="en-US">
                <a:solidFill>
                  <a:srgbClr val="FF0000"/>
                </a:solidFill>
              </a:rPr>
              <a:t>解决数据分散问题</a:t>
            </a:r>
          </a:p>
          <a:p>
            <a:pPr lvl="1"/>
            <a:r>
              <a:rPr lang="en-US" altLang="zh-CN"/>
              <a:t>ETL</a:t>
            </a:r>
            <a:r>
              <a:rPr lang="zh-CN" altLang="en-US"/>
              <a:t>将多个业务系统中的数据集中起来，便于分析</a:t>
            </a:r>
          </a:p>
          <a:p>
            <a:r>
              <a:rPr lang="zh-CN" altLang="en-US">
                <a:solidFill>
                  <a:srgbClr val="FF0000"/>
                </a:solidFill>
              </a:rPr>
              <a:t>解决数据不清洁的问题</a:t>
            </a:r>
          </a:p>
          <a:p>
            <a:pPr lvl="1"/>
            <a:r>
              <a:rPr lang="zh-CN" altLang="en-US"/>
              <a:t>分散的数据也带来了数据不清洁问题，如客户信息在不同系统中不一致</a:t>
            </a:r>
          </a:p>
          <a:p>
            <a:pPr lvl="1"/>
            <a:r>
              <a:rPr lang="zh-CN" altLang="en-US"/>
              <a:t>分散的业务数据是面向业务的，而不是面向决策的，</a:t>
            </a:r>
            <a:r>
              <a:rPr lang="en-US" altLang="zh-CN"/>
              <a:t>ETL</a:t>
            </a:r>
            <a:r>
              <a:rPr lang="zh-CN" altLang="en-US"/>
              <a:t>可以进行转换</a:t>
            </a:r>
          </a:p>
          <a:p>
            <a:pPr lvl="1"/>
            <a:r>
              <a:rPr lang="zh-CN" altLang="en-US"/>
              <a:t>转换后的数据设计成</a:t>
            </a:r>
            <a:r>
              <a:rPr lang="zh-CN" altLang="en-US">
                <a:solidFill>
                  <a:srgbClr val="FF0000"/>
                </a:solidFill>
              </a:rPr>
              <a:t>多维结构</a:t>
            </a:r>
          </a:p>
          <a:p>
            <a:r>
              <a:rPr lang="zh-CN" altLang="en-US">
                <a:solidFill>
                  <a:srgbClr val="FF0000"/>
                </a:solidFill>
              </a:rPr>
              <a:t>方便企业各个部门构建数据集市</a:t>
            </a:r>
          </a:p>
          <a:p>
            <a:pPr lvl="1"/>
            <a:r>
              <a:rPr lang="zh-CN" altLang="en-US"/>
              <a:t>数据仓库是面向企业的应用</a:t>
            </a:r>
          </a:p>
          <a:p>
            <a:pPr lvl="1"/>
            <a:r>
              <a:rPr lang="zh-CN" altLang="en-US"/>
              <a:t>针对各个部门的信息应用是构建数据集市</a:t>
            </a:r>
          </a:p>
          <a:p>
            <a:pPr lvl="1"/>
            <a:r>
              <a:rPr lang="zh-CN" altLang="en-US"/>
              <a:t>数据集市是按照部门从数据仓库中抽取，并进行加工处理</a:t>
            </a:r>
          </a:p>
          <a:p>
            <a:pPr lvl="1"/>
            <a:r>
              <a:rPr lang="zh-CN" altLang="en-US"/>
              <a:t>构建数据集市过程中，使用</a:t>
            </a:r>
            <a:r>
              <a:rPr lang="en-US" altLang="zh-CN"/>
              <a:t>ETL</a:t>
            </a:r>
            <a:r>
              <a:rPr lang="zh-CN" altLang="en-US"/>
              <a:t>，可以简化操作，提高效率</a:t>
            </a:r>
          </a:p>
        </p:txBody>
      </p:sp>
      <p:sp>
        <p:nvSpPr>
          <p:cNvPr id="4" name="灯片编号占位符 3">
            <a:extLst>
              <a:ext uri="{FF2B5EF4-FFF2-40B4-BE49-F238E27FC236}">
                <a16:creationId xmlns:a16="http://schemas.microsoft.com/office/drawing/2014/main" id="{72D57685-F6F8-435C-8EE2-1CA5226C773E}"/>
              </a:ext>
            </a:extLst>
          </p:cNvPr>
          <p:cNvSpPr>
            <a:spLocks noGrp="1"/>
          </p:cNvSpPr>
          <p:nvPr>
            <p:ph type="sldNum" sz="quarter" idx="12"/>
          </p:nvPr>
        </p:nvSpPr>
        <p:spPr/>
        <p:txBody>
          <a:bodyPr/>
          <a:lstStyle/>
          <a:p>
            <a:fld id="{BEE6C54C-6C12-40E0-80B0-01E42803F46F}" type="slidenum">
              <a:rPr lang="zh-CN" altLang="en-US" smtClean="0"/>
              <a:pPr/>
              <a:t>57</a:t>
            </a:fld>
            <a:endParaRPr lang="zh-CN" altLang="en-US"/>
          </a:p>
        </p:txBody>
      </p:sp>
    </p:spTree>
    <p:extLst>
      <p:ext uri="{BB962C8B-B14F-4D97-AF65-F5344CB8AC3E}">
        <p14:creationId xmlns:p14="http://schemas.microsoft.com/office/powerpoint/2010/main" val="2092183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B0F4F1-4671-49DE-8B14-C1B84777A710}"/>
              </a:ext>
            </a:extLst>
          </p:cNvPr>
          <p:cNvSpPr>
            <a:spLocks noGrp="1"/>
          </p:cNvSpPr>
          <p:nvPr>
            <p:ph type="title"/>
          </p:nvPr>
        </p:nvSpPr>
        <p:spPr/>
        <p:txBody>
          <a:bodyPr/>
          <a:lstStyle/>
          <a:p>
            <a:r>
              <a:rPr lang="en-US" altLang="zh-CN"/>
              <a:t>ETL</a:t>
            </a:r>
            <a:r>
              <a:rPr lang="zh-CN" altLang="en-US"/>
              <a:t>工具</a:t>
            </a:r>
          </a:p>
        </p:txBody>
      </p:sp>
      <p:sp>
        <p:nvSpPr>
          <p:cNvPr id="3" name="内容占位符 2">
            <a:extLst>
              <a:ext uri="{FF2B5EF4-FFF2-40B4-BE49-F238E27FC236}">
                <a16:creationId xmlns:a16="http://schemas.microsoft.com/office/drawing/2014/main" id="{4E1DCB56-0B3C-4358-85B3-FA0625A2D8E9}"/>
              </a:ext>
            </a:extLst>
          </p:cNvPr>
          <p:cNvSpPr>
            <a:spLocks noGrp="1"/>
          </p:cNvSpPr>
          <p:nvPr>
            <p:ph idx="1"/>
          </p:nvPr>
        </p:nvSpPr>
        <p:spPr/>
        <p:txBody>
          <a:bodyPr>
            <a:normAutofit fontScale="85000" lnSpcReduction="20000"/>
          </a:bodyPr>
          <a:lstStyle/>
          <a:p>
            <a:r>
              <a:rPr lang="en-US" altLang="zh-CN">
                <a:solidFill>
                  <a:srgbClr val="FF0000"/>
                </a:solidFill>
              </a:rPr>
              <a:t>ETL</a:t>
            </a:r>
            <a:r>
              <a:rPr lang="zh-CN" altLang="en-US">
                <a:solidFill>
                  <a:srgbClr val="FF0000"/>
                </a:solidFill>
              </a:rPr>
              <a:t>工具分类</a:t>
            </a:r>
          </a:p>
          <a:p>
            <a:pPr lvl="1"/>
            <a:r>
              <a:rPr lang="zh-CN" altLang="en-US"/>
              <a:t>专业</a:t>
            </a:r>
            <a:r>
              <a:rPr lang="en-US" altLang="zh-CN"/>
              <a:t>ETL</a:t>
            </a:r>
            <a:r>
              <a:rPr lang="zh-CN" altLang="en-US"/>
              <a:t>厂商和产品，如</a:t>
            </a:r>
            <a:r>
              <a:rPr lang="en-US" altLang="zh-CN"/>
              <a:t>Ascential Datastage</a:t>
            </a:r>
          </a:p>
          <a:p>
            <a:pPr lvl="1"/>
            <a:r>
              <a:rPr lang="zh-CN" altLang="en-US"/>
              <a:t>整体解决方案提供商和产品</a:t>
            </a:r>
            <a:r>
              <a:rPr lang="en-US" altLang="zh-CN"/>
              <a:t>,</a:t>
            </a:r>
            <a:r>
              <a:rPr lang="zh-CN" altLang="en-US"/>
              <a:t>提供数据仓库存储、设计和展现工具的同时也提供</a:t>
            </a:r>
            <a:r>
              <a:rPr lang="en-US" altLang="zh-CN"/>
              <a:t>ETL</a:t>
            </a:r>
            <a:r>
              <a:rPr lang="zh-CN" altLang="en-US"/>
              <a:t>工具，但结构相对封闭，只支持自己的产品，如</a:t>
            </a:r>
            <a:r>
              <a:rPr lang="en-US" altLang="zh-CN"/>
              <a:t>IBM Warehouse Manager, Oracle Warehouse Builder, Microsoft DTS</a:t>
            </a:r>
            <a:r>
              <a:rPr lang="zh-CN" altLang="en-US"/>
              <a:t>等</a:t>
            </a:r>
            <a:endParaRPr lang="en-US" altLang="zh-CN"/>
          </a:p>
          <a:p>
            <a:pPr marL="268288" lvl="1" indent="0">
              <a:buNone/>
            </a:pPr>
            <a:endParaRPr lang="zh-CN" altLang="en-US" sz="900"/>
          </a:p>
          <a:p>
            <a:r>
              <a:rPr lang="en-US" altLang="zh-CN">
                <a:solidFill>
                  <a:srgbClr val="FF0000"/>
                </a:solidFill>
              </a:rPr>
              <a:t>ETL</a:t>
            </a:r>
            <a:r>
              <a:rPr lang="zh-CN" altLang="en-US">
                <a:solidFill>
                  <a:srgbClr val="FF0000"/>
                </a:solidFill>
              </a:rPr>
              <a:t>工具选择</a:t>
            </a:r>
          </a:p>
          <a:p>
            <a:pPr lvl="1"/>
            <a:r>
              <a:rPr lang="zh-CN" altLang="en-US"/>
              <a:t>对平台的支持（高性能的硬件和主机）</a:t>
            </a:r>
          </a:p>
          <a:p>
            <a:pPr lvl="1"/>
            <a:r>
              <a:rPr lang="zh-CN" altLang="en-US"/>
              <a:t>对数据源的支持</a:t>
            </a:r>
          </a:p>
          <a:p>
            <a:pPr lvl="1"/>
            <a:r>
              <a:rPr lang="zh-CN" altLang="en-US"/>
              <a:t>数据转换功能</a:t>
            </a:r>
          </a:p>
          <a:p>
            <a:pPr lvl="1"/>
            <a:r>
              <a:rPr lang="zh-CN" altLang="en-US"/>
              <a:t>管理和调度功能</a:t>
            </a:r>
          </a:p>
          <a:p>
            <a:pPr lvl="1"/>
            <a:r>
              <a:rPr lang="zh-CN" altLang="en-US"/>
              <a:t>集成和开放性</a:t>
            </a:r>
          </a:p>
          <a:p>
            <a:pPr lvl="1"/>
            <a:r>
              <a:rPr lang="zh-CN" altLang="en-US"/>
              <a:t>对元数据的管理</a:t>
            </a:r>
          </a:p>
        </p:txBody>
      </p:sp>
      <p:sp>
        <p:nvSpPr>
          <p:cNvPr id="4" name="灯片编号占位符 3">
            <a:extLst>
              <a:ext uri="{FF2B5EF4-FFF2-40B4-BE49-F238E27FC236}">
                <a16:creationId xmlns:a16="http://schemas.microsoft.com/office/drawing/2014/main" id="{18993C3C-B6F2-4770-BD8A-4E26A9CD7CDA}"/>
              </a:ext>
            </a:extLst>
          </p:cNvPr>
          <p:cNvSpPr>
            <a:spLocks noGrp="1"/>
          </p:cNvSpPr>
          <p:nvPr>
            <p:ph type="sldNum" sz="quarter" idx="12"/>
          </p:nvPr>
        </p:nvSpPr>
        <p:spPr/>
        <p:txBody>
          <a:bodyPr/>
          <a:lstStyle/>
          <a:p>
            <a:fld id="{BEE6C54C-6C12-40E0-80B0-01E42803F46F}" type="slidenum">
              <a:rPr lang="zh-CN" altLang="en-US" smtClean="0"/>
              <a:pPr/>
              <a:t>58</a:t>
            </a:fld>
            <a:endParaRPr lang="zh-CN" altLang="en-US"/>
          </a:p>
        </p:txBody>
      </p:sp>
    </p:spTree>
    <p:extLst>
      <p:ext uri="{BB962C8B-B14F-4D97-AF65-F5344CB8AC3E}">
        <p14:creationId xmlns:p14="http://schemas.microsoft.com/office/powerpoint/2010/main" val="2938573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6220D-7365-4156-8556-F192E54E6921}"/>
              </a:ext>
            </a:extLst>
          </p:cNvPr>
          <p:cNvSpPr>
            <a:spLocks noGrp="1"/>
          </p:cNvSpPr>
          <p:nvPr>
            <p:ph type="title"/>
          </p:nvPr>
        </p:nvSpPr>
        <p:spPr/>
        <p:txBody>
          <a:bodyPr/>
          <a:lstStyle/>
          <a:p>
            <a:r>
              <a:rPr lang="zh-CN" altLang="en-US"/>
              <a:t>从数据库到数据仓库</a:t>
            </a:r>
          </a:p>
        </p:txBody>
      </p:sp>
      <p:sp>
        <p:nvSpPr>
          <p:cNvPr id="3" name="内容占位符 2">
            <a:extLst>
              <a:ext uri="{FF2B5EF4-FFF2-40B4-BE49-F238E27FC236}">
                <a16:creationId xmlns:a16="http://schemas.microsoft.com/office/drawing/2014/main" id="{C4F3AACA-C2CC-4756-B8D8-AB1272107ECD}"/>
              </a:ext>
            </a:extLst>
          </p:cNvPr>
          <p:cNvSpPr>
            <a:spLocks noGrp="1"/>
          </p:cNvSpPr>
          <p:nvPr>
            <p:ph idx="1"/>
          </p:nvPr>
        </p:nvSpPr>
        <p:spPr/>
        <p:txBody>
          <a:bodyPr/>
          <a:lstStyle/>
          <a:p>
            <a:r>
              <a:rPr lang="zh-CN" altLang="en-US"/>
              <a:t>事务处理与分析处理</a:t>
            </a:r>
            <a:endParaRPr lang="en-US" altLang="zh-CN"/>
          </a:p>
          <a:p>
            <a:pPr lvl="1"/>
            <a:r>
              <a:rPr lang="zh-CN" altLang="en-US"/>
              <a:t>数据处理根据管理和使用方式不同可分为两大类：</a:t>
            </a:r>
            <a:r>
              <a:rPr lang="zh-CN" altLang="en-US">
                <a:solidFill>
                  <a:srgbClr val="FF0000"/>
                </a:solidFill>
              </a:rPr>
              <a:t>操作型和分析型处理</a:t>
            </a:r>
            <a:endParaRPr lang="en-US" altLang="zh-CN">
              <a:solidFill>
                <a:srgbClr val="FF0000"/>
              </a:solidFill>
            </a:endParaRPr>
          </a:p>
          <a:p>
            <a:endParaRPr lang="zh-CN" altLang="en-US"/>
          </a:p>
        </p:txBody>
      </p:sp>
      <p:sp>
        <p:nvSpPr>
          <p:cNvPr id="4" name="灯片编号占位符 3">
            <a:extLst>
              <a:ext uri="{FF2B5EF4-FFF2-40B4-BE49-F238E27FC236}">
                <a16:creationId xmlns:a16="http://schemas.microsoft.com/office/drawing/2014/main" id="{A043C3FD-AB2C-46A4-89C9-EC2B760CD1CD}"/>
              </a:ext>
            </a:extLst>
          </p:cNvPr>
          <p:cNvSpPr>
            <a:spLocks noGrp="1"/>
          </p:cNvSpPr>
          <p:nvPr>
            <p:ph type="sldNum" sz="quarter" idx="12"/>
          </p:nvPr>
        </p:nvSpPr>
        <p:spPr/>
        <p:txBody>
          <a:bodyPr/>
          <a:lstStyle/>
          <a:p>
            <a:fld id="{BEE6C54C-6C12-40E0-80B0-01E42803F46F}" type="slidenum">
              <a:rPr lang="zh-CN" altLang="en-US" smtClean="0"/>
              <a:pPr/>
              <a:t>5</a:t>
            </a:fld>
            <a:endParaRPr lang="zh-CN" altLang="en-US"/>
          </a:p>
        </p:txBody>
      </p:sp>
      <p:sp>
        <p:nvSpPr>
          <p:cNvPr id="5" name="文本框 4">
            <a:extLst>
              <a:ext uri="{FF2B5EF4-FFF2-40B4-BE49-F238E27FC236}">
                <a16:creationId xmlns:a16="http://schemas.microsoft.com/office/drawing/2014/main" id="{5C643E5E-5A76-4C05-B9DB-F0C60EA0988D}"/>
              </a:ext>
            </a:extLst>
          </p:cNvPr>
          <p:cNvSpPr txBox="1"/>
          <p:nvPr/>
        </p:nvSpPr>
        <p:spPr>
          <a:xfrm>
            <a:off x="1241899" y="2704289"/>
            <a:ext cx="4760068" cy="2554545"/>
          </a:xfrm>
          <a:prstGeom prst="rect">
            <a:avLst/>
          </a:prstGeom>
          <a:noFill/>
          <a:ln w="9525">
            <a:solidFill>
              <a:schemeClr val="tx1"/>
            </a:solidFill>
          </a:ln>
        </p:spPr>
        <p:txBody>
          <a:bodyPr wrap="square" rtlCol="0">
            <a:spAutoFit/>
          </a:bodyPr>
          <a:lstStyle/>
          <a:p>
            <a:pPr marL="285750" indent="-285750">
              <a:buFont typeface="Arial" panose="020B0604020202020204" pitchFamily="34" charset="0"/>
              <a:buChar char="•"/>
            </a:pPr>
            <a:r>
              <a:rPr lang="zh-CN" altLang="en-US" sz="2000">
                <a:solidFill>
                  <a:srgbClr val="0000FF"/>
                </a:solidFill>
                <a:latin typeface="微软雅黑" panose="020B0503020204020204" pitchFamily="34" charset="-122"/>
                <a:ea typeface="微软雅黑" panose="020B0503020204020204" pitchFamily="34" charset="-122"/>
              </a:rPr>
              <a:t>对数据库联机</a:t>
            </a:r>
            <a:r>
              <a:rPr lang="en-US" altLang="zh-CN" sz="2000">
                <a:solidFill>
                  <a:srgbClr val="0000FF"/>
                </a:solidFill>
                <a:latin typeface="微软雅黑" panose="020B0503020204020204" pitchFamily="34" charset="-122"/>
                <a:ea typeface="微软雅黑" panose="020B0503020204020204" pitchFamily="34" charset="-122"/>
              </a:rPr>
              <a:t>(online)</a:t>
            </a:r>
            <a:r>
              <a:rPr lang="zh-CN" altLang="en-US" sz="2000">
                <a:solidFill>
                  <a:srgbClr val="0000FF"/>
                </a:solidFill>
                <a:latin typeface="微软雅黑" panose="020B0503020204020204" pitchFamily="34" charset="-122"/>
                <a:ea typeface="微软雅黑" panose="020B0503020204020204" pitchFamily="34" charset="-122"/>
              </a:rPr>
              <a:t>的日常操作，通常是对一个或一组记录的查询或修改，主要为企业的特点应用服务</a:t>
            </a:r>
            <a:endParaRPr lang="en-US" altLang="zh-CN" sz="2000">
              <a:solidFill>
                <a:srgbClr val="0000F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a:solidFill>
                  <a:srgbClr val="0000FF"/>
                </a:solidFill>
                <a:latin typeface="微软雅黑" panose="020B0503020204020204" pitchFamily="34" charset="-122"/>
                <a:ea typeface="微软雅黑" panose="020B0503020204020204" pitchFamily="34" charset="-122"/>
              </a:rPr>
              <a:t>采用</a:t>
            </a:r>
            <a:r>
              <a:rPr lang="zh-CN" altLang="en-US" sz="2000">
                <a:solidFill>
                  <a:srgbClr val="FF0000"/>
                </a:solidFill>
                <a:latin typeface="微软雅黑" panose="020B0503020204020204" pitchFamily="34" charset="-122"/>
                <a:ea typeface="微软雅黑" panose="020B0503020204020204" pitchFamily="34" charset="-122"/>
              </a:rPr>
              <a:t>实时或在线方式</a:t>
            </a:r>
            <a:r>
              <a:rPr lang="zh-CN" altLang="en-US" sz="2000">
                <a:solidFill>
                  <a:srgbClr val="0000FF"/>
                </a:solidFill>
                <a:latin typeface="微软雅黑" panose="020B0503020204020204" pitchFamily="34" charset="-122"/>
                <a:ea typeface="微软雅黑" panose="020B0503020204020204" pitchFamily="34" charset="-122"/>
              </a:rPr>
              <a:t>处理数据库</a:t>
            </a:r>
            <a:endParaRPr lang="en-US" altLang="zh-CN" sz="2000">
              <a:solidFill>
                <a:srgbClr val="0000F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a:solidFill>
                  <a:srgbClr val="0000FF"/>
                </a:solidFill>
                <a:latin typeface="微软雅黑" panose="020B0503020204020204" pitchFamily="34" charset="-122"/>
                <a:ea typeface="微软雅黑" panose="020B0503020204020204" pitchFamily="34" charset="-122"/>
              </a:rPr>
              <a:t>关注点：</a:t>
            </a:r>
            <a:endParaRPr lang="en-US" altLang="zh-CN" sz="2000">
              <a:solidFill>
                <a:srgbClr val="0000FF"/>
              </a:solidFill>
              <a:latin typeface="微软雅黑" panose="020B0503020204020204" pitchFamily="34" charset="-122"/>
              <a:ea typeface="微软雅黑" panose="020B0503020204020204" pitchFamily="34" charset="-122"/>
            </a:endParaRPr>
          </a:p>
          <a:p>
            <a:pPr marL="800100" lvl="1" indent="-342900">
              <a:buFont typeface="微软雅黑" panose="020B0503020204020204" pitchFamily="34" charset="-122"/>
              <a:buChar char="─"/>
            </a:pPr>
            <a:r>
              <a:rPr lang="zh-CN" altLang="en-US" sz="2000">
                <a:solidFill>
                  <a:srgbClr val="FF0000"/>
                </a:solidFill>
                <a:latin typeface="微软雅黑" panose="020B0503020204020204" pitchFamily="34" charset="-122"/>
                <a:ea typeface="微软雅黑" panose="020B0503020204020204" pitchFamily="34" charset="-122"/>
              </a:rPr>
              <a:t>性能</a:t>
            </a:r>
            <a:r>
              <a:rPr lang="zh-CN" altLang="en-US" sz="2000">
                <a:solidFill>
                  <a:srgbClr val="0000FF"/>
                </a:solidFill>
                <a:latin typeface="微软雅黑" panose="020B0503020204020204" pitchFamily="34" charset="-122"/>
                <a:ea typeface="微软雅黑" panose="020B0503020204020204" pitchFamily="34" charset="-122"/>
              </a:rPr>
              <a:t>（吞吐量</a:t>
            </a:r>
            <a:r>
              <a:rPr lang="en-US" altLang="zh-CN" sz="2000">
                <a:solidFill>
                  <a:srgbClr val="0000FF"/>
                </a:solidFill>
                <a:latin typeface="微软雅黑" panose="020B0503020204020204" pitchFamily="34" charset="-122"/>
                <a:ea typeface="微软雅黑" panose="020B0503020204020204" pitchFamily="34" charset="-122"/>
              </a:rPr>
              <a:t>+</a:t>
            </a:r>
            <a:r>
              <a:rPr lang="zh-CN" altLang="en-US" sz="2000">
                <a:solidFill>
                  <a:srgbClr val="0000FF"/>
                </a:solidFill>
                <a:latin typeface="微软雅黑" panose="020B0503020204020204" pitchFamily="34" charset="-122"/>
                <a:ea typeface="微软雅黑" panose="020B0503020204020204" pitchFamily="34" charset="-122"/>
              </a:rPr>
              <a:t>响应时间）</a:t>
            </a:r>
            <a:endParaRPr lang="en-US" altLang="zh-CN" sz="2000">
              <a:solidFill>
                <a:srgbClr val="0000FF"/>
              </a:solidFill>
              <a:latin typeface="微软雅黑" panose="020B0503020204020204" pitchFamily="34" charset="-122"/>
              <a:ea typeface="微软雅黑" panose="020B0503020204020204" pitchFamily="34" charset="-122"/>
            </a:endParaRPr>
          </a:p>
          <a:p>
            <a:pPr marL="800100" lvl="1" indent="-342900">
              <a:buFont typeface="微软雅黑" panose="020B0503020204020204" pitchFamily="34" charset="-122"/>
              <a:buChar char="─"/>
            </a:pPr>
            <a:r>
              <a:rPr lang="zh-CN" altLang="en-US" sz="2000">
                <a:solidFill>
                  <a:srgbClr val="FF0000"/>
                </a:solidFill>
                <a:latin typeface="微软雅黑" panose="020B0503020204020204" pitchFamily="34" charset="-122"/>
                <a:ea typeface="微软雅黑" panose="020B0503020204020204" pitchFamily="34" charset="-122"/>
              </a:rPr>
              <a:t>安全性</a:t>
            </a:r>
            <a:endParaRPr lang="en-US" altLang="zh-CN" sz="2000">
              <a:solidFill>
                <a:srgbClr val="FF0000"/>
              </a:solidFill>
              <a:latin typeface="微软雅黑" panose="020B0503020204020204" pitchFamily="34" charset="-122"/>
              <a:ea typeface="微软雅黑" panose="020B0503020204020204" pitchFamily="34" charset="-122"/>
            </a:endParaRPr>
          </a:p>
          <a:p>
            <a:pPr marL="800100" lvl="1" indent="-342900">
              <a:buFont typeface="微软雅黑" panose="020B0503020204020204" pitchFamily="34" charset="-122"/>
              <a:buChar char="─"/>
            </a:pPr>
            <a:r>
              <a:rPr lang="zh-CN" altLang="en-US" sz="2000">
                <a:solidFill>
                  <a:srgbClr val="FF0000"/>
                </a:solidFill>
                <a:latin typeface="微软雅黑" panose="020B0503020204020204" pitchFamily="34" charset="-122"/>
                <a:ea typeface="微软雅黑" panose="020B0503020204020204" pitchFamily="34" charset="-122"/>
              </a:rPr>
              <a:t>完整性</a:t>
            </a:r>
          </a:p>
        </p:txBody>
      </p:sp>
      <p:sp>
        <p:nvSpPr>
          <p:cNvPr id="6" name="矩形 5">
            <a:extLst>
              <a:ext uri="{FF2B5EF4-FFF2-40B4-BE49-F238E27FC236}">
                <a16:creationId xmlns:a16="http://schemas.microsoft.com/office/drawing/2014/main" id="{E8E67EDB-7232-449E-8860-EFCA6B2F9641}"/>
              </a:ext>
            </a:extLst>
          </p:cNvPr>
          <p:cNvSpPr/>
          <p:nvPr/>
        </p:nvSpPr>
        <p:spPr>
          <a:xfrm>
            <a:off x="2052043" y="5434598"/>
            <a:ext cx="2698175" cy="523220"/>
          </a:xfrm>
          <a:prstGeom prst="rect">
            <a:avLst/>
          </a:prstGeom>
        </p:spPr>
        <p:txBody>
          <a:bodyPr wrap="none">
            <a:spAutoFit/>
          </a:bodyPr>
          <a:lstStyle/>
          <a:p>
            <a:r>
              <a:rPr lang="zh-CN" altLang="en-US" sz="2800">
                <a:solidFill>
                  <a:srgbClr val="0000CC"/>
                </a:solidFill>
              </a:rPr>
              <a:t>操作型处理特点</a:t>
            </a:r>
          </a:p>
        </p:txBody>
      </p:sp>
      <p:sp>
        <p:nvSpPr>
          <p:cNvPr id="7" name="文本框 6">
            <a:extLst>
              <a:ext uri="{FF2B5EF4-FFF2-40B4-BE49-F238E27FC236}">
                <a16:creationId xmlns:a16="http://schemas.microsoft.com/office/drawing/2014/main" id="{90E183C9-8C4B-4D18-B057-350B33B7E0F0}"/>
              </a:ext>
            </a:extLst>
          </p:cNvPr>
          <p:cNvSpPr txBox="1"/>
          <p:nvPr/>
        </p:nvSpPr>
        <p:spPr>
          <a:xfrm>
            <a:off x="6190034" y="2704289"/>
            <a:ext cx="4760067" cy="2554545"/>
          </a:xfrm>
          <a:prstGeom prst="rect">
            <a:avLst/>
          </a:prstGeom>
          <a:noFill/>
          <a:ln w="9525">
            <a:solidFill>
              <a:schemeClr val="tx1"/>
            </a:solidFill>
          </a:ln>
        </p:spPr>
        <p:txBody>
          <a:bodyPr wrap="square" rtlCol="0">
            <a:spAutoFit/>
          </a:bodyPr>
          <a:lstStyle/>
          <a:p>
            <a:pPr marL="285750" indent="-285750">
              <a:buFont typeface="Arial" panose="020B0604020202020204" pitchFamily="34" charset="0"/>
              <a:buChar char="•"/>
            </a:pPr>
            <a:r>
              <a:rPr lang="zh-CN" altLang="en-US" sz="2000">
                <a:solidFill>
                  <a:srgbClr val="0000FF"/>
                </a:solidFill>
                <a:latin typeface="微软雅黑" panose="020B0503020204020204" pitchFamily="34" charset="-122"/>
                <a:ea typeface="微软雅黑" panose="020B0503020204020204" pitchFamily="34" charset="-122"/>
              </a:rPr>
              <a:t>用于管理人员的</a:t>
            </a:r>
            <a:r>
              <a:rPr lang="zh-CN" altLang="en-US" sz="2000">
                <a:solidFill>
                  <a:srgbClr val="FF0000"/>
                </a:solidFill>
                <a:latin typeface="微软雅黑" panose="020B0503020204020204" pitchFamily="34" charset="-122"/>
                <a:ea typeface="微软雅黑" panose="020B0503020204020204" pitchFamily="34" charset="-122"/>
              </a:rPr>
              <a:t>决策分析</a:t>
            </a:r>
            <a:endParaRPr lang="en-US" altLang="zh-CN" sz="2000">
              <a:solidFill>
                <a:srgbClr val="FF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a:solidFill>
                  <a:srgbClr val="0000FF"/>
                </a:solidFill>
                <a:latin typeface="微软雅黑" panose="020B0503020204020204" pitchFamily="34" charset="-122"/>
                <a:ea typeface="微软雅黑" panose="020B0503020204020204" pitchFamily="34" charset="-122"/>
              </a:rPr>
              <a:t>经常要访问</a:t>
            </a:r>
            <a:r>
              <a:rPr lang="zh-CN" altLang="en-US" sz="2000">
                <a:solidFill>
                  <a:srgbClr val="FF0000"/>
                </a:solidFill>
                <a:latin typeface="微软雅黑" panose="020B0503020204020204" pitchFamily="34" charset="-122"/>
                <a:ea typeface="微软雅黑" panose="020B0503020204020204" pitchFamily="34" charset="-122"/>
              </a:rPr>
              <a:t>大量的历史数据</a:t>
            </a:r>
            <a:endParaRPr lang="en-US" altLang="zh-CN" sz="2000">
              <a:solidFill>
                <a:srgbClr val="FF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a:solidFill>
                  <a:srgbClr val="0000FF"/>
                </a:solidFill>
                <a:latin typeface="微软雅黑" panose="020B0503020204020204" pitchFamily="34" charset="-122"/>
                <a:ea typeface="微软雅黑" panose="020B0503020204020204" pitchFamily="34" charset="-122"/>
              </a:rPr>
              <a:t>很少的数据库写操作，除非对数据库进行更新或装入时</a:t>
            </a:r>
            <a:endParaRPr lang="en-US" altLang="zh-CN" sz="2000">
              <a:solidFill>
                <a:srgbClr val="0000F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a:solidFill>
                  <a:srgbClr val="0000FF"/>
                </a:solidFill>
                <a:latin typeface="微软雅黑" panose="020B0503020204020204" pitchFamily="34" charset="-122"/>
                <a:ea typeface="微软雅黑" panose="020B0503020204020204" pitchFamily="34" charset="-122"/>
              </a:rPr>
              <a:t>关注点：</a:t>
            </a:r>
            <a:endParaRPr lang="en-US" altLang="zh-CN" sz="2000">
              <a:solidFill>
                <a:srgbClr val="0000FF"/>
              </a:solidFill>
              <a:latin typeface="微软雅黑" panose="020B0503020204020204" pitchFamily="34" charset="-122"/>
              <a:ea typeface="微软雅黑" panose="020B0503020204020204" pitchFamily="34" charset="-122"/>
            </a:endParaRPr>
          </a:p>
          <a:p>
            <a:pPr marL="800100" lvl="1" indent="-342900">
              <a:buFont typeface="微软雅黑" panose="020B0503020204020204" pitchFamily="34" charset="-122"/>
              <a:buChar char="─"/>
            </a:pPr>
            <a:r>
              <a:rPr lang="zh-CN" altLang="en-US" sz="2000">
                <a:solidFill>
                  <a:srgbClr val="0000FF"/>
                </a:solidFill>
                <a:latin typeface="微软雅黑" panose="020B0503020204020204" pitchFamily="34" charset="-122"/>
                <a:ea typeface="微软雅黑" panose="020B0503020204020204" pitchFamily="34" charset="-122"/>
              </a:rPr>
              <a:t>数据</a:t>
            </a:r>
            <a:r>
              <a:rPr lang="zh-CN" altLang="en-US" sz="2000">
                <a:solidFill>
                  <a:srgbClr val="FF0000"/>
                </a:solidFill>
                <a:latin typeface="微软雅黑" panose="020B0503020204020204" pitchFamily="34" charset="-122"/>
                <a:ea typeface="微软雅黑" panose="020B0503020204020204" pitchFamily="34" charset="-122"/>
              </a:rPr>
              <a:t>集成性</a:t>
            </a:r>
            <a:endParaRPr lang="en-US" altLang="zh-CN" sz="2000">
              <a:solidFill>
                <a:srgbClr val="FF0000"/>
              </a:solidFill>
              <a:latin typeface="微软雅黑" panose="020B0503020204020204" pitchFamily="34" charset="-122"/>
              <a:ea typeface="微软雅黑" panose="020B0503020204020204" pitchFamily="34" charset="-122"/>
            </a:endParaRPr>
          </a:p>
          <a:p>
            <a:pPr marL="800100" lvl="1" indent="-342900">
              <a:buFont typeface="微软雅黑" panose="020B0503020204020204" pitchFamily="34" charset="-122"/>
              <a:buChar char="─"/>
            </a:pPr>
            <a:r>
              <a:rPr lang="zh-CN" altLang="en-US" sz="2000">
                <a:solidFill>
                  <a:srgbClr val="0000FF"/>
                </a:solidFill>
                <a:latin typeface="微软雅黑" panose="020B0503020204020204" pitchFamily="34" charset="-122"/>
                <a:ea typeface="微软雅黑" panose="020B0503020204020204" pitchFamily="34" charset="-122"/>
              </a:rPr>
              <a:t>数据</a:t>
            </a:r>
            <a:r>
              <a:rPr lang="zh-CN" altLang="en-US" sz="2000">
                <a:solidFill>
                  <a:srgbClr val="FF0000"/>
                </a:solidFill>
                <a:latin typeface="微软雅黑" panose="020B0503020204020204" pitchFamily="34" charset="-122"/>
                <a:ea typeface="微软雅黑" panose="020B0503020204020204" pitchFamily="34" charset="-122"/>
              </a:rPr>
              <a:t>质量</a:t>
            </a:r>
            <a:endParaRPr lang="en-US" altLang="zh-CN" sz="2000">
              <a:solidFill>
                <a:srgbClr val="FF0000"/>
              </a:solidFill>
              <a:latin typeface="微软雅黑" panose="020B0503020204020204" pitchFamily="34" charset="-122"/>
              <a:ea typeface="微软雅黑" panose="020B0503020204020204" pitchFamily="34" charset="-122"/>
            </a:endParaRPr>
          </a:p>
          <a:p>
            <a:pPr marL="800100" lvl="1" indent="-342900">
              <a:buFont typeface="微软雅黑" panose="020B0503020204020204" pitchFamily="34" charset="-122"/>
              <a:buChar char="─"/>
            </a:pPr>
            <a:r>
              <a:rPr lang="zh-CN" altLang="en-US" sz="2000">
                <a:solidFill>
                  <a:srgbClr val="0000FF"/>
                </a:solidFill>
                <a:latin typeface="微软雅黑" panose="020B0503020204020204" pitchFamily="34" charset="-122"/>
                <a:ea typeface="微软雅黑" panose="020B0503020204020204" pitchFamily="34" charset="-122"/>
              </a:rPr>
              <a:t>数据的</a:t>
            </a:r>
            <a:r>
              <a:rPr lang="zh-CN" altLang="en-US" sz="2000">
                <a:solidFill>
                  <a:srgbClr val="FF0000"/>
                </a:solidFill>
                <a:latin typeface="微软雅黑" panose="020B0503020204020204" pitchFamily="34" charset="-122"/>
                <a:ea typeface="微软雅黑" panose="020B0503020204020204" pitchFamily="34" charset="-122"/>
              </a:rPr>
              <a:t>综合</a:t>
            </a:r>
          </a:p>
        </p:txBody>
      </p:sp>
      <p:sp>
        <p:nvSpPr>
          <p:cNvPr id="8" name="矩形 7">
            <a:extLst>
              <a:ext uri="{FF2B5EF4-FFF2-40B4-BE49-F238E27FC236}">
                <a16:creationId xmlns:a16="http://schemas.microsoft.com/office/drawing/2014/main" id="{985BA3EB-9AC5-4937-99A2-242A00E76B0E}"/>
              </a:ext>
            </a:extLst>
          </p:cNvPr>
          <p:cNvSpPr/>
          <p:nvPr/>
        </p:nvSpPr>
        <p:spPr>
          <a:xfrm>
            <a:off x="7220979" y="5434598"/>
            <a:ext cx="2698175" cy="523220"/>
          </a:xfrm>
          <a:prstGeom prst="rect">
            <a:avLst/>
          </a:prstGeom>
        </p:spPr>
        <p:txBody>
          <a:bodyPr wrap="none">
            <a:spAutoFit/>
          </a:bodyPr>
          <a:lstStyle/>
          <a:p>
            <a:r>
              <a:rPr lang="zh-CN" altLang="en-US" sz="2800">
                <a:solidFill>
                  <a:srgbClr val="0000CC"/>
                </a:solidFill>
              </a:rPr>
              <a:t>分析型处理特点</a:t>
            </a:r>
          </a:p>
        </p:txBody>
      </p:sp>
    </p:spTree>
    <p:extLst>
      <p:ext uri="{BB962C8B-B14F-4D97-AF65-F5344CB8AC3E}">
        <p14:creationId xmlns:p14="http://schemas.microsoft.com/office/powerpoint/2010/main" val="18556171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5677B3-62D0-40E8-9F64-8EFCDD46A5B1}"/>
              </a:ext>
            </a:extLst>
          </p:cNvPr>
          <p:cNvSpPr>
            <a:spLocks noGrp="1"/>
          </p:cNvSpPr>
          <p:nvPr>
            <p:ph type="title"/>
          </p:nvPr>
        </p:nvSpPr>
        <p:spPr/>
        <p:txBody>
          <a:bodyPr/>
          <a:lstStyle/>
          <a:p>
            <a:r>
              <a:rPr lang="zh-CN" altLang="en-US"/>
              <a:t>元数据</a:t>
            </a:r>
            <a:r>
              <a:rPr lang="en-US" altLang="zh-CN"/>
              <a:t>(more detailed)</a:t>
            </a:r>
            <a:endParaRPr lang="zh-CN" altLang="en-US"/>
          </a:p>
        </p:txBody>
      </p:sp>
      <p:sp>
        <p:nvSpPr>
          <p:cNvPr id="3" name="内容占位符 2">
            <a:extLst>
              <a:ext uri="{FF2B5EF4-FFF2-40B4-BE49-F238E27FC236}">
                <a16:creationId xmlns:a16="http://schemas.microsoft.com/office/drawing/2014/main" id="{00C6928A-91AC-4BEA-B63D-88B14033562F}"/>
              </a:ext>
            </a:extLst>
          </p:cNvPr>
          <p:cNvSpPr>
            <a:spLocks noGrp="1"/>
          </p:cNvSpPr>
          <p:nvPr>
            <p:ph idx="1"/>
          </p:nvPr>
        </p:nvSpPr>
        <p:spPr/>
        <p:txBody>
          <a:bodyPr>
            <a:normAutofit fontScale="85000" lnSpcReduction="20000"/>
          </a:bodyPr>
          <a:lstStyle/>
          <a:p>
            <a:r>
              <a:rPr lang="zh-CN" altLang="en-US">
                <a:solidFill>
                  <a:srgbClr val="FF0000"/>
                </a:solidFill>
              </a:rPr>
              <a:t>元数据的定义</a:t>
            </a:r>
            <a:endParaRPr lang="en-US" altLang="zh-CN">
              <a:solidFill>
                <a:srgbClr val="FF0000"/>
              </a:solidFill>
            </a:endParaRPr>
          </a:p>
          <a:p>
            <a:pPr lvl="1"/>
            <a:r>
              <a:rPr lang="zh-CN" altLang="en-US"/>
              <a:t>描述数据的数据。</a:t>
            </a:r>
            <a:endParaRPr lang="en-US" altLang="zh-CN"/>
          </a:p>
          <a:p>
            <a:r>
              <a:rPr lang="zh-CN" altLang="en-US"/>
              <a:t>只要有程序和数据，元数据就会在信息处理环境中存在。</a:t>
            </a:r>
            <a:endParaRPr lang="en-US" altLang="zh-CN"/>
          </a:p>
          <a:p>
            <a:r>
              <a:rPr lang="zh-CN" altLang="en-US"/>
              <a:t>在数据仓库中，元数据用来描述和定位数据仓库中的数据、它们的</a:t>
            </a:r>
            <a:r>
              <a:rPr lang="zh-CN" altLang="en-US">
                <a:solidFill>
                  <a:srgbClr val="FF0000"/>
                </a:solidFill>
              </a:rPr>
              <a:t>来源</a:t>
            </a:r>
            <a:r>
              <a:rPr lang="zh-CN" altLang="en-US"/>
              <a:t>及它们在数据仓库建设过程中的</a:t>
            </a:r>
            <a:r>
              <a:rPr lang="zh-CN" altLang="en-US">
                <a:solidFill>
                  <a:srgbClr val="FF0000"/>
                </a:solidFill>
              </a:rPr>
              <a:t>活动</a:t>
            </a:r>
            <a:r>
              <a:rPr lang="zh-CN" altLang="en-US"/>
              <a:t>；还有数据的数据结构和相关操作的相关描述</a:t>
            </a:r>
            <a:r>
              <a:rPr lang="en-US" altLang="zh-CN"/>
              <a:t>(</a:t>
            </a:r>
            <a:r>
              <a:rPr lang="zh-CN" altLang="en-US"/>
              <a:t>输入、计算和输出</a:t>
            </a:r>
            <a:r>
              <a:rPr lang="en-US" altLang="zh-CN"/>
              <a:t>)</a:t>
            </a:r>
            <a:r>
              <a:rPr lang="zh-CN" altLang="en-US"/>
              <a:t>。</a:t>
            </a:r>
          </a:p>
          <a:p>
            <a:pPr lvl="1"/>
            <a:r>
              <a:rPr lang="zh-CN" altLang="en-US"/>
              <a:t>数据从哪里来？更新频率是多大？数据元素的含义是什么？进行了哪些计算、转换和筛选？</a:t>
            </a:r>
            <a:endParaRPr lang="en-US" altLang="zh-CN"/>
          </a:p>
          <a:p>
            <a:r>
              <a:rPr lang="zh-CN" altLang="en-US"/>
              <a:t>元数据管理贯穿于整个数据仓库构建和应用过程中。</a:t>
            </a:r>
          </a:p>
          <a:p>
            <a:r>
              <a:rPr lang="zh-CN" altLang="en-US"/>
              <a:t>元数据可用文件存在元数据库中。</a:t>
            </a:r>
          </a:p>
          <a:p>
            <a:r>
              <a:rPr lang="zh-CN" altLang="en-US"/>
              <a:t>要有效地管理数据仓库，必须设计一个描述能力强、内容完善的元数据。</a:t>
            </a:r>
          </a:p>
        </p:txBody>
      </p:sp>
      <p:sp>
        <p:nvSpPr>
          <p:cNvPr id="4" name="灯片编号占位符 3">
            <a:extLst>
              <a:ext uri="{FF2B5EF4-FFF2-40B4-BE49-F238E27FC236}">
                <a16:creationId xmlns:a16="http://schemas.microsoft.com/office/drawing/2014/main" id="{4DCDE2F2-BC5E-4B14-86AA-90BFF77B8298}"/>
              </a:ext>
            </a:extLst>
          </p:cNvPr>
          <p:cNvSpPr>
            <a:spLocks noGrp="1"/>
          </p:cNvSpPr>
          <p:nvPr>
            <p:ph type="sldNum" sz="quarter" idx="12"/>
          </p:nvPr>
        </p:nvSpPr>
        <p:spPr/>
        <p:txBody>
          <a:bodyPr/>
          <a:lstStyle/>
          <a:p>
            <a:fld id="{BEE6C54C-6C12-40E0-80B0-01E42803F46F}" type="slidenum">
              <a:rPr lang="zh-CN" altLang="en-US" smtClean="0"/>
              <a:pPr/>
              <a:t>59</a:t>
            </a:fld>
            <a:endParaRPr lang="zh-CN" altLang="en-US"/>
          </a:p>
        </p:txBody>
      </p:sp>
    </p:spTree>
    <p:extLst>
      <p:ext uri="{BB962C8B-B14F-4D97-AF65-F5344CB8AC3E}">
        <p14:creationId xmlns:p14="http://schemas.microsoft.com/office/powerpoint/2010/main" val="3727387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D37D8-B03E-4B1C-B51D-07689959A2F6}"/>
              </a:ext>
            </a:extLst>
          </p:cNvPr>
          <p:cNvSpPr>
            <a:spLocks noGrp="1"/>
          </p:cNvSpPr>
          <p:nvPr>
            <p:ph type="title"/>
          </p:nvPr>
        </p:nvSpPr>
        <p:spPr/>
        <p:txBody>
          <a:bodyPr/>
          <a:lstStyle/>
          <a:p>
            <a:r>
              <a:rPr lang="zh-CN" altLang="en-US"/>
              <a:t>元数据分类</a:t>
            </a:r>
          </a:p>
        </p:txBody>
      </p:sp>
      <p:sp>
        <p:nvSpPr>
          <p:cNvPr id="3" name="内容占位符 2">
            <a:extLst>
              <a:ext uri="{FF2B5EF4-FFF2-40B4-BE49-F238E27FC236}">
                <a16:creationId xmlns:a16="http://schemas.microsoft.com/office/drawing/2014/main" id="{7C1D57FA-6FC0-492C-BB8C-C58B081F88EE}"/>
              </a:ext>
            </a:extLst>
          </p:cNvPr>
          <p:cNvSpPr>
            <a:spLocks noGrp="1"/>
          </p:cNvSpPr>
          <p:nvPr>
            <p:ph idx="1"/>
          </p:nvPr>
        </p:nvSpPr>
        <p:spPr/>
        <p:txBody>
          <a:bodyPr/>
          <a:lstStyle/>
          <a:p>
            <a:r>
              <a:rPr lang="zh-CN" altLang="en-US">
                <a:solidFill>
                  <a:srgbClr val="FF0000"/>
                </a:solidFill>
              </a:rPr>
              <a:t>按用途划分</a:t>
            </a:r>
            <a:r>
              <a:rPr lang="zh-CN" altLang="en-US"/>
              <a:t>：</a:t>
            </a:r>
            <a:endParaRPr lang="en-US" altLang="zh-CN"/>
          </a:p>
          <a:p>
            <a:pPr lvl="1"/>
            <a:r>
              <a:rPr lang="zh-CN" altLang="en-US">
                <a:solidFill>
                  <a:srgbClr val="FF0000"/>
                </a:solidFill>
              </a:rPr>
              <a:t>管理元数据</a:t>
            </a:r>
            <a:endParaRPr lang="en-US" altLang="zh-CN">
              <a:solidFill>
                <a:srgbClr val="FF0000"/>
              </a:solidFill>
            </a:endParaRPr>
          </a:p>
          <a:p>
            <a:pPr lvl="2"/>
            <a:r>
              <a:rPr lang="zh-CN" altLang="en-US"/>
              <a:t>为负责开发、维护数仓</a:t>
            </a:r>
            <a:r>
              <a:rPr lang="en-US" altLang="zh-CN"/>
              <a:t>IT</a:t>
            </a:r>
            <a:r>
              <a:rPr lang="zh-CN" altLang="en-US"/>
              <a:t>人员所使用，用于开发和管理数仓</a:t>
            </a:r>
            <a:endParaRPr lang="en-US" altLang="zh-CN"/>
          </a:p>
          <a:p>
            <a:pPr lvl="3"/>
            <a:r>
              <a:rPr lang="zh-CN" altLang="en-US"/>
              <a:t>数据仓库结构描述，包括模式、视图、层次结构等</a:t>
            </a:r>
          </a:p>
          <a:p>
            <a:pPr lvl="3"/>
            <a:r>
              <a:rPr lang="zh-CN" altLang="en-US"/>
              <a:t>汇总算法，包括度量和维定义算法、数据粒度、主题域等</a:t>
            </a:r>
          </a:p>
          <a:p>
            <a:pPr lvl="3"/>
            <a:r>
              <a:rPr lang="zh-CN" altLang="en-US"/>
              <a:t>操作环境到数据仓库的映射，包括</a:t>
            </a:r>
            <a:r>
              <a:rPr lang="en-US" altLang="zh-CN"/>
              <a:t>ETL</a:t>
            </a:r>
            <a:r>
              <a:rPr lang="zh-CN" altLang="en-US"/>
              <a:t>规则、安全策略等</a:t>
            </a:r>
            <a:endParaRPr lang="en-US" altLang="zh-CN"/>
          </a:p>
          <a:p>
            <a:pPr lvl="1"/>
            <a:r>
              <a:rPr lang="zh-CN" altLang="en-US">
                <a:solidFill>
                  <a:srgbClr val="FF0000"/>
                </a:solidFill>
              </a:rPr>
              <a:t>用户元数据</a:t>
            </a:r>
            <a:endParaRPr lang="en-US" altLang="zh-CN">
              <a:solidFill>
                <a:srgbClr val="FF0000"/>
              </a:solidFill>
            </a:endParaRPr>
          </a:p>
          <a:p>
            <a:pPr lvl="2"/>
            <a:r>
              <a:rPr lang="zh-CN" altLang="en-US"/>
              <a:t>从最终用户的角度来描述数仓</a:t>
            </a:r>
            <a:endParaRPr lang="en-US" altLang="zh-CN"/>
          </a:p>
          <a:p>
            <a:pPr lvl="3"/>
            <a:r>
              <a:rPr lang="zh-CN" altLang="en-US"/>
              <a:t>如何连接数仓</a:t>
            </a:r>
            <a:endParaRPr lang="en-US" altLang="zh-CN"/>
          </a:p>
          <a:p>
            <a:pPr lvl="3"/>
            <a:r>
              <a:rPr lang="zh-CN" altLang="en-US"/>
              <a:t>可用访问数仓的哪些部分</a:t>
            </a:r>
          </a:p>
        </p:txBody>
      </p:sp>
      <p:sp>
        <p:nvSpPr>
          <p:cNvPr id="4" name="灯片编号占位符 3">
            <a:extLst>
              <a:ext uri="{FF2B5EF4-FFF2-40B4-BE49-F238E27FC236}">
                <a16:creationId xmlns:a16="http://schemas.microsoft.com/office/drawing/2014/main" id="{435CE6E6-82F1-441E-A5D8-89EB9F850E4C}"/>
              </a:ext>
            </a:extLst>
          </p:cNvPr>
          <p:cNvSpPr>
            <a:spLocks noGrp="1"/>
          </p:cNvSpPr>
          <p:nvPr>
            <p:ph type="sldNum" sz="quarter" idx="12"/>
          </p:nvPr>
        </p:nvSpPr>
        <p:spPr/>
        <p:txBody>
          <a:bodyPr/>
          <a:lstStyle/>
          <a:p>
            <a:fld id="{BEE6C54C-6C12-40E0-80B0-01E42803F46F}" type="slidenum">
              <a:rPr lang="zh-CN" altLang="en-US" smtClean="0"/>
              <a:pPr/>
              <a:t>60</a:t>
            </a:fld>
            <a:endParaRPr lang="zh-CN" altLang="en-US"/>
          </a:p>
        </p:txBody>
      </p:sp>
    </p:spTree>
    <p:extLst>
      <p:ext uri="{BB962C8B-B14F-4D97-AF65-F5344CB8AC3E}">
        <p14:creationId xmlns:p14="http://schemas.microsoft.com/office/powerpoint/2010/main" val="1745306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6A3ED2-27D6-40AF-B9C4-F32EE3EA391A}"/>
              </a:ext>
            </a:extLst>
          </p:cNvPr>
          <p:cNvSpPr>
            <a:spLocks noGrp="1"/>
          </p:cNvSpPr>
          <p:nvPr>
            <p:ph type="title"/>
          </p:nvPr>
        </p:nvSpPr>
        <p:spPr/>
        <p:txBody>
          <a:bodyPr/>
          <a:lstStyle/>
          <a:p>
            <a:r>
              <a:rPr lang="zh-CN" altLang="en-US"/>
              <a:t>元数据其他分类方法</a:t>
            </a:r>
          </a:p>
        </p:txBody>
      </p:sp>
      <p:sp>
        <p:nvSpPr>
          <p:cNvPr id="3" name="内容占位符 2">
            <a:extLst>
              <a:ext uri="{FF2B5EF4-FFF2-40B4-BE49-F238E27FC236}">
                <a16:creationId xmlns:a16="http://schemas.microsoft.com/office/drawing/2014/main" id="{363AA989-5A1D-4E92-AE0A-E60FC46D7057}"/>
              </a:ext>
            </a:extLst>
          </p:cNvPr>
          <p:cNvSpPr>
            <a:spLocks noGrp="1"/>
          </p:cNvSpPr>
          <p:nvPr>
            <p:ph idx="1"/>
          </p:nvPr>
        </p:nvSpPr>
        <p:spPr>
          <a:xfrm>
            <a:off x="838200" y="1407460"/>
            <a:ext cx="10515600" cy="4769504"/>
          </a:xfrm>
        </p:spPr>
        <p:txBody>
          <a:bodyPr>
            <a:normAutofit lnSpcReduction="10000"/>
          </a:bodyPr>
          <a:lstStyle/>
          <a:p>
            <a:r>
              <a:rPr lang="zh-CN" altLang="en-US">
                <a:solidFill>
                  <a:srgbClr val="FF0000"/>
                </a:solidFill>
              </a:rPr>
              <a:t>按元数据来源</a:t>
            </a:r>
            <a:endParaRPr lang="en-US" altLang="zh-CN">
              <a:solidFill>
                <a:srgbClr val="FF0000"/>
              </a:solidFill>
            </a:endParaRPr>
          </a:p>
          <a:p>
            <a:pPr lvl="1"/>
            <a:r>
              <a:rPr lang="zh-CN" altLang="en-US"/>
              <a:t>数据源元数据、数据模型元数据、数据源与数仓映射元数据、数仓应用元数据</a:t>
            </a:r>
            <a:endParaRPr lang="en-US" altLang="zh-CN"/>
          </a:p>
          <a:p>
            <a:r>
              <a:rPr lang="zh-CN" altLang="en-US">
                <a:solidFill>
                  <a:srgbClr val="FF0000"/>
                </a:solidFill>
              </a:rPr>
              <a:t>按元数据的生成</a:t>
            </a:r>
            <a:r>
              <a:rPr lang="en-US" altLang="zh-CN">
                <a:solidFill>
                  <a:srgbClr val="FF0000"/>
                </a:solidFill>
              </a:rPr>
              <a:t>/</a:t>
            </a:r>
            <a:r>
              <a:rPr lang="zh-CN" altLang="en-US">
                <a:solidFill>
                  <a:srgbClr val="FF0000"/>
                </a:solidFill>
              </a:rPr>
              <a:t>使用时间</a:t>
            </a:r>
            <a:endParaRPr lang="en-US" altLang="zh-CN">
              <a:solidFill>
                <a:srgbClr val="FF0000"/>
              </a:solidFill>
            </a:endParaRPr>
          </a:p>
          <a:p>
            <a:pPr lvl="1"/>
            <a:r>
              <a:rPr lang="zh-CN" altLang="en-US"/>
              <a:t>设计时元数据、构建时元数据、运行时元数据</a:t>
            </a:r>
            <a:endParaRPr lang="en-US" altLang="zh-CN"/>
          </a:p>
          <a:p>
            <a:r>
              <a:rPr lang="zh-CN" altLang="en-US">
                <a:solidFill>
                  <a:srgbClr val="FF0000"/>
                </a:solidFill>
              </a:rPr>
              <a:t>按数仓功能区域</a:t>
            </a:r>
            <a:endParaRPr lang="en-US" altLang="zh-CN">
              <a:solidFill>
                <a:srgbClr val="FF0000"/>
              </a:solidFill>
            </a:endParaRPr>
          </a:p>
          <a:p>
            <a:pPr lvl="1"/>
            <a:r>
              <a:rPr lang="zh-CN" altLang="en-US"/>
              <a:t>数据获取元数据、数据存储元数据、信息传递元数据</a:t>
            </a:r>
            <a:endParaRPr lang="en-US" altLang="zh-CN"/>
          </a:p>
          <a:p>
            <a:r>
              <a:rPr lang="zh-CN" altLang="en-US">
                <a:solidFill>
                  <a:srgbClr val="FF0000"/>
                </a:solidFill>
              </a:rPr>
              <a:t>元数据在数仓中承担的任务</a:t>
            </a:r>
            <a:endParaRPr lang="en-US" altLang="zh-CN">
              <a:solidFill>
                <a:srgbClr val="FF0000"/>
              </a:solidFill>
            </a:endParaRPr>
          </a:p>
          <a:p>
            <a:pPr lvl="1"/>
            <a:r>
              <a:rPr lang="zh-CN" altLang="en-US"/>
              <a:t>静态元数据、动态元数据</a:t>
            </a:r>
          </a:p>
        </p:txBody>
      </p:sp>
      <p:sp>
        <p:nvSpPr>
          <p:cNvPr id="4" name="灯片编号占位符 3">
            <a:extLst>
              <a:ext uri="{FF2B5EF4-FFF2-40B4-BE49-F238E27FC236}">
                <a16:creationId xmlns:a16="http://schemas.microsoft.com/office/drawing/2014/main" id="{3A38FD84-5FC6-483E-BCE1-1A4A0AB18671}"/>
              </a:ext>
            </a:extLst>
          </p:cNvPr>
          <p:cNvSpPr>
            <a:spLocks noGrp="1"/>
          </p:cNvSpPr>
          <p:nvPr>
            <p:ph type="sldNum" sz="quarter" idx="12"/>
          </p:nvPr>
        </p:nvSpPr>
        <p:spPr/>
        <p:txBody>
          <a:bodyPr/>
          <a:lstStyle/>
          <a:p>
            <a:fld id="{BEE6C54C-6C12-40E0-80B0-01E42803F46F}" type="slidenum">
              <a:rPr lang="zh-CN" altLang="en-US" smtClean="0"/>
              <a:pPr/>
              <a:t>61</a:t>
            </a:fld>
            <a:endParaRPr lang="zh-CN" altLang="en-US"/>
          </a:p>
        </p:txBody>
      </p:sp>
    </p:spTree>
    <p:extLst>
      <p:ext uri="{BB962C8B-B14F-4D97-AF65-F5344CB8AC3E}">
        <p14:creationId xmlns:p14="http://schemas.microsoft.com/office/powerpoint/2010/main" val="9833797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052E92-EC48-4C18-8A2A-3BC8BF7B1CE8}"/>
              </a:ext>
            </a:extLst>
          </p:cNvPr>
          <p:cNvSpPr>
            <a:spLocks noGrp="1"/>
          </p:cNvSpPr>
          <p:nvPr>
            <p:ph type="title"/>
          </p:nvPr>
        </p:nvSpPr>
        <p:spPr/>
        <p:txBody>
          <a:bodyPr/>
          <a:lstStyle/>
          <a:p>
            <a:r>
              <a:rPr lang="zh-CN" altLang="en-US"/>
              <a:t>元数据的作用</a:t>
            </a:r>
          </a:p>
        </p:txBody>
      </p:sp>
      <p:sp>
        <p:nvSpPr>
          <p:cNvPr id="4" name="灯片编号占位符 3">
            <a:extLst>
              <a:ext uri="{FF2B5EF4-FFF2-40B4-BE49-F238E27FC236}">
                <a16:creationId xmlns:a16="http://schemas.microsoft.com/office/drawing/2014/main" id="{FBDF68E9-B5D6-47BA-9236-3143D8EF5105}"/>
              </a:ext>
            </a:extLst>
          </p:cNvPr>
          <p:cNvSpPr>
            <a:spLocks noGrp="1"/>
          </p:cNvSpPr>
          <p:nvPr>
            <p:ph type="sldNum" sz="quarter" idx="12"/>
          </p:nvPr>
        </p:nvSpPr>
        <p:spPr/>
        <p:txBody>
          <a:bodyPr/>
          <a:lstStyle/>
          <a:p>
            <a:fld id="{BEE6C54C-6C12-40E0-80B0-01E42803F46F}" type="slidenum">
              <a:rPr lang="zh-CN" altLang="en-US" smtClean="0"/>
              <a:pPr/>
              <a:t>62</a:t>
            </a:fld>
            <a:endParaRPr lang="zh-CN" altLang="en-US"/>
          </a:p>
        </p:txBody>
      </p:sp>
      <p:grpSp>
        <p:nvGrpSpPr>
          <p:cNvPr id="5" name="组合 4">
            <a:extLst>
              <a:ext uri="{FF2B5EF4-FFF2-40B4-BE49-F238E27FC236}">
                <a16:creationId xmlns:a16="http://schemas.microsoft.com/office/drawing/2014/main" id="{F32C7E48-C23A-4C8C-82A3-2821068C6F41}"/>
              </a:ext>
            </a:extLst>
          </p:cNvPr>
          <p:cNvGrpSpPr/>
          <p:nvPr/>
        </p:nvGrpSpPr>
        <p:grpSpPr>
          <a:xfrm>
            <a:off x="989384" y="1432487"/>
            <a:ext cx="8999538" cy="5040312"/>
            <a:chOff x="-323850" y="1268413"/>
            <a:chExt cx="8999538" cy="5040312"/>
          </a:xfrm>
        </p:grpSpPr>
        <p:sp>
          <p:nvSpPr>
            <p:cNvPr id="6" name="Rectangle 9">
              <a:extLst>
                <a:ext uri="{FF2B5EF4-FFF2-40B4-BE49-F238E27FC236}">
                  <a16:creationId xmlns:a16="http://schemas.microsoft.com/office/drawing/2014/main" id="{4BD5EE3D-60E9-47FD-84D6-0DE925CB2BF4}"/>
                </a:ext>
              </a:extLst>
            </p:cNvPr>
            <p:cNvSpPr>
              <a:spLocks noChangeArrowheads="1"/>
            </p:cNvSpPr>
            <p:nvPr/>
          </p:nvSpPr>
          <p:spPr bwMode="auto">
            <a:xfrm>
              <a:off x="2268538" y="2636838"/>
              <a:ext cx="4608512" cy="3671887"/>
            </a:xfrm>
            <a:prstGeom prst="rect">
              <a:avLst/>
            </a:prstGeom>
            <a:solidFill>
              <a:schemeClr val="accent1"/>
            </a:solidFill>
            <a:ln w="9525">
              <a:solidFill>
                <a:schemeClr val="bg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solidFill>
                  <a:schemeClr val="bg1"/>
                </a:solidFill>
              </a:endParaRPr>
            </a:p>
          </p:txBody>
        </p:sp>
        <p:sp>
          <p:nvSpPr>
            <p:cNvPr id="7" name="Rectangle 10">
              <a:extLst>
                <a:ext uri="{FF2B5EF4-FFF2-40B4-BE49-F238E27FC236}">
                  <a16:creationId xmlns:a16="http://schemas.microsoft.com/office/drawing/2014/main" id="{6EC2CFE5-2B82-4B2D-85A1-366F0B4F0EEE}"/>
                </a:ext>
              </a:extLst>
            </p:cNvPr>
            <p:cNvSpPr>
              <a:spLocks noChangeArrowheads="1"/>
            </p:cNvSpPr>
            <p:nvPr/>
          </p:nvSpPr>
          <p:spPr bwMode="auto">
            <a:xfrm>
              <a:off x="2268538" y="1989138"/>
              <a:ext cx="4608512" cy="647700"/>
            </a:xfrm>
            <a:prstGeom prst="rect">
              <a:avLst/>
            </a:prstGeom>
            <a:solidFill>
              <a:schemeClr val="accent1"/>
            </a:solidFill>
            <a:ln w="9525">
              <a:solidFill>
                <a:schemeClr val="bg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solidFill>
                    <a:schemeClr val="bg1"/>
                  </a:solidFill>
                </a:rPr>
                <a:t>企业数据模型、多维数据模型</a:t>
              </a:r>
            </a:p>
          </p:txBody>
        </p:sp>
        <p:sp>
          <p:nvSpPr>
            <p:cNvPr id="8" name="AutoShape 11">
              <a:extLst>
                <a:ext uri="{FF2B5EF4-FFF2-40B4-BE49-F238E27FC236}">
                  <a16:creationId xmlns:a16="http://schemas.microsoft.com/office/drawing/2014/main" id="{F5897D45-1783-490C-832F-A55A3AA19072}"/>
                </a:ext>
              </a:extLst>
            </p:cNvPr>
            <p:cNvSpPr>
              <a:spLocks noChangeArrowheads="1"/>
            </p:cNvSpPr>
            <p:nvPr/>
          </p:nvSpPr>
          <p:spPr bwMode="auto">
            <a:xfrm>
              <a:off x="684213" y="3357563"/>
              <a:ext cx="1150937" cy="863600"/>
            </a:xfrm>
            <a:prstGeom prst="can">
              <a:avLst>
                <a:gd name="adj" fmla="val 25000"/>
              </a:avLst>
            </a:prstGeom>
            <a:solidFill>
              <a:schemeClr val="accent1"/>
            </a:solidFill>
            <a:ln w="9525">
              <a:solidFill>
                <a:schemeClr val="bg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600" b="1">
                  <a:solidFill>
                    <a:schemeClr val="bg1"/>
                  </a:solidFill>
                </a:rPr>
                <a:t>元数据</a:t>
              </a:r>
            </a:p>
            <a:p>
              <a:pPr algn="ctr" eaLnBrk="1" hangingPunct="1">
                <a:spcBef>
                  <a:spcPct val="0"/>
                </a:spcBef>
                <a:buFontTx/>
                <a:buNone/>
              </a:pPr>
              <a:r>
                <a:rPr lang="zh-CN" altLang="en-US" sz="1600" b="1">
                  <a:solidFill>
                    <a:schemeClr val="bg1"/>
                  </a:solidFill>
                </a:rPr>
                <a:t>知识库</a:t>
              </a:r>
            </a:p>
          </p:txBody>
        </p:sp>
        <p:sp>
          <p:nvSpPr>
            <p:cNvPr id="9" name="AutoShape 12">
              <a:extLst>
                <a:ext uri="{FF2B5EF4-FFF2-40B4-BE49-F238E27FC236}">
                  <a16:creationId xmlns:a16="http://schemas.microsoft.com/office/drawing/2014/main" id="{24CE3AC3-85D1-4B5F-BA5B-2597CC121BAF}"/>
                </a:ext>
              </a:extLst>
            </p:cNvPr>
            <p:cNvSpPr>
              <a:spLocks noChangeArrowheads="1"/>
            </p:cNvSpPr>
            <p:nvPr/>
          </p:nvSpPr>
          <p:spPr bwMode="auto">
            <a:xfrm>
              <a:off x="1116013" y="1773238"/>
              <a:ext cx="215900" cy="1366837"/>
            </a:xfrm>
            <a:prstGeom prst="upArrow">
              <a:avLst>
                <a:gd name="adj1" fmla="val 50000"/>
                <a:gd name="adj2" fmla="val 158272"/>
              </a:avLst>
            </a:prstGeom>
            <a:solidFill>
              <a:schemeClr val="accent1"/>
            </a:solidFill>
            <a:ln w="9525">
              <a:solidFill>
                <a:schemeClr val="bg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solidFill>
                  <a:schemeClr val="bg1"/>
                </a:solidFill>
              </a:endParaRPr>
            </a:p>
          </p:txBody>
        </p:sp>
        <p:sp>
          <p:nvSpPr>
            <p:cNvPr id="10" name="AutoShape 13">
              <a:extLst>
                <a:ext uri="{FF2B5EF4-FFF2-40B4-BE49-F238E27FC236}">
                  <a16:creationId xmlns:a16="http://schemas.microsoft.com/office/drawing/2014/main" id="{B1DA4903-40AA-4280-BC99-884C52190C82}"/>
                </a:ext>
              </a:extLst>
            </p:cNvPr>
            <p:cNvSpPr>
              <a:spLocks noChangeArrowheads="1"/>
            </p:cNvSpPr>
            <p:nvPr/>
          </p:nvSpPr>
          <p:spPr bwMode="auto">
            <a:xfrm>
              <a:off x="1116013" y="4508500"/>
              <a:ext cx="215900" cy="1441450"/>
            </a:xfrm>
            <a:prstGeom prst="downArrow">
              <a:avLst>
                <a:gd name="adj1" fmla="val 50000"/>
                <a:gd name="adj2" fmla="val 166912"/>
              </a:avLst>
            </a:prstGeom>
            <a:solidFill>
              <a:schemeClr val="accent1"/>
            </a:solidFill>
            <a:ln w="9525">
              <a:solidFill>
                <a:schemeClr val="bg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solidFill>
                  <a:schemeClr val="bg1"/>
                </a:solidFill>
              </a:endParaRPr>
            </a:p>
          </p:txBody>
        </p:sp>
        <p:sp>
          <p:nvSpPr>
            <p:cNvPr id="11" name="Rectangle 14">
              <a:extLst>
                <a:ext uri="{FF2B5EF4-FFF2-40B4-BE49-F238E27FC236}">
                  <a16:creationId xmlns:a16="http://schemas.microsoft.com/office/drawing/2014/main" id="{44B41F85-3F86-442C-BAE8-90AB800CD180}"/>
                </a:ext>
              </a:extLst>
            </p:cNvPr>
            <p:cNvSpPr>
              <a:spLocks noChangeArrowheads="1"/>
            </p:cNvSpPr>
            <p:nvPr/>
          </p:nvSpPr>
          <p:spPr bwMode="auto">
            <a:xfrm>
              <a:off x="2268538" y="1268413"/>
              <a:ext cx="1582737" cy="576262"/>
            </a:xfrm>
            <a:prstGeom prst="rect">
              <a:avLst/>
            </a:prstGeom>
            <a:solidFill>
              <a:schemeClr val="accent1"/>
            </a:solidFill>
            <a:ln w="9525">
              <a:solidFill>
                <a:schemeClr val="bg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solidFill>
                    <a:schemeClr val="bg1"/>
                  </a:solidFill>
                </a:rPr>
                <a:t>即席查询</a:t>
              </a:r>
            </a:p>
          </p:txBody>
        </p:sp>
        <p:sp>
          <p:nvSpPr>
            <p:cNvPr id="12" name="Rectangle 15">
              <a:extLst>
                <a:ext uri="{FF2B5EF4-FFF2-40B4-BE49-F238E27FC236}">
                  <a16:creationId xmlns:a16="http://schemas.microsoft.com/office/drawing/2014/main" id="{700D2177-E7F9-49C5-9DDF-E7405E3A1636}"/>
                </a:ext>
              </a:extLst>
            </p:cNvPr>
            <p:cNvSpPr>
              <a:spLocks noChangeArrowheads="1"/>
            </p:cNvSpPr>
            <p:nvPr/>
          </p:nvSpPr>
          <p:spPr bwMode="auto">
            <a:xfrm>
              <a:off x="3851275" y="1268413"/>
              <a:ext cx="1441450" cy="576262"/>
            </a:xfrm>
            <a:prstGeom prst="rect">
              <a:avLst/>
            </a:prstGeom>
            <a:solidFill>
              <a:schemeClr val="accent1"/>
            </a:solidFill>
            <a:ln w="9525">
              <a:solidFill>
                <a:schemeClr val="bg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1">
                  <a:solidFill>
                    <a:schemeClr val="bg1"/>
                  </a:solidFill>
                </a:rPr>
                <a:t>OLAP</a:t>
              </a:r>
              <a:r>
                <a:rPr lang="zh-CN" altLang="en-US" sz="2000" b="1">
                  <a:solidFill>
                    <a:schemeClr val="bg1"/>
                  </a:solidFill>
                </a:rPr>
                <a:t>分析</a:t>
              </a:r>
            </a:p>
          </p:txBody>
        </p:sp>
        <p:sp>
          <p:nvSpPr>
            <p:cNvPr id="13" name="Rectangle 16">
              <a:extLst>
                <a:ext uri="{FF2B5EF4-FFF2-40B4-BE49-F238E27FC236}">
                  <a16:creationId xmlns:a16="http://schemas.microsoft.com/office/drawing/2014/main" id="{9F36717D-9A43-4190-95B4-702DFC7490F9}"/>
                </a:ext>
              </a:extLst>
            </p:cNvPr>
            <p:cNvSpPr>
              <a:spLocks noChangeArrowheads="1"/>
            </p:cNvSpPr>
            <p:nvPr/>
          </p:nvSpPr>
          <p:spPr bwMode="auto">
            <a:xfrm>
              <a:off x="5292725" y="1268413"/>
              <a:ext cx="1584325" cy="576262"/>
            </a:xfrm>
            <a:prstGeom prst="rect">
              <a:avLst/>
            </a:prstGeom>
            <a:solidFill>
              <a:schemeClr val="accent1"/>
            </a:solidFill>
            <a:ln w="9525">
              <a:solidFill>
                <a:schemeClr val="bg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solidFill>
                    <a:schemeClr val="bg1"/>
                  </a:solidFill>
                </a:rPr>
                <a:t>数据挖掘</a:t>
              </a:r>
            </a:p>
          </p:txBody>
        </p:sp>
        <p:sp>
          <p:nvSpPr>
            <p:cNvPr id="14" name="Rectangle 17">
              <a:extLst>
                <a:ext uri="{FF2B5EF4-FFF2-40B4-BE49-F238E27FC236}">
                  <a16:creationId xmlns:a16="http://schemas.microsoft.com/office/drawing/2014/main" id="{08013C4C-04E1-48F1-8C2D-EAB1694B7EC5}"/>
                </a:ext>
              </a:extLst>
            </p:cNvPr>
            <p:cNvSpPr>
              <a:spLocks noChangeArrowheads="1"/>
            </p:cNvSpPr>
            <p:nvPr/>
          </p:nvSpPr>
          <p:spPr bwMode="auto">
            <a:xfrm>
              <a:off x="7380288" y="1989138"/>
              <a:ext cx="1152525" cy="431800"/>
            </a:xfrm>
            <a:prstGeom prst="rect">
              <a:avLst/>
            </a:prstGeom>
            <a:solidFill>
              <a:schemeClr val="accent1"/>
            </a:solidFill>
            <a:ln w="9525">
              <a:solidFill>
                <a:schemeClr val="bg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800" b="1">
                  <a:solidFill>
                    <a:schemeClr val="bg1"/>
                  </a:solidFill>
                </a:rPr>
                <a:t>业务层</a:t>
              </a:r>
            </a:p>
          </p:txBody>
        </p:sp>
        <p:sp>
          <p:nvSpPr>
            <p:cNvPr id="15" name="Rectangle 18">
              <a:extLst>
                <a:ext uri="{FF2B5EF4-FFF2-40B4-BE49-F238E27FC236}">
                  <a16:creationId xmlns:a16="http://schemas.microsoft.com/office/drawing/2014/main" id="{9216E7F7-6F06-4DE1-8810-85BF337A129B}"/>
                </a:ext>
              </a:extLst>
            </p:cNvPr>
            <p:cNvSpPr>
              <a:spLocks noChangeArrowheads="1"/>
            </p:cNvSpPr>
            <p:nvPr/>
          </p:nvSpPr>
          <p:spPr bwMode="auto">
            <a:xfrm>
              <a:off x="7380288" y="3644900"/>
              <a:ext cx="1295400" cy="431800"/>
            </a:xfrm>
            <a:prstGeom prst="rect">
              <a:avLst/>
            </a:prstGeom>
            <a:solidFill>
              <a:schemeClr val="accent1"/>
            </a:solidFill>
            <a:ln w="9525">
              <a:solidFill>
                <a:schemeClr val="bg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800" b="1">
                  <a:solidFill>
                    <a:schemeClr val="bg1"/>
                  </a:solidFill>
                </a:rPr>
                <a:t>数据仓库层</a:t>
              </a:r>
            </a:p>
          </p:txBody>
        </p:sp>
        <p:sp>
          <p:nvSpPr>
            <p:cNvPr id="16" name="Rectangle 19">
              <a:extLst>
                <a:ext uri="{FF2B5EF4-FFF2-40B4-BE49-F238E27FC236}">
                  <a16:creationId xmlns:a16="http://schemas.microsoft.com/office/drawing/2014/main" id="{6B26AC00-856F-4EC0-A901-34AC5E7343E8}"/>
                </a:ext>
              </a:extLst>
            </p:cNvPr>
            <p:cNvSpPr>
              <a:spLocks noChangeArrowheads="1"/>
            </p:cNvSpPr>
            <p:nvPr/>
          </p:nvSpPr>
          <p:spPr bwMode="auto">
            <a:xfrm>
              <a:off x="7380288" y="5373688"/>
              <a:ext cx="1223962" cy="431800"/>
            </a:xfrm>
            <a:prstGeom prst="rect">
              <a:avLst/>
            </a:prstGeom>
            <a:solidFill>
              <a:schemeClr val="accent1"/>
            </a:solidFill>
            <a:ln w="9525">
              <a:solidFill>
                <a:schemeClr val="bg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800" b="1">
                  <a:solidFill>
                    <a:schemeClr val="bg1"/>
                  </a:solidFill>
                </a:rPr>
                <a:t>操作环境层</a:t>
              </a:r>
            </a:p>
          </p:txBody>
        </p:sp>
        <p:sp>
          <p:nvSpPr>
            <p:cNvPr id="17" name="Rectangle 20">
              <a:extLst>
                <a:ext uri="{FF2B5EF4-FFF2-40B4-BE49-F238E27FC236}">
                  <a16:creationId xmlns:a16="http://schemas.microsoft.com/office/drawing/2014/main" id="{D7B5C4C7-802F-4B4C-8B90-9BFD47670AA2}"/>
                </a:ext>
              </a:extLst>
            </p:cNvPr>
            <p:cNvSpPr>
              <a:spLocks noChangeArrowheads="1"/>
            </p:cNvSpPr>
            <p:nvPr/>
          </p:nvSpPr>
          <p:spPr bwMode="auto">
            <a:xfrm>
              <a:off x="4211638" y="3284538"/>
              <a:ext cx="936625" cy="865187"/>
            </a:xfrm>
            <a:prstGeom prst="rect">
              <a:avLst/>
            </a:prstGeom>
            <a:solidFill>
              <a:srgbClr val="CC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C99FF"/>
              </a:extrusionClr>
              <a:contourClr>
                <a:srgbClr val="CC99FF"/>
              </a:contourClr>
            </a:sp3d>
          </p:spPr>
          <p:txBody>
            <a:bodyPr wrap="none" anchor="ctr">
              <a:flatTx/>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solidFill>
                  <a:schemeClr val="bg1"/>
                </a:solidFill>
              </a:endParaRPr>
            </a:p>
          </p:txBody>
        </p:sp>
        <p:sp>
          <p:nvSpPr>
            <p:cNvPr id="18" name="Rectangle 21">
              <a:extLst>
                <a:ext uri="{FF2B5EF4-FFF2-40B4-BE49-F238E27FC236}">
                  <a16:creationId xmlns:a16="http://schemas.microsoft.com/office/drawing/2014/main" id="{AF95633D-3944-48C8-9EE5-9B4ED418CBD4}"/>
                </a:ext>
              </a:extLst>
            </p:cNvPr>
            <p:cNvSpPr>
              <a:spLocks noChangeArrowheads="1"/>
            </p:cNvSpPr>
            <p:nvPr/>
          </p:nvSpPr>
          <p:spPr bwMode="auto">
            <a:xfrm>
              <a:off x="5651500" y="3284538"/>
              <a:ext cx="865188" cy="865187"/>
            </a:xfrm>
            <a:prstGeom prst="rect">
              <a:avLst/>
            </a:prstGeom>
            <a:solidFill>
              <a:srgbClr val="CC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C99FF"/>
              </a:extrusionClr>
              <a:contourClr>
                <a:srgbClr val="CC99FF"/>
              </a:contourClr>
            </a:sp3d>
          </p:spPr>
          <p:txBody>
            <a:bodyPr wrap="none" anchor="ctr">
              <a:flatTx/>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solidFill>
                  <a:schemeClr val="bg1"/>
                </a:solidFill>
              </a:endParaRPr>
            </a:p>
          </p:txBody>
        </p:sp>
        <p:sp>
          <p:nvSpPr>
            <p:cNvPr id="19" name="AutoShape 22">
              <a:extLst>
                <a:ext uri="{FF2B5EF4-FFF2-40B4-BE49-F238E27FC236}">
                  <a16:creationId xmlns:a16="http://schemas.microsoft.com/office/drawing/2014/main" id="{50D187A1-C65E-4B3D-AA43-71034451B0BC}"/>
                </a:ext>
              </a:extLst>
            </p:cNvPr>
            <p:cNvSpPr>
              <a:spLocks noChangeArrowheads="1"/>
            </p:cNvSpPr>
            <p:nvPr/>
          </p:nvSpPr>
          <p:spPr bwMode="auto">
            <a:xfrm>
              <a:off x="3348038" y="4508500"/>
              <a:ext cx="1944687" cy="503238"/>
            </a:xfrm>
            <a:prstGeom prst="can">
              <a:avLst>
                <a:gd name="adj" fmla="val 25000"/>
              </a:avLst>
            </a:prstGeom>
            <a:solidFill>
              <a:schemeClr val="accent1"/>
            </a:solidFill>
            <a:ln w="9525">
              <a:solidFill>
                <a:schemeClr val="bg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solidFill>
                    <a:schemeClr val="bg1"/>
                  </a:solidFill>
                </a:rPr>
                <a:t>数据仓库</a:t>
              </a:r>
            </a:p>
          </p:txBody>
        </p:sp>
        <p:sp>
          <p:nvSpPr>
            <p:cNvPr id="20" name="AutoShape 23">
              <a:extLst>
                <a:ext uri="{FF2B5EF4-FFF2-40B4-BE49-F238E27FC236}">
                  <a16:creationId xmlns:a16="http://schemas.microsoft.com/office/drawing/2014/main" id="{00E28D19-CFEB-492C-8888-613CDA1A81C6}"/>
                </a:ext>
              </a:extLst>
            </p:cNvPr>
            <p:cNvSpPr>
              <a:spLocks noChangeArrowheads="1"/>
            </p:cNvSpPr>
            <p:nvPr/>
          </p:nvSpPr>
          <p:spPr bwMode="auto">
            <a:xfrm>
              <a:off x="2771775" y="5589588"/>
              <a:ext cx="1439863" cy="431800"/>
            </a:xfrm>
            <a:prstGeom prst="can">
              <a:avLst>
                <a:gd name="adj" fmla="val 25000"/>
              </a:avLst>
            </a:prstGeom>
            <a:solidFill>
              <a:schemeClr val="accent1"/>
            </a:solidFill>
            <a:ln w="9525">
              <a:solidFill>
                <a:schemeClr val="bg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1">
                  <a:solidFill>
                    <a:schemeClr val="bg1"/>
                  </a:solidFill>
                </a:rPr>
                <a:t>RDBMS</a:t>
              </a:r>
            </a:p>
          </p:txBody>
        </p:sp>
        <p:sp>
          <p:nvSpPr>
            <p:cNvPr id="21" name="Rectangle 24">
              <a:extLst>
                <a:ext uri="{FF2B5EF4-FFF2-40B4-BE49-F238E27FC236}">
                  <a16:creationId xmlns:a16="http://schemas.microsoft.com/office/drawing/2014/main" id="{FD2F54B9-FAAE-4661-B18E-1237C5B6F9BE}"/>
                </a:ext>
              </a:extLst>
            </p:cNvPr>
            <p:cNvSpPr>
              <a:spLocks noChangeArrowheads="1"/>
            </p:cNvSpPr>
            <p:nvPr/>
          </p:nvSpPr>
          <p:spPr bwMode="auto">
            <a:xfrm>
              <a:off x="5219700" y="5589588"/>
              <a:ext cx="1296988" cy="360362"/>
            </a:xfrm>
            <a:prstGeom prst="rect">
              <a:avLst/>
            </a:prstGeom>
            <a:solidFill>
              <a:schemeClr val="accent1"/>
            </a:solidFill>
            <a:ln w="9525">
              <a:solidFill>
                <a:schemeClr val="bg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solidFill>
                    <a:schemeClr val="bg1"/>
                  </a:solidFill>
                </a:rPr>
                <a:t>外部数据源</a:t>
              </a:r>
            </a:p>
          </p:txBody>
        </p:sp>
        <p:sp>
          <p:nvSpPr>
            <p:cNvPr id="22" name="AutoShape 25">
              <a:extLst>
                <a:ext uri="{FF2B5EF4-FFF2-40B4-BE49-F238E27FC236}">
                  <a16:creationId xmlns:a16="http://schemas.microsoft.com/office/drawing/2014/main" id="{DEC06C43-7A8A-421A-AF7E-2BBFC3A07A07}"/>
                </a:ext>
              </a:extLst>
            </p:cNvPr>
            <p:cNvSpPr>
              <a:spLocks/>
            </p:cNvSpPr>
            <p:nvPr/>
          </p:nvSpPr>
          <p:spPr bwMode="auto">
            <a:xfrm>
              <a:off x="7092950" y="1628775"/>
              <a:ext cx="142875" cy="1439863"/>
            </a:xfrm>
            <a:prstGeom prst="rightBrace">
              <a:avLst>
                <a:gd name="adj1" fmla="val 83982"/>
                <a:gd name="adj2" fmla="val 50065"/>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solidFill>
                  <a:schemeClr val="bg1"/>
                </a:solidFill>
              </a:endParaRPr>
            </a:p>
          </p:txBody>
        </p:sp>
        <p:sp>
          <p:nvSpPr>
            <p:cNvPr id="23" name="AutoShape 26">
              <a:extLst>
                <a:ext uri="{FF2B5EF4-FFF2-40B4-BE49-F238E27FC236}">
                  <a16:creationId xmlns:a16="http://schemas.microsoft.com/office/drawing/2014/main" id="{908AF3D6-D11F-4769-B4C2-A45366D55FF5}"/>
                </a:ext>
              </a:extLst>
            </p:cNvPr>
            <p:cNvSpPr>
              <a:spLocks/>
            </p:cNvSpPr>
            <p:nvPr/>
          </p:nvSpPr>
          <p:spPr bwMode="auto">
            <a:xfrm>
              <a:off x="7092950" y="3213100"/>
              <a:ext cx="142875" cy="1511300"/>
            </a:xfrm>
            <a:prstGeom prst="rightBrace">
              <a:avLst>
                <a:gd name="adj1" fmla="val 88148"/>
                <a:gd name="adj2" fmla="val 50065"/>
              </a:avLst>
            </a:prstGeom>
            <a:solidFill>
              <a:srgbClr val="FFFFFF"/>
            </a:solidFill>
            <a:ln w="9525">
              <a:solidFill>
                <a:srgbClr val="FF0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solidFill>
                  <a:schemeClr val="bg1"/>
                </a:solidFill>
              </a:endParaRPr>
            </a:p>
          </p:txBody>
        </p:sp>
        <p:sp>
          <p:nvSpPr>
            <p:cNvPr id="24" name="AutoShape 27">
              <a:extLst>
                <a:ext uri="{FF2B5EF4-FFF2-40B4-BE49-F238E27FC236}">
                  <a16:creationId xmlns:a16="http://schemas.microsoft.com/office/drawing/2014/main" id="{F175D7EC-C359-47F5-B615-8ED81340AF2B}"/>
                </a:ext>
              </a:extLst>
            </p:cNvPr>
            <p:cNvSpPr>
              <a:spLocks/>
            </p:cNvSpPr>
            <p:nvPr/>
          </p:nvSpPr>
          <p:spPr bwMode="auto">
            <a:xfrm>
              <a:off x="7092950" y="4797425"/>
              <a:ext cx="142875" cy="1439863"/>
            </a:xfrm>
            <a:prstGeom prst="rightBrace">
              <a:avLst>
                <a:gd name="adj1" fmla="val 83982"/>
                <a:gd name="adj2" fmla="val 50065"/>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solidFill>
                  <a:schemeClr val="bg1"/>
                </a:solidFill>
              </a:endParaRPr>
            </a:p>
          </p:txBody>
        </p:sp>
        <p:sp>
          <p:nvSpPr>
            <p:cNvPr id="25" name="Text Box 28">
              <a:extLst>
                <a:ext uri="{FF2B5EF4-FFF2-40B4-BE49-F238E27FC236}">
                  <a16:creationId xmlns:a16="http://schemas.microsoft.com/office/drawing/2014/main" id="{B038F39A-37C6-4BC9-86E9-A587E28DB4B6}"/>
                </a:ext>
              </a:extLst>
            </p:cNvPr>
            <p:cNvSpPr txBox="1">
              <a:spLocks noChangeArrowheads="1"/>
            </p:cNvSpPr>
            <p:nvPr/>
          </p:nvSpPr>
          <p:spPr bwMode="auto">
            <a:xfrm>
              <a:off x="-215900" y="2420938"/>
              <a:ext cx="14398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1800" b="1">
                  <a:solidFill>
                    <a:srgbClr val="FF0000"/>
                  </a:solidFill>
                </a:rPr>
                <a:t>用户元数据</a:t>
              </a:r>
            </a:p>
          </p:txBody>
        </p:sp>
        <p:sp>
          <p:nvSpPr>
            <p:cNvPr id="26" name="Text Box 29">
              <a:extLst>
                <a:ext uri="{FF2B5EF4-FFF2-40B4-BE49-F238E27FC236}">
                  <a16:creationId xmlns:a16="http://schemas.microsoft.com/office/drawing/2014/main" id="{43F1E53C-3407-4E7D-AB35-51F69418A4F0}"/>
                </a:ext>
              </a:extLst>
            </p:cNvPr>
            <p:cNvSpPr txBox="1">
              <a:spLocks noChangeArrowheads="1"/>
            </p:cNvSpPr>
            <p:nvPr/>
          </p:nvSpPr>
          <p:spPr bwMode="auto">
            <a:xfrm>
              <a:off x="-323850" y="4797425"/>
              <a:ext cx="14398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1800" b="1">
                  <a:solidFill>
                    <a:srgbClr val="FF0000"/>
                  </a:solidFill>
                </a:rPr>
                <a:t>管理元数据</a:t>
              </a:r>
            </a:p>
          </p:txBody>
        </p:sp>
        <p:sp>
          <p:nvSpPr>
            <p:cNvPr id="27" name="Line 30">
              <a:extLst>
                <a:ext uri="{FF2B5EF4-FFF2-40B4-BE49-F238E27FC236}">
                  <a16:creationId xmlns:a16="http://schemas.microsoft.com/office/drawing/2014/main" id="{10B86823-2661-4EC2-A396-DCC1CC3E8ADB}"/>
                </a:ext>
              </a:extLst>
            </p:cNvPr>
            <p:cNvSpPr>
              <a:spLocks noChangeShapeType="1"/>
            </p:cNvSpPr>
            <p:nvPr/>
          </p:nvSpPr>
          <p:spPr bwMode="auto">
            <a:xfrm flipV="1">
              <a:off x="3419475" y="5013325"/>
              <a:ext cx="504825" cy="576263"/>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Line 31">
              <a:extLst>
                <a:ext uri="{FF2B5EF4-FFF2-40B4-BE49-F238E27FC236}">
                  <a16:creationId xmlns:a16="http://schemas.microsoft.com/office/drawing/2014/main" id="{7C2DB267-E1AA-4A30-BE64-DB762844FC18}"/>
                </a:ext>
              </a:extLst>
            </p:cNvPr>
            <p:cNvSpPr>
              <a:spLocks noChangeShapeType="1"/>
            </p:cNvSpPr>
            <p:nvPr/>
          </p:nvSpPr>
          <p:spPr bwMode="auto">
            <a:xfrm flipH="1" flipV="1">
              <a:off x="4211638" y="5013325"/>
              <a:ext cx="1512887" cy="576263"/>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Line 32">
              <a:extLst>
                <a:ext uri="{FF2B5EF4-FFF2-40B4-BE49-F238E27FC236}">
                  <a16:creationId xmlns:a16="http://schemas.microsoft.com/office/drawing/2014/main" id="{FF94FFD5-0D07-4887-B2BF-C30AD00D9146}"/>
                </a:ext>
              </a:extLst>
            </p:cNvPr>
            <p:cNvSpPr>
              <a:spLocks noChangeShapeType="1"/>
            </p:cNvSpPr>
            <p:nvPr/>
          </p:nvSpPr>
          <p:spPr bwMode="auto">
            <a:xfrm>
              <a:off x="4643438" y="4149725"/>
              <a:ext cx="0" cy="358775"/>
            </a:xfrm>
            <a:prstGeom prst="line">
              <a:avLst/>
            </a:prstGeom>
            <a:noFill/>
            <a:ln w="952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Line 33">
              <a:extLst>
                <a:ext uri="{FF2B5EF4-FFF2-40B4-BE49-F238E27FC236}">
                  <a16:creationId xmlns:a16="http://schemas.microsoft.com/office/drawing/2014/main" id="{E595272C-B5EE-413C-9116-95E3A4796027}"/>
                </a:ext>
              </a:extLst>
            </p:cNvPr>
            <p:cNvSpPr>
              <a:spLocks noChangeShapeType="1"/>
            </p:cNvSpPr>
            <p:nvPr/>
          </p:nvSpPr>
          <p:spPr bwMode="auto">
            <a:xfrm flipV="1">
              <a:off x="5003800" y="4149725"/>
              <a:ext cx="1081088" cy="358775"/>
            </a:xfrm>
            <a:prstGeom prst="line">
              <a:avLst/>
            </a:prstGeom>
            <a:noFill/>
            <a:ln w="952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 name="Line 34">
              <a:extLst>
                <a:ext uri="{FF2B5EF4-FFF2-40B4-BE49-F238E27FC236}">
                  <a16:creationId xmlns:a16="http://schemas.microsoft.com/office/drawing/2014/main" id="{EF521229-7AB1-4E27-84E9-622322BE5267}"/>
                </a:ext>
              </a:extLst>
            </p:cNvPr>
            <p:cNvSpPr>
              <a:spLocks noChangeShapeType="1"/>
            </p:cNvSpPr>
            <p:nvPr/>
          </p:nvSpPr>
          <p:spPr bwMode="auto">
            <a:xfrm flipV="1">
              <a:off x="3708400" y="2636838"/>
              <a:ext cx="0" cy="1871662"/>
            </a:xfrm>
            <a:prstGeom prst="line">
              <a:avLst/>
            </a:prstGeom>
            <a:noFill/>
            <a:ln w="952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Line 35">
              <a:extLst>
                <a:ext uri="{FF2B5EF4-FFF2-40B4-BE49-F238E27FC236}">
                  <a16:creationId xmlns:a16="http://schemas.microsoft.com/office/drawing/2014/main" id="{287246BB-A079-4C21-8E3A-71F86E002CAC}"/>
                </a:ext>
              </a:extLst>
            </p:cNvPr>
            <p:cNvSpPr>
              <a:spLocks noChangeShapeType="1"/>
            </p:cNvSpPr>
            <p:nvPr/>
          </p:nvSpPr>
          <p:spPr bwMode="auto">
            <a:xfrm>
              <a:off x="4716463" y="2636838"/>
              <a:ext cx="0" cy="504825"/>
            </a:xfrm>
            <a:prstGeom prst="line">
              <a:avLst/>
            </a:prstGeom>
            <a:noFill/>
            <a:ln w="952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Line 36">
              <a:extLst>
                <a:ext uri="{FF2B5EF4-FFF2-40B4-BE49-F238E27FC236}">
                  <a16:creationId xmlns:a16="http://schemas.microsoft.com/office/drawing/2014/main" id="{A0DAA73C-C09E-4A6B-9AD6-26B026D56A4E}"/>
                </a:ext>
              </a:extLst>
            </p:cNvPr>
            <p:cNvSpPr>
              <a:spLocks noChangeShapeType="1"/>
            </p:cNvSpPr>
            <p:nvPr/>
          </p:nvSpPr>
          <p:spPr bwMode="auto">
            <a:xfrm>
              <a:off x="6156325" y="2636838"/>
              <a:ext cx="0" cy="504825"/>
            </a:xfrm>
            <a:prstGeom prst="line">
              <a:avLst/>
            </a:prstGeom>
            <a:noFill/>
            <a:ln w="952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8204630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63E91-85EA-492C-8C86-D23CF905A2F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0384528-96F6-415A-A365-66D4BFF28DA0}"/>
              </a:ext>
            </a:extLst>
          </p:cNvPr>
          <p:cNvSpPr>
            <a:spLocks noGrp="1"/>
          </p:cNvSpPr>
          <p:nvPr>
            <p:ph idx="1"/>
          </p:nvPr>
        </p:nvSpPr>
        <p:spPr/>
        <p:txBody>
          <a:bodyPr>
            <a:normAutofit/>
          </a:bodyPr>
          <a:lstStyle/>
          <a:p>
            <a:r>
              <a:rPr lang="zh-CN" altLang="en-US"/>
              <a:t>元数据起到</a:t>
            </a:r>
            <a:r>
              <a:rPr lang="zh-CN" altLang="en-US">
                <a:solidFill>
                  <a:srgbClr val="FF0000"/>
                </a:solidFill>
              </a:rPr>
              <a:t>承上启下</a:t>
            </a:r>
            <a:r>
              <a:rPr lang="zh-CN" altLang="en-US"/>
              <a:t>的作用</a:t>
            </a:r>
          </a:p>
          <a:p>
            <a:pPr lvl="1"/>
            <a:r>
              <a:rPr lang="zh-CN" altLang="en-US"/>
              <a:t>元数据是进行数据集成所必需的</a:t>
            </a:r>
          </a:p>
          <a:p>
            <a:pPr lvl="2"/>
            <a:r>
              <a:rPr lang="zh-CN" altLang="en-US"/>
              <a:t>数据源与数据仓库中的数据的对应关系及转换规则都在元数据存储</a:t>
            </a:r>
          </a:p>
          <a:p>
            <a:pPr lvl="1"/>
            <a:r>
              <a:rPr lang="zh-CN" altLang="en-US"/>
              <a:t>元数据的</a:t>
            </a:r>
            <a:r>
              <a:rPr lang="zh-CN" altLang="en-US">
                <a:solidFill>
                  <a:srgbClr val="FF0000"/>
                </a:solidFill>
              </a:rPr>
              <a:t>语义层</a:t>
            </a:r>
            <a:r>
              <a:rPr lang="zh-CN" altLang="en-US"/>
              <a:t>可以帮助</a:t>
            </a:r>
            <a:r>
              <a:rPr lang="zh-CN" altLang="en-US">
                <a:solidFill>
                  <a:srgbClr val="FF0000"/>
                </a:solidFill>
              </a:rPr>
              <a:t>最终用户</a:t>
            </a:r>
            <a:r>
              <a:rPr lang="zh-CN" altLang="en-US"/>
              <a:t>理解数据仓库中的数据</a:t>
            </a:r>
          </a:p>
          <a:p>
            <a:pPr lvl="2"/>
            <a:r>
              <a:rPr lang="zh-CN" altLang="en-US"/>
              <a:t>元数据实现业务模型和数据模型之间的映射</a:t>
            </a:r>
          </a:p>
          <a:p>
            <a:pPr lvl="1"/>
            <a:r>
              <a:rPr lang="zh-CN" altLang="en-US"/>
              <a:t>元数据是保证</a:t>
            </a:r>
            <a:r>
              <a:rPr lang="zh-CN" altLang="en-US">
                <a:solidFill>
                  <a:srgbClr val="FF0000"/>
                </a:solidFill>
              </a:rPr>
              <a:t>数据质量</a:t>
            </a:r>
            <a:r>
              <a:rPr lang="zh-CN" altLang="en-US"/>
              <a:t>的关键</a:t>
            </a:r>
          </a:p>
          <a:p>
            <a:pPr lvl="2"/>
            <a:r>
              <a:rPr lang="zh-CN" altLang="en-US"/>
              <a:t>减少使用者对数据结果的怀疑</a:t>
            </a:r>
          </a:p>
          <a:p>
            <a:pPr lvl="1"/>
            <a:r>
              <a:rPr lang="zh-CN" altLang="en-US"/>
              <a:t>元数据可以</a:t>
            </a:r>
            <a:r>
              <a:rPr lang="zh-CN" altLang="en-US">
                <a:solidFill>
                  <a:srgbClr val="FF0000"/>
                </a:solidFill>
              </a:rPr>
              <a:t>支持需求变化</a:t>
            </a:r>
          </a:p>
          <a:p>
            <a:pPr lvl="2"/>
            <a:r>
              <a:rPr lang="zh-CN" altLang="en-US"/>
              <a:t>元数据管理可以把整个业务的工作流、数据流和信息流管理起来。</a:t>
            </a:r>
          </a:p>
        </p:txBody>
      </p:sp>
      <p:sp>
        <p:nvSpPr>
          <p:cNvPr id="4" name="灯片编号占位符 3">
            <a:extLst>
              <a:ext uri="{FF2B5EF4-FFF2-40B4-BE49-F238E27FC236}">
                <a16:creationId xmlns:a16="http://schemas.microsoft.com/office/drawing/2014/main" id="{C3BF889F-7EB1-484E-AA76-BD8402E1AAF0}"/>
              </a:ext>
            </a:extLst>
          </p:cNvPr>
          <p:cNvSpPr>
            <a:spLocks noGrp="1"/>
          </p:cNvSpPr>
          <p:nvPr>
            <p:ph type="sldNum" sz="quarter" idx="12"/>
          </p:nvPr>
        </p:nvSpPr>
        <p:spPr/>
        <p:txBody>
          <a:bodyPr/>
          <a:lstStyle/>
          <a:p>
            <a:fld id="{BEE6C54C-6C12-40E0-80B0-01E42803F46F}" type="slidenum">
              <a:rPr lang="zh-CN" altLang="en-US" smtClean="0"/>
              <a:pPr/>
              <a:t>63</a:t>
            </a:fld>
            <a:endParaRPr lang="zh-CN" altLang="en-US"/>
          </a:p>
        </p:txBody>
      </p:sp>
    </p:spTree>
    <p:extLst>
      <p:ext uri="{BB962C8B-B14F-4D97-AF65-F5344CB8AC3E}">
        <p14:creationId xmlns:p14="http://schemas.microsoft.com/office/powerpoint/2010/main" val="5962555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7F9FCE-F837-4FD5-B858-8FADD57AA4FD}"/>
              </a:ext>
            </a:extLst>
          </p:cNvPr>
          <p:cNvSpPr>
            <a:spLocks noGrp="1"/>
          </p:cNvSpPr>
          <p:nvPr>
            <p:ph type="title"/>
          </p:nvPr>
        </p:nvSpPr>
        <p:spPr/>
        <p:txBody>
          <a:bodyPr/>
          <a:lstStyle/>
          <a:p>
            <a:r>
              <a:rPr lang="zh-CN" altLang="en-US"/>
              <a:t>元数据的管理工具</a:t>
            </a:r>
          </a:p>
        </p:txBody>
      </p:sp>
      <p:sp>
        <p:nvSpPr>
          <p:cNvPr id="4" name="灯片编号占位符 3">
            <a:extLst>
              <a:ext uri="{FF2B5EF4-FFF2-40B4-BE49-F238E27FC236}">
                <a16:creationId xmlns:a16="http://schemas.microsoft.com/office/drawing/2014/main" id="{17AE8CE7-F61F-4014-8E05-74C95A8879AC}"/>
              </a:ext>
            </a:extLst>
          </p:cNvPr>
          <p:cNvSpPr>
            <a:spLocks noGrp="1"/>
          </p:cNvSpPr>
          <p:nvPr>
            <p:ph type="sldNum" sz="quarter" idx="12"/>
          </p:nvPr>
        </p:nvSpPr>
        <p:spPr/>
        <p:txBody>
          <a:bodyPr/>
          <a:lstStyle/>
          <a:p>
            <a:fld id="{BEE6C54C-6C12-40E0-80B0-01E42803F46F}" type="slidenum">
              <a:rPr lang="zh-CN" altLang="en-US" smtClean="0"/>
              <a:pPr/>
              <a:t>64</a:t>
            </a:fld>
            <a:endParaRPr lang="zh-CN" altLang="en-US"/>
          </a:p>
        </p:txBody>
      </p:sp>
      <p:grpSp>
        <p:nvGrpSpPr>
          <p:cNvPr id="11" name="组合 10">
            <a:extLst>
              <a:ext uri="{FF2B5EF4-FFF2-40B4-BE49-F238E27FC236}">
                <a16:creationId xmlns:a16="http://schemas.microsoft.com/office/drawing/2014/main" id="{9D639BDB-D73D-4411-A695-51A195CCF99C}"/>
              </a:ext>
            </a:extLst>
          </p:cNvPr>
          <p:cNvGrpSpPr/>
          <p:nvPr/>
        </p:nvGrpSpPr>
        <p:grpSpPr>
          <a:xfrm>
            <a:off x="2106292" y="1397562"/>
            <a:ext cx="7415212" cy="5257800"/>
            <a:chOff x="684213" y="1052513"/>
            <a:chExt cx="7415212" cy="5257800"/>
          </a:xfrm>
        </p:grpSpPr>
        <p:sp>
          <p:nvSpPr>
            <p:cNvPr id="12" name="AutoShape 9">
              <a:extLst>
                <a:ext uri="{FF2B5EF4-FFF2-40B4-BE49-F238E27FC236}">
                  <a16:creationId xmlns:a16="http://schemas.microsoft.com/office/drawing/2014/main" id="{72ADF4CA-0C5F-4AA4-827F-FBE43020D513}"/>
                </a:ext>
              </a:extLst>
            </p:cNvPr>
            <p:cNvSpPr>
              <a:spLocks noChangeArrowheads="1"/>
            </p:cNvSpPr>
            <p:nvPr/>
          </p:nvSpPr>
          <p:spPr bwMode="auto">
            <a:xfrm>
              <a:off x="2987675" y="2781300"/>
              <a:ext cx="2879725" cy="1727200"/>
            </a:xfrm>
            <a:custGeom>
              <a:avLst/>
              <a:gdLst>
                <a:gd name="T0" fmla="*/ 2147483646 w 21600"/>
                <a:gd name="T1" fmla="*/ 2147483646 h 21600"/>
                <a:gd name="T2" fmla="*/ 2147483646 w 21600"/>
                <a:gd name="T3" fmla="*/ 2147483646 h 21600"/>
                <a:gd name="T4" fmla="*/ 0 w 21600"/>
                <a:gd name="T5" fmla="*/ 2147483646 h 21600"/>
                <a:gd name="T6" fmla="*/ 2147483646 w 21600"/>
                <a:gd name="T7" fmla="*/ 0 h 21600"/>
                <a:gd name="T8" fmla="*/ 0 60000 65536"/>
                <a:gd name="T9" fmla="*/ 5898240 60000 65536"/>
                <a:gd name="T10" fmla="*/ 11796480 60000 65536"/>
                <a:gd name="T11" fmla="*/ 17694720 60000 65536"/>
                <a:gd name="T12" fmla="*/ 5400 w 21600"/>
                <a:gd name="T13" fmla="*/ 5400 h 21600"/>
                <a:gd name="T14" fmla="*/ 16200 w 21600"/>
                <a:gd name="T15" fmla="*/ 16200 h 21600"/>
              </a:gdLst>
              <a:ahLst/>
              <a:cxnLst>
                <a:cxn ang="T8">
                  <a:pos x="T0" y="T1"/>
                </a:cxn>
                <a:cxn ang="T9">
                  <a:pos x="T2" y="T3"/>
                </a:cxn>
                <a:cxn ang="T10">
                  <a:pos x="T4" y="T5"/>
                </a:cxn>
                <a:cxn ang="T11">
                  <a:pos x="T6" y="T7"/>
                </a:cxn>
              </a:cxnLst>
              <a:rect l="T12" t="T13" r="T14" b="T15"/>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solidFill>
              <a:schemeClr val="accent1"/>
            </a:solidFill>
            <a:ln w="9525">
              <a:solidFill>
                <a:schemeClr val="bg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solidFill>
                    <a:srgbClr val="FFFF00"/>
                  </a:solidFill>
                </a:rPr>
                <a:t>元数据管理</a:t>
              </a:r>
            </a:p>
          </p:txBody>
        </p:sp>
        <p:sp>
          <p:nvSpPr>
            <p:cNvPr id="13" name="Rectangle 10">
              <a:extLst>
                <a:ext uri="{FF2B5EF4-FFF2-40B4-BE49-F238E27FC236}">
                  <a16:creationId xmlns:a16="http://schemas.microsoft.com/office/drawing/2014/main" id="{9EA3B148-03B4-480F-9075-ADDBA5086B25}"/>
                </a:ext>
              </a:extLst>
            </p:cNvPr>
            <p:cNvSpPr>
              <a:spLocks noChangeArrowheads="1"/>
            </p:cNvSpPr>
            <p:nvPr/>
          </p:nvSpPr>
          <p:spPr bwMode="auto">
            <a:xfrm>
              <a:off x="684213" y="2708275"/>
              <a:ext cx="1727200" cy="151288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800" b="1">
                  <a:solidFill>
                    <a:srgbClr val="FFFF00"/>
                  </a:solidFill>
                </a:rPr>
                <a:t>建模工具</a:t>
              </a:r>
            </a:p>
            <a:p>
              <a:pPr eaLnBrk="1" hangingPunct="1">
                <a:spcBef>
                  <a:spcPct val="0"/>
                </a:spcBef>
              </a:pPr>
              <a:r>
                <a:rPr lang="en-US" altLang="zh-CN" sz="1800" b="1">
                  <a:solidFill>
                    <a:srgbClr val="FFFF00"/>
                  </a:solidFill>
                </a:rPr>
                <a:t>ERWin</a:t>
              </a:r>
            </a:p>
            <a:p>
              <a:pPr eaLnBrk="1" hangingPunct="1">
                <a:spcBef>
                  <a:spcPct val="0"/>
                </a:spcBef>
              </a:pPr>
              <a:r>
                <a:rPr lang="en-US" altLang="zh-CN" sz="1800" b="1">
                  <a:solidFill>
                    <a:srgbClr val="FFFF00"/>
                  </a:solidFill>
                </a:rPr>
                <a:t>PowerDesigner</a:t>
              </a:r>
            </a:p>
            <a:p>
              <a:pPr eaLnBrk="1" hangingPunct="1">
                <a:spcBef>
                  <a:spcPct val="0"/>
                </a:spcBef>
              </a:pPr>
              <a:r>
                <a:rPr lang="en-US" altLang="zh-CN" sz="1800" b="1">
                  <a:solidFill>
                    <a:srgbClr val="FFFF00"/>
                  </a:solidFill>
                </a:rPr>
                <a:t>Rational Rose</a:t>
              </a:r>
            </a:p>
            <a:p>
              <a:pPr eaLnBrk="1" hangingPunct="1">
                <a:spcBef>
                  <a:spcPct val="0"/>
                </a:spcBef>
              </a:pPr>
              <a:r>
                <a:rPr lang="en-US" altLang="zh-CN" sz="1800" b="1">
                  <a:solidFill>
                    <a:srgbClr val="FFFF00"/>
                  </a:solidFill>
                </a:rPr>
                <a:t>ERStudio</a:t>
              </a:r>
            </a:p>
          </p:txBody>
        </p:sp>
        <p:sp>
          <p:nvSpPr>
            <p:cNvPr id="14" name="Rectangle 11">
              <a:extLst>
                <a:ext uri="{FF2B5EF4-FFF2-40B4-BE49-F238E27FC236}">
                  <a16:creationId xmlns:a16="http://schemas.microsoft.com/office/drawing/2014/main" id="{9F660BF2-2536-44DA-B1B3-4646D77CBA79}"/>
                </a:ext>
              </a:extLst>
            </p:cNvPr>
            <p:cNvSpPr>
              <a:spLocks noChangeArrowheads="1"/>
            </p:cNvSpPr>
            <p:nvPr/>
          </p:nvSpPr>
          <p:spPr bwMode="auto">
            <a:xfrm>
              <a:off x="3563938" y="4797425"/>
              <a:ext cx="1727200" cy="151288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800" b="1">
                  <a:solidFill>
                    <a:srgbClr val="FFFF00"/>
                  </a:solidFill>
                </a:rPr>
                <a:t>前端展现工具</a:t>
              </a:r>
            </a:p>
            <a:p>
              <a:pPr eaLnBrk="1" hangingPunct="1">
                <a:spcBef>
                  <a:spcPct val="0"/>
                </a:spcBef>
              </a:pPr>
              <a:r>
                <a:rPr lang="en-US" altLang="zh-CN" sz="1800" b="1">
                  <a:solidFill>
                    <a:srgbClr val="FFFF00"/>
                  </a:solidFill>
                </a:rPr>
                <a:t>BO</a:t>
              </a:r>
            </a:p>
            <a:p>
              <a:pPr eaLnBrk="1" hangingPunct="1">
                <a:spcBef>
                  <a:spcPct val="0"/>
                </a:spcBef>
              </a:pPr>
              <a:r>
                <a:rPr lang="en-US" altLang="zh-CN" sz="1800" b="1">
                  <a:solidFill>
                    <a:srgbClr val="FFFF00"/>
                  </a:solidFill>
                </a:rPr>
                <a:t>Brio</a:t>
              </a:r>
            </a:p>
            <a:p>
              <a:pPr eaLnBrk="1" hangingPunct="1">
                <a:spcBef>
                  <a:spcPct val="0"/>
                </a:spcBef>
              </a:pPr>
              <a:r>
                <a:rPr lang="en-US" altLang="zh-CN" sz="1800" b="1">
                  <a:solidFill>
                    <a:srgbClr val="FFFF00"/>
                  </a:solidFill>
                </a:rPr>
                <a:t>Cognos</a:t>
              </a:r>
            </a:p>
            <a:p>
              <a:pPr eaLnBrk="1" hangingPunct="1">
                <a:spcBef>
                  <a:spcPct val="0"/>
                </a:spcBef>
              </a:pPr>
              <a:r>
                <a:rPr lang="en-US" altLang="zh-CN" sz="1800" b="1">
                  <a:solidFill>
                    <a:srgbClr val="FFFF00"/>
                  </a:solidFill>
                </a:rPr>
                <a:t>DSS Agent</a:t>
              </a:r>
            </a:p>
          </p:txBody>
        </p:sp>
        <p:sp>
          <p:nvSpPr>
            <p:cNvPr id="15" name="Rectangle 12">
              <a:extLst>
                <a:ext uri="{FF2B5EF4-FFF2-40B4-BE49-F238E27FC236}">
                  <a16:creationId xmlns:a16="http://schemas.microsoft.com/office/drawing/2014/main" id="{79672493-78BF-455A-94DE-81201F922043}"/>
                </a:ext>
              </a:extLst>
            </p:cNvPr>
            <p:cNvSpPr>
              <a:spLocks noChangeArrowheads="1"/>
            </p:cNvSpPr>
            <p:nvPr/>
          </p:nvSpPr>
          <p:spPr bwMode="auto">
            <a:xfrm>
              <a:off x="3563938" y="1052513"/>
              <a:ext cx="1727200" cy="1512887"/>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solidFill>
                    <a:srgbClr val="FFFF00"/>
                  </a:solidFill>
                </a:rPr>
                <a:t>数据抽取工具</a:t>
              </a:r>
            </a:p>
            <a:p>
              <a:pPr eaLnBrk="1" hangingPunct="1">
                <a:spcBef>
                  <a:spcPct val="0"/>
                </a:spcBef>
              </a:pPr>
              <a:r>
                <a:rPr lang="en-US" altLang="zh-CN" sz="2000" b="1">
                  <a:solidFill>
                    <a:srgbClr val="FFFF00"/>
                  </a:solidFill>
                </a:rPr>
                <a:t>DataStage</a:t>
              </a:r>
            </a:p>
            <a:p>
              <a:pPr eaLnBrk="1" hangingPunct="1">
                <a:spcBef>
                  <a:spcPct val="0"/>
                </a:spcBef>
              </a:pPr>
              <a:r>
                <a:rPr lang="en-US" altLang="zh-CN" sz="2000" b="1">
                  <a:solidFill>
                    <a:srgbClr val="FFFF00"/>
                  </a:solidFill>
                </a:rPr>
                <a:t>Decision Base</a:t>
              </a:r>
            </a:p>
            <a:p>
              <a:pPr eaLnBrk="1" hangingPunct="1">
                <a:spcBef>
                  <a:spcPct val="0"/>
                </a:spcBef>
              </a:pPr>
              <a:r>
                <a:rPr lang="en-US" altLang="zh-CN" sz="2000" b="1">
                  <a:solidFill>
                    <a:srgbClr val="FFFF00"/>
                  </a:solidFill>
                </a:rPr>
                <a:t>Extract</a:t>
              </a:r>
            </a:p>
          </p:txBody>
        </p:sp>
        <p:sp>
          <p:nvSpPr>
            <p:cNvPr id="16" name="Rectangle 13">
              <a:extLst>
                <a:ext uri="{FF2B5EF4-FFF2-40B4-BE49-F238E27FC236}">
                  <a16:creationId xmlns:a16="http://schemas.microsoft.com/office/drawing/2014/main" id="{7C79F0B4-4C15-49C9-8834-D81448CF5DDA}"/>
                </a:ext>
              </a:extLst>
            </p:cNvPr>
            <p:cNvSpPr>
              <a:spLocks noChangeArrowheads="1"/>
            </p:cNvSpPr>
            <p:nvPr/>
          </p:nvSpPr>
          <p:spPr bwMode="auto">
            <a:xfrm>
              <a:off x="6372225" y="2708275"/>
              <a:ext cx="1727200" cy="151288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800" b="1">
                  <a:solidFill>
                    <a:srgbClr val="FFFF00"/>
                  </a:solidFill>
                </a:rPr>
                <a:t>元数据存储工具</a:t>
              </a:r>
            </a:p>
            <a:p>
              <a:pPr eaLnBrk="1" hangingPunct="1">
                <a:spcBef>
                  <a:spcPct val="0"/>
                </a:spcBef>
              </a:pPr>
              <a:r>
                <a:rPr lang="en-US" altLang="zh-CN" sz="1800" b="1">
                  <a:solidFill>
                    <a:srgbClr val="FFFF00"/>
                  </a:solidFill>
                </a:rPr>
                <a:t>Repository</a:t>
              </a:r>
            </a:p>
            <a:p>
              <a:pPr eaLnBrk="1" hangingPunct="1">
                <a:spcBef>
                  <a:spcPct val="0"/>
                </a:spcBef>
              </a:pPr>
              <a:r>
                <a:rPr lang="en-US" altLang="zh-CN" sz="1800" b="1">
                  <a:solidFill>
                    <a:srgbClr val="FFFF00"/>
                  </a:solidFill>
                </a:rPr>
                <a:t>MetaStage</a:t>
              </a:r>
            </a:p>
            <a:p>
              <a:pPr eaLnBrk="1" hangingPunct="1">
                <a:spcBef>
                  <a:spcPct val="0"/>
                </a:spcBef>
              </a:pPr>
              <a:r>
                <a:rPr lang="en-US" altLang="zh-CN" sz="1800" b="1">
                  <a:solidFill>
                    <a:srgbClr val="FFFF00"/>
                  </a:solidFill>
                </a:rPr>
                <a:t>WCC</a:t>
              </a:r>
            </a:p>
          </p:txBody>
        </p:sp>
      </p:grpSp>
    </p:spTree>
    <p:extLst>
      <p:ext uri="{BB962C8B-B14F-4D97-AF65-F5344CB8AC3E}">
        <p14:creationId xmlns:p14="http://schemas.microsoft.com/office/powerpoint/2010/main" val="18563369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A72D41-E72D-4593-A662-D9EDBC03885C}"/>
              </a:ext>
            </a:extLst>
          </p:cNvPr>
          <p:cNvSpPr>
            <a:spLocks noGrp="1"/>
          </p:cNvSpPr>
          <p:nvPr>
            <p:ph type="title"/>
          </p:nvPr>
        </p:nvSpPr>
        <p:spPr/>
        <p:txBody>
          <a:bodyPr/>
          <a:lstStyle/>
          <a:p>
            <a:r>
              <a:rPr lang="zh-CN" altLang="en-US"/>
              <a:t>数据存储</a:t>
            </a:r>
            <a:r>
              <a:rPr lang="en-US" altLang="zh-CN"/>
              <a:t>(more detailed)</a:t>
            </a:r>
            <a:endParaRPr lang="zh-CN" altLang="en-US"/>
          </a:p>
        </p:txBody>
      </p:sp>
      <p:sp>
        <p:nvSpPr>
          <p:cNvPr id="3" name="内容占位符 2">
            <a:extLst>
              <a:ext uri="{FF2B5EF4-FFF2-40B4-BE49-F238E27FC236}">
                <a16:creationId xmlns:a16="http://schemas.microsoft.com/office/drawing/2014/main" id="{5CAEF357-2316-4C43-A9FD-A3D634E5A761}"/>
              </a:ext>
            </a:extLst>
          </p:cNvPr>
          <p:cNvSpPr>
            <a:spLocks noGrp="1"/>
          </p:cNvSpPr>
          <p:nvPr>
            <p:ph idx="1"/>
          </p:nvPr>
        </p:nvSpPr>
        <p:spPr/>
        <p:txBody>
          <a:bodyPr>
            <a:normAutofit fontScale="85000" lnSpcReduction="20000"/>
          </a:bodyPr>
          <a:lstStyle/>
          <a:p>
            <a:r>
              <a:rPr lang="zh-CN" altLang="en-US">
                <a:solidFill>
                  <a:srgbClr val="FF0000"/>
                </a:solidFill>
              </a:rPr>
              <a:t>数据存储的类型</a:t>
            </a:r>
            <a:endParaRPr lang="en-US" altLang="zh-CN">
              <a:solidFill>
                <a:srgbClr val="FF0000"/>
              </a:solidFill>
            </a:endParaRPr>
          </a:p>
          <a:p>
            <a:pPr lvl="1"/>
            <a:r>
              <a:rPr lang="zh-CN" altLang="en-US">
                <a:solidFill>
                  <a:srgbClr val="FF0000"/>
                </a:solidFill>
              </a:rPr>
              <a:t>虚拟存储方式</a:t>
            </a:r>
            <a:endParaRPr lang="en-US" altLang="zh-CN">
              <a:solidFill>
                <a:srgbClr val="FF0000"/>
              </a:solidFill>
            </a:endParaRPr>
          </a:p>
          <a:p>
            <a:pPr lvl="2"/>
            <a:r>
              <a:rPr lang="zh-CN" altLang="en-US"/>
              <a:t>数据仓库中的数据仍然存储在源数据库中，只是根据用户的多维分析需求而形成</a:t>
            </a:r>
            <a:r>
              <a:rPr lang="zh-CN" altLang="en-US">
                <a:solidFill>
                  <a:srgbClr val="FF0000"/>
                </a:solidFill>
              </a:rPr>
              <a:t>多维视图</a:t>
            </a:r>
            <a:r>
              <a:rPr lang="zh-CN" altLang="en-US"/>
              <a:t>，临时在源数据库中找出并提取所需要的数据，完成多维分析。</a:t>
            </a:r>
          </a:p>
          <a:p>
            <a:pPr lvl="2"/>
            <a:r>
              <a:rPr lang="zh-CN" altLang="en-US"/>
              <a:t>优点：比较简单、花费少、使用灵活</a:t>
            </a:r>
          </a:p>
          <a:p>
            <a:pPr lvl="2"/>
            <a:r>
              <a:rPr lang="zh-CN" altLang="en-US"/>
              <a:t>缺点：数据的净化、提取、集成需要花费大量的时间，在实际应用中这种方式难以建立起有效的、为决策服务的数据支持。</a:t>
            </a:r>
            <a:endParaRPr lang="en-US" altLang="zh-CN"/>
          </a:p>
          <a:p>
            <a:pPr lvl="1"/>
            <a:r>
              <a:rPr lang="zh-CN" altLang="en-US">
                <a:solidFill>
                  <a:srgbClr val="FF0000"/>
                </a:solidFill>
              </a:rPr>
              <a:t>基于关系表的存储方式</a:t>
            </a:r>
            <a:endParaRPr lang="en-US" altLang="zh-CN">
              <a:solidFill>
                <a:srgbClr val="FF0000"/>
              </a:solidFill>
            </a:endParaRPr>
          </a:p>
          <a:p>
            <a:pPr lvl="2"/>
            <a:r>
              <a:rPr lang="zh-CN" altLang="en-US"/>
              <a:t>基于关系表的存储方式是将数据仓库的数据存储在关系型数据库的表结构中，在元数据的管理下完成数据仓库的功能。</a:t>
            </a:r>
            <a:endParaRPr lang="en-US" altLang="zh-CN"/>
          </a:p>
          <a:p>
            <a:pPr lvl="1"/>
            <a:r>
              <a:rPr lang="zh-CN" altLang="en-US">
                <a:solidFill>
                  <a:srgbClr val="FF0000"/>
                </a:solidFill>
              </a:rPr>
              <a:t>多维数据库存储方式</a:t>
            </a:r>
            <a:endParaRPr lang="en-US" altLang="zh-CN">
              <a:solidFill>
                <a:srgbClr val="FF0000"/>
              </a:solidFill>
            </a:endParaRPr>
          </a:p>
          <a:p>
            <a:pPr lvl="2"/>
            <a:r>
              <a:rPr lang="zh-CN" altLang="en-US"/>
              <a:t>多维数据库的组织方式是</a:t>
            </a:r>
            <a:r>
              <a:rPr lang="zh-CN" altLang="en-US">
                <a:solidFill>
                  <a:srgbClr val="FF0000"/>
                </a:solidFill>
              </a:rPr>
              <a:t>直接面向</a:t>
            </a:r>
            <a:r>
              <a:rPr lang="en-US" altLang="zh-CN">
                <a:solidFill>
                  <a:srgbClr val="FF0000"/>
                </a:solidFill>
              </a:rPr>
              <a:t>OLAP</a:t>
            </a:r>
            <a:r>
              <a:rPr lang="zh-CN" altLang="en-US">
                <a:solidFill>
                  <a:srgbClr val="FF0000"/>
                </a:solidFill>
              </a:rPr>
              <a:t>分析</a:t>
            </a:r>
            <a:r>
              <a:rPr lang="zh-CN" altLang="en-US"/>
              <a:t>操作的数据组织形式。这种数据库产品也比较多，实现方法也不尽相同。</a:t>
            </a:r>
          </a:p>
          <a:p>
            <a:pPr lvl="2"/>
            <a:r>
              <a:rPr lang="zh-CN" altLang="en-US"/>
              <a:t>其数据组织采用</a:t>
            </a:r>
            <a:r>
              <a:rPr lang="zh-CN" altLang="en-US">
                <a:solidFill>
                  <a:srgbClr val="FF0000"/>
                </a:solidFill>
              </a:rPr>
              <a:t>多维数据结构</a:t>
            </a:r>
            <a:r>
              <a:rPr lang="zh-CN" altLang="en-US"/>
              <a:t>文件进行存储，并有维索引及相应的元数据与其对应。</a:t>
            </a:r>
          </a:p>
        </p:txBody>
      </p:sp>
      <p:sp>
        <p:nvSpPr>
          <p:cNvPr id="4" name="灯片编号占位符 3">
            <a:extLst>
              <a:ext uri="{FF2B5EF4-FFF2-40B4-BE49-F238E27FC236}">
                <a16:creationId xmlns:a16="http://schemas.microsoft.com/office/drawing/2014/main" id="{1121C4D8-D86B-42A1-BED3-52E3234FE92D}"/>
              </a:ext>
            </a:extLst>
          </p:cNvPr>
          <p:cNvSpPr>
            <a:spLocks noGrp="1"/>
          </p:cNvSpPr>
          <p:nvPr>
            <p:ph type="sldNum" sz="quarter" idx="12"/>
          </p:nvPr>
        </p:nvSpPr>
        <p:spPr/>
        <p:txBody>
          <a:bodyPr/>
          <a:lstStyle/>
          <a:p>
            <a:fld id="{BEE6C54C-6C12-40E0-80B0-01E42803F46F}" type="slidenum">
              <a:rPr lang="zh-CN" altLang="en-US" smtClean="0"/>
              <a:pPr/>
              <a:t>65</a:t>
            </a:fld>
            <a:endParaRPr lang="zh-CN" altLang="en-US"/>
          </a:p>
        </p:txBody>
      </p:sp>
    </p:spTree>
    <p:extLst>
      <p:ext uri="{BB962C8B-B14F-4D97-AF65-F5344CB8AC3E}">
        <p14:creationId xmlns:p14="http://schemas.microsoft.com/office/powerpoint/2010/main" val="17121569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10">
            <a:extLst>
              <a:ext uri="{FF2B5EF4-FFF2-40B4-BE49-F238E27FC236}">
                <a16:creationId xmlns:a16="http://schemas.microsoft.com/office/drawing/2014/main" id="{6C7418B4-BB67-4784-8017-29C5BC2653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965" y="2396345"/>
            <a:ext cx="6361792" cy="407645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内容占位符 2">
            <a:extLst>
              <a:ext uri="{FF2B5EF4-FFF2-40B4-BE49-F238E27FC236}">
                <a16:creationId xmlns:a16="http://schemas.microsoft.com/office/drawing/2014/main" id="{8A8A6B75-F591-477B-9E06-13201D31794A}"/>
              </a:ext>
            </a:extLst>
          </p:cNvPr>
          <p:cNvSpPr>
            <a:spLocks noGrp="1"/>
          </p:cNvSpPr>
          <p:nvPr>
            <p:ph idx="1"/>
          </p:nvPr>
        </p:nvSpPr>
        <p:spPr>
          <a:xfrm>
            <a:off x="838200" y="326790"/>
            <a:ext cx="10515600" cy="4769504"/>
          </a:xfrm>
        </p:spPr>
        <p:txBody>
          <a:bodyPr/>
          <a:lstStyle/>
          <a:p>
            <a:r>
              <a:rPr lang="zh-CN" altLang="en-US">
                <a:solidFill>
                  <a:srgbClr val="FF0000"/>
                </a:solidFill>
              </a:rPr>
              <a:t>数据文件存储方式</a:t>
            </a:r>
            <a:endParaRPr lang="en-US" altLang="zh-CN">
              <a:solidFill>
                <a:srgbClr val="FF0000"/>
              </a:solidFill>
            </a:endParaRPr>
          </a:p>
          <a:p>
            <a:pPr lvl="1"/>
            <a:r>
              <a:rPr lang="zh-CN" altLang="en-US">
                <a:solidFill>
                  <a:srgbClr val="FF0000"/>
                </a:solidFill>
              </a:rPr>
              <a:t>简单堆积文件</a:t>
            </a:r>
            <a:endParaRPr lang="en-US" altLang="zh-CN">
              <a:solidFill>
                <a:srgbClr val="FF0000"/>
              </a:solidFill>
            </a:endParaRPr>
          </a:p>
          <a:p>
            <a:pPr lvl="2"/>
            <a:r>
              <a:rPr lang="zh-CN" altLang="en-US"/>
              <a:t>它将每天从数据库中</a:t>
            </a:r>
            <a:r>
              <a:rPr lang="zh-CN" altLang="en-US">
                <a:solidFill>
                  <a:srgbClr val="FF0000"/>
                </a:solidFill>
              </a:rPr>
              <a:t>提取加工后</a:t>
            </a:r>
            <a:r>
              <a:rPr lang="zh-CN" altLang="en-US"/>
              <a:t>的数据逐日积累的存储起来。</a:t>
            </a:r>
          </a:p>
          <a:p>
            <a:pPr lvl="2"/>
            <a:r>
              <a:rPr lang="zh-CN" altLang="en-US"/>
              <a:t>按这种方式存储的</a:t>
            </a:r>
            <a:r>
              <a:rPr lang="zh-CN" altLang="en-US">
                <a:solidFill>
                  <a:srgbClr val="FF0000"/>
                </a:solidFill>
              </a:rPr>
              <a:t>数据细节化程度很高</a:t>
            </a:r>
            <a:r>
              <a:rPr lang="zh-CN" altLang="en-US"/>
              <a:t>，可以应付多种</a:t>
            </a:r>
            <a:r>
              <a:rPr lang="zh-CN" altLang="en-US">
                <a:solidFill>
                  <a:srgbClr val="FF0000"/>
                </a:solidFill>
              </a:rPr>
              <a:t>细节查询</a:t>
            </a:r>
            <a:r>
              <a:rPr lang="zh-CN" altLang="en-US"/>
              <a:t>，但分析时，</a:t>
            </a:r>
            <a:r>
              <a:rPr lang="zh-CN" altLang="en-US">
                <a:solidFill>
                  <a:srgbClr val="FF0000"/>
                </a:solidFill>
              </a:rPr>
              <a:t>查询的效率较低</a:t>
            </a:r>
            <a:r>
              <a:rPr lang="zh-CN" altLang="en-US"/>
              <a:t>。</a:t>
            </a:r>
          </a:p>
          <a:p>
            <a:pPr lvl="2"/>
            <a:endParaRPr lang="zh-CN" altLang="en-US"/>
          </a:p>
        </p:txBody>
      </p:sp>
      <p:sp>
        <p:nvSpPr>
          <p:cNvPr id="4" name="灯片编号占位符 3">
            <a:extLst>
              <a:ext uri="{FF2B5EF4-FFF2-40B4-BE49-F238E27FC236}">
                <a16:creationId xmlns:a16="http://schemas.microsoft.com/office/drawing/2014/main" id="{BFF5DD16-8F03-4B1A-8F57-667316AD2973}"/>
              </a:ext>
            </a:extLst>
          </p:cNvPr>
          <p:cNvSpPr>
            <a:spLocks noGrp="1"/>
          </p:cNvSpPr>
          <p:nvPr>
            <p:ph type="sldNum" sz="quarter" idx="12"/>
          </p:nvPr>
        </p:nvSpPr>
        <p:spPr/>
        <p:txBody>
          <a:bodyPr/>
          <a:lstStyle/>
          <a:p>
            <a:fld id="{BEE6C54C-6C12-40E0-80B0-01E42803F46F}" type="slidenum">
              <a:rPr lang="zh-CN" altLang="en-US" smtClean="0"/>
              <a:pPr/>
              <a:t>66</a:t>
            </a:fld>
            <a:endParaRPr lang="zh-CN" altLang="en-US"/>
          </a:p>
        </p:txBody>
      </p:sp>
    </p:spTree>
    <p:extLst>
      <p:ext uri="{BB962C8B-B14F-4D97-AF65-F5344CB8AC3E}">
        <p14:creationId xmlns:p14="http://schemas.microsoft.com/office/powerpoint/2010/main" val="11042408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A8A6B75-F591-477B-9E06-13201D31794A}"/>
              </a:ext>
            </a:extLst>
          </p:cNvPr>
          <p:cNvSpPr>
            <a:spLocks noGrp="1"/>
          </p:cNvSpPr>
          <p:nvPr>
            <p:ph idx="1"/>
          </p:nvPr>
        </p:nvSpPr>
        <p:spPr>
          <a:xfrm>
            <a:off x="838200" y="326790"/>
            <a:ext cx="10515600" cy="4769504"/>
          </a:xfrm>
        </p:spPr>
        <p:txBody>
          <a:bodyPr>
            <a:normAutofit/>
          </a:bodyPr>
          <a:lstStyle/>
          <a:p>
            <a:r>
              <a:rPr lang="zh-CN" altLang="en-US">
                <a:solidFill>
                  <a:srgbClr val="FF0000"/>
                </a:solidFill>
              </a:rPr>
              <a:t>数据文件存储方式</a:t>
            </a:r>
            <a:endParaRPr lang="en-US" altLang="zh-CN">
              <a:solidFill>
                <a:srgbClr val="FF0000"/>
              </a:solidFill>
            </a:endParaRPr>
          </a:p>
          <a:p>
            <a:pPr lvl="1"/>
            <a:r>
              <a:rPr lang="zh-CN" altLang="en-US">
                <a:solidFill>
                  <a:srgbClr val="FF0000"/>
                </a:solidFill>
              </a:rPr>
              <a:t>轮转综合文件</a:t>
            </a:r>
          </a:p>
          <a:p>
            <a:pPr lvl="2"/>
            <a:r>
              <a:rPr lang="zh-CN" altLang="en-US"/>
              <a:t>它将数据按不同的期限轮转地存储。</a:t>
            </a:r>
          </a:p>
          <a:p>
            <a:pPr lvl="2"/>
            <a:r>
              <a:rPr lang="zh-CN" altLang="en-US"/>
              <a:t>例如，可将每一天的数据记录在一个日记录集中，当到达一个星期后再将这七天的数据进行综合然后存储在一个周记录中，同时将原来日记录集中的数据清空开始对新一周的每一天的数据进行记录；当到达一个月后，将周记录集中的数据进行综合然后存储在一个月记录中，而周记录中又开始新一个月的每一周的记录，以此类推。</a:t>
            </a:r>
          </a:p>
          <a:p>
            <a:pPr lvl="2"/>
            <a:r>
              <a:rPr lang="zh-CN" altLang="en-US"/>
              <a:t>按这种形式存储的数据较按简单堆积文件形式存储的数据其</a:t>
            </a:r>
            <a:r>
              <a:rPr lang="zh-CN" altLang="en-US">
                <a:solidFill>
                  <a:srgbClr val="FF0000"/>
                </a:solidFill>
              </a:rPr>
              <a:t>数据量大大减少</a:t>
            </a:r>
            <a:r>
              <a:rPr lang="zh-CN" altLang="en-US"/>
              <a:t>，但是它是以</a:t>
            </a:r>
            <a:r>
              <a:rPr lang="zh-CN" altLang="en-US">
                <a:solidFill>
                  <a:srgbClr val="FF0000"/>
                </a:solidFill>
              </a:rPr>
              <a:t>损失细节程度</a:t>
            </a:r>
            <a:r>
              <a:rPr lang="zh-CN" altLang="en-US"/>
              <a:t>为代价的，时间越久的数据，细节程度越低。 </a:t>
            </a:r>
          </a:p>
          <a:p>
            <a:pPr lvl="2"/>
            <a:endParaRPr lang="zh-CN" altLang="en-US"/>
          </a:p>
          <a:p>
            <a:pPr lvl="2"/>
            <a:endParaRPr lang="zh-CN" altLang="en-US"/>
          </a:p>
        </p:txBody>
      </p:sp>
      <p:sp>
        <p:nvSpPr>
          <p:cNvPr id="4" name="灯片编号占位符 3">
            <a:extLst>
              <a:ext uri="{FF2B5EF4-FFF2-40B4-BE49-F238E27FC236}">
                <a16:creationId xmlns:a16="http://schemas.microsoft.com/office/drawing/2014/main" id="{BFF5DD16-8F03-4B1A-8F57-667316AD2973}"/>
              </a:ext>
            </a:extLst>
          </p:cNvPr>
          <p:cNvSpPr>
            <a:spLocks noGrp="1"/>
          </p:cNvSpPr>
          <p:nvPr>
            <p:ph type="sldNum" sz="quarter" idx="12"/>
          </p:nvPr>
        </p:nvSpPr>
        <p:spPr/>
        <p:txBody>
          <a:bodyPr/>
          <a:lstStyle/>
          <a:p>
            <a:fld id="{BEE6C54C-6C12-40E0-80B0-01E42803F46F}" type="slidenum">
              <a:rPr lang="zh-CN" altLang="en-US" smtClean="0"/>
              <a:pPr/>
              <a:t>67</a:t>
            </a:fld>
            <a:endParaRPr lang="zh-CN" altLang="en-US"/>
          </a:p>
        </p:txBody>
      </p:sp>
    </p:spTree>
    <p:extLst>
      <p:ext uri="{BB962C8B-B14F-4D97-AF65-F5344CB8AC3E}">
        <p14:creationId xmlns:p14="http://schemas.microsoft.com/office/powerpoint/2010/main" val="40470971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E47F010-4E2B-4F38-87D5-05818439229B}"/>
              </a:ext>
            </a:extLst>
          </p:cNvPr>
          <p:cNvSpPr>
            <a:spLocks noGrp="1"/>
          </p:cNvSpPr>
          <p:nvPr>
            <p:ph type="sldNum" sz="quarter" idx="12"/>
          </p:nvPr>
        </p:nvSpPr>
        <p:spPr/>
        <p:txBody>
          <a:bodyPr/>
          <a:lstStyle/>
          <a:p>
            <a:fld id="{BEE6C54C-6C12-40E0-80B0-01E42803F46F}" type="slidenum">
              <a:rPr lang="zh-CN" altLang="en-US" smtClean="0"/>
              <a:pPr/>
              <a:t>68</a:t>
            </a:fld>
            <a:endParaRPr lang="zh-CN" altLang="en-US"/>
          </a:p>
        </p:txBody>
      </p:sp>
      <p:pic>
        <p:nvPicPr>
          <p:cNvPr id="5" name="Picture 2">
            <a:extLst>
              <a:ext uri="{FF2B5EF4-FFF2-40B4-BE49-F238E27FC236}">
                <a16:creationId xmlns:a16="http://schemas.microsoft.com/office/drawing/2014/main" id="{B593DDB6-AA9D-4E6D-9243-F2AB3FD75E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7039" y="202638"/>
            <a:ext cx="7150848" cy="58642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TextBox 3">
            <a:extLst>
              <a:ext uri="{FF2B5EF4-FFF2-40B4-BE49-F238E27FC236}">
                <a16:creationId xmlns:a16="http://schemas.microsoft.com/office/drawing/2014/main" id="{3C5150F4-D141-4308-AE50-10BE229E5AF7}"/>
              </a:ext>
            </a:extLst>
          </p:cNvPr>
          <p:cNvSpPr txBox="1">
            <a:spLocks noChangeArrowheads="1"/>
          </p:cNvSpPr>
          <p:nvPr/>
        </p:nvSpPr>
        <p:spPr bwMode="auto">
          <a:xfrm>
            <a:off x="2327039" y="6084675"/>
            <a:ext cx="715084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solidFill>
                  <a:srgbClr val="FF0000"/>
                </a:solidFill>
                <a:latin typeface="黑体" panose="02010609060101010101" pitchFamily="49" charset="-122"/>
                <a:ea typeface="黑体" panose="02010609060101010101" pitchFamily="49" charset="-122"/>
              </a:rPr>
              <a:t>轮转综合文件与简单堆积文件比较</a:t>
            </a:r>
          </a:p>
        </p:txBody>
      </p:sp>
    </p:spTree>
    <p:extLst>
      <p:ext uri="{BB962C8B-B14F-4D97-AF65-F5344CB8AC3E}">
        <p14:creationId xmlns:p14="http://schemas.microsoft.com/office/powerpoint/2010/main" val="193691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6220D-7365-4156-8556-F192E54E6921}"/>
              </a:ext>
            </a:extLst>
          </p:cNvPr>
          <p:cNvSpPr>
            <a:spLocks noGrp="1"/>
          </p:cNvSpPr>
          <p:nvPr>
            <p:ph type="title"/>
          </p:nvPr>
        </p:nvSpPr>
        <p:spPr/>
        <p:txBody>
          <a:bodyPr/>
          <a:lstStyle/>
          <a:p>
            <a:r>
              <a:rPr lang="zh-CN" altLang="en-US"/>
              <a:t>从数据库到数据仓库</a:t>
            </a:r>
          </a:p>
        </p:txBody>
      </p:sp>
      <p:sp>
        <p:nvSpPr>
          <p:cNvPr id="3" name="内容占位符 2">
            <a:extLst>
              <a:ext uri="{FF2B5EF4-FFF2-40B4-BE49-F238E27FC236}">
                <a16:creationId xmlns:a16="http://schemas.microsoft.com/office/drawing/2014/main" id="{C4F3AACA-C2CC-4756-B8D8-AB1272107ECD}"/>
              </a:ext>
            </a:extLst>
          </p:cNvPr>
          <p:cNvSpPr>
            <a:spLocks noGrp="1"/>
          </p:cNvSpPr>
          <p:nvPr>
            <p:ph idx="1"/>
          </p:nvPr>
        </p:nvSpPr>
        <p:spPr>
          <a:xfrm>
            <a:off x="838199" y="1407460"/>
            <a:ext cx="10515601" cy="4769504"/>
          </a:xfrm>
        </p:spPr>
        <p:txBody>
          <a:bodyPr>
            <a:normAutofit lnSpcReduction="10000"/>
          </a:bodyPr>
          <a:lstStyle/>
          <a:p>
            <a:r>
              <a:rPr lang="zh-CN" altLang="en-US"/>
              <a:t>事务处理与分析处理不同的具体表现：</a:t>
            </a:r>
            <a:endParaRPr lang="en-US" altLang="zh-CN"/>
          </a:p>
          <a:p>
            <a:pPr lvl="1"/>
            <a:r>
              <a:rPr lang="zh-CN" altLang="en-US">
                <a:solidFill>
                  <a:srgbClr val="FF0000"/>
                </a:solidFill>
              </a:rPr>
              <a:t>性能特征不同</a:t>
            </a:r>
            <a:endParaRPr lang="en-US" altLang="zh-CN">
              <a:solidFill>
                <a:srgbClr val="FF0000"/>
              </a:solidFill>
            </a:endParaRPr>
          </a:p>
          <a:p>
            <a:pPr lvl="2"/>
            <a:r>
              <a:rPr lang="zh-CN" altLang="en-US">
                <a:solidFill>
                  <a:srgbClr val="0000CC"/>
                </a:solidFill>
              </a:rPr>
              <a:t>事务处理环境</a:t>
            </a:r>
            <a:r>
              <a:rPr lang="zh-CN" altLang="en-US"/>
              <a:t>：用户的行为特点是数据的存取操作频率高，而每次操作处理的时间短。因此系统可以允许多个用户按分时方式使用系统资源，同时保持较短的响应时间。</a:t>
            </a:r>
            <a:endParaRPr lang="en-US" altLang="zh-CN"/>
          </a:p>
          <a:p>
            <a:pPr lvl="3"/>
            <a:r>
              <a:rPr lang="zh-CN" altLang="en-US"/>
              <a:t>事务吞吐量使用每秒钟完成的数据处理数</a:t>
            </a:r>
            <a:r>
              <a:rPr lang="en-US" altLang="zh-CN">
                <a:solidFill>
                  <a:srgbClr val="FF0000"/>
                </a:solidFill>
              </a:rPr>
              <a:t>TPS/TPM</a:t>
            </a:r>
            <a:r>
              <a:rPr lang="zh-CN" altLang="en-US"/>
              <a:t>来表示</a:t>
            </a:r>
            <a:endParaRPr lang="en-US" altLang="zh-CN"/>
          </a:p>
          <a:p>
            <a:pPr lvl="3"/>
            <a:endParaRPr lang="zh-CN" altLang="en-US" sz="1000"/>
          </a:p>
          <a:p>
            <a:pPr lvl="2"/>
            <a:r>
              <a:rPr lang="zh-CN" altLang="en-US">
                <a:solidFill>
                  <a:srgbClr val="0000CC"/>
                </a:solidFill>
              </a:rPr>
              <a:t>分析处理环境</a:t>
            </a:r>
            <a:r>
              <a:rPr lang="zh-CN" altLang="en-US"/>
              <a:t>：用户的行为模式与上面完全不同，一个分析处理程序可能要连续运行几个小时，从而消耗大量系统资源。</a:t>
            </a:r>
            <a:endParaRPr lang="en-US" altLang="zh-CN"/>
          </a:p>
          <a:p>
            <a:pPr lvl="3"/>
            <a:r>
              <a:rPr lang="zh-CN" altLang="en-US"/>
              <a:t>在</a:t>
            </a:r>
            <a:r>
              <a:rPr lang="en-US" altLang="zh-CN">
                <a:solidFill>
                  <a:srgbClr val="FF0000"/>
                </a:solidFill>
              </a:rPr>
              <a:t>DSS</a:t>
            </a:r>
            <a:r>
              <a:rPr lang="zh-CN" altLang="en-US"/>
              <a:t>中，吞吐量通常使用每小时处理的查询数</a:t>
            </a:r>
            <a:r>
              <a:rPr lang="en-US" altLang="zh-CN">
                <a:solidFill>
                  <a:srgbClr val="FF0000"/>
                </a:solidFill>
              </a:rPr>
              <a:t>QPH</a:t>
            </a:r>
            <a:r>
              <a:rPr lang="zh-CN" altLang="en-US"/>
              <a:t>来表示</a:t>
            </a:r>
            <a:endParaRPr lang="en-US" altLang="zh-CN"/>
          </a:p>
          <a:p>
            <a:pPr lvl="3"/>
            <a:r>
              <a:rPr lang="zh-CN" altLang="en-US"/>
              <a:t>这些查询涉及的数据量非常大，在完成之前通常需要占用绝大多数资源</a:t>
            </a:r>
            <a:endParaRPr lang="en-US" altLang="zh-CN"/>
          </a:p>
          <a:p>
            <a:pPr lvl="3"/>
            <a:r>
              <a:rPr lang="en-US" altLang="zh-CN">
                <a:solidFill>
                  <a:srgbClr val="FF0000"/>
                </a:solidFill>
              </a:rPr>
              <a:t>Ad-hoc</a:t>
            </a:r>
            <a:r>
              <a:rPr lang="zh-CN" altLang="en-US"/>
              <a:t>查询（即席查询）</a:t>
            </a:r>
            <a:endParaRPr lang="en-US" altLang="zh-CN"/>
          </a:p>
        </p:txBody>
      </p:sp>
      <p:sp>
        <p:nvSpPr>
          <p:cNvPr id="4" name="灯片编号占位符 3">
            <a:extLst>
              <a:ext uri="{FF2B5EF4-FFF2-40B4-BE49-F238E27FC236}">
                <a16:creationId xmlns:a16="http://schemas.microsoft.com/office/drawing/2014/main" id="{A043C3FD-AB2C-46A4-89C9-EC2B760CD1CD}"/>
              </a:ext>
            </a:extLst>
          </p:cNvPr>
          <p:cNvSpPr>
            <a:spLocks noGrp="1"/>
          </p:cNvSpPr>
          <p:nvPr>
            <p:ph type="sldNum" sz="quarter" idx="12"/>
          </p:nvPr>
        </p:nvSpPr>
        <p:spPr/>
        <p:txBody>
          <a:bodyPr/>
          <a:lstStyle/>
          <a:p>
            <a:fld id="{BEE6C54C-6C12-40E0-80B0-01E42803F46F}" type="slidenum">
              <a:rPr lang="zh-CN" altLang="en-US" smtClean="0"/>
              <a:pPr/>
              <a:t>6</a:t>
            </a:fld>
            <a:endParaRPr lang="zh-CN" altLang="en-US"/>
          </a:p>
        </p:txBody>
      </p:sp>
    </p:spTree>
    <p:extLst>
      <p:ext uri="{BB962C8B-B14F-4D97-AF65-F5344CB8AC3E}">
        <p14:creationId xmlns:p14="http://schemas.microsoft.com/office/powerpoint/2010/main" val="30650451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A8A6B75-F591-477B-9E06-13201D31794A}"/>
              </a:ext>
            </a:extLst>
          </p:cNvPr>
          <p:cNvSpPr>
            <a:spLocks noGrp="1"/>
          </p:cNvSpPr>
          <p:nvPr>
            <p:ph idx="1"/>
          </p:nvPr>
        </p:nvSpPr>
        <p:spPr>
          <a:xfrm>
            <a:off x="838200" y="326789"/>
            <a:ext cx="10515600" cy="5587627"/>
          </a:xfrm>
        </p:spPr>
        <p:txBody>
          <a:bodyPr>
            <a:normAutofit/>
          </a:bodyPr>
          <a:lstStyle/>
          <a:p>
            <a:r>
              <a:rPr lang="zh-CN" altLang="en-US">
                <a:solidFill>
                  <a:srgbClr val="FF0000"/>
                </a:solidFill>
              </a:rPr>
              <a:t>数据文件存储方式</a:t>
            </a:r>
            <a:endParaRPr lang="en-US" altLang="zh-CN">
              <a:solidFill>
                <a:srgbClr val="FF0000"/>
              </a:solidFill>
            </a:endParaRPr>
          </a:p>
          <a:p>
            <a:pPr lvl="1"/>
            <a:r>
              <a:rPr lang="zh-CN" altLang="en-US">
                <a:solidFill>
                  <a:srgbClr val="FF0000"/>
                </a:solidFill>
              </a:rPr>
              <a:t>简单直接文件</a:t>
            </a:r>
          </a:p>
          <a:p>
            <a:pPr lvl="2"/>
            <a:r>
              <a:rPr lang="zh-CN" altLang="en-US"/>
              <a:t>数据是从操作型环境直接装入数据仓库中，并没有任何积累，只不过这种文件</a:t>
            </a:r>
            <a:r>
              <a:rPr lang="zh-CN" altLang="en-US">
                <a:solidFill>
                  <a:srgbClr val="FF0000"/>
                </a:solidFill>
              </a:rPr>
              <a:t>不是在每天的基础上组织的</a:t>
            </a:r>
            <a:r>
              <a:rPr lang="zh-CN" altLang="en-US"/>
              <a:t>，而是以较长时间（如一个星期、一个月）为单位的。</a:t>
            </a:r>
          </a:p>
          <a:p>
            <a:pPr lvl="2"/>
            <a:r>
              <a:rPr lang="zh-CN" altLang="en-US"/>
              <a:t>因此，简单直接文件是按一定时间操作型数据库的一个快照，</a:t>
            </a:r>
            <a:r>
              <a:rPr lang="zh-CN" altLang="en-US">
                <a:solidFill>
                  <a:srgbClr val="FF0000"/>
                </a:solidFill>
              </a:rPr>
              <a:t>即按一定所时间间隔对数据库的采样</a:t>
            </a:r>
            <a:r>
              <a:rPr lang="zh-CN" altLang="en-US"/>
              <a:t>。</a:t>
            </a:r>
          </a:p>
          <a:p>
            <a:pPr lvl="2"/>
            <a:endParaRPr lang="zh-CN" altLang="en-US"/>
          </a:p>
          <a:p>
            <a:pPr lvl="2"/>
            <a:endParaRPr lang="zh-CN" altLang="en-US"/>
          </a:p>
        </p:txBody>
      </p:sp>
      <p:sp>
        <p:nvSpPr>
          <p:cNvPr id="4" name="灯片编号占位符 3">
            <a:extLst>
              <a:ext uri="{FF2B5EF4-FFF2-40B4-BE49-F238E27FC236}">
                <a16:creationId xmlns:a16="http://schemas.microsoft.com/office/drawing/2014/main" id="{BFF5DD16-8F03-4B1A-8F57-667316AD2973}"/>
              </a:ext>
            </a:extLst>
          </p:cNvPr>
          <p:cNvSpPr>
            <a:spLocks noGrp="1"/>
          </p:cNvSpPr>
          <p:nvPr>
            <p:ph type="sldNum" sz="quarter" idx="12"/>
          </p:nvPr>
        </p:nvSpPr>
        <p:spPr/>
        <p:txBody>
          <a:bodyPr/>
          <a:lstStyle/>
          <a:p>
            <a:fld id="{BEE6C54C-6C12-40E0-80B0-01E42803F46F}" type="slidenum">
              <a:rPr lang="zh-CN" altLang="en-US" smtClean="0"/>
              <a:pPr/>
              <a:t>69</a:t>
            </a:fld>
            <a:endParaRPr lang="zh-CN" altLang="en-US"/>
          </a:p>
        </p:txBody>
      </p:sp>
      <p:grpSp>
        <p:nvGrpSpPr>
          <p:cNvPr id="5" name="Group 49">
            <a:extLst>
              <a:ext uri="{FF2B5EF4-FFF2-40B4-BE49-F238E27FC236}">
                <a16:creationId xmlns:a16="http://schemas.microsoft.com/office/drawing/2014/main" id="{E2B7BBF2-5D68-41C6-8EED-CBA810F66A3F}"/>
              </a:ext>
            </a:extLst>
          </p:cNvPr>
          <p:cNvGrpSpPr>
            <a:grpSpLocks/>
          </p:cNvGrpSpPr>
          <p:nvPr/>
        </p:nvGrpSpPr>
        <p:grpSpPr bwMode="auto">
          <a:xfrm>
            <a:off x="2475994" y="4131237"/>
            <a:ext cx="3014662" cy="1397000"/>
            <a:chOff x="295" y="2478"/>
            <a:chExt cx="1899" cy="880"/>
          </a:xfrm>
        </p:grpSpPr>
        <p:sp>
          <p:nvSpPr>
            <p:cNvPr id="6" name="AutoShape 9">
              <a:extLst>
                <a:ext uri="{FF2B5EF4-FFF2-40B4-BE49-F238E27FC236}">
                  <a16:creationId xmlns:a16="http://schemas.microsoft.com/office/drawing/2014/main" id="{FCED9743-429B-4B99-8784-2BFF978D7E59}"/>
                </a:ext>
              </a:extLst>
            </p:cNvPr>
            <p:cNvSpPr>
              <a:spLocks noChangeArrowheads="1"/>
            </p:cNvSpPr>
            <p:nvPr/>
          </p:nvSpPr>
          <p:spPr bwMode="auto">
            <a:xfrm>
              <a:off x="295" y="2478"/>
              <a:ext cx="624" cy="336"/>
            </a:xfrm>
            <a:prstGeom prst="flowChartMagneticDisk">
              <a:avLst/>
            </a:prstGeom>
            <a:gradFill rotWithShape="1">
              <a:gsLst>
                <a:gs pos="0">
                  <a:srgbClr val="728F8F"/>
                </a:gs>
                <a:gs pos="100000">
                  <a:srgbClr val="CCFFFF"/>
                </a:gs>
              </a:gsLst>
              <a:lin ang="0" scaled="1"/>
            </a:gra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solidFill>
                  <a:schemeClr val="bg1"/>
                </a:solidFill>
              </a:endParaRPr>
            </a:p>
          </p:txBody>
        </p:sp>
        <p:sp>
          <p:nvSpPr>
            <p:cNvPr id="7" name="AutoShape 10">
              <a:extLst>
                <a:ext uri="{FF2B5EF4-FFF2-40B4-BE49-F238E27FC236}">
                  <a16:creationId xmlns:a16="http://schemas.microsoft.com/office/drawing/2014/main" id="{1B81EB88-63DD-44BD-9317-6DCE9A989D1D}"/>
                </a:ext>
              </a:extLst>
            </p:cNvPr>
            <p:cNvSpPr>
              <a:spLocks noChangeArrowheads="1"/>
            </p:cNvSpPr>
            <p:nvPr/>
          </p:nvSpPr>
          <p:spPr bwMode="auto">
            <a:xfrm>
              <a:off x="340" y="3022"/>
              <a:ext cx="432" cy="336"/>
            </a:xfrm>
            <a:prstGeom prst="flowChartMagneticDisk">
              <a:avLst/>
            </a:prstGeom>
            <a:gradFill rotWithShape="1">
              <a:gsLst>
                <a:gs pos="0">
                  <a:srgbClr val="5E7676"/>
                </a:gs>
                <a:gs pos="100000">
                  <a:srgbClr val="CCFFFF"/>
                </a:gs>
              </a:gsLst>
              <a:lin ang="0" scaled="1"/>
            </a:gra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solidFill>
                  <a:schemeClr val="bg1"/>
                </a:solidFill>
              </a:endParaRPr>
            </a:p>
          </p:txBody>
        </p:sp>
        <p:sp>
          <p:nvSpPr>
            <p:cNvPr id="8" name="AutoShape 11">
              <a:extLst>
                <a:ext uri="{FF2B5EF4-FFF2-40B4-BE49-F238E27FC236}">
                  <a16:creationId xmlns:a16="http://schemas.microsoft.com/office/drawing/2014/main" id="{8E6AF4EC-CA9B-4A37-BCE3-DE452B7273ED}"/>
                </a:ext>
              </a:extLst>
            </p:cNvPr>
            <p:cNvSpPr>
              <a:spLocks noChangeArrowheads="1"/>
            </p:cNvSpPr>
            <p:nvPr/>
          </p:nvSpPr>
          <p:spPr bwMode="auto">
            <a:xfrm>
              <a:off x="975" y="2659"/>
              <a:ext cx="432" cy="576"/>
            </a:xfrm>
            <a:prstGeom prst="flowChartMagneticDisk">
              <a:avLst/>
            </a:prstGeom>
            <a:gradFill rotWithShape="1">
              <a:gsLst>
                <a:gs pos="0">
                  <a:srgbClr val="5E7676"/>
                </a:gs>
                <a:gs pos="100000">
                  <a:srgbClr val="CCFFFF"/>
                </a:gs>
              </a:gsLst>
              <a:lin ang="0" scaled="1"/>
            </a:gra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solidFill>
                  <a:schemeClr val="bg1"/>
                </a:solidFill>
              </a:endParaRPr>
            </a:p>
          </p:txBody>
        </p:sp>
        <p:sp>
          <p:nvSpPr>
            <p:cNvPr id="9" name="AutoShape 12">
              <a:extLst>
                <a:ext uri="{FF2B5EF4-FFF2-40B4-BE49-F238E27FC236}">
                  <a16:creationId xmlns:a16="http://schemas.microsoft.com/office/drawing/2014/main" id="{5F9BAA2D-5CB4-44D4-85C4-FF0F22132909}"/>
                </a:ext>
              </a:extLst>
            </p:cNvPr>
            <p:cNvSpPr>
              <a:spLocks noChangeArrowheads="1"/>
            </p:cNvSpPr>
            <p:nvPr/>
          </p:nvSpPr>
          <p:spPr bwMode="auto">
            <a:xfrm>
              <a:off x="1474" y="2931"/>
              <a:ext cx="720" cy="96"/>
            </a:xfrm>
            <a:prstGeom prst="rightArrow">
              <a:avLst>
                <a:gd name="adj1" fmla="val 50000"/>
                <a:gd name="adj2" fmla="val 187500"/>
              </a:avLst>
            </a:prstGeom>
            <a:gradFill rotWithShape="1">
              <a:gsLst>
                <a:gs pos="0">
                  <a:srgbClr val="5E7676"/>
                </a:gs>
                <a:gs pos="100000">
                  <a:srgbClr val="CCFFFF"/>
                </a:gs>
              </a:gsLst>
              <a:lin ang="2700000" scaled="1"/>
            </a:gra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solidFill>
                  <a:schemeClr val="bg1"/>
                </a:solidFill>
              </a:endParaRPr>
            </a:p>
          </p:txBody>
        </p:sp>
        <p:sp>
          <p:nvSpPr>
            <p:cNvPr id="10" name="Text Box 13">
              <a:extLst>
                <a:ext uri="{FF2B5EF4-FFF2-40B4-BE49-F238E27FC236}">
                  <a16:creationId xmlns:a16="http://schemas.microsoft.com/office/drawing/2014/main" id="{82A8BF7A-E1B6-4E8D-B49D-BF546A95B1FB}"/>
                </a:ext>
              </a:extLst>
            </p:cNvPr>
            <p:cNvSpPr txBox="1">
              <a:spLocks noChangeArrowheads="1"/>
            </p:cNvSpPr>
            <p:nvPr/>
          </p:nvSpPr>
          <p:spPr bwMode="auto">
            <a:xfrm>
              <a:off x="1383" y="2659"/>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000" b="1">
                  <a:solidFill>
                    <a:srgbClr val="FF0000"/>
                  </a:solidFill>
                  <a:latin typeface="+mj-ea"/>
                  <a:ea typeface="+mj-ea"/>
                </a:rPr>
                <a:t>DB</a:t>
              </a:r>
              <a:r>
                <a:rPr lang="zh-CN" altLang="en-US" sz="2000" b="1">
                  <a:solidFill>
                    <a:srgbClr val="FF0000"/>
                  </a:solidFill>
                  <a:latin typeface="+mj-ea"/>
                  <a:ea typeface="+mj-ea"/>
                </a:rPr>
                <a:t>快照</a:t>
              </a:r>
            </a:p>
          </p:txBody>
        </p:sp>
      </p:grpSp>
      <p:sp>
        <p:nvSpPr>
          <p:cNvPr id="11" name="Text Box 14">
            <a:extLst>
              <a:ext uri="{FF2B5EF4-FFF2-40B4-BE49-F238E27FC236}">
                <a16:creationId xmlns:a16="http://schemas.microsoft.com/office/drawing/2014/main" id="{01E544B9-B121-4663-A3CB-F20E92362EF6}"/>
              </a:ext>
            </a:extLst>
          </p:cNvPr>
          <p:cNvSpPr txBox="1">
            <a:spLocks noChangeArrowheads="1"/>
          </p:cNvSpPr>
          <p:nvPr/>
        </p:nvSpPr>
        <p:spPr bwMode="auto">
          <a:xfrm>
            <a:off x="6724144" y="2762812"/>
            <a:ext cx="2362200" cy="457200"/>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2400" b="1" dirty="0">
                <a:solidFill>
                  <a:srgbClr val="0000FF"/>
                </a:solidFill>
                <a:latin typeface="微软雅黑 Light" panose="020B0502040204020203" pitchFamily="34" charset="-122"/>
                <a:ea typeface="微软雅黑 Light" panose="020B0502040204020203" pitchFamily="34" charset="-122"/>
              </a:rPr>
              <a:t>一月份顾客表</a:t>
            </a:r>
          </a:p>
        </p:txBody>
      </p:sp>
      <p:graphicFrame>
        <p:nvGraphicFramePr>
          <p:cNvPr id="12" name="Group 48">
            <a:extLst>
              <a:ext uri="{FF2B5EF4-FFF2-40B4-BE49-F238E27FC236}">
                <a16:creationId xmlns:a16="http://schemas.microsoft.com/office/drawing/2014/main" id="{7F2FB390-309D-4D00-A6B6-95583EF023F8}"/>
              </a:ext>
            </a:extLst>
          </p:cNvPr>
          <p:cNvGraphicFramePr>
            <a:graphicFrameLocks/>
          </p:cNvGraphicFramePr>
          <p:nvPr>
            <p:extLst>
              <p:ext uri="{D42A27DB-BD31-4B8C-83A1-F6EECF244321}">
                <p14:modId xmlns:p14="http://schemas.microsoft.com/office/powerpoint/2010/main" val="3229453001"/>
              </p:ext>
            </p:extLst>
          </p:nvPr>
        </p:nvGraphicFramePr>
        <p:xfrm>
          <a:off x="5716081" y="3339074"/>
          <a:ext cx="4392613" cy="2951163"/>
        </p:xfrm>
        <a:graphic>
          <a:graphicData uri="http://schemas.openxmlformats.org/drawingml/2006/table">
            <a:tbl>
              <a:tblPr>
                <a:tableStyleId>{BDBED569-4797-4DF1-A0F4-6AAB3CD982D8}</a:tableStyleId>
              </a:tblPr>
              <a:tblGrid>
                <a:gridCol w="1387475">
                  <a:extLst>
                    <a:ext uri="{9D8B030D-6E8A-4147-A177-3AD203B41FA5}">
                      <a16:colId xmlns:a16="http://schemas.microsoft.com/office/drawing/2014/main" val="20000"/>
                    </a:ext>
                  </a:extLst>
                </a:gridCol>
                <a:gridCol w="1585913">
                  <a:extLst>
                    <a:ext uri="{9D8B030D-6E8A-4147-A177-3AD203B41FA5}">
                      <a16:colId xmlns:a16="http://schemas.microsoft.com/office/drawing/2014/main" val="20001"/>
                    </a:ext>
                  </a:extLst>
                </a:gridCol>
                <a:gridCol w="1419225">
                  <a:extLst>
                    <a:ext uri="{9D8B030D-6E8A-4147-A177-3AD203B41FA5}">
                      <a16:colId xmlns:a16="http://schemas.microsoft.com/office/drawing/2014/main" val="20002"/>
                    </a:ext>
                  </a:extLst>
                </a:gridCol>
              </a:tblGrid>
              <a:tr h="492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rgbClr val="FF0000"/>
                          </a:solidFill>
                          <a:effectLst/>
                        </a:rPr>
                        <a:t>姓名</a:t>
                      </a:r>
                      <a:endParaRPr kumimoji="0" lang="zh-CN" altLang="en-US" sz="2400" b="0" i="0" u="none" strike="noStrike" cap="none" normalizeH="0" baseline="0" dirty="0">
                        <a:ln>
                          <a:noFill/>
                        </a:ln>
                        <a:solidFill>
                          <a:srgbClr val="FF0000"/>
                        </a:solidFill>
                        <a:effectLst/>
                        <a:latin typeface="隶书" pitchFamily="49" charset="-122"/>
                        <a:ea typeface="隶书" pitchFamily="49" charset="-122"/>
                        <a:cs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rgbClr val="FF0000"/>
                          </a:solidFill>
                          <a:effectLst/>
                        </a:rPr>
                        <a:t>顾客号</a:t>
                      </a:r>
                      <a:endParaRPr kumimoji="0" lang="zh-CN" altLang="en-US" sz="2400" b="0" i="0" u="none" strike="noStrike" cap="none" normalizeH="0" baseline="0" dirty="0">
                        <a:ln>
                          <a:noFill/>
                        </a:ln>
                        <a:solidFill>
                          <a:srgbClr val="FF0000"/>
                        </a:solidFill>
                        <a:effectLst/>
                        <a:latin typeface="隶书" pitchFamily="49" charset="-122"/>
                        <a:ea typeface="隶书" pitchFamily="49" charset="-122"/>
                        <a:cs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rgbClr val="FF0000"/>
                          </a:solidFill>
                          <a:effectLst/>
                        </a:rPr>
                        <a:t>地址</a:t>
                      </a:r>
                      <a:endParaRPr kumimoji="0" lang="zh-CN" altLang="en-US" sz="2400" b="0" i="0" u="none" strike="noStrike" cap="none" normalizeH="0" baseline="0" dirty="0">
                        <a:ln>
                          <a:noFill/>
                        </a:ln>
                        <a:solidFill>
                          <a:srgbClr val="FF0000"/>
                        </a:solidFill>
                        <a:effectLst/>
                        <a:latin typeface="隶书" pitchFamily="49" charset="-122"/>
                        <a:ea typeface="隶书" pitchFamily="49" charset="-122"/>
                        <a:cs typeface="Arial" charset="0"/>
                      </a:endParaRPr>
                    </a:p>
                  </a:txBody>
                  <a:tcPr horzOverflow="overflow"/>
                </a:tc>
                <a:extLst>
                  <a:ext uri="{0D108BD9-81ED-4DB2-BD59-A6C34878D82A}">
                    <a16:rowId xmlns:a16="http://schemas.microsoft.com/office/drawing/2014/main" val="10000"/>
                  </a:ext>
                </a:extLst>
              </a:tr>
              <a:tr h="492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chemeClr val="bg1"/>
                          </a:solidFill>
                          <a:effectLst/>
                        </a:rPr>
                        <a:t>张平</a:t>
                      </a:r>
                      <a:endParaRPr kumimoji="0" lang="zh-CN" altLang="en-US" sz="2400" b="0"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A5644E"/>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a:ln>
                            <a:noFill/>
                          </a:ln>
                          <a:solidFill>
                            <a:schemeClr val="bg1"/>
                          </a:solidFill>
                          <a:effectLst/>
                        </a:rPr>
                        <a:t>C980100</a:t>
                      </a:r>
                      <a:endParaRPr kumimoji="0" lang="en-US" altLang="zh-CN" sz="2400" b="1"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A5644E"/>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a:ln>
                            <a:noFill/>
                          </a:ln>
                          <a:solidFill>
                            <a:schemeClr val="bg1"/>
                          </a:solidFill>
                          <a:effectLst/>
                        </a:rPr>
                        <a:t>北京</a:t>
                      </a:r>
                      <a:endParaRPr kumimoji="0" lang="zh-CN" altLang="en-US"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A5644E"/>
                    </a:solidFill>
                  </a:tcPr>
                </a:tc>
                <a:extLst>
                  <a:ext uri="{0D108BD9-81ED-4DB2-BD59-A6C34878D82A}">
                    <a16:rowId xmlns:a16="http://schemas.microsoft.com/office/drawing/2014/main" val="10001"/>
                  </a:ext>
                </a:extLst>
              </a:tr>
              <a:tr h="492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a:ln>
                            <a:noFill/>
                          </a:ln>
                          <a:solidFill>
                            <a:schemeClr val="bg1"/>
                          </a:solidFill>
                          <a:effectLst/>
                        </a:rPr>
                        <a:t>王英</a:t>
                      </a:r>
                      <a:endParaRPr kumimoji="0" lang="zh-CN" altLang="en-US"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A5644E"/>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a:ln>
                            <a:noFill/>
                          </a:ln>
                          <a:solidFill>
                            <a:schemeClr val="bg1"/>
                          </a:solidFill>
                          <a:effectLst/>
                        </a:rPr>
                        <a:t>C980101</a:t>
                      </a:r>
                      <a:endParaRPr kumimoji="0" lang="zh-CN" altLang="en-US" sz="2400" b="1"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A5644E"/>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chemeClr val="bg1"/>
                          </a:solidFill>
                          <a:effectLst/>
                        </a:rPr>
                        <a:t>天津</a:t>
                      </a:r>
                      <a:endParaRPr kumimoji="0" lang="zh-CN" altLang="en-US" sz="2400" b="0"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A5644E"/>
                    </a:solidFill>
                  </a:tcPr>
                </a:tc>
                <a:extLst>
                  <a:ext uri="{0D108BD9-81ED-4DB2-BD59-A6C34878D82A}">
                    <a16:rowId xmlns:a16="http://schemas.microsoft.com/office/drawing/2014/main" val="10002"/>
                  </a:ext>
                </a:extLst>
              </a:tr>
              <a:tr h="492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a:ln>
                            <a:noFill/>
                          </a:ln>
                          <a:solidFill>
                            <a:schemeClr val="bg1"/>
                          </a:solidFill>
                          <a:effectLst/>
                        </a:rPr>
                        <a:t>王宾</a:t>
                      </a:r>
                      <a:endParaRPr kumimoji="0" lang="zh-CN" altLang="en-US"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A5644E"/>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a:ln>
                            <a:noFill/>
                          </a:ln>
                          <a:solidFill>
                            <a:schemeClr val="bg1"/>
                          </a:solidFill>
                          <a:effectLst/>
                        </a:rPr>
                        <a:t>C980102</a:t>
                      </a:r>
                      <a:endParaRPr kumimoji="0" lang="zh-CN" altLang="en-US" sz="2400" b="1"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A5644E"/>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chemeClr val="bg1"/>
                          </a:solidFill>
                          <a:effectLst/>
                        </a:rPr>
                        <a:t>上海</a:t>
                      </a:r>
                      <a:endParaRPr kumimoji="0" lang="zh-CN" altLang="en-US" sz="2400" b="0"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A5644E"/>
                    </a:solidFill>
                  </a:tcPr>
                </a:tc>
                <a:extLst>
                  <a:ext uri="{0D108BD9-81ED-4DB2-BD59-A6C34878D82A}">
                    <a16:rowId xmlns:a16="http://schemas.microsoft.com/office/drawing/2014/main" val="10003"/>
                  </a:ext>
                </a:extLst>
              </a:tr>
              <a:tr h="492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a:ln>
                            <a:noFill/>
                          </a:ln>
                          <a:solidFill>
                            <a:schemeClr val="bg1"/>
                          </a:solidFill>
                          <a:effectLst/>
                        </a:rPr>
                        <a:t>刘仲</a:t>
                      </a:r>
                      <a:endParaRPr kumimoji="0" lang="zh-CN" altLang="en-US"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A5644E"/>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a:ln>
                            <a:noFill/>
                          </a:ln>
                          <a:solidFill>
                            <a:schemeClr val="bg1"/>
                          </a:solidFill>
                          <a:effectLst/>
                        </a:rPr>
                        <a:t>C980104</a:t>
                      </a:r>
                      <a:endParaRPr kumimoji="0" lang="zh-CN" altLang="en-US" sz="2400" b="1"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A5644E"/>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chemeClr val="bg1"/>
                          </a:solidFill>
                          <a:effectLst/>
                        </a:rPr>
                        <a:t>重庆</a:t>
                      </a:r>
                      <a:endParaRPr kumimoji="0" lang="zh-CN" altLang="en-US" sz="2400" b="0"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A5644E"/>
                    </a:solidFill>
                  </a:tcPr>
                </a:tc>
                <a:extLst>
                  <a:ext uri="{0D108BD9-81ED-4DB2-BD59-A6C34878D82A}">
                    <a16:rowId xmlns:a16="http://schemas.microsoft.com/office/drawing/2014/main" val="10004"/>
                  </a:ext>
                </a:extLst>
              </a:tr>
              <a:tr h="4905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a:ln>
                            <a:noFill/>
                          </a:ln>
                          <a:solidFill>
                            <a:schemeClr val="bg1"/>
                          </a:solidFill>
                          <a:effectLst/>
                        </a:rPr>
                        <a:t>…</a:t>
                      </a:r>
                      <a:endParaRPr kumimoji="0" lang="en-US" altLang="zh-CN"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A5644E"/>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a:ln>
                            <a:noFill/>
                          </a:ln>
                          <a:solidFill>
                            <a:schemeClr val="bg1"/>
                          </a:solidFill>
                          <a:effectLst/>
                        </a:rPr>
                        <a:t>…</a:t>
                      </a:r>
                      <a:endParaRPr kumimoji="0" lang="en-US" altLang="zh-CN"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A5644E"/>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a:ln>
                            <a:noFill/>
                          </a:ln>
                          <a:solidFill>
                            <a:schemeClr val="bg1"/>
                          </a:solidFill>
                          <a:effectLst/>
                        </a:rPr>
                        <a:t>…</a:t>
                      </a:r>
                      <a:endParaRPr kumimoji="0" lang="en-US" altLang="zh-CN" sz="2400" b="0"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A5644E"/>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672267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A8A6B75-F591-477B-9E06-13201D31794A}"/>
              </a:ext>
            </a:extLst>
          </p:cNvPr>
          <p:cNvSpPr>
            <a:spLocks noGrp="1"/>
          </p:cNvSpPr>
          <p:nvPr>
            <p:ph idx="1"/>
          </p:nvPr>
        </p:nvSpPr>
        <p:spPr>
          <a:xfrm>
            <a:off x="838200" y="326789"/>
            <a:ext cx="10515600" cy="5587627"/>
          </a:xfrm>
        </p:spPr>
        <p:txBody>
          <a:bodyPr>
            <a:normAutofit/>
          </a:bodyPr>
          <a:lstStyle/>
          <a:p>
            <a:r>
              <a:rPr lang="zh-CN" altLang="en-US">
                <a:solidFill>
                  <a:srgbClr val="FF0000"/>
                </a:solidFill>
              </a:rPr>
              <a:t>数据文件存储方式</a:t>
            </a:r>
            <a:endParaRPr lang="en-US" altLang="zh-CN">
              <a:solidFill>
                <a:srgbClr val="FF0000"/>
              </a:solidFill>
            </a:endParaRPr>
          </a:p>
          <a:p>
            <a:pPr lvl="1"/>
            <a:r>
              <a:rPr lang="zh-CN" altLang="en-US">
                <a:solidFill>
                  <a:srgbClr val="FF0000"/>
                </a:solidFill>
              </a:rPr>
              <a:t>连续文件</a:t>
            </a:r>
          </a:p>
          <a:p>
            <a:pPr lvl="2"/>
            <a:r>
              <a:rPr lang="zh-CN" altLang="en-US"/>
              <a:t>它是通过</a:t>
            </a:r>
            <a:r>
              <a:rPr lang="zh-CN" altLang="en-US">
                <a:solidFill>
                  <a:srgbClr val="FF0000"/>
                </a:solidFill>
              </a:rPr>
              <a:t>比较两个连续的简单直接文件的不同</a:t>
            </a:r>
            <a:r>
              <a:rPr lang="zh-CN" altLang="en-US"/>
              <a:t>而生成的另一种连续文件，生成的连续文件又可以和新的简单直接文件一起生成新的连续文件。</a:t>
            </a:r>
          </a:p>
          <a:p>
            <a:pPr lvl="2"/>
            <a:r>
              <a:rPr lang="zh-CN" altLang="en-US"/>
              <a:t>例如：通过比较两个简单文件“</a:t>
            </a:r>
            <a:r>
              <a:rPr lang="en-US" altLang="zh-CN"/>
              <a:t>1</a:t>
            </a:r>
            <a:r>
              <a:rPr lang="zh-CN" altLang="en-US"/>
              <a:t>月份顾客表”和“</a:t>
            </a:r>
            <a:r>
              <a:rPr lang="en-US" altLang="zh-CN"/>
              <a:t>2</a:t>
            </a:r>
            <a:r>
              <a:rPr lang="zh-CN" altLang="en-US"/>
              <a:t>月份顾客表”生成一个连续文件“</a:t>
            </a:r>
            <a:r>
              <a:rPr lang="en-US" altLang="zh-CN"/>
              <a:t>1</a:t>
            </a:r>
            <a:r>
              <a:rPr lang="zh-CN" altLang="en-US"/>
              <a:t>～</a:t>
            </a:r>
            <a:r>
              <a:rPr lang="en-US" altLang="zh-CN"/>
              <a:t>2</a:t>
            </a:r>
            <a:r>
              <a:rPr lang="zh-CN" altLang="en-US"/>
              <a:t>月份顾客表”，然后再通过比较连续文件“</a:t>
            </a:r>
            <a:r>
              <a:rPr lang="en-US" altLang="zh-CN"/>
              <a:t>1</a:t>
            </a:r>
            <a:r>
              <a:rPr lang="zh-CN" altLang="en-US"/>
              <a:t>～</a:t>
            </a:r>
            <a:r>
              <a:rPr lang="en-US" altLang="zh-CN"/>
              <a:t>2</a:t>
            </a:r>
            <a:r>
              <a:rPr lang="zh-CN" altLang="en-US"/>
              <a:t>月份顾客表”和另一个简单直接文件“</a:t>
            </a:r>
            <a:r>
              <a:rPr lang="en-US" altLang="zh-CN"/>
              <a:t>3</a:t>
            </a:r>
            <a:r>
              <a:rPr lang="zh-CN" altLang="en-US"/>
              <a:t>月份顾客表”生成一个相等连续文件“</a:t>
            </a:r>
            <a:r>
              <a:rPr lang="en-US" altLang="zh-CN"/>
              <a:t>1</a:t>
            </a:r>
            <a:r>
              <a:rPr lang="zh-CN" altLang="en-US"/>
              <a:t>～</a:t>
            </a:r>
            <a:r>
              <a:rPr lang="en-US" altLang="zh-CN"/>
              <a:t>3</a:t>
            </a:r>
            <a:r>
              <a:rPr lang="zh-CN" altLang="en-US"/>
              <a:t>月份顾客表”等。 </a:t>
            </a:r>
          </a:p>
        </p:txBody>
      </p:sp>
      <p:sp>
        <p:nvSpPr>
          <p:cNvPr id="4" name="灯片编号占位符 3">
            <a:extLst>
              <a:ext uri="{FF2B5EF4-FFF2-40B4-BE49-F238E27FC236}">
                <a16:creationId xmlns:a16="http://schemas.microsoft.com/office/drawing/2014/main" id="{BFF5DD16-8F03-4B1A-8F57-667316AD2973}"/>
              </a:ext>
            </a:extLst>
          </p:cNvPr>
          <p:cNvSpPr>
            <a:spLocks noGrp="1"/>
          </p:cNvSpPr>
          <p:nvPr>
            <p:ph type="sldNum" sz="quarter" idx="12"/>
          </p:nvPr>
        </p:nvSpPr>
        <p:spPr/>
        <p:txBody>
          <a:bodyPr/>
          <a:lstStyle/>
          <a:p>
            <a:fld id="{BEE6C54C-6C12-40E0-80B0-01E42803F46F}" type="slidenum">
              <a:rPr lang="zh-CN" altLang="en-US" smtClean="0"/>
              <a:pPr/>
              <a:t>70</a:t>
            </a:fld>
            <a:endParaRPr lang="zh-CN" altLang="en-US"/>
          </a:p>
        </p:txBody>
      </p:sp>
      <p:grpSp>
        <p:nvGrpSpPr>
          <p:cNvPr id="13" name="Group 143">
            <a:extLst>
              <a:ext uri="{FF2B5EF4-FFF2-40B4-BE49-F238E27FC236}">
                <a16:creationId xmlns:a16="http://schemas.microsoft.com/office/drawing/2014/main" id="{DDCAE8BB-138F-4367-AE1C-2875F85387D0}"/>
              </a:ext>
            </a:extLst>
          </p:cNvPr>
          <p:cNvGrpSpPr>
            <a:grpSpLocks/>
          </p:cNvGrpSpPr>
          <p:nvPr/>
        </p:nvGrpSpPr>
        <p:grpSpPr bwMode="auto">
          <a:xfrm>
            <a:off x="2986881" y="3389874"/>
            <a:ext cx="6218238" cy="3205163"/>
            <a:chOff x="1020" y="1752"/>
            <a:chExt cx="3917" cy="2019"/>
          </a:xfrm>
        </p:grpSpPr>
        <p:sp>
          <p:nvSpPr>
            <p:cNvPr id="14" name="Text Box 36">
              <a:extLst>
                <a:ext uri="{FF2B5EF4-FFF2-40B4-BE49-F238E27FC236}">
                  <a16:creationId xmlns:a16="http://schemas.microsoft.com/office/drawing/2014/main" id="{7CE17A75-5B85-4C3D-AEAD-32C3B0F99932}"/>
                </a:ext>
              </a:extLst>
            </p:cNvPr>
            <p:cNvSpPr txBox="1">
              <a:spLocks noChangeArrowheads="1"/>
            </p:cNvSpPr>
            <p:nvPr/>
          </p:nvSpPr>
          <p:spPr bwMode="auto">
            <a:xfrm>
              <a:off x="1020" y="1752"/>
              <a:ext cx="1104" cy="250"/>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2000">
                  <a:solidFill>
                    <a:srgbClr val="FF0000"/>
                  </a:solidFill>
                  <a:latin typeface="+mj-ea"/>
                  <a:ea typeface="+mj-ea"/>
                </a:rPr>
                <a:t>一月份顾客表</a:t>
              </a:r>
            </a:p>
          </p:txBody>
        </p:sp>
        <p:sp>
          <p:nvSpPr>
            <p:cNvPr id="15" name="Text Box 37">
              <a:extLst>
                <a:ext uri="{FF2B5EF4-FFF2-40B4-BE49-F238E27FC236}">
                  <a16:creationId xmlns:a16="http://schemas.microsoft.com/office/drawing/2014/main" id="{CC03F75E-A0C1-44BE-AFBA-51A6E99A3F1A}"/>
                </a:ext>
              </a:extLst>
            </p:cNvPr>
            <p:cNvSpPr txBox="1">
              <a:spLocks noChangeArrowheads="1"/>
            </p:cNvSpPr>
            <p:nvPr/>
          </p:nvSpPr>
          <p:spPr bwMode="auto">
            <a:xfrm>
              <a:off x="3833" y="1752"/>
              <a:ext cx="1104" cy="250"/>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2000">
                  <a:solidFill>
                    <a:srgbClr val="FF0000"/>
                  </a:solidFill>
                  <a:latin typeface="微软雅黑" panose="020B0503020204020204" pitchFamily="34" charset="-122"/>
                  <a:ea typeface="微软雅黑" panose="020B0503020204020204" pitchFamily="34" charset="-122"/>
                </a:rPr>
                <a:t>二月份顾客表</a:t>
              </a:r>
            </a:p>
          </p:txBody>
        </p:sp>
        <p:grpSp>
          <p:nvGrpSpPr>
            <p:cNvPr id="16" name="Group 142">
              <a:extLst>
                <a:ext uri="{FF2B5EF4-FFF2-40B4-BE49-F238E27FC236}">
                  <a16:creationId xmlns:a16="http://schemas.microsoft.com/office/drawing/2014/main" id="{9A1DEE22-9321-4AB6-852B-B5195D7BAD17}"/>
                </a:ext>
              </a:extLst>
            </p:cNvPr>
            <p:cNvGrpSpPr>
              <a:grpSpLocks/>
            </p:cNvGrpSpPr>
            <p:nvPr/>
          </p:nvGrpSpPr>
          <p:grpSpPr bwMode="auto">
            <a:xfrm>
              <a:off x="2290" y="3521"/>
              <a:ext cx="1385" cy="250"/>
              <a:chOff x="2290" y="3521"/>
              <a:chExt cx="1385" cy="250"/>
            </a:xfrm>
          </p:grpSpPr>
          <p:sp>
            <p:nvSpPr>
              <p:cNvPr id="17" name="Text Box 38">
                <a:extLst>
                  <a:ext uri="{FF2B5EF4-FFF2-40B4-BE49-F238E27FC236}">
                    <a16:creationId xmlns:a16="http://schemas.microsoft.com/office/drawing/2014/main" id="{6091559C-F4AB-4C14-B9E5-6E771F8A14A9}"/>
                  </a:ext>
                </a:extLst>
              </p:cNvPr>
              <p:cNvSpPr txBox="1">
                <a:spLocks noChangeArrowheads="1"/>
              </p:cNvSpPr>
              <p:nvPr/>
            </p:nvSpPr>
            <p:spPr bwMode="auto">
              <a:xfrm>
                <a:off x="2608" y="3521"/>
                <a:ext cx="768" cy="250"/>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2000" dirty="0">
                    <a:solidFill>
                      <a:srgbClr val="FF0000"/>
                    </a:solidFill>
                    <a:latin typeface="微软雅黑" panose="020B0503020204020204" pitchFamily="34" charset="-122"/>
                    <a:ea typeface="微软雅黑" panose="020B0503020204020204" pitchFamily="34" charset="-122"/>
                  </a:rPr>
                  <a:t>比较不同</a:t>
                </a:r>
              </a:p>
            </p:txBody>
          </p:sp>
          <p:sp>
            <p:nvSpPr>
              <p:cNvPr id="18" name="Line 39">
                <a:extLst>
                  <a:ext uri="{FF2B5EF4-FFF2-40B4-BE49-F238E27FC236}">
                    <a16:creationId xmlns:a16="http://schemas.microsoft.com/office/drawing/2014/main" id="{A90B2185-6B77-41DE-8D8A-9421E23533CB}"/>
                  </a:ext>
                </a:extLst>
              </p:cNvPr>
              <p:cNvSpPr>
                <a:spLocks noChangeShapeType="1"/>
              </p:cNvSpPr>
              <p:nvPr/>
            </p:nvSpPr>
            <p:spPr bwMode="auto">
              <a:xfrm>
                <a:off x="2290" y="3521"/>
                <a:ext cx="372" cy="14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40">
                <a:extLst>
                  <a:ext uri="{FF2B5EF4-FFF2-40B4-BE49-F238E27FC236}">
                    <a16:creationId xmlns:a16="http://schemas.microsoft.com/office/drawing/2014/main" id="{74B90E64-4317-4FD1-8F5D-2EED5B7A14A8}"/>
                  </a:ext>
                </a:extLst>
              </p:cNvPr>
              <p:cNvSpPr>
                <a:spLocks noChangeShapeType="1"/>
              </p:cNvSpPr>
              <p:nvPr/>
            </p:nvSpPr>
            <p:spPr bwMode="auto">
              <a:xfrm flipH="1">
                <a:off x="3295" y="3521"/>
                <a:ext cx="380" cy="14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graphicFrame>
        <p:nvGraphicFramePr>
          <p:cNvPr id="20" name="Group 145">
            <a:extLst>
              <a:ext uri="{FF2B5EF4-FFF2-40B4-BE49-F238E27FC236}">
                <a16:creationId xmlns:a16="http://schemas.microsoft.com/office/drawing/2014/main" id="{1E7FC148-C1E3-4BD3-A559-212DD3EE395C}"/>
              </a:ext>
            </a:extLst>
          </p:cNvPr>
          <p:cNvGraphicFramePr>
            <a:graphicFrameLocks noGrp="1"/>
          </p:cNvGraphicFramePr>
          <p:nvPr>
            <p:extLst>
              <p:ext uri="{D42A27DB-BD31-4B8C-83A1-F6EECF244321}">
                <p14:modId xmlns:p14="http://schemas.microsoft.com/office/powerpoint/2010/main" val="3966274532"/>
              </p:ext>
            </p:extLst>
          </p:nvPr>
        </p:nvGraphicFramePr>
        <p:xfrm>
          <a:off x="6226969" y="3821674"/>
          <a:ext cx="3960812" cy="2317750"/>
        </p:xfrm>
        <a:graphic>
          <a:graphicData uri="http://schemas.openxmlformats.org/drawingml/2006/table">
            <a:tbl>
              <a:tblPr>
                <a:tableStyleId>{8799B23B-EC83-4686-B30A-512413B5E67A}</a:tableStyleId>
              </a:tblPr>
              <a:tblGrid>
                <a:gridCol w="1368425">
                  <a:extLst>
                    <a:ext uri="{9D8B030D-6E8A-4147-A177-3AD203B41FA5}">
                      <a16:colId xmlns:a16="http://schemas.microsoft.com/office/drawing/2014/main" val="20000"/>
                    </a:ext>
                  </a:extLst>
                </a:gridCol>
                <a:gridCol w="1512887">
                  <a:extLst>
                    <a:ext uri="{9D8B030D-6E8A-4147-A177-3AD203B41FA5}">
                      <a16:colId xmlns:a16="http://schemas.microsoft.com/office/drawing/2014/main" val="20001"/>
                    </a:ext>
                  </a:extLst>
                </a:gridCol>
                <a:gridCol w="1079500">
                  <a:extLst>
                    <a:ext uri="{9D8B030D-6E8A-4147-A177-3AD203B41FA5}">
                      <a16:colId xmlns:a16="http://schemas.microsoft.com/office/drawing/2014/main" val="20002"/>
                    </a:ext>
                  </a:extLst>
                </a:gridCol>
              </a:tblGrid>
              <a:tr h="4492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rgbClr val="0000FF"/>
                          </a:solidFill>
                          <a:effectLst/>
                        </a:rPr>
                        <a:t>姓名</a:t>
                      </a:r>
                      <a:endParaRPr kumimoji="0" lang="zh-CN" altLang="en-US" sz="2400" b="0" i="0" u="none" strike="noStrike" cap="none" normalizeH="0" baseline="0" dirty="0">
                        <a:ln>
                          <a:noFill/>
                        </a:ln>
                        <a:solidFill>
                          <a:srgbClr val="0000FF"/>
                        </a:solidFill>
                        <a:effectLst/>
                        <a:latin typeface="隶书" pitchFamily="49" charset="-122"/>
                        <a:ea typeface="隶书" pitchFamily="49" charset="-122"/>
                        <a:cs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rgbClr val="0000FF"/>
                          </a:solidFill>
                          <a:effectLst/>
                        </a:rPr>
                        <a:t>顾客号</a:t>
                      </a:r>
                      <a:endParaRPr kumimoji="0" lang="zh-CN" altLang="en-US" sz="2400" b="0" i="0" u="none" strike="noStrike" cap="none" normalizeH="0" baseline="0" dirty="0">
                        <a:ln>
                          <a:noFill/>
                        </a:ln>
                        <a:solidFill>
                          <a:srgbClr val="0000FF"/>
                        </a:solidFill>
                        <a:effectLst/>
                        <a:latin typeface="隶书" pitchFamily="49" charset="-122"/>
                        <a:ea typeface="隶书" pitchFamily="49" charset="-122"/>
                        <a:cs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rgbClr val="0000FF"/>
                          </a:solidFill>
                          <a:effectLst/>
                        </a:rPr>
                        <a:t>地址</a:t>
                      </a:r>
                      <a:endParaRPr kumimoji="0" lang="zh-CN" altLang="en-US" sz="2400" b="0" i="0" u="none" strike="noStrike" cap="none" normalizeH="0" baseline="0" dirty="0">
                        <a:ln>
                          <a:noFill/>
                        </a:ln>
                        <a:solidFill>
                          <a:srgbClr val="0000FF"/>
                        </a:solidFill>
                        <a:effectLst/>
                        <a:latin typeface="隶书" pitchFamily="49" charset="-122"/>
                        <a:ea typeface="隶书" pitchFamily="49" charset="-122"/>
                        <a:cs typeface="Arial" charset="0"/>
                      </a:endParaRPr>
                    </a:p>
                  </a:txBody>
                  <a:tcPr horzOverflow="overflow"/>
                </a:tc>
                <a:extLst>
                  <a:ext uri="{0D108BD9-81ED-4DB2-BD59-A6C34878D82A}">
                    <a16:rowId xmlns:a16="http://schemas.microsoft.com/office/drawing/2014/main" val="10000"/>
                  </a:ext>
                </a:extLst>
              </a:tr>
              <a:tr h="430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chemeClr val="bg1"/>
                          </a:solidFill>
                          <a:effectLst/>
                        </a:rPr>
                        <a:t>张平</a:t>
                      </a:r>
                      <a:endParaRPr kumimoji="0" lang="zh-CN" altLang="en-US" sz="2400" b="0"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a:ln>
                            <a:noFill/>
                          </a:ln>
                          <a:solidFill>
                            <a:schemeClr val="bg1"/>
                          </a:solidFill>
                          <a:effectLst/>
                        </a:rPr>
                        <a:t>C980100</a:t>
                      </a:r>
                      <a:endParaRPr kumimoji="0" lang="en-US" altLang="zh-CN" sz="2000" b="1" i="0" u="none" strike="noStrike" cap="none" normalizeH="0" baseline="0" dirty="0">
                        <a:ln>
                          <a:noFill/>
                        </a:ln>
                        <a:solidFill>
                          <a:schemeClr val="bg1"/>
                        </a:solidFill>
                        <a:effectLst/>
                        <a:latin typeface="BatangChe" pitchFamily="49" charset="-127"/>
                        <a:ea typeface="BatangChe" pitchFamily="49" charset="-127"/>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a:ln>
                            <a:noFill/>
                          </a:ln>
                          <a:solidFill>
                            <a:schemeClr val="bg1"/>
                          </a:solidFill>
                          <a:effectLst/>
                        </a:rPr>
                        <a:t>北京</a:t>
                      </a:r>
                      <a:endParaRPr kumimoji="0" lang="zh-CN" altLang="en-US"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extLst>
                  <a:ext uri="{0D108BD9-81ED-4DB2-BD59-A6C34878D82A}">
                    <a16:rowId xmlns:a16="http://schemas.microsoft.com/office/drawing/2014/main" val="10001"/>
                  </a:ext>
                </a:extLst>
              </a:tr>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chemeClr val="bg1"/>
                          </a:solidFill>
                          <a:effectLst/>
                        </a:rPr>
                        <a:t>王英</a:t>
                      </a:r>
                      <a:endParaRPr kumimoji="0" lang="zh-CN" altLang="en-US" sz="2400" b="0"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a:ln>
                            <a:noFill/>
                          </a:ln>
                          <a:solidFill>
                            <a:schemeClr val="bg1"/>
                          </a:solidFill>
                          <a:effectLst/>
                        </a:rPr>
                        <a:t>C980101</a:t>
                      </a:r>
                      <a:endParaRPr kumimoji="0" lang="zh-CN" altLang="en-US" sz="2000" b="1"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chemeClr val="bg1"/>
                          </a:solidFill>
                          <a:effectLst/>
                        </a:rPr>
                        <a:t>沈阳</a:t>
                      </a:r>
                      <a:endParaRPr kumimoji="0" lang="zh-CN" altLang="en-US" sz="2400" b="0"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extLst>
                  <a:ext uri="{0D108BD9-81ED-4DB2-BD59-A6C34878D82A}">
                    <a16:rowId xmlns:a16="http://schemas.microsoft.com/office/drawing/2014/main" val="10002"/>
                  </a:ext>
                </a:extLst>
              </a:tr>
              <a:tr h="4889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a:ln>
                            <a:noFill/>
                          </a:ln>
                          <a:solidFill>
                            <a:schemeClr val="bg1"/>
                          </a:solidFill>
                          <a:effectLst/>
                        </a:rPr>
                        <a:t>王宾</a:t>
                      </a:r>
                      <a:endParaRPr kumimoji="0" lang="zh-CN" altLang="en-US"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a:ln>
                            <a:noFill/>
                          </a:ln>
                          <a:solidFill>
                            <a:schemeClr val="bg1"/>
                          </a:solidFill>
                          <a:effectLst/>
                        </a:rPr>
                        <a:t>C980102</a:t>
                      </a:r>
                      <a:endParaRPr kumimoji="0" lang="zh-CN" altLang="en-US" sz="2000" b="1"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chemeClr val="bg1"/>
                          </a:solidFill>
                          <a:effectLst/>
                        </a:rPr>
                        <a:t>上海</a:t>
                      </a:r>
                      <a:endParaRPr kumimoji="0" lang="zh-CN" altLang="en-US" sz="2400" b="0"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extLst>
                  <a:ext uri="{0D108BD9-81ED-4DB2-BD59-A6C34878D82A}">
                    <a16:rowId xmlns:a16="http://schemas.microsoft.com/office/drawing/2014/main" val="10003"/>
                  </a:ext>
                </a:extLst>
              </a:tr>
              <a:tr h="419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a:ln>
                            <a:noFill/>
                          </a:ln>
                          <a:solidFill>
                            <a:schemeClr val="bg1"/>
                          </a:solidFill>
                          <a:effectLst/>
                        </a:rPr>
                        <a:t>刘仲</a:t>
                      </a:r>
                      <a:endParaRPr kumimoji="0" lang="zh-CN" altLang="en-US"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a:ln>
                            <a:noFill/>
                          </a:ln>
                          <a:solidFill>
                            <a:schemeClr val="bg1"/>
                          </a:solidFill>
                          <a:effectLst/>
                        </a:rPr>
                        <a:t>C980104</a:t>
                      </a:r>
                      <a:endParaRPr kumimoji="0" lang="zh-CN" altLang="en-US" sz="2000" b="1"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chemeClr val="bg1"/>
                          </a:solidFill>
                          <a:effectLst/>
                        </a:rPr>
                        <a:t>大连</a:t>
                      </a:r>
                      <a:endParaRPr kumimoji="0" lang="zh-CN" altLang="en-US" sz="2400" b="0"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extLst>
                  <a:ext uri="{0D108BD9-81ED-4DB2-BD59-A6C34878D82A}">
                    <a16:rowId xmlns:a16="http://schemas.microsoft.com/office/drawing/2014/main" val="10004"/>
                  </a:ext>
                </a:extLst>
              </a:tr>
            </a:tbl>
          </a:graphicData>
        </a:graphic>
      </p:graphicFrame>
      <p:graphicFrame>
        <p:nvGraphicFramePr>
          <p:cNvPr id="21" name="Group 144">
            <a:extLst>
              <a:ext uri="{FF2B5EF4-FFF2-40B4-BE49-F238E27FC236}">
                <a16:creationId xmlns:a16="http://schemas.microsoft.com/office/drawing/2014/main" id="{645A5DFC-6E24-4E39-8C6D-455B6E501BA8}"/>
              </a:ext>
            </a:extLst>
          </p:cNvPr>
          <p:cNvGraphicFramePr>
            <a:graphicFrameLocks noGrp="1"/>
          </p:cNvGraphicFramePr>
          <p:nvPr>
            <p:extLst>
              <p:ext uri="{D42A27DB-BD31-4B8C-83A1-F6EECF244321}">
                <p14:modId xmlns:p14="http://schemas.microsoft.com/office/powerpoint/2010/main" val="1842802983"/>
              </p:ext>
            </p:extLst>
          </p:nvPr>
        </p:nvGraphicFramePr>
        <p:xfrm>
          <a:off x="1907381" y="3821674"/>
          <a:ext cx="3887788" cy="2317750"/>
        </p:xfrm>
        <a:graphic>
          <a:graphicData uri="http://schemas.openxmlformats.org/drawingml/2006/table">
            <a:tbl>
              <a:tblPr>
                <a:tableStyleId>{8799B23B-EC83-4686-B30A-512413B5E67A}</a:tableStyleId>
              </a:tblPr>
              <a:tblGrid>
                <a:gridCol w="1152525">
                  <a:extLst>
                    <a:ext uri="{9D8B030D-6E8A-4147-A177-3AD203B41FA5}">
                      <a16:colId xmlns:a16="http://schemas.microsoft.com/office/drawing/2014/main" val="20000"/>
                    </a:ext>
                  </a:extLst>
                </a:gridCol>
                <a:gridCol w="1584325">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tblGrid>
              <a:tr h="4413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rgbClr val="0000FF"/>
                          </a:solidFill>
                          <a:effectLst/>
                        </a:rPr>
                        <a:t>姓名</a:t>
                      </a:r>
                      <a:endParaRPr kumimoji="0" lang="zh-CN" altLang="en-US" sz="2400" b="0" i="0" u="none" strike="noStrike" cap="none" normalizeH="0" baseline="0" dirty="0">
                        <a:ln>
                          <a:noFill/>
                        </a:ln>
                        <a:solidFill>
                          <a:srgbClr val="0000FF"/>
                        </a:solidFill>
                        <a:effectLst/>
                        <a:latin typeface="隶书" pitchFamily="49" charset="-122"/>
                        <a:ea typeface="隶书" pitchFamily="49" charset="-122"/>
                        <a:cs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rgbClr val="0000FF"/>
                          </a:solidFill>
                          <a:effectLst/>
                        </a:rPr>
                        <a:t>顾客号</a:t>
                      </a:r>
                      <a:endParaRPr kumimoji="0" lang="zh-CN" altLang="en-US" sz="2400" b="0" i="0" u="none" strike="noStrike" cap="none" normalizeH="0" baseline="0" dirty="0">
                        <a:ln>
                          <a:noFill/>
                        </a:ln>
                        <a:solidFill>
                          <a:srgbClr val="0000FF"/>
                        </a:solidFill>
                        <a:effectLst/>
                        <a:latin typeface="隶书" pitchFamily="49" charset="-122"/>
                        <a:ea typeface="隶书" pitchFamily="49" charset="-122"/>
                        <a:cs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rgbClr val="0000FF"/>
                          </a:solidFill>
                          <a:effectLst/>
                        </a:rPr>
                        <a:t>地址</a:t>
                      </a:r>
                      <a:endParaRPr kumimoji="0" lang="zh-CN" altLang="en-US" sz="2400" b="0" i="0" u="none" strike="noStrike" cap="none" normalizeH="0" baseline="0" dirty="0">
                        <a:ln>
                          <a:noFill/>
                        </a:ln>
                        <a:solidFill>
                          <a:srgbClr val="0000FF"/>
                        </a:solidFill>
                        <a:effectLst/>
                        <a:latin typeface="隶书" pitchFamily="49" charset="-122"/>
                        <a:ea typeface="隶书" pitchFamily="49" charset="-122"/>
                        <a:cs typeface="Arial" charset="0"/>
                      </a:endParaRPr>
                    </a:p>
                  </a:txBody>
                  <a:tcPr horzOverflow="overflow"/>
                </a:tc>
                <a:extLst>
                  <a:ext uri="{0D108BD9-81ED-4DB2-BD59-A6C34878D82A}">
                    <a16:rowId xmlns:a16="http://schemas.microsoft.com/office/drawing/2014/main" val="10000"/>
                  </a:ext>
                </a:extLst>
              </a:tr>
              <a:tr h="430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chemeClr val="bg1"/>
                          </a:solidFill>
                          <a:effectLst/>
                        </a:rPr>
                        <a:t>张平</a:t>
                      </a:r>
                      <a:endParaRPr kumimoji="0" lang="zh-CN" altLang="en-US" sz="2400" b="0"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a:ln>
                            <a:noFill/>
                          </a:ln>
                          <a:solidFill>
                            <a:schemeClr val="bg1"/>
                          </a:solidFill>
                          <a:effectLst/>
                        </a:rPr>
                        <a:t>C980100</a:t>
                      </a:r>
                      <a:endParaRPr kumimoji="0" lang="en-US" altLang="zh-CN" sz="2000" b="1" i="0" u="none" strike="noStrike" cap="none" normalizeH="0" baseline="0" dirty="0">
                        <a:ln>
                          <a:noFill/>
                        </a:ln>
                        <a:solidFill>
                          <a:schemeClr val="bg1"/>
                        </a:solidFill>
                        <a:effectLst/>
                        <a:latin typeface="BatangChe" pitchFamily="49" charset="-127"/>
                        <a:ea typeface="BatangChe" pitchFamily="49" charset="-127"/>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a:ln>
                            <a:noFill/>
                          </a:ln>
                          <a:solidFill>
                            <a:schemeClr val="bg1"/>
                          </a:solidFill>
                          <a:effectLst/>
                        </a:rPr>
                        <a:t>北京</a:t>
                      </a:r>
                      <a:endParaRPr kumimoji="0" lang="zh-CN" altLang="en-US"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extLst>
                  <a:ext uri="{0D108BD9-81ED-4DB2-BD59-A6C34878D82A}">
                    <a16:rowId xmlns:a16="http://schemas.microsoft.com/office/drawing/2014/main" val="10001"/>
                  </a:ext>
                </a:extLst>
              </a:tr>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a:ln>
                            <a:noFill/>
                          </a:ln>
                          <a:solidFill>
                            <a:schemeClr val="bg1"/>
                          </a:solidFill>
                          <a:effectLst/>
                        </a:rPr>
                        <a:t>王英</a:t>
                      </a:r>
                      <a:endParaRPr kumimoji="0" lang="zh-CN" altLang="en-US"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a:ln>
                            <a:noFill/>
                          </a:ln>
                          <a:solidFill>
                            <a:schemeClr val="bg1"/>
                          </a:solidFill>
                          <a:effectLst/>
                        </a:rPr>
                        <a:t>C980101</a:t>
                      </a:r>
                      <a:endParaRPr kumimoji="0" lang="zh-CN" altLang="en-US" sz="2000" b="1"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a:ln>
                            <a:noFill/>
                          </a:ln>
                          <a:solidFill>
                            <a:schemeClr val="bg1"/>
                          </a:solidFill>
                          <a:effectLst/>
                        </a:rPr>
                        <a:t>天津</a:t>
                      </a:r>
                      <a:endParaRPr kumimoji="0" lang="zh-CN" altLang="en-US"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extLst>
                  <a:ext uri="{0D108BD9-81ED-4DB2-BD59-A6C34878D82A}">
                    <a16:rowId xmlns:a16="http://schemas.microsoft.com/office/drawing/2014/main" val="10002"/>
                  </a:ext>
                </a:extLst>
              </a:tr>
              <a:tr h="4889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chemeClr val="bg1"/>
                          </a:solidFill>
                          <a:effectLst/>
                        </a:rPr>
                        <a:t>王宾</a:t>
                      </a:r>
                      <a:endParaRPr kumimoji="0" lang="zh-CN" altLang="en-US" sz="2400" b="0"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a:ln>
                            <a:noFill/>
                          </a:ln>
                          <a:solidFill>
                            <a:schemeClr val="bg1"/>
                          </a:solidFill>
                          <a:effectLst/>
                        </a:rPr>
                        <a:t>C980102</a:t>
                      </a:r>
                      <a:endParaRPr kumimoji="0" lang="zh-CN" altLang="en-US" sz="2000" b="1"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chemeClr val="bg1"/>
                          </a:solidFill>
                          <a:effectLst/>
                        </a:rPr>
                        <a:t>上海</a:t>
                      </a:r>
                      <a:endParaRPr kumimoji="0" lang="zh-CN" altLang="en-US" sz="2400" b="0"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extLst>
                  <a:ext uri="{0D108BD9-81ED-4DB2-BD59-A6C34878D82A}">
                    <a16:rowId xmlns:a16="http://schemas.microsoft.com/office/drawing/2014/main" val="10003"/>
                  </a:ext>
                </a:extLst>
              </a:tr>
              <a:tr h="420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a:ln>
                            <a:noFill/>
                          </a:ln>
                          <a:solidFill>
                            <a:schemeClr val="bg1"/>
                          </a:solidFill>
                          <a:effectLst/>
                        </a:rPr>
                        <a:t>刘仲</a:t>
                      </a:r>
                      <a:endParaRPr kumimoji="0" lang="zh-CN" altLang="en-US"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a:ln>
                            <a:noFill/>
                          </a:ln>
                          <a:solidFill>
                            <a:schemeClr val="bg1"/>
                          </a:solidFill>
                          <a:effectLst/>
                        </a:rPr>
                        <a:t>C980104</a:t>
                      </a:r>
                      <a:endParaRPr kumimoji="0" lang="zh-CN" altLang="en-US" sz="2000" b="1"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chemeClr val="bg1"/>
                          </a:solidFill>
                          <a:effectLst/>
                        </a:rPr>
                        <a:t>重庆</a:t>
                      </a:r>
                      <a:endParaRPr kumimoji="0" lang="zh-CN" altLang="en-US" sz="2400" b="0"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4799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0-#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par>
                                <p:cTn id="13" presetID="53"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ED115A-502B-406D-B946-1E677C5D120F}"/>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id="{C0AA52E2-53AB-42FF-B7BF-7D0C5F1A1841}"/>
              </a:ext>
            </a:extLst>
          </p:cNvPr>
          <p:cNvSpPr>
            <a:spLocks noGrp="1"/>
          </p:cNvSpPr>
          <p:nvPr>
            <p:ph type="sldNum" sz="quarter" idx="12"/>
          </p:nvPr>
        </p:nvSpPr>
        <p:spPr/>
        <p:txBody>
          <a:bodyPr/>
          <a:lstStyle/>
          <a:p>
            <a:fld id="{BEE6C54C-6C12-40E0-80B0-01E42803F46F}" type="slidenum">
              <a:rPr lang="zh-CN" altLang="en-US" smtClean="0"/>
              <a:pPr/>
              <a:t>71</a:t>
            </a:fld>
            <a:endParaRPr lang="zh-CN" altLang="en-US"/>
          </a:p>
        </p:txBody>
      </p:sp>
      <p:graphicFrame>
        <p:nvGraphicFramePr>
          <p:cNvPr id="5" name="Group 4">
            <a:extLst>
              <a:ext uri="{FF2B5EF4-FFF2-40B4-BE49-F238E27FC236}">
                <a16:creationId xmlns:a16="http://schemas.microsoft.com/office/drawing/2014/main" id="{460E6BE2-1194-42E9-9E35-247C78835028}"/>
              </a:ext>
            </a:extLst>
          </p:cNvPr>
          <p:cNvGraphicFramePr>
            <a:graphicFrameLocks/>
          </p:cNvGraphicFramePr>
          <p:nvPr>
            <p:extLst>
              <p:ext uri="{D42A27DB-BD31-4B8C-83A1-F6EECF244321}">
                <p14:modId xmlns:p14="http://schemas.microsoft.com/office/powerpoint/2010/main" val="640661658"/>
              </p:ext>
            </p:extLst>
          </p:nvPr>
        </p:nvGraphicFramePr>
        <p:xfrm>
          <a:off x="2461774" y="1936007"/>
          <a:ext cx="6410325" cy="3776664"/>
        </p:xfrm>
        <a:graphic>
          <a:graphicData uri="http://schemas.openxmlformats.org/drawingml/2006/table">
            <a:tbl>
              <a:tblPr>
                <a:tableStyleId>{8799B23B-EC83-4686-B30A-512413B5E67A}</a:tableStyleId>
              </a:tblPr>
              <a:tblGrid>
                <a:gridCol w="1382713">
                  <a:extLst>
                    <a:ext uri="{9D8B030D-6E8A-4147-A177-3AD203B41FA5}">
                      <a16:colId xmlns:a16="http://schemas.microsoft.com/office/drawing/2014/main" val="20000"/>
                    </a:ext>
                  </a:extLst>
                </a:gridCol>
                <a:gridCol w="2198687">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381125">
                  <a:extLst>
                    <a:ext uri="{9D8B030D-6E8A-4147-A177-3AD203B41FA5}">
                      <a16:colId xmlns:a16="http://schemas.microsoft.com/office/drawing/2014/main" val="20003"/>
                    </a:ext>
                  </a:extLst>
                </a:gridCol>
              </a:tblGrid>
              <a:tr h="539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u="none" strike="noStrike" cap="none" normalizeH="0" baseline="0" dirty="0">
                          <a:ln>
                            <a:noFill/>
                          </a:ln>
                          <a:solidFill>
                            <a:srgbClr val="0000FF"/>
                          </a:solidFill>
                          <a:effectLst/>
                        </a:rPr>
                        <a:t>姓名</a:t>
                      </a:r>
                      <a:endParaRPr kumimoji="0" lang="zh-CN" altLang="en-US" sz="2800" b="0" i="0" u="none" strike="noStrike" cap="none" normalizeH="0" baseline="0" dirty="0">
                        <a:ln>
                          <a:noFill/>
                        </a:ln>
                        <a:solidFill>
                          <a:srgbClr val="0000FF"/>
                        </a:solidFill>
                        <a:effectLst/>
                        <a:latin typeface="隶书" pitchFamily="49" charset="-122"/>
                        <a:ea typeface="隶书" pitchFamily="49" charset="-122"/>
                        <a:cs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u="none" strike="noStrike" cap="none" normalizeH="0" baseline="0" dirty="0">
                          <a:ln>
                            <a:noFill/>
                          </a:ln>
                          <a:solidFill>
                            <a:srgbClr val="0000FF"/>
                          </a:solidFill>
                          <a:effectLst/>
                        </a:rPr>
                        <a:t>顾客号</a:t>
                      </a:r>
                      <a:endParaRPr kumimoji="0" lang="zh-CN" altLang="en-US" sz="2800" b="0" i="0" u="none" strike="noStrike" cap="none" normalizeH="0" baseline="0" dirty="0">
                        <a:ln>
                          <a:noFill/>
                        </a:ln>
                        <a:solidFill>
                          <a:srgbClr val="0000FF"/>
                        </a:solidFill>
                        <a:effectLst/>
                        <a:latin typeface="隶书" pitchFamily="49" charset="-122"/>
                        <a:ea typeface="隶书" pitchFamily="49" charset="-122"/>
                        <a:cs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u="none" strike="noStrike" cap="none" normalizeH="0" baseline="0" dirty="0">
                          <a:ln>
                            <a:noFill/>
                          </a:ln>
                          <a:solidFill>
                            <a:srgbClr val="0000FF"/>
                          </a:solidFill>
                          <a:effectLst/>
                        </a:rPr>
                        <a:t>时间</a:t>
                      </a:r>
                      <a:endParaRPr kumimoji="0" lang="zh-CN" altLang="en-US" sz="2800" b="0" i="0" u="none" strike="noStrike" cap="none" normalizeH="0" baseline="0" dirty="0">
                        <a:ln>
                          <a:noFill/>
                        </a:ln>
                        <a:solidFill>
                          <a:srgbClr val="0000FF"/>
                        </a:solidFill>
                        <a:effectLst/>
                        <a:latin typeface="隶书" pitchFamily="49" charset="-122"/>
                        <a:ea typeface="隶书" pitchFamily="49" charset="-122"/>
                        <a:cs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u="none" strike="noStrike" cap="none" normalizeH="0" baseline="0" dirty="0">
                          <a:ln>
                            <a:noFill/>
                          </a:ln>
                          <a:solidFill>
                            <a:srgbClr val="0000FF"/>
                          </a:solidFill>
                          <a:effectLst/>
                        </a:rPr>
                        <a:t>地址</a:t>
                      </a:r>
                      <a:endParaRPr kumimoji="0" lang="zh-CN" altLang="en-US" sz="2800" b="0" i="0" u="none" strike="noStrike" cap="none" normalizeH="0" baseline="0" dirty="0">
                        <a:ln>
                          <a:noFill/>
                        </a:ln>
                        <a:solidFill>
                          <a:srgbClr val="0000FF"/>
                        </a:solidFill>
                        <a:effectLst/>
                        <a:latin typeface="隶书" pitchFamily="49" charset="-122"/>
                        <a:ea typeface="隶书" pitchFamily="49" charset="-122"/>
                        <a:cs typeface="Arial" charset="0"/>
                      </a:endParaRPr>
                    </a:p>
                  </a:txBody>
                  <a:tcPr horzOverflow="overflow"/>
                </a:tc>
                <a:extLst>
                  <a:ext uri="{0D108BD9-81ED-4DB2-BD59-A6C34878D82A}">
                    <a16:rowId xmlns:a16="http://schemas.microsoft.com/office/drawing/2014/main" val="10000"/>
                  </a:ext>
                </a:extLst>
              </a:tr>
              <a:tr h="538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a:ln>
                            <a:noFill/>
                          </a:ln>
                          <a:solidFill>
                            <a:schemeClr val="bg1"/>
                          </a:solidFill>
                          <a:effectLst/>
                        </a:rPr>
                        <a:t>张平</a:t>
                      </a:r>
                      <a:endParaRPr kumimoji="0" lang="zh-CN" altLang="en-US"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a:ln>
                            <a:noFill/>
                          </a:ln>
                          <a:solidFill>
                            <a:schemeClr val="bg1"/>
                          </a:solidFill>
                          <a:effectLst/>
                        </a:rPr>
                        <a:t>C980100</a:t>
                      </a:r>
                      <a:endParaRPr kumimoji="0" lang="en-US" altLang="zh-CN" sz="2400" b="1"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a:ln>
                            <a:noFill/>
                          </a:ln>
                          <a:solidFill>
                            <a:schemeClr val="bg1"/>
                          </a:solidFill>
                          <a:effectLst/>
                        </a:rPr>
                        <a:t> 1-2月</a:t>
                      </a:r>
                      <a:endParaRPr kumimoji="0" lang="zh-CN" altLang="en-US"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a:ln>
                            <a:noFill/>
                          </a:ln>
                          <a:solidFill>
                            <a:schemeClr val="bg1"/>
                          </a:solidFill>
                          <a:effectLst/>
                        </a:rPr>
                        <a:t>北京</a:t>
                      </a:r>
                      <a:endParaRPr kumimoji="0" lang="zh-CN" altLang="en-US"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extLst>
                  <a:ext uri="{0D108BD9-81ED-4DB2-BD59-A6C34878D82A}">
                    <a16:rowId xmlns:a16="http://schemas.microsoft.com/office/drawing/2014/main" val="10001"/>
                  </a:ext>
                </a:extLst>
              </a:tr>
              <a:tr h="539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a:ln>
                            <a:noFill/>
                          </a:ln>
                          <a:solidFill>
                            <a:schemeClr val="bg1"/>
                          </a:solidFill>
                          <a:effectLst/>
                        </a:rPr>
                        <a:t>王英</a:t>
                      </a:r>
                      <a:endParaRPr kumimoji="0" lang="zh-CN" altLang="en-US"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a:ln>
                            <a:noFill/>
                          </a:ln>
                          <a:solidFill>
                            <a:schemeClr val="bg1"/>
                          </a:solidFill>
                          <a:effectLst/>
                        </a:rPr>
                        <a:t>C980101</a:t>
                      </a:r>
                      <a:endParaRPr kumimoji="0" lang="zh-CN" altLang="en-US" sz="2400" b="1"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a:ln>
                            <a:noFill/>
                          </a:ln>
                          <a:solidFill>
                            <a:schemeClr val="bg1"/>
                          </a:solidFill>
                          <a:effectLst/>
                        </a:rPr>
                        <a:t> 1-1月</a:t>
                      </a:r>
                      <a:endParaRPr kumimoji="0" lang="zh-CN" altLang="en-US"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a:ln>
                            <a:noFill/>
                          </a:ln>
                          <a:solidFill>
                            <a:schemeClr val="bg1"/>
                          </a:solidFill>
                          <a:effectLst/>
                        </a:rPr>
                        <a:t>天津</a:t>
                      </a:r>
                      <a:endParaRPr kumimoji="0" lang="zh-CN" altLang="en-US"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extLst>
                  <a:ext uri="{0D108BD9-81ED-4DB2-BD59-A6C34878D82A}">
                    <a16:rowId xmlns:a16="http://schemas.microsoft.com/office/drawing/2014/main" val="10002"/>
                  </a:ext>
                </a:extLst>
              </a:tr>
              <a:tr h="5413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a:ln>
                            <a:noFill/>
                          </a:ln>
                          <a:solidFill>
                            <a:schemeClr val="bg1"/>
                          </a:solidFill>
                          <a:effectLst/>
                        </a:rPr>
                        <a:t>王英</a:t>
                      </a:r>
                      <a:endParaRPr kumimoji="0" lang="zh-CN" altLang="en-US"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a:ln>
                            <a:noFill/>
                          </a:ln>
                          <a:solidFill>
                            <a:schemeClr val="bg1"/>
                          </a:solidFill>
                          <a:effectLst/>
                        </a:rPr>
                        <a:t>C980101</a:t>
                      </a:r>
                      <a:endParaRPr kumimoji="0" lang="zh-CN" altLang="en-US" sz="2400" b="1"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chemeClr val="bg1"/>
                          </a:solidFill>
                          <a:effectLst/>
                        </a:rPr>
                        <a:t> 2-2月</a:t>
                      </a:r>
                      <a:endParaRPr kumimoji="0" lang="zh-CN" altLang="en-US" sz="2400" b="0"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a:ln>
                            <a:noFill/>
                          </a:ln>
                          <a:solidFill>
                            <a:schemeClr val="bg1"/>
                          </a:solidFill>
                          <a:effectLst/>
                        </a:rPr>
                        <a:t>沈阳</a:t>
                      </a:r>
                      <a:endParaRPr kumimoji="0" lang="zh-CN" altLang="en-US"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extLst>
                  <a:ext uri="{0D108BD9-81ED-4DB2-BD59-A6C34878D82A}">
                    <a16:rowId xmlns:a16="http://schemas.microsoft.com/office/drawing/2014/main" val="10003"/>
                  </a:ext>
                </a:extLst>
              </a:tr>
              <a:tr h="539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a:ln>
                            <a:noFill/>
                          </a:ln>
                          <a:solidFill>
                            <a:schemeClr val="bg1"/>
                          </a:solidFill>
                          <a:effectLst/>
                        </a:rPr>
                        <a:t>王宾</a:t>
                      </a:r>
                      <a:endParaRPr kumimoji="0" lang="zh-CN" altLang="en-US"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a:ln>
                            <a:noFill/>
                          </a:ln>
                          <a:solidFill>
                            <a:schemeClr val="bg1"/>
                          </a:solidFill>
                          <a:effectLst/>
                        </a:rPr>
                        <a:t>C980102</a:t>
                      </a:r>
                      <a:endParaRPr kumimoji="0" lang="zh-CN" altLang="en-US" sz="2400" b="1"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chemeClr val="bg1"/>
                          </a:solidFill>
                          <a:effectLst/>
                        </a:rPr>
                        <a:t> 1-2月</a:t>
                      </a:r>
                      <a:endParaRPr kumimoji="0" lang="zh-CN" altLang="en-US" sz="2400" b="0"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chemeClr val="bg1"/>
                          </a:solidFill>
                          <a:effectLst/>
                        </a:rPr>
                        <a:t>上海</a:t>
                      </a:r>
                      <a:endParaRPr kumimoji="0" lang="zh-CN" altLang="en-US" sz="2400" b="0"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extLst>
                  <a:ext uri="{0D108BD9-81ED-4DB2-BD59-A6C34878D82A}">
                    <a16:rowId xmlns:a16="http://schemas.microsoft.com/office/drawing/2014/main" val="10004"/>
                  </a:ext>
                </a:extLst>
              </a:tr>
              <a:tr h="538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a:ln>
                            <a:noFill/>
                          </a:ln>
                          <a:solidFill>
                            <a:schemeClr val="bg1"/>
                          </a:solidFill>
                          <a:effectLst/>
                        </a:rPr>
                        <a:t>刘仲</a:t>
                      </a:r>
                      <a:endParaRPr kumimoji="0" lang="zh-CN" altLang="en-US"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a:ln>
                            <a:noFill/>
                          </a:ln>
                          <a:solidFill>
                            <a:schemeClr val="bg1"/>
                          </a:solidFill>
                          <a:effectLst/>
                        </a:rPr>
                        <a:t>C980104</a:t>
                      </a:r>
                      <a:endParaRPr kumimoji="0" lang="zh-CN" altLang="en-US" sz="2400" b="1"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a:ln>
                            <a:noFill/>
                          </a:ln>
                          <a:solidFill>
                            <a:schemeClr val="bg1"/>
                          </a:solidFill>
                          <a:effectLst/>
                        </a:rPr>
                        <a:t> 1-1月</a:t>
                      </a:r>
                      <a:endParaRPr kumimoji="0" lang="zh-CN" altLang="en-US"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chemeClr val="bg1"/>
                          </a:solidFill>
                          <a:effectLst/>
                        </a:rPr>
                        <a:t>重庆</a:t>
                      </a:r>
                      <a:endParaRPr kumimoji="0" lang="zh-CN" altLang="en-US" sz="2400" b="0"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extLst>
                  <a:ext uri="{0D108BD9-81ED-4DB2-BD59-A6C34878D82A}">
                    <a16:rowId xmlns:a16="http://schemas.microsoft.com/office/drawing/2014/main" val="10005"/>
                  </a:ext>
                </a:extLst>
              </a:tr>
              <a:tr h="539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a:ln>
                            <a:noFill/>
                          </a:ln>
                          <a:solidFill>
                            <a:schemeClr val="bg1"/>
                          </a:solidFill>
                          <a:effectLst/>
                        </a:rPr>
                        <a:t>刘仲</a:t>
                      </a:r>
                      <a:endParaRPr kumimoji="0" lang="zh-CN" altLang="en-US"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a:ln>
                            <a:noFill/>
                          </a:ln>
                          <a:solidFill>
                            <a:schemeClr val="bg1"/>
                          </a:solidFill>
                          <a:effectLst/>
                        </a:rPr>
                        <a:t>C980104</a:t>
                      </a:r>
                      <a:endParaRPr kumimoji="0" lang="zh-CN" altLang="en-US" sz="2400" b="1"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a:ln>
                            <a:noFill/>
                          </a:ln>
                          <a:solidFill>
                            <a:schemeClr val="bg1"/>
                          </a:solidFill>
                          <a:effectLst/>
                        </a:rPr>
                        <a:t> 2-2月</a:t>
                      </a:r>
                      <a:endParaRPr kumimoji="0" lang="zh-CN" altLang="en-US"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chemeClr val="bg1"/>
                          </a:solidFill>
                          <a:effectLst/>
                        </a:rPr>
                        <a:t>大连</a:t>
                      </a:r>
                      <a:endParaRPr kumimoji="0" lang="zh-CN" altLang="en-US" sz="2400" b="0"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extLst>
                  <a:ext uri="{0D108BD9-81ED-4DB2-BD59-A6C34878D82A}">
                    <a16:rowId xmlns:a16="http://schemas.microsoft.com/office/drawing/2014/main" val="10006"/>
                  </a:ext>
                </a:extLst>
              </a:tr>
            </a:tbl>
          </a:graphicData>
        </a:graphic>
      </p:graphicFrame>
      <p:sp>
        <p:nvSpPr>
          <p:cNvPr id="6" name="Rectangle 47">
            <a:extLst>
              <a:ext uri="{FF2B5EF4-FFF2-40B4-BE49-F238E27FC236}">
                <a16:creationId xmlns:a16="http://schemas.microsoft.com/office/drawing/2014/main" id="{F9152CDB-C305-4AD4-8487-2E2CCB350C79}"/>
              </a:ext>
            </a:extLst>
          </p:cNvPr>
          <p:cNvSpPr>
            <a:spLocks noChangeArrowheads="1"/>
          </p:cNvSpPr>
          <p:nvPr/>
        </p:nvSpPr>
        <p:spPr bwMode="auto">
          <a:xfrm>
            <a:off x="4333437" y="1369270"/>
            <a:ext cx="2393604" cy="461665"/>
          </a:xfrm>
          <a:prstGeom prst="rect">
            <a:avLst/>
          </a:prstGeom>
          <a:noFill/>
          <a:ln w="9525">
            <a:noFill/>
            <a:miter lim="800000"/>
            <a:headEnd/>
            <a:tailEnd/>
          </a:ln>
          <a:effectLst/>
        </p:spPr>
        <p:txBody>
          <a:bodyPr wrap="none">
            <a:spAutoFit/>
          </a:bodyPr>
          <a:lstStyle/>
          <a:p>
            <a:pPr eaLnBrk="1" hangingPunct="1">
              <a:spcBef>
                <a:spcPct val="50000"/>
              </a:spcBef>
              <a:defRPr/>
            </a:pPr>
            <a:r>
              <a:rPr lang="zh-CN" altLang="en-US" sz="2400">
                <a:solidFill>
                  <a:srgbClr val="FF0000"/>
                </a:solidFill>
                <a:latin typeface="微软雅黑" panose="020B0503020204020204" pitchFamily="34" charset="-122"/>
                <a:ea typeface="微软雅黑" panose="020B0503020204020204" pitchFamily="34" charset="-122"/>
              </a:rPr>
              <a:t>1月</a:t>
            </a:r>
            <a:r>
              <a:rPr lang="en-US" altLang="zh-CN" sz="2400">
                <a:solidFill>
                  <a:srgbClr val="FF0000"/>
                </a:solidFill>
                <a:latin typeface="等线" panose="02010600030101010101" pitchFamily="2" charset="-122"/>
                <a:ea typeface="等线" panose="02010600030101010101" pitchFamily="2" charset="-122"/>
              </a:rPr>
              <a:t>―</a:t>
            </a:r>
            <a:r>
              <a:rPr lang="zh-CN" altLang="en-US" sz="2400">
                <a:solidFill>
                  <a:srgbClr val="FF0000"/>
                </a:solidFill>
                <a:latin typeface="微软雅黑" panose="020B0503020204020204" pitchFamily="34" charset="-122"/>
                <a:ea typeface="微软雅黑" panose="020B0503020204020204" pitchFamily="34" charset="-122"/>
              </a:rPr>
              <a:t>2月</a:t>
            </a:r>
            <a:r>
              <a:rPr lang="zh-CN" altLang="en-US" sz="2400" dirty="0">
                <a:solidFill>
                  <a:srgbClr val="FF0000"/>
                </a:solidFill>
                <a:latin typeface="微软雅黑" panose="020B0503020204020204" pitchFamily="34" charset="-122"/>
                <a:ea typeface="微软雅黑" panose="020B0503020204020204" pitchFamily="34" charset="-122"/>
              </a:rPr>
              <a:t>顾客表</a:t>
            </a:r>
          </a:p>
        </p:txBody>
      </p:sp>
    </p:spTree>
    <p:extLst>
      <p:ext uri="{BB962C8B-B14F-4D97-AF65-F5344CB8AC3E}">
        <p14:creationId xmlns:p14="http://schemas.microsoft.com/office/powerpoint/2010/main" val="222619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par>
                                <p:cTn id="9" presetID="53"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147499-FCFC-4DA8-B015-B9F393B9E9E5}"/>
              </a:ext>
            </a:extLst>
          </p:cNvPr>
          <p:cNvSpPr>
            <a:spLocks noGrp="1"/>
          </p:cNvSpPr>
          <p:nvPr>
            <p:ph type="title"/>
          </p:nvPr>
        </p:nvSpPr>
        <p:spPr/>
        <p:txBody>
          <a:bodyPr/>
          <a:lstStyle/>
          <a:p>
            <a:r>
              <a:rPr lang="zh-CN" altLang="en-US"/>
              <a:t>本章小结</a:t>
            </a:r>
          </a:p>
        </p:txBody>
      </p:sp>
      <p:sp>
        <p:nvSpPr>
          <p:cNvPr id="3" name="内容占位符 2">
            <a:extLst>
              <a:ext uri="{FF2B5EF4-FFF2-40B4-BE49-F238E27FC236}">
                <a16:creationId xmlns:a16="http://schemas.microsoft.com/office/drawing/2014/main" id="{79F2F799-7831-4A69-A2B0-6FB40D77B3ED}"/>
              </a:ext>
            </a:extLst>
          </p:cNvPr>
          <p:cNvSpPr>
            <a:spLocks noGrp="1"/>
          </p:cNvSpPr>
          <p:nvPr>
            <p:ph idx="1"/>
          </p:nvPr>
        </p:nvSpPr>
        <p:spPr/>
        <p:txBody>
          <a:bodyPr>
            <a:normAutofit lnSpcReduction="10000"/>
          </a:bodyPr>
          <a:lstStyle/>
          <a:p>
            <a:r>
              <a:rPr lang="zh-CN" altLang="en-US"/>
              <a:t>数据仓库的发展</a:t>
            </a:r>
          </a:p>
          <a:p>
            <a:r>
              <a:rPr lang="zh-CN" altLang="en-US"/>
              <a:t>数据仓库的定义</a:t>
            </a:r>
          </a:p>
          <a:p>
            <a:r>
              <a:rPr lang="zh-CN" altLang="en-US"/>
              <a:t>数据仓库的体系结构</a:t>
            </a:r>
          </a:p>
          <a:p>
            <a:r>
              <a:rPr lang="zh-CN" altLang="en-US"/>
              <a:t>数据仓库中的数据组织（粒度、分割）</a:t>
            </a:r>
          </a:p>
          <a:p>
            <a:r>
              <a:rPr lang="zh-CN" altLang="en-US"/>
              <a:t>数据源</a:t>
            </a:r>
          </a:p>
          <a:p>
            <a:r>
              <a:rPr lang="en-US" altLang="zh-CN"/>
              <a:t>ETL</a:t>
            </a:r>
          </a:p>
          <a:p>
            <a:r>
              <a:rPr lang="zh-CN" altLang="en-US"/>
              <a:t>元数据</a:t>
            </a:r>
          </a:p>
          <a:p>
            <a:r>
              <a:rPr lang="zh-CN" altLang="en-US"/>
              <a:t>数据存储</a:t>
            </a:r>
          </a:p>
        </p:txBody>
      </p:sp>
      <p:sp>
        <p:nvSpPr>
          <p:cNvPr id="4" name="灯片编号占位符 3">
            <a:extLst>
              <a:ext uri="{FF2B5EF4-FFF2-40B4-BE49-F238E27FC236}">
                <a16:creationId xmlns:a16="http://schemas.microsoft.com/office/drawing/2014/main" id="{D920F6D3-6146-486E-908C-8F701051C252}"/>
              </a:ext>
            </a:extLst>
          </p:cNvPr>
          <p:cNvSpPr>
            <a:spLocks noGrp="1"/>
          </p:cNvSpPr>
          <p:nvPr>
            <p:ph type="sldNum" sz="quarter" idx="12"/>
          </p:nvPr>
        </p:nvSpPr>
        <p:spPr/>
        <p:txBody>
          <a:bodyPr/>
          <a:lstStyle/>
          <a:p>
            <a:fld id="{BEE6C54C-6C12-40E0-80B0-01E42803F46F}" type="slidenum">
              <a:rPr lang="zh-CN" altLang="en-US" smtClean="0"/>
              <a:pPr/>
              <a:t>72</a:t>
            </a:fld>
            <a:endParaRPr lang="zh-CN" altLang="en-US"/>
          </a:p>
        </p:txBody>
      </p:sp>
    </p:spTree>
    <p:extLst>
      <p:ext uri="{BB962C8B-B14F-4D97-AF65-F5344CB8AC3E}">
        <p14:creationId xmlns:p14="http://schemas.microsoft.com/office/powerpoint/2010/main" val="514236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429304-9B5B-4B9A-80BE-F2605925838C}"/>
              </a:ext>
            </a:extLst>
          </p:cNvPr>
          <p:cNvSpPr>
            <a:spLocks noGrp="1"/>
          </p:cNvSpPr>
          <p:nvPr>
            <p:ph type="title"/>
          </p:nvPr>
        </p:nvSpPr>
        <p:spPr/>
        <p:txBody>
          <a:bodyPr/>
          <a:lstStyle/>
          <a:p>
            <a:r>
              <a:rPr lang="zh-CN" altLang="en-US"/>
              <a:t>作业</a:t>
            </a:r>
          </a:p>
        </p:txBody>
      </p:sp>
      <p:sp>
        <p:nvSpPr>
          <p:cNvPr id="3" name="内容占位符 2">
            <a:extLst>
              <a:ext uri="{FF2B5EF4-FFF2-40B4-BE49-F238E27FC236}">
                <a16:creationId xmlns:a16="http://schemas.microsoft.com/office/drawing/2014/main" id="{952DEA5C-CC60-4391-961A-CBB346195333}"/>
              </a:ext>
            </a:extLst>
          </p:cNvPr>
          <p:cNvSpPr>
            <a:spLocks noGrp="1"/>
          </p:cNvSpPr>
          <p:nvPr>
            <p:ph idx="1"/>
          </p:nvPr>
        </p:nvSpPr>
        <p:spPr/>
        <p:txBody>
          <a:bodyPr/>
          <a:lstStyle/>
          <a:p>
            <a:pPr marL="0" indent="0">
              <a:buNone/>
            </a:pPr>
            <a:r>
              <a:rPr lang="en-US" altLang="zh-CN" sz="2400"/>
              <a:t>1.</a:t>
            </a:r>
            <a:r>
              <a:rPr lang="zh-CN" altLang="en-US" sz="2400"/>
              <a:t>简述</a:t>
            </a:r>
            <a:r>
              <a:rPr lang="en-US" altLang="zh-CN" sz="2400"/>
              <a:t>OLTP</a:t>
            </a:r>
            <a:r>
              <a:rPr lang="zh-CN" altLang="en-US" sz="2400"/>
              <a:t>与</a:t>
            </a:r>
            <a:r>
              <a:rPr lang="en-US" altLang="zh-CN" sz="2400"/>
              <a:t>OLAP</a:t>
            </a:r>
            <a:r>
              <a:rPr lang="zh-CN" altLang="en-US" sz="2400"/>
              <a:t>各自特点。</a:t>
            </a:r>
          </a:p>
          <a:p>
            <a:pPr marL="0" indent="0">
              <a:buNone/>
            </a:pPr>
            <a:r>
              <a:rPr lang="en-US" altLang="zh-CN" sz="2400"/>
              <a:t>2.</a:t>
            </a:r>
            <a:r>
              <a:rPr lang="zh-CN" altLang="en-US" sz="2400"/>
              <a:t>给出数据仓库定义并简述其含义。</a:t>
            </a:r>
          </a:p>
          <a:p>
            <a:pPr marL="0" indent="0">
              <a:buNone/>
            </a:pPr>
            <a:r>
              <a:rPr lang="en-US" altLang="zh-CN" sz="2400"/>
              <a:t>3.</a:t>
            </a:r>
            <a:r>
              <a:rPr lang="zh-CN" altLang="en-US" sz="2400"/>
              <a:t>简述数据仓库的技术要求。</a:t>
            </a:r>
          </a:p>
          <a:p>
            <a:pPr marL="0" indent="0">
              <a:buNone/>
            </a:pPr>
            <a:r>
              <a:rPr lang="en-US" altLang="zh-CN" sz="2400"/>
              <a:t>4.</a:t>
            </a:r>
            <a:r>
              <a:rPr lang="zh-CN" altLang="en-US" sz="2400"/>
              <a:t>什么是</a:t>
            </a:r>
            <a:r>
              <a:rPr lang="en-US" altLang="zh-CN" sz="2400"/>
              <a:t>ETL</a:t>
            </a:r>
            <a:r>
              <a:rPr lang="zh-CN" altLang="en-US" sz="2400"/>
              <a:t>？其作用如何？</a:t>
            </a:r>
          </a:p>
          <a:p>
            <a:pPr marL="0" indent="0">
              <a:buNone/>
            </a:pPr>
            <a:r>
              <a:rPr lang="en-US" altLang="zh-CN" sz="2400"/>
              <a:t>5.</a:t>
            </a:r>
            <a:r>
              <a:rPr lang="zh-CN" altLang="en-US" sz="2400"/>
              <a:t>为什么要对数据进行分割？如何进行数据分割？</a:t>
            </a:r>
          </a:p>
          <a:p>
            <a:pPr marL="0" indent="0">
              <a:buNone/>
            </a:pPr>
            <a:r>
              <a:rPr lang="en-US" altLang="zh-CN" sz="2400"/>
              <a:t>6.</a:t>
            </a:r>
            <a:r>
              <a:rPr lang="zh-CN" altLang="en-US" sz="2400"/>
              <a:t>什么是元数据？其作用如何？</a:t>
            </a:r>
          </a:p>
          <a:p>
            <a:endParaRPr lang="zh-CN" altLang="en-US"/>
          </a:p>
        </p:txBody>
      </p:sp>
      <p:sp>
        <p:nvSpPr>
          <p:cNvPr id="4" name="灯片编号占位符 3">
            <a:extLst>
              <a:ext uri="{FF2B5EF4-FFF2-40B4-BE49-F238E27FC236}">
                <a16:creationId xmlns:a16="http://schemas.microsoft.com/office/drawing/2014/main" id="{C9A0285B-FF5B-48F8-8814-2576D721A674}"/>
              </a:ext>
            </a:extLst>
          </p:cNvPr>
          <p:cNvSpPr>
            <a:spLocks noGrp="1"/>
          </p:cNvSpPr>
          <p:nvPr>
            <p:ph type="sldNum" sz="quarter" idx="12"/>
          </p:nvPr>
        </p:nvSpPr>
        <p:spPr/>
        <p:txBody>
          <a:bodyPr/>
          <a:lstStyle/>
          <a:p>
            <a:fld id="{BEE6C54C-6C12-40E0-80B0-01E42803F46F}" type="slidenum">
              <a:rPr lang="zh-CN" altLang="en-US" smtClean="0"/>
              <a:pPr/>
              <a:t>73</a:t>
            </a:fld>
            <a:endParaRPr lang="zh-CN" altLang="en-US"/>
          </a:p>
        </p:txBody>
      </p:sp>
    </p:spTree>
    <p:extLst>
      <p:ext uri="{BB962C8B-B14F-4D97-AF65-F5344CB8AC3E}">
        <p14:creationId xmlns:p14="http://schemas.microsoft.com/office/powerpoint/2010/main" val="357101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6220D-7365-4156-8556-F192E54E6921}"/>
              </a:ext>
            </a:extLst>
          </p:cNvPr>
          <p:cNvSpPr>
            <a:spLocks noGrp="1"/>
          </p:cNvSpPr>
          <p:nvPr>
            <p:ph type="title"/>
          </p:nvPr>
        </p:nvSpPr>
        <p:spPr/>
        <p:txBody>
          <a:bodyPr/>
          <a:lstStyle/>
          <a:p>
            <a:r>
              <a:rPr lang="zh-CN" altLang="en-US"/>
              <a:t>从数据库到数据仓库</a:t>
            </a:r>
          </a:p>
        </p:txBody>
      </p:sp>
      <p:sp>
        <p:nvSpPr>
          <p:cNvPr id="3" name="内容占位符 2">
            <a:extLst>
              <a:ext uri="{FF2B5EF4-FFF2-40B4-BE49-F238E27FC236}">
                <a16:creationId xmlns:a16="http://schemas.microsoft.com/office/drawing/2014/main" id="{C4F3AACA-C2CC-4756-B8D8-AB1272107ECD}"/>
              </a:ext>
            </a:extLst>
          </p:cNvPr>
          <p:cNvSpPr>
            <a:spLocks noGrp="1"/>
          </p:cNvSpPr>
          <p:nvPr>
            <p:ph idx="1"/>
          </p:nvPr>
        </p:nvSpPr>
        <p:spPr>
          <a:xfrm>
            <a:off x="838199" y="1407460"/>
            <a:ext cx="10515601" cy="4769504"/>
          </a:xfrm>
        </p:spPr>
        <p:txBody>
          <a:bodyPr>
            <a:normAutofit/>
          </a:bodyPr>
          <a:lstStyle/>
          <a:p>
            <a:r>
              <a:rPr lang="zh-CN" altLang="en-US"/>
              <a:t>事务处理与分析处理不同的具体表现：</a:t>
            </a:r>
            <a:endParaRPr lang="en-US" altLang="zh-CN"/>
          </a:p>
          <a:p>
            <a:pPr lvl="1"/>
            <a:r>
              <a:rPr lang="zh-CN" altLang="en-US">
                <a:solidFill>
                  <a:srgbClr val="FF0000"/>
                </a:solidFill>
              </a:rPr>
              <a:t>数据集成问题</a:t>
            </a:r>
            <a:endParaRPr lang="en-US" altLang="zh-CN">
              <a:solidFill>
                <a:srgbClr val="FF0000"/>
              </a:solidFill>
            </a:endParaRPr>
          </a:p>
          <a:p>
            <a:pPr lvl="2"/>
            <a:r>
              <a:rPr lang="zh-CN" altLang="en-US">
                <a:solidFill>
                  <a:srgbClr val="0000CC"/>
                </a:solidFill>
              </a:rPr>
              <a:t>事务处理环境</a:t>
            </a:r>
            <a:r>
              <a:rPr lang="zh-CN" altLang="en-US"/>
              <a:t>：目的在于使业务处理自动化，一般只需要与本部门业务相关的当前数据，而对整个企业范围内的集成应用考虑很少，因为大多数企业内部数据的是分散而非集成的。</a:t>
            </a:r>
            <a:endParaRPr lang="en-US" altLang="zh-CN"/>
          </a:p>
          <a:p>
            <a:pPr lvl="2"/>
            <a:endParaRPr lang="en-US" altLang="zh-CN" sz="1000"/>
          </a:p>
          <a:p>
            <a:pPr lvl="2"/>
            <a:r>
              <a:rPr lang="zh-CN" altLang="en-US">
                <a:solidFill>
                  <a:srgbClr val="0000CC"/>
                </a:solidFill>
              </a:rPr>
              <a:t>分析处理环境</a:t>
            </a:r>
            <a:r>
              <a:rPr lang="zh-CN" altLang="en-US"/>
              <a:t>：需要集成的数据，不仅需要整个企业内部各部门的相关数据，还需要企业外部、竞争对手等处的相关数据。</a:t>
            </a:r>
            <a:endParaRPr lang="en-US" altLang="zh-CN"/>
          </a:p>
          <a:p>
            <a:pPr lvl="3"/>
            <a:r>
              <a:rPr lang="zh-CN" altLang="en-US">
                <a:solidFill>
                  <a:srgbClr val="FF0000"/>
                </a:solidFill>
              </a:rPr>
              <a:t>静态集成</a:t>
            </a:r>
            <a:r>
              <a:rPr lang="zh-CN" altLang="en-US"/>
              <a:t>：对所需数据一次性集成，之后就一直以此集成数据做为分析基础，不再与数据源发生联系。它最大缺点在于：当数据源发生变化（集成后），而这些变化不能反映给决策者，导致决策者使用的是过时的数据。</a:t>
            </a:r>
          </a:p>
          <a:p>
            <a:pPr lvl="3"/>
            <a:r>
              <a:rPr lang="zh-CN" altLang="en-US">
                <a:solidFill>
                  <a:srgbClr val="FF0000"/>
                </a:solidFill>
              </a:rPr>
              <a:t>动态集成</a:t>
            </a:r>
            <a:r>
              <a:rPr lang="zh-CN" altLang="en-US"/>
              <a:t>：集成数据以一定的周期进行刷新。分析处理需要数据的动态集成。</a:t>
            </a:r>
          </a:p>
        </p:txBody>
      </p:sp>
      <p:sp>
        <p:nvSpPr>
          <p:cNvPr id="4" name="灯片编号占位符 3">
            <a:extLst>
              <a:ext uri="{FF2B5EF4-FFF2-40B4-BE49-F238E27FC236}">
                <a16:creationId xmlns:a16="http://schemas.microsoft.com/office/drawing/2014/main" id="{A043C3FD-AB2C-46A4-89C9-EC2B760CD1CD}"/>
              </a:ext>
            </a:extLst>
          </p:cNvPr>
          <p:cNvSpPr>
            <a:spLocks noGrp="1"/>
          </p:cNvSpPr>
          <p:nvPr>
            <p:ph type="sldNum" sz="quarter" idx="12"/>
          </p:nvPr>
        </p:nvSpPr>
        <p:spPr/>
        <p:txBody>
          <a:bodyPr/>
          <a:lstStyle/>
          <a:p>
            <a:fld id="{BEE6C54C-6C12-40E0-80B0-01E42803F46F}" type="slidenum">
              <a:rPr lang="zh-CN" altLang="en-US" smtClean="0"/>
              <a:pPr/>
              <a:t>7</a:t>
            </a:fld>
            <a:endParaRPr lang="zh-CN" altLang="en-US"/>
          </a:p>
        </p:txBody>
      </p:sp>
    </p:spTree>
    <p:extLst>
      <p:ext uri="{BB962C8B-B14F-4D97-AF65-F5344CB8AC3E}">
        <p14:creationId xmlns:p14="http://schemas.microsoft.com/office/powerpoint/2010/main" val="3248381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6220D-7365-4156-8556-F192E54E6921}"/>
              </a:ext>
            </a:extLst>
          </p:cNvPr>
          <p:cNvSpPr>
            <a:spLocks noGrp="1"/>
          </p:cNvSpPr>
          <p:nvPr>
            <p:ph type="title"/>
          </p:nvPr>
        </p:nvSpPr>
        <p:spPr/>
        <p:txBody>
          <a:bodyPr/>
          <a:lstStyle/>
          <a:p>
            <a:r>
              <a:rPr lang="zh-CN" altLang="en-US"/>
              <a:t>从数据库到数据仓库</a:t>
            </a:r>
          </a:p>
        </p:txBody>
      </p:sp>
      <p:sp>
        <p:nvSpPr>
          <p:cNvPr id="3" name="内容占位符 2">
            <a:extLst>
              <a:ext uri="{FF2B5EF4-FFF2-40B4-BE49-F238E27FC236}">
                <a16:creationId xmlns:a16="http://schemas.microsoft.com/office/drawing/2014/main" id="{C4F3AACA-C2CC-4756-B8D8-AB1272107ECD}"/>
              </a:ext>
            </a:extLst>
          </p:cNvPr>
          <p:cNvSpPr>
            <a:spLocks noGrp="1"/>
          </p:cNvSpPr>
          <p:nvPr>
            <p:ph idx="1"/>
          </p:nvPr>
        </p:nvSpPr>
        <p:spPr>
          <a:xfrm>
            <a:off x="838199" y="1407460"/>
            <a:ext cx="10515601" cy="4769504"/>
          </a:xfrm>
        </p:spPr>
        <p:txBody>
          <a:bodyPr>
            <a:normAutofit/>
          </a:bodyPr>
          <a:lstStyle/>
          <a:p>
            <a:r>
              <a:rPr lang="zh-CN" altLang="en-US"/>
              <a:t>事务处理与分析处理不同的具体表现：</a:t>
            </a:r>
            <a:endParaRPr lang="en-US" altLang="zh-CN"/>
          </a:p>
          <a:p>
            <a:pPr lvl="1"/>
            <a:r>
              <a:rPr lang="zh-CN" altLang="en-US">
                <a:solidFill>
                  <a:srgbClr val="FF0000"/>
                </a:solidFill>
              </a:rPr>
              <a:t>历史数据问题</a:t>
            </a:r>
            <a:endParaRPr lang="en-US" altLang="zh-CN">
              <a:solidFill>
                <a:srgbClr val="FF0000"/>
              </a:solidFill>
            </a:endParaRPr>
          </a:p>
          <a:p>
            <a:pPr lvl="2"/>
            <a:r>
              <a:rPr lang="zh-CN" altLang="en-US">
                <a:solidFill>
                  <a:srgbClr val="0000CC"/>
                </a:solidFill>
              </a:rPr>
              <a:t>事务处理环境</a:t>
            </a:r>
            <a:r>
              <a:rPr lang="zh-CN" altLang="en-US"/>
              <a:t>：一般只需当前数据。数据库中也只存储短期数据，并且不同数据保存期也不相同。即使有历史数据保存，也不利用。</a:t>
            </a:r>
          </a:p>
          <a:p>
            <a:pPr lvl="2"/>
            <a:endParaRPr lang="en-US" altLang="zh-CN"/>
          </a:p>
          <a:p>
            <a:pPr lvl="2"/>
            <a:r>
              <a:rPr lang="zh-CN" altLang="en-US">
                <a:solidFill>
                  <a:srgbClr val="0000CC"/>
                </a:solidFill>
              </a:rPr>
              <a:t>分析处理环境</a:t>
            </a:r>
            <a:r>
              <a:rPr lang="zh-CN" altLang="en-US"/>
              <a:t>：对决策者而言，历史数据相当重要，许多分析方法必须以大量历史数据为依托，没有对历史数据的详细分析，很难把握企业的发展趋势。</a:t>
            </a:r>
            <a:endParaRPr lang="en-US" altLang="zh-CN"/>
          </a:p>
        </p:txBody>
      </p:sp>
      <p:sp>
        <p:nvSpPr>
          <p:cNvPr id="4" name="灯片编号占位符 3">
            <a:extLst>
              <a:ext uri="{FF2B5EF4-FFF2-40B4-BE49-F238E27FC236}">
                <a16:creationId xmlns:a16="http://schemas.microsoft.com/office/drawing/2014/main" id="{A043C3FD-AB2C-46A4-89C9-EC2B760CD1CD}"/>
              </a:ext>
            </a:extLst>
          </p:cNvPr>
          <p:cNvSpPr>
            <a:spLocks noGrp="1"/>
          </p:cNvSpPr>
          <p:nvPr>
            <p:ph type="sldNum" sz="quarter" idx="12"/>
          </p:nvPr>
        </p:nvSpPr>
        <p:spPr/>
        <p:txBody>
          <a:bodyPr/>
          <a:lstStyle/>
          <a:p>
            <a:fld id="{BEE6C54C-6C12-40E0-80B0-01E42803F46F}" type="slidenum">
              <a:rPr lang="zh-CN" altLang="en-US" smtClean="0"/>
              <a:pPr/>
              <a:t>8</a:t>
            </a:fld>
            <a:endParaRPr lang="zh-CN" altLang="en-US"/>
          </a:p>
        </p:txBody>
      </p:sp>
    </p:spTree>
    <p:extLst>
      <p:ext uri="{BB962C8B-B14F-4D97-AF65-F5344CB8AC3E}">
        <p14:creationId xmlns:p14="http://schemas.microsoft.com/office/powerpoint/2010/main" val="214312249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3504</TotalTime>
  <Words>6185</Words>
  <Application>Microsoft Office PowerPoint</Application>
  <PresentationFormat>宽屏</PresentationFormat>
  <Paragraphs>701</Paragraphs>
  <Slides>74</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74</vt:i4>
      </vt:variant>
    </vt:vector>
  </HeadingPairs>
  <TitlesOfParts>
    <vt:vector size="89" baseType="lpstr">
      <vt:lpstr>BatangChe</vt:lpstr>
      <vt:lpstr>Yu Mincho</vt:lpstr>
      <vt:lpstr>等线</vt:lpstr>
      <vt:lpstr>等线 Light</vt:lpstr>
      <vt:lpstr>黑体</vt:lpstr>
      <vt:lpstr>华文楷体</vt:lpstr>
      <vt:lpstr>隶书</vt:lpstr>
      <vt:lpstr>宋体</vt:lpstr>
      <vt:lpstr>微软雅黑</vt:lpstr>
      <vt:lpstr>微软雅黑 Light</vt:lpstr>
      <vt:lpstr>Arial</vt:lpstr>
      <vt:lpstr>Tahoma</vt:lpstr>
      <vt:lpstr>Times New Roman</vt:lpstr>
      <vt:lpstr>Wingdings</vt:lpstr>
      <vt:lpstr>Office 主题​​</vt:lpstr>
      <vt:lpstr>第一章 数据仓库的基本概念及组成</vt:lpstr>
      <vt:lpstr>本章大纲</vt:lpstr>
      <vt:lpstr>从数据库到数据仓库</vt:lpstr>
      <vt:lpstr>从数据库到数据仓库</vt:lpstr>
      <vt:lpstr>从数据库到数据仓库</vt:lpstr>
      <vt:lpstr>从数据库到数据仓库</vt:lpstr>
      <vt:lpstr>从数据库到数据仓库</vt:lpstr>
      <vt:lpstr>从数据库到数据仓库</vt:lpstr>
      <vt:lpstr>从数据库到数据仓库</vt:lpstr>
      <vt:lpstr>从数据库到数据仓库</vt:lpstr>
      <vt:lpstr>从数据库到数据仓库</vt:lpstr>
      <vt:lpstr>数据仓库的定义</vt:lpstr>
      <vt:lpstr>数据仓库的特点</vt:lpstr>
      <vt:lpstr>数据仓库的特点-面向主题</vt:lpstr>
      <vt:lpstr>PowerPoint 演示文稿</vt:lpstr>
      <vt:lpstr>数据仓库的特点-面向主题</vt:lpstr>
      <vt:lpstr>数据仓库的特点-面向主题</vt:lpstr>
      <vt:lpstr>数据仓库的特点-面向主题</vt:lpstr>
      <vt:lpstr>数据仓库的特点-面向主题</vt:lpstr>
      <vt:lpstr>数据仓库的特点-面向主题</vt:lpstr>
      <vt:lpstr>数据仓库的特点-面向主题</vt:lpstr>
      <vt:lpstr>数据仓库的特点-集成性</vt:lpstr>
      <vt:lpstr>数据仓库的特点-集成性</vt:lpstr>
      <vt:lpstr>数据仓库的特点-集成性</vt:lpstr>
      <vt:lpstr>数据仓库的特点-稳定性</vt:lpstr>
      <vt:lpstr>数据仓库的特点-稳定性</vt:lpstr>
      <vt:lpstr>数据仓库的特点-稳定性</vt:lpstr>
      <vt:lpstr>数据仓库的特点-时变性</vt:lpstr>
      <vt:lpstr>数据仓库的特点-时变性</vt:lpstr>
      <vt:lpstr>数据仓库支持管理决策</vt:lpstr>
      <vt:lpstr>数据仓库的技术要求</vt:lpstr>
      <vt:lpstr>数据仓库的体系结构</vt:lpstr>
      <vt:lpstr>数据仓库的体系结构</vt:lpstr>
      <vt:lpstr>数据仓库的体系结构</vt:lpstr>
      <vt:lpstr>数据仓库体系结构之关键技术</vt:lpstr>
      <vt:lpstr>ETL</vt:lpstr>
      <vt:lpstr>数据存储与元数据</vt:lpstr>
      <vt:lpstr>数据集市与OLAP</vt:lpstr>
      <vt:lpstr>数据仓库的数据组织</vt:lpstr>
      <vt:lpstr>数据仓库数据组织之粒度</vt:lpstr>
      <vt:lpstr>PowerPoint 演示文稿</vt:lpstr>
      <vt:lpstr>粒度的两种不同表现形式</vt:lpstr>
      <vt:lpstr>粒度的两种不同表现形式</vt:lpstr>
      <vt:lpstr>数据仓库数据组织之数据分割</vt:lpstr>
      <vt:lpstr>PowerPoint 演示文稿</vt:lpstr>
      <vt:lpstr>数据仓库数据组织之数据分割</vt:lpstr>
      <vt:lpstr>数据仓库数据组织之数据分割</vt:lpstr>
      <vt:lpstr>数据源</vt:lpstr>
      <vt:lpstr>PowerPoint 演示文稿</vt:lpstr>
      <vt:lpstr>ETL(more detailed)</vt:lpstr>
      <vt:lpstr>ETL之数据抽取</vt:lpstr>
      <vt:lpstr>ETL之数据抽取</vt:lpstr>
      <vt:lpstr>PowerPoint 演示文稿</vt:lpstr>
      <vt:lpstr>PowerPoint 演示文稿</vt:lpstr>
      <vt:lpstr>ETL之数据转换与清洗</vt:lpstr>
      <vt:lpstr>PowerPoint 演示文稿</vt:lpstr>
      <vt:lpstr>ETL之数据装载</vt:lpstr>
      <vt:lpstr>ETL的作用</vt:lpstr>
      <vt:lpstr>ETL工具</vt:lpstr>
      <vt:lpstr>元数据(more detailed)</vt:lpstr>
      <vt:lpstr>元数据分类</vt:lpstr>
      <vt:lpstr>元数据其他分类方法</vt:lpstr>
      <vt:lpstr>元数据的作用</vt:lpstr>
      <vt:lpstr>PowerPoint 演示文稿</vt:lpstr>
      <vt:lpstr>元数据的管理工具</vt:lpstr>
      <vt:lpstr>数据存储(more detailed)</vt:lpstr>
      <vt:lpstr>PowerPoint 演示文稿</vt:lpstr>
      <vt:lpstr>PowerPoint 演示文稿</vt:lpstr>
      <vt:lpstr>PowerPoint 演示文稿</vt:lpstr>
      <vt:lpstr>PowerPoint 演示文稿</vt:lpstr>
      <vt:lpstr>PowerPoint 演示文稿</vt:lpstr>
      <vt:lpstr>PowerPoint 演示文稿</vt:lpstr>
      <vt:lpstr>本章小结</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michaelwin</dc:creator>
  <cp:lastModifiedBy>michaelwin</cp:lastModifiedBy>
  <cp:revision>477</cp:revision>
  <dcterms:created xsi:type="dcterms:W3CDTF">2022-08-22T13:55:33Z</dcterms:created>
  <dcterms:modified xsi:type="dcterms:W3CDTF">2023-09-26T08:51:36Z</dcterms:modified>
</cp:coreProperties>
</file>