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bookmarkIdSeed="2">
  <p:sldMasterIdLst>
    <p:sldMasterId id="2147483648" r:id="rId1"/>
  </p:sldMasterIdLst>
  <p:notesMasterIdLst>
    <p:notesMasterId r:id="rId47"/>
  </p:notesMasterIdLst>
  <p:sldIdLst>
    <p:sldId id="256" r:id="rId2"/>
    <p:sldId id="517" r:id="rId3"/>
    <p:sldId id="518" r:id="rId4"/>
    <p:sldId id="521" r:id="rId5"/>
    <p:sldId id="520" r:id="rId6"/>
    <p:sldId id="522" r:id="rId7"/>
    <p:sldId id="519" r:id="rId8"/>
    <p:sldId id="524" r:id="rId9"/>
    <p:sldId id="525" r:id="rId10"/>
    <p:sldId id="527" r:id="rId11"/>
    <p:sldId id="528" r:id="rId12"/>
    <p:sldId id="529" r:id="rId13"/>
    <p:sldId id="530" r:id="rId14"/>
    <p:sldId id="526" r:id="rId15"/>
    <p:sldId id="531" r:id="rId16"/>
    <p:sldId id="532" r:id="rId17"/>
    <p:sldId id="533" r:id="rId18"/>
    <p:sldId id="534" r:id="rId19"/>
    <p:sldId id="535" r:id="rId20"/>
    <p:sldId id="536" r:id="rId21"/>
    <p:sldId id="537" r:id="rId22"/>
    <p:sldId id="538" r:id="rId23"/>
    <p:sldId id="523" r:id="rId24"/>
    <p:sldId id="540" r:id="rId25"/>
    <p:sldId id="541" r:id="rId26"/>
    <p:sldId id="542" r:id="rId27"/>
    <p:sldId id="543" r:id="rId28"/>
    <p:sldId id="544" r:id="rId29"/>
    <p:sldId id="539" r:id="rId30"/>
    <p:sldId id="545" r:id="rId31"/>
    <p:sldId id="546" r:id="rId32"/>
    <p:sldId id="551" r:id="rId33"/>
    <p:sldId id="547" r:id="rId34"/>
    <p:sldId id="552" r:id="rId35"/>
    <p:sldId id="549" r:id="rId36"/>
    <p:sldId id="548" r:id="rId37"/>
    <p:sldId id="550" r:id="rId38"/>
    <p:sldId id="553" r:id="rId39"/>
    <p:sldId id="554" r:id="rId40"/>
    <p:sldId id="555" r:id="rId41"/>
    <p:sldId id="556" r:id="rId42"/>
    <p:sldId id="557" r:id="rId43"/>
    <p:sldId id="559" r:id="rId44"/>
    <p:sldId id="558" r:id="rId45"/>
    <p:sldId id="560"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990099"/>
    <a:srgbClr val="336600"/>
    <a:srgbClr val="3333CC"/>
    <a:srgbClr val="CC3399"/>
    <a:srgbClr val="99CCFF"/>
    <a:srgbClr val="6699FF"/>
    <a:srgbClr val="0000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2" autoAdjust="0"/>
    <p:restoredTop sz="94660"/>
  </p:normalViewPr>
  <p:slideViewPr>
    <p:cSldViewPr>
      <p:cViewPr varScale="1">
        <p:scale>
          <a:sx n="84" d="100"/>
          <a:sy n="84" d="100"/>
        </p:scale>
        <p:origin x="1358" y="10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0587A-C6EA-4FB7-880B-B271E614F62E}" type="datetimeFigureOut">
              <a:rPr lang="zh-CN" altLang="en-US" smtClean="0"/>
              <a:pPr/>
              <a:t>2022/10/12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94879-ABC6-4688-A767-6DE6C26C764E}" type="slidenum">
              <a:rPr lang="zh-CN" altLang="en-US" smtClean="0"/>
              <a:pPr/>
              <a:t>‹#›</a:t>
            </a:fld>
            <a:endParaRPr lang="zh-CN" altLang="en-US"/>
          </a:p>
        </p:txBody>
      </p:sp>
    </p:spTree>
    <p:extLst>
      <p:ext uri="{BB962C8B-B14F-4D97-AF65-F5344CB8AC3E}">
        <p14:creationId xmlns:p14="http://schemas.microsoft.com/office/powerpoint/2010/main" val="426927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0"/>
            <a:ext cx="9144000" cy="3352800"/>
          </a:xfrm>
          <a:prstGeom prst="rect">
            <a:avLst/>
          </a:prstGeom>
          <a:solidFill>
            <a:srgbClr val="800080"/>
          </a:solidFill>
          <a:ln w="9525">
            <a:noFill/>
            <a:miter lim="800000"/>
            <a:headEnd/>
            <a:tailEnd/>
          </a:ln>
        </p:spPr>
        <p:txBody>
          <a:bodyPr wrap="none" anchor="ctr"/>
          <a:lstStyle/>
          <a:p>
            <a:pPr>
              <a:defRPr/>
            </a:pPr>
            <a:endParaRPr lang="zh-CN" altLang="en-US" b="1"/>
          </a:p>
        </p:txBody>
      </p:sp>
      <p:sp>
        <p:nvSpPr>
          <p:cNvPr id="2" name="标题 1"/>
          <p:cNvSpPr>
            <a:spLocks noGrp="1"/>
          </p:cNvSpPr>
          <p:nvPr>
            <p:ph type="ctrTitle"/>
          </p:nvPr>
        </p:nvSpPr>
        <p:spPr>
          <a:xfrm>
            <a:off x="683568" y="1484784"/>
            <a:ext cx="7772400" cy="1686049"/>
          </a:xfrm>
        </p:spPr>
        <p:txBody>
          <a:bodyPr/>
          <a:lstStyle>
            <a:lvl1pPr algn="ctr">
              <a:defRPr sz="4400" b="1">
                <a:solidFill>
                  <a:srgbClr val="FFC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l">
              <a:buNone/>
              <a:defRPr sz="3200">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6" name="页脚占位符 5"/>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7" name="灯片编号占位符 6"/>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5" name="页脚占位符 4"/>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6" name="灯片编号占位符 5"/>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5" name="页脚占位符 4"/>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6" name="灯片编号占位符 5"/>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43608" y="0"/>
            <a:ext cx="7920880" cy="692696"/>
          </a:xfrm>
        </p:spPr>
        <p:txBody>
          <a:bodyPr/>
          <a:lstStyle>
            <a:lvl1pPr>
              <a:defRPr sz="3600" baseline="0">
                <a:solidFill>
                  <a:srgbClr val="CC3399"/>
                </a:solidFill>
                <a:latin typeface="Arial Unicode MS" panose="020B0604020202020204" pitchFamily="34"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179512" y="836712"/>
            <a:ext cx="8712968" cy="5472608"/>
          </a:xfrm>
        </p:spPr>
        <p:txBody>
          <a:bodyPr/>
          <a:lstStyle>
            <a:lvl1pPr marL="273050" indent="-273050">
              <a:buFont typeface="Wingdings" panose="05000000000000000000" pitchFamily="2" charset="2"/>
              <a:buChar char=""/>
              <a:defRPr sz="2800" b="1">
                <a:solidFill>
                  <a:srgbClr val="3333CC"/>
                </a:solidFill>
                <a:latin typeface="微软雅黑" panose="020B0503020204020204" pitchFamily="34" charset="-122"/>
                <a:ea typeface="微软雅黑" panose="020B0503020204020204" pitchFamily="34" charset="-122"/>
              </a:defRPr>
            </a:lvl1pPr>
            <a:lvl2pPr marL="531813" indent="-258763">
              <a:buClr>
                <a:srgbClr val="990099"/>
              </a:buClr>
              <a:buSzPct val="90000"/>
              <a:buFont typeface="Wingdings" pitchFamily="2" charset="2"/>
              <a:buChar char="n"/>
              <a:defRPr sz="2400">
                <a:latin typeface="微软雅黑" panose="020B0503020204020204" pitchFamily="34" charset="-122"/>
                <a:ea typeface="微软雅黑" panose="020B0503020204020204" pitchFamily="34" charset="-122"/>
              </a:defRPr>
            </a:lvl2pPr>
            <a:lvl3pPr>
              <a:buFont typeface="Times New Roman" pitchFamily="18" charset="0"/>
              <a:buChar char="─"/>
              <a:defRPr sz="2000">
                <a:latin typeface="微软雅黑" panose="020B0503020204020204" pitchFamily="34" charset="-122"/>
                <a:ea typeface="微软雅黑" panose="020B0503020204020204" pitchFamily="34" charset="-122"/>
              </a:defRPr>
            </a:lvl3pPr>
            <a:lvl4pPr>
              <a:buFont typeface="Arial" pitchFamily="34" charset="0"/>
              <a:buChar char="•"/>
              <a:defRPr b="1">
                <a:latin typeface="微软雅黑" panose="020B0503020204020204" pitchFamily="34" charset="-122"/>
                <a:ea typeface="微软雅黑" panose="020B0503020204020204" pitchFamily="34" charset="-122"/>
              </a:defRPr>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endParaRPr lang="zh-CN" altLang="en-US" dirty="0"/>
          </a:p>
        </p:txBody>
      </p:sp>
      <p:sp>
        <p:nvSpPr>
          <p:cNvPr id="5" name="灯片编号占位符 5"/>
          <p:cNvSpPr>
            <a:spLocks noGrp="1"/>
          </p:cNvSpPr>
          <p:nvPr>
            <p:ph type="sldNum" sz="quarter" idx="4"/>
          </p:nvPr>
        </p:nvSpPr>
        <p:spPr>
          <a:xfrm>
            <a:off x="7452320" y="6381328"/>
            <a:ext cx="1368152" cy="365125"/>
          </a:xfrm>
          <a:prstGeom prst="rect">
            <a:avLst/>
          </a:prstGeom>
        </p:spPr>
        <p:txBody>
          <a:bodyPr vert="horz" lIns="91440" tIns="45720" rIns="91440" bIns="45720" rtlCol="0" anchor="ctr"/>
          <a:lstStyle>
            <a:lvl1pPr algn="r">
              <a:defRPr sz="1800" b="0">
                <a:solidFill>
                  <a:srgbClr val="3333CC"/>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a:defRPr sz="2600"/>
            </a:lvl1pPr>
            <a:lvl2pPr>
              <a:buFont typeface="Wingdings" pitchFamily="2" charset="2"/>
              <a:buChar char="Þ"/>
              <a:defRPr sz="2400"/>
            </a:lvl2pPr>
            <a:lvl3pPr>
              <a:defRPr sz="2200" b="0"/>
            </a:lvl3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10"/>
          </p:nvPr>
        </p:nvSpPr>
        <p:spPr>
          <a:xfrm>
            <a:off x="457200" y="6453336"/>
            <a:ext cx="2133600" cy="268139"/>
          </a:xfrm>
          <a:prstGeom prst="rect">
            <a:avLst/>
          </a:prstGeom>
        </p:spPr>
        <p:txBody>
          <a:bodyPr/>
          <a:lstStyle>
            <a:lvl1pPr>
              <a:defRPr sz="1600">
                <a:solidFill>
                  <a:schemeClr val="tx1"/>
                </a:solidFill>
                <a:latin typeface="Arial" pitchFamily="34" charset="0"/>
                <a:cs typeface="Arial" pitchFamily="34" charset="0"/>
              </a:defRPr>
            </a:lvl1pPr>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5" name="页脚占位符 4"/>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6" name="灯片编号占位符 5"/>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6" name="页脚占位符 5"/>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7" name="灯片编号占位符 6"/>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8" name="页脚占位符 7"/>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9" name="灯片编号占位符 8"/>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4" name="页脚占位符 3"/>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5" name="灯片编号占位符 4"/>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3" name="页脚占位符 2"/>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4" name="灯片编号占位符 3"/>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6" name="页脚占位符 5"/>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7" name="灯片编号占位符 6"/>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15616" y="0"/>
            <a:ext cx="8028384" cy="69269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79512" y="836712"/>
            <a:ext cx="8640960" cy="547260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8" name="Rectangle 2"/>
          <p:cNvSpPr>
            <a:spLocks noChangeArrowheads="1"/>
          </p:cNvSpPr>
          <p:nvPr/>
        </p:nvSpPr>
        <p:spPr bwMode="auto">
          <a:xfrm>
            <a:off x="0" y="692696"/>
            <a:ext cx="9144000" cy="28800"/>
          </a:xfrm>
          <a:prstGeom prst="rect">
            <a:avLst/>
          </a:prstGeom>
          <a:solidFill>
            <a:srgbClr val="990099">
              <a:alpha val="90000"/>
            </a:srgbClr>
          </a:solidFill>
          <a:ln w="0">
            <a:gradFill flip="none" rotWithShape="1">
              <a:gsLst>
                <a:gs pos="0">
                  <a:srgbClr val="000000"/>
                </a:gs>
                <a:gs pos="20000">
                  <a:srgbClr val="000040"/>
                </a:gs>
                <a:gs pos="50000">
                  <a:srgbClr val="400040"/>
                </a:gs>
                <a:gs pos="75000">
                  <a:srgbClr val="8F0040"/>
                </a:gs>
                <a:gs pos="89999">
                  <a:srgbClr val="F27300"/>
                </a:gs>
                <a:gs pos="100000">
                  <a:srgbClr val="FFBF00"/>
                </a:gs>
              </a:gsLst>
              <a:path path="circle">
                <a:fillToRect t="100000" r="100000"/>
              </a:path>
              <a:tileRect l="-100000" b="-100000"/>
            </a:gradFill>
            <a:miter lim="800000"/>
            <a:headEnd/>
            <a:tailEnd/>
          </a:ln>
          <a:effectLst/>
        </p:spPr>
        <p:txBody>
          <a:bodyPr wrap="none" anchor="ctr"/>
          <a:lstStyle/>
          <a:p>
            <a:pPr>
              <a:defRPr/>
            </a:pPr>
            <a:endParaRPr lang="zh-CN" altLang="en-US"/>
          </a:p>
        </p:txBody>
      </p:sp>
      <p:pic>
        <p:nvPicPr>
          <p:cNvPr id="9" name="Picture 3"/>
          <p:cNvPicPr>
            <a:picLocks noChangeAspect="1" noChangeArrowheads="1"/>
          </p:cNvPicPr>
          <p:nvPr userDrawn="1"/>
        </p:nvPicPr>
        <p:blipFill>
          <a:blip r:embed="rId14" cstate="print"/>
          <a:srcRect/>
          <a:stretch>
            <a:fillRect/>
          </a:stretch>
        </p:blipFill>
        <p:spPr bwMode="auto">
          <a:xfrm>
            <a:off x="0" y="0"/>
            <a:ext cx="899592" cy="692695"/>
          </a:xfrm>
          <a:prstGeom prst="rect">
            <a:avLst/>
          </a:prstGeom>
          <a:noFill/>
          <a:ln w="9525">
            <a:noFill/>
            <a:miter lim="800000"/>
            <a:headEnd/>
            <a:tailEnd/>
          </a:ln>
          <a:effectLst/>
        </p:spPr>
      </p:pic>
      <p:sp>
        <p:nvSpPr>
          <p:cNvPr id="13" name="灯片编号占位符 5"/>
          <p:cNvSpPr>
            <a:spLocks noGrp="1"/>
          </p:cNvSpPr>
          <p:nvPr>
            <p:ph type="sldNum" sz="quarter" idx="4"/>
          </p:nvPr>
        </p:nvSpPr>
        <p:spPr>
          <a:xfrm>
            <a:off x="7452320" y="6381328"/>
            <a:ext cx="1368152" cy="365125"/>
          </a:xfrm>
          <a:prstGeom prst="rect">
            <a:avLst/>
          </a:prstGeom>
        </p:spPr>
        <p:txBody>
          <a:bodyPr vert="horz" lIns="91440" tIns="45720" rIns="91440" bIns="45720" rtlCol="0" anchor="ctr"/>
          <a:lstStyle>
            <a:lvl1pPr algn="r">
              <a:defRPr sz="1800" b="0">
                <a:solidFill>
                  <a:srgbClr val="3333CC"/>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spcBef>
          <a:spcPct val="0"/>
        </a:spcBef>
        <a:buNone/>
        <a:defRPr sz="3600" b="0" kern="1200" baseline="0">
          <a:solidFill>
            <a:srgbClr val="CC3399"/>
          </a:solidFill>
          <a:latin typeface="Calibri" panose="020F0502020204030204" pitchFamily="34" charset="0"/>
          <a:ea typeface="黑体" pitchFamily="2" charset="-122"/>
          <a:cs typeface="+mj-cs"/>
        </a:defRPr>
      </a:lvl1pPr>
    </p:titleStyle>
    <p:bodyStyle>
      <a:lvl1pPr marL="273050" indent="-273050" algn="l" defTabSz="914400" rtl="0" eaLnBrk="1" latinLnBrk="0" hangingPunct="1">
        <a:lnSpc>
          <a:spcPct val="150000"/>
        </a:lnSpc>
        <a:spcBef>
          <a:spcPct val="20000"/>
        </a:spcBef>
        <a:buClr>
          <a:srgbClr val="0000FF"/>
        </a:buClr>
        <a:buSzPct val="100000"/>
        <a:buFont typeface="Wingdings" pitchFamily="2" charset="2"/>
        <a:buChar char="v"/>
        <a:defRPr sz="2800" b="1" kern="1200" baseline="0">
          <a:solidFill>
            <a:srgbClr val="0000FF"/>
          </a:solidFill>
          <a:latin typeface="Calibri" panose="020F0502020204030204" pitchFamily="34"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n"/>
        <a:defRPr sz="2400" kern="1200" baseline="0">
          <a:solidFill>
            <a:schemeClr val="tx1"/>
          </a:solidFill>
          <a:latin typeface="Calibri" panose="020F0502020204030204" pitchFamily="34" charset="0"/>
          <a:ea typeface="+mj-ea"/>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Calibri" panose="020F0502020204030204" pitchFamily="34"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484784"/>
            <a:ext cx="8712968" cy="1686049"/>
          </a:xfrm>
        </p:spPr>
        <p:txBody>
          <a:bodyPr/>
          <a:lstStyle/>
          <a:p>
            <a:pPr algn="ctr">
              <a:lnSpc>
                <a:spcPct val="150000"/>
              </a:lnSpc>
            </a:pPr>
            <a:r>
              <a:rPr lang="zh-CN" altLang="en-US" dirty="0"/>
              <a:t>数据仓库案例研究</a:t>
            </a:r>
          </a:p>
        </p:txBody>
      </p:sp>
      <p:pic>
        <p:nvPicPr>
          <p:cNvPr id="4" name="Picture 6" descr="2792ckUpq1G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5085184"/>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496944" cy="6192688"/>
          </a:xfrm>
        </p:spPr>
        <p:txBody>
          <a:bodyPr>
            <a:normAutofit/>
          </a:bodyPr>
          <a:lstStyle/>
          <a:p>
            <a:pPr lvl="2"/>
            <a:r>
              <a:rPr lang="en-US" altLang="zh-CN" dirty="0"/>
              <a:t>IT</a:t>
            </a:r>
            <a:r>
              <a:rPr lang="zh-CN" altLang="en-US" dirty="0"/>
              <a:t>人员提供用于数据库检查的初始文档是各种属性说明信息的输出数据（由</a:t>
            </a:r>
            <a:r>
              <a:rPr lang="en-US" altLang="zh-CN" dirty="0"/>
              <a:t>DBMS</a:t>
            </a:r>
            <a:r>
              <a:rPr lang="zh-CN" altLang="en-US" dirty="0"/>
              <a:t>导出程序创建）。</a:t>
            </a:r>
            <a:endParaRPr lang="zh-CN" altLang="en-US"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9</a:t>
            </a:fld>
            <a:endParaRPr lang="zh-CN" altLang="en-US" dirty="0"/>
          </a:p>
        </p:txBody>
      </p:sp>
      <p:pic>
        <p:nvPicPr>
          <p:cNvPr id="6" name="Picture 3" descr="C:\Users\apple\Desktop\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142226" cy="23810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36858" y="1217178"/>
            <a:ext cx="5400600"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3 Customer</a:t>
            </a:r>
            <a:r>
              <a:rPr lang="zh-CN" altLang="en-US" sz="2400" b="1" dirty="0">
                <a:solidFill>
                  <a:srgbClr val="FF0000"/>
                </a:solidFill>
                <a:latin typeface="微软雅黑" panose="020B0503020204020204" pitchFamily="34" charset="-122"/>
                <a:ea typeface="微软雅黑" panose="020B0503020204020204" pitchFamily="34" charset="-122"/>
              </a:rPr>
              <a:t>关系中一些属性的文档</a:t>
            </a:r>
          </a:p>
        </p:txBody>
      </p:sp>
      <p:sp>
        <p:nvSpPr>
          <p:cNvPr id="2" name="TextBox 1"/>
          <p:cNvSpPr txBox="1"/>
          <p:nvPr/>
        </p:nvSpPr>
        <p:spPr>
          <a:xfrm>
            <a:off x="583229" y="4201563"/>
            <a:ext cx="7632848" cy="2246769"/>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“从”列指示属性的开始位置</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“到”列指示属性的结束位置</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“名称”列是属性的名称</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“类型”列中可以分配以下两个值中的一个：</a:t>
            </a:r>
            <a:r>
              <a:rPr lang="en-US" altLang="zh-CN" sz="2000" dirty="0">
                <a:solidFill>
                  <a:srgbClr val="FF0000"/>
                </a:solidFill>
                <a:latin typeface="微软雅黑" panose="020B0503020204020204" pitchFamily="34" charset="-122"/>
                <a:ea typeface="微软雅黑" panose="020B0503020204020204" pitchFamily="34" charset="-122"/>
              </a:rPr>
              <a:t>A</a:t>
            </a:r>
            <a:r>
              <a:rPr lang="zh-CN" altLang="en-US" sz="2000" dirty="0">
                <a:solidFill>
                  <a:srgbClr val="FF0000"/>
                </a:solidFill>
                <a:latin typeface="微软雅黑" panose="020B0503020204020204" pitchFamily="34" charset="-122"/>
                <a:ea typeface="微软雅黑" panose="020B0503020204020204" pitchFamily="34" charset="-122"/>
              </a:rPr>
              <a:t>表示按一般方式存储属性；</a:t>
            </a:r>
            <a:r>
              <a:rPr lang="en-US" altLang="zh-CN" sz="2000" dirty="0">
                <a:solidFill>
                  <a:srgbClr val="FF0000"/>
                </a:solidFill>
                <a:latin typeface="微软雅黑" panose="020B0503020204020204" pitchFamily="34" charset="-122"/>
                <a:ea typeface="微软雅黑" panose="020B0503020204020204" pitchFamily="34" charset="-122"/>
              </a:rPr>
              <a:t>P</a:t>
            </a:r>
            <a:r>
              <a:rPr lang="zh-CN" altLang="en-US" sz="2000" dirty="0">
                <a:solidFill>
                  <a:srgbClr val="FF0000"/>
                </a:solidFill>
                <a:latin typeface="微软雅黑" panose="020B0503020204020204" pitchFamily="34" charset="-122"/>
                <a:ea typeface="微软雅黑" panose="020B0503020204020204" pitchFamily="34" charset="-122"/>
              </a:rPr>
              <a:t>表示以压缩形式存储信息</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“长度”列指示该属性占用的字节数</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“说明”列简要描述该属性的含义</a:t>
            </a:r>
          </a:p>
        </p:txBody>
      </p:sp>
    </p:spTree>
    <p:extLst>
      <p:ext uri="{BB962C8B-B14F-4D97-AF65-F5344CB8AC3E}">
        <p14:creationId xmlns:p14="http://schemas.microsoft.com/office/powerpoint/2010/main" val="197951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10</a:t>
            </a:fld>
            <a:endParaRPr lang="zh-CN" altLang="en-US" dirty="0"/>
          </a:p>
        </p:txBody>
      </p:sp>
      <p:sp>
        <p:nvSpPr>
          <p:cNvPr id="7" name="TextBox 6"/>
          <p:cNvSpPr txBox="1"/>
          <p:nvPr/>
        </p:nvSpPr>
        <p:spPr>
          <a:xfrm>
            <a:off x="323528" y="123365"/>
            <a:ext cx="5400600"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4 ORDER</a:t>
            </a:r>
            <a:r>
              <a:rPr lang="zh-CN" altLang="en-US" sz="2400" b="1" dirty="0">
                <a:solidFill>
                  <a:srgbClr val="FF0000"/>
                </a:solidFill>
                <a:latin typeface="微软雅黑" panose="020B0503020204020204" pitchFamily="34" charset="-122"/>
                <a:ea typeface="微软雅黑" panose="020B0503020204020204" pitchFamily="34" charset="-122"/>
              </a:rPr>
              <a:t>表</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85030"/>
            <a:ext cx="6336704" cy="372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5633" y="4337433"/>
            <a:ext cx="631058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523112" y="764704"/>
            <a:ext cx="2441376" cy="51179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表</a:t>
            </a:r>
            <a:r>
              <a:rPr lang="en-US" altLang="zh-CN" sz="2000" dirty="0">
                <a:solidFill>
                  <a:srgbClr val="FF0000"/>
                </a:solidFill>
                <a:latin typeface="微软雅黑" panose="020B0503020204020204" pitchFamily="34" charset="-122"/>
                <a:ea typeface="微软雅黑" panose="020B0503020204020204" pitchFamily="34" charset="-122"/>
              </a:rPr>
              <a:t>4-6</a:t>
            </a:r>
            <a:r>
              <a:rPr lang="zh-CN" altLang="en-US" sz="2000" dirty="0">
                <a:solidFill>
                  <a:srgbClr val="FF0000"/>
                </a:solidFill>
                <a:latin typeface="微软雅黑" panose="020B0503020204020204" pitchFamily="34" charset="-122"/>
                <a:ea typeface="微软雅黑" panose="020B0503020204020204" pitchFamily="34" charset="-122"/>
              </a:rPr>
              <a:t>是一些表的逻辑模式。</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在每个表中指出属性的名称、属性的域、简短描述和任何外键。</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组成主键的属性带有下划线。</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若属性引用查找表，则显示术语“查找”</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472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11</a:t>
            </a:fld>
            <a:endParaRPr lang="zh-CN" altLang="en-US" dirty="0"/>
          </a:p>
        </p:txBody>
      </p:sp>
      <p:sp>
        <p:nvSpPr>
          <p:cNvPr id="7" name="TextBox 6"/>
          <p:cNvSpPr txBox="1"/>
          <p:nvPr/>
        </p:nvSpPr>
        <p:spPr>
          <a:xfrm>
            <a:off x="1619671" y="37353"/>
            <a:ext cx="5400600"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5 ORDER_LINE</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825" y="583540"/>
            <a:ext cx="6916293"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534" y="4077072"/>
            <a:ext cx="62388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65444" y="3630153"/>
            <a:ext cx="5254827"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表</a:t>
            </a:r>
            <a:r>
              <a:rPr lang="en-US" altLang="zh-CN" sz="2400" dirty="0">
                <a:solidFill>
                  <a:srgbClr val="FF0000"/>
                </a:solidFill>
                <a:latin typeface="微软雅黑" panose="020B0503020204020204" pitchFamily="34" charset="-122"/>
                <a:ea typeface="微软雅黑" panose="020B0503020204020204" pitchFamily="34" charset="-122"/>
              </a:rPr>
              <a:t>6 ITEM</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088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56984" cy="6408712"/>
          </a:xfrm>
        </p:spPr>
        <p:txBody>
          <a:bodyPr>
            <a:normAutofit/>
          </a:bodyPr>
          <a:lstStyle/>
          <a:p>
            <a:pPr marL="627063" lvl="2" indent="-176213"/>
            <a:r>
              <a:rPr lang="zh-CN" altLang="en-US" sz="2400" dirty="0"/>
              <a:t>使用可用的文档进行全面分析，处理一组数据库查询，并利用</a:t>
            </a:r>
            <a:r>
              <a:rPr lang="en-US" altLang="zh-CN" sz="2400" dirty="0"/>
              <a:t>IT</a:t>
            </a:r>
            <a:r>
              <a:rPr lang="zh-CN" altLang="en-US" sz="2400" dirty="0"/>
              <a:t>人员的帮助，在完成这些工作之后发现存在以下</a:t>
            </a:r>
            <a:r>
              <a:rPr lang="zh-CN" altLang="en-US" sz="2400" dirty="0">
                <a:solidFill>
                  <a:srgbClr val="FF0000"/>
                </a:solidFill>
              </a:rPr>
              <a:t>问题</a:t>
            </a:r>
            <a:r>
              <a:rPr lang="zh-CN" altLang="en-US" sz="2400" dirty="0"/>
              <a:t>：</a:t>
            </a:r>
            <a:endParaRPr lang="en-US" altLang="zh-CN" sz="2400" dirty="0"/>
          </a:p>
          <a:p>
            <a:pPr marL="627063" lvl="2" indent="-176213">
              <a:buFont typeface="Wingdings" panose="05000000000000000000" pitchFamily="2" charset="2"/>
              <a:buChar char="ü"/>
            </a:pPr>
            <a:r>
              <a:rPr lang="zh-CN" altLang="en-US" sz="1800" dirty="0"/>
              <a:t>在</a:t>
            </a:r>
            <a:r>
              <a:rPr lang="en-US" altLang="zh-CN" sz="1800" dirty="0"/>
              <a:t>ORDER</a:t>
            </a:r>
            <a:r>
              <a:rPr lang="zh-CN" altLang="en-US" sz="1800" dirty="0"/>
              <a:t>关系中，对应供应商的引用是冗余引用，因为每个客户只能获得一个供应商的服务。因此需要唯一确定客户的供应商。在</a:t>
            </a:r>
            <a:r>
              <a:rPr lang="en-US" altLang="zh-CN" sz="1800" dirty="0"/>
              <a:t>ORDER_LINE</a:t>
            </a:r>
            <a:r>
              <a:rPr lang="zh-CN" altLang="en-US" sz="1800" dirty="0"/>
              <a:t>关系中也明显存在冗余项。</a:t>
            </a:r>
            <a:endParaRPr lang="en-US" altLang="zh-CN" sz="1800" dirty="0"/>
          </a:p>
          <a:p>
            <a:pPr marL="627063" lvl="2" indent="-176213">
              <a:buFont typeface="Wingdings" panose="05000000000000000000" pitchFamily="2" charset="2"/>
              <a:buChar char="ü"/>
            </a:pPr>
            <a:r>
              <a:rPr lang="en-US" altLang="zh-CN" sz="1800" dirty="0"/>
              <a:t>ORDER</a:t>
            </a:r>
            <a:r>
              <a:rPr lang="zh-CN" altLang="en-US" sz="1800" dirty="0"/>
              <a:t>中使用的键实际上是超键，因为不同年份中订单的编号不取决于订单种类。这种不一致情形被标识出来，因为</a:t>
            </a:r>
            <a:r>
              <a:rPr lang="en-US" altLang="zh-CN" sz="1800" dirty="0"/>
              <a:t>ORDER_LINE</a:t>
            </a:r>
            <a:r>
              <a:rPr lang="zh-CN" altLang="en-US" sz="1800" dirty="0"/>
              <a:t>只包含</a:t>
            </a:r>
            <a:r>
              <a:rPr lang="en-US" altLang="zh-CN" sz="1800" dirty="0"/>
              <a:t>ORDER</a:t>
            </a:r>
            <a:r>
              <a:rPr lang="zh-CN" altLang="en-US" sz="1800" dirty="0"/>
              <a:t>键的前两个属性。为对此进行检查，需要查询相关数据。这样可用确认由</a:t>
            </a:r>
            <a:r>
              <a:rPr lang="en-US" altLang="zh-CN" sz="1800" dirty="0"/>
              <a:t>AAORCT</a:t>
            </a:r>
            <a:r>
              <a:rPr lang="zh-CN" altLang="en-US" sz="1800" dirty="0"/>
              <a:t>和</a:t>
            </a:r>
            <a:r>
              <a:rPr lang="en-US" altLang="zh-CN" sz="1800" dirty="0"/>
              <a:t>NRORCT</a:t>
            </a:r>
            <a:r>
              <a:rPr lang="zh-CN" altLang="en-US" sz="1800" dirty="0"/>
              <a:t>属性明确标识</a:t>
            </a:r>
            <a:r>
              <a:rPr lang="en-US" altLang="zh-CN" sz="1800" dirty="0"/>
              <a:t>ORDER</a:t>
            </a:r>
            <a:r>
              <a:rPr lang="zh-CN" altLang="en-US" sz="1800" dirty="0"/>
              <a:t>中的元组。</a:t>
            </a:r>
            <a:endParaRPr lang="en-US" altLang="zh-CN" sz="1800" dirty="0"/>
          </a:p>
          <a:p>
            <a:pPr marL="627063" lvl="2" indent="-176213">
              <a:buFont typeface="Wingdings" panose="05000000000000000000" pitchFamily="2" charset="2"/>
              <a:buChar char="ü"/>
            </a:pPr>
            <a:r>
              <a:rPr lang="zh-CN" altLang="en-US" sz="1800" dirty="0"/>
              <a:t>订单种类指示如何在秋冬季节下订单（如通过电话或样品）以重新进货。</a:t>
            </a:r>
            <a:r>
              <a:rPr lang="en-US" altLang="zh-CN" sz="1800" dirty="0"/>
              <a:t>CLORCT</a:t>
            </a:r>
            <a:r>
              <a:rPr lang="zh-CN" altLang="en-US" sz="1800" dirty="0"/>
              <a:t>属性的一个可能值是“</a:t>
            </a:r>
            <a:r>
              <a:rPr lang="en-US" altLang="zh-CN" sz="1800" dirty="0"/>
              <a:t>FW2008 sample set</a:t>
            </a:r>
            <a:r>
              <a:rPr lang="zh-CN" altLang="en-US" sz="1800" dirty="0"/>
              <a:t>”</a:t>
            </a:r>
            <a:r>
              <a:rPr lang="en-US" altLang="zh-CN" sz="1800" dirty="0"/>
              <a:t>,</a:t>
            </a:r>
            <a:r>
              <a:rPr lang="zh-CN" altLang="en-US" sz="1800" dirty="0"/>
              <a:t>该值对应于</a:t>
            </a:r>
            <a:r>
              <a:rPr lang="en-US" altLang="zh-CN" sz="1800" dirty="0"/>
              <a:t>RGRCCT</a:t>
            </a:r>
            <a:r>
              <a:rPr lang="zh-CN" altLang="en-US" sz="1800" dirty="0"/>
              <a:t>属性中的“</a:t>
            </a:r>
            <a:r>
              <a:rPr lang="en-US" altLang="zh-CN" sz="1800" dirty="0"/>
              <a:t>FW</a:t>
            </a:r>
            <a:r>
              <a:rPr lang="zh-CN" altLang="en-US" sz="1800" dirty="0"/>
              <a:t>”。因此，通过函数依赖</a:t>
            </a:r>
            <a:r>
              <a:rPr lang="en-US" altLang="zh-CN" sz="1800" dirty="0"/>
              <a:t>CLORCT</a:t>
            </a:r>
            <a:r>
              <a:rPr lang="en-US" altLang="zh-CN" sz="1800" dirty="0">
                <a:sym typeface="Symbol"/>
              </a:rPr>
              <a:t> </a:t>
            </a:r>
            <a:r>
              <a:rPr lang="en-US" altLang="zh-CN" sz="1800" dirty="0"/>
              <a:t>RGRCCT</a:t>
            </a:r>
            <a:r>
              <a:rPr lang="zh-CN" altLang="en-US" sz="1800" dirty="0"/>
              <a:t>反规范化</a:t>
            </a:r>
            <a:r>
              <a:rPr lang="en-US" altLang="zh-CN" sz="1800" dirty="0"/>
              <a:t>ORDER</a:t>
            </a:r>
            <a:r>
              <a:rPr lang="zh-CN" altLang="en-US" sz="1800" dirty="0"/>
              <a:t>关系。</a:t>
            </a:r>
            <a:endParaRPr lang="en-US" altLang="zh-CN" sz="1800" dirty="0"/>
          </a:p>
          <a:p>
            <a:pPr marL="627063" lvl="2" indent="-176213">
              <a:buFont typeface="Wingdings" panose="05000000000000000000" pitchFamily="2" charset="2"/>
              <a:buChar char="ü"/>
            </a:pPr>
            <a:r>
              <a:rPr lang="en-US" altLang="zh-CN" sz="1800" dirty="0"/>
              <a:t>ORDER_LINE</a:t>
            </a:r>
            <a:r>
              <a:rPr lang="zh-CN" altLang="en-US" sz="1800" dirty="0"/>
              <a:t>中的</a:t>
            </a:r>
            <a:r>
              <a:rPr lang="en-US" altLang="zh-CN" sz="1800" dirty="0"/>
              <a:t>CLORCD</a:t>
            </a:r>
            <a:r>
              <a:rPr lang="zh-CN" altLang="en-US" sz="1800" dirty="0"/>
              <a:t>属性是冗余属性，因为相应行所属的订单确定了订单种类。</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12</a:t>
            </a:fld>
            <a:endParaRPr lang="zh-CN" altLang="en-US" dirty="0"/>
          </a:p>
        </p:txBody>
      </p:sp>
    </p:spTree>
    <p:extLst>
      <p:ext uri="{BB962C8B-B14F-4D97-AF65-F5344CB8AC3E}">
        <p14:creationId xmlns:p14="http://schemas.microsoft.com/office/powerpoint/2010/main" val="4171325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13</a:t>
            </a:fld>
            <a:endParaRPr lang="zh-CN" altLang="en-US" dirty="0"/>
          </a:p>
        </p:txBody>
      </p:sp>
      <p:pic>
        <p:nvPicPr>
          <p:cNvPr id="512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2702" y="1412776"/>
            <a:ext cx="6623857" cy="480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914725" y="908720"/>
            <a:ext cx="5105548"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7 ITEM</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323528" y="116632"/>
            <a:ext cx="5832648"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7-12</a:t>
            </a:r>
            <a:r>
              <a:rPr lang="zh-CN" altLang="en-US" sz="2400" b="1" dirty="0">
                <a:solidFill>
                  <a:srgbClr val="FF0000"/>
                </a:solidFill>
                <a:latin typeface="微软雅黑" panose="020B0503020204020204" pitchFamily="34" charset="-122"/>
                <a:ea typeface="微软雅黑" panose="020B0503020204020204" pitchFamily="34" charset="-122"/>
              </a:rPr>
              <a:t>来自与营销数据库</a:t>
            </a:r>
          </a:p>
        </p:txBody>
      </p:sp>
    </p:spTree>
    <p:extLst>
      <p:ext uri="{BB962C8B-B14F-4D97-AF65-F5344CB8AC3E}">
        <p14:creationId xmlns:p14="http://schemas.microsoft.com/office/powerpoint/2010/main" val="288843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14</a:t>
            </a:fld>
            <a:endParaRPr lang="zh-CN" altLang="en-US" dirty="0"/>
          </a:p>
        </p:txBody>
      </p:sp>
      <p:sp>
        <p:nvSpPr>
          <p:cNvPr id="11" name="TextBox 10"/>
          <p:cNvSpPr txBox="1"/>
          <p:nvPr/>
        </p:nvSpPr>
        <p:spPr>
          <a:xfrm>
            <a:off x="1835696" y="216222"/>
            <a:ext cx="5105548"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8 PRICE_LIST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3" y="686373"/>
            <a:ext cx="7920881" cy="303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566319"/>
            <a:ext cx="806489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982883" y="4104654"/>
            <a:ext cx="5105548"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表</a:t>
            </a:r>
            <a:r>
              <a:rPr lang="en-US" altLang="zh-CN" sz="2400" dirty="0">
                <a:solidFill>
                  <a:srgbClr val="FF0000"/>
                </a:solidFill>
                <a:latin typeface="微软雅黑" panose="020B0503020204020204" pitchFamily="34" charset="-122"/>
                <a:ea typeface="微软雅黑" panose="020B0503020204020204" pitchFamily="34" charset="-122"/>
              </a:rPr>
              <a:t>9 SUB-SEGMENT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671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15</a:t>
            </a:fld>
            <a:endParaRPr lang="zh-CN" altLang="en-US" dirty="0"/>
          </a:p>
        </p:txBody>
      </p:sp>
      <p:sp>
        <p:nvSpPr>
          <p:cNvPr id="11" name="TextBox 10"/>
          <p:cNvSpPr txBox="1"/>
          <p:nvPr/>
        </p:nvSpPr>
        <p:spPr>
          <a:xfrm>
            <a:off x="1835696" y="216222"/>
            <a:ext cx="5105548"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10 SUB-CATEGORY</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2011089" y="2324533"/>
            <a:ext cx="5105548"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11 SUB-SEGMENT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819" y="764704"/>
            <a:ext cx="763730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30" y="2891575"/>
            <a:ext cx="780286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82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16</a:t>
            </a:fld>
            <a:endParaRPr lang="zh-CN" altLang="en-US" dirty="0"/>
          </a:p>
        </p:txBody>
      </p:sp>
      <p:sp>
        <p:nvSpPr>
          <p:cNvPr id="11" name="TextBox 10"/>
          <p:cNvSpPr txBox="1"/>
          <p:nvPr/>
        </p:nvSpPr>
        <p:spPr>
          <a:xfrm>
            <a:off x="1793418" y="868847"/>
            <a:ext cx="5105548"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12 </a:t>
            </a:r>
            <a:r>
              <a:rPr lang="zh-CN" altLang="en-US" sz="2400" b="1" dirty="0">
                <a:solidFill>
                  <a:srgbClr val="FF0000"/>
                </a:solidFill>
                <a:latin typeface="微软雅黑" panose="020B0503020204020204" pitchFamily="34" charset="-122"/>
                <a:ea typeface="微软雅黑" panose="020B0503020204020204" pitchFamily="34" charset="-122"/>
              </a:rPr>
              <a:t>取消</a:t>
            </a:r>
            <a:r>
              <a:rPr lang="en-US" altLang="zh-CN" sz="2400" b="1" dirty="0">
                <a:solidFill>
                  <a:srgbClr val="FF0000"/>
                </a:solidFill>
                <a:latin typeface="微软雅黑" panose="020B0503020204020204" pitchFamily="34" charset="-122"/>
                <a:ea typeface="微软雅黑" panose="020B0503020204020204" pitchFamily="34" charset="-122"/>
              </a:rPr>
              <a:t>MARKETING_BUDGET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1580" y="1628800"/>
            <a:ext cx="7560840" cy="417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489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17</a:t>
            </a:fld>
            <a:endParaRPr lang="zh-CN" altLang="en-US" dirty="0"/>
          </a:p>
        </p:txBody>
      </p:sp>
      <p:sp>
        <p:nvSpPr>
          <p:cNvPr id="10" name="内容占位符 2"/>
          <p:cNvSpPr txBox="1">
            <a:spLocks/>
          </p:cNvSpPr>
          <p:nvPr/>
        </p:nvSpPr>
        <p:spPr>
          <a:xfrm>
            <a:off x="311847" y="332656"/>
            <a:ext cx="8436617" cy="5760640"/>
          </a:xfrm>
          <a:prstGeom prst="rect">
            <a:avLst/>
          </a:prstGeom>
        </p:spPr>
        <p:txBody>
          <a:bodyPr vert="horz" lIns="91440" tIns="45720" rIns="91440" bIns="45720" rtlCol="0">
            <a:norm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
              <a:defRPr sz="2800" b="1" kern="1200" baseline="0">
                <a:solidFill>
                  <a:srgbClr val="3333CC"/>
                </a:solidFill>
                <a:latin typeface="Calibri" panose="020F0502020204030204" pitchFamily="34"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n"/>
              <a:defRPr sz="2400" kern="1200" baseline="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Arial" pitchFamily="34" charset="0"/>
              <a:buChar char="•"/>
              <a:defRPr sz="1800" b="1"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3050" lvl="2"/>
            <a:r>
              <a:rPr lang="zh-CN" altLang="en-US" sz="2400" dirty="0">
                <a:latin typeface="微软雅黑" panose="020B0503020204020204" pitchFamily="34" charset="-122"/>
                <a:ea typeface="微软雅黑" panose="020B0503020204020204" pitchFamily="34" charset="-122"/>
              </a:rPr>
              <a:t>营销数据库存在以下一些</a:t>
            </a:r>
            <a:r>
              <a:rPr lang="zh-CN" altLang="en-US" sz="2400" b="1" dirty="0">
                <a:solidFill>
                  <a:srgbClr val="FF0000"/>
                </a:solidFill>
                <a:latin typeface="微软雅黑" panose="020B0503020204020204" pitchFamily="34" charset="-122"/>
                <a:ea typeface="微软雅黑" panose="020B0503020204020204" pitchFamily="34" charset="-122"/>
              </a:rPr>
              <a:t>问题</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609600" lvl="2"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ITEM</a:t>
            </a:r>
            <a:r>
              <a:rPr lang="zh-CN" altLang="en-US" dirty="0">
                <a:latin typeface="微软雅黑" panose="020B0503020204020204" pitchFamily="34" charset="-122"/>
                <a:ea typeface="微软雅黑" panose="020B0503020204020204" pitchFamily="34" charset="-122"/>
              </a:rPr>
              <a:t>中，有关价格表的信息完全无用，因为</a:t>
            </a:r>
            <a:r>
              <a:rPr lang="en-US" altLang="zh-CN" dirty="0">
                <a:latin typeface="微软雅黑" panose="020B0503020204020204" pitchFamily="34" charset="-122"/>
                <a:ea typeface="微软雅黑" panose="020B0503020204020204" pitchFamily="34" charset="-122"/>
              </a:rPr>
              <a:t>PRICE_LIST</a:t>
            </a:r>
            <a:r>
              <a:rPr lang="zh-CN" altLang="en-US" dirty="0">
                <a:latin typeface="微软雅黑" panose="020B0503020204020204" pitchFamily="34" charset="-122"/>
                <a:ea typeface="微软雅黑" panose="020B0503020204020204" pitchFamily="34" charset="-122"/>
              </a:rPr>
              <a:t>已经具有物品所在的所有价格表的历史信息。</a:t>
            </a:r>
            <a:endParaRPr lang="en-US" altLang="zh-CN" dirty="0">
              <a:latin typeface="微软雅黑" panose="020B0503020204020204" pitchFamily="34" charset="-122"/>
              <a:ea typeface="微软雅黑" panose="020B0503020204020204" pitchFamily="34" charset="-122"/>
            </a:endParaRPr>
          </a:p>
          <a:p>
            <a:pPr marL="609600" lvl="2" indent="-34290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PRICE_LIST</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CLO2LT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CL03LT</a:t>
            </a:r>
            <a:r>
              <a:rPr lang="zh-CN" altLang="en-US" dirty="0">
                <a:latin typeface="微软雅黑" panose="020B0503020204020204" pitchFamily="34" charset="-122"/>
                <a:ea typeface="微软雅黑" panose="020B0503020204020204" pitchFamily="34" charset="-122"/>
              </a:rPr>
              <a:t>属性以反规范化的方式对包括在同一推广中的</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个列表内的物品建模。因此可以存在</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个以上的价格表。</a:t>
            </a:r>
            <a:endParaRPr lang="en-US" altLang="zh-CN" dirty="0">
              <a:latin typeface="微软雅黑" panose="020B0503020204020204" pitchFamily="34" charset="-122"/>
              <a:ea typeface="微软雅黑" panose="020B0503020204020204" pitchFamily="34" charset="-122"/>
            </a:endParaRPr>
          </a:p>
          <a:p>
            <a:pPr marL="609600" lvl="2"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尽管</a:t>
            </a:r>
            <a:r>
              <a:rPr lang="en-US" altLang="zh-CN" dirty="0">
                <a:latin typeface="微软雅黑" panose="020B0503020204020204" pitchFamily="34" charset="-122"/>
                <a:ea typeface="微软雅黑" panose="020B0503020204020204" pitchFamily="34" charset="-122"/>
              </a:rPr>
              <a:t>ITEM</a:t>
            </a:r>
            <a:r>
              <a:rPr lang="zh-CN" altLang="en-US" dirty="0">
                <a:latin typeface="微软雅黑" panose="020B0503020204020204" pitchFamily="34" charset="-122"/>
                <a:ea typeface="微软雅黑" panose="020B0503020204020204" pitchFamily="34" charset="-122"/>
              </a:rPr>
              <a:t>没有任何外键引用</a:t>
            </a:r>
            <a:r>
              <a:rPr lang="en-US" altLang="zh-CN" dirty="0">
                <a:latin typeface="微软雅黑" panose="020B0503020204020204" pitchFamily="34" charset="-122"/>
                <a:ea typeface="微软雅黑" panose="020B0503020204020204" pitchFamily="34" charset="-122"/>
              </a:rPr>
              <a:t>SUB-SEGMENT</a:t>
            </a:r>
            <a:r>
              <a:rPr lang="zh-CN" altLang="en-US" dirty="0">
                <a:latin typeface="微软雅黑" panose="020B0503020204020204" pitchFamily="34" charset="-122"/>
                <a:ea typeface="微软雅黑" panose="020B0503020204020204" pitchFamily="34" charset="-122"/>
              </a:rPr>
              <a:t>，且</a:t>
            </a:r>
            <a:r>
              <a:rPr lang="en-US" altLang="zh-CN" dirty="0">
                <a:latin typeface="微软雅黑" panose="020B0503020204020204" pitchFamily="34" charset="-122"/>
                <a:ea typeface="微软雅黑" panose="020B0503020204020204" pitchFamily="34" charset="-122"/>
              </a:rPr>
              <a:t>SUB-SEGMENT</a:t>
            </a:r>
            <a:r>
              <a:rPr lang="zh-CN" altLang="en-US" dirty="0">
                <a:latin typeface="微软雅黑" panose="020B0503020204020204" pitchFamily="34" charset="-122"/>
                <a:ea typeface="微软雅黑" panose="020B0503020204020204" pitchFamily="34" charset="-122"/>
              </a:rPr>
              <a:t>没有任何外键引用</a:t>
            </a:r>
            <a:r>
              <a:rPr lang="en-US" altLang="zh-CN" dirty="0">
                <a:latin typeface="微软雅黑" panose="020B0503020204020204" pitchFamily="34" charset="-122"/>
                <a:ea typeface="微软雅黑" panose="020B0503020204020204" pitchFamily="34" charset="-122"/>
              </a:rPr>
              <a:t>SUB-CATEGORY</a:t>
            </a:r>
            <a:r>
              <a:rPr lang="zh-CN" altLang="en-US" dirty="0">
                <a:latin typeface="微软雅黑" panose="020B0503020204020204" pitchFamily="34" charset="-122"/>
                <a:ea typeface="微软雅黑" panose="020B0503020204020204" pitchFamily="34" charset="-122"/>
              </a:rPr>
              <a:t>，但看起来物品术语某个子部分（如赛车服装、沙滩服装），而子部分又被分组为多个子类别（如健身鞋）。</a:t>
            </a:r>
            <a:endParaRPr lang="en-US" altLang="zh-CN" dirty="0">
              <a:latin typeface="微软雅黑" panose="020B0503020204020204" pitchFamily="34" charset="-122"/>
              <a:ea typeface="微软雅黑" panose="020B0503020204020204" pitchFamily="34" charset="-122"/>
            </a:endParaRPr>
          </a:p>
          <a:p>
            <a:pPr marL="609600" lvl="2"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因为物品和目标人群之间存在函数依赖，而物品和子部分之间也存在函数依赖，所以</a:t>
            </a:r>
            <a:r>
              <a:rPr lang="en-US" altLang="zh-CN" dirty="0">
                <a:latin typeface="微软雅黑" panose="020B0503020204020204" pitchFamily="34" charset="-122"/>
                <a:ea typeface="微软雅黑" panose="020B0503020204020204" pitchFamily="34" charset="-122"/>
              </a:rPr>
              <a:t>MARKETING_BUDGET</a:t>
            </a:r>
            <a:r>
              <a:rPr lang="zh-CN" altLang="en-US" dirty="0">
                <a:latin typeface="微软雅黑" panose="020B0503020204020204" pitchFamily="34" charset="-122"/>
                <a:ea typeface="微软雅黑" panose="020B0503020204020204" pitchFamily="34" charset="-122"/>
              </a:rPr>
              <a:t>关系被反规范化。</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2762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496944" cy="6120680"/>
          </a:xfrm>
        </p:spPr>
        <p:txBody>
          <a:bodyPr>
            <a:normAutofit/>
          </a:bodyPr>
          <a:lstStyle/>
          <a:p>
            <a:pPr marL="273050" lvl="1" indent="-273050">
              <a:lnSpc>
                <a:spcPct val="100000"/>
              </a:lnSpc>
              <a:buNone/>
            </a:pPr>
            <a:r>
              <a:rPr lang="en-US" altLang="zh-CN" b="1" dirty="0">
                <a:solidFill>
                  <a:srgbClr val="FF0000"/>
                </a:solidFill>
              </a:rPr>
              <a:t>2.</a:t>
            </a:r>
            <a:r>
              <a:rPr lang="zh-CN" altLang="en-US" b="1" dirty="0">
                <a:solidFill>
                  <a:srgbClr val="FF0000"/>
                </a:solidFill>
              </a:rPr>
              <a:t>规范化</a:t>
            </a:r>
            <a:endParaRPr lang="en-US" altLang="zh-CN" b="1" dirty="0">
              <a:solidFill>
                <a:srgbClr val="FF0000"/>
              </a:solidFill>
            </a:endParaRPr>
          </a:p>
          <a:p>
            <a:pPr marL="531813" lvl="2" indent="-258763">
              <a:lnSpc>
                <a:spcPct val="100000"/>
              </a:lnSpc>
            </a:pPr>
            <a:r>
              <a:rPr lang="zh-CN" altLang="en-US" b="1" dirty="0">
                <a:solidFill>
                  <a:srgbClr val="FF0000"/>
                </a:solidFill>
              </a:rPr>
              <a:t>使用逆向工程过程，从两个数据库的逻辑模式推导</a:t>
            </a:r>
            <a:r>
              <a:rPr lang="en-US" altLang="zh-CN" b="1" dirty="0">
                <a:solidFill>
                  <a:srgbClr val="FF0000"/>
                </a:solidFill>
              </a:rPr>
              <a:t>E-R</a:t>
            </a:r>
            <a:r>
              <a:rPr lang="zh-CN" altLang="en-US" b="1" dirty="0">
                <a:solidFill>
                  <a:srgbClr val="FF0000"/>
                </a:solidFill>
              </a:rPr>
              <a:t>模型。</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18</a:t>
            </a:fld>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78370"/>
            <a:ext cx="6460050"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9362" y="6041688"/>
            <a:ext cx="6710910"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4 </a:t>
            </a:r>
            <a:r>
              <a:rPr lang="zh-CN" altLang="en-US" sz="2400" dirty="0">
                <a:solidFill>
                  <a:srgbClr val="FF0000"/>
                </a:solidFill>
                <a:latin typeface="微软雅黑" panose="020B0503020204020204" pitchFamily="34" charset="-122"/>
                <a:ea typeface="微软雅黑" panose="020B0503020204020204" pitchFamily="34" charset="-122"/>
              </a:rPr>
              <a:t>通过逆向工程获得的管理数据库的</a:t>
            </a:r>
            <a:r>
              <a:rPr lang="en-US" altLang="zh-CN" sz="2400" dirty="0">
                <a:solidFill>
                  <a:srgbClr val="FF0000"/>
                </a:solidFill>
                <a:latin typeface="微软雅黑" panose="020B0503020204020204" pitchFamily="34" charset="-122"/>
                <a:ea typeface="微软雅黑" panose="020B0503020204020204" pitchFamily="34" charset="-122"/>
              </a:rPr>
              <a:t>E-R</a:t>
            </a:r>
            <a:r>
              <a:rPr lang="zh-CN" altLang="en-US" sz="2400" dirty="0">
                <a:solidFill>
                  <a:srgbClr val="FF0000"/>
                </a:solidFill>
                <a:latin typeface="微软雅黑" panose="020B0503020204020204" pitchFamily="34" charset="-122"/>
                <a:ea typeface="微软雅黑" panose="020B0503020204020204" pitchFamily="34" charset="-122"/>
              </a:rPr>
              <a:t>模型</a:t>
            </a:r>
          </a:p>
        </p:txBody>
      </p:sp>
      <p:sp>
        <p:nvSpPr>
          <p:cNvPr id="7" name="TextBox 6"/>
          <p:cNvSpPr txBox="1"/>
          <p:nvPr/>
        </p:nvSpPr>
        <p:spPr>
          <a:xfrm>
            <a:off x="6725298" y="1628800"/>
            <a:ext cx="2184286" cy="923330"/>
          </a:xfrm>
          <a:prstGeom prst="rect">
            <a:avLst/>
          </a:prstGeom>
          <a:noFill/>
        </p:spPr>
        <p:txBody>
          <a:bodyPr wrap="square" rtlCol="0">
            <a:spAutoFit/>
          </a:bodyPr>
          <a:lstStyle/>
          <a:p>
            <a:pPr marL="95250" indent="-95250">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术语</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INVOICE</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取代了</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MOVEMENT</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，因其不恰当。</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5696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Outline</a:t>
            </a:r>
            <a:endParaRPr lang="zh-CN" altLang="en-US" sz="440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t>1</a:t>
            </a:fld>
            <a:endParaRPr lang="zh-CN" altLang="en-US"/>
          </a:p>
        </p:txBody>
      </p:sp>
      <p:sp>
        <p:nvSpPr>
          <p:cNvPr id="3" name="内容占位符 2"/>
          <p:cNvSpPr>
            <a:spLocks noGrp="1"/>
          </p:cNvSpPr>
          <p:nvPr>
            <p:ph idx="1"/>
          </p:nvPr>
        </p:nvSpPr>
        <p:spPr>
          <a:xfrm>
            <a:off x="179512" y="836712"/>
            <a:ext cx="8712968" cy="4968552"/>
          </a:xfrm>
        </p:spPr>
        <p:txBody>
          <a:bodyPr>
            <a:normAutofit fontScale="92500" lnSpcReduction="10000"/>
          </a:bodyPr>
          <a:lstStyle/>
          <a:p>
            <a:pPr marL="514350" indent="-514350">
              <a:lnSpc>
                <a:spcPct val="140000"/>
              </a:lnSpc>
              <a:buFont typeface="+mj-lt"/>
              <a:buAutoNum type="arabicPeriod"/>
            </a:pPr>
            <a:r>
              <a:rPr lang="zh-CN" altLang="en-US" dirty="0"/>
              <a:t>应用领域</a:t>
            </a:r>
            <a:endParaRPr lang="en-US" altLang="zh-CN" dirty="0"/>
          </a:p>
          <a:p>
            <a:pPr marL="514350" indent="-514350">
              <a:lnSpc>
                <a:spcPct val="140000"/>
              </a:lnSpc>
              <a:buFont typeface="+mj-lt"/>
              <a:buAutoNum type="arabicPeriod"/>
            </a:pPr>
            <a:r>
              <a:rPr lang="zh-CN" altLang="en-US" dirty="0"/>
              <a:t>计划</a:t>
            </a:r>
            <a:r>
              <a:rPr lang="en-US" altLang="zh-CN" dirty="0" err="1"/>
              <a:t>TransSport</a:t>
            </a:r>
            <a:r>
              <a:rPr lang="zh-CN" altLang="en-US" dirty="0"/>
              <a:t>数据仓库</a:t>
            </a:r>
            <a:endParaRPr lang="en-US" altLang="zh-CN" dirty="0"/>
          </a:p>
          <a:p>
            <a:pPr marL="514350" indent="-514350">
              <a:lnSpc>
                <a:spcPct val="140000"/>
              </a:lnSpc>
              <a:buFont typeface="+mj-lt"/>
              <a:buAutoNum type="arabicPeriod"/>
            </a:pPr>
            <a:r>
              <a:rPr lang="zh-CN" altLang="en-US" dirty="0"/>
              <a:t>销售数据集市</a:t>
            </a:r>
            <a:endParaRPr lang="en-US" altLang="zh-CN" dirty="0"/>
          </a:p>
          <a:p>
            <a:pPr lvl="1">
              <a:lnSpc>
                <a:spcPct val="140000"/>
              </a:lnSpc>
            </a:pPr>
            <a:r>
              <a:rPr lang="zh-CN" altLang="en-US" dirty="0"/>
              <a:t>数据源分析与协调</a:t>
            </a:r>
            <a:endParaRPr lang="en-US" altLang="zh-CN" dirty="0"/>
          </a:p>
          <a:p>
            <a:pPr lvl="1">
              <a:lnSpc>
                <a:spcPct val="140000"/>
              </a:lnSpc>
            </a:pPr>
            <a:r>
              <a:rPr lang="zh-CN" altLang="en-US" dirty="0"/>
              <a:t>用户需求分析</a:t>
            </a:r>
            <a:endParaRPr lang="en-US" altLang="zh-CN" dirty="0"/>
          </a:p>
          <a:p>
            <a:pPr lvl="1">
              <a:lnSpc>
                <a:spcPct val="140000"/>
              </a:lnSpc>
            </a:pPr>
            <a:r>
              <a:rPr lang="zh-CN" altLang="en-US" dirty="0"/>
              <a:t>概念设计</a:t>
            </a:r>
            <a:endParaRPr lang="en-US" altLang="zh-CN" dirty="0"/>
          </a:p>
          <a:p>
            <a:pPr lvl="1">
              <a:lnSpc>
                <a:spcPct val="140000"/>
              </a:lnSpc>
            </a:pPr>
            <a:r>
              <a:rPr lang="zh-CN" altLang="en-US" dirty="0"/>
              <a:t>逻辑设计</a:t>
            </a:r>
            <a:endParaRPr lang="en-US" altLang="zh-CN" dirty="0"/>
          </a:p>
          <a:p>
            <a:pPr lvl="1">
              <a:lnSpc>
                <a:spcPct val="140000"/>
              </a:lnSpc>
            </a:pPr>
            <a:r>
              <a:rPr lang="zh-CN" altLang="en-US" dirty="0"/>
              <a:t>物理设计</a:t>
            </a:r>
            <a:endParaRPr lang="en-US" altLang="zh-CN" dirty="0"/>
          </a:p>
          <a:p>
            <a:pPr marL="514350" indent="-514350">
              <a:lnSpc>
                <a:spcPct val="140000"/>
              </a:lnSpc>
              <a:buFont typeface="+mj-lt"/>
              <a:buAutoNum type="arabicPeriod"/>
            </a:pPr>
            <a:r>
              <a:rPr lang="zh-CN" altLang="en-US" dirty="0"/>
              <a:t>营销数据集市</a:t>
            </a:r>
          </a:p>
        </p:txBody>
      </p:sp>
    </p:spTree>
    <p:extLst>
      <p:ext uri="{BB962C8B-B14F-4D97-AF65-F5344CB8AC3E}">
        <p14:creationId xmlns:p14="http://schemas.microsoft.com/office/powerpoint/2010/main" val="3796366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19</a:t>
            </a:fld>
            <a:endParaRPr lang="zh-CN" altLang="en-US" dirty="0"/>
          </a:p>
        </p:txBody>
      </p:sp>
      <p:sp>
        <p:nvSpPr>
          <p:cNvPr id="6" name="TextBox 5"/>
          <p:cNvSpPr txBox="1"/>
          <p:nvPr/>
        </p:nvSpPr>
        <p:spPr>
          <a:xfrm>
            <a:off x="309362" y="4869160"/>
            <a:ext cx="6460050"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5 </a:t>
            </a:r>
            <a:r>
              <a:rPr lang="zh-CN" altLang="en-US" sz="2400" dirty="0">
                <a:solidFill>
                  <a:srgbClr val="FF0000"/>
                </a:solidFill>
                <a:latin typeface="微软雅黑" panose="020B0503020204020204" pitchFamily="34" charset="-122"/>
                <a:ea typeface="微软雅黑" panose="020B0503020204020204" pitchFamily="34" charset="-122"/>
              </a:rPr>
              <a:t>通过逆向工程获得的营销数据库的</a:t>
            </a:r>
            <a:r>
              <a:rPr lang="en-US" altLang="zh-CN" sz="2400" dirty="0">
                <a:solidFill>
                  <a:srgbClr val="FF0000"/>
                </a:solidFill>
                <a:latin typeface="微软雅黑" panose="020B0503020204020204" pitchFamily="34" charset="-122"/>
                <a:ea typeface="微软雅黑" panose="020B0503020204020204" pitchFamily="34" charset="-122"/>
              </a:rPr>
              <a:t>E-R</a:t>
            </a:r>
            <a:r>
              <a:rPr lang="zh-CN" altLang="en-US" sz="2400" dirty="0">
                <a:solidFill>
                  <a:srgbClr val="FF0000"/>
                </a:solidFill>
                <a:latin typeface="微软雅黑" panose="020B0503020204020204" pitchFamily="34" charset="-122"/>
                <a:ea typeface="微软雅黑" panose="020B0503020204020204" pitchFamily="34" charset="-122"/>
              </a:rPr>
              <a:t>模型</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61" y="476672"/>
            <a:ext cx="6324215" cy="422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639562" y="332656"/>
            <a:ext cx="2504438" cy="5909310"/>
          </a:xfrm>
          <a:prstGeom prst="rect">
            <a:avLst/>
          </a:prstGeom>
          <a:noFill/>
        </p:spPr>
        <p:txBody>
          <a:bodyPr wrap="square" rtlCol="0">
            <a:spAutoFit/>
          </a:bodyPr>
          <a:lstStyle/>
          <a:p>
            <a:pPr marL="95250" indent="-95250">
              <a:lnSpc>
                <a:spcPct val="150000"/>
              </a:lnSpc>
              <a:buFont typeface="Arial" panose="020B0604020202020204" pitchFamily="34" charset="0"/>
              <a:buChar char="•"/>
            </a:pP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CAMPAIGN</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实体指示通过</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属性标识特定推广。</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95250" indent="-952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注意</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PRICE LIST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实体，不要将其与营销数据库的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PRICE</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_LIST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关系混淆。</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95250" indent="-95250">
              <a:lnSpc>
                <a:spcPct val="150000"/>
              </a:lnSpc>
              <a:buFont typeface="Arial" panose="020B0604020202020204" pitchFamily="34" charset="0"/>
              <a:buChar char="•"/>
            </a:pP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PRICE LIST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实体按照</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属性标识的价格列表的标题建模。</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95250" indent="-95250">
              <a:lnSpc>
                <a:spcPct val="150000"/>
              </a:lnSpc>
              <a:buFont typeface="Arial" panose="020B0604020202020204" pitchFamily="34" charset="0"/>
              <a:buChar char="•"/>
            </a:pP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PRICE_LIST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关系实现</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PRICE LIST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ITEM</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实体间的多对多关系</a:t>
            </a:r>
          </a:p>
        </p:txBody>
      </p:sp>
      <p:sp>
        <p:nvSpPr>
          <p:cNvPr id="2" name="圆角矩形 1"/>
          <p:cNvSpPr/>
          <p:nvPr/>
        </p:nvSpPr>
        <p:spPr>
          <a:xfrm>
            <a:off x="1691680" y="3429000"/>
            <a:ext cx="1008112"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8" name="圆角矩形 7"/>
          <p:cNvSpPr/>
          <p:nvPr/>
        </p:nvSpPr>
        <p:spPr>
          <a:xfrm>
            <a:off x="3707904" y="2060848"/>
            <a:ext cx="1008112"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cxnSp>
        <p:nvCxnSpPr>
          <p:cNvPr id="10" name="直接箭头连接符 9"/>
          <p:cNvCxnSpPr/>
          <p:nvPr/>
        </p:nvCxnSpPr>
        <p:spPr>
          <a:xfrm flipH="1">
            <a:off x="2699792" y="692696"/>
            <a:ext cx="4069620" cy="2916324"/>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4734602" y="1969312"/>
            <a:ext cx="2610874" cy="271556"/>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599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496944" cy="6120680"/>
          </a:xfrm>
        </p:spPr>
        <p:txBody>
          <a:bodyPr>
            <a:normAutofit lnSpcReduction="10000"/>
          </a:bodyPr>
          <a:lstStyle/>
          <a:p>
            <a:pPr marL="273050" lvl="1" indent="-273050">
              <a:buNone/>
            </a:pPr>
            <a:r>
              <a:rPr lang="en-US" altLang="zh-CN" b="1" dirty="0">
                <a:solidFill>
                  <a:srgbClr val="0000FF"/>
                </a:solidFill>
              </a:rPr>
              <a:t>3.</a:t>
            </a:r>
            <a:r>
              <a:rPr lang="zh-CN" altLang="en-US" b="1" dirty="0">
                <a:solidFill>
                  <a:srgbClr val="0000FF"/>
                </a:solidFill>
              </a:rPr>
              <a:t>集成</a:t>
            </a:r>
            <a:endParaRPr lang="en-US" altLang="zh-CN" b="1" dirty="0">
              <a:solidFill>
                <a:srgbClr val="0000FF"/>
              </a:solidFill>
            </a:endParaRPr>
          </a:p>
          <a:p>
            <a:pPr marL="531813" lvl="2" indent="-258763"/>
            <a:r>
              <a:rPr lang="zh-CN" altLang="en-US" b="0" dirty="0"/>
              <a:t>根据图</a:t>
            </a:r>
            <a:r>
              <a:rPr lang="en-US" altLang="zh-CN" b="0" dirty="0"/>
              <a:t>4</a:t>
            </a:r>
            <a:r>
              <a:rPr lang="zh-CN" altLang="en-US" b="0" dirty="0"/>
              <a:t>和图</a:t>
            </a:r>
            <a:r>
              <a:rPr lang="en-US" altLang="zh-CN" b="0" dirty="0"/>
              <a:t>5</a:t>
            </a:r>
            <a:r>
              <a:rPr lang="zh-CN" altLang="en-US" b="0" dirty="0"/>
              <a:t>所示的局部模式，根据</a:t>
            </a:r>
            <a:r>
              <a:rPr lang="en-US" altLang="zh-CN" b="0" dirty="0"/>
              <a:t>IT</a:t>
            </a:r>
            <a:r>
              <a:rPr lang="zh-CN" altLang="en-US" b="0" dirty="0"/>
              <a:t>人员建议，在出现任何冲突时优先使用营销数据库解决方案，因为它是最近创建的解决方案。通过比较图</a:t>
            </a:r>
            <a:r>
              <a:rPr lang="en-US" altLang="zh-CN" b="0" dirty="0"/>
              <a:t>4</a:t>
            </a:r>
            <a:r>
              <a:rPr lang="zh-CN" altLang="en-US" b="0" dirty="0"/>
              <a:t>和图</a:t>
            </a:r>
            <a:r>
              <a:rPr lang="en-US" altLang="zh-CN" b="0" dirty="0"/>
              <a:t>5</a:t>
            </a:r>
            <a:r>
              <a:rPr lang="zh-CN" altLang="en-US" b="0" dirty="0"/>
              <a:t>两个模式发现以下冲突：</a:t>
            </a:r>
            <a:endParaRPr lang="en-US" altLang="zh-CN" b="0" dirty="0"/>
          </a:p>
          <a:p>
            <a:pPr lvl="2">
              <a:buFont typeface="Wingdings" panose="05000000000000000000" pitchFamily="2" charset="2"/>
              <a:buChar char="p"/>
            </a:pPr>
            <a:r>
              <a:rPr lang="zh-CN" altLang="en-US" sz="1800" b="0" dirty="0"/>
              <a:t>术语</a:t>
            </a:r>
            <a:r>
              <a:rPr lang="en-US" altLang="zh-CN" sz="1800" b="0" dirty="0"/>
              <a:t>AGENT </a:t>
            </a:r>
            <a:r>
              <a:rPr lang="zh-CN" altLang="en-US" sz="1800" b="0" dirty="0"/>
              <a:t>和</a:t>
            </a:r>
            <a:r>
              <a:rPr lang="en-US" altLang="zh-CN" sz="1800" b="0" dirty="0"/>
              <a:t>VENDOR</a:t>
            </a:r>
            <a:r>
              <a:rPr lang="zh-CN" altLang="en-US" sz="1800" b="0" dirty="0"/>
              <a:t>是同义词。</a:t>
            </a:r>
            <a:r>
              <a:rPr lang="en-US" altLang="zh-CN" sz="1800" b="0" dirty="0"/>
              <a:t>AGENT</a:t>
            </a:r>
            <a:r>
              <a:rPr lang="zh-CN" altLang="en-US" sz="1800" b="0" dirty="0"/>
              <a:t>是首选名称。尽管两个模式共有的许多属性具有不同的名称，但在分析他们的描述信息之后，可以方便地确定这些属性的对应关系。在集成两个模式之前必须解决所有的属性名冲突。</a:t>
            </a:r>
            <a:endParaRPr lang="en-US" altLang="zh-CN" sz="1800" b="0" dirty="0"/>
          </a:p>
          <a:p>
            <a:pPr lvl="2">
              <a:buFont typeface="Wingdings" panose="05000000000000000000" pitchFamily="2" charset="2"/>
              <a:buChar char="p"/>
            </a:pPr>
            <a:r>
              <a:rPr lang="zh-CN" altLang="en-US" sz="1800" dirty="0"/>
              <a:t>检查数据后发现两个数据库的</a:t>
            </a:r>
            <a:r>
              <a:rPr lang="en-US" altLang="zh-CN" sz="1800" dirty="0"/>
              <a:t>ITEM</a:t>
            </a:r>
            <a:r>
              <a:rPr lang="zh-CN" altLang="en-US" sz="1800" dirty="0"/>
              <a:t>实体中的</a:t>
            </a:r>
            <a:r>
              <a:rPr lang="en-US" altLang="zh-CN" sz="1800" dirty="0"/>
              <a:t>CDFOAR</a:t>
            </a:r>
            <a:r>
              <a:rPr lang="zh-CN" altLang="en-US" sz="1800" dirty="0"/>
              <a:t>属性同名不同义。管理数据库存储产品供应商的名称，而营销数据库存储实际制造商的名称。</a:t>
            </a:r>
            <a:endParaRPr lang="en-US" altLang="zh-CN" sz="1800" dirty="0"/>
          </a:p>
          <a:p>
            <a:pPr lvl="2">
              <a:buFont typeface="Wingdings" panose="05000000000000000000" pitchFamily="2" charset="2"/>
              <a:buChar char="p"/>
            </a:pPr>
            <a:r>
              <a:rPr lang="zh-CN" altLang="en-US" sz="1800" b="0" dirty="0"/>
              <a:t>在管理数据库中，按照</a:t>
            </a:r>
            <a:r>
              <a:rPr lang="en-US" altLang="zh-CN" sz="1800" b="0" dirty="0"/>
              <a:t>ORDER CLASS</a:t>
            </a:r>
            <a:r>
              <a:rPr lang="zh-CN" altLang="en-US" sz="1800" b="0" dirty="0"/>
              <a:t>实体的</a:t>
            </a:r>
            <a:r>
              <a:rPr lang="en-US" altLang="zh-CN" sz="1800" b="0" dirty="0"/>
              <a:t>season</a:t>
            </a:r>
            <a:r>
              <a:rPr lang="zh-CN" altLang="en-US" sz="1800" b="0" dirty="0"/>
              <a:t>和</a:t>
            </a:r>
            <a:r>
              <a:rPr lang="en-US" altLang="zh-CN" sz="1800" b="0" dirty="0"/>
              <a:t>year</a:t>
            </a:r>
            <a:r>
              <a:rPr lang="zh-CN" altLang="en-US" sz="1800" b="0" dirty="0"/>
              <a:t>属性表达推广概念，而在营销数据库中，按照实体表达推广概念。</a:t>
            </a:r>
            <a:endParaRPr lang="en-US" altLang="zh-CN" sz="1800" b="0" dirty="0"/>
          </a:p>
          <a:p>
            <a:pPr lvl="2">
              <a:buFont typeface="Wingdings" panose="05000000000000000000" pitchFamily="2" charset="2"/>
              <a:buChar char="p"/>
            </a:pPr>
            <a:r>
              <a:rPr lang="zh-CN" altLang="en-US" sz="1800" dirty="0"/>
              <a:t>两个模式中都有</a:t>
            </a:r>
            <a:r>
              <a:rPr lang="en-US" altLang="zh-CN" sz="1800" dirty="0"/>
              <a:t>AGENT</a:t>
            </a:r>
            <a:r>
              <a:rPr lang="zh-CN" altLang="en-US" sz="1800" dirty="0"/>
              <a:t>和</a:t>
            </a:r>
            <a:r>
              <a:rPr lang="en-US" altLang="zh-CN" sz="1800" dirty="0"/>
              <a:t>ITEM</a:t>
            </a:r>
            <a:r>
              <a:rPr lang="zh-CN" altLang="en-US" sz="1800" dirty="0"/>
              <a:t>实体，这两个实体在不同模式中从不同角度藐视同一概念，因此它们包含一组不同的属性。</a:t>
            </a:r>
            <a:endParaRPr lang="zh-CN" altLang="en-US" sz="1800"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20</a:t>
            </a:fld>
            <a:endParaRPr lang="zh-CN" altLang="en-US" dirty="0"/>
          </a:p>
        </p:txBody>
      </p:sp>
    </p:spTree>
    <p:extLst>
      <p:ext uri="{BB962C8B-B14F-4D97-AF65-F5344CB8AC3E}">
        <p14:creationId xmlns:p14="http://schemas.microsoft.com/office/powerpoint/2010/main" val="2851446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496944" cy="6120680"/>
          </a:xfrm>
          <a:ln>
            <a:solidFill>
              <a:schemeClr val="accent1"/>
            </a:solidFill>
          </a:ln>
        </p:spPr>
        <p:txBody>
          <a:bodyPr>
            <a:normAutofit/>
          </a:bodyPr>
          <a:lstStyle/>
          <a:p>
            <a:pPr marL="273050" lvl="1" indent="-273050">
              <a:buNone/>
            </a:pPr>
            <a:r>
              <a:rPr lang="en-US" altLang="zh-CN" b="1" dirty="0">
                <a:solidFill>
                  <a:srgbClr val="0000FF"/>
                </a:solidFill>
              </a:rPr>
              <a:t>3.</a:t>
            </a:r>
            <a:r>
              <a:rPr lang="zh-CN" altLang="en-US" b="1" dirty="0">
                <a:solidFill>
                  <a:srgbClr val="0000FF"/>
                </a:solidFill>
              </a:rPr>
              <a:t>集成</a:t>
            </a:r>
            <a:endParaRPr lang="en-US" altLang="zh-CN" b="1" dirty="0">
              <a:solidFill>
                <a:srgbClr val="0000FF"/>
              </a:solidFill>
            </a:endParaRPr>
          </a:p>
          <a:p>
            <a:pPr marL="531813" lvl="2" indent="-258763"/>
            <a:r>
              <a:rPr lang="zh-CN" altLang="en-US" dirty="0"/>
              <a:t>集成要求解决两个模式间的冲突。</a:t>
            </a:r>
            <a:endParaRPr lang="en-US" altLang="zh-CN" dirty="0"/>
          </a:p>
          <a:p>
            <a:pPr marL="531813" lvl="2" indent="-258763"/>
            <a:r>
              <a:rPr lang="zh-CN" altLang="en-US" b="0" dirty="0"/>
              <a:t>除了消除同一性之外，还必须在管理数据库模式中添加</a:t>
            </a:r>
            <a:r>
              <a:rPr lang="en-US" altLang="zh-CN" b="0" dirty="0"/>
              <a:t>CAMPAIGN</a:t>
            </a:r>
            <a:r>
              <a:rPr lang="zh-CN" altLang="en-US" b="0" dirty="0"/>
              <a:t>实体。</a:t>
            </a:r>
            <a:endParaRPr lang="en-US" altLang="zh-CN" b="0" dirty="0"/>
          </a:p>
          <a:p>
            <a:pPr marL="531813" lvl="2" indent="-258763"/>
            <a:r>
              <a:rPr lang="zh-CN" altLang="en-US" dirty="0"/>
              <a:t>为了解决</a:t>
            </a:r>
            <a:r>
              <a:rPr lang="en-US" altLang="zh-CN" dirty="0"/>
              <a:t>ITEM</a:t>
            </a:r>
            <a:r>
              <a:rPr lang="zh-CN" altLang="en-US" dirty="0"/>
              <a:t>实体中的同名异义问题，将管理数据库中的</a:t>
            </a:r>
            <a:r>
              <a:rPr lang="en-US" altLang="zh-CN" dirty="0"/>
              <a:t>CDFOAR</a:t>
            </a:r>
            <a:r>
              <a:rPr lang="zh-CN" altLang="en-US" dirty="0"/>
              <a:t>属性重命名为</a:t>
            </a:r>
            <a:r>
              <a:rPr lang="en-US" altLang="zh-CN" dirty="0"/>
              <a:t>supplier</a:t>
            </a:r>
            <a:r>
              <a:rPr lang="zh-CN" altLang="en-US" dirty="0"/>
              <a:t>。</a:t>
            </a:r>
            <a:endParaRPr lang="en-US" altLang="zh-CN" dirty="0"/>
          </a:p>
          <a:p>
            <a:pPr marL="531813" lvl="2" indent="-258763"/>
            <a:r>
              <a:rPr lang="zh-CN" altLang="en-US" b="0" dirty="0"/>
              <a:t>为了合并模式，</a:t>
            </a:r>
            <a:r>
              <a:rPr lang="en-US" altLang="zh-CN" b="0" dirty="0"/>
              <a:t>AGENT </a:t>
            </a:r>
            <a:r>
              <a:rPr lang="zh-CN" altLang="en-US" b="0" dirty="0"/>
              <a:t>和</a:t>
            </a:r>
            <a:r>
              <a:rPr lang="en-US" altLang="zh-CN" b="0" dirty="0"/>
              <a:t>ITEM</a:t>
            </a:r>
            <a:r>
              <a:rPr lang="zh-CN" altLang="en-US" b="0" dirty="0"/>
              <a:t>实体必须包含一组相同的属性</a:t>
            </a:r>
            <a:r>
              <a:rPr lang="en-US" altLang="zh-CN" b="0" dirty="0"/>
              <a:t>----</a:t>
            </a:r>
            <a:r>
              <a:rPr lang="zh-CN" altLang="en-US" b="0" dirty="0"/>
              <a:t>即两组属性的并集。</a:t>
            </a:r>
            <a:endParaRPr lang="en-US" altLang="zh-CN" b="0" dirty="0"/>
          </a:p>
          <a:p>
            <a:pPr marL="531813" lvl="2" indent="-258763"/>
            <a:r>
              <a:rPr lang="zh-CN" altLang="en-US" dirty="0"/>
              <a:t>合并两个模式的共有概念</a:t>
            </a:r>
            <a:endParaRPr lang="en-US" altLang="zh-CN" b="0" dirty="0"/>
          </a:p>
          <a:p>
            <a:pPr marL="531813" lvl="2" indent="-258763"/>
            <a:endParaRPr lang="zh-CN" altLang="en-US"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18088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pic>
        <p:nvPicPr>
          <p:cNvPr id="12" name="Picture 3" descr="C:\Users\apple\Desktop\1_看图王.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 y="76129"/>
            <a:ext cx="5044159" cy="630519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58591" y="6364589"/>
            <a:ext cx="5044159"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6 </a:t>
            </a:r>
            <a:r>
              <a:rPr lang="zh-CN" altLang="en-US" sz="2400" dirty="0">
                <a:solidFill>
                  <a:srgbClr val="FF0000"/>
                </a:solidFill>
                <a:latin typeface="微软雅黑" panose="020B0503020204020204" pitchFamily="34" charset="-122"/>
                <a:ea typeface="微软雅黑" panose="020B0503020204020204" pitchFamily="34" charset="-122"/>
              </a:rPr>
              <a:t>协调数据库的概念模式</a:t>
            </a:r>
          </a:p>
        </p:txBody>
      </p:sp>
      <p:sp>
        <p:nvSpPr>
          <p:cNvPr id="14" name="TextBox 13"/>
          <p:cNvSpPr txBox="1"/>
          <p:nvPr/>
        </p:nvSpPr>
        <p:spPr>
          <a:xfrm>
            <a:off x="5354334" y="122182"/>
            <a:ext cx="3682162" cy="6324808"/>
          </a:xfrm>
          <a:prstGeom prst="rect">
            <a:avLst/>
          </a:prstGeom>
          <a:noFill/>
        </p:spPr>
        <p:txBody>
          <a:bodyPr wrap="square" rtlCol="0">
            <a:spAutoFit/>
          </a:bodyPr>
          <a:lstStyle/>
          <a:p>
            <a:pPr marL="95250" indent="-952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注意：该模式包括局部模式中没有的</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CATEGORY</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SEGMENT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实体，因只在创建营销数据示例库之后才添加这些实体。</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95250" indent="-952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“游泳”和“服装 ”分别是类别和部分的示例，包含进来是因为它们代表可用帮助决策过程的聚会层次。</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95250" indent="-952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根据用户的要求，目前是基于类别拟订销售预算，而在设计营销数据库时则是基于子类别拟订销售预算。这意味着</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CODSOC</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属性中已经错误地存储一种类别超过</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年时间！添加</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ATEGORY</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提供了一种潜在解决这个问题的途径。</a:t>
            </a:r>
          </a:p>
        </p:txBody>
      </p:sp>
    </p:spTree>
    <p:extLst>
      <p:ext uri="{BB962C8B-B14F-4D97-AF65-F5344CB8AC3E}">
        <p14:creationId xmlns:p14="http://schemas.microsoft.com/office/powerpoint/2010/main" val="3674939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496944" cy="6120680"/>
          </a:xfrm>
          <a:ln>
            <a:solidFill>
              <a:schemeClr val="accent1"/>
            </a:solidFill>
          </a:ln>
        </p:spPr>
        <p:txBody>
          <a:bodyPr>
            <a:normAutofit/>
          </a:bodyPr>
          <a:lstStyle/>
          <a:p>
            <a:pPr marL="273050" lvl="1" indent="-273050">
              <a:buNone/>
            </a:pPr>
            <a:r>
              <a:rPr lang="en-US" altLang="zh-CN" b="1" dirty="0">
                <a:solidFill>
                  <a:srgbClr val="0000FF"/>
                </a:solidFill>
              </a:rPr>
              <a:t>4.</a:t>
            </a:r>
            <a:r>
              <a:rPr lang="zh-CN" altLang="en-US" b="1" dirty="0">
                <a:solidFill>
                  <a:srgbClr val="0000FF"/>
                </a:solidFill>
              </a:rPr>
              <a:t>设计协调数据库</a:t>
            </a:r>
            <a:endParaRPr lang="en-US" altLang="zh-CN" b="1" dirty="0">
              <a:solidFill>
                <a:srgbClr val="0000FF"/>
              </a:solidFill>
            </a:endParaRPr>
          </a:p>
          <a:p>
            <a:pPr marL="531813" lvl="2" indent="-258763"/>
            <a:r>
              <a:rPr lang="zh-CN" altLang="en-US" dirty="0"/>
              <a:t>在定义协调数据时，需要设置数据记录级别。因为源数据库是瞬态数据库，因此选择在协调数据库中保持这种状态。</a:t>
            </a:r>
            <a:endParaRPr lang="en-US" altLang="zh-CN" dirty="0"/>
          </a:p>
          <a:p>
            <a:pPr marL="531813" lvl="2" indent="-258763"/>
            <a:r>
              <a:rPr lang="zh-CN" altLang="en-US" dirty="0"/>
              <a:t>然而，有必要评估数据准备过程的需要。应增量完成数据准备，所以在每个关系中添加</a:t>
            </a:r>
            <a:r>
              <a:rPr lang="en-US" altLang="zh-CN" dirty="0" err="1"/>
              <a:t>oper</a:t>
            </a:r>
            <a:r>
              <a:rPr lang="zh-CN" altLang="en-US" dirty="0"/>
              <a:t>属性，该属性显示自从上一次执行数据填充过程以来是否修改过元组。如果修改过，该属性应指定生成修改的运算类型。</a:t>
            </a:r>
            <a:endParaRPr lang="zh-CN" altLang="en-US"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23</a:t>
            </a:fld>
            <a:endParaRPr lang="zh-CN" altLang="en-US" dirty="0"/>
          </a:p>
        </p:txBody>
      </p:sp>
    </p:spTree>
    <p:extLst>
      <p:ext uri="{BB962C8B-B14F-4D97-AF65-F5344CB8AC3E}">
        <p14:creationId xmlns:p14="http://schemas.microsoft.com/office/powerpoint/2010/main" val="540235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24</a:t>
            </a:fld>
            <a:endParaRPr lang="zh-CN" alt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0"/>
            <a:ext cx="5256584" cy="644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07704" y="6333057"/>
            <a:ext cx="4248472"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7 </a:t>
            </a:r>
            <a:r>
              <a:rPr lang="zh-CN" altLang="en-US" sz="2400" dirty="0">
                <a:solidFill>
                  <a:srgbClr val="FF0000"/>
                </a:solidFill>
                <a:latin typeface="微软雅黑" panose="020B0503020204020204" pitchFamily="34" charset="-122"/>
                <a:ea typeface="微软雅黑" panose="020B0503020204020204" pitchFamily="34" charset="-122"/>
              </a:rPr>
              <a:t>协调逻辑模式</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第</a:t>
            </a:r>
            <a:r>
              <a:rPr lang="en-US" altLang="zh-CN" sz="2400" dirty="0">
                <a:solidFill>
                  <a:srgbClr val="FF0000"/>
                </a:solidFill>
                <a:latin typeface="微软雅黑" panose="020B0503020204020204" pitchFamily="34" charset="-122"/>
                <a:ea typeface="微软雅黑" panose="020B0503020204020204" pitchFamily="34" charset="-122"/>
              </a:rPr>
              <a:t>1</a:t>
            </a:r>
            <a:r>
              <a:rPr lang="zh-CN" altLang="en-US" sz="2400" dirty="0">
                <a:solidFill>
                  <a:srgbClr val="FF0000"/>
                </a:solidFill>
                <a:latin typeface="微软雅黑" panose="020B0503020204020204" pitchFamily="34" charset="-122"/>
                <a:ea typeface="微软雅黑" panose="020B0503020204020204" pitchFamily="34" charset="-122"/>
              </a:rPr>
              <a:t>部分</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916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25</a:t>
            </a:fld>
            <a:endParaRPr lang="zh-CN" altLang="en-US" dirty="0"/>
          </a:p>
        </p:txBody>
      </p:sp>
      <p:sp>
        <p:nvSpPr>
          <p:cNvPr id="6" name="TextBox 5"/>
          <p:cNvSpPr txBox="1"/>
          <p:nvPr/>
        </p:nvSpPr>
        <p:spPr>
          <a:xfrm>
            <a:off x="2267744" y="6148170"/>
            <a:ext cx="4248472"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8 </a:t>
            </a:r>
            <a:r>
              <a:rPr lang="zh-CN" altLang="en-US" sz="2400" dirty="0">
                <a:solidFill>
                  <a:srgbClr val="FF0000"/>
                </a:solidFill>
                <a:latin typeface="微软雅黑" panose="020B0503020204020204" pitchFamily="34" charset="-122"/>
                <a:ea typeface="微软雅黑" panose="020B0503020204020204" pitchFamily="34" charset="-122"/>
              </a:rPr>
              <a:t>协调逻辑模式（第</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部分）</a:t>
            </a:r>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60648"/>
            <a:ext cx="7488832" cy="5769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75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496944" cy="6120680"/>
          </a:xfrm>
          <a:ln>
            <a:solidFill>
              <a:schemeClr val="accent1"/>
            </a:solidFill>
          </a:ln>
        </p:spPr>
        <p:txBody>
          <a:bodyPr>
            <a:normAutofit/>
          </a:bodyPr>
          <a:lstStyle/>
          <a:p>
            <a:pPr marL="273050" lvl="1" indent="-273050">
              <a:lnSpc>
                <a:spcPct val="130000"/>
              </a:lnSpc>
              <a:buNone/>
            </a:pPr>
            <a:r>
              <a:rPr lang="en-US" altLang="zh-CN" b="1" dirty="0">
                <a:solidFill>
                  <a:srgbClr val="0000FF"/>
                </a:solidFill>
              </a:rPr>
              <a:t>4.</a:t>
            </a:r>
            <a:r>
              <a:rPr lang="zh-CN" altLang="en-US" b="1" dirty="0">
                <a:solidFill>
                  <a:srgbClr val="0000FF"/>
                </a:solidFill>
              </a:rPr>
              <a:t>设计协调数据库（续）</a:t>
            </a:r>
            <a:endParaRPr lang="en-US" altLang="zh-CN" b="1" dirty="0">
              <a:solidFill>
                <a:srgbClr val="0000FF"/>
              </a:solidFill>
            </a:endParaRPr>
          </a:p>
          <a:p>
            <a:pPr marL="531813" lvl="2" indent="-258763">
              <a:lnSpc>
                <a:spcPct val="130000"/>
              </a:lnSpc>
            </a:pPr>
            <a:r>
              <a:rPr lang="zh-CN" altLang="en-US" b="0" dirty="0"/>
              <a:t>得到可用的逻辑模式之后，定义集成阶段的第二个结果：数据源模式中的关系和协调模式中的关系之间的映射。</a:t>
            </a:r>
            <a:endParaRPr lang="en-US" altLang="zh-CN" b="0" dirty="0"/>
          </a:p>
          <a:p>
            <a:pPr marL="531813" lvl="2" indent="-258763">
              <a:lnSpc>
                <a:spcPct val="130000"/>
              </a:lnSpc>
            </a:pPr>
            <a:r>
              <a:rPr lang="zh-CN" altLang="en-US" b="0" dirty="0"/>
              <a:t>映射由一组</a:t>
            </a:r>
            <a:r>
              <a:rPr lang="en-US" altLang="zh-CN" dirty="0"/>
              <a:t>SQL</a:t>
            </a:r>
            <a:r>
              <a:rPr lang="zh-CN" altLang="en-US" dirty="0"/>
              <a:t>指令组成</a:t>
            </a:r>
            <a:r>
              <a:rPr lang="en-US" altLang="zh-CN" dirty="0"/>
              <a:t>,</a:t>
            </a:r>
            <a:r>
              <a:rPr lang="zh-CN" altLang="en-US" dirty="0"/>
              <a:t>这些</a:t>
            </a:r>
            <a:r>
              <a:rPr lang="en-US" altLang="zh-CN" dirty="0"/>
              <a:t>SQL</a:t>
            </a:r>
            <a:r>
              <a:rPr lang="zh-CN" altLang="en-US" dirty="0"/>
              <a:t>指令将协调模式的概念定义为数据源模式的视图。</a:t>
            </a:r>
            <a:endParaRPr lang="zh-CN" altLang="en-US"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26</a:t>
            </a:fld>
            <a:endParaRPr lang="zh-CN" altLang="en-US" dirty="0"/>
          </a:p>
        </p:txBody>
      </p:sp>
      <p:sp>
        <p:nvSpPr>
          <p:cNvPr id="2" name="TextBox 1"/>
          <p:cNvSpPr txBox="1"/>
          <p:nvPr/>
        </p:nvSpPr>
        <p:spPr>
          <a:xfrm>
            <a:off x="539552" y="2564904"/>
            <a:ext cx="7776864" cy="1477328"/>
          </a:xfrm>
          <a:prstGeom prst="rect">
            <a:avLst/>
          </a:prstGeom>
          <a:noFill/>
        </p:spPr>
        <p:txBody>
          <a:bodyPr wrap="square" rtlCol="0">
            <a:spAutoFit/>
          </a:bodyPr>
          <a:lstStyle/>
          <a:p>
            <a:r>
              <a:rPr lang="en-US" altLang="zh-CN" dirty="0">
                <a:solidFill>
                  <a:srgbClr val="0000FF"/>
                </a:solidFill>
              </a:rPr>
              <a:t>//Customer Mapping from the Administration DB</a:t>
            </a:r>
          </a:p>
          <a:p>
            <a:r>
              <a:rPr lang="en-US" altLang="zh-CN" dirty="0">
                <a:solidFill>
                  <a:srgbClr val="0000FF"/>
                </a:solidFill>
              </a:rPr>
              <a:t>CREATE VIEW CUSTOMERS (</a:t>
            </a:r>
            <a:r>
              <a:rPr lang="en-US" altLang="zh-CN" dirty="0" err="1">
                <a:solidFill>
                  <a:srgbClr val="0000FF"/>
                </a:solidFill>
              </a:rPr>
              <a:t>companyCode</a:t>
            </a:r>
            <a:r>
              <a:rPr lang="en-US" altLang="zh-CN" dirty="0">
                <a:solidFill>
                  <a:srgbClr val="0000FF"/>
                </a:solidFill>
              </a:rPr>
              <a:t>, </a:t>
            </a:r>
            <a:r>
              <a:rPr lang="en-US" altLang="zh-CN" dirty="0" err="1">
                <a:solidFill>
                  <a:srgbClr val="0000FF"/>
                </a:solidFill>
              </a:rPr>
              <a:t>customerCode</a:t>
            </a:r>
            <a:r>
              <a:rPr lang="en-US" altLang="zh-CN" dirty="0">
                <a:solidFill>
                  <a:srgbClr val="0000FF"/>
                </a:solidFill>
              </a:rPr>
              <a:t>, </a:t>
            </a:r>
            <a:r>
              <a:rPr lang="en-US" altLang="zh-CN" dirty="0" err="1">
                <a:solidFill>
                  <a:srgbClr val="0000FF"/>
                </a:solidFill>
              </a:rPr>
              <a:t>companyName</a:t>
            </a:r>
            <a:r>
              <a:rPr lang="en-US" altLang="zh-CN" dirty="0">
                <a:solidFill>
                  <a:srgbClr val="0000FF"/>
                </a:solidFill>
              </a:rPr>
              <a:t>,…)  AS</a:t>
            </a:r>
          </a:p>
          <a:p>
            <a:r>
              <a:rPr lang="en-US" altLang="zh-CN" dirty="0">
                <a:solidFill>
                  <a:srgbClr val="0000FF"/>
                </a:solidFill>
              </a:rPr>
              <a:t>      SELECT C.CLIDIT, C.CLICOD, C.CLIRG1,…, CD.PTELSC, CD.TELSC,…</a:t>
            </a:r>
          </a:p>
          <a:p>
            <a:r>
              <a:rPr lang="en-US" altLang="zh-CN" dirty="0">
                <a:solidFill>
                  <a:srgbClr val="0000FF"/>
                </a:solidFill>
              </a:rPr>
              <a:t>      FROM  CUSTOMER AS C, CUSTOMER_DETAILS AS CD</a:t>
            </a:r>
          </a:p>
          <a:p>
            <a:r>
              <a:rPr lang="en-US" altLang="zh-CN" dirty="0">
                <a:solidFill>
                  <a:srgbClr val="0000FF"/>
                </a:solidFill>
              </a:rPr>
              <a:t>     WHERE  C.CLIDIT = CD.CLIDIT AND C.CLICOD = CD.CLICOD</a:t>
            </a:r>
          </a:p>
        </p:txBody>
      </p:sp>
      <p:sp>
        <p:nvSpPr>
          <p:cNvPr id="5" name="TextBox 4"/>
          <p:cNvSpPr txBox="1"/>
          <p:nvPr/>
        </p:nvSpPr>
        <p:spPr>
          <a:xfrm>
            <a:off x="553593" y="4221088"/>
            <a:ext cx="7776864" cy="2031325"/>
          </a:xfrm>
          <a:prstGeom prst="rect">
            <a:avLst/>
          </a:prstGeom>
          <a:noFill/>
        </p:spPr>
        <p:txBody>
          <a:bodyPr wrap="square" rtlCol="0">
            <a:spAutoFit/>
          </a:bodyPr>
          <a:lstStyle/>
          <a:p>
            <a:r>
              <a:rPr lang="en-US" altLang="zh-CN" dirty="0">
                <a:solidFill>
                  <a:srgbClr val="0000FF"/>
                </a:solidFill>
              </a:rPr>
              <a:t>//Campaign Mapping from Marketing  DB</a:t>
            </a:r>
          </a:p>
          <a:p>
            <a:r>
              <a:rPr lang="en-US" altLang="zh-CN" dirty="0">
                <a:solidFill>
                  <a:srgbClr val="0000FF"/>
                </a:solidFill>
              </a:rPr>
              <a:t>CREATE VIEW CAMPAIGNS (year, season)  AS</a:t>
            </a:r>
          </a:p>
          <a:p>
            <a:r>
              <a:rPr lang="en-US" altLang="zh-CN" dirty="0">
                <a:solidFill>
                  <a:srgbClr val="0000FF"/>
                </a:solidFill>
              </a:rPr>
              <a:t>      SELECT BUDCAN, RGCLOC</a:t>
            </a:r>
          </a:p>
          <a:p>
            <a:r>
              <a:rPr lang="en-US" altLang="zh-CN" dirty="0">
                <a:solidFill>
                  <a:srgbClr val="0000FF"/>
                </a:solidFill>
              </a:rPr>
              <a:t>      FROM  SALES_BUDGET</a:t>
            </a:r>
          </a:p>
          <a:p>
            <a:r>
              <a:rPr lang="en-US" altLang="zh-CN" dirty="0">
                <a:solidFill>
                  <a:srgbClr val="0000FF"/>
                </a:solidFill>
              </a:rPr>
              <a:t>      UNION</a:t>
            </a:r>
          </a:p>
          <a:p>
            <a:r>
              <a:rPr lang="en-US" altLang="zh-CN" dirty="0">
                <a:solidFill>
                  <a:srgbClr val="0000FF"/>
                </a:solidFill>
              </a:rPr>
              <a:t>      SELECT BUDCAN, RGCLOC</a:t>
            </a:r>
          </a:p>
          <a:p>
            <a:r>
              <a:rPr lang="en-US" altLang="zh-CN" dirty="0">
                <a:solidFill>
                  <a:srgbClr val="0000FF"/>
                </a:solidFill>
              </a:rPr>
              <a:t>      FROM  MARKETING_BUDGET</a:t>
            </a:r>
          </a:p>
        </p:txBody>
      </p:sp>
    </p:spTree>
    <p:extLst>
      <p:ext uri="{BB962C8B-B14F-4D97-AF65-F5344CB8AC3E}">
        <p14:creationId xmlns:p14="http://schemas.microsoft.com/office/powerpoint/2010/main" val="1329236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销售数据集市</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用户需求分析</a:t>
            </a:r>
            <a:endParaRPr lang="en-US" altLang="zh-CN" dirty="0"/>
          </a:p>
          <a:p>
            <a:pPr lvl="1"/>
            <a:r>
              <a:rPr lang="zh-CN" altLang="en-US" dirty="0"/>
              <a:t>通过与用户交谈可以了解到，他们需要来自于销售数据集市 的</a:t>
            </a:r>
            <a:r>
              <a:rPr lang="en-US" altLang="zh-CN" dirty="0"/>
              <a:t>3</a:t>
            </a:r>
            <a:r>
              <a:rPr lang="zh-CN" altLang="en-US" dirty="0"/>
              <a:t>个事实：</a:t>
            </a:r>
            <a:r>
              <a:rPr lang="en-US" altLang="zh-CN" dirty="0"/>
              <a:t>invoices</a:t>
            </a:r>
            <a:r>
              <a:rPr lang="zh-CN" altLang="en-US" dirty="0"/>
              <a:t>、</a:t>
            </a:r>
            <a:r>
              <a:rPr lang="en-US" altLang="zh-CN" dirty="0"/>
              <a:t>orders</a:t>
            </a:r>
            <a:r>
              <a:rPr lang="zh-CN" altLang="en-US" dirty="0"/>
              <a:t>、</a:t>
            </a:r>
            <a:r>
              <a:rPr lang="en-US" altLang="zh-CN" dirty="0"/>
              <a:t>budget</a:t>
            </a:r>
            <a:r>
              <a:rPr lang="zh-CN" altLang="en-US" dirty="0"/>
              <a:t>。</a:t>
            </a:r>
            <a:endParaRPr lang="en-US" altLang="zh-CN" dirty="0"/>
          </a:p>
          <a:p>
            <a:pPr lvl="1"/>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27</a:t>
            </a:fld>
            <a:endParaRPr lang="zh-CN" alt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1" y="3463900"/>
            <a:ext cx="818641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08521" y="2895327"/>
            <a:ext cx="4248472"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13 </a:t>
            </a:r>
            <a:r>
              <a:rPr lang="zh-CN" altLang="en-US" sz="2400" b="1" dirty="0">
                <a:solidFill>
                  <a:srgbClr val="FF0000"/>
                </a:solidFill>
                <a:latin typeface="微软雅黑" panose="020B0503020204020204" pitchFamily="34" charset="-122"/>
                <a:ea typeface="微软雅黑" panose="020B0503020204020204" pitchFamily="34" charset="-122"/>
              </a:rPr>
              <a:t>用户需求词汇表示例</a:t>
            </a:r>
          </a:p>
        </p:txBody>
      </p:sp>
    </p:spTree>
    <p:extLst>
      <p:ext uri="{BB962C8B-B14F-4D97-AF65-F5344CB8AC3E}">
        <p14:creationId xmlns:p14="http://schemas.microsoft.com/office/powerpoint/2010/main" val="3192875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28</a:t>
            </a:fld>
            <a:endParaRPr lang="zh-CN" altLang="en-US" dirty="0"/>
          </a:p>
        </p:txBody>
      </p:sp>
      <p:pic>
        <p:nvPicPr>
          <p:cNvPr id="14342"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262" y="692696"/>
            <a:ext cx="8184648" cy="314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305829" y="130728"/>
            <a:ext cx="4248472"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14 </a:t>
            </a:r>
            <a:r>
              <a:rPr lang="zh-CN" altLang="en-US" sz="2400" b="1" dirty="0">
                <a:solidFill>
                  <a:srgbClr val="FF0000"/>
                </a:solidFill>
                <a:latin typeface="微软雅黑" panose="020B0503020204020204" pitchFamily="34" charset="-122"/>
                <a:ea typeface="微软雅黑" panose="020B0503020204020204" pitchFamily="34" charset="-122"/>
              </a:rPr>
              <a:t>预计工作负载示例</a:t>
            </a:r>
          </a:p>
        </p:txBody>
      </p:sp>
      <p:sp>
        <p:nvSpPr>
          <p:cNvPr id="9" name="TextBox 8"/>
          <p:cNvSpPr txBox="1"/>
          <p:nvPr/>
        </p:nvSpPr>
        <p:spPr>
          <a:xfrm>
            <a:off x="251520" y="4077072"/>
            <a:ext cx="8496944"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如果需要将终端用户表达的需求与协调模式进行比较，则必须定一个新属性</a:t>
            </a:r>
            <a:r>
              <a:rPr lang="en-US" altLang="zh-CN" dirty="0">
                <a:solidFill>
                  <a:srgbClr val="0000FF"/>
                </a:solidFill>
                <a:latin typeface="微软雅黑" panose="020B0503020204020204" pitchFamily="34" charset="-122"/>
                <a:ea typeface="微软雅黑" panose="020B0503020204020204" pitchFamily="34" charset="-122"/>
              </a:rPr>
              <a:t>returns</a:t>
            </a:r>
            <a:r>
              <a:rPr lang="zh-CN" altLang="en-US" dirty="0">
                <a:solidFill>
                  <a:srgbClr val="0000FF"/>
                </a:solidFill>
                <a:latin typeface="微软雅黑" panose="020B0503020204020204" pitchFamily="34" charset="-122"/>
                <a:ea typeface="微软雅黑" panose="020B0503020204020204" pitchFamily="34" charset="-122"/>
              </a:rPr>
              <a:t>，并将其添加到已有的属性中，该属性指示为每个订单行返回的物品数量。</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用户和数据库管理员必须就内容达成一致：订单和发票的数据准备频率应该是每周一次，而预算的数据准备频率应该是每年一次。</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考虑到层次结构的动态性，用户要求能够基于“昨天归于今天”和“今天或昨天”时间场景，使用分配给经销处的销售代理的引用构造查询。</a:t>
            </a:r>
          </a:p>
        </p:txBody>
      </p:sp>
    </p:spTree>
    <p:extLst>
      <p:ext uri="{BB962C8B-B14F-4D97-AF65-F5344CB8AC3E}">
        <p14:creationId xmlns:p14="http://schemas.microsoft.com/office/powerpoint/2010/main" val="273216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应用领域</a:t>
            </a:r>
          </a:p>
        </p:txBody>
      </p:sp>
      <p:sp>
        <p:nvSpPr>
          <p:cNvPr id="3" name="内容占位符 2"/>
          <p:cNvSpPr>
            <a:spLocks noGrp="1"/>
          </p:cNvSpPr>
          <p:nvPr>
            <p:ph idx="1"/>
          </p:nvPr>
        </p:nvSpPr>
        <p:spPr/>
        <p:txBody>
          <a:bodyPr>
            <a:normAutofit/>
          </a:bodyPr>
          <a:lstStyle/>
          <a:p>
            <a:r>
              <a:rPr lang="en-US" altLang="zh-CN" sz="2400" b="0" dirty="0" err="1"/>
              <a:t>TransSport</a:t>
            </a:r>
            <a:r>
              <a:rPr lang="zh-CN" altLang="en-US" sz="2400" b="0" dirty="0"/>
              <a:t>公司是一家批发销售运动服装的大型公司，公司有经销处网络进行销售运营。每个经销处都配备一定数量的销售代理，并向这些销售代理分配各自的运营地区。大多数客户都是大型零售连锁店，连锁店有位于不同地区的许多分店。</a:t>
            </a:r>
            <a:endParaRPr lang="en-US" altLang="zh-CN" sz="2400" b="0" dirty="0"/>
          </a:p>
          <a:p>
            <a:r>
              <a:rPr lang="zh-CN" altLang="en-US" sz="2400" b="0" dirty="0"/>
              <a:t>在本案例中使用一个销售文档表示销售</a:t>
            </a:r>
            <a:endParaRPr lang="en-US" altLang="zh-CN" sz="2400" b="0" dirty="0"/>
          </a:p>
          <a:p>
            <a:pPr lvl="1"/>
            <a:r>
              <a:rPr lang="zh-CN" altLang="en-US" sz="2000" b="0" dirty="0"/>
              <a:t>销售文档由详细描述所销售货物的单位的一行或多行组成。</a:t>
            </a:r>
            <a:endParaRPr lang="en-US" altLang="zh-CN" sz="2000" b="0" dirty="0"/>
          </a:p>
          <a:p>
            <a:pPr lvl="1"/>
            <a:r>
              <a:rPr lang="en-US" altLang="zh-CN" sz="2000" dirty="0" err="1"/>
              <a:t>TransSport</a:t>
            </a:r>
            <a:r>
              <a:rPr lang="zh-CN" altLang="en-US" sz="2000" dirty="0"/>
              <a:t>提供销售的物品具有高度的季节性，因此在一年的不同季节中趋向于销售相当不同的产品，这样造成营业额有显著的波动。</a:t>
            </a:r>
            <a:endParaRPr lang="en-US" altLang="zh-CN" sz="2000" dirty="0"/>
          </a:p>
          <a:p>
            <a:pPr lvl="1"/>
            <a:r>
              <a:rPr lang="zh-CN" altLang="en-US" sz="2000" b="0" dirty="0"/>
              <a:t>将一个日历年份划分到两个主要营销推广中：秋冬季节和春夏季节的营销推广。</a:t>
            </a:r>
            <a:r>
              <a:rPr lang="zh-CN" altLang="en-US" sz="2000" dirty="0"/>
              <a:t>营销推广的订单收集和签发发票发生在每年不同的月份。</a:t>
            </a:r>
            <a:endParaRPr lang="en-US" altLang="zh-CN" sz="2000" b="0" dirty="0"/>
          </a:p>
          <a:p>
            <a:endParaRPr lang="zh-CN" altLang="en-US" sz="2400"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3890180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销售数据集市</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概念设计</a:t>
            </a:r>
            <a:endParaRPr lang="en-US" altLang="zh-CN" dirty="0"/>
          </a:p>
          <a:p>
            <a:pPr lvl="1"/>
            <a:r>
              <a:rPr lang="zh-CN" altLang="en-US" dirty="0"/>
              <a:t>通过执行如下操作开始销售数据集市的概念设计：选择</a:t>
            </a:r>
            <a:r>
              <a:rPr lang="en-US" altLang="zh-CN" dirty="0"/>
              <a:t>INVOICE</a:t>
            </a:r>
            <a:r>
              <a:rPr lang="zh-CN" altLang="en-US" dirty="0"/>
              <a:t>、</a:t>
            </a:r>
            <a:r>
              <a:rPr lang="en-US" altLang="zh-CN" dirty="0"/>
              <a:t>ORDER</a:t>
            </a:r>
            <a:r>
              <a:rPr lang="zh-CN" altLang="en-US" dirty="0"/>
              <a:t>和</a:t>
            </a:r>
            <a:r>
              <a:rPr lang="en-US" altLang="zh-CN" dirty="0"/>
              <a:t>BUDGET</a:t>
            </a:r>
            <a:r>
              <a:rPr lang="zh-CN" altLang="en-US" dirty="0"/>
              <a:t>表，并且将这些表分别对应</a:t>
            </a:r>
            <a:r>
              <a:rPr lang="en-US" altLang="zh-CN" dirty="0"/>
              <a:t>INVOICE_LINES</a:t>
            </a:r>
            <a:r>
              <a:rPr lang="zh-CN" altLang="en-US" dirty="0"/>
              <a:t>、</a:t>
            </a:r>
            <a:r>
              <a:rPr lang="en-US" altLang="zh-CN" dirty="0"/>
              <a:t>ORDER_LINES</a:t>
            </a:r>
            <a:r>
              <a:rPr lang="zh-CN" altLang="en-US" dirty="0"/>
              <a:t>和</a:t>
            </a:r>
            <a:r>
              <a:rPr lang="en-US" altLang="zh-CN" dirty="0"/>
              <a:t>SALES_BUDGET</a:t>
            </a:r>
            <a:r>
              <a:rPr lang="zh-CN" altLang="en-US" dirty="0"/>
              <a:t>关系。</a:t>
            </a:r>
            <a:endParaRPr lang="en-US" altLang="zh-CN" dirty="0"/>
          </a:p>
          <a:p>
            <a:pPr lvl="1"/>
            <a:r>
              <a:rPr lang="en-US" altLang="zh-CN" dirty="0"/>
              <a:t>ORDER</a:t>
            </a:r>
            <a:r>
              <a:rPr lang="zh-CN" altLang="en-US" dirty="0"/>
              <a:t>事实的设计。</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29</a:t>
            </a:fld>
            <a:endParaRPr lang="zh-CN" altLang="en-US" dirty="0"/>
          </a:p>
        </p:txBody>
      </p:sp>
    </p:spTree>
    <p:extLst>
      <p:ext uri="{BB962C8B-B14F-4D97-AF65-F5344CB8AC3E}">
        <p14:creationId xmlns:p14="http://schemas.microsoft.com/office/powerpoint/2010/main" val="3923487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30</a:t>
            </a:fld>
            <a:endParaRPr lang="zh-CN" alt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88640"/>
            <a:ext cx="7631810"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67744" y="6148170"/>
            <a:ext cx="4608512"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9 ORDER_LINES</a:t>
            </a:r>
            <a:r>
              <a:rPr lang="zh-CN" altLang="en-US" sz="2400" dirty="0">
                <a:solidFill>
                  <a:srgbClr val="FF0000"/>
                </a:solidFill>
                <a:latin typeface="微软雅黑" panose="020B0503020204020204" pitchFamily="34" charset="-122"/>
                <a:ea typeface="微软雅黑" panose="020B0503020204020204" pitchFamily="34" charset="-122"/>
              </a:rPr>
              <a:t>关系属性树</a:t>
            </a:r>
          </a:p>
        </p:txBody>
      </p:sp>
    </p:spTree>
    <p:extLst>
      <p:ext uri="{BB962C8B-B14F-4D97-AF65-F5344CB8AC3E}">
        <p14:creationId xmlns:p14="http://schemas.microsoft.com/office/powerpoint/2010/main" val="1595459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12968" cy="6120680"/>
          </a:xfrm>
        </p:spPr>
        <p:txBody>
          <a:bodyPr>
            <a:normAutofit/>
          </a:bodyPr>
          <a:lstStyle/>
          <a:p>
            <a:r>
              <a:rPr lang="zh-CN" altLang="en-US" sz="2400" b="0" dirty="0"/>
              <a:t>对图</a:t>
            </a:r>
            <a:r>
              <a:rPr lang="en-US" altLang="zh-CN" sz="2400" b="0" dirty="0"/>
              <a:t>9</a:t>
            </a:r>
            <a:r>
              <a:rPr lang="zh-CN" altLang="en-US" sz="2400" b="0" dirty="0"/>
              <a:t>的属性树进行初步调整。</a:t>
            </a:r>
            <a:endParaRPr lang="en-US" altLang="zh-CN" sz="2400" b="0" dirty="0"/>
          </a:p>
          <a:p>
            <a:pPr marL="450850" lvl="1" indent="-177800">
              <a:buFont typeface="+mj-ea"/>
              <a:buAutoNum type="circleNumDbPlain"/>
            </a:pPr>
            <a:r>
              <a:rPr lang="zh-CN" altLang="en-US" sz="2000" b="0" dirty="0"/>
              <a:t>为了更清晰地显示该属性树，用关系名替代</a:t>
            </a:r>
            <a:r>
              <a:rPr lang="zh-CN" altLang="en-US" sz="2000" dirty="0"/>
              <a:t>键，如，</a:t>
            </a:r>
            <a:r>
              <a:rPr lang="en-US" altLang="zh-CN" sz="2000" dirty="0" err="1"/>
              <a:t>year+orderNumber</a:t>
            </a:r>
            <a:r>
              <a:rPr lang="zh-CN" altLang="en-US" sz="2000" dirty="0"/>
              <a:t>变成</a:t>
            </a:r>
            <a:r>
              <a:rPr lang="en-US" altLang="zh-CN" sz="2000" dirty="0"/>
              <a:t>order</a:t>
            </a:r>
            <a:r>
              <a:rPr lang="zh-CN" altLang="en-US" sz="2000" dirty="0"/>
              <a:t>。</a:t>
            </a:r>
            <a:endParaRPr lang="en-US" altLang="zh-CN" sz="2000" dirty="0"/>
          </a:p>
          <a:p>
            <a:pPr marL="450850" lvl="1" indent="-177800">
              <a:buFont typeface="+mj-ea"/>
              <a:buAutoNum type="circleNumDbPlain"/>
            </a:pPr>
            <a:r>
              <a:rPr lang="zh-CN" altLang="en-US" sz="2000" dirty="0"/>
              <a:t>消除</a:t>
            </a:r>
            <a:r>
              <a:rPr lang="en-US" altLang="zh-CN" sz="2000" dirty="0" err="1"/>
              <a:t>oper</a:t>
            </a:r>
            <a:r>
              <a:rPr lang="zh-CN" altLang="en-US" sz="2000" dirty="0"/>
              <a:t>属性</a:t>
            </a:r>
            <a:endParaRPr lang="en-US" altLang="zh-CN" sz="2000" dirty="0"/>
          </a:p>
          <a:p>
            <a:pPr marL="450850" lvl="1" indent="-177800">
              <a:buFont typeface="+mj-ea"/>
              <a:buAutoNum type="circleNumDbPlain"/>
            </a:pPr>
            <a:r>
              <a:rPr lang="zh-CN" altLang="en-US" sz="2000" dirty="0"/>
              <a:t>按用户请求添加</a:t>
            </a:r>
            <a:r>
              <a:rPr lang="en-US" altLang="zh-CN" sz="2000" dirty="0"/>
              <a:t>returns</a:t>
            </a:r>
            <a:r>
              <a:rPr lang="zh-CN" altLang="en-US" sz="2000" dirty="0"/>
              <a:t>属性</a:t>
            </a:r>
            <a:endParaRPr lang="en-US" altLang="zh-CN" sz="2000" dirty="0"/>
          </a:p>
          <a:p>
            <a:pPr marL="450850" lvl="1" indent="-177800">
              <a:buFont typeface="+mj-ea"/>
              <a:buAutoNum type="circleNumDbPlain"/>
            </a:pPr>
            <a:r>
              <a:rPr lang="zh-CN" altLang="en-US" sz="2000" dirty="0"/>
              <a:t>明确设置订单行的单位价格，因为订单行确定物品和订单种类，而物品和订单种类确定价格表。</a:t>
            </a:r>
            <a:endParaRPr lang="en-US" altLang="zh-CN" sz="2000" dirty="0"/>
          </a:p>
          <a:p>
            <a:pPr marL="273050" lvl="1" indent="0">
              <a:buNone/>
            </a:pPr>
            <a:endParaRPr lang="en-US" altLang="zh-CN" sz="2000" dirty="0"/>
          </a:p>
          <a:p>
            <a:pPr marL="273050" lvl="1" indent="0">
              <a:buNone/>
            </a:pPr>
            <a:r>
              <a:rPr lang="zh-CN" altLang="en-US" sz="2000" dirty="0"/>
              <a:t>通过执行上述步骤，获得图</a:t>
            </a:r>
            <a:r>
              <a:rPr lang="en-US" altLang="zh-CN" sz="2000" dirty="0"/>
              <a:t>10</a:t>
            </a:r>
            <a:r>
              <a:rPr lang="zh-CN" altLang="en-US" sz="2000" dirty="0"/>
              <a:t>所示的属性树。然后继续对销售数据集市执行修剪和移植操作。</a:t>
            </a:r>
            <a:endParaRPr lang="en-US" altLang="zh-CN" sz="200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31</a:t>
            </a:fld>
            <a:endParaRPr lang="zh-CN" altLang="en-US" dirty="0"/>
          </a:p>
        </p:txBody>
      </p:sp>
    </p:spTree>
    <p:extLst>
      <p:ext uri="{BB962C8B-B14F-4D97-AF65-F5344CB8AC3E}">
        <p14:creationId xmlns:p14="http://schemas.microsoft.com/office/powerpoint/2010/main" val="1183926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32</a:t>
            </a:fld>
            <a:endParaRPr lang="zh-CN" altLang="en-US" dirty="0"/>
          </a:p>
        </p:txBody>
      </p:sp>
      <p:sp>
        <p:nvSpPr>
          <p:cNvPr id="6" name="TextBox 5"/>
          <p:cNvSpPr txBox="1"/>
          <p:nvPr/>
        </p:nvSpPr>
        <p:spPr>
          <a:xfrm>
            <a:off x="2483768" y="6194610"/>
            <a:ext cx="4248472"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10 </a:t>
            </a:r>
            <a:r>
              <a:rPr lang="zh-CN" altLang="en-US" sz="2400" dirty="0">
                <a:solidFill>
                  <a:srgbClr val="FF0000"/>
                </a:solidFill>
                <a:latin typeface="微软雅黑" panose="020B0503020204020204" pitchFamily="34" charset="-122"/>
                <a:ea typeface="微软雅黑" panose="020B0503020204020204" pitchFamily="34" charset="-122"/>
              </a:rPr>
              <a:t>修改过的属性树</a:t>
            </a:r>
          </a:p>
        </p:txBody>
      </p:sp>
      <p:pic>
        <p:nvPicPr>
          <p:cNvPr id="184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88640"/>
            <a:ext cx="7272808" cy="60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581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33</a:t>
            </a:fld>
            <a:endParaRPr lang="zh-CN" altLang="en-US"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404664"/>
            <a:ext cx="6468719"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94522" y="5917337"/>
            <a:ext cx="4248472"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11 </a:t>
            </a:r>
            <a:r>
              <a:rPr lang="zh-CN" altLang="en-US" sz="2400" dirty="0">
                <a:solidFill>
                  <a:srgbClr val="FF0000"/>
                </a:solidFill>
                <a:latin typeface="微软雅黑" panose="020B0503020204020204" pitchFamily="34" charset="-122"/>
                <a:ea typeface="微软雅黑" panose="020B0503020204020204" pitchFamily="34" charset="-122"/>
              </a:rPr>
              <a:t>发票事实模式</a:t>
            </a:r>
          </a:p>
        </p:txBody>
      </p:sp>
    </p:spTree>
    <p:extLst>
      <p:ext uri="{BB962C8B-B14F-4D97-AF65-F5344CB8AC3E}">
        <p14:creationId xmlns:p14="http://schemas.microsoft.com/office/powerpoint/2010/main" val="1067144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34</a:t>
            </a:fld>
            <a:endParaRPr lang="zh-CN" altLang="en-US" dirty="0"/>
          </a:p>
        </p:txBody>
      </p:sp>
      <p:sp>
        <p:nvSpPr>
          <p:cNvPr id="6" name="TextBox 5"/>
          <p:cNvSpPr txBox="1"/>
          <p:nvPr/>
        </p:nvSpPr>
        <p:spPr>
          <a:xfrm>
            <a:off x="2288806" y="4581128"/>
            <a:ext cx="4248472"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12 </a:t>
            </a:r>
            <a:r>
              <a:rPr lang="zh-CN" altLang="en-US" sz="2400" dirty="0">
                <a:solidFill>
                  <a:srgbClr val="FF0000"/>
                </a:solidFill>
                <a:latin typeface="微软雅黑" panose="020B0503020204020204" pitchFamily="34" charset="-122"/>
                <a:ea typeface="微软雅黑" panose="020B0503020204020204" pitchFamily="34" charset="-122"/>
              </a:rPr>
              <a:t>预算事实模式</a:t>
            </a:r>
          </a:p>
        </p:txBody>
      </p:sp>
      <p:pic>
        <p:nvPicPr>
          <p:cNvPr id="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47643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543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35</a:t>
            </a:fld>
            <a:endParaRPr lang="zh-CN" altLang="en-US" dirty="0"/>
          </a:p>
        </p:txBody>
      </p:sp>
      <p:sp>
        <p:nvSpPr>
          <p:cNvPr id="6" name="TextBox 5"/>
          <p:cNvSpPr txBox="1"/>
          <p:nvPr/>
        </p:nvSpPr>
        <p:spPr>
          <a:xfrm>
            <a:off x="2195736" y="5229200"/>
            <a:ext cx="5400600"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13 </a:t>
            </a:r>
            <a:r>
              <a:rPr lang="zh-CN" altLang="en-US" sz="2400" dirty="0">
                <a:solidFill>
                  <a:srgbClr val="FF0000"/>
                </a:solidFill>
                <a:latin typeface="微软雅黑" panose="020B0503020204020204" pitchFamily="34" charset="-122"/>
                <a:ea typeface="微软雅黑" panose="020B0503020204020204" pitchFamily="34" charset="-122"/>
              </a:rPr>
              <a:t>合并的发票和预算事实模式</a:t>
            </a:r>
          </a:p>
        </p:txBody>
      </p:sp>
      <p:pic>
        <p:nvPicPr>
          <p:cNvPr id="1945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053" y="404664"/>
            <a:ext cx="827651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788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销售数据集市</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逻辑设计</a:t>
            </a:r>
            <a:endParaRPr lang="en-US" altLang="zh-CN" dirty="0"/>
          </a:p>
          <a:p>
            <a:pPr lvl="1"/>
            <a:r>
              <a:rPr lang="zh-CN" altLang="en-US" dirty="0"/>
              <a:t>选择对所有数据集市使用星形模式。</a:t>
            </a:r>
            <a:endParaRPr lang="en-US" altLang="zh-CN" dirty="0"/>
          </a:p>
          <a:p>
            <a:pPr lvl="1"/>
            <a:r>
              <a:rPr lang="zh-CN" altLang="en-US" dirty="0"/>
              <a:t>图</a:t>
            </a:r>
            <a:r>
              <a:rPr lang="en-US" altLang="zh-CN" dirty="0"/>
              <a:t>14</a:t>
            </a:r>
            <a:r>
              <a:rPr lang="zh-CN" altLang="en-US" dirty="0"/>
              <a:t>为订单和发票星形模式</a:t>
            </a:r>
            <a:endParaRPr lang="en-US" altLang="zh-CN" dirty="0"/>
          </a:p>
          <a:p>
            <a:pPr lvl="1"/>
            <a:r>
              <a:rPr lang="zh-CN" altLang="en-US" dirty="0"/>
              <a:t>注意：这两个事实模式展示了许多一致的层次结构（</a:t>
            </a:r>
            <a:r>
              <a:rPr lang="en-US" altLang="zh-CN" dirty="0"/>
              <a:t>agent</a:t>
            </a:r>
            <a:r>
              <a:rPr lang="zh-CN" altLang="en-US" dirty="0"/>
              <a:t>、</a:t>
            </a:r>
            <a:r>
              <a:rPr lang="en-US" altLang="zh-CN" dirty="0" err="1"/>
              <a:t>subCategory</a:t>
            </a:r>
            <a:r>
              <a:rPr lang="zh-CN" altLang="en-US" dirty="0"/>
              <a:t>、</a:t>
            </a:r>
            <a:r>
              <a:rPr lang="en-US" altLang="zh-CN" dirty="0"/>
              <a:t>customer</a:t>
            </a:r>
            <a:r>
              <a:rPr lang="zh-CN" altLang="en-US" dirty="0"/>
              <a:t>和</a:t>
            </a:r>
            <a:r>
              <a:rPr lang="en-US" altLang="zh-CN" dirty="0"/>
              <a:t>date</a:t>
            </a:r>
            <a:r>
              <a:rPr lang="zh-CN" altLang="en-US" dirty="0"/>
              <a:t>）。但</a:t>
            </a:r>
            <a:r>
              <a:rPr lang="en-US" altLang="zh-CN" dirty="0"/>
              <a:t>ORDER</a:t>
            </a:r>
            <a:r>
              <a:rPr lang="zh-CN" altLang="en-US" dirty="0"/>
              <a:t>事实的</a:t>
            </a:r>
            <a:r>
              <a:rPr lang="en-US" altLang="zh-CN" dirty="0" err="1"/>
              <a:t>orderDate</a:t>
            </a:r>
            <a:r>
              <a:rPr lang="zh-CN" altLang="en-US" dirty="0"/>
              <a:t>层次结构比</a:t>
            </a:r>
            <a:r>
              <a:rPr lang="en-US" altLang="zh-CN" dirty="0"/>
              <a:t>INVOICE</a:t>
            </a:r>
            <a:r>
              <a:rPr lang="zh-CN" altLang="en-US" dirty="0"/>
              <a:t>事实的</a:t>
            </a:r>
            <a:r>
              <a:rPr lang="en-US" altLang="zh-CN" dirty="0" err="1"/>
              <a:t>orderDate</a:t>
            </a:r>
            <a:r>
              <a:rPr lang="zh-CN" altLang="en-US" dirty="0"/>
              <a:t>层次结构多包含两个属性。为了解决这个问题，应用雪花解决方案并添加一个新表</a:t>
            </a:r>
            <a:r>
              <a:rPr lang="en-US" altLang="zh-CN" dirty="0"/>
              <a:t>DT_CAMPAIGN</a:t>
            </a:r>
            <a:r>
              <a:rPr lang="zh-CN" altLang="en-US" dirty="0"/>
              <a:t>，该表只用于查询订单。</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36</a:t>
            </a:fld>
            <a:endParaRPr lang="zh-CN" altLang="en-US" dirty="0"/>
          </a:p>
        </p:txBody>
      </p:sp>
    </p:spTree>
    <p:extLst>
      <p:ext uri="{BB962C8B-B14F-4D97-AF65-F5344CB8AC3E}">
        <p14:creationId xmlns:p14="http://schemas.microsoft.com/office/powerpoint/2010/main" val="2830947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37</a:t>
            </a:fld>
            <a:endParaRPr lang="zh-CN" altLang="en-US"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5112568" cy="655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220072" y="1988840"/>
            <a:ext cx="3779912"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图</a:t>
            </a:r>
            <a:r>
              <a:rPr lang="en-US" altLang="zh-CN" sz="2000" dirty="0">
                <a:solidFill>
                  <a:srgbClr val="FF0000"/>
                </a:solidFill>
                <a:latin typeface="微软雅黑" panose="020B0503020204020204" pitchFamily="34" charset="-122"/>
                <a:ea typeface="微软雅黑" panose="020B0503020204020204" pitchFamily="34" charset="-122"/>
              </a:rPr>
              <a:t>14 </a:t>
            </a:r>
            <a:r>
              <a:rPr lang="zh-CN" altLang="en-US" sz="2000" dirty="0">
                <a:solidFill>
                  <a:srgbClr val="FF0000"/>
                </a:solidFill>
                <a:latin typeface="微软雅黑" panose="020B0503020204020204" pitchFamily="34" charset="-122"/>
                <a:ea typeface="微软雅黑" panose="020B0503020204020204" pitchFamily="34" charset="-122"/>
              </a:rPr>
              <a:t>商业数据集市的逻辑模式</a:t>
            </a:r>
          </a:p>
        </p:txBody>
      </p:sp>
    </p:spTree>
    <p:extLst>
      <p:ext uri="{BB962C8B-B14F-4D97-AF65-F5344CB8AC3E}">
        <p14:creationId xmlns:p14="http://schemas.microsoft.com/office/powerpoint/2010/main" val="1324004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12968" cy="6120680"/>
          </a:xfrm>
        </p:spPr>
        <p:txBody>
          <a:bodyPr>
            <a:normAutofit/>
          </a:bodyPr>
          <a:lstStyle/>
          <a:p>
            <a:r>
              <a:rPr lang="en-US" altLang="zh-CN" sz="2400" b="0" dirty="0"/>
              <a:t>ORDER</a:t>
            </a:r>
            <a:r>
              <a:rPr lang="zh-CN" altLang="en-US" sz="2400" b="0" dirty="0"/>
              <a:t>事实模式包括两个退化维度：</a:t>
            </a:r>
            <a:r>
              <a:rPr lang="en-US" altLang="zh-CN" sz="2400" b="0" dirty="0" err="1"/>
              <a:t>paymentDueDate</a:t>
            </a:r>
            <a:r>
              <a:rPr lang="zh-CN" altLang="en-US" sz="2400" b="0" dirty="0"/>
              <a:t>和</a:t>
            </a:r>
            <a:r>
              <a:rPr lang="en-US" altLang="zh-CN" sz="2400" b="0" dirty="0" err="1"/>
              <a:t>deliveryDate</a:t>
            </a:r>
            <a:r>
              <a:rPr lang="zh-CN" altLang="en-US" sz="2400" b="0" dirty="0"/>
              <a:t>。可把它们作为属性添加到订单事实表的主键中，而不是创建引用</a:t>
            </a:r>
            <a:r>
              <a:rPr lang="en-US" altLang="zh-CN" sz="2400" b="0" dirty="0"/>
              <a:t>DT_DATE</a:t>
            </a:r>
            <a:r>
              <a:rPr lang="zh-CN" altLang="en-US" sz="2400" b="0" dirty="0"/>
              <a:t>的其他两个外键，以避免额外的连接。</a:t>
            </a:r>
            <a:r>
              <a:rPr lang="en-US" altLang="zh-CN" sz="2400" b="0" dirty="0" err="1"/>
              <a:t>paymentType</a:t>
            </a:r>
            <a:r>
              <a:rPr lang="zh-CN" altLang="en-US" sz="2400" b="0" dirty="0"/>
              <a:t>描述属性与事实表连接，因此将</a:t>
            </a:r>
            <a:r>
              <a:rPr lang="en-US" altLang="zh-CN" sz="2400" b="0" dirty="0"/>
              <a:t>payment Type</a:t>
            </a:r>
            <a:r>
              <a:rPr lang="zh-CN" altLang="en-US" sz="2400" b="0" dirty="0"/>
              <a:t>添加到事实表中。</a:t>
            </a:r>
            <a:endParaRPr lang="en-US" altLang="zh-CN" sz="2400" b="0" dirty="0"/>
          </a:p>
          <a:p>
            <a:endParaRPr lang="zh-CN" altLang="en-US" sz="2400"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38</a:t>
            </a:fld>
            <a:endParaRPr lang="zh-CN" altLang="en-US" dirty="0"/>
          </a:p>
        </p:txBody>
      </p:sp>
    </p:spTree>
    <p:extLst>
      <p:ext uri="{BB962C8B-B14F-4D97-AF65-F5344CB8AC3E}">
        <p14:creationId xmlns:p14="http://schemas.microsoft.com/office/powerpoint/2010/main" val="35582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12968" cy="6048672"/>
          </a:xfrm>
        </p:spPr>
        <p:txBody>
          <a:bodyPr>
            <a:normAutofit/>
          </a:bodyPr>
          <a:lstStyle/>
          <a:p>
            <a:pPr lvl="1"/>
            <a:r>
              <a:rPr lang="zh-CN" altLang="en-US" b="0" dirty="0"/>
              <a:t>在开始每个季节的营销推广之前不久，编制一份价格表，其中包括显示给客户以供其订购和签发发票的物品。</a:t>
            </a:r>
            <a:endParaRPr lang="en-US" altLang="zh-CN" b="0" dirty="0"/>
          </a:p>
          <a:p>
            <a:pPr lvl="1"/>
            <a:r>
              <a:rPr lang="zh-CN" altLang="en-US" dirty="0"/>
              <a:t>营销产品分为两类：新产品和传统产品。新产品添加到集合中以更新销售范围并追赶最新的潮流，传统产品则是定期在某些季节中销售。</a:t>
            </a:r>
            <a:endParaRPr lang="en-US" altLang="zh-CN" dirty="0"/>
          </a:p>
          <a:p>
            <a:pPr lvl="1"/>
            <a:r>
              <a:rPr lang="zh-CN" altLang="en-US" b="0" dirty="0"/>
              <a:t>在每年夏天拟订运营预算，计划在每个季节中销售的物品以及将签出发票的金额。</a:t>
            </a:r>
            <a:endParaRPr lang="en-US" altLang="zh-CN" b="0" dirty="0"/>
          </a:p>
          <a:p>
            <a:pPr lvl="1"/>
            <a:r>
              <a:rPr lang="zh-CN" altLang="en-US" dirty="0"/>
              <a:t>在财政年份期间可能多次修改预算，然后将预算传递给销售部门和营销部分的经理，这些经理会按照客户和产品排序预测数字。</a:t>
            </a:r>
            <a:endParaRPr lang="zh-CN" altLang="en-US"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2190161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销售数据集市</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0" y="836712"/>
            <a:ext cx="8964488" cy="5832648"/>
          </a:xfrm>
        </p:spPr>
        <p:txBody>
          <a:bodyPr>
            <a:normAutofit fontScale="92500" lnSpcReduction="20000"/>
          </a:bodyPr>
          <a:lstStyle/>
          <a:p>
            <a:r>
              <a:rPr lang="zh-CN" altLang="en-US" dirty="0"/>
              <a:t>物理设计</a:t>
            </a:r>
            <a:endParaRPr lang="en-US" altLang="zh-CN" dirty="0"/>
          </a:p>
          <a:p>
            <a:pPr lvl="1"/>
            <a:r>
              <a:rPr lang="zh-CN" altLang="en-US" dirty="0"/>
              <a:t>本阶段需要处理的主要问题是为创建的事实表和维度表选择索引。 </a:t>
            </a:r>
            <a:endParaRPr lang="en-US" altLang="zh-CN" dirty="0"/>
          </a:p>
          <a:p>
            <a:pPr lvl="1"/>
            <a:r>
              <a:rPr lang="zh-CN" altLang="en-US" dirty="0"/>
              <a:t>对销售数据集市而言，最大磁盘空间为</a:t>
            </a:r>
            <a:r>
              <a:rPr lang="en-US" altLang="zh-CN" dirty="0"/>
              <a:t>100GB</a:t>
            </a:r>
            <a:r>
              <a:rPr lang="zh-CN" altLang="en-US" dirty="0"/>
              <a:t>，综合考虑性能，创建如下主要索引：</a:t>
            </a:r>
            <a:endParaRPr lang="en-US" altLang="zh-CN" dirty="0"/>
          </a:p>
          <a:p>
            <a:pPr lvl="2"/>
            <a:r>
              <a:rPr lang="zh-CN" altLang="en-US" dirty="0"/>
              <a:t>主要维度表和辅助维度表的主键采用</a:t>
            </a:r>
            <a:r>
              <a:rPr lang="en-US" altLang="zh-CN" dirty="0"/>
              <a:t>B</a:t>
            </a:r>
            <a:r>
              <a:rPr lang="en-US" altLang="zh-CN" baseline="30000" dirty="0"/>
              <a:t>+</a:t>
            </a:r>
            <a:r>
              <a:rPr lang="zh-CN" altLang="en-US" dirty="0"/>
              <a:t>树索引</a:t>
            </a:r>
            <a:endParaRPr lang="en-US" altLang="zh-CN" dirty="0"/>
          </a:p>
          <a:p>
            <a:pPr lvl="2"/>
            <a:r>
              <a:rPr lang="zh-CN" altLang="en-US" dirty="0"/>
              <a:t>主要事实表和辅助事实表的组合键采用</a:t>
            </a:r>
            <a:r>
              <a:rPr lang="en-US" altLang="zh-CN" dirty="0"/>
              <a:t>B</a:t>
            </a:r>
            <a:r>
              <a:rPr lang="en-US" altLang="zh-CN" baseline="30000" dirty="0"/>
              <a:t>+</a:t>
            </a:r>
            <a:r>
              <a:rPr lang="zh-CN" altLang="en-US" dirty="0"/>
              <a:t>树索引</a:t>
            </a:r>
            <a:endParaRPr lang="en-US" altLang="zh-CN" dirty="0"/>
          </a:p>
          <a:p>
            <a:pPr lvl="2"/>
            <a:r>
              <a:rPr lang="en-US" altLang="zh-CN" dirty="0"/>
              <a:t>DT_DATE</a:t>
            </a:r>
            <a:r>
              <a:rPr lang="zh-CN" altLang="en-US" dirty="0"/>
              <a:t>主要维度表的</a:t>
            </a:r>
            <a:r>
              <a:rPr lang="en-US" altLang="zh-CN" dirty="0" err="1"/>
              <a:t>keyCm</a:t>
            </a:r>
            <a:r>
              <a:rPr lang="zh-CN" altLang="en-US" dirty="0"/>
              <a:t>属性采用</a:t>
            </a:r>
            <a:r>
              <a:rPr lang="en-US" altLang="zh-CN" dirty="0"/>
              <a:t>B</a:t>
            </a:r>
            <a:r>
              <a:rPr lang="en-US" altLang="zh-CN" baseline="30000" dirty="0"/>
              <a:t>+</a:t>
            </a:r>
            <a:r>
              <a:rPr lang="zh-CN" altLang="en-US" dirty="0"/>
              <a:t>树索引，该索引用于管理与</a:t>
            </a:r>
            <a:r>
              <a:rPr lang="en-US" altLang="zh-CN" dirty="0"/>
              <a:t>DT_CAMPAIGN</a:t>
            </a:r>
            <a:r>
              <a:rPr lang="zh-CN" altLang="en-US" dirty="0"/>
              <a:t>辅助维度表的连接。</a:t>
            </a:r>
            <a:endParaRPr lang="en-US" altLang="zh-CN" dirty="0"/>
          </a:p>
          <a:p>
            <a:pPr lvl="2"/>
            <a:r>
              <a:rPr lang="zh-CN" altLang="en-US" dirty="0"/>
              <a:t>事实表的单独外键采用</a:t>
            </a:r>
            <a:r>
              <a:rPr lang="en-US" altLang="zh-CN" dirty="0"/>
              <a:t>B</a:t>
            </a:r>
            <a:r>
              <a:rPr lang="en-US" altLang="zh-CN" baseline="30000" dirty="0"/>
              <a:t>+</a:t>
            </a:r>
            <a:r>
              <a:rPr lang="zh-CN" altLang="en-US" dirty="0"/>
              <a:t>树索引，以方便连接操作</a:t>
            </a:r>
            <a:endParaRPr lang="en-US" altLang="zh-CN" dirty="0"/>
          </a:p>
          <a:p>
            <a:pPr lvl="2"/>
            <a:r>
              <a:rPr lang="zh-CN" altLang="en-US" dirty="0"/>
              <a:t>此外，为</a:t>
            </a:r>
            <a:r>
              <a:rPr lang="en-US" altLang="zh-CN" dirty="0"/>
              <a:t>DT_CUSTOMER</a:t>
            </a:r>
            <a:r>
              <a:rPr lang="zh-CN" altLang="en-US" dirty="0"/>
              <a:t>和</a:t>
            </a:r>
            <a:r>
              <a:rPr lang="en-US" altLang="zh-CN" dirty="0"/>
              <a:t>DT_ITEM</a:t>
            </a:r>
            <a:r>
              <a:rPr lang="zh-CN" altLang="en-US" dirty="0"/>
              <a:t>表中的维度属性创建一些索引。</a:t>
            </a:r>
            <a:endParaRPr lang="en-US" altLang="zh-CN" dirty="0"/>
          </a:p>
          <a:p>
            <a:pPr lvl="2"/>
            <a:r>
              <a:rPr lang="zh-CN" altLang="en-US" dirty="0"/>
              <a:t>没有为其他维度表中的维度属性创建索引，这是因为减少维度表规模不会造成任何特定问题。根据不同属性值的数量决定选择使用</a:t>
            </a:r>
            <a:r>
              <a:rPr lang="en-US" altLang="zh-CN" dirty="0"/>
              <a:t>B</a:t>
            </a:r>
            <a:r>
              <a:rPr lang="en-US" altLang="zh-CN" baseline="30000" dirty="0"/>
              <a:t>+</a:t>
            </a:r>
            <a:r>
              <a:rPr lang="zh-CN" altLang="en-US" dirty="0"/>
              <a:t>树索引还是位图索引。</a:t>
            </a:r>
            <a:endParaRPr lang="en-US" altLang="zh-CN"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39</a:t>
            </a:fld>
            <a:endParaRPr lang="zh-CN" altLang="en-US" dirty="0"/>
          </a:p>
        </p:txBody>
      </p:sp>
    </p:spTree>
    <p:extLst>
      <p:ext uri="{BB962C8B-B14F-4D97-AF65-F5344CB8AC3E}">
        <p14:creationId xmlns:p14="http://schemas.microsoft.com/office/powerpoint/2010/main" val="2837167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营销数据集市</a:t>
            </a:r>
          </a:p>
        </p:txBody>
      </p:sp>
      <p:sp>
        <p:nvSpPr>
          <p:cNvPr id="3" name="内容占位符 2"/>
          <p:cNvSpPr>
            <a:spLocks noGrp="1"/>
          </p:cNvSpPr>
          <p:nvPr>
            <p:ph idx="1"/>
          </p:nvPr>
        </p:nvSpPr>
        <p:spPr/>
        <p:txBody>
          <a:bodyPr>
            <a:normAutofit/>
          </a:bodyPr>
          <a:lstStyle/>
          <a:p>
            <a:r>
              <a:rPr lang="zh-CN" altLang="en-US" sz="2400" b="0" dirty="0"/>
              <a:t>为销售数据集市确定的</a:t>
            </a:r>
            <a:r>
              <a:rPr lang="en-US" altLang="zh-CN" sz="2400" b="0" dirty="0"/>
              <a:t>3</a:t>
            </a:r>
            <a:r>
              <a:rPr lang="zh-CN" altLang="en-US" sz="2400" b="0" dirty="0"/>
              <a:t>个事实也用于营销数据集市。需求分析表明，用户对物品描述信息更感兴趣，这对于在概念设计阶段中选择维度和层次结构的构造方式有重要影响。</a:t>
            </a:r>
            <a:endParaRPr lang="en-US" altLang="zh-CN" sz="2400" b="0" dirty="0"/>
          </a:p>
          <a:p>
            <a:r>
              <a:rPr lang="zh-CN" altLang="en-US" sz="2400" b="0" dirty="0"/>
              <a:t>在将终端用户需求与协调模式进行比较后，发现必须定义新属性并将其添加到现有属性中：</a:t>
            </a:r>
            <a:endParaRPr lang="en-US" altLang="zh-CN" sz="2400" b="0" dirty="0"/>
          </a:p>
          <a:p>
            <a:pPr lvl="1"/>
            <a:r>
              <a:rPr lang="en-US" altLang="zh-CN" sz="2000" b="0" dirty="0" err="1"/>
              <a:t>designGroup</a:t>
            </a:r>
            <a:r>
              <a:rPr lang="zh-CN" altLang="en-US" sz="2000" b="0" dirty="0"/>
              <a:t>：每个物品的设计人员所属的组</a:t>
            </a:r>
            <a:endParaRPr lang="en-US" altLang="zh-CN" sz="2000" b="0" dirty="0"/>
          </a:p>
          <a:p>
            <a:pPr lvl="1"/>
            <a:r>
              <a:rPr lang="en-US" altLang="zh-CN" sz="2000" dirty="0"/>
              <a:t>support</a:t>
            </a:r>
            <a:r>
              <a:rPr lang="zh-CN" altLang="en-US" sz="2000" dirty="0"/>
              <a:t>：描述该物品的主要原材料（如，羊毛、棉线）</a:t>
            </a:r>
            <a:endParaRPr lang="zh-CN" altLang="en-US" sz="2000"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40</a:t>
            </a:fld>
            <a:endParaRPr lang="zh-CN" altLang="en-US" dirty="0"/>
          </a:p>
        </p:txBody>
      </p:sp>
    </p:spTree>
    <p:extLst>
      <p:ext uri="{BB962C8B-B14F-4D97-AF65-F5344CB8AC3E}">
        <p14:creationId xmlns:p14="http://schemas.microsoft.com/office/powerpoint/2010/main" val="2154019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41</a:t>
            </a:fld>
            <a:endParaRPr lang="zh-CN" altLang="en-US"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88640"/>
            <a:ext cx="6912768" cy="615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07704" y="6309320"/>
            <a:ext cx="5112568"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图</a:t>
            </a:r>
            <a:r>
              <a:rPr lang="en-US" altLang="zh-CN" sz="2000" dirty="0">
                <a:solidFill>
                  <a:srgbClr val="FF0000"/>
                </a:solidFill>
                <a:latin typeface="微软雅黑" panose="020B0503020204020204" pitchFamily="34" charset="-122"/>
                <a:ea typeface="微软雅黑" panose="020B0503020204020204" pitchFamily="34" charset="-122"/>
              </a:rPr>
              <a:t>15 </a:t>
            </a:r>
            <a:r>
              <a:rPr lang="zh-CN" altLang="en-US" sz="2000" dirty="0">
                <a:solidFill>
                  <a:srgbClr val="FF0000"/>
                </a:solidFill>
                <a:latin typeface="微软雅黑" panose="020B0503020204020204" pitchFamily="34" charset="-122"/>
                <a:ea typeface="微软雅黑" panose="020B0503020204020204" pitchFamily="34" charset="-122"/>
              </a:rPr>
              <a:t>营销数据集市的订单事实模式</a:t>
            </a:r>
          </a:p>
        </p:txBody>
      </p:sp>
    </p:spTree>
    <p:extLst>
      <p:ext uri="{BB962C8B-B14F-4D97-AF65-F5344CB8AC3E}">
        <p14:creationId xmlns:p14="http://schemas.microsoft.com/office/powerpoint/2010/main" val="3708820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42</a:t>
            </a:fld>
            <a:endParaRPr lang="zh-CN" altLang="en-US" dirty="0"/>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728" y="260648"/>
            <a:ext cx="7830519"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907704" y="6140615"/>
            <a:ext cx="5112568"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图</a:t>
            </a:r>
            <a:r>
              <a:rPr lang="en-US" altLang="zh-CN" sz="2000" dirty="0">
                <a:solidFill>
                  <a:srgbClr val="FF0000"/>
                </a:solidFill>
                <a:latin typeface="微软雅黑" panose="020B0503020204020204" pitchFamily="34" charset="-122"/>
                <a:ea typeface="微软雅黑" panose="020B0503020204020204" pitchFamily="34" charset="-122"/>
              </a:rPr>
              <a:t>16 </a:t>
            </a:r>
            <a:r>
              <a:rPr lang="zh-CN" altLang="en-US" sz="2000" dirty="0">
                <a:solidFill>
                  <a:srgbClr val="FF0000"/>
                </a:solidFill>
                <a:latin typeface="微软雅黑" panose="020B0503020204020204" pitchFamily="34" charset="-122"/>
                <a:ea typeface="微软雅黑" panose="020B0503020204020204" pitchFamily="34" charset="-122"/>
              </a:rPr>
              <a:t>营销数据集市的发票事实模式</a:t>
            </a:r>
          </a:p>
        </p:txBody>
      </p:sp>
    </p:spTree>
    <p:extLst>
      <p:ext uri="{BB962C8B-B14F-4D97-AF65-F5344CB8AC3E}">
        <p14:creationId xmlns:p14="http://schemas.microsoft.com/office/powerpoint/2010/main" val="1490911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43</a:t>
            </a:fld>
            <a:endParaRPr lang="zh-CN" altLang="en-US" dirty="0"/>
          </a:p>
        </p:txBody>
      </p:sp>
      <p:sp>
        <p:nvSpPr>
          <p:cNvPr id="7" name="TextBox 6"/>
          <p:cNvSpPr txBox="1"/>
          <p:nvPr/>
        </p:nvSpPr>
        <p:spPr>
          <a:xfrm>
            <a:off x="1907704" y="6113319"/>
            <a:ext cx="5112568"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图</a:t>
            </a:r>
            <a:r>
              <a:rPr lang="en-US" altLang="zh-CN" sz="2000" dirty="0">
                <a:solidFill>
                  <a:srgbClr val="FF0000"/>
                </a:solidFill>
                <a:latin typeface="微软雅黑" panose="020B0503020204020204" pitchFamily="34" charset="-122"/>
                <a:ea typeface="微软雅黑" panose="020B0503020204020204" pitchFamily="34" charset="-122"/>
              </a:rPr>
              <a:t>17 </a:t>
            </a:r>
            <a:r>
              <a:rPr lang="zh-CN" altLang="en-US" sz="2000" dirty="0">
                <a:solidFill>
                  <a:srgbClr val="FF0000"/>
                </a:solidFill>
                <a:latin typeface="微软雅黑" panose="020B0503020204020204" pitchFamily="34" charset="-122"/>
                <a:ea typeface="微软雅黑" panose="020B0503020204020204" pitchFamily="34" charset="-122"/>
              </a:rPr>
              <a:t>营销数据集市的预算事实模式</a:t>
            </a:r>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16632"/>
            <a:ext cx="5688632" cy="601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525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b="0" dirty="0"/>
              <a:t>以销售数据集市为例细介绍了</a:t>
            </a:r>
            <a:r>
              <a:rPr lang="en-US" altLang="zh-CN" b="0" dirty="0"/>
              <a:t>Transport</a:t>
            </a:r>
            <a:r>
              <a:rPr lang="zh-CN" altLang="en-US" b="0" dirty="0"/>
              <a:t>公司数据仓库的设计过程，包括需求分析、概念设计、逻辑设计和物理设计。</a:t>
            </a:r>
            <a:endParaRPr lang="en-US" altLang="zh-CN" b="0" dirty="0"/>
          </a:p>
          <a:p>
            <a:r>
              <a:rPr lang="zh-CN" altLang="en-US" b="0" dirty="0"/>
              <a:t>给出了设计过程中碰到的问题以及解决方案。</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44</a:t>
            </a:fld>
            <a:endParaRPr lang="zh-CN" altLang="en-US" dirty="0"/>
          </a:p>
        </p:txBody>
      </p:sp>
    </p:spTree>
    <p:extLst>
      <p:ext uri="{BB962C8B-B14F-4D97-AF65-F5344CB8AC3E}">
        <p14:creationId xmlns:p14="http://schemas.microsoft.com/office/powerpoint/2010/main" val="367967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计划</a:t>
            </a:r>
            <a:r>
              <a:rPr lang="en-US" altLang="zh-CN" dirty="0" err="1"/>
              <a:t>TransSport</a:t>
            </a:r>
            <a:r>
              <a:rPr lang="zh-CN" altLang="en-US" dirty="0"/>
              <a:t>数据仓库</a:t>
            </a:r>
          </a:p>
        </p:txBody>
      </p:sp>
      <p:sp>
        <p:nvSpPr>
          <p:cNvPr id="3" name="内容占位符 2"/>
          <p:cNvSpPr>
            <a:spLocks noGrp="1"/>
          </p:cNvSpPr>
          <p:nvPr>
            <p:ph idx="1"/>
          </p:nvPr>
        </p:nvSpPr>
        <p:spPr>
          <a:xfrm>
            <a:off x="4788024" y="908720"/>
            <a:ext cx="4248472" cy="4392488"/>
          </a:xfrm>
        </p:spPr>
        <p:txBody>
          <a:bodyPr>
            <a:normAutofit/>
          </a:bodyPr>
          <a:lstStyle/>
          <a:p>
            <a:r>
              <a:rPr lang="zh-CN" altLang="en-US" sz="2400" b="0" dirty="0"/>
              <a:t>计划阶段涉及两个不同的部门：销售部门（主要涉及销售经销处）和营销部门（关注销售的物品）。</a:t>
            </a:r>
            <a:endParaRPr lang="en-US" altLang="zh-CN" sz="2400" b="0" dirty="0"/>
          </a:p>
          <a:p>
            <a:r>
              <a:rPr lang="zh-CN" altLang="en-US" sz="2400" b="0" dirty="0"/>
              <a:t>这里将创建上述两个部门的数据集市。</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4</a:t>
            </a:fld>
            <a:endParaRPr lang="zh-CN" altLang="en-US" dirty="0"/>
          </a:p>
        </p:txBody>
      </p:sp>
      <p:pic>
        <p:nvPicPr>
          <p:cNvPr id="1026" name="Picture 2" descr="C:\Users\apple\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86963"/>
            <a:ext cx="4536504" cy="50183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3548" y="5989931"/>
            <a:ext cx="3744416" cy="369332"/>
          </a:xfrm>
          <a:prstGeom prst="rect">
            <a:avLst/>
          </a:prstGeom>
          <a:noFill/>
        </p:spPr>
        <p:txBody>
          <a:bodyPr wrap="square" rtlCol="0">
            <a:spAutoFit/>
          </a:bodyPr>
          <a:lstStyle/>
          <a:p>
            <a:r>
              <a:rPr lang="zh-CN" altLang="en-US" b="1" dirty="0">
                <a:solidFill>
                  <a:srgbClr val="0000FF"/>
                </a:solidFill>
                <a:latin typeface="微软雅黑" panose="020B0503020204020204" pitchFamily="34" charset="-122"/>
                <a:ea typeface="微软雅黑" panose="020B0503020204020204" pitchFamily="34" charset="-122"/>
              </a:rPr>
              <a:t>图</a:t>
            </a:r>
            <a:r>
              <a:rPr lang="en-US" altLang="zh-CN" b="1" dirty="0">
                <a:solidFill>
                  <a:srgbClr val="0000FF"/>
                </a:solidFill>
                <a:latin typeface="微软雅黑" panose="020B0503020204020204" pitchFamily="34" charset="-122"/>
                <a:ea typeface="微软雅黑" panose="020B0503020204020204" pitchFamily="34" charset="-122"/>
              </a:rPr>
              <a:t>1</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err="1">
                <a:solidFill>
                  <a:srgbClr val="0000FF"/>
                </a:solidFill>
                <a:latin typeface="微软雅黑" panose="020B0503020204020204" pitchFamily="34" charset="-122"/>
                <a:ea typeface="微软雅黑" panose="020B0503020204020204" pitchFamily="34" charset="-122"/>
              </a:rPr>
              <a:t>TransSport</a:t>
            </a:r>
            <a:r>
              <a:rPr lang="zh-CN" altLang="en-US" b="1" dirty="0">
                <a:solidFill>
                  <a:srgbClr val="0000FF"/>
                </a:solidFill>
                <a:latin typeface="微软雅黑" panose="020B0503020204020204" pitchFamily="34" charset="-122"/>
                <a:ea typeface="微软雅黑" panose="020B0503020204020204" pitchFamily="34" charset="-122"/>
              </a:rPr>
              <a:t>的数据仓库模式</a:t>
            </a:r>
          </a:p>
        </p:txBody>
      </p:sp>
    </p:spTree>
    <p:extLst>
      <p:ext uri="{BB962C8B-B14F-4D97-AF65-F5344CB8AC3E}">
        <p14:creationId xmlns:p14="http://schemas.microsoft.com/office/powerpoint/2010/main" val="217688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销售数据集市</a:t>
            </a:r>
          </a:p>
        </p:txBody>
      </p:sp>
      <p:sp>
        <p:nvSpPr>
          <p:cNvPr id="3" name="内容占位符 2"/>
          <p:cNvSpPr>
            <a:spLocks noGrp="1"/>
          </p:cNvSpPr>
          <p:nvPr>
            <p:ph idx="1"/>
          </p:nvPr>
        </p:nvSpPr>
        <p:spPr>
          <a:xfrm>
            <a:off x="179512" y="836712"/>
            <a:ext cx="3600400" cy="5472608"/>
          </a:xfrm>
        </p:spPr>
        <p:txBody>
          <a:bodyPr>
            <a:normAutofit/>
          </a:bodyPr>
          <a:lstStyle/>
          <a:p>
            <a:r>
              <a:rPr lang="zh-CN" altLang="en-US" sz="2400" b="0" dirty="0"/>
              <a:t>数据源分析和协调</a:t>
            </a:r>
            <a:endParaRPr lang="en-US" altLang="zh-CN" sz="2400" b="0" dirty="0"/>
          </a:p>
          <a:p>
            <a:pPr marL="450850" lvl="1" indent="-177800"/>
            <a:r>
              <a:rPr lang="zh-CN" altLang="en-US" sz="2000" b="0" dirty="0"/>
              <a:t>销售数据集市的数据源分析基于公司信息系统中与销售和营销部门相关的部分。</a:t>
            </a:r>
            <a:r>
              <a:rPr lang="en-US" altLang="zh-CN" sz="2000" dirty="0"/>
              <a:t>IT</a:t>
            </a:r>
            <a:r>
              <a:rPr lang="zh-CN" altLang="en-US" sz="2000" dirty="0"/>
              <a:t>人员直接参与。</a:t>
            </a:r>
            <a:endParaRPr lang="en-US" altLang="zh-CN" sz="2000" dirty="0"/>
          </a:p>
          <a:p>
            <a:pPr marL="450850" lvl="1" indent="-177800"/>
            <a:r>
              <a:rPr lang="zh-CN" altLang="en-US" sz="2000" b="0" dirty="0"/>
              <a:t>目标：生成正在研究的业务领域的概念和逻辑模式。</a:t>
            </a:r>
            <a:endParaRPr lang="en-US" altLang="zh-CN" sz="2000"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5</a:t>
            </a:fld>
            <a:endParaRPr lang="zh-CN" altLang="en-US" dirty="0"/>
          </a:p>
        </p:txBody>
      </p:sp>
      <p:pic>
        <p:nvPicPr>
          <p:cNvPr id="2050" name="Picture 2" descr="C:\Users\apple\Deskto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24" y="980729"/>
            <a:ext cx="4969843" cy="41764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44008" y="5183052"/>
            <a:ext cx="3744416" cy="369332"/>
          </a:xfrm>
          <a:prstGeom prst="rect">
            <a:avLst/>
          </a:prstGeom>
          <a:noFill/>
        </p:spPr>
        <p:txBody>
          <a:bodyPr wrap="square" rtlCol="0">
            <a:spAutoFit/>
          </a:bodyPr>
          <a:lstStyle/>
          <a:p>
            <a:r>
              <a:rPr lang="zh-CN" altLang="en-US" b="1" dirty="0">
                <a:solidFill>
                  <a:srgbClr val="0000FF"/>
                </a:solidFill>
                <a:latin typeface="微软雅黑" panose="020B0503020204020204" pitchFamily="34" charset="-122"/>
                <a:ea typeface="微软雅黑" panose="020B0503020204020204" pitchFamily="34" charset="-122"/>
              </a:rPr>
              <a:t>图</a:t>
            </a:r>
            <a:r>
              <a:rPr lang="en-US" altLang="zh-CN" b="1" dirty="0">
                <a:solidFill>
                  <a:srgbClr val="0000FF"/>
                </a:solidFill>
                <a:latin typeface="微软雅黑" panose="020B0503020204020204" pitchFamily="34" charset="-122"/>
                <a:ea typeface="微软雅黑" panose="020B0503020204020204" pitchFamily="34" charset="-122"/>
              </a:rPr>
              <a:t>2</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err="1">
                <a:solidFill>
                  <a:srgbClr val="0000FF"/>
                </a:solidFill>
                <a:latin typeface="微软雅黑" panose="020B0503020204020204" pitchFamily="34" charset="-122"/>
                <a:ea typeface="微软雅黑" panose="020B0503020204020204" pitchFamily="34" charset="-122"/>
              </a:rPr>
              <a:t>TransSport</a:t>
            </a:r>
            <a:r>
              <a:rPr lang="zh-CN" altLang="en-US" b="1" dirty="0">
                <a:solidFill>
                  <a:srgbClr val="0000FF"/>
                </a:solidFill>
                <a:latin typeface="微软雅黑" panose="020B0503020204020204" pitchFamily="34" charset="-122"/>
                <a:ea typeface="微软雅黑" panose="020B0503020204020204" pitchFamily="34" charset="-122"/>
              </a:rPr>
              <a:t>的数据仓库模式</a:t>
            </a:r>
          </a:p>
        </p:txBody>
      </p:sp>
    </p:spTree>
    <p:extLst>
      <p:ext uri="{BB962C8B-B14F-4D97-AF65-F5344CB8AC3E}">
        <p14:creationId xmlns:p14="http://schemas.microsoft.com/office/powerpoint/2010/main" val="180826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6</a:t>
            </a:fld>
            <a:endParaRPr lang="zh-CN" altLang="en-US" dirty="0"/>
          </a:p>
        </p:txBody>
      </p:sp>
      <p:pic>
        <p:nvPicPr>
          <p:cNvPr id="3074" name="Picture 2" descr="C:\Users\apple\Desktop\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60648"/>
            <a:ext cx="7488832" cy="5922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411760" y="6281700"/>
            <a:ext cx="3744416" cy="400110"/>
          </a:xfrm>
          <a:prstGeom prst="rect">
            <a:avLst/>
          </a:prstGeom>
          <a:noFill/>
        </p:spPr>
        <p:txBody>
          <a:bodyPr wrap="square" rtlCol="0">
            <a:spAutoFit/>
          </a:bodyPr>
          <a:lstStyle/>
          <a:p>
            <a:pPr algn="ctr"/>
            <a:r>
              <a:rPr lang="zh-CN" altLang="en-US" sz="2000" b="1" dirty="0">
                <a:solidFill>
                  <a:srgbClr val="0000FF"/>
                </a:solidFill>
                <a:latin typeface="微软雅黑" panose="020B0503020204020204" pitchFamily="34" charset="-122"/>
                <a:ea typeface="微软雅黑" panose="020B0503020204020204" pitchFamily="34" charset="-122"/>
              </a:rPr>
              <a:t>图</a:t>
            </a:r>
            <a:r>
              <a:rPr lang="en-US" altLang="zh-CN" sz="2000" b="1" dirty="0">
                <a:solidFill>
                  <a:srgbClr val="0000FF"/>
                </a:solidFill>
                <a:latin typeface="微软雅黑" panose="020B0503020204020204" pitchFamily="34" charset="-122"/>
                <a:ea typeface="微软雅黑" panose="020B0503020204020204" pitchFamily="34" charset="-122"/>
              </a:rPr>
              <a:t>3</a:t>
            </a:r>
            <a:r>
              <a:rPr lang="zh-CN" altLang="en-US" sz="2000" b="1" dirty="0">
                <a:solidFill>
                  <a:srgbClr val="0000FF"/>
                </a:solidFill>
                <a:latin typeface="微软雅黑" panose="020B0503020204020204" pitchFamily="34" charset="-122"/>
                <a:ea typeface="微软雅黑" panose="020B0503020204020204" pitchFamily="34" charset="-122"/>
              </a:rPr>
              <a:t> 销售数据集市的重叠矩阵</a:t>
            </a:r>
          </a:p>
        </p:txBody>
      </p:sp>
    </p:spTree>
    <p:extLst>
      <p:ext uri="{BB962C8B-B14F-4D97-AF65-F5344CB8AC3E}">
        <p14:creationId xmlns:p14="http://schemas.microsoft.com/office/powerpoint/2010/main" val="358171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496944" cy="6048672"/>
          </a:xfrm>
        </p:spPr>
        <p:txBody>
          <a:bodyPr>
            <a:normAutofit/>
          </a:bodyPr>
          <a:lstStyle/>
          <a:p>
            <a:pPr marL="273050" lvl="1" indent="0">
              <a:buNone/>
            </a:pPr>
            <a:r>
              <a:rPr lang="en-US" altLang="zh-CN" b="1" dirty="0">
                <a:solidFill>
                  <a:srgbClr val="0000FF"/>
                </a:solidFill>
              </a:rPr>
              <a:t>1.</a:t>
            </a:r>
            <a:r>
              <a:rPr lang="zh-CN" altLang="en-US" b="1" dirty="0">
                <a:solidFill>
                  <a:srgbClr val="0000FF"/>
                </a:solidFill>
              </a:rPr>
              <a:t>确定相关信息</a:t>
            </a:r>
            <a:endParaRPr lang="en-US" altLang="zh-CN" b="1" dirty="0">
              <a:solidFill>
                <a:srgbClr val="0000FF"/>
              </a:solidFill>
            </a:endParaRPr>
          </a:p>
          <a:p>
            <a:pPr lvl="2"/>
            <a:r>
              <a:rPr lang="zh-CN" altLang="en-US" dirty="0"/>
              <a:t>使用包含两个不同关系数据库：第一个数据库为管理数据库，用于管理订单和发票；第二个数据库为营销数据库，综合管理和营销部门使用该数据库来计划和管理营销推广以及对销售代理和物品的预测结果。</a:t>
            </a:r>
            <a:endParaRPr lang="en-US" altLang="zh-CN" dirty="0"/>
          </a:p>
          <a:p>
            <a:pPr lvl="2"/>
            <a:r>
              <a:rPr lang="zh-CN" altLang="en-US" dirty="0"/>
              <a:t>这两个数据库是在不同时间创建的。管理数据库已投入使用超过</a:t>
            </a:r>
            <a:r>
              <a:rPr lang="en-US" altLang="zh-CN" dirty="0"/>
              <a:t>15</a:t>
            </a:r>
            <a:r>
              <a:rPr lang="zh-CN" altLang="en-US" dirty="0"/>
              <a:t>年，用于管理和销售活动最直接相关的管理过程。营销数据库最近才引入，用于合理制定销售策略，并且为公司管理层提供监视营销推广进程代理工作。</a:t>
            </a:r>
            <a:endParaRPr lang="en-US" altLang="zh-CN" dirty="0"/>
          </a:p>
          <a:p>
            <a:pPr lvl="2"/>
            <a:r>
              <a:rPr lang="zh-CN" altLang="en-US" dirty="0"/>
              <a:t>尽管在相同的平台上创建这两个数据库，但相应的系统几乎无法集成，并且已经显现了许多产品重叠和冲突的地方。</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7</a:t>
            </a:fld>
            <a:endParaRPr lang="zh-CN" altLang="en-US" dirty="0"/>
          </a:p>
        </p:txBody>
      </p:sp>
    </p:spTree>
    <p:extLst>
      <p:ext uri="{BB962C8B-B14F-4D97-AF65-F5344CB8AC3E}">
        <p14:creationId xmlns:p14="http://schemas.microsoft.com/office/powerpoint/2010/main" val="294741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a:xfrm>
            <a:off x="8316416" y="6381328"/>
            <a:ext cx="504056" cy="365125"/>
          </a:xfrm>
        </p:spPr>
        <p:txBody>
          <a:bodyPr/>
          <a:lstStyle/>
          <a:p>
            <a:fld id="{0C913308-F349-4B6D-A68A-DD1791B4A57B}" type="slidenum">
              <a:rPr lang="zh-CN" altLang="en-US" smtClean="0"/>
              <a:pPr/>
              <a:t>8</a:t>
            </a:fld>
            <a:endParaRPr lang="zh-CN" altLang="en-US" dirty="0"/>
          </a:p>
        </p:txBody>
      </p:sp>
      <p:sp>
        <p:nvSpPr>
          <p:cNvPr id="6" name="TextBox 5"/>
          <p:cNvSpPr txBox="1"/>
          <p:nvPr/>
        </p:nvSpPr>
        <p:spPr>
          <a:xfrm>
            <a:off x="1691680" y="24239"/>
            <a:ext cx="3744416"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1 </a:t>
            </a:r>
            <a:r>
              <a:rPr lang="zh-CN" altLang="en-US" sz="2400" b="1" dirty="0">
                <a:solidFill>
                  <a:srgbClr val="FF0000"/>
                </a:solidFill>
                <a:latin typeface="微软雅黑" panose="020B0503020204020204" pitchFamily="34" charset="-122"/>
                <a:ea typeface="微软雅黑" panose="020B0503020204020204" pitchFamily="34" charset="-122"/>
              </a:rPr>
              <a:t>管理数据库中的关系</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017" y="485904"/>
            <a:ext cx="6192688" cy="2948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819656" y="3399383"/>
            <a:ext cx="3760456"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2 </a:t>
            </a:r>
            <a:r>
              <a:rPr lang="zh-CN" altLang="en-US" sz="2400" b="1" dirty="0">
                <a:solidFill>
                  <a:srgbClr val="FF0000"/>
                </a:solidFill>
                <a:latin typeface="微软雅黑" panose="020B0503020204020204" pitchFamily="34" charset="-122"/>
                <a:ea typeface="微软雅黑" panose="020B0503020204020204" pitchFamily="34" charset="-122"/>
              </a:rPr>
              <a:t>营销数据库中的关系</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126" y="3861048"/>
            <a:ext cx="6157090" cy="2717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732240" y="620688"/>
            <a:ext cx="2160240" cy="484684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2400" dirty="0">
                <a:solidFill>
                  <a:srgbClr val="FF0000"/>
                </a:solidFill>
                <a:latin typeface="微软雅黑" panose="020B0503020204020204" pitchFamily="34" charset="-122"/>
                <a:ea typeface="微软雅黑" panose="020B0503020204020204" pitchFamily="34" charset="-122"/>
              </a:rPr>
              <a:t>必须向表</a:t>
            </a:r>
            <a:r>
              <a:rPr lang="en-US" altLang="zh-CN" sz="2400" dirty="0">
                <a:solidFill>
                  <a:srgbClr val="FF0000"/>
                </a:solidFill>
                <a:latin typeface="微软雅黑" panose="020B0503020204020204" pitchFamily="34" charset="-122"/>
                <a:ea typeface="微软雅黑" panose="020B0503020204020204" pitchFamily="34" charset="-122"/>
              </a:rPr>
              <a:t>1</a:t>
            </a:r>
            <a:r>
              <a:rPr lang="zh-CN" altLang="en-US" sz="2400" dirty="0">
                <a:solidFill>
                  <a:srgbClr val="FF0000"/>
                </a:solidFill>
                <a:latin typeface="微软雅黑" panose="020B0503020204020204" pitchFamily="34" charset="-122"/>
                <a:ea typeface="微软雅黑" panose="020B0503020204020204" pitchFamily="34" charset="-122"/>
              </a:rPr>
              <a:t>和表</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添加一组查找表，目的：确保为许多关系属性提供的代码与关联的描述之间存在对应关系。</a:t>
            </a:r>
          </a:p>
        </p:txBody>
      </p:sp>
    </p:spTree>
    <p:extLst>
      <p:ext uri="{BB962C8B-B14F-4D97-AF65-F5344CB8AC3E}">
        <p14:creationId xmlns:p14="http://schemas.microsoft.com/office/powerpoint/2010/main" val="37916430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21550</TotalTime>
  <Words>2895</Words>
  <Application>Microsoft Office PowerPoint</Application>
  <PresentationFormat>全屏显示(4:3)</PresentationFormat>
  <Paragraphs>211</Paragraphs>
  <Slides>45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Arial Unicode MS</vt:lpstr>
      <vt:lpstr>黑体</vt:lpstr>
      <vt:lpstr>楷体_GB2312</vt:lpstr>
      <vt:lpstr>宋体</vt:lpstr>
      <vt:lpstr>微软雅黑</vt:lpstr>
      <vt:lpstr>Arial</vt:lpstr>
      <vt:lpstr>Calibri</vt:lpstr>
      <vt:lpstr>Symbol</vt:lpstr>
      <vt:lpstr>Times New Roman</vt:lpstr>
      <vt:lpstr>Wingdings</vt:lpstr>
      <vt:lpstr>Office 主题</vt:lpstr>
      <vt:lpstr>数据仓库案例研究</vt:lpstr>
      <vt:lpstr>Outline</vt:lpstr>
      <vt:lpstr>1.应用领域</vt:lpstr>
      <vt:lpstr>PowerPoint 演示文稿</vt:lpstr>
      <vt:lpstr>2.计划TransSport数据仓库</vt:lpstr>
      <vt:lpstr>3.销售数据集市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3.销售数据集市(续)</vt:lpstr>
      <vt:lpstr>PowerPoint 演示文稿</vt:lpstr>
      <vt:lpstr>3.销售数据集市(续)</vt:lpstr>
      <vt:lpstr>PowerPoint 演示文稿</vt:lpstr>
      <vt:lpstr>PowerPoint 演示文稿</vt:lpstr>
      <vt:lpstr>PowerPoint 演示文稿</vt:lpstr>
      <vt:lpstr>PowerPoint 演示文稿</vt:lpstr>
      <vt:lpstr>PowerPoint 演示文稿</vt:lpstr>
      <vt:lpstr>PowerPoint 演示文稿</vt:lpstr>
      <vt:lpstr>3.销售数据集市(续)</vt:lpstr>
      <vt:lpstr>PowerPoint 演示文稿</vt:lpstr>
      <vt:lpstr>PowerPoint 演示文稿</vt:lpstr>
      <vt:lpstr>3.销售数据集市(续)</vt:lpstr>
      <vt:lpstr>4.营销数据集市</vt:lpstr>
      <vt:lpstr>PowerPoint 演示文稿</vt:lpstr>
      <vt:lpstr>PowerPoint 演示文稿</vt:lpstr>
      <vt:lpstr>PowerPoint 演示文稿</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michaelwin</cp:lastModifiedBy>
  <cp:revision>1713</cp:revision>
  <dcterms:modified xsi:type="dcterms:W3CDTF">2022-10-12T06:46:20Z</dcterms:modified>
</cp:coreProperties>
</file>