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7" r:id="rId2"/>
    <p:sldId id="293" r:id="rId3"/>
    <p:sldId id="331" r:id="rId4"/>
    <p:sldId id="292" r:id="rId5"/>
    <p:sldId id="295" r:id="rId6"/>
    <p:sldId id="318" r:id="rId7"/>
    <p:sldId id="296" r:id="rId8"/>
    <p:sldId id="316" r:id="rId9"/>
    <p:sldId id="297" r:id="rId10"/>
    <p:sldId id="299" r:id="rId11"/>
    <p:sldId id="301" r:id="rId12"/>
    <p:sldId id="319" r:id="rId13"/>
    <p:sldId id="320" r:id="rId14"/>
    <p:sldId id="304" r:id="rId15"/>
    <p:sldId id="326" r:id="rId16"/>
    <p:sldId id="322" r:id="rId17"/>
    <p:sldId id="306" r:id="rId18"/>
    <p:sldId id="321" r:id="rId19"/>
    <p:sldId id="327" r:id="rId20"/>
    <p:sldId id="328" r:id="rId21"/>
    <p:sldId id="325" r:id="rId22"/>
    <p:sldId id="308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/>
    <p:restoredTop sz="93009"/>
  </p:normalViewPr>
  <p:slideViewPr>
    <p:cSldViewPr>
      <p:cViewPr varScale="1">
        <p:scale>
          <a:sx n="121" d="100"/>
          <a:sy n="121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2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70BB938-5DAD-8F43-9600-88707E9EA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BE8E46-9F3F-CD48-B2D9-ACF24406C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23EEA83-2BBC-9740-B8CF-DDF0FF33087B}" type="datetimeFigureOut">
              <a:rPr lang="zh-CN" altLang="en-US"/>
              <a:pPr>
                <a:defRPr/>
              </a:pPr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33496E-859F-9241-8518-5E0AB4AD86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D1095-674C-2D41-AB69-855570720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A8C172-C4A4-D446-A7CC-08197F1727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B9ECEE9-9A18-EC40-A2A6-0E3F5DAC3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B051D-D3DA-884A-AC20-67DBAF39AD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>
              <a:defRPr/>
            </a:pPr>
            <a:fld id="{C66E345C-6E1A-1C46-AA39-D78EDFD8FC38}" type="datetimeFigureOut">
              <a:rPr lang="zh-CN" altLang="en-US"/>
              <a:pPr>
                <a:defRPr/>
              </a:pPr>
              <a:t>2023/12/22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1738099-16CA-4942-BE1F-81E5887EC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FB69484-44B9-4447-A2AD-3216D674D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660C5-DEFB-704A-A14F-A2ECAF4EE2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A3B7B-DF3C-DD46-8A4F-BBA8654DE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>
              <a:defRPr/>
            </a:pPr>
            <a:fld id="{27CC4287-1871-CB48-98ED-D0CEEC8A42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377C1848-1CE5-4D42-91D7-EE43A610B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BE9DCF49-3C85-5F49-95F5-96F46F23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平时成绩组成：（随机课堂小测、作业、调研、课堂提问、考勤）</a:t>
            </a:r>
            <a:endParaRPr kumimoji="1"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1BCEA680-E713-044F-B869-B13975FD4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4A1654-6346-CF41-B039-ADC9DD4086C8}" type="slidenum">
              <a:rPr kumimoji="0" lang="zh-CN" altLang="en-US"/>
              <a:pPr/>
              <a:t>2</a:t>
            </a:fld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08f46c7211d24e3a8701b02c.jpg">
            <a:extLst>
              <a:ext uri="{FF2B5EF4-FFF2-40B4-BE49-F238E27FC236}">
                <a16:creationId xmlns:a16="http://schemas.microsoft.com/office/drawing/2014/main" id="{39BA9BC3-93FF-414A-A7DC-7BBF525416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7508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48030-2C1F-5347-9345-915327329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6FDB7-BC84-9B43-A6FA-E1F4E7A9C1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13A82-A1CE-7748-BB02-1213F9147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A356-5D7F-6344-9206-F5F6AB82F1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8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EB7576-9B23-4448-81F4-CEBC25EF3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529637-0539-974E-9BE1-A203B569C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9F6F3E-37BA-9C47-963F-CDAA3E062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F337-972E-134A-824A-46AB3B926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122A2F-0274-2448-B9E9-FD963D881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7B0BFA-31D0-EA48-9F14-5A9C3D28B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3E9AC9-AB22-ED48-9522-E03F05543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A10F-67CD-1043-BC08-B0FD6886A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9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2AE0A-8254-AB4C-AE85-575F55792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6F7B4E-6C5A-BA44-875D-EE815AF8E1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75BD90-5F17-5A4A-AF8F-747EF3FDF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86BC3-CD0A-EB42-BE60-C8ACE1118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77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22B196-43C3-7741-8CC9-AAF6373CE4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BFDDDE-04E9-9D43-910A-8AA3C40F9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9832A5-834C-5D4E-B00D-CA9204D66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161E-7BCB-A64F-A27D-0CB5C5B18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3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B16A2-123E-2F4A-A0E7-2D980CD95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013BE-8935-BC44-AA0C-00F250D13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EAECF-3877-484C-AF33-F082FFAF2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9B5B7-DE36-614F-B76C-61C079CA8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59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BA778B-526F-DB4A-83ED-52ECA6FFB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6DDCFE-9AE5-3445-B926-83CFFD81B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04FCA-ABDD-9B45-9803-D49301B0C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236F2-4A59-0241-9F63-50578021B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7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AC1E67-199A-3B4C-9901-B8EF2736D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649605-ED4A-704C-BEF7-FBE699EFF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B81E9F-0F34-A149-925C-D3E9E327A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6129B-86F7-F849-BF52-7F2F2FE5C4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84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CEF9C7-E0B0-954F-8D5C-945E8C962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E397F0-19CE-B04D-98BD-04AEA8B4A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46993B-C761-724D-99CB-4AF6FC330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279A-7631-8542-921F-956CA9979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9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6F9AE-FD48-A844-8069-F38801A50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044FC-BE42-A146-9DFE-DC4741B0D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00AE5-8E46-554F-846D-27E108614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712EF-8734-8F4A-8089-B1A28BCF96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0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1A96-7434-FD40-BEA3-B133EEA529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2C5C1-F8B9-1340-B85A-B8AEF3309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9245A-8AB3-6D41-A1C1-8DBD6C9EB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2D9D9-0428-2F49-8502-E7748E6BA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64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9C6096-8207-2F47-A823-EC37B673F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DD3EBBD-5133-E84C-BF1D-F4A8F4B72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第五级软件工程</a:t>
            </a:r>
          </a:p>
          <a:p>
            <a:pPr lvl="4"/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DFA572-8449-2B45-AD76-E3A0035D79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AEC946-6DCC-AB4B-9563-1F3FE5AB39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F3624A-06FD-1540-A9E7-B48651C4AD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8813577-DA5A-A749-946C-14A3B2782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E62BFD0A-552F-2548-BED6-2C01C171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8913"/>
            <a:ext cx="129698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 件 工 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D8012BEE-EFB3-CD4E-ADC6-3A94C5F5B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考试题型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D7A881FA-1358-6B40-849E-A1CF1778EC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选择题</a:t>
            </a:r>
            <a:r>
              <a:rPr lang="en-US" altLang="zh-CN" dirty="0"/>
              <a:t>10%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判断</a:t>
            </a:r>
            <a:r>
              <a:rPr lang="en-US" altLang="zh-CN" dirty="0"/>
              <a:t>10%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简答题</a:t>
            </a:r>
            <a:r>
              <a:rPr lang="en-US" altLang="zh-CN" dirty="0"/>
              <a:t>30%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分析设计题</a:t>
            </a:r>
            <a:r>
              <a:rPr lang="en-US" altLang="zh-CN" dirty="0"/>
              <a:t>50%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420C7078-11D6-7545-A132-13332AA9F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需求建模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63731C7F-AAB5-B345-9E92-D49CD746D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457200" eaLnBrk="1" hangingPunct="1">
              <a:lnSpc>
                <a:spcPts val="4000"/>
              </a:lnSpc>
            </a:pPr>
            <a:r>
              <a:rPr lang="zh-CN" altLang="en-US" dirty="0"/>
              <a:t>掌握分析建模的方法都有哪些</a:t>
            </a:r>
            <a:endParaRPr lang="en-US" altLang="zh-CN" dirty="0"/>
          </a:p>
          <a:p>
            <a:pPr marL="514350" indent="-457200" eaLnBrk="1" hangingPunct="1">
              <a:lnSpc>
                <a:spcPts val="4000"/>
              </a:lnSpc>
            </a:pPr>
            <a:r>
              <a:rPr lang="zh-CN" altLang="en-US" dirty="0"/>
              <a:t>能够根据要求绘制：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数据流图；概念类图；顺序图；状态图；用例图；活动图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457200" eaLnBrk="1" hangingPunct="1"/>
            <a:r>
              <a:rPr lang="zh-CN" altLang="en-US" dirty="0"/>
              <a:t>熟悉基本加工逻辑说明的三种方法</a:t>
            </a:r>
            <a:endParaRPr lang="en-US" altLang="zh-CN" dirty="0"/>
          </a:p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dirty="0">
                <a:latin typeface="宋体" panose="02010600030101010101" pitchFamily="2" charset="-122"/>
              </a:rPr>
              <a:t>结构化英语； 判定表； 判定树</a:t>
            </a:r>
            <a:endParaRPr lang="en-US" altLang="zh-CN" dirty="0"/>
          </a:p>
          <a:p>
            <a:pPr lvl="1" eaLnBrk="1" hangingPunct="1">
              <a:lnSpc>
                <a:spcPts val="4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026CC082-3919-644A-B882-AFD53F799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第七章 设计工程</a:t>
            </a:r>
            <a:endParaRPr lang="zh-CN" altLang="en-US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D3CF5869-8CE9-B14B-9B54-67420D493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理解设计和需求的目标有什么不同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理解软件设计的目标和任务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理解结构化设计和面向对象设计的区别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理解面向对象设计的三个模型、五个层次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理解软件设计分层图以及各层设计任务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理解内聚和耦合的不同种类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1667A3AA-857F-FF40-93DB-BD11B82D6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latin typeface="宋体" panose="02010600030101010101" pitchFamily="2" charset="-122"/>
              </a:rPr>
              <a:t>第</a:t>
            </a:r>
            <a:r>
              <a:rPr lang="zh-CN" altLang="en-US">
                <a:latin typeface="宋体" panose="02010600030101010101" pitchFamily="2" charset="-122"/>
              </a:rPr>
              <a:t>八</a:t>
            </a:r>
            <a:r>
              <a:rPr lang="zh-CN" altLang="zh-CN">
                <a:latin typeface="宋体" panose="02010600030101010101" pitchFamily="2" charset="-122"/>
              </a:rPr>
              <a:t>章 进行体系结构设计</a:t>
            </a:r>
            <a:endParaRPr lang="zh-CN" altLang="en-US"/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5E808B6D-AE8E-C349-A693-4F5709267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理解什么阶段要做体系结构设计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</a:t>
            </a:r>
            <a:r>
              <a:rPr lang="zh-CN" altLang="en-US" dirty="0">
                <a:latin typeface="宋体" panose="02010600030101010101" pitchFamily="2" charset="-122"/>
              </a:rPr>
              <a:t>体系结构风格的分类及各类的主要特点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能够按照要求设计系统架构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E736714A-7D91-CE4C-97E5-77990B490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第九章 构件级设计建模</a:t>
            </a:r>
            <a:endParaRPr lang="zh-CN" altLang="en-US"/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67FDB9EE-7D8C-CE45-BA0A-47DFC2CA8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理解什么是构件</a:t>
            </a:r>
            <a:endParaRPr lang="en-US" altLang="zh-CN"/>
          </a:p>
          <a:p>
            <a:pPr eaLnBrk="1" hangingPunct="1"/>
            <a:r>
              <a:rPr lang="zh-CN" altLang="en-US"/>
              <a:t>了解构件设计的基本原则</a:t>
            </a:r>
            <a:endParaRPr lang="en-US" altLang="zh-CN"/>
          </a:p>
          <a:p>
            <a:pPr eaLnBrk="1" hangingPunct="1"/>
            <a:r>
              <a:rPr lang="zh-CN" altLang="en-US"/>
              <a:t>理解构件设计中要完成的任务</a:t>
            </a:r>
            <a:endParaRPr lang="en-US" altLang="zh-CN"/>
          </a:p>
          <a:p>
            <a:pPr lvl="1" eaLnBrk="1" hangingPunct="1"/>
            <a:r>
              <a:rPr lang="en-US" altLang="zh-CN"/>
              <a:t>1-7</a:t>
            </a:r>
            <a:r>
              <a:rPr lang="zh-CN" altLang="en-US"/>
              <a:t>步</a:t>
            </a:r>
            <a:endParaRPr lang="en-US" altLang="zh-CN"/>
          </a:p>
          <a:p>
            <a:pPr eaLnBrk="1" hangingPunct="1"/>
            <a:r>
              <a:rPr lang="zh-CN" altLang="en-US"/>
              <a:t>掌握传统构件设计的方法：</a:t>
            </a:r>
            <a:endParaRPr lang="en-US" altLang="zh-CN"/>
          </a:p>
          <a:p>
            <a:pPr lvl="1" eaLnBrk="1" hangingPunct="1"/>
            <a:r>
              <a:rPr lang="zh-CN" altLang="en-US"/>
              <a:t>会画程序流程图、盒图</a:t>
            </a:r>
            <a:r>
              <a:rPr lang="en-US" altLang="zh-CN"/>
              <a:t>(N-S</a:t>
            </a:r>
            <a:r>
              <a:rPr lang="zh-CN" altLang="en-US"/>
              <a:t>图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PAD</a:t>
            </a:r>
            <a:r>
              <a:rPr lang="zh-CN" altLang="en-US"/>
              <a:t>图</a:t>
            </a:r>
            <a:endParaRPr lang="en-US" altLang="zh-CN"/>
          </a:p>
          <a:p>
            <a:pPr lvl="1"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42591649-A3A2-5A49-B22D-40574FFD4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第十章 完成用户界面设计</a:t>
            </a:r>
            <a:endParaRPr lang="zh-CN" altLang="en-US"/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AE1C9FB5-3C7E-E542-9AE3-96207C46B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掌握人机界面设计的</a:t>
            </a:r>
            <a:r>
              <a:rPr lang="zh-CN" altLang="en-US" dirty="0">
                <a:latin typeface="宋体" panose="02010600030101010101" pitchFamily="2" charset="-122"/>
              </a:rPr>
              <a:t>黄金规则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理解人机界面设计中要理解哪些元素？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了解一些</a:t>
            </a:r>
            <a:r>
              <a:rPr lang="zh-CN" altLang="en-US" dirty="0">
                <a:latin typeface="宋体" panose="02010600030101010101" pitchFamily="2" charset="-122"/>
              </a:rPr>
              <a:t>界面设计模式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17AB7F1C-D154-4647-9AC5-1E54472C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第十一章 基于模式的软件设计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0B81B8C3-5C7A-5E48-8FCA-33D5D5AF1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了解模式的种类</a:t>
            </a:r>
          </a:p>
          <a:p>
            <a:r>
              <a:rPr kumimoji="1" lang="zh-CN" altLang="en-US"/>
              <a:t>了解用模式思考的基本思路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BF4270AF-13B4-6248-A7F0-10B9B6FE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第十二章 软件测试策略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AC0699FB-2DD5-5D4C-9FC9-35263F878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理解软件测试的步骤</a:t>
            </a:r>
            <a:endParaRPr lang="en-US" altLang="zh-CN"/>
          </a:p>
          <a:p>
            <a:pPr eaLnBrk="1" hangingPunct="1"/>
            <a:r>
              <a:rPr lang="zh-CN" altLang="en-US"/>
              <a:t>软件测试策略</a:t>
            </a:r>
            <a:r>
              <a:rPr lang="en-US" altLang="zh-CN"/>
              <a:t>	</a:t>
            </a:r>
          </a:p>
          <a:p>
            <a:pPr lvl="1" eaLnBrk="1" hangingPunct="1"/>
            <a:r>
              <a:rPr lang="zh-CN" altLang="en-US"/>
              <a:t>单元测试：目标；侧重点</a:t>
            </a:r>
            <a:endParaRPr lang="en-US" altLang="zh-CN"/>
          </a:p>
          <a:p>
            <a:pPr lvl="1" eaLnBrk="1" hangingPunct="1"/>
            <a:r>
              <a:rPr lang="zh-CN" altLang="en-US"/>
              <a:t>集成测试：目标；各种集成方法及优缺点</a:t>
            </a:r>
            <a:endParaRPr lang="en-US" altLang="zh-CN"/>
          </a:p>
          <a:p>
            <a:pPr lvl="1" eaLnBrk="1" hangingPunct="1"/>
            <a:r>
              <a:rPr lang="zh-CN" altLang="en-US"/>
              <a:t>确认测试：目标；</a:t>
            </a:r>
            <a:r>
              <a:rPr lang="en-US" altLang="zh-CN"/>
              <a:t>α</a:t>
            </a:r>
            <a:r>
              <a:rPr lang="zh-CN" altLang="en-US"/>
              <a:t>测试和</a:t>
            </a:r>
            <a:r>
              <a:rPr lang="en-US" altLang="zh-CN"/>
              <a:t>β</a:t>
            </a:r>
            <a:r>
              <a:rPr lang="zh-CN" altLang="en-US"/>
              <a:t>测试</a:t>
            </a:r>
            <a:endParaRPr lang="en-US" altLang="zh-CN"/>
          </a:p>
          <a:p>
            <a:pPr lvl="1" eaLnBrk="1" hangingPunct="1"/>
            <a:r>
              <a:rPr lang="zh-CN" altLang="en-US"/>
              <a:t>系统测试：目标</a:t>
            </a:r>
            <a:endParaRPr lang="en-US" altLang="zh-CN"/>
          </a:p>
          <a:p>
            <a:pPr eaLnBrk="1" hangingPunct="1"/>
            <a:r>
              <a:rPr lang="zh-CN" altLang="en-US"/>
              <a:t>面向对象的测试策略的不同点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D2B90FD4-CA64-EB40-A5DB-0EFE9D43D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第十三章 测试战术</a:t>
            </a:r>
            <a:endParaRPr lang="zh-CN" altLang="en-US"/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BFDFB3EC-6AB4-DF41-B6F2-7E704006C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989388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测试技术分类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掌握白盒测试的主要方法，并能根据要求设计测试用例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</a:pPr>
            <a:r>
              <a:rPr lang="zh-CN" altLang="en-US" sz="2400" dirty="0"/>
              <a:t>主要：条件组合测试、基本路径测试</a:t>
            </a:r>
            <a:endParaRPr lang="en-US" altLang="zh-CN" sz="24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掌握黑盒测试的主要方法，并能根据要求设计测试用例：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</a:pPr>
            <a:r>
              <a:rPr lang="zh-CN" altLang="en-US" sz="2400" dirty="0"/>
              <a:t>主要：等价类划分、边界值、错误推测法</a:t>
            </a:r>
            <a:endParaRPr lang="en-US" altLang="zh-CN" sz="24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理解面向对象的继承相关的测试、随机测试和类间测试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BDE1A6E7-15FE-5B44-A91B-8971FE9A6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第十四章 质量概念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4BB9C935-E031-4B44-8085-0BEEFB59A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什么是软件质量</a:t>
            </a:r>
            <a:endParaRPr lang="en-US" altLang="zh-CN"/>
          </a:p>
          <a:p>
            <a:pPr eaLnBrk="1" hangingPunct="1"/>
            <a:r>
              <a:rPr lang="zh-CN" altLang="en-US"/>
              <a:t>软件质量要素</a:t>
            </a:r>
            <a:endParaRPr lang="en-US" altLang="zh-CN"/>
          </a:p>
          <a:p>
            <a:pPr eaLnBrk="1" hangingPunct="1"/>
            <a:r>
              <a:rPr lang="zh-CN" altLang="en-US"/>
              <a:t>如何实现软件质量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56CABFAD-3846-E74F-9650-C34BD87F3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第十五章 质量保证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4E6D466-966B-C44B-8D10-C94E62FC3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了解软件质量保证的要素</a:t>
            </a:r>
            <a:endParaRPr lang="en-US" altLang="zh-CN"/>
          </a:p>
          <a:p>
            <a:pPr eaLnBrk="1" hangingPunct="1"/>
            <a:r>
              <a:rPr lang="zh-CN" altLang="en-US"/>
              <a:t>了解软件质量保证的任务、目标和度量</a:t>
            </a:r>
            <a:endParaRPr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00E98B52-E656-074C-BA52-1E043A26A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成绩组成</a:t>
            </a:r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DBCC8AF4-E675-C948-A294-183EAE0E2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成绩组成：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期末笔试</a:t>
            </a:r>
            <a:r>
              <a:rPr lang="en-US" altLang="zh-CN" dirty="0"/>
              <a:t>35%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项目开发文档</a:t>
            </a:r>
            <a:r>
              <a:rPr lang="en-US" altLang="zh-CN" dirty="0"/>
              <a:t>40%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期中考试</a:t>
            </a:r>
            <a:r>
              <a:rPr lang="en-US" altLang="zh-CN" dirty="0"/>
              <a:t>10%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平时（含作业与考勤）</a:t>
            </a:r>
            <a:r>
              <a:rPr lang="en-US" altLang="zh-CN" dirty="0"/>
              <a:t>15%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6C7E3BA2-3CE3-7741-B6C0-C0BF196E7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第十六章 安全性工程</a:t>
            </a:r>
          </a:p>
        </p:txBody>
      </p:sp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217E1BF7-435D-1D47-B96E-01C06D7DD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了解安全生命周期模型</a:t>
            </a:r>
            <a:r>
              <a:rPr kumimoji="1" lang="en-US" altLang="zh-CN" dirty="0"/>
              <a:t>SDL</a:t>
            </a:r>
            <a:r>
              <a:rPr kumimoji="1" lang="zh-CN" altLang="en-US" dirty="0"/>
              <a:t>核心原则</a:t>
            </a:r>
            <a:endParaRPr kumimoji="1" lang="en-US" altLang="zh-CN" dirty="0"/>
          </a:p>
          <a:p>
            <a:r>
              <a:rPr kumimoji="1" lang="zh-CN" altLang="en-US" dirty="0"/>
              <a:t>什么是</a:t>
            </a:r>
            <a:r>
              <a:rPr lang="zh-CN" altLang="en-US" dirty="0"/>
              <a:t>滥用例</a:t>
            </a:r>
            <a:endParaRPr lang="en-US" altLang="zh-CN" dirty="0"/>
          </a:p>
          <a:p>
            <a:r>
              <a:rPr kumimoji="1" lang="zh-CN" altLang="en-US" dirty="0"/>
              <a:t>了解威胁建模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5BC9C11E-1B1B-E34B-AD5A-6EBE0D763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第十七章 配置管理</a:t>
            </a: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9F2B3DE8-2C1A-2F48-B194-2BCFC71A4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了解软件配置项内容</a:t>
            </a:r>
          </a:p>
          <a:p>
            <a:pPr eaLnBrk="1" hangingPunct="1"/>
            <a:r>
              <a:rPr lang="zh-CN" altLang="en-US" dirty="0"/>
              <a:t>理解配置管理包含的内容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理解基线的定义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理解变更控制流程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>
            <a:extLst>
              <a:ext uri="{FF2B5EF4-FFF2-40B4-BE49-F238E27FC236}">
                <a16:creationId xmlns:a16="http://schemas.microsoft.com/office/drawing/2014/main" id="{9E47F428-9C5B-C84C-BC4D-73D83FC05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第十八章 项目管理概念</a:t>
            </a:r>
          </a:p>
        </p:txBody>
      </p:sp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3F1541CF-6E0A-3C48-99B5-E7D2ADD17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理解项目管理涉及的范围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</a:t>
            </a:r>
            <a:r>
              <a:rPr lang="en-US" altLang="zh-CN" dirty="0"/>
              <a:t>W</a:t>
            </a:r>
            <a:r>
              <a:rPr lang="en-US" altLang="zh-CN" baseline="30000" dirty="0"/>
              <a:t>5</a:t>
            </a:r>
            <a:r>
              <a:rPr lang="en-US" altLang="zh-CN" dirty="0"/>
              <a:t>HH</a:t>
            </a:r>
            <a:r>
              <a:rPr lang="zh-CN" altLang="en-US" dirty="0"/>
              <a:t>原则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检查点</a:t>
            </a:r>
            <a:r>
              <a:rPr lang="en-US" altLang="zh-CN" sz="2800" dirty="0"/>
              <a:t>(Check Point)</a:t>
            </a:r>
            <a:r>
              <a:rPr lang="zh-CN" altLang="en-US" sz="2800" dirty="0"/>
              <a:t>、里程碑</a:t>
            </a:r>
            <a:r>
              <a:rPr lang="en-US" altLang="zh-CN" sz="2800" dirty="0"/>
              <a:t>(Mile Stone)</a:t>
            </a:r>
            <a:r>
              <a:rPr lang="zh-CN" altLang="en-US" sz="2800" dirty="0"/>
              <a:t>、基线</a:t>
            </a:r>
            <a:r>
              <a:rPr lang="en-US" altLang="zh-CN" sz="2800" dirty="0"/>
              <a:t>(Base Line): 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933096CF-9AEF-D442-B939-C8BCA67B1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第十九章 过程和项目度量</a:t>
            </a:r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61C911BB-326A-1642-B07F-DAC1F8C12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理解项目度量的概念和项目度量的步骤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掌握项目度量方法有哪些；掌握面向功能的度量和面向规模的度量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>
            <a:extLst>
              <a:ext uri="{FF2B5EF4-FFF2-40B4-BE49-F238E27FC236}">
                <a16:creationId xmlns:a16="http://schemas.microsoft.com/office/drawing/2014/main" id="{5A087F73-3F49-C34C-9E3C-DFA54763B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第二十章 软件项目估算</a:t>
            </a:r>
          </a:p>
        </p:txBody>
      </p:sp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F5C42AB0-D6C6-DF42-8C53-37FE3B575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79987"/>
          </a:xfrm>
        </p:spPr>
        <p:txBody>
          <a:bodyPr/>
          <a:lstStyle/>
          <a:p>
            <a:pPr eaLnBrk="1" hangingPunct="1"/>
            <a:r>
              <a:rPr lang="zh-CN" altLang="en-US" dirty="0"/>
              <a:t>掌握软件规模估算的常用方法分类及：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掌握基于问题的估算；了解基于过程的估算；了解基于用例的估算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了解估算模型的总体结构，了解</a:t>
            </a:r>
            <a:r>
              <a:rPr lang="en-US" altLang="zh-CN" dirty="0"/>
              <a:t>COCOMO Ⅱ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3085F7A9-66D4-2A4E-8BB5-EA0A78F2C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第二十一章 项目进度安排</a:t>
            </a:r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9AE12FAF-7514-F242-B1CE-68304952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理解人员和工作量之间的关系</a:t>
            </a:r>
            <a:endParaRPr lang="en-US" altLang="zh-CN" dirty="0"/>
          </a:p>
          <a:p>
            <a:pPr eaLnBrk="1" hangingPunct="1"/>
            <a:r>
              <a:rPr lang="zh-CN" altLang="en-US" dirty="0"/>
              <a:t>会画任务网络和甘特图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理解获得值分析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CB7DFF09-5811-4647-8A49-59097C61A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第二十二章 风险管理</a:t>
            </a:r>
          </a:p>
        </p:txBody>
      </p:sp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FF99BED8-FBC2-7F4A-B61E-0CDCC1AC9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了解面对风险的两种策略</a:t>
            </a:r>
            <a:endParaRPr lang="en-US" altLang="zh-CN"/>
          </a:p>
          <a:p>
            <a:pPr eaLnBrk="1" hangingPunct="1"/>
            <a:r>
              <a:rPr lang="zh-CN" altLang="en-US"/>
              <a:t>了解识别风险、预测风险、风险缓解、监控的策略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11E47E04-6538-E3E1-C2E7-E9E3E860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项目开发文档成绩分布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B31AAE03-02EC-80B6-D227-B3C206C47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arabicPeriod"/>
              <a:defRPr/>
            </a:pPr>
            <a:r>
              <a:rPr lang="en" altLang="zh-CN" sz="2800" dirty="0" err="1"/>
              <a:t>Codearts</a:t>
            </a:r>
            <a:r>
              <a:rPr lang="zh-CN" altLang="en-US" sz="2800" dirty="0"/>
              <a:t>（原</a:t>
            </a:r>
            <a:r>
              <a:rPr lang="en" altLang="zh-CN" sz="2800" dirty="0" err="1"/>
              <a:t>devcloud</a:t>
            </a:r>
            <a:r>
              <a:rPr lang="zh-CN" altLang="en-US" sz="2800" dirty="0"/>
              <a:t>）平台上项目执行情况报告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软件需求规格说明书</a:t>
            </a:r>
            <a:r>
              <a:rPr lang="en-US" altLang="zh-CN" sz="2800" dirty="0">
                <a:solidFill>
                  <a:srgbClr val="FF0000"/>
                </a:solidFill>
              </a:rPr>
              <a:t>25</a:t>
            </a:r>
            <a:r>
              <a:rPr lang="en-US" altLang="zh-CN" sz="2800" dirty="0"/>
              <a:t>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界面原型</a:t>
            </a:r>
            <a:r>
              <a:rPr lang="en-US" altLang="zh-CN" sz="2800" dirty="0"/>
              <a:t>10%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概要设计说明书</a:t>
            </a:r>
            <a:r>
              <a:rPr lang="en-US" altLang="zh-CN" sz="2800" dirty="0">
                <a:solidFill>
                  <a:srgbClr val="FF0000"/>
                </a:solidFill>
              </a:rPr>
              <a:t>25</a:t>
            </a:r>
            <a:r>
              <a:rPr lang="en-US" altLang="zh-CN" sz="2800" dirty="0"/>
              <a:t>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详细设计说明书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一个功能的测试报告（含测试用例）</a:t>
            </a:r>
            <a:r>
              <a:rPr lang="en-US" altLang="zh-CN" sz="2800" dirty="0"/>
              <a:t>10%</a:t>
            </a:r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 marL="514350" indent="-514350">
              <a:buFontTx/>
              <a:buAutoNum type="arabicPeriod"/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0">
            <a:extLst>
              <a:ext uri="{FF2B5EF4-FFF2-40B4-BE49-F238E27FC236}">
                <a16:creationId xmlns:a16="http://schemas.microsoft.com/office/drawing/2014/main" id="{B16511FF-8776-AE42-AF62-AEAC2BA48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软件工程介绍</a:t>
            </a:r>
          </a:p>
        </p:txBody>
      </p:sp>
      <p:sp>
        <p:nvSpPr>
          <p:cNvPr id="18434" name="内容占位符 21">
            <a:extLst>
              <a:ext uri="{FF2B5EF4-FFF2-40B4-BE49-F238E27FC236}">
                <a16:creationId xmlns:a16="http://schemas.microsoft.com/office/drawing/2014/main" id="{A55505AF-54D3-8347-B91B-508E73D42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软件工程的概念</a:t>
            </a:r>
            <a:endParaRPr lang="en-US" altLang="zh-CN"/>
          </a:p>
          <a:p>
            <a:pPr lvl="1" eaLnBrk="1" hangingPunct="1"/>
            <a:r>
              <a:rPr lang="zh-CN" altLang="en-US"/>
              <a:t>过程、方法和工具</a:t>
            </a:r>
            <a:endParaRPr lang="en-US" altLang="zh-CN"/>
          </a:p>
          <a:p>
            <a:pPr eaLnBrk="1" hangingPunct="1"/>
            <a:r>
              <a:rPr lang="zh-CN" altLang="en-US"/>
              <a:t>软件工程层次图</a:t>
            </a:r>
            <a:endParaRPr lang="en-US" altLang="zh-CN"/>
          </a:p>
          <a:p>
            <a:pPr eaLnBrk="1" hangingPunct="1"/>
            <a:r>
              <a:rPr lang="zh-CN" altLang="en-US"/>
              <a:t>软件危机与软件工程的关系、产生的原因及其表现</a:t>
            </a:r>
            <a:endParaRPr lang="en-US" altLang="zh-CN"/>
          </a:p>
          <a:p>
            <a:pPr eaLnBrk="1" hangingPunct="1"/>
            <a:r>
              <a:rPr lang="zh-CN" altLang="en-US"/>
              <a:t>软件神话一些错误认识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E5A2A3AB-5483-564F-98BF-2B7AA260B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 过程模型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DB9F18CF-5D64-B540-AB6E-385C9D7E4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掌握五个最基本的框架活动：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沟通、策划、建模、构建和部署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软件生命周期基本活动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可行性分析、需求分析、概要设计、详细设计、编码、测试、维护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了解典型的普适性活动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软件项目跟踪和控制；风险管理；软件质量保证；正式技术评审；测量；软件配置管理；可复用管理；工作产品的准备和生产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–"/>
            </a:pPr>
            <a:r>
              <a:rPr lang="zh-CN" altLang="en-US" dirty="0"/>
              <a:t>了解什么是</a:t>
            </a:r>
            <a:r>
              <a:rPr lang="en-US" altLang="zh-CN" dirty="0"/>
              <a:t>CMMI</a:t>
            </a:r>
          </a:p>
          <a:p>
            <a:pPr eaLnBrk="1" hangingPunct="1">
              <a:lnSpc>
                <a:spcPct val="10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–"/>
            </a:pP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726FBE35-5ABF-B24E-A962-43B54215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 过程模型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0D5F2C3F-F4C5-8E48-9265-2A5783AF3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理解瀑布模型；增量模型；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RAD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模型；原型模型；螺旋模型</a:t>
            </a:r>
            <a:r>
              <a:rPr lang="zh-CN" altLang="en-US" dirty="0">
                <a:latin typeface="宋体" panose="02010600030101010101" pitchFamily="2" charset="-122"/>
              </a:rPr>
              <a:t>；协同开发模型；基于构件模型；形式化方法模型；面向方面模型；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统一过程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适用范围、特点、优缺点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7DE03958-40BB-3D4B-9882-21E6D96E8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第</a:t>
            </a:r>
            <a:r>
              <a:rPr lang="zh-CN" altLang="en-US"/>
              <a:t>三</a:t>
            </a:r>
            <a:r>
              <a:rPr lang="zh-CN" altLang="zh-CN"/>
              <a:t>章 </a:t>
            </a:r>
            <a:r>
              <a:rPr lang="zh-CN" altLang="en-US"/>
              <a:t>敏捷开发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6A0CA356-391B-C14C-928A-A2CB0AECE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掌握敏捷开发宣言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理解有哪些敏捷过程模型：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极限编程；</a:t>
            </a:r>
            <a:r>
              <a:rPr lang="en-US" altLang="zh-CN" sz="2400" dirty="0"/>
              <a:t> Scrum </a:t>
            </a:r>
            <a:r>
              <a:rPr lang="zh-CN" altLang="en-US" sz="2400" dirty="0"/>
              <a:t>关键思想、流程</a:t>
            </a:r>
            <a:endParaRPr lang="en-US" altLang="zh-CN" sz="2400" dirty="0"/>
          </a:p>
          <a:p>
            <a:pPr eaLnBrk="1" hangingPunct="1"/>
            <a:r>
              <a:rPr lang="zh-CN" altLang="en-US" dirty="0"/>
              <a:t>用户故事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了解一些过程模型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自适应软件开发；动态系统开发；</a:t>
            </a:r>
            <a:r>
              <a:rPr lang="en-US" altLang="zh-CN" dirty="0"/>
              <a:t>Crystal</a:t>
            </a:r>
            <a:r>
              <a:rPr lang="zh-CN" altLang="en-US" dirty="0"/>
              <a:t>；特征驱动开发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84C0D41A-0082-524A-B4FC-DC04D017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可行性研究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B2661F58-491F-A047-BB06-9DAD904BF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</a:t>
            </a:r>
            <a:r>
              <a:rPr lang="zh-CN" altLang="en-US" dirty="0">
                <a:latin typeface="宋体" panose="02010600030101010101" pitchFamily="2" charset="-122"/>
              </a:rPr>
              <a:t>可行性研究的目的和任务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各类主要可行性分析中分别完成什么工作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11E16006-6BD8-4442-AFA5-693C8D4CC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理解需求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E3709F60-A1A9-C042-9D3F-72D3A254D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为什么需求工程特别困难？</a:t>
            </a:r>
            <a:endParaRPr lang="en-US" altLang="zh-CN" sz="2800"/>
          </a:p>
          <a:p>
            <a:pPr eaLnBrk="1" hangingPunct="1"/>
            <a:r>
              <a:rPr lang="zh-CN" altLang="en-US" sz="2800"/>
              <a:t>需求分析的三个层次</a:t>
            </a:r>
            <a:endParaRPr lang="en-US" altLang="zh-CN" sz="2800"/>
          </a:p>
          <a:p>
            <a:pPr eaLnBrk="1" hangingPunct="1"/>
            <a:r>
              <a:rPr lang="zh-CN" altLang="en-US" sz="2800"/>
              <a:t>需求工程中的七个活动</a:t>
            </a:r>
            <a:endParaRPr lang="en-US" altLang="zh-CN" sz="2800"/>
          </a:p>
          <a:p>
            <a:pPr marL="971550" lvl="1" indent="-514350" eaLnBrk="1" hangingPunct="1">
              <a:lnSpc>
                <a:spcPts val="4000"/>
              </a:lnSpc>
            </a:pPr>
            <a:r>
              <a:rPr lang="zh-CN" altLang="en-US" sz="2400"/>
              <a:t>起始；导出；精化；协商；规格说明；确认；管理</a:t>
            </a:r>
            <a:endParaRPr lang="en-US" altLang="zh-CN" sz="2400"/>
          </a:p>
          <a:p>
            <a:pPr eaLnBrk="1" hangingPunct="1">
              <a:lnSpc>
                <a:spcPts val="4000"/>
              </a:lnSpc>
            </a:pPr>
            <a:r>
              <a:rPr lang="zh-CN" altLang="en-US" sz="2800"/>
              <a:t>导出需求有哪些方法</a:t>
            </a:r>
            <a:endParaRPr lang="en-US" altLang="zh-CN" sz="2800"/>
          </a:p>
          <a:p>
            <a:pPr marL="971550" lvl="1" indent="-514350" eaLnBrk="1" hangingPunct="1">
              <a:lnSpc>
                <a:spcPts val="4000"/>
              </a:lnSpc>
            </a:pPr>
            <a:r>
              <a:rPr lang="zh-CN" altLang="en-US" sz="2400"/>
              <a:t>访谈；面向数据流自顶向下求精；协同需求获取；快速建立软件原型；质量功能部署；用户场景</a:t>
            </a:r>
            <a:endParaRPr lang="en-US" altLang="zh-CN" sz="2400"/>
          </a:p>
          <a:p>
            <a:pPr marL="971550" lvl="1" indent="-514350" eaLnBrk="1" hangingPunct="1">
              <a:lnSpc>
                <a:spcPts val="4000"/>
              </a:lnSpc>
            </a:pPr>
            <a:endParaRPr lang="zh-CN" altLang="en-US"/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件工程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软件工程模板</Template>
  <TotalTime>131</TotalTime>
  <Words>1010</Words>
  <Application>Microsoft Macintosh PowerPoint</Application>
  <PresentationFormat>全屏显示(4:3)</PresentationFormat>
  <Paragraphs>137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华文新魏</vt:lpstr>
      <vt:lpstr>宋体</vt:lpstr>
      <vt:lpstr>Arial</vt:lpstr>
      <vt:lpstr>软件工程模板</vt:lpstr>
      <vt:lpstr>考试题型</vt:lpstr>
      <vt:lpstr>成绩组成</vt:lpstr>
      <vt:lpstr>项目开发文档成绩分布</vt:lpstr>
      <vt:lpstr>第一章 软件工程介绍</vt:lpstr>
      <vt:lpstr>第二章  过程模型</vt:lpstr>
      <vt:lpstr>第二章  过程模型</vt:lpstr>
      <vt:lpstr>第三章 敏捷开发</vt:lpstr>
      <vt:lpstr>第四章 可行性研究</vt:lpstr>
      <vt:lpstr>第五章 理解需求</vt:lpstr>
      <vt:lpstr>第六章 需求建模</vt:lpstr>
      <vt:lpstr>第七章 设计工程</vt:lpstr>
      <vt:lpstr>第八章 进行体系结构设计</vt:lpstr>
      <vt:lpstr>第九章 构件级设计建模</vt:lpstr>
      <vt:lpstr>第十章 完成用户界面设计</vt:lpstr>
      <vt:lpstr>第十一章 基于模式的软件设计</vt:lpstr>
      <vt:lpstr>第十二章 软件测试策略</vt:lpstr>
      <vt:lpstr>第十三章 测试战术</vt:lpstr>
      <vt:lpstr>第十四章 质量概念</vt:lpstr>
      <vt:lpstr>第十五章 质量保证</vt:lpstr>
      <vt:lpstr>第十六章 安全性工程</vt:lpstr>
      <vt:lpstr>第十七章 配置管理</vt:lpstr>
      <vt:lpstr>第十八章 项目管理概念</vt:lpstr>
      <vt:lpstr>第十九章 过程和项目度量</vt:lpstr>
      <vt:lpstr>第二十章 软件项目估算</vt:lpstr>
      <vt:lpstr>第二十一章 项目进度安排</vt:lpstr>
      <vt:lpstr>第二十二章 风险管理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考试题型</dc:title>
  <dc:creator>Microsoft Office 用户</dc:creator>
  <cp:lastModifiedBy>王美红</cp:lastModifiedBy>
  <cp:revision>32</cp:revision>
  <dcterms:created xsi:type="dcterms:W3CDTF">2017-12-24T07:10:19Z</dcterms:created>
  <dcterms:modified xsi:type="dcterms:W3CDTF">2023-12-22T00:11:35Z</dcterms:modified>
</cp:coreProperties>
</file>