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4"/>
  </p:notesMasterIdLst>
  <p:handoutMasterIdLst>
    <p:handoutMasterId r:id="rId55"/>
  </p:handoutMasterIdLst>
  <p:sldIdLst>
    <p:sldId id="256" r:id="rId4"/>
    <p:sldId id="292" r:id="rId5"/>
    <p:sldId id="453" r:id="rId6"/>
    <p:sldId id="445" r:id="rId7"/>
    <p:sldId id="441" r:id="rId8"/>
    <p:sldId id="311" r:id="rId9"/>
    <p:sldId id="297" r:id="rId10"/>
    <p:sldId id="312" r:id="rId11"/>
    <p:sldId id="300" r:id="rId12"/>
    <p:sldId id="447" r:id="rId13"/>
    <p:sldId id="446" r:id="rId14"/>
    <p:sldId id="302" r:id="rId15"/>
    <p:sldId id="319" r:id="rId16"/>
    <p:sldId id="321" r:id="rId17"/>
    <p:sldId id="322" r:id="rId18"/>
    <p:sldId id="323" r:id="rId19"/>
    <p:sldId id="324" r:id="rId20"/>
    <p:sldId id="318" r:id="rId21"/>
    <p:sldId id="325" r:id="rId22"/>
    <p:sldId id="454" r:id="rId23"/>
    <p:sldId id="303" r:id="rId24"/>
    <p:sldId id="327" r:id="rId25"/>
    <p:sldId id="329" r:id="rId26"/>
    <p:sldId id="328" r:id="rId27"/>
    <p:sldId id="330" r:id="rId28"/>
    <p:sldId id="331" r:id="rId29"/>
    <p:sldId id="332" r:id="rId30"/>
    <p:sldId id="333" r:id="rId31"/>
    <p:sldId id="334" r:id="rId32"/>
    <p:sldId id="335" r:id="rId33"/>
    <p:sldId id="336" r:id="rId34"/>
    <p:sldId id="337" r:id="rId35"/>
    <p:sldId id="338" r:id="rId36"/>
    <p:sldId id="339" r:id="rId37"/>
    <p:sldId id="385" r:id="rId38"/>
    <p:sldId id="326" r:id="rId39"/>
    <p:sldId id="341" r:id="rId40"/>
    <p:sldId id="340" r:id="rId41"/>
    <p:sldId id="449" r:id="rId42"/>
    <p:sldId id="317" r:id="rId43"/>
    <p:sldId id="342" r:id="rId44"/>
    <p:sldId id="343" r:id="rId45"/>
    <p:sldId id="344" r:id="rId46"/>
    <p:sldId id="304" r:id="rId47"/>
    <p:sldId id="345" r:id="rId48"/>
    <p:sldId id="346" r:id="rId49"/>
    <p:sldId id="347" r:id="rId50"/>
    <p:sldId id="349" r:id="rId51"/>
    <p:sldId id="348" r:id="rId52"/>
    <p:sldId id="501" r:id="rId53"/>
  </p:sldIdLst>
  <p:sldSz cx="9144000" cy="6858000" type="screen4x3"/>
  <p:notesSz cx="6858000" cy="9144000"/>
  <p:custDataLst>
    <p:tags r:id="rId5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5F6F5"/>
    <a:srgbClr val="F7F7F7"/>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showGuides="1">
      <p:cViewPr varScale="1">
        <p:scale>
          <a:sx n="86" d="100"/>
          <a:sy n="86" d="100"/>
        </p:scale>
        <p:origin x="291"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F006888-5725-4CBF-A922-D2A127BFDD7A}"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defRPr sz="12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BC60D934-388E-4422-90A4-2E44C667AAA1}"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72817192-0453-4F2C-A09D-9810D0B4F518}"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97398813-9694-4010-9A46-3B50157C5CD9}"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图片 7" descr="08f46c7211d24e3a8701b02c.jpg"/>
          <p:cNvPicPr>
            <a:picLocks noChangeAspect="1"/>
          </p:cNvPicPr>
          <p:nvPr userDrawn="1"/>
        </p:nvPicPr>
        <p:blipFill>
          <a:blip r:embed="rId3"/>
          <a:stretch>
            <a:fillRect/>
          </a:stretch>
        </p:blipFill>
        <p:spPr>
          <a:xfrm>
            <a:off x="7380288" y="4221163"/>
            <a:ext cx="750887" cy="1357312"/>
          </a:xfrm>
          <a:prstGeom prst="rect">
            <a:avLst/>
          </a:prstGeom>
          <a:noFill/>
          <a:ln w="9525">
            <a:noFill/>
          </a:ln>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noProof="1" smtClean="0"/>
              <a:t>单击此处编辑母版标题样式</a:t>
            </a:r>
            <a:endParaRPr lang="zh-CN" altLang="en-US" noProof="1"/>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noProof="1" smtClean="0"/>
              <a:t>单击此处编辑母版副标题样式</a:t>
            </a:r>
            <a:endParaRPr lang="zh-CN" altLang="en-US" noProof="1"/>
          </a:p>
        </p:txBody>
      </p:sp>
      <p:sp>
        <p:nvSpPr>
          <p:cNvPr id="9"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lvl1pPr>
              <a:defRPr dirty="0"/>
            </a:lvl1pPr>
          </a:lstStyle>
          <a:p>
            <a:pPr marL="0" marR="0" lvl="0" indent="0" algn="r" defTabSz="914400" rtl="0" eaLnBrk="1" fontAlgn="base" latinLnBrk="0" hangingPunct="1">
              <a:lnSpc>
                <a:spcPct val="100000"/>
              </a:lnSpc>
              <a:spcBef>
                <a:spcPct val="0"/>
              </a:spcBef>
              <a:spcAft>
                <a:spcPct val="0"/>
              </a:spcAft>
              <a:buClrTx/>
              <a:buSzTx/>
              <a:buFontTx/>
              <a:buNone/>
              <a:defRPr/>
            </a:pPr>
            <a:fld id="{FD739708-F36B-4219-9FA3-C314F582E10E}"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 name="图片 7" descr="08f46c7211d24e3a8701b02c.jpg"/>
          <p:cNvPicPr>
            <a:picLocks noChangeAspect="1"/>
          </p:cNvPicPr>
          <p:nvPr userDrawn="1"/>
        </p:nvPicPr>
        <p:blipFill>
          <a:blip r:embed="rId3"/>
          <a:stretch>
            <a:fillRect/>
          </a:stretch>
        </p:blipFill>
        <p:spPr>
          <a:xfrm>
            <a:off x="7380288" y="4221163"/>
            <a:ext cx="750887" cy="1357312"/>
          </a:xfrm>
          <a:prstGeom prst="rect">
            <a:avLst/>
          </a:prstGeom>
          <a:noFill/>
          <a:ln w="9525">
            <a:noFill/>
          </a:ln>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noProof="1" smtClean="0"/>
              <a:t>单击此处编辑母版标题样式</a:t>
            </a:r>
            <a:endParaRPr lang="zh-CN" altLang="en-US" noProof="1"/>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noProof="1" smtClean="0"/>
              <a:t>单击此处编辑母版副标题样式</a:t>
            </a:r>
            <a:endParaRPr lang="zh-CN" altLang="en-US" noProof="1"/>
          </a:p>
        </p:txBody>
      </p:sp>
      <p:sp>
        <p:nvSpPr>
          <p:cNvPr id="9"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lvl1pPr>
              <a:defRPr dirty="0"/>
            </a:lvl1pPr>
          </a:lstStyle>
          <a:p>
            <a:pPr marL="0" marR="0" lvl="0" indent="0" algn="r" defTabSz="914400" rtl="0" eaLnBrk="1" fontAlgn="base" latinLnBrk="0" hangingPunct="1">
              <a:lnSpc>
                <a:spcPct val="100000"/>
              </a:lnSpc>
              <a:spcBef>
                <a:spcPct val="0"/>
              </a:spcBef>
              <a:spcAft>
                <a:spcPct val="0"/>
              </a:spcAft>
              <a:buClrTx/>
              <a:buSzTx/>
              <a:buFontTx/>
              <a:buNone/>
              <a:defRPr/>
            </a:pPr>
            <a:fld id="{713BAF39-3FBD-43A0-AA27-D083D5442A1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第五级软件工程</a:t>
            </a:r>
            <a:endParaRPr lang="zh-CN" altLang="en-US" dirty="0"/>
          </a:p>
          <a:p>
            <a:pPr lvl="4"/>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B04F9EFE-4501-4703-8FC8-6CB437F2FF85}"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smtClean="0">
                <a:ln>
                  <a:noFill/>
                </a:ln>
                <a:solidFill>
                  <a:schemeClr val="bg1"/>
                </a:solidFill>
                <a:effectLst/>
                <a:uLnTx/>
                <a:uFillTx/>
                <a:latin typeface="华文新魏" panose="02010800040101010101" pitchFamily="2" charset="-122"/>
                <a:ea typeface="华文新魏" panose="02010800040101010101" pitchFamily="2" charset="-122"/>
                <a:cs typeface="+mn-cs"/>
              </a:rPr>
              <a:t>软 件 工 程</a:t>
            </a:r>
            <a:endParaRPr kumimoji="0" lang="zh-CN" altLang="en-US" sz="1800" b="0" i="0" u="none" strike="noStrike" kern="1200" cap="none" spc="0" normalizeH="0" baseline="0" noProof="0" smtClean="0">
              <a:ln>
                <a:noFill/>
              </a:ln>
              <a:solidFill>
                <a:schemeClr val="bg1"/>
              </a:solidFill>
              <a:effectLst/>
              <a:uLnTx/>
              <a:uFillTx/>
              <a:latin typeface="华文新魏" panose="02010800040101010101" pitchFamily="2" charset="-122"/>
              <a:ea typeface="华文新魏" panose="020108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第五级软件工程</a:t>
            </a:r>
            <a:endParaRPr lang="zh-CN" altLang="en-US" dirty="0"/>
          </a:p>
          <a:p>
            <a:pPr lvl="4"/>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4F4A0039-433F-4943-ABB9-D5F82B1D5CCB}" type="slidenum">
              <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smtClean="0">
                <a:ln>
                  <a:noFill/>
                </a:ln>
                <a:solidFill>
                  <a:schemeClr val="bg1"/>
                </a:solidFill>
                <a:effectLst/>
                <a:uLnTx/>
                <a:uFillTx/>
                <a:latin typeface="华文新魏" panose="02010800040101010101" pitchFamily="2" charset="-122"/>
                <a:ea typeface="华文新魏" panose="02010800040101010101" pitchFamily="2" charset="-122"/>
                <a:cs typeface="+mn-cs"/>
              </a:rPr>
              <a:t>软 件 工 程</a:t>
            </a:r>
            <a:endParaRPr kumimoji="0" lang="zh-CN" altLang="en-US" sz="1800" b="0" i="0" u="none" strike="noStrike" kern="1200" cap="none" spc="0" normalizeH="0" baseline="0" noProof="0" smtClean="0">
              <a:ln>
                <a:noFill/>
              </a:ln>
              <a:solidFill>
                <a:schemeClr val="bg1"/>
              </a:solidFill>
              <a:effectLst/>
              <a:uLnTx/>
              <a:uFillTx/>
              <a:latin typeface="华文新魏" panose="02010800040101010101" pitchFamily="2" charset="-122"/>
              <a:ea typeface="华文新魏" panose="020108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469;&#33258;&#24494;&#36719;&#32593;&#31449;&#19978;&#30340;&#19968;&#20221;&#27979;&#35797;&#35745;&#21010;.doc"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2"/>
          <p:cNvGrpSpPr/>
          <p:nvPr/>
        </p:nvGrpSpPr>
        <p:grpSpPr>
          <a:xfrm>
            <a:off x="323850" y="4173538"/>
            <a:ext cx="4032250" cy="935037"/>
            <a:chOff x="158" y="2614"/>
            <a:chExt cx="2540" cy="589"/>
          </a:xfrm>
        </p:grpSpPr>
        <p:sp>
          <p:nvSpPr>
            <p:cNvPr id="7173" name="Text Box 10"/>
            <p:cNvSpPr txBox="1"/>
            <p:nvPr/>
          </p:nvSpPr>
          <p:spPr>
            <a:xfrm>
              <a:off x="158" y="2614"/>
              <a:ext cx="2540" cy="346"/>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ct val="50000"/>
                </a:spcBef>
                <a:buNone/>
              </a:pPr>
              <a:endParaRPr lang="zh-CN" altLang="en-US" sz="3000" dirty="0">
                <a:solidFill>
                  <a:schemeClr val="bg1"/>
                </a:solidFill>
                <a:latin typeface="黑体" panose="02010609060101010101" pitchFamily="49" charset="-122"/>
                <a:ea typeface="黑体" panose="02010609060101010101" pitchFamily="49" charset="-122"/>
              </a:endParaRPr>
            </a:p>
          </p:txBody>
        </p:sp>
        <p:sp>
          <p:nvSpPr>
            <p:cNvPr id="7174" name="Text Box 11"/>
            <p:cNvSpPr txBox="1"/>
            <p:nvPr/>
          </p:nvSpPr>
          <p:spPr>
            <a:xfrm>
              <a:off x="657" y="2915"/>
              <a:ext cx="1542" cy="288"/>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ct val="50000"/>
                </a:spcBef>
                <a:buNone/>
              </a:pPr>
              <a:endParaRPr lang="zh-CN" altLang="en-US" sz="2400" b="1" dirty="0">
                <a:solidFill>
                  <a:schemeClr val="bg1"/>
                </a:solidFill>
                <a:latin typeface="黑体" panose="02010609060101010101" pitchFamily="49" charset="-122"/>
                <a:ea typeface="黑体" panose="02010609060101010101" pitchFamily="49" charset="-122"/>
              </a:endParaRPr>
            </a:p>
          </p:txBody>
        </p:sp>
      </p:grpSp>
      <p:sp>
        <p:nvSpPr>
          <p:cNvPr id="7171" name="标题 7"/>
          <p:cNvSpPr>
            <a:spLocks noGrp="1"/>
          </p:cNvSpPr>
          <p:nvPr>
            <p:ph type="ctrTitle"/>
          </p:nvPr>
        </p:nvSpPr>
        <p:spPr>
          <a:xfrm>
            <a:off x="539750" y="1557020"/>
            <a:ext cx="7772400" cy="1470025"/>
          </a:xfrm>
        </p:spPr>
        <p:txBody>
          <a:bodyPr vert="horz" wrap="square" lIns="91440" tIns="45720" rIns="91440" bIns="45720" anchor="ctr" anchorCtr="0"/>
          <a:p>
            <a:pPr eaLnBrk="1" hangingPunct="1">
              <a:buClrTx/>
              <a:buSzTx/>
              <a:buFontTx/>
            </a:pPr>
            <a:r>
              <a:rPr lang="zh-CN" altLang="en-US" dirty="0">
                <a:latin typeface="+mj-lt"/>
                <a:ea typeface="+mj-ea"/>
                <a:cs typeface="+mj-cs"/>
              </a:rPr>
              <a:t> 软件测试与</a:t>
            </a:r>
            <a:r>
              <a:rPr lang="zh-CN" altLang="en-US" dirty="0">
                <a:latin typeface="+mj-lt"/>
                <a:ea typeface="+mj-ea"/>
                <a:cs typeface="+mj-cs"/>
              </a:rPr>
              <a:t>测试策略</a:t>
            </a:r>
            <a:endParaRPr lang="zh-CN" altLang="en-US" dirty="0">
              <a:latin typeface="+mj-lt"/>
              <a:ea typeface="+mj-ea"/>
              <a:cs typeface="+mj-cs"/>
            </a:endParaRPr>
          </a:p>
        </p:txBody>
      </p:sp>
      <p:sp>
        <p:nvSpPr>
          <p:cNvPr id="7172" name="副标题 8"/>
          <p:cNvSpPr>
            <a:spLocks noGrp="1"/>
          </p:cNvSpPr>
          <p:nvPr>
            <p:ph type="subTitle" idx="1"/>
          </p:nvPr>
        </p:nvSpPr>
        <p:spPr>
          <a:xfrm>
            <a:off x="179705" y="4171950"/>
            <a:ext cx="7727950" cy="936625"/>
          </a:xfrm>
        </p:spPr>
        <p:txBody>
          <a:bodyPr vert="horz" wrap="square" lIns="91440" tIns="45720" rIns="91440" bIns="45720" anchor="t" anchorCtr="0"/>
          <a:p>
            <a:pPr eaLnBrk="1" hangingPunct="1">
              <a:buClrTx/>
              <a:buSzTx/>
            </a:pPr>
            <a:r>
              <a:rPr lang="zh-CN" altLang="en-US" dirty="0">
                <a:latin typeface="+mn-lt"/>
                <a:ea typeface="+mn-ea"/>
                <a:cs typeface="+mn-cs"/>
              </a:rPr>
              <a:t>厦门大学信息学院</a:t>
            </a:r>
            <a:r>
              <a:rPr lang="en-US" altLang="zh-CN" dirty="0">
                <a:latin typeface="+mn-lt"/>
                <a:ea typeface="+mn-ea"/>
                <a:cs typeface="+mn-cs"/>
              </a:rPr>
              <a:t>   </a:t>
            </a:r>
            <a:r>
              <a:rPr lang="en-US" altLang="en-US" dirty="0">
                <a:latin typeface="+mn-lt"/>
                <a:ea typeface="+mn-ea"/>
                <a:cs typeface="+mn-cs"/>
              </a:rPr>
              <a:t>林坤辉</a:t>
            </a:r>
            <a:endParaRPr lang="en-US" altLang="en-US" dirty="0">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nchorCtr="0"/>
          <a:p>
            <a:pPr eaLnBrk="1" hangingPunct="1"/>
            <a:r>
              <a:rPr lang="zh-CN" altLang="en-US" dirty="0"/>
              <a:t>软件测试步骤</a:t>
            </a:r>
            <a:endParaRPr lang="zh-CN" altLang="en-US" dirty="0"/>
          </a:p>
        </p:txBody>
      </p:sp>
      <p:sp>
        <p:nvSpPr>
          <p:cNvPr id="3" name="内容占位符 2"/>
          <p:cNvSpPr>
            <a:spLocks noGrp="1"/>
          </p:cNvSpPr>
          <p:nvPr>
            <p:ph idx="1"/>
          </p:nvPr>
        </p:nvSpPr>
        <p:spPr>
          <a:xfrm>
            <a:off x="250825" y="5805488"/>
            <a:ext cx="8893175" cy="715963"/>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要求：具有足够的</a:t>
            </a:r>
            <a:r>
              <a:rPr kumimoji="0" lang="zh-CN" altLang="en-US" sz="3200" b="0" i="0" u="none" strike="noStrike" kern="0" cap="none" spc="0" normalizeH="0" baseline="0" noProof="0" dirty="0" smtClean="0">
                <a:ln>
                  <a:noFill/>
                </a:ln>
                <a:solidFill>
                  <a:srgbClr val="FF0000"/>
                </a:solidFill>
                <a:effectLst/>
                <a:uLnTx/>
                <a:uFillTx/>
                <a:latin typeface="+mn-ea"/>
                <a:ea typeface="+mn-ea"/>
                <a:cs typeface="+mn-cs"/>
              </a:rPr>
              <a:t>灵活性</a:t>
            </a: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，同时，又必须严格</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pic>
        <p:nvPicPr>
          <p:cNvPr id="16388" name="Picture 3"/>
          <p:cNvPicPr>
            <a:picLocks noChangeAspect="1"/>
          </p:cNvPicPr>
          <p:nvPr/>
        </p:nvPicPr>
        <p:blipFill>
          <a:blip r:embed="rId1"/>
          <a:stretch>
            <a:fillRect/>
          </a:stretch>
        </p:blipFill>
        <p:spPr>
          <a:xfrm>
            <a:off x="346075" y="1268413"/>
            <a:ext cx="8802688" cy="43894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395288" y="260350"/>
            <a:ext cx="8229600" cy="1143000"/>
          </a:xfrm>
        </p:spPr>
        <p:txBody>
          <a:bodyPr vert="horz" wrap="square" lIns="91440" tIns="45720" rIns="91440" bIns="45720" anchor="ctr" anchorCtr="0"/>
          <a:p>
            <a:pPr eaLnBrk="1" hangingPunct="1"/>
            <a:r>
              <a:rPr lang="zh-CN" altLang="en-US" dirty="0"/>
              <a:t>软件测试策略</a:t>
            </a:r>
            <a:endParaRPr lang="zh-CN" altLang="en-US" dirty="0"/>
          </a:p>
        </p:txBody>
      </p:sp>
      <p:pic>
        <p:nvPicPr>
          <p:cNvPr id="17411" name="Picture 3"/>
          <p:cNvPicPr>
            <a:picLocks noChangeAspect="1"/>
          </p:cNvPicPr>
          <p:nvPr/>
        </p:nvPicPr>
        <p:blipFill>
          <a:blip r:embed="rId1"/>
          <a:stretch>
            <a:fillRect/>
          </a:stretch>
        </p:blipFill>
        <p:spPr>
          <a:xfrm>
            <a:off x="20638" y="1628775"/>
            <a:ext cx="8991600" cy="467836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3"/>
          <p:cNvSpPr>
            <a:spLocks noGrp="1"/>
          </p:cNvSpPr>
          <p:nvPr>
            <p:ph type="title"/>
          </p:nvPr>
        </p:nvSpPr>
        <p:spPr/>
        <p:txBody>
          <a:bodyPr vert="horz" wrap="square" lIns="91440" tIns="45720" rIns="91440" bIns="45720" anchor="ctr" anchorCtr="0"/>
          <a:p>
            <a:pPr eaLnBrk="1" hangingPunct="1"/>
            <a:r>
              <a:rPr lang="zh-CN" altLang="en-US" dirty="0"/>
              <a:t>传统软件测试策略</a:t>
            </a:r>
            <a:endParaRPr lang="zh-CN" altLang="en-US" dirty="0"/>
          </a:p>
        </p:txBody>
      </p:sp>
      <p:sp>
        <p:nvSpPr>
          <p:cNvPr id="3" name="内容占位符 2"/>
          <p:cNvSpPr>
            <a:spLocks noGrp="1"/>
          </p:cNvSpPr>
          <p:nvPr>
            <p:ph idx="1"/>
          </p:nvPr>
        </p:nvSpPr>
        <p:spPr>
          <a:xfrm>
            <a:off x="323850" y="1628775"/>
            <a:ext cx="8229600" cy="4525963"/>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rgbClr val="FF0000"/>
                </a:solidFill>
                <a:effectLst/>
                <a:uLnTx/>
                <a:uFillTx/>
                <a:latin typeface="+mn-ea"/>
                <a:ea typeface="+mn-ea"/>
                <a:cs typeface="+mn-cs"/>
              </a:rPr>
              <a:t>单元测试</a:t>
            </a:r>
            <a:endParaRPr kumimoji="0" lang="en-US" altLang="zh-CN" sz="2800" b="0" i="0" u="none" strike="noStrike" kern="0" cap="none" spc="0" normalizeH="0" baseline="0" noProof="0" dirty="0" smtClean="0">
              <a:ln>
                <a:noFill/>
              </a:ln>
              <a:solidFill>
                <a:srgbClr val="FF0000"/>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ea"/>
              </a:rPr>
              <a:t>内容：根据详细设计说明书、程序清单，采用白盒、黑盒测试的测试用例，对模块进行检查，主要包括以下五部分</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ea"/>
            </a:endParaRPr>
          </a:p>
        </p:txBody>
      </p:sp>
      <p:pic>
        <p:nvPicPr>
          <p:cNvPr id="19460" name="Picture 2"/>
          <p:cNvPicPr>
            <a:picLocks noChangeAspect="1"/>
          </p:cNvPicPr>
          <p:nvPr/>
        </p:nvPicPr>
        <p:blipFill>
          <a:blip r:embed="rId1"/>
          <a:stretch>
            <a:fillRect/>
          </a:stretch>
        </p:blipFill>
        <p:spPr>
          <a:xfrm>
            <a:off x="2411413" y="3813175"/>
            <a:ext cx="6505575" cy="3044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5"/>
                                            </p:txEl>
                                          </p:spTgt>
                                        </p:tgtEl>
                                        <p:attrNameLst>
                                          <p:attrName>style.visibility</p:attrName>
                                        </p:attrNameLst>
                                      </p:cBhvr>
                                      <p:to>
                                        <p:strVal val="visible"/>
                                      </p:to>
                                    </p:set>
                                    <p:animEffect transition="in" filter="blinds(horizontal)">
                                      <p:cBhvr>
                                        <p:cTn id="7" dur="500"/>
                                        <p:tgtEl>
                                          <p:spTgt spid="3">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5" end="56"/>
                                            </p:txEl>
                                          </p:spTgt>
                                        </p:tgtEl>
                                        <p:attrNameLst>
                                          <p:attrName>style.visibility</p:attrName>
                                        </p:attrNameLst>
                                      </p:cBhvr>
                                      <p:to>
                                        <p:strVal val="visible"/>
                                      </p:to>
                                    </p:set>
                                    <p:animEffect transition="in" filter="blinds(horizontal)">
                                      <p:cBhvr>
                                        <p:cTn id="10" dur="500"/>
                                        <p:tgtEl>
                                          <p:spTgt spid="3">
                                            <p:txEl>
                                              <p:charRg st="5" end="5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460"/>
                                        </p:tgtEl>
                                        <p:attrNameLst>
                                          <p:attrName>style.visibility</p:attrName>
                                        </p:attrNameLst>
                                      </p:cBhvr>
                                      <p:to>
                                        <p:strVal val="visible"/>
                                      </p:to>
                                    </p:set>
                                    <p:animEffect transition="in" filter="blinds(horizontal)">
                                      <p:cBhvr>
                                        <p:cTn id="15"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nchorCtr="0"/>
          <a:p>
            <a:pPr algn="just" eaLnBrk="1" hangingPunct="1"/>
            <a:r>
              <a:rPr lang="zh-CN" altLang="en-US" sz="3200" dirty="0">
                <a:latin typeface="宋体" panose="02010600030101010101" pitchFamily="2" charset="-122"/>
              </a:rPr>
              <a:t>(1) 模块接口测试</a:t>
            </a:r>
            <a:endParaRPr lang="zh-CN" altLang="en-US" sz="3200" dirty="0">
              <a:latin typeface="宋体" panose="02010600030101010101" pitchFamily="2" charset="-122"/>
            </a:endParaRPr>
          </a:p>
        </p:txBody>
      </p:sp>
      <p:sp>
        <p:nvSpPr>
          <p:cNvPr id="19459" name="Rectangle 3"/>
          <p:cNvSpPr>
            <a:spLocks noGrp="1"/>
          </p:cNvSpPr>
          <p:nvPr>
            <p:ph idx="1"/>
          </p:nvPr>
        </p:nvSpPr>
        <p:spPr>
          <a:xfrm>
            <a:off x="971550" y="1600200"/>
            <a:ext cx="7715250" cy="4525963"/>
          </a:xfrm>
        </p:spPr>
        <p:txBody>
          <a:bodyPr vert="horz" wrap="square" lIns="91440" tIns="45720" rIns="91440" bIns="45720" anchor="t" anchorCtr="0"/>
          <a:p>
            <a:pPr eaLnBrk="1" hangingPunct="1"/>
            <a:r>
              <a:rPr lang="zh-CN" altLang="en-US" sz="2800" dirty="0"/>
              <a:t>被测模块的入口参数</a:t>
            </a:r>
            <a:endParaRPr lang="zh-CN" altLang="en-US" sz="2800" dirty="0"/>
          </a:p>
          <a:p>
            <a:pPr eaLnBrk="1" hangingPunct="1"/>
            <a:r>
              <a:rPr lang="zh-CN" altLang="en-US" sz="2800" dirty="0"/>
              <a:t>被测模块调用子模块时的入口参数</a:t>
            </a:r>
            <a:endParaRPr lang="zh-CN" altLang="en-US" sz="2800" dirty="0"/>
          </a:p>
          <a:p>
            <a:pPr eaLnBrk="1" hangingPunct="1"/>
            <a:r>
              <a:rPr lang="zh-CN" altLang="en-US" sz="2800" dirty="0"/>
              <a:t> 输出给标准函数的参数</a:t>
            </a:r>
            <a:endParaRPr lang="zh-CN" altLang="en-US" sz="2800" dirty="0"/>
          </a:p>
          <a:p>
            <a:pPr eaLnBrk="1" hangingPunct="1"/>
            <a:r>
              <a:rPr lang="zh-CN" altLang="en-US" sz="2800" dirty="0"/>
              <a:t> 全局量的定义在各模块中是否一致</a:t>
            </a:r>
            <a:endParaRPr lang="zh-CN" altLang="en-US" sz="2800" dirty="0"/>
          </a:p>
          <a:p>
            <a:pPr eaLnBrk="1" hangingPunct="1"/>
            <a:r>
              <a:rPr lang="zh-CN" altLang="en-US" sz="2800" dirty="0"/>
              <a:t> 当模块对外部设备进行操作时，要测试：</a:t>
            </a:r>
            <a:endParaRPr lang="zh-CN" altLang="en-US" sz="2800" dirty="0"/>
          </a:p>
          <a:p>
            <a:pPr lvl="1" eaLnBrk="1" hangingPunct="1"/>
            <a:r>
              <a:rPr lang="zh-CN" altLang="en-US" dirty="0"/>
              <a:t>文件属性、</a:t>
            </a:r>
            <a:r>
              <a:rPr lang="en-US" altLang="zh-CN" b="1" dirty="0"/>
              <a:t>I/O</a:t>
            </a:r>
            <a:r>
              <a:rPr lang="zh-CN" altLang="en-US" b="1" dirty="0"/>
              <a:t>格式等</a:t>
            </a:r>
            <a:br>
              <a:rPr lang="zh-CN" altLang="en-US" dirty="0">
                <a:latin typeface="宋体" panose="02010600030101010101" pitchFamily="2" charset="-122"/>
              </a:rPr>
            </a:br>
            <a:endParaRPr lang="zh-CN" altLang="en-US" dirty="0">
              <a:latin typeface="宋体" panose="02010600030101010101" pitchFamily="2" charset="-122"/>
            </a:endParaRPr>
          </a:p>
        </p:txBody>
      </p:sp>
    </p:spTree>
  </p:cSld>
  <p:clrMapOvr>
    <a:masterClrMapping/>
  </p:clrMapOvr>
  <p:transition>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nchorCtr="0"/>
          <a:p>
            <a:pPr algn="just" eaLnBrk="1" hangingPunct="1"/>
            <a:r>
              <a:rPr lang="zh-CN" altLang="en-US" sz="3200" dirty="0">
                <a:latin typeface="宋体" panose="02010600030101010101" pitchFamily="2" charset="-122"/>
              </a:rPr>
              <a:t>(2) 局部数据结构测试</a:t>
            </a:r>
            <a:endParaRPr lang="zh-CN" altLang="en-US" sz="3200" dirty="0">
              <a:latin typeface="宋体" panose="02010600030101010101" pitchFamily="2" charset="-122"/>
            </a:endParaRPr>
          </a:p>
        </p:txBody>
      </p:sp>
      <p:sp>
        <p:nvSpPr>
          <p:cNvPr id="20483" name="Rectangle 3"/>
          <p:cNvSpPr>
            <a:spLocks noGrp="1"/>
          </p:cNvSpPr>
          <p:nvPr>
            <p:ph idx="1"/>
          </p:nvPr>
        </p:nvSpPr>
        <p:spPr>
          <a:xfrm>
            <a:off x="900113" y="1427163"/>
            <a:ext cx="7696200" cy="4233862"/>
          </a:xfrm>
        </p:spPr>
        <p:txBody>
          <a:bodyPr vert="horz" wrap="square" lIns="91440" tIns="45720" rIns="91440" bIns="45720" anchor="t" anchorCtr="0"/>
          <a:p>
            <a:pPr eaLnBrk="1" hangingPunct="1">
              <a:lnSpc>
                <a:spcPct val="110000"/>
              </a:lnSpc>
            </a:pPr>
            <a:r>
              <a:rPr lang="zh-CN" altLang="en-US" sz="2800" dirty="0">
                <a:latin typeface="宋体" panose="02010600030101010101" pitchFamily="2" charset="-122"/>
              </a:rPr>
              <a:t>不正确或不一致的</a:t>
            </a:r>
            <a:r>
              <a:rPr lang="zh-CN" altLang="en-US" sz="2800" dirty="0">
                <a:solidFill>
                  <a:srgbClr val="0070C0"/>
                </a:solidFill>
                <a:latin typeface="宋体" panose="02010600030101010101" pitchFamily="2" charset="-122"/>
              </a:rPr>
              <a:t>数据类型说明</a:t>
            </a:r>
            <a:endParaRPr lang="zh-CN" altLang="en-US" sz="2800" dirty="0">
              <a:solidFill>
                <a:srgbClr val="0070C0"/>
              </a:solidFill>
              <a:latin typeface="宋体" panose="02010600030101010101" pitchFamily="2" charset="-122"/>
            </a:endParaRPr>
          </a:p>
          <a:p>
            <a:pPr eaLnBrk="1" hangingPunct="1">
              <a:lnSpc>
                <a:spcPct val="110000"/>
              </a:lnSpc>
            </a:pPr>
            <a:r>
              <a:rPr lang="zh-CN" altLang="en-US" sz="2800" dirty="0">
                <a:latin typeface="宋体" panose="02010600030101010101" pitchFamily="2" charset="-122"/>
              </a:rPr>
              <a:t>使用尚未赋值或尚未初始化的</a:t>
            </a:r>
            <a:r>
              <a:rPr lang="zh-CN" altLang="en-US" sz="2800" dirty="0">
                <a:solidFill>
                  <a:srgbClr val="0070C0"/>
                </a:solidFill>
                <a:latin typeface="宋体" panose="02010600030101010101" pitchFamily="2" charset="-122"/>
              </a:rPr>
              <a:t>变量</a:t>
            </a:r>
            <a:endParaRPr lang="zh-CN" altLang="en-US" sz="2800" dirty="0">
              <a:solidFill>
                <a:srgbClr val="0070C0"/>
              </a:solidFill>
              <a:latin typeface="宋体" panose="02010600030101010101" pitchFamily="2" charset="-122"/>
            </a:endParaRPr>
          </a:p>
          <a:p>
            <a:pPr eaLnBrk="1" hangingPunct="1">
              <a:lnSpc>
                <a:spcPct val="110000"/>
              </a:lnSpc>
            </a:pPr>
            <a:r>
              <a:rPr lang="zh-CN" altLang="en-US" sz="2800" dirty="0">
                <a:latin typeface="宋体" panose="02010600030101010101" pitchFamily="2" charset="-122"/>
              </a:rPr>
              <a:t>错误的初始值或错误的</a:t>
            </a:r>
            <a:r>
              <a:rPr lang="zh-CN" altLang="en-US" sz="2800" dirty="0">
                <a:solidFill>
                  <a:srgbClr val="0070C0"/>
                </a:solidFill>
                <a:latin typeface="宋体" panose="02010600030101010101" pitchFamily="2" charset="-122"/>
              </a:rPr>
              <a:t>缺省值</a:t>
            </a:r>
            <a:endParaRPr lang="zh-CN" altLang="en-US" sz="2800" dirty="0">
              <a:solidFill>
                <a:srgbClr val="0070C0"/>
              </a:solidFill>
              <a:latin typeface="宋体" panose="02010600030101010101" pitchFamily="2" charset="-122"/>
            </a:endParaRPr>
          </a:p>
          <a:p>
            <a:pPr eaLnBrk="1" hangingPunct="1">
              <a:lnSpc>
                <a:spcPct val="110000"/>
              </a:lnSpc>
            </a:pPr>
            <a:r>
              <a:rPr lang="zh-CN" altLang="en-US" sz="2800" dirty="0">
                <a:solidFill>
                  <a:srgbClr val="0070C0"/>
                </a:solidFill>
                <a:latin typeface="宋体" panose="02010600030101010101" pitchFamily="2" charset="-122"/>
              </a:rPr>
              <a:t>变量名</a:t>
            </a:r>
            <a:r>
              <a:rPr lang="zh-CN" altLang="en-US" sz="2800" dirty="0">
                <a:latin typeface="宋体" panose="02010600030101010101" pitchFamily="2" charset="-122"/>
              </a:rPr>
              <a:t>拼写错或书写错</a:t>
            </a:r>
            <a:endParaRPr lang="zh-CN" altLang="en-US" sz="2800" dirty="0">
              <a:latin typeface="宋体" panose="02010600030101010101" pitchFamily="2" charset="-122"/>
            </a:endParaRPr>
          </a:p>
          <a:p>
            <a:pPr eaLnBrk="1" hangingPunct="1">
              <a:lnSpc>
                <a:spcPct val="110000"/>
              </a:lnSpc>
            </a:pPr>
            <a:r>
              <a:rPr lang="zh-CN" altLang="en-US" sz="2800" dirty="0">
                <a:latin typeface="宋体" panose="02010600030101010101" pitchFamily="2" charset="-122"/>
              </a:rPr>
              <a:t>不一致的数据类型</a:t>
            </a:r>
            <a:endParaRPr lang="zh-CN" altLang="en-US" sz="2800" dirty="0">
              <a:latin typeface="宋体" panose="02010600030101010101" pitchFamily="2" charset="-122"/>
            </a:endParaRPr>
          </a:p>
          <a:p>
            <a:pPr eaLnBrk="1" hangingPunct="1">
              <a:lnSpc>
                <a:spcPct val="110000"/>
              </a:lnSpc>
            </a:pPr>
            <a:r>
              <a:rPr lang="zh-CN" altLang="en-US" sz="2800" dirty="0">
                <a:solidFill>
                  <a:srgbClr val="0070C0"/>
                </a:solidFill>
                <a:latin typeface="宋体" panose="02010600030101010101" pitchFamily="2" charset="-122"/>
              </a:rPr>
              <a:t>全局数据</a:t>
            </a:r>
            <a:r>
              <a:rPr lang="zh-CN" altLang="en-US" sz="2800" dirty="0">
                <a:latin typeface="宋体" panose="02010600030101010101" pitchFamily="2" charset="-122"/>
              </a:rPr>
              <a:t>对模块的影响 </a:t>
            </a:r>
            <a:br>
              <a:rPr lang="zh-CN" altLang="en-US" sz="2800" dirty="0">
                <a:latin typeface="宋体" panose="02010600030101010101" pitchFamily="2" charset="-122"/>
              </a:rPr>
            </a:br>
            <a:endParaRPr lang="zh-CN" altLang="en-US" sz="2800" dirty="0">
              <a:latin typeface="宋体" panose="02010600030101010101" pitchFamily="2" charset="-122"/>
            </a:endParaRP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nchorCtr="0"/>
          <a:p>
            <a:pPr algn="l" eaLnBrk="1" hangingPunct="1"/>
            <a:r>
              <a:rPr lang="zh-CN" altLang="en-US" sz="3200" dirty="0">
                <a:latin typeface="宋体" panose="02010600030101010101" pitchFamily="2" charset="-122"/>
              </a:rPr>
              <a:t>(3) 路径测试</a:t>
            </a:r>
            <a:endParaRPr lang="zh-CN" altLang="en-US" sz="3200" dirty="0">
              <a:latin typeface="宋体" panose="02010600030101010101" pitchFamily="2" charset="-122"/>
            </a:endParaRPr>
          </a:p>
        </p:txBody>
      </p:sp>
      <p:sp>
        <p:nvSpPr>
          <p:cNvPr id="21507" name="Rectangle 3"/>
          <p:cNvSpPr>
            <a:spLocks noGrp="1"/>
          </p:cNvSpPr>
          <p:nvPr>
            <p:ph sz="half" idx="1"/>
          </p:nvPr>
        </p:nvSpPr>
        <p:spPr>
          <a:xfrm>
            <a:off x="468313" y="2332038"/>
            <a:ext cx="4038600" cy="4525962"/>
          </a:xfrm>
          <a:ln>
            <a:solidFill>
              <a:srgbClr val="00B0F0">
                <a:alpha val="100000"/>
              </a:srgbClr>
            </a:solidFill>
            <a:miter lim="800000"/>
          </a:ln>
        </p:spPr>
        <p:txBody>
          <a:bodyPr vert="horz" wrap="square" lIns="91440" tIns="45720" rIns="91440" bIns="45720" anchor="t" anchorCtr="0"/>
          <a:p>
            <a:pPr eaLnBrk="1" hangingPunct="1">
              <a:buClrTx/>
              <a:buSzTx/>
              <a:buFontTx/>
            </a:pPr>
            <a:r>
              <a:rPr lang="zh-CN" altLang="en-US" dirty="0">
                <a:latin typeface="+mn-lt"/>
                <a:ea typeface="+mn-ea"/>
                <a:cs typeface="+mn-cs"/>
              </a:rPr>
              <a:t>常见的计算错误：</a:t>
            </a:r>
            <a:endParaRPr lang="zh-CN" altLang="en-US" dirty="0">
              <a:latin typeface="+mn-lt"/>
              <a:ea typeface="+mn-ea"/>
              <a:cs typeface="+mn-cs"/>
            </a:endParaRPr>
          </a:p>
          <a:p>
            <a:pPr lvl="1" eaLnBrk="1" hangingPunct="1"/>
            <a:r>
              <a:rPr lang="zh-CN" altLang="en-US" dirty="0">
                <a:latin typeface="+mn-lt"/>
                <a:ea typeface="+mn-ea"/>
              </a:rPr>
              <a:t>运算的优先次序</a:t>
            </a:r>
            <a:endParaRPr lang="zh-CN" altLang="en-US" dirty="0">
              <a:latin typeface="+mn-lt"/>
              <a:ea typeface="+mn-ea"/>
            </a:endParaRPr>
          </a:p>
          <a:p>
            <a:pPr lvl="1" eaLnBrk="1" hangingPunct="1"/>
            <a:r>
              <a:rPr lang="zh-CN" altLang="en-US" dirty="0">
                <a:latin typeface="+mn-lt"/>
                <a:ea typeface="+mn-ea"/>
              </a:rPr>
              <a:t>不同类型的运算对象进行计算</a:t>
            </a:r>
            <a:endParaRPr lang="zh-CN" altLang="en-US" dirty="0">
              <a:latin typeface="+mn-lt"/>
              <a:ea typeface="+mn-ea"/>
            </a:endParaRPr>
          </a:p>
          <a:p>
            <a:pPr lvl="1" eaLnBrk="1" hangingPunct="1"/>
            <a:r>
              <a:rPr lang="zh-CN" altLang="en-US" dirty="0">
                <a:latin typeface="+mn-lt"/>
                <a:ea typeface="+mn-ea"/>
              </a:rPr>
              <a:t>运算精度不够</a:t>
            </a:r>
            <a:endParaRPr lang="zh-CN" altLang="en-US" dirty="0">
              <a:latin typeface="+mn-lt"/>
              <a:ea typeface="+mn-ea"/>
            </a:endParaRPr>
          </a:p>
        </p:txBody>
      </p:sp>
      <p:sp>
        <p:nvSpPr>
          <p:cNvPr id="21508" name="内容占位符 3"/>
          <p:cNvSpPr>
            <a:spLocks noGrp="1"/>
          </p:cNvSpPr>
          <p:nvPr>
            <p:ph sz="half" idx="2"/>
          </p:nvPr>
        </p:nvSpPr>
        <p:spPr>
          <a:xfrm>
            <a:off x="4643438" y="2332038"/>
            <a:ext cx="4038600" cy="4525962"/>
          </a:xfrm>
          <a:ln>
            <a:solidFill>
              <a:srgbClr val="00B0F0">
                <a:alpha val="100000"/>
              </a:srgbClr>
            </a:solidFill>
            <a:miter lim="800000"/>
          </a:ln>
        </p:spPr>
        <p:txBody>
          <a:bodyPr vert="horz" wrap="square" lIns="91440" tIns="45720" rIns="91440" bIns="45720" anchor="t" anchorCtr="0"/>
          <a:p>
            <a:pPr eaLnBrk="1" hangingPunct="1">
              <a:buClrTx/>
              <a:buSzTx/>
              <a:buFontTx/>
            </a:pPr>
            <a:r>
              <a:rPr lang="zh-CN" altLang="en-US" dirty="0">
                <a:latin typeface="+mn-lt"/>
                <a:ea typeface="+mn-ea"/>
                <a:cs typeface="+mn-cs"/>
              </a:rPr>
              <a:t>常见的比较和控制流错误：</a:t>
            </a:r>
            <a:endParaRPr lang="zh-CN" altLang="en-US" dirty="0">
              <a:latin typeface="+mn-lt"/>
              <a:ea typeface="+mn-ea"/>
              <a:cs typeface="+mn-cs"/>
            </a:endParaRPr>
          </a:p>
          <a:p>
            <a:pPr lvl="1" eaLnBrk="1" hangingPunct="1"/>
            <a:r>
              <a:rPr lang="zh-CN" altLang="en-US" dirty="0">
                <a:latin typeface="+mn-lt"/>
                <a:ea typeface="+mn-ea"/>
              </a:rPr>
              <a:t>不同数据类型相比较</a:t>
            </a:r>
            <a:endParaRPr lang="zh-CN" altLang="en-US" dirty="0">
              <a:latin typeface="+mn-lt"/>
              <a:ea typeface="+mn-ea"/>
            </a:endParaRPr>
          </a:p>
          <a:p>
            <a:pPr lvl="1" eaLnBrk="1" hangingPunct="1"/>
            <a:r>
              <a:rPr lang="zh-CN" altLang="en-US" dirty="0">
                <a:latin typeface="+mn-lt"/>
                <a:ea typeface="+mn-ea"/>
              </a:rPr>
              <a:t>浮点数比较</a:t>
            </a:r>
            <a:endParaRPr lang="zh-CN" altLang="en-US" dirty="0">
              <a:latin typeface="+mn-lt"/>
              <a:ea typeface="+mn-ea"/>
            </a:endParaRPr>
          </a:p>
          <a:p>
            <a:pPr lvl="1" eaLnBrk="1" hangingPunct="1"/>
            <a:r>
              <a:rPr lang="zh-CN" altLang="en-US" dirty="0">
                <a:latin typeface="+mn-lt"/>
                <a:ea typeface="+mn-ea"/>
              </a:rPr>
              <a:t>循环次数不正确</a:t>
            </a:r>
            <a:endParaRPr lang="zh-CN" altLang="en-US" dirty="0">
              <a:latin typeface="+mn-lt"/>
              <a:ea typeface="+mn-ea"/>
            </a:endParaRPr>
          </a:p>
          <a:p>
            <a:pPr lvl="1" eaLnBrk="1" hangingPunct="1"/>
            <a:r>
              <a:rPr lang="zh-CN" altLang="en-US" dirty="0">
                <a:latin typeface="+mn-lt"/>
                <a:ea typeface="+mn-ea"/>
              </a:rPr>
              <a:t>不可能的循环中止条件</a:t>
            </a:r>
            <a:br>
              <a:rPr lang="zh-CN" altLang="en-US" dirty="0">
                <a:latin typeface="宋体" panose="02010600030101010101" pitchFamily="2" charset="-122"/>
                <a:ea typeface="+mn-ea"/>
              </a:rPr>
            </a:br>
            <a:endParaRPr lang="zh-CN" altLang="en-US" dirty="0">
              <a:latin typeface="宋体" panose="02010600030101010101" pitchFamily="2" charset="-122"/>
              <a:ea typeface="+mn-ea"/>
            </a:endParaRPr>
          </a:p>
          <a:p>
            <a:pPr eaLnBrk="1" hangingPunct="1">
              <a:buClrTx/>
              <a:buSzTx/>
              <a:buFontTx/>
            </a:pPr>
            <a:endParaRPr lang="zh-CN" altLang="en-US" dirty="0">
              <a:latin typeface="+mn-lt"/>
              <a:ea typeface="+mn-ea"/>
              <a:cs typeface="+mn-cs"/>
            </a:endParaRPr>
          </a:p>
        </p:txBody>
      </p:sp>
      <p:sp>
        <p:nvSpPr>
          <p:cNvPr id="21509" name="矩形 4"/>
          <p:cNvSpPr/>
          <p:nvPr/>
        </p:nvSpPr>
        <p:spPr>
          <a:xfrm>
            <a:off x="611188" y="1557338"/>
            <a:ext cx="5570537" cy="522287"/>
          </a:xfrm>
          <a:prstGeom prst="rect">
            <a:avLst/>
          </a:prstGeom>
          <a:noFill/>
          <a:ln w="9525">
            <a:noFill/>
          </a:ln>
        </p:spPr>
        <p:txBody>
          <a:bodyPr wrap="none">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800" dirty="0"/>
              <a:t>设计测试用例对重要路径进行测试</a:t>
            </a:r>
            <a:endParaRPr lang="zh-CN" altLang="en-US" sz="2800" dirty="0"/>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68313" y="125413"/>
            <a:ext cx="8229600" cy="1143000"/>
          </a:xfrm>
        </p:spPr>
        <p:txBody>
          <a:bodyPr vert="horz" wrap="square" lIns="91440" tIns="45720" rIns="91440" bIns="45720" anchor="ctr" anchorCtr="0"/>
          <a:p>
            <a:pPr algn="l" eaLnBrk="1" hangingPunct="1"/>
            <a:r>
              <a:rPr lang="zh-CN" altLang="en-US" sz="3200" dirty="0">
                <a:latin typeface="宋体" panose="02010600030101010101" pitchFamily="2" charset="-122"/>
              </a:rPr>
              <a:t>(4) 错误处理测试</a:t>
            </a:r>
            <a:endParaRPr lang="zh-CN" altLang="en-US" sz="3200" dirty="0">
              <a:latin typeface="宋体" panose="02010600030101010101" pitchFamily="2" charset="-122"/>
            </a:endParaRPr>
          </a:p>
        </p:txBody>
      </p:sp>
      <p:sp>
        <p:nvSpPr>
          <p:cNvPr id="22531" name="Rectangle 3"/>
          <p:cNvSpPr>
            <a:spLocks noGrp="1"/>
          </p:cNvSpPr>
          <p:nvPr>
            <p:ph idx="1"/>
          </p:nvPr>
        </p:nvSpPr>
        <p:spPr>
          <a:xfrm>
            <a:off x="468313" y="1268413"/>
            <a:ext cx="8229600" cy="4525962"/>
          </a:xfrm>
        </p:spPr>
        <p:txBody>
          <a:bodyPr vert="horz" wrap="square" lIns="91440" tIns="45720" rIns="91440" bIns="45720" anchor="t" anchorCtr="0"/>
          <a:p>
            <a:pPr eaLnBrk="1" hangingPunct="1"/>
            <a:r>
              <a:rPr lang="zh-CN" altLang="en-US" sz="2800" dirty="0"/>
              <a:t>错误处理测试：好的模块设计要能预见出错的条件，设置出错处理</a:t>
            </a:r>
            <a:endParaRPr lang="zh-CN" altLang="en-US" sz="2800" dirty="0"/>
          </a:p>
          <a:p>
            <a:pPr lvl="1" eaLnBrk="1" hangingPunct="1"/>
            <a:r>
              <a:rPr lang="zh-CN" altLang="en-US" dirty="0"/>
              <a:t>常见的有问题的出错处理</a:t>
            </a:r>
            <a:endParaRPr lang="zh-CN" altLang="en-US" dirty="0"/>
          </a:p>
          <a:p>
            <a:pPr lvl="2" eaLnBrk="1" hangingPunct="1"/>
            <a:r>
              <a:rPr lang="zh-CN" altLang="en-US" sz="2800" dirty="0"/>
              <a:t>出错描述难以理解</a:t>
            </a:r>
            <a:endParaRPr lang="zh-CN" altLang="en-US" sz="2800" dirty="0"/>
          </a:p>
          <a:p>
            <a:pPr lvl="2" eaLnBrk="1" hangingPunct="1"/>
            <a:r>
              <a:rPr lang="zh-CN" altLang="en-US" sz="2800" dirty="0"/>
              <a:t>出错不易定位</a:t>
            </a:r>
            <a:endParaRPr lang="zh-CN" altLang="en-US" sz="2800" dirty="0"/>
          </a:p>
          <a:p>
            <a:pPr lvl="2" eaLnBrk="1" hangingPunct="1"/>
            <a:r>
              <a:rPr lang="zh-CN" altLang="en-US" sz="2800" dirty="0"/>
              <a:t>出错显示与实际错误不符</a:t>
            </a:r>
            <a:endParaRPr lang="zh-CN" altLang="en-US" sz="2800" dirty="0"/>
          </a:p>
          <a:p>
            <a:pPr lvl="2" eaLnBrk="1" hangingPunct="1"/>
            <a:r>
              <a:rPr lang="zh-CN" altLang="en-US" sz="2800" dirty="0"/>
              <a:t>在对错误处理之前已引起系统的干预</a:t>
            </a:r>
            <a:endParaRPr lang="en-US" altLang="zh-CN" sz="2800" dirty="0"/>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nchorCtr="0"/>
          <a:p>
            <a:pPr algn="l" eaLnBrk="1" hangingPunct="1"/>
            <a:r>
              <a:rPr lang="zh-CN" altLang="en-US" sz="3200" dirty="0">
                <a:latin typeface="宋体" panose="02010600030101010101" pitchFamily="2" charset="-122"/>
              </a:rPr>
              <a:t>(5) 边界测试</a:t>
            </a:r>
            <a:endParaRPr lang="zh-CN" altLang="en-US" sz="3200" dirty="0">
              <a:latin typeface="宋体" panose="02010600030101010101" pitchFamily="2" charset="-122"/>
            </a:endParaRPr>
          </a:p>
        </p:txBody>
      </p:sp>
      <p:sp>
        <p:nvSpPr>
          <p:cNvPr id="23555" name="Rectangle 3"/>
          <p:cNvSpPr>
            <a:spLocks noGrp="1"/>
          </p:cNvSpPr>
          <p:nvPr>
            <p:ph idx="1"/>
          </p:nvPr>
        </p:nvSpPr>
        <p:spPr/>
        <p:txBody>
          <a:bodyPr vert="horz" wrap="square" lIns="91440" tIns="45720" rIns="91440" bIns="45720" anchor="t" anchorCtr="0"/>
          <a:p>
            <a:pPr eaLnBrk="1" hangingPunct="1"/>
            <a:r>
              <a:rPr lang="zh-CN" altLang="en-US" dirty="0"/>
              <a:t>检查各种边界情况</a:t>
            </a:r>
            <a:endParaRPr lang="zh-CN" altLang="en-US" dirty="0"/>
          </a:p>
          <a:p>
            <a:pPr lvl="1" eaLnBrk="1" hangingPunct="1"/>
            <a:r>
              <a:rPr lang="zh-CN" altLang="en-US" dirty="0"/>
              <a:t>循环的第</a:t>
            </a:r>
            <a:r>
              <a:rPr lang="en-US" altLang="zh-CN" b="1" dirty="0"/>
              <a:t>n</a:t>
            </a:r>
            <a:r>
              <a:rPr lang="zh-CN" altLang="en-US" b="1" dirty="0"/>
              <a:t>次</a:t>
            </a:r>
            <a:endParaRPr lang="zh-CN" altLang="en-US" b="1" dirty="0"/>
          </a:p>
          <a:p>
            <a:pPr lvl="1" eaLnBrk="1" hangingPunct="1"/>
            <a:r>
              <a:rPr lang="zh-CN" altLang="en-US" dirty="0"/>
              <a:t>取最大和最小值时</a:t>
            </a:r>
            <a:endParaRPr lang="zh-CN" altLang="en-US" dirty="0"/>
          </a:p>
          <a:p>
            <a:pPr lvl="1" eaLnBrk="1" hangingPunct="1"/>
            <a:r>
              <a:rPr lang="zh-CN" altLang="en-US" dirty="0"/>
              <a:t>比较中刚好等于、大于、小于时</a:t>
            </a:r>
            <a:endParaRPr lang="zh-CN" altLang="en-US" dirty="0">
              <a:latin typeface="宋体" panose="02010600030101010101" pitchFamily="2" charset="-122"/>
            </a:endParaRP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1440" tIns="45720" rIns="91440" bIns="45720" anchor="ctr" anchorCtr="0"/>
          <a:p>
            <a:pPr eaLnBrk="1" hangingPunct="1"/>
            <a:r>
              <a:rPr lang="zh-CN" altLang="en-US" dirty="0"/>
              <a:t>传统软件测试策略（续）</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rgbClr val="FF0000"/>
                </a:solidFill>
                <a:effectLst/>
                <a:uLnTx/>
                <a:uFillTx/>
                <a:latin typeface="+mn-ea"/>
                <a:ea typeface="+mn-ea"/>
                <a:cs typeface="+mn-cs"/>
              </a:rPr>
              <a:t>单元测试规程</a:t>
            </a:r>
            <a:r>
              <a:rPr kumimoji="0" lang="en-US" altLang="zh-CN" sz="32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所测试单元不是独立的程序，它可能和其它部分交互信息，在测试时，应模拟这些数据或信息（驱动软件和桩软件）</a:t>
            </a:r>
            <a:endParaRPr kumimoji="0"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Picture 2"/>
          <p:cNvPicPr>
            <a:picLocks noGrp="1" noChangeAspect="1"/>
          </p:cNvPicPr>
          <p:nvPr>
            <p:ph idx="1"/>
          </p:nvPr>
        </p:nvPicPr>
        <p:blipFill>
          <a:blip r:embed="rId1"/>
          <a:srcRect/>
          <a:stretch>
            <a:fillRect/>
          </a:stretch>
        </p:blipFill>
        <p:spPr>
          <a:xfrm>
            <a:off x="34925" y="836613"/>
            <a:ext cx="8928100" cy="590708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20"/>
          <p:cNvSpPr>
            <a:spLocks noGrp="1"/>
          </p:cNvSpPr>
          <p:nvPr>
            <p:ph type="title"/>
          </p:nvPr>
        </p:nvSpPr>
        <p:spPr>
          <a:xfrm>
            <a:off x="107950" y="549275"/>
            <a:ext cx="7394575" cy="1143000"/>
          </a:xfrm>
        </p:spPr>
        <p:txBody>
          <a:bodyPr vert="horz" wrap="square" lIns="91440" tIns="45720" rIns="91440" bIns="45720" anchor="ctr" anchorCtr="0"/>
          <a:p>
            <a:pPr eaLnBrk="1" hangingPunct="1"/>
            <a:r>
              <a:rPr lang="zh-CN" altLang="en-US" dirty="0"/>
              <a:t>主要内容</a:t>
            </a:r>
            <a:endParaRPr lang="zh-CN" altLang="en-US" dirty="0"/>
          </a:p>
        </p:txBody>
      </p:sp>
      <p:sp>
        <p:nvSpPr>
          <p:cNvPr id="4099" name="内容占位符 21"/>
          <p:cNvSpPr>
            <a:spLocks noGrp="1"/>
          </p:cNvSpPr>
          <p:nvPr>
            <p:ph idx="1"/>
          </p:nvPr>
        </p:nvSpPr>
        <p:spPr>
          <a:xfrm>
            <a:off x="1116013" y="2347913"/>
            <a:ext cx="7113588" cy="452596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Tx/>
              <a:buSzTx/>
              <a:buFontTx/>
              <a:buNone/>
              <a:defRPr/>
            </a:pPr>
            <a:r>
              <a:rPr kumimoji="0" lang="zh-CN" altLang="en-US" sz="3200" b="0" i="0" u="none" strike="noStrike" kern="0" cap="none" spc="0" normalizeH="0" baseline="0" noProof="1">
                <a:ln>
                  <a:noFill/>
                </a:ln>
                <a:solidFill>
                  <a:schemeClr val="tx1"/>
                </a:solidFill>
                <a:effectLst/>
                <a:uLnTx/>
                <a:uFillTx/>
                <a:latin typeface="+mn-lt"/>
                <a:ea typeface="+mn-ea"/>
                <a:cs typeface="+mn-cs"/>
              </a:rPr>
              <a:t>一、什么是软件测试</a:t>
            </a:r>
            <a:endParaRPr kumimoji="0" lang="en-US" altLang="zh-CN" sz="3200" b="0" i="0" u="none" strike="noStrike" kern="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r>
              <a:rPr kumimoji="0" lang="zh-CN" altLang="en-US" sz="3200" b="0" i="0" u="none" strike="noStrike" kern="0" cap="none" spc="0" normalizeH="0" baseline="0" noProof="1">
                <a:ln>
                  <a:noFill/>
                </a:ln>
                <a:solidFill>
                  <a:schemeClr val="tx1"/>
                </a:solidFill>
                <a:effectLst/>
                <a:uLnTx/>
                <a:uFillTx/>
                <a:latin typeface="+mn-lt"/>
                <a:ea typeface="+mn-ea"/>
                <a:cs typeface="+mn-cs"/>
              </a:rPr>
              <a:t>二、软件测试的策略</a:t>
            </a:r>
            <a:endParaRPr kumimoji="0" lang="zh-CN" altLang="en-US" sz="32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endParaRPr kumimoji="0" lang="zh-CN" altLang="en-US" sz="3200" b="0" i="0" u="none" strike="noStrike" kern="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vert="horz" wrap="square" lIns="91440" tIns="45720" rIns="91440" bIns="45720" anchor="ctr" anchorCtr="0"/>
          <a:p>
            <a:pPr algn="l" eaLnBrk="1" hangingPunct="1"/>
            <a:r>
              <a:rPr lang="zh-CN" altLang="en-US" sz="3200" dirty="0">
                <a:solidFill>
                  <a:srgbClr val="FF0000"/>
                </a:solidFill>
              </a:rPr>
              <a:t>编写测试驱动模块以及桩模块的实例</a:t>
            </a:r>
            <a:r>
              <a:rPr lang="zh-CN" altLang="en-US" sz="3200" dirty="0"/>
              <a:t>被测代码：</a:t>
            </a:r>
            <a:br>
              <a:rPr lang="en-US" altLang="zh-CN" sz="3200" dirty="0"/>
            </a:br>
            <a:endParaRPr lang="zh-CN" altLang="en-US" sz="3200" dirty="0">
              <a:solidFill>
                <a:srgbClr val="FF0000"/>
              </a:solidFill>
            </a:endParaRPr>
          </a:p>
        </p:txBody>
      </p:sp>
      <p:sp>
        <p:nvSpPr>
          <p:cNvPr id="26627" name="内容占位符 2"/>
          <p:cNvSpPr>
            <a:spLocks noGrp="1"/>
          </p:cNvSpPr>
          <p:nvPr>
            <p:ph idx="1"/>
          </p:nvPr>
        </p:nvSpPr>
        <p:spPr>
          <a:xfrm>
            <a:off x="395288" y="2220913"/>
            <a:ext cx="3970337" cy="4637087"/>
          </a:xfrm>
          <a:solidFill>
            <a:srgbClr val="FFC000">
              <a:alpha val="100000"/>
            </a:srgbClr>
          </a:solidFill>
          <a:ln>
            <a:solidFill>
              <a:srgbClr val="FFC000">
                <a:alpha val="100000"/>
              </a:srgbClr>
            </a:solidFill>
            <a:miter lim="800000"/>
          </a:ln>
        </p:spPr>
        <p:txBody>
          <a:bodyPr vert="horz" wrap="square" lIns="91440" tIns="45720" rIns="91440" bIns="45720" anchor="t" anchorCtr="0"/>
          <a:p>
            <a:pPr eaLnBrk="1" hangingPunct="1">
              <a:lnSpc>
                <a:spcPct val="100000"/>
              </a:lnSpc>
              <a:buNone/>
            </a:pPr>
            <a:r>
              <a:rPr lang="en-US" altLang="zh-CN" sz="2400" dirty="0"/>
              <a:t>int Max()</a:t>
            </a:r>
            <a:br>
              <a:rPr lang="en-US" altLang="zh-CN" sz="2400" dirty="0"/>
            </a:br>
            <a:r>
              <a:rPr lang="en-US" altLang="zh-CN" sz="2400" dirty="0"/>
              <a:t>{</a:t>
            </a:r>
            <a:br>
              <a:rPr lang="en-US" altLang="zh-CN" sz="2400" dirty="0"/>
            </a:br>
            <a:r>
              <a:rPr lang="en-US" altLang="zh-CN" sz="2400" dirty="0"/>
              <a:t>int a = fun1(); //</a:t>
            </a:r>
            <a:r>
              <a:rPr lang="zh-CN" altLang="en-US" sz="2400" dirty="0"/>
              <a:t>需要打桩</a:t>
            </a:r>
            <a:br>
              <a:rPr lang="zh-CN" altLang="en-US" sz="2400" dirty="0"/>
            </a:br>
            <a:r>
              <a:rPr lang="en-US" altLang="zh-CN" sz="2400" dirty="0"/>
              <a:t>int b = fun2(); //</a:t>
            </a:r>
            <a:r>
              <a:rPr lang="zh-CN" altLang="en-US" sz="2400" dirty="0"/>
              <a:t>需要打桩</a:t>
            </a:r>
            <a:br>
              <a:rPr lang="zh-CN" altLang="en-US" sz="2400" dirty="0"/>
            </a:br>
            <a:br>
              <a:rPr lang="zh-CN" altLang="en-US" sz="2400" dirty="0"/>
            </a:br>
            <a:r>
              <a:rPr lang="en-US" altLang="zh-CN" sz="2400" dirty="0"/>
              <a:t>if (a&gt;b)</a:t>
            </a:r>
            <a:br>
              <a:rPr lang="en-US" altLang="zh-CN" sz="2400" dirty="0"/>
            </a:br>
            <a:r>
              <a:rPr lang="en-US" altLang="zh-CN" sz="2400" dirty="0"/>
              <a:t>    return a;</a:t>
            </a:r>
            <a:br>
              <a:rPr lang="en-US" altLang="zh-CN" sz="2400" dirty="0"/>
            </a:br>
            <a:r>
              <a:rPr lang="en-US" altLang="zh-CN" sz="2400" dirty="0"/>
              <a:t>else</a:t>
            </a:r>
            <a:br>
              <a:rPr lang="en-US" altLang="zh-CN" sz="2400" dirty="0"/>
            </a:br>
            <a:r>
              <a:rPr lang="en-US" altLang="zh-CN" sz="2400" dirty="0"/>
              <a:t>   return b;</a:t>
            </a:r>
            <a:br>
              <a:rPr lang="en-US" altLang="zh-CN" sz="2400" dirty="0"/>
            </a:br>
            <a:r>
              <a:rPr lang="en-US" altLang="zh-CN" sz="2400" dirty="0"/>
              <a:t>}</a:t>
            </a:r>
            <a:endParaRPr lang="zh-CN" altLang="en-US" sz="2400" dirty="0"/>
          </a:p>
        </p:txBody>
      </p:sp>
      <p:sp>
        <p:nvSpPr>
          <p:cNvPr id="4" name="矩形 3"/>
          <p:cNvSpPr/>
          <p:nvPr/>
        </p:nvSpPr>
        <p:spPr>
          <a:xfrm>
            <a:off x="323850" y="1341438"/>
            <a:ext cx="2286000" cy="86042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被测代码：</a:t>
            </a:r>
            <a:br>
              <a:rPr kumimoji="0" lang="en-US" altLang="zh-CN" sz="3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b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矩形 4"/>
          <p:cNvSpPr/>
          <p:nvPr/>
        </p:nvSpPr>
        <p:spPr>
          <a:xfrm>
            <a:off x="4932363" y="981075"/>
            <a:ext cx="2286000" cy="8620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驱动模块：</a:t>
            </a:r>
            <a:br>
              <a:rPr kumimoji="0" lang="en-US" altLang="zh-CN" sz="3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b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内容占位符 2"/>
          <p:cNvSpPr txBox="1"/>
          <p:nvPr/>
        </p:nvSpPr>
        <p:spPr>
          <a:xfrm>
            <a:off x="4787900" y="1844675"/>
            <a:ext cx="3970338" cy="2736850"/>
          </a:xfrm>
          <a:prstGeom prst="rect">
            <a:avLst/>
          </a:prstGeom>
          <a:solidFill>
            <a:srgbClr val="FFC000"/>
          </a:solidFill>
          <a:ln w="9525" cap="flat" cmpd="sng">
            <a:solidFill>
              <a:srgbClr val="FFC000"/>
            </a:solidFill>
            <a:prstDash val="solid"/>
            <a:miter/>
            <a:headEnd type="none" w="med" len="med"/>
            <a:tailEnd type="none" w="med" len="med"/>
          </a:ln>
        </p:spPr>
        <p:txBody>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342900" lvl="0" indent="-342900" eaLnBrk="1" hangingPunct="1">
              <a:lnSpc>
                <a:spcPct val="100000"/>
              </a:lnSpc>
              <a:buNone/>
            </a:pPr>
            <a:r>
              <a:rPr lang="en-US" altLang="zh-CN" sz="2400" dirty="0"/>
              <a:t>int main()</a:t>
            </a:r>
            <a:br>
              <a:rPr lang="en-US" altLang="zh-CN" sz="2400" dirty="0"/>
            </a:br>
            <a:r>
              <a:rPr lang="en-US" altLang="zh-CN" sz="2400" dirty="0"/>
              <a:t>{</a:t>
            </a:r>
            <a:br>
              <a:rPr lang="en-US" altLang="zh-CN" sz="2400" dirty="0"/>
            </a:br>
            <a:r>
              <a:rPr lang="en-US" altLang="zh-CN" sz="2400" dirty="0"/>
              <a:t>    //</a:t>
            </a:r>
            <a:r>
              <a:rPr lang="zh-CN" altLang="en-US" sz="2400" dirty="0"/>
              <a:t>初始化</a:t>
            </a:r>
            <a:br>
              <a:rPr lang="zh-CN" altLang="en-US" sz="2400" dirty="0"/>
            </a:br>
            <a:r>
              <a:rPr lang="zh-CN" altLang="en-US" sz="2400" dirty="0"/>
              <a:t>    </a:t>
            </a:r>
            <a:r>
              <a:rPr lang="en-US" altLang="zh-CN" sz="2400" dirty="0"/>
              <a:t>int ret = Max();</a:t>
            </a:r>
            <a:br>
              <a:rPr lang="en-US" altLang="zh-CN" sz="2400" dirty="0"/>
            </a:br>
            <a:r>
              <a:rPr lang="en-US" altLang="zh-CN" sz="2400" dirty="0"/>
              <a:t>    //</a:t>
            </a:r>
            <a:r>
              <a:rPr lang="zh-CN" altLang="en-US" sz="2400" dirty="0"/>
              <a:t>判断结果是否符合预期</a:t>
            </a:r>
            <a:br>
              <a:rPr lang="zh-CN" altLang="en-US" sz="2400" dirty="0"/>
            </a:br>
            <a:r>
              <a:rPr lang="en-US" altLang="zh-CN" sz="2400" dirty="0"/>
              <a:t>}</a:t>
            </a:r>
            <a:br>
              <a:rPr lang="en-US" altLang="zh-CN" sz="2400" dirty="0"/>
            </a:br>
            <a:endParaRPr lang="zh-CN" altLang="en-US" sz="2400" dirty="0"/>
          </a:p>
        </p:txBody>
      </p:sp>
      <p:sp>
        <p:nvSpPr>
          <p:cNvPr id="7" name="矩形 6"/>
          <p:cNvSpPr/>
          <p:nvPr/>
        </p:nvSpPr>
        <p:spPr>
          <a:xfrm>
            <a:off x="4932363" y="5589588"/>
            <a:ext cx="3887787" cy="922337"/>
          </a:xfrm>
          <a:prstGeom prst="rect">
            <a:avLst/>
          </a:prstGeom>
          <a:solidFill>
            <a:srgbClr val="FFC000"/>
          </a:solidFill>
          <a:ln w="9525">
            <a:noFill/>
          </a:ln>
        </p:spPr>
        <p:txBody>
          <a:bodyPr>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1800" dirty="0"/>
              <a:t>int fun1(){return 0;}; </a:t>
            </a:r>
            <a:br>
              <a:rPr lang="en-US" altLang="zh-CN" sz="1800" dirty="0"/>
            </a:br>
            <a:r>
              <a:rPr lang="en-US" altLang="zh-CN" sz="1800" dirty="0"/>
              <a:t>int fun2(){return 0;}; </a:t>
            </a:r>
            <a:br>
              <a:rPr lang="en-US" altLang="zh-CN" sz="1800" dirty="0"/>
            </a:br>
            <a:endParaRPr lang="zh-CN" altLang="en-US" sz="1800" dirty="0"/>
          </a:p>
        </p:txBody>
      </p:sp>
      <p:sp>
        <p:nvSpPr>
          <p:cNvPr id="8" name="矩形 7"/>
          <p:cNvSpPr/>
          <p:nvPr/>
        </p:nvSpPr>
        <p:spPr>
          <a:xfrm>
            <a:off x="4787900" y="4941888"/>
            <a:ext cx="2286000" cy="86042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桩模块：</a:t>
            </a:r>
            <a:br>
              <a:rPr kumimoji="0" lang="en-US" altLang="zh-CN" sz="3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b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3"/>
          <p:cNvSpPr>
            <a:spLocks noGrp="1"/>
          </p:cNvSpPr>
          <p:nvPr>
            <p:ph type="title"/>
          </p:nvPr>
        </p:nvSpPr>
        <p:spPr/>
        <p:txBody>
          <a:bodyPr vert="horz" wrap="square" lIns="91440" tIns="45720" rIns="91440" bIns="45720" anchor="ctr" anchorCtr="0"/>
          <a:p>
            <a:pPr eaLnBrk="1" hangingPunct="1"/>
            <a:r>
              <a:rPr lang="zh-CN" altLang="en-US" dirty="0"/>
              <a:t>传统软件测试策略（续）</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rgbClr val="FF0000"/>
                </a:solidFill>
                <a:effectLst/>
                <a:uLnTx/>
                <a:uFillTx/>
                <a:latin typeface="+mn-ea"/>
                <a:ea typeface="+mn-ea"/>
                <a:cs typeface="+mn-cs"/>
              </a:rPr>
              <a:t>集成测试</a:t>
            </a:r>
            <a:endParaRPr kumimoji="0" lang="en-US" altLang="zh-CN" sz="2800" b="0" i="0" u="none" strike="noStrike" kern="0" cap="none" spc="0" normalizeH="0" baseline="0" noProof="0" dirty="0" smtClean="0">
              <a:ln>
                <a:noFill/>
              </a:ln>
              <a:solidFill>
                <a:srgbClr val="FF0000"/>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ea"/>
              </a:rPr>
              <a:t>又称组装测试，联合测试</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ea"/>
              </a:rPr>
              <a:t>将所有模块按设计要求组装成系统</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rgbClr val="FF0000"/>
                </a:solidFill>
                <a:effectLst/>
                <a:uLnTx/>
                <a:uFillTx/>
                <a:latin typeface="+mn-ea"/>
                <a:ea typeface="+mn-ea"/>
                <a:cs typeface="+mn-ea"/>
              </a:rPr>
              <a:t>一步到位</a:t>
            </a:r>
            <a:r>
              <a:rPr kumimoji="0" lang="zh-CN" altLang="en-US" sz="2400" b="0" i="0" u="none" strike="noStrike" kern="0" cap="none" spc="0" normalizeH="0" baseline="0" noProof="0" dirty="0" smtClean="0">
                <a:ln>
                  <a:noFill/>
                </a:ln>
                <a:solidFill>
                  <a:schemeClr val="tx1"/>
                </a:solidFill>
                <a:effectLst/>
                <a:uLnTx/>
                <a:uFillTx/>
                <a:latin typeface="+mn-ea"/>
                <a:ea typeface="+mn-ea"/>
                <a:cs typeface="+mn-ea"/>
              </a:rPr>
              <a:t>与</a:t>
            </a:r>
            <a:r>
              <a:rPr kumimoji="0" lang="zh-CN" altLang="en-US" sz="2400" b="0" i="0" u="none" strike="noStrike" kern="0" cap="none" spc="0" normalizeH="0" baseline="0" noProof="0" dirty="0" smtClean="0">
                <a:ln>
                  <a:noFill/>
                </a:ln>
                <a:solidFill>
                  <a:srgbClr val="FF0000"/>
                </a:solidFill>
                <a:effectLst/>
                <a:uLnTx/>
                <a:uFillTx/>
                <a:latin typeface="+mn-ea"/>
                <a:ea typeface="+mn-ea"/>
                <a:cs typeface="+mn-ea"/>
              </a:rPr>
              <a:t>增量集成</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5"/>
                                            </p:txEl>
                                          </p:spTgt>
                                        </p:tgtEl>
                                        <p:attrNameLst>
                                          <p:attrName>style.visibility</p:attrName>
                                        </p:attrNameLst>
                                      </p:cBhvr>
                                      <p:to>
                                        <p:strVal val="visible"/>
                                      </p:to>
                                    </p:set>
                                    <p:animEffect transition="in" filter="blinds(horizontal)">
                                      <p:cBhvr>
                                        <p:cTn id="7" dur="500"/>
                                        <p:tgtEl>
                                          <p:spTgt spid="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5" end="17"/>
                                            </p:txEl>
                                          </p:spTgt>
                                        </p:tgtEl>
                                        <p:attrNameLst>
                                          <p:attrName>style.visibility</p:attrName>
                                        </p:attrNameLst>
                                      </p:cBhvr>
                                      <p:to>
                                        <p:strVal val="visible"/>
                                      </p:to>
                                    </p:set>
                                    <p:animEffect transition="in" filter="blinds(horizontal)">
                                      <p:cBhvr>
                                        <p:cTn id="12" dur="500"/>
                                        <p:tgtEl>
                                          <p:spTgt spid="3">
                                            <p:txEl>
                                              <p:charRg st="5"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17" end="33"/>
                                            </p:txEl>
                                          </p:spTgt>
                                        </p:tgtEl>
                                        <p:attrNameLst>
                                          <p:attrName>style.visibility</p:attrName>
                                        </p:attrNameLst>
                                      </p:cBhvr>
                                      <p:to>
                                        <p:strVal val="visible"/>
                                      </p:to>
                                    </p:set>
                                    <p:animEffect transition="in" filter="blinds(horizontal)">
                                      <p:cBhvr>
                                        <p:cTn id="17" dur="500"/>
                                        <p:tgtEl>
                                          <p:spTgt spid="3">
                                            <p:txEl>
                                              <p:charRg st="17"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charRg st="33" end="43"/>
                                            </p:txEl>
                                          </p:spTgt>
                                        </p:tgtEl>
                                        <p:attrNameLst>
                                          <p:attrName>style.visibility</p:attrName>
                                        </p:attrNameLst>
                                      </p:cBhvr>
                                      <p:to>
                                        <p:strVal val="visible"/>
                                      </p:to>
                                    </p:set>
                                    <p:animEffect transition="in" filter="blinds(horizontal)">
                                      <p:cBhvr>
                                        <p:cTn id="22" dur="500"/>
                                        <p:tgtEl>
                                          <p:spTgt spid="3">
                                            <p:txEl>
                                              <p:charRg st="33"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91440" tIns="45720" rIns="91440" bIns="45720" anchor="ctr" anchorCtr="0"/>
          <a:p>
            <a:pPr eaLnBrk="1" hangingPunct="1"/>
            <a:r>
              <a:rPr lang="zh-CN" altLang="en-US" dirty="0"/>
              <a:t>传统软件测试策略（续）</a:t>
            </a:r>
            <a:endParaRPr lang="zh-CN" altLang="en-US" dirty="0"/>
          </a:p>
        </p:txBody>
      </p:sp>
      <p:sp>
        <p:nvSpPr>
          <p:cNvPr id="3" name="内容占位符 2"/>
          <p:cNvSpPr>
            <a:spLocks noGrp="1"/>
          </p:cNvSpPr>
          <p:nvPr>
            <p:ph idx="1"/>
          </p:nvPr>
        </p:nvSpPr>
        <p:spPr/>
        <p:txBody>
          <a:bodyPr vert="horz" wrap="square" lIns="91440" tIns="45720" rIns="91440" bIns="45720" anchor="t" anchorCtr="0"/>
          <a:p>
            <a:pPr eaLnBrk="1" hangingPunct="1">
              <a:lnSpc>
                <a:spcPts val="4000"/>
              </a:lnSpc>
              <a:buNone/>
            </a:pPr>
            <a:r>
              <a:rPr lang="en-US" altLang="zh-CN" dirty="0">
                <a:solidFill>
                  <a:srgbClr val="FF0000"/>
                </a:solidFill>
              </a:rPr>
              <a:t>1. </a:t>
            </a:r>
            <a:r>
              <a:rPr lang="zh-CN" altLang="en-US" dirty="0">
                <a:solidFill>
                  <a:srgbClr val="FF0000"/>
                </a:solidFill>
              </a:rPr>
              <a:t>一次到位：</a:t>
            </a:r>
            <a:endParaRPr lang="zh-CN" altLang="en-US" dirty="0">
              <a:solidFill>
                <a:srgbClr val="FF0000"/>
              </a:solidFill>
            </a:endParaRPr>
          </a:p>
          <a:p>
            <a:pPr lvl="1" eaLnBrk="1" hangingPunct="1">
              <a:lnSpc>
                <a:spcPts val="4000"/>
              </a:lnSpc>
            </a:pPr>
            <a:r>
              <a:rPr lang="zh-CN" altLang="en-US" dirty="0"/>
              <a:t>又称为非增式组装，一次性组装或大爆炸集成，这种集成将所有单元在一起编译并进行一次性测试。</a:t>
            </a:r>
            <a:endParaRPr lang="zh-CN" altLang="en-US" dirty="0"/>
          </a:p>
          <a:p>
            <a:pPr eaLnBrk="1" hangingPunct="1">
              <a:lnSpc>
                <a:spcPts val="4000"/>
              </a:lnSpc>
            </a:pPr>
            <a:r>
              <a:rPr lang="zh-CN" altLang="en-US" dirty="0"/>
              <a:t>缺点：</a:t>
            </a:r>
            <a:endParaRPr lang="zh-CN" altLang="en-US" dirty="0"/>
          </a:p>
          <a:p>
            <a:pPr lvl="1" eaLnBrk="1" hangingPunct="1">
              <a:lnSpc>
                <a:spcPts val="4000"/>
              </a:lnSpc>
            </a:pPr>
            <a:r>
              <a:rPr lang="zh-CN" altLang="en-US" dirty="0"/>
              <a:t>一次成功的可能性不大</a:t>
            </a:r>
            <a:endParaRPr lang="zh-CN" altLang="en-US" dirty="0"/>
          </a:p>
          <a:p>
            <a:pPr lvl="1" eaLnBrk="1" hangingPunct="1">
              <a:lnSpc>
                <a:spcPts val="4000"/>
              </a:lnSpc>
            </a:pPr>
            <a:r>
              <a:rPr lang="zh-CN" altLang="en-US" dirty="0"/>
              <a:t>当发现缺陷时，没有多少线索能够用来帮助确定缺陷位置。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54" end="58"/>
                                            </p:txEl>
                                          </p:spTgt>
                                        </p:tgtEl>
                                        <p:attrNameLst>
                                          <p:attrName>style.visibility</p:attrName>
                                        </p:attrNameLst>
                                      </p:cBhvr>
                                      <p:to>
                                        <p:strVal val="visible"/>
                                      </p:to>
                                    </p:set>
                                    <p:animEffect transition="in" filter="blinds(horizontal)">
                                      <p:cBhvr>
                                        <p:cTn id="7" dur="500"/>
                                        <p:tgtEl>
                                          <p:spTgt spid="3">
                                            <p:txEl>
                                              <p:charRg st="54" end="5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58" end="69"/>
                                            </p:txEl>
                                          </p:spTgt>
                                        </p:tgtEl>
                                        <p:attrNameLst>
                                          <p:attrName>style.visibility</p:attrName>
                                        </p:attrNameLst>
                                      </p:cBhvr>
                                      <p:to>
                                        <p:strVal val="visible"/>
                                      </p:to>
                                    </p:set>
                                    <p:animEffect transition="in" filter="blinds(horizontal)">
                                      <p:cBhvr>
                                        <p:cTn id="10" dur="500"/>
                                        <p:tgtEl>
                                          <p:spTgt spid="3">
                                            <p:txEl>
                                              <p:charRg st="58" end="6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69" end="96"/>
                                            </p:txEl>
                                          </p:spTgt>
                                        </p:tgtEl>
                                        <p:attrNameLst>
                                          <p:attrName>style.visibility</p:attrName>
                                        </p:attrNameLst>
                                      </p:cBhvr>
                                      <p:to>
                                        <p:strVal val="visible"/>
                                      </p:to>
                                    </p:set>
                                    <p:animEffect transition="in" filter="blinds(horizontal)">
                                      <p:cBhvr>
                                        <p:cTn id="13" dur="500"/>
                                        <p:tgtEl>
                                          <p:spTgt spid="3">
                                            <p:txEl>
                                              <p:charRg st="69"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nchorCtr="0"/>
          <a:p>
            <a:pPr eaLnBrk="1" hangingPunct="1"/>
            <a:r>
              <a:rPr lang="zh-CN" altLang="en-US" dirty="0"/>
              <a:t>一次性组装 实例</a:t>
            </a:r>
            <a:endParaRPr lang="zh-CN" altLang="en-US" dirty="0"/>
          </a:p>
        </p:txBody>
      </p:sp>
      <p:pic>
        <p:nvPicPr>
          <p:cNvPr id="29699" name="Picture 2"/>
          <p:cNvPicPr>
            <a:picLocks noGrp="1" noChangeAspect="1"/>
          </p:cNvPicPr>
          <p:nvPr>
            <p:ph idx="1"/>
          </p:nvPr>
        </p:nvPicPr>
        <p:blipFill>
          <a:blip r:embed="rId1"/>
          <a:srcRect/>
          <a:stretch>
            <a:fillRect/>
          </a:stretch>
        </p:blipFill>
        <p:spPr>
          <a:xfrm>
            <a:off x="1042988" y="1268413"/>
            <a:ext cx="7200900" cy="518001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nchorCtr="0"/>
          <a:p>
            <a:pPr eaLnBrk="1" hangingPunct="1"/>
            <a:r>
              <a:rPr lang="zh-CN" altLang="en-US" dirty="0"/>
              <a:t>传统软件测试策略（续）</a:t>
            </a:r>
            <a:endParaRPr lang="zh-CN" altLang="en-US" dirty="0"/>
          </a:p>
        </p:txBody>
      </p:sp>
      <p:sp>
        <p:nvSpPr>
          <p:cNvPr id="30723" name="内容占位符 2"/>
          <p:cNvSpPr>
            <a:spLocks noGrp="1"/>
          </p:cNvSpPr>
          <p:nvPr>
            <p:ph idx="1"/>
          </p:nvPr>
        </p:nvSpPr>
        <p:spPr/>
        <p:txBody>
          <a:bodyPr vert="horz" wrap="square" lIns="91440" tIns="45720" rIns="91440" bIns="45720" anchor="t" anchorCtr="0"/>
          <a:p>
            <a:pPr eaLnBrk="1" hangingPunct="1">
              <a:buNone/>
            </a:pPr>
            <a:r>
              <a:rPr lang="en-US" altLang="zh-CN" dirty="0">
                <a:solidFill>
                  <a:srgbClr val="FF0000"/>
                </a:solidFill>
              </a:rPr>
              <a:t>2. </a:t>
            </a:r>
            <a:r>
              <a:rPr lang="zh-CN" altLang="en-US" dirty="0">
                <a:solidFill>
                  <a:srgbClr val="FF0000"/>
                </a:solidFill>
              </a:rPr>
              <a:t>增式组装：</a:t>
            </a:r>
            <a:endParaRPr lang="en-US" altLang="zh-CN" dirty="0">
              <a:solidFill>
                <a:srgbClr val="FF0000"/>
              </a:solidFill>
            </a:endParaRPr>
          </a:p>
          <a:p>
            <a:pPr lvl="1" eaLnBrk="1" hangingPunct="1"/>
            <a:r>
              <a:rPr lang="zh-CN" altLang="en-US" dirty="0"/>
              <a:t>逐步组装成较大的系统，边组装边测试</a:t>
            </a:r>
            <a:endParaRPr lang="en-US" altLang="zh-CN" dirty="0"/>
          </a:p>
          <a:p>
            <a:pPr lvl="2" eaLnBrk="1" hangingPunct="1"/>
            <a:r>
              <a:rPr lang="zh-CN" altLang="en-US" dirty="0"/>
              <a:t>自顶向下的增殖方式</a:t>
            </a:r>
            <a:endParaRPr lang="zh-CN" altLang="en-US" dirty="0"/>
          </a:p>
          <a:p>
            <a:pPr lvl="2" eaLnBrk="1" hangingPunct="1"/>
            <a:r>
              <a:rPr lang="zh-CN" altLang="en-US" dirty="0"/>
              <a:t>自底向上的增殖方式</a:t>
            </a:r>
            <a:endParaRPr lang="zh-CN" altLang="en-US" dirty="0"/>
          </a:p>
          <a:p>
            <a:pPr lvl="2" eaLnBrk="1" hangingPunct="1"/>
            <a:r>
              <a:rPr lang="zh-CN" altLang="en-US" dirty="0"/>
              <a:t>混合增殖方式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ctr" anchorCtr="0"/>
          <a:p>
            <a:pPr eaLnBrk="1" hangingPunct="1"/>
            <a:r>
              <a:rPr lang="zh-CN" altLang="en-US" dirty="0"/>
              <a:t>自顶向下的增殖方式</a:t>
            </a:r>
            <a:endParaRPr lang="zh-CN" altLang="en-US" dirty="0"/>
          </a:p>
        </p:txBody>
      </p:sp>
      <p:sp>
        <p:nvSpPr>
          <p:cNvPr id="31747" name="内容占位符 2"/>
          <p:cNvSpPr>
            <a:spLocks noGrp="1"/>
          </p:cNvSpPr>
          <p:nvPr>
            <p:ph idx="1"/>
          </p:nvPr>
        </p:nvSpPr>
        <p:spPr>
          <a:xfrm>
            <a:off x="323850" y="1600200"/>
            <a:ext cx="8820150" cy="4525963"/>
          </a:xfrm>
        </p:spPr>
        <p:txBody>
          <a:bodyPr vert="horz" wrap="square" lIns="91440" tIns="45720" rIns="91440" bIns="45720" anchor="t" anchorCtr="0"/>
          <a:p>
            <a:pPr eaLnBrk="1" hangingPunct="1">
              <a:lnSpc>
                <a:spcPts val="4000"/>
              </a:lnSpc>
            </a:pPr>
            <a:r>
              <a:rPr lang="zh-CN" altLang="en-US" sz="2800" dirty="0"/>
              <a:t>以</a:t>
            </a:r>
            <a:r>
              <a:rPr lang="zh-CN" altLang="en-US" sz="2800" dirty="0">
                <a:solidFill>
                  <a:srgbClr val="FF0000"/>
                </a:solidFill>
              </a:rPr>
              <a:t>主模块</a:t>
            </a:r>
            <a:r>
              <a:rPr lang="zh-CN" altLang="en-US" sz="2800" dirty="0"/>
              <a:t>为被测模块及驱动模块，所有直属于主模块的下属模块用桩模块代替，对主模块进行测试</a:t>
            </a:r>
            <a:endParaRPr lang="zh-CN" altLang="en-US" sz="2800" dirty="0"/>
          </a:p>
          <a:p>
            <a:pPr eaLnBrk="1" hangingPunct="1">
              <a:lnSpc>
                <a:spcPts val="4000"/>
              </a:lnSpc>
            </a:pPr>
            <a:r>
              <a:rPr lang="zh-CN" altLang="en-US" sz="2800" dirty="0"/>
              <a:t>采用深度优先或广度优先的分层策略，用实际模块代替相应桩模块，再用桩模块代替它们的直接下属模块，组装成新的子系统</a:t>
            </a:r>
            <a:endParaRPr lang="zh-CN" altLang="en-US" sz="2800" dirty="0"/>
          </a:p>
          <a:p>
            <a:pPr eaLnBrk="1" hangingPunct="1">
              <a:lnSpc>
                <a:spcPts val="4000"/>
              </a:lnSpc>
            </a:pPr>
            <a:r>
              <a:rPr lang="zh-CN" altLang="en-US" sz="2800" dirty="0"/>
              <a:t>进行回归测试（重新执行以前做过的测试），排除组装过程中引入新的错误的可能</a:t>
            </a:r>
            <a:endParaRPr lang="en-US" altLang="zh-CN" sz="2800" dirty="0"/>
          </a:p>
          <a:p>
            <a:pPr eaLnBrk="1" hangingPunct="1">
              <a:lnSpc>
                <a:spcPts val="4000"/>
              </a:lnSpc>
            </a:pPr>
            <a:r>
              <a:rPr lang="zh-CN" altLang="en-US" sz="2800" dirty="0"/>
              <a:t> 完成所有组装</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32771" name="内容占位符 2"/>
          <p:cNvSpPr>
            <a:spLocks noGrp="1"/>
          </p:cNvSpPr>
          <p:nvPr>
            <p:ph idx="1"/>
          </p:nvPr>
        </p:nvSpPr>
        <p:spPr/>
        <p:txBody>
          <a:bodyPr vert="horz" wrap="square" lIns="91440" tIns="45720" rIns="91440" bIns="45720" anchor="t" anchorCtr="0"/>
          <a:p>
            <a:pPr eaLnBrk="1" hangingPunct="1"/>
            <a:endParaRPr lang="zh-CN" altLang="en-US" dirty="0"/>
          </a:p>
        </p:txBody>
      </p:sp>
      <p:pic>
        <p:nvPicPr>
          <p:cNvPr id="32772" name="Picture 2"/>
          <p:cNvPicPr>
            <a:picLocks noChangeAspect="1"/>
          </p:cNvPicPr>
          <p:nvPr/>
        </p:nvPicPr>
        <p:blipFill>
          <a:blip r:embed="rId1"/>
          <a:stretch>
            <a:fillRect/>
          </a:stretch>
        </p:blipFill>
        <p:spPr>
          <a:xfrm>
            <a:off x="144463" y="115888"/>
            <a:ext cx="8820150" cy="6580187"/>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ctr" anchorCtr="0"/>
          <a:p>
            <a:pPr eaLnBrk="1" hangingPunct="1"/>
            <a:r>
              <a:rPr lang="zh-CN" altLang="en-US" dirty="0"/>
              <a:t>自顶向下的增殖方式</a:t>
            </a:r>
            <a:endParaRPr lang="zh-CN" altLang="en-US" dirty="0"/>
          </a:p>
        </p:txBody>
      </p:sp>
      <p:sp>
        <p:nvSpPr>
          <p:cNvPr id="33795" name="内容占位符 2"/>
          <p:cNvSpPr>
            <a:spLocks noGrp="1"/>
          </p:cNvSpPr>
          <p:nvPr>
            <p:ph idx="1"/>
          </p:nvPr>
        </p:nvSpPr>
        <p:spPr/>
        <p:txBody>
          <a:bodyPr vert="horz" wrap="square" lIns="91440" tIns="45720" rIns="91440" bIns="45720" anchor="t" anchorCtr="0"/>
          <a:p>
            <a:pPr eaLnBrk="1" hangingPunct="1"/>
            <a:r>
              <a:rPr lang="zh-CN" altLang="en-US" dirty="0"/>
              <a:t>桩模块的几种情况：</a:t>
            </a:r>
            <a:endParaRPr lang="zh-CN" altLang="en-US" dirty="0"/>
          </a:p>
          <a:p>
            <a:pPr lvl="1" eaLnBrk="1" hangingPunct="1"/>
            <a:r>
              <a:rPr lang="zh-CN" altLang="en-US" dirty="0"/>
              <a:t>显示跟踪信息</a:t>
            </a:r>
            <a:endParaRPr lang="en-US" altLang="zh-CN" dirty="0"/>
          </a:p>
          <a:p>
            <a:pPr lvl="1" eaLnBrk="1" hangingPunct="1"/>
            <a:r>
              <a:rPr lang="zh-CN" altLang="en-US" dirty="0"/>
              <a:t>显示传递的信息</a:t>
            </a:r>
            <a:endParaRPr lang="zh-CN" altLang="en-US" dirty="0"/>
          </a:p>
          <a:p>
            <a:pPr lvl="1" eaLnBrk="1" hangingPunct="1"/>
            <a:r>
              <a:rPr lang="zh-CN" altLang="en-US" dirty="0"/>
              <a:t>从一个表（或外部文件）返回一个值</a:t>
            </a:r>
            <a:endParaRPr lang="zh-CN" altLang="en-US" dirty="0"/>
          </a:p>
          <a:p>
            <a:pPr lvl="1" eaLnBrk="1" hangingPunct="1"/>
            <a:r>
              <a:rPr lang="zh-CN" altLang="en-US" dirty="0"/>
              <a:t>进行一项表查询以根据输入参数返回输出参数</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ctr" anchorCtr="0"/>
          <a:p>
            <a:pPr eaLnBrk="1" hangingPunct="1"/>
            <a:r>
              <a:rPr lang="zh-CN" altLang="en-US" dirty="0"/>
              <a:t>自底向上的增殖方式</a:t>
            </a:r>
            <a:endParaRPr lang="zh-CN" altLang="en-US" dirty="0"/>
          </a:p>
        </p:txBody>
      </p:sp>
      <p:sp>
        <p:nvSpPr>
          <p:cNvPr id="34819" name="内容占位符 2"/>
          <p:cNvSpPr>
            <a:spLocks noGrp="1"/>
          </p:cNvSpPr>
          <p:nvPr>
            <p:ph idx="1"/>
          </p:nvPr>
        </p:nvSpPr>
        <p:spPr/>
        <p:txBody>
          <a:bodyPr vert="horz" wrap="square" lIns="91440" tIns="45720" rIns="91440" bIns="45720" anchor="t" anchorCtr="0"/>
          <a:p>
            <a:pPr eaLnBrk="1" hangingPunct="1"/>
            <a:r>
              <a:rPr lang="zh-CN" altLang="en-US" dirty="0"/>
              <a:t>由驱动模块控制</a:t>
            </a:r>
            <a:r>
              <a:rPr lang="zh-CN" altLang="en-US" dirty="0">
                <a:solidFill>
                  <a:srgbClr val="FF0000"/>
                </a:solidFill>
              </a:rPr>
              <a:t>最底层模块</a:t>
            </a:r>
            <a:r>
              <a:rPr lang="zh-CN" altLang="en-US" dirty="0"/>
              <a:t>进行测试</a:t>
            </a:r>
            <a:endParaRPr lang="zh-CN" altLang="en-US" dirty="0"/>
          </a:p>
          <a:p>
            <a:pPr eaLnBrk="1" hangingPunct="1"/>
            <a:r>
              <a:rPr lang="zh-CN" altLang="en-US" dirty="0"/>
              <a:t>用实际模块代替驱动模块，组装成子系统</a:t>
            </a:r>
            <a:endParaRPr lang="zh-CN" altLang="en-US" dirty="0"/>
          </a:p>
          <a:p>
            <a:pPr eaLnBrk="1" hangingPunct="1"/>
            <a:r>
              <a:rPr lang="zh-CN" altLang="en-US" dirty="0"/>
              <a:t>为子系统配备驱动模块，进行测试</a:t>
            </a:r>
            <a:endParaRPr lang="zh-CN" altLang="en-US" dirty="0"/>
          </a:p>
          <a:p>
            <a:pPr eaLnBrk="1" hangingPunct="1"/>
            <a:r>
              <a:rPr lang="zh-CN" altLang="en-US" dirty="0"/>
              <a:t>完成所有组装</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ctr" anchorCtr="0"/>
          <a:p>
            <a:pPr eaLnBrk="1" hangingPunct="1"/>
            <a:endParaRPr lang="zh-CN" altLang="en-US" dirty="0"/>
          </a:p>
        </p:txBody>
      </p:sp>
      <p:pic>
        <p:nvPicPr>
          <p:cNvPr id="35843" name="Picture 2"/>
          <p:cNvPicPr>
            <a:picLocks noGrp="1" noChangeAspect="1"/>
          </p:cNvPicPr>
          <p:nvPr>
            <p:ph idx="1"/>
          </p:nvPr>
        </p:nvPicPr>
        <p:blipFill>
          <a:blip r:embed="rId1"/>
          <a:srcRect/>
          <a:stretch>
            <a:fillRect/>
          </a:stretch>
        </p:blipFill>
        <p:spPr>
          <a:xfrm>
            <a:off x="0" y="130175"/>
            <a:ext cx="9144000" cy="62833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ctr" anchorCtr="0"/>
          <a:p>
            <a:pPr eaLnBrk="1" hangingPunct="1"/>
            <a:r>
              <a:rPr lang="zh-CN" altLang="en-US" dirty="0">
                <a:latin typeface="宋体" panose="02010600030101010101" pitchFamily="2" charset="-122"/>
              </a:rPr>
              <a:t>软件工程</a:t>
            </a:r>
            <a:r>
              <a:rPr lang="zh-CN" altLang="en-US" dirty="0"/>
              <a:t>：一种层次化技术</a:t>
            </a:r>
            <a:endParaRPr lang="zh-CN" altLang="en-US" dirty="0">
              <a:latin typeface="宋体" panose="02010600030101010101" pitchFamily="2" charset="-122"/>
            </a:endParaRPr>
          </a:p>
        </p:txBody>
      </p:sp>
      <p:sp>
        <p:nvSpPr>
          <p:cNvPr id="7" name="Oval 6"/>
          <p:cNvSpPr>
            <a:spLocks noChangeArrowheads="1"/>
          </p:cNvSpPr>
          <p:nvPr/>
        </p:nvSpPr>
        <p:spPr bwMode="auto">
          <a:xfrm>
            <a:off x="1071563" y="3459163"/>
            <a:ext cx="7877175" cy="2057400"/>
          </a:xfrm>
          <a:prstGeom prst="ellipse">
            <a:avLst/>
          </a:prstGeom>
          <a:gradFill rotWithShape="0">
            <a:gsLst>
              <a:gs pos="0">
                <a:schemeClr val="accent2"/>
              </a:gs>
              <a:gs pos="100000">
                <a:srgbClr val="000000"/>
              </a:gs>
            </a:gsLst>
            <a:lin ang="5400000" scaled="1"/>
          </a:gradFill>
          <a:ln w="12700">
            <a:solidFill>
              <a:schemeClr val="tx1"/>
            </a:solidFill>
            <a:round/>
            <a:headEnd type="none" w="sm" len="sm"/>
            <a:tailEnd type="none" w="sm" len="sm"/>
          </a:ln>
          <a:effectLst>
            <a:outerShdw dist="205175" dir="4091915" algn="ctr" rotWithShape="0">
              <a:schemeClr val="bg2"/>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Oval 7"/>
          <p:cNvSpPr>
            <a:spLocks noChangeArrowheads="1"/>
          </p:cNvSpPr>
          <p:nvPr/>
        </p:nvSpPr>
        <p:spPr bwMode="auto">
          <a:xfrm>
            <a:off x="1703388" y="3070225"/>
            <a:ext cx="6611938" cy="1600200"/>
          </a:xfrm>
          <a:prstGeom prst="ellipse">
            <a:avLst/>
          </a:prstGeom>
          <a:gradFill rotWithShape="0">
            <a:gsLst>
              <a:gs pos="0">
                <a:srgbClr val="CCECFF"/>
              </a:gs>
              <a:gs pos="100000">
                <a:srgbClr val="CCECFF">
                  <a:gamma/>
                  <a:shade val="0"/>
                  <a:invGamma/>
                </a:srgbClr>
              </a:gs>
            </a:gsLst>
            <a:lin ang="5400000" scaled="1"/>
          </a:gradFill>
          <a:ln w="12700">
            <a:solidFill>
              <a:schemeClr val="tx1"/>
            </a:solidFill>
            <a:round/>
            <a:headEnd type="none" w="sm" len="sm"/>
            <a:tailEnd type="none" w="sm" len="sm"/>
          </a:ln>
          <a:effectLst>
            <a:outerShdw dist="181836" dir="3913492" algn="ctr" rotWithShape="0">
              <a:schemeClr val="bg2"/>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Oval 8"/>
          <p:cNvSpPr>
            <a:spLocks noChangeArrowheads="1"/>
          </p:cNvSpPr>
          <p:nvPr/>
        </p:nvSpPr>
        <p:spPr bwMode="auto">
          <a:xfrm>
            <a:off x="2266950" y="2536825"/>
            <a:ext cx="5275263" cy="1219200"/>
          </a:xfrm>
          <a:prstGeom prst="ellipse">
            <a:avLst/>
          </a:prstGeom>
          <a:gradFill rotWithShape="0">
            <a:gsLst>
              <a:gs pos="0">
                <a:srgbClr val="9900CC">
                  <a:gamma/>
                  <a:tint val="53333"/>
                  <a:invGamma/>
                </a:srgbClr>
              </a:gs>
              <a:gs pos="100000">
                <a:srgbClr val="9900CC"/>
              </a:gs>
            </a:gsLst>
            <a:lin ang="5400000" scaled="1"/>
          </a:gradFill>
          <a:ln w="12700">
            <a:solidFill>
              <a:schemeClr val="tx1"/>
            </a:solidFill>
            <a:round/>
            <a:headEnd type="none" w="sm" len="sm"/>
            <a:tailEnd type="none" w="sm" len="sm"/>
          </a:ln>
          <a:effectLst>
            <a:outerShdw dist="172739" dir="4373836" algn="ctr" rotWithShape="0">
              <a:schemeClr val="bg2"/>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 name="Oval 9"/>
          <p:cNvSpPr>
            <a:spLocks noChangeArrowheads="1"/>
          </p:cNvSpPr>
          <p:nvPr/>
        </p:nvSpPr>
        <p:spPr bwMode="auto">
          <a:xfrm>
            <a:off x="2689225" y="1851025"/>
            <a:ext cx="4360863" cy="990600"/>
          </a:xfrm>
          <a:prstGeom prst="ellipse">
            <a:avLst/>
          </a:prstGeom>
          <a:gradFill rotWithShape="0">
            <a:gsLst>
              <a:gs pos="0">
                <a:srgbClr val="F8F8F8"/>
              </a:gs>
              <a:gs pos="100000">
                <a:srgbClr val="F8F8F8">
                  <a:gamma/>
                  <a:shade val="50588"/>
                  <a:invGamma/>
                </a:srgbClr>
              </a:gs>
            </a:gsLst>
            <a:lin ang="5400000" scaled="1"/>
          </a:gradFill>
          <a:ln w="12700">
            <a:solidFill>
              <a:schemeClr val="accent2"/>
            </a:solidFill>
            <a:round/>
            <a:headEnd type="none" w="sm" len="sm"/>
            <a:tailEnd type="none" w="sm" len="sm"/>
          </a:ln>
          <a:effectLst>
            <a:outerShdw dist="148106" dir="3542175" algn="ctr" rotWithShape="0">
              <a:schemeClr val="bg2"/>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23" name="Rectangle 10"/>
          <p:cNvSpPr/>
          <p:nvPr/>
        </p:nvSpPr>
        <p:spPr>
          <a:xfrm>
            <a:off x="4138613" y="1844675"/>
            <a:ext cx="1214437" cy="708025"/>
          </a:xfrm>
          <a:prstGeom prst="rect">
            <a:avLst/>
          </a:prstGeom>
          <a:noFill/>
          <a:ln w="9525">
            <a:noFill/>
          </a:ln>
        </p:spPr>
        <p:txBody>
          <a:bodyPr wrap="none" lIns="92075" tIns="46038" rIns="92075" bIns="46038">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a:lnSpc>
                <a:spcPct val="100000"/>
              </a:lnSpc>
              <a:spcBef>
                <a:spcPct val="0"/>
              </a:spcBef>
              <a:buNone/>
            </a:pPr>
            <a:r>
              <a:rPr lang="zh-CN" altLang="en-US" sz="4000" dirty="0">
                <a:solidFill>
                  <a:srgbClr val="FF0000"/>
                </a:solidFill>
                <a:latin typeface="Times New Roman" panose="02020603050405020304" pitchFamily="18" charset="0"/>
                <a:ea typeface="黑体" panose="02010609060101010101" pitchFamily="49" charset="-122"/>
              </a:rPr>
              <a:t>工具</a:t>
            </a:r>
            <a:endParaRPr lang="zh-CN" altLang="en-US" sz="4000" dirty="0">
              <a:solidFill>
                <a:srgbClr val="FF0000"/>
              </a:solidFill>
              <a:latin typeface="Times New Roman" panose="02020603050405020304" pitchFamily="18" charset="0"/>
              <a:ea typeface="黑体" panose="02010609060101010101" pitchFamily="49" charset="-122"/>
            </a:endParaRPr>
          </a:p>
        </p:txBody>
      </p:sp>
      <p:sp>
        <p:nvSpPr>
          <p:cNvPr id="9224" name="Rectangle 11"/>
          <p:cNvSpPr/>
          <p:nvPr/>
        </p:nvSpPr>
        <p:spPr>
          <a:xfrm>
            <a:off x="4195763" y="2865438"/>
            <a:ext cx="1214437" cy="708025"/>
          </a:xfrm>
          <a:prstGeom prst="rect">
            <a:avLst/>
          </a:prstGeom>
          <a:noFill/>
          <a:ln w="9525">
            <a:noFill/>
          </a:ln>
        </p:spPr>
        <p:txBody>
          <a:bodyPr wrap="none" lIns="92075" tIns="46038" rIns="92075" bIns="46038">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a:lnSpc>
                <a:spcPct val="100000"/>
              </a:lnSpc>
              <a:spcBef>
                <a:spcPct val="0"/>
              </a:spcBef>
              <a:buNone/>
            </a:pPr>
            <a:r>
              <a:rPr lang="zh-CN" altLang="en-US" sz="4000" dirty="0">
                <a:solidFill>
                  <a:srgbClr val="FF0000"/>
                </a:solidFill>
                <a:latin typeface="Times New Roman" panose="02020603050405020304" pitchFamily="18" charset="0"/>
                <a:ea typeface="黑体" panose="02010609060101010101" pitchFamily="49" charset="-122"/>
              </a:rPr>
              <a:t>方法</a:t>
            </a:r>
            <a:endParaRPr lang="zh-CN" altLang="en-US" sz="4000" dirty="0">
              <a:solidFill>
                <a:srgbClr val="FF0000"/>
              </a:solidFill>
              <a:latin typeface="Times New Roman" panose="02020603050405020304" pitchFamily="18" charset="0"/>
              <a:ea typeface="黑体" panose="02010609060101010101" pitchFamily="49" charset="-122"/>
            </a:endParaRPr>
          </a:p>
        </p:txBody>
      </p:sp>
      <p:sp>
        <p:nvSpPr>
          <p:cNvPr id="9225" name="Rectangle 12"/>
          <p:cNvSpPr/>
          <p:nvPr/>
        </p:nvSpPr>
        <p:spPr>
          <a:xfrm>
            <a:off x="4124325" y="3856038"/>
            <a:ext cx="1214438" cy="708025"/>
          </a:xfrm>
          <a:prstGeom prst="rect">
            <a:avLst/>
          </a:prstGeom>
          <a:noFill/>
          <a:ln w="9525">
            <a:noFill/>
          </a:ln>
        </p:spPr>
        <p:txBody>
          <a:bodyPr wrap="none" lIns="92075" tIns="46038" rIns="92075" bIns="46038">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a:lnSpc>
                <a:spcPct val="100000"/>
              </a:lnSpc>
              <a:spcBef>
                <a:spcPct val="0"/>
              </a:spcBef>
              <a:buNone/>
            </a:pPr>
            <a:r>
              <a:rPr lang="zh-CN" altLang="en-US" sz="4000" dirty="0">
                <a:solidFill>
                  <a:srgbClr val="FF0000"/>
                </a:solidFill>
                <a:latin typeface="Times New Roman" panose="02020603050405020304" pitchFamily="18" charset="0"/>
                <a:ea typeface="黑体" panose="02010609060101010101" pitchFamily="49" charset="-122"/>
              </a:rPr>
              <a:t>过程</a:t>
            </a:r>
            <a:endParaRPr lang="zh-CN" altLang="en-US" sz="4000" dirty="0">
              <a:solidFill>
                <a:srgbClr val="FF0000"/>
              </a:solidFill>
              <a:latin typeface="Times New Roman" panose="02020603050405020304" pitchFamily="18" charset="0"/>
              <a:ea typeface="黑体" panose="02010609060101010101" pitchFamily="49" charset="-122"/>
            </a:endParaRPr>
          </a:p>
        </p:txBody>
      </p:sp>
      <p:sp>
        <p:nvSpPr>
          <p:cNvPr id="9226" name="Rectangle 13"/>
          <p:cNvSpPr/>
          <p:nvPr/>
        </p:nvSpPr>
        <p:spPr>
          <a:xfrm>
            <a:off x="3927475" y="4770438"/>
            <a:ext cx="3163888" cy="641350"/>
          </a:xfrm>
          <a:prstGeom prst="rect">
            <a:avLst/>
          </a:prstGeom>
          <a:noFill/>
          <a:ln w="9525">
            <a:noFill/>
          </a:ln>
        </p:spPr>
        <p:txBody>
          <a:bodyPr lIns="92075" tIns="46038" rIns="92075" bIns="46038">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a:lnSpc>
                <a:spcPct val="100000"/>
              </a:lnSpc>
              <a:spcBef>
                <a:spcPct val="0"/>
              </a:spcBef>
              <a:buNone/>
            </a:pPr>
            <a:r>
              <a:rPr lang="zh-CN" altLang="en-US" sz="3600" dirty="0">
                <a:solidFill>
                  <a:srgbClr val="FF0000"/>
                </a:solidFill>
                <a:latin typeface="Times New Roman" panose="02020603050405020304" pitchFamily="18" charset="0"/>
                <a:ea typeface="黑体" panose="02010609060101010101" pitchFamily="49" charset="-122"/>
              </a:rPr>
              <a:t>质量焦点</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9227" name="Text Box 5"/>
          <p:cNvSpPr txBox="1"/>
          <p:nvPr/>
        </p:nvSpPr>
        <p:spPr>
          <a:xfrm>
            <a:off x="1084263" y="3113088"/>
            <a:ext cx="1401762" cy="400050"/>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914400" lvl="1" indent="-457200" eaLnBrk="1" hangingPunct="1">
              <a:lnSpc>
                <a:spcPct val="100000"/>
              </a:lnSpc>
              <a:spcBef>
                <a:spcPct val="0"/>
              </a:spcBef>
              <a:buClr>
                <a:srgbClr val="FF0000"/>
              </a:buClr>
              <a:buNone/>
            </a:pPr>
            <a:endParaRPr lang="en-US" altLang="zh-CN" sz="2000" dirty="0"/>
          </a:p>
        </p:txBody>
      </p:sp>
      <p:sp>
        <p:nvSpPr>
          <p:cNvPr id="25" name="矩形标注 24"/>
          <p:cNvSpPr/>
          <p:nvPr/>
        </p:nvSpPr>
        <p:spPr>
          <a:xfrm>
            <a:off x="0" y="2500313"/>
            <a:ext cx="2214563" cy="928688"/>
          </a:xfrm>
          <a:prstGeom prst="wedgeRectCallout">
            <a:avLst>
              <a:gd name="adj1" fmla="val 109546"/>
              <a:gd name="adj2" fmla="val 252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1"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rPr>
              <a:t>各项任务的技术方法，回答“怎么做”的问题</a:t>
            </a: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9" name="矩形标注 28"/>
          <p:cNvSpPr/>
          <p:nvPr/>
        </p:nvSpPr>
        <p:spPr>
          <a:xfrm>
            <a:off x="0" y="3786188"/>
            <a:ext cx="2928938" cy="1143000"/>
          </a:xfrm>
          <a:prstGeom prst="wedgeRectCallout">
            <a:avLst>
              <a:gd name="adj1" fmla="val 67703"/>
              <a:gd name="adj2" fmla="val -114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1"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rPr>
              <a:t>为了获取高质量的软件所需要完成的一系列任务的框架，它规定了完成各项任务的工作步骤</a:t>
            </a:r>
            <a:endParaRPr kumimoji="0" lang="zh-CN" altLang="en-US" sz="18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endParaRPr>
          </a:p>
        </p:txBody>
      </p:sp>
      <p:sp>
        <p:nvSpPr>
          <p:cNvPr id="30" name="矩形标注 29"/>
          <p:cNvSpPr/>
          <p:nvPr/>
        </p:nvSpPr>
        <p:spPr>
          <a:xfrm>
            <a:off x="0" y="1214438"/>
            <a:ext cx="2714625" cy="1143000"/>
          </a:xfrm>
          <a:prstGeom prst="wedgeRectCallout">
            <a:avLst>
              <a:gd name="adj1" fmla="val 92060"/>
              <a:gd name="adj2" fmla="val 371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indent="-4572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2" indent="-457200" algn="l" defTabSz="914400" rtl="0" eaLnBrk="1" fontAlgn="base" latinLnBrk="0" hangingPunct="1">
              <a:lnSpc>
                <a:spcPct val="100000"/>
              </a:lnSpc>
              <a:spcBef>
                <a:spcPct val="0"/>
              </a:spcBef>
              <a:spcAft>
                <a:spcPct val="0"/>
              </a:spcAft>
              <a:buClr>
                <a:srgbClr val="FF0000"/>
              </a:buClr>
              <a:buSzTx/>
              <a:buFontTx/>
              <a:buNone/>
              <a:defRPr/>
            </a:pPr>
            <a:r>
              <a:rPr kumimoji="0" lang="zh-CN" altLang="en-US" sz="20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rPr>
              <a:t>为运用方法而提供的自动或半自动的软件工程支撑环境</a:t>
            </a:r>
            <a:endParaRPr kumimoji="0" lang="en-US" altLang="zh-CN" sz="20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endParaRPr>
          </a:p>
        </p:txBody>
      </p:sp>
      <p:sp>
        <p:nvSpPr>
          <p:cNvPr id="31" name="矩形标注 30"/>
          <p:cNvSpPr/>
          <p:nvPr/>
        </p:nvSpPr>
        <p:spPr>
          <a:xfrm>
            <a:off x="0" y="5143500"/>
            <a:ext cx="2928938" cy="785813"/>
          </a:xfrm>
          <a:prstGeom prst="wedgeRectCallout">
            <a:avLst>
              <a:gd name="adj1" fmla="val 68315"/>
              <a:gd name="adj2" fmla="val -45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1"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rPr>
              <a:t>任何工程方法（包括软件工程）必须以组织对质量的承诺为基础</a:t>
            </a:r>
            <a:endParaRPr kumimoji="0" lang="zh-CN" altLang="en-US" sz="1800" b="0" i="0" u="none" strike="noStrike" kern="1200" cap="none" spc="0" normalizeH="0" baseline="0" noProof="0" smtClean="0">
              <a:ln>
                <a:noFill/>
              </a:ln>
              <a:solidFill>
                <a:srgbClr val="0D0D0D"/>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1">
                                            <p:txEl>
                                              <p:charRg st="0" end="29"/>
                                            </p:txEl>
                                          </p:spTgt>
                                        </p:tgtEl>
                                        <p:attrNameLst>
                                          <p:attrName>style.visibility</p:attrName>
                                        </p:attrNameLst>
                                      </p:cBhvr>
                                      <p:to>
                                        <p:strVal val="visible"/>
                                      </p:to>
                                    </p:set>
                                    <p:animEffect transition="in" filter="fade">
                                      <p:cBhvr>
                                        <p:cTn id="10" dur="2000"/>
                                        <p:tgtEl>
                                          <p:spTgt spid="31">
                                            <p:txEl>
                                              <p:charRg st="0" end="29"/>
                                            </p:txEl>
                                          </p:spTgt>
                                        </p:tgtEl>
                                      </p:cBhvr>
                                    </p:animEffect>
                                  </p:childTnLst>
                                  <p:subTnLst>
                                    <p:set>
                                      <p:cBhvr override="childStyle">
                                        <p:cTn dur="1" fill="hold" display="0" masterRel="nextClick" afterEffect="1"/>
                                        <p:tgtEl>
                                          <p:spTgt spid="31">
                                            <p:txEl>
                                              <p:charRg st="0" end="29"/>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0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29">
                                            <p:txEl>
                                              <p:charRg st="0" end="41"/>
                                            </p:txEl>
                                          </p:spTgt>
                                        </p:tgtEl>
                                        <p:attrNameLst>
                                          <p:attrName>style.visibility</p:attrName>
                                        </p:attrNameLst>
                                      </p:cBhvr>
                                      <p:to>
                                        <p:strVal val="visible"/>
                                      </p:to>
                                    </p:set>
                                    <p:animEffect transition="in" filter="fade">
                                      <p:cBhvr>
                                        <p:cTn id="18" dur="2000"/>
                                        <p:tgtEl>
                                          <p:spTgt spid="29">
                                            <p:txEl>
                                              <p:charRg st="0" end="41"/>
                                            </p:txEl>
                                          </p:spTgt>
                                        </p:tgtEl>
                                      </p:cBhvr>
                                    </p:animEffect>
                                  </p:childTnLst>
                                  <p:subTnLst>
                                    <p:set>
                                      <p:cBhvr override="childStyle">
                                        <p:cTn dur="1" fill="hold" display="0" masterRel="nextClick" afterEffect="1"/>
                                        <p:tgtEl>
                                          <p:spTgt spid="29">
                                            <p:txEl>
                                              <p:charRg st="0" end="41"/>
                                            </p:txEl>
                                          </p:spTgt>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2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25">
                                            <p:txEl>
                                              <p:charRg st="0" end="21"/>
                                            </p:txEl>
                                          </p:spTgt>
                                        </p:tgtEl>
                                        <p:attrNameLst>
                                          <p:attrName>style.visibility</p:attrName>
                                        </p:attrNameLst>
                                      </p:cBhvr>
                                      <p:to>
                                        <p:strVal val="visible"/>
                                      </p:to>
                                    </p:set>
                                    <p:animEffect transition="in" filter="fade">
                                      <p:cBhvr>
                                        <p:cTn id="26" dur="2000"/>
                                        <p:tgtEl>
                                          <p:spTgt spid="25">
                                            <p:txEl>
                                              <p:charRg st="0" end="21"/>
                                            </p:txEl>
                                          </p:spTgt>
                                        </p:tgtEl>
                                      </p:cBhvr>
                                    </p:animEffect>
                                  </p:childTnLst>
                                  <p:subTnLst>
                                    <p:set>
                                      <p:cBhvr override="childStyle">
                                        <p:cTn dur="1" fill="hold" display="0" masterRel="nextClick" afterEffect="1"/>
                                        <p:tgtEl>
                                          <p:spTgt spid="25">
                                            <p:txEl>
                                              <p:charRg st="0" end="21"/>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xEl>
                                              <p:charRg st="0" end="25"/>
                                            </p:txEl>
                                          </p:spTgt>
                                        </p:tgtEl>
                                        <p:attrNameLst>
                                          <p:attrName>style.visibility</p:attrName>
                                        </p:attrNameLst>
                                      </p:cBhvr>
                                      <p:to>
                                        <p:strVal val="visible"/>
                                      </p:to>
                                    </p:set>
                                    <p:animEffect transition="in" filter="fade">
                                      <p:cBhvr>
                                        <p:cTn id="34" dur="2000"/>
                                        <p:tgtEl>
                                          <p:spTgt spid="30">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build="allAtOnce"/>
      <p:bldP spid="29" grpId="0" animBg="1" build="allAtOnce"/>
      <p:bldP spid="30" grpId="0" animBg="1" build="allAtOnce"/>
      <p:bldP spid="31" grpId="0" animBg="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ctr" anchorCtr="0"/>
          <a:p>
            <a:pPr eaLnBrk="1" hangingPunct="1"/>
            <a:r>
              <a:rPr lang="zh-CN" altLang="en-US" dirty="0"/>
              <a:t>自底向上的增殖方式</a:t>
            </a:r>
            <a:endParaRPr lang="zh-CN" altLang="en-US" dirty="0"/>
          </a:p>
        </p:txBody>
      </p:sp>
      <p:sp>
        <p:nvSpPr>
          <p:cNvPr id="36867" name="内容占位符 2"/>
          <p:cNvSpPr>
            <a:spLocks noGrp="1"/>
          </p:cNvSpPr>
          <p:nvPr>
            <p:ph idx="1"/>
          </p:nvPr>
        </p:nvSpPr>
        <p:spPr/>
        <p:txBody>
          <a:bodyPr vert="horz" wrap="square" lIns="91440" tIns="45720" rIns="91440" bIns="45720" anchor="t" anchorCtr="0"/>
          <a:p>
            <a:pPr eaLnBrk="1" hangingPunct="1"/>
            <a:r>
              <a:rPr lang="zh-CN" altLang="en-US" dirty="0"/>
              <a:t>驱动模块的几种情况：</a:t>
            </a:r>
            <a:endParaRPr lang="zh-CN" altLang="en-US" dirty="0"/>
          </a:p>
          <a:p>
            <a:pPr lvl="1" eaLnBrk="1" hangingPunct="1"/>
            <a:r>
              <a:rPr lang="zh-CN" altLang="en-US" dirty="0"/>
              <a:t>调用从属模块</a:t>
            </a:r>
            <a:endParaRPr lang="zh-CN" altLang="en-US" dirty="0"/>
          </a:p>
          <a:p>
            <a:pPr lvl="1" eaLnBrk="1" hangingPunct="1"/>
            <a:r>
              <a:rPr lang="zh-CN" altLang="en-US" dirty="0"/>
              <a:t>从表（或外部文件）中传送参数</a:t>
            </a:r>
            <a:endParaRPr lang="zh-CN" altLang="en-US" dirty="0"/>
          </a:p>
          <a:p>
            <a:pPr lvl="1" eaLnBrk="1" hangingPunct="1"/>
            <a:r>
              <a:rPr lang="zh-CN" altLang="en-US" dirty="0"/>
              <a:t>显示参数</a:t>
            </a:r>
            <a:endParaRPr lang="zh-CN" altLang="en-US" dirty="0"/>
          </a:p>
          <a:p>
            <a:pPr lvl="1" eaLnBrk="1" hangingPunct="1"/>
            <a:r>
              <a:rPr lang="zh-CN" altLang="en-US" dirty="0"/>
              <a:t> 兼有上面两个功能</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ctr" anchorCtr="0"/>
          <a:p>
            <a:pPr eaLnBrk="1" hangingPunct="1"/>
            <a:r>
              <a:rPr lang="zh-CN" altLang="en-US" dirty="0"/>
              <a:t>比较</a:t>
            </a:r>
            <a:endParaRPr lang="zh-CN" altLang="en-US" dirty="0"/>
          </a:p>
        </p:txBody>
      </p:sp>
      <p:sp>
        <p:nvSpPr>
          <p:cNvPr id="37891" name="内容占位符 2"/>
          <p:cNvSpPr>
            <a:spLocks noGrp="1"/>
          </p:cNvSpPr>
          <p:nvPr>
            <p:ph sz="half" idx="1"/>
          </p:nvPr>
        </p:nvSpPr>
        <p:spPr/>
        <p:txBody>
          <a:bodyPr vert="horz" wrap="square" lIns="91440" tIns="45720" rIns="91440" bIns="45720" anchor="t" anchorCtr="0"/>
          <a:p>
            <a:pPr algn="ctr" eaLnBrk="1" hangingPunct="1">
              <a:lnSpc>
                <a:spcPts val="4000"/>
              </a:lnSpc>
              <a:buClrTx/>
              <a:buSzTx/>
              <a:buFontTx/>
              <a:buNone/>
            </a:pPr>
            <a:r>
              <a:rPr lang="zh-CN" altLang="en-US" dirty="0">
                <a:solidFill>
                  <a:srgbClr val="FF0000"/>
                </a:solidFill>
                <a:latin typeface="+mn-lt"/>
                <a:ea typeface="+mn-ea"/>
                <a:cs typeface="+mn-cs"/>
              </a:rPr>
              <a:t>自顶向下方式</a:t>
            </a:r>
            <a:endParaRPr lang="zh-CN" altLang="en-US" dirty="0">
              <a:solidFill>
                <a:srgbClr val="FF0000"/>
              </a:solidFill>
              <a:latin typeface="+mn-lt"/>
              <a:ea typeface="+mn-ea"/>
              <a:cs typeface="+mn-cs"/>
            </a:endParaRPr>
          </a:p>
          <a:p>
            <a:pPr eaLnBrk="1" hangingPunct="1">
              <a:lnSpc>
                <a:spcPts val="4000"/>
              </a:lnSpc>
              <a:buClrTx/>
              <a:buSzTx/>
              <a:buFontTx/>
            </a:pPr>
            <a:r>
              <a:rPr lang="zh-CN" altLang="en-US" dirty="0">
                <a:solidFill>
                  <a:srgbClr val="0070C0"/>
                </a:solidFill>
                <a:latin typeface="+mn-lt"/>
                <a:ea typeface="+mn-ea"/>
                <a:cs typeface="+mn-cs"/>
              </a:rPr>
              <a:t>缺点</a:t>
            </a:r>
            <a:r>
              <a:rPr lang="zh-CN" altLang="en-US" dirty="0">
                <a:latin typeface="+mn-lt"/>
                <a:ea typeface="+mn-ea"/>
                <a:cs typeface="+mn-cs"/>
              </a:rPr>
              <a:t>：需要建立桩模块；重要而复杂的算法模块一般在底层</a:t>
            </a:r>
            <a:endParaRPr lang="zh-CN" altLang="en-US" dirty="0">
              <a:latin typeface="+mn-lt"/>
              <a:ea typeface="+mn-ea"/>
              <a:cs typeface="+mn-cs"/>
            </a:endParaRPr>
          </a:p>
          <a:p>
            <a:pPr eaLnBrk="1" hangingPunct="1">
              <a:lnSpc>
                <a:spcPts val="4000"/>
              </a:lnSpc>
              <a:buClrTx/>
              <a:buSzTx/>
              <a:buFontTx/>
            </a:pPr>
            <a:r>
              <a:rPr lang="zh-CN" altLang="en-US" dirty="0">
                <a:solidFill>
                  <a:srgbClr val="0070C0"/>
                </a:solidFill>
                <a:latin typeface="+mn-lt"/>
                <a:ea typeface="+mn-ea"/>
                <a:cs typeface="+mn-cs"/>
              </a:rPr>
              <a:t>优点</a:t>
            </a:r>
            <a:r>
              <a:rPr lang="zh-CN" altLang="en-US" dirty="0">
                <a:latin typeface="+mn-lt"/>
                <a:ea typeface="+mn-ea"/>
                <a:cs typeface="+mn-cs"/>
              </a:rPr>
              <a:t>：较早的发现主要控制方面的问题</a:t>
            </a:r>
            <a:endParaRPr lang="en-US" altLang="zh-CN" dirty="0">
              <a:latin typeface="+mn-lt"/>
              <a:ea typeface="+mn-ea"/>
              <a:cs typeface="+mn-cs"/>
            </a:endParaRPr>
          </a:p>
          <a:p>
            <a:pPr eaLnBrk="1" hangingPunct="1">
              <a:lnSpc>
                <a:spcPts val="4000"/>
              </a:lnSpc>
              <a:buClrTx/>
              <a:buSzTx/>
              <a:buFontTx/>
              <a:buNone/>
            </a:pPr>
            <a:endParaRPr lang="zh-CN" altLang="en-US" dirty="0">
              <a:latin typeface="+mn-lt"/>
              <a:ea typeface="+mn-ea"/>
              <a:cs typeface="+mn-cs"/>
            </a:endParaRPr>
          </a:p>
        </p:txBody>
      </p:sp>
      <p:sp>
        <p:nvSpPr>
          <p:cNvPr id="37892" name="内容占位符 3"/>
          <p:cNvSpPr>
            <a:spLocks noGrp="1"/>
          </p:cNvSpPr>
          <p:nvPr>
            <p:ph sz="half" idx="2"/>
          </p:nvPr>
        </p:nvSpPr>
        <p:spPr/>
        <p:txBody>
          <a:bodyPr vert="horz" wrap="square" lIns="91440" tIns="45720" rIns="91440" bIns="45720" anchor="t" anchorCtr="0"/>
          <a:p>
            <a:pPr algn="ctr" eaLnBrk="1" hangingPunct="1">
              <a:lnSpc>
                <a:spcPts val="4000"/>
              </a:lnSpc>
              <a:buClrTx/>
              <a:buSzTx/>
              <a:buFontTx/>
              <a:buNone/>
            </a:pPr>
            <a:r>
              <a:rPr lang="zh-CN" altLang="en-US" dirty="0">
                <a:solidFill>
                  <a:srgbClr val="FF0000"/>
                </a:solidFill>
                <a:latin typeface="+mn-lt"/>
                <a:ea typeface="+mn-ea"/>
                <a:cs typeface="+mn-cs"/>
              </a:rPr>
              <a:t>自底向上方式</a:t>
            </a:r>
            <a:endParaRPr lang="zh-CN" altLang="en-US" dirty="0">
              <a:solidFill>
                <a:srgbClr val="FF0000"/>
              </a:solidFill>
              <a:latin typeface="+mn-lt"/>
              <a:ea typeface="+mn-ea"/>
              <a:cs typeface="+mn-cs"/>
            </a:endParaRPr>
          </a:p>
          <a:p>
            <a:pPr eaLnBrk="1" hangingPunct="1">
              <a:lnSpc>
                <a:spcPts val="4000"/>
              </a:lnSpc>
              <a:buClrTx/>
              <a:buSzTx/>
              <a:buFontTx/>
            </a:pPr>
            <a:r>
              <a:rPr lang="zh-CN" altLang="en-US" dirty="0">
                <a:solidFill>
                  <a:srgbClr val="0070C0"/>
                </a:solidFill>
                <a:latin typeface="+mn-lt"/>
                <a:ea typeface="+mn-ea"/>
                <a:cs typeface="+mn-cs"/>
              </a:rPr>
              <a:t>优点</a:t>
            </a:r>
            <a:r>
              <a:rPr lang="zh-CN" altLang="en-US" dirty="0">
                <a:latin typeface="+mn-lt"/>
                <a:ea typeface="+mn-ea"/>
                <a:cs typeface="+mn-cs"/>
              </a:rPr>
              <a:t>：不需要建立桩模块，建立驱动模块一般比建立桩模块容易；容易出问题的部分在早期解决；易于并行测试，提高效率</a:t>
            </a:r>
            <a:endParaRPr lang="zh-CN" altLang="en-US" dirty="0">
              <a:latin typeface="+mn-lt"/>
              <a:ea typeface="+mn-ea"/>
              <a:cs typeface="+mn-cs"/>
            </a:endParaRPr>
          </a:p>
          <a:p>
            <a:pPr eaLnBrk="1" hangingPunct="1">
              <a:lnSpc>
                <a:spcPts val="4000"/>
              </a:lnSpc>
              <a:buClrTx/>
              <a:buSzTx/>
              <a:buFontTx/>
            </a:pPr>
            <a:r>
              <a:rPr lang="zh-CN" altLang="en-US" dirty="0">
                <a:solidFill>
                  <a:srgbClr val="0070C0"/>
                </a:solidFill>
                <a:latin typeface="+mn-lt"/>
                <a:ea typeface="+mn-ea"/>
                <a:cs typeface="+mn-cs"/>
              </a:rPr>
              <a:t>缺点</a:t>
            </a:r>
            <a:r>
              <a:rPr lang="zh-CN" altLang="en-US" dirty="0">
                <a:latin typeface="+mn-lt"/>
                <a:ea typeface="+mn-ea"/>
                <a:cs typeface="+mn-cs"/>
              </a:rPr>
              <a:t>：最后才接触到主要的控制</a:t>
            </a:r>
            <a:endParaRPr lang="zh-CN" altLang="en-US" dirty="0">
              <a:latin typeface="+mn-lt"/>
              <a:ea typeface="+mn-ea"/>
              <a:cs typeface="+mn-cs"/>
            </a:endParaRPr>
          </a:p>
          <a:p>
            <a:pPr eaLnBrk="1" hangingPunct="1">
              <a:buClrTx/>
              <a:buSzTx/>
              <a:buFontTx/>
            </a:pPr>
            <a:endParaRPr lang="zh-CN" altLang="en-US" dirty="0">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p:txBody>
          <a:bodyPr vert="horz" wrap="square" lIns="91440" tIns="45720" rIns="91440" bIns="45720" anchor="ctr" anchorCtr="0"/>
          <a:p>
            <a:pPr eaLnBrk="1" hangingPunct="1"/>
            <a:r>
              <a:rPr lang="zh-CN" altLang="en-US" dirty="0"/>
              <a:t>混合增殖方式</a:t>
            </a:r>
            <a:endParaRPr lang="zh-CN" altLang="en-US" dirty="0"/>
          </a:p>
        </p:txBody>
      </p:sp>
      <p:sp>
        <p:nvSpPr>
          <p:cNvPr id="38915" name="内容占位符 2"/>
          <p:cNvSpPr>
            <a:spLocks noGrp="1"/>
          </p:cNvSpPr>
          <p:nvPr>
            <p:ph idx="1"/>
          </p:nvPr>
        </p:nvSpPr>
        <p:spPr/>
        <p:txBody>
          <a:bodyPr vert="horz" wrap="square" lIns="91440" tIns="45720" rIns="91440" bIns="45720" anchor="t" anchorCtr="0"/>
          <a:p>
            <a:pPr eaLnBrk="1" hangingPunct="1"/>
            <a:r>
              <a:rPr lang="zh-CN" altLang="en-US" dirty="0"/>
              <a:t>衍变的自顶向下的增殖测试：</a:t>
            </a:r>
            <a:endParaRPr lang="zh-CN" altLang="en-US" dirty="0"/>
          </a:p>
          <a:p>
            <a:pPr lvl="1" eaLnBrk="1" hangingPunct="1"/>
            <a:r>
              <a:rPr lang="zh-CN" altLang="en-US" dirty="0"/>
              <a:t>强化对输入输出模块和新算法的测试，并自底向上组装成功能完整且相对独立的子系统，然后再由主模块自顶向下进行增殖测试</a:t>
            </a:r>
            <a:endParaRPr lang="zh-CN" altLang="en-US" dirty="0"/>
          </a:p>
          <a:p>
            <a:pPr eaLnBrk="1" hangingPunct="1"/>
            <a:r>
              <a:rPr lang="zh-CN" altLang="en-US" dirty="0"/>
              <a:t>自底向上－自顶向下的增殖测试：</a:t>
            </a:r>
            <a:endParaRPr lang="zh-CN" altLang="en-US" dirty="0"/>
          </a:p>
          <a:p>
            <a:pPr lvl="1" eaLnBrk="1" hangingPunct="1"/>
            <a:r>
              <a:rPr lang="zh-CN" altLang="en-US" dirty="0"/>
              <a:t>对含读操作的子系统自底向上进行组装测试，对含写操作的子系统做自顶向下的组装测试</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p:txBody>
          <a:bodyPr vert="horz" wrap="square" lIns="91440" tIns="45720" rIns="91440" bIns="45720" anchor="ctr" anchorCtr="0"/>
          <a:p>
            <a:pPr eaLnBrk="1" hangingPunct="1"/>
            <a:r>
              <a:rPr lang="zh-CN" altLang="en-US" dirty="0">
                <a:solidFill>
                  <a:srgbClr val="FF0000"/>
                </a:solidFill>
              </a:rPr>
              <a:t>回归测试</a:t>
            </a:r>
            <a:endParaRPr lang="zh-CN" altLang="en-US" dirty="0"/>
          </a:p>
        </p:txBody>
      </p:sp>
      <p:sp>
        <p:nvSpPr>
          <p:cNvPr id="39939" name="内容占位符 2"/>
          <p:cNvSpPr>
            <a:spLocks noGrp="1"/>
          </p:cNvSpPr>
          <p:nvPr>
            <p:ph idx="1"/>
          </p:nvPr>
        </p:nvSpPr>
        <p:spPr/>
        <p:txBody>
          <a:bodyPr vert="horz" wrap="square" lIns="91440" tIns="45720" rIns="91440" bIns="45720" anchor="t" anchorCtr="0"/>
          <a:p>
            <a:pPr eaLnBrk="1" hangingPunct="1"/>
            <a:r>
              <a:rPr lang="zh-CN" altLang="en-US" dirty="0"/>
              <a:t>对所修改的模块及其子模块进行自顶向下测试</a:t>
            </a:r>
            <a:endParaRPr lang="zh-CN" altLang="en-US" dirty="0"/>
          </a:p>
          <a:p>
            <a:pPr eaLnBrk="1" hangingPunct="1"/>
            <a:r>
              <a:rPr lang="zh-CN" altLang="en-US" dirty="0"/>
              <a:t>测试完成后将其视为子系统，再自底向上测试</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p:txBody>
          <a:bodyPr vert="horz" wrap="square" lIns="91440" tIns="45720" rIns="91440" bIns="45720" anchor="ctr" anchorCtr="0"/>
          <a:p>
            <a:pPr eaLnBrk="1" hangingPunct="1"/>
            <a:r>
              <a:rPr lang="zh-CN" altLang="en-US" dirty="0">
                <a:solidFill>
                  <a:srgbClr val="FF0000"/>
                </a:solidFill>
              </a:rPr>
              <a:t>冒烟测试</a:t>
            </a:r>
            <a:endParaRPr lang="zh-CN" altLang="en-US" dirty="0">
              <a:solidFill>
                <a:srgbClr val="FF0000"/>
              </a:solidFill>
            </a:endParaRPr>
          </a:p>
        </p:txBody>
      </p:sp>
      <p:sp>
        <p:nvSpPr>
          <p:cNvPr id="40963" name="内容占位符 2"/>
          <p:cNvSpPr>
            <a:spLocks noGrp="1"/>
          </p:cNvSpPr>
          <p:nvPr>
            <p:ph idx="1"/>
          </p:nvPr>
        </p:nvSpPr>
        <p:spPr>
          <a:xfrm>
            <a:off x="457200" y="1600200"/>
            <a:ext cx="8435975" cy="4525963"/>
          </a:xfrm>
        </p:spPr>
        <p:txBody>
          <a:bodyPr vert="horz" wrap="square" lIns="91440" tIns="45720" rIns="91440" bIns="45720" anchor="t" anchorCtr="0"/>
          <a:p>
            <a:pPr eaLnBrk="1" hangingPunct="1"/>
            <a:r>
              <a:rPr lang="zh-CN" altLang="en-US" dirty="0"/>
              <a:t>冒烟测试的对象是每一个新编译的需要正式测试的软件版本，目的是确认软件基本功能正常，可以进行后续的正式测试工作。冒烟测试的执行者是版本编译人员。</a:t>
            </a:r>
            <a:endParaRPr lang="zh-CN" altLang="en-US" dirty="0"/>
          </a:p>
          <a:p>
            <a:pPr eaLnBrk="1" hangingPunct="1"/>
            <a:r>
              <a:rPr lang="zh-CN" altLang="en-US" dirty="0"/>
              <a:t>可以理解为耗时短，仅用一袋烟功夫足够了</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91440" tIns="45720" rIns="91440" bIns="45720" anchor="ctr" anchorCtr="0"/>
          <a:p>
            <a:pPr eaLnBrk="1" hangingPunct="1"/>
            <a:r>
              <a:rPr lang="zh-CN" altLang="en-US" dirty="0">
                <a:solidFill>
                  <a:srgbClr val="FF0000"/>
                </a:solidFill>
              </a:rPr>
              <a:t>冒烟测试</a:t>
            </a:r>
            <a:endParaRPr lang="zh-CN" altLang="en-US" dirty="0">
              <a:solidFill>
                <a:srgbClr val="FF0000"/>
              </a:solidFill>
            </a:endParaRPr>
          </a:p>
        </p:txBody>
      </p:sp>
      <p:sp>
        <p:nvSpPr>
          <p:cNvPr id="41987" name="内容占位符 2"/>
          <p:cNvSpPr>
            <a:spLocks noGrp="1"/>
          </p:cNvSpPr>
          <p:nvPr>
            <p:ph idx="1"/>
          </p:nvPr>
        </p:nvSpPr>
        <p:spPr/>
        <p:txBody>
          <a:bodyPr vert="horz" wrap="square" lIns="91440" tIns="45720" rIns="91440" bIns="45720" anchor="t" anchorCtr="0"/>
          <a:p>
            <a:pPr marL="571500" indent="-514350" eaLnBrk="1" hangingPunct="1">
              <a:buFontTx/>
              <a:buAutoNum type="arabicPeriod"/>
            </a:pPr>
            <a:r>
              <a:rPr lang="zh-CN" altLang="en-US" dirty="0"/>
              <a:t>将已经转换为代码的软件构件集成为“</a:t>
            </a:r>
            <a:r>
              <a:rPr lang="en-US" altLang="zh-CN" dirty="0"/>
              <a:t>Build</a:t>
            </a:r>
            <a:r>
              <a:rPr lang="zh-CN" altLang="en-US" dirty="0"/>
              <a:t>”</a:t>
            </a:r>
            <a:endParaRPr lang="en-US" altLang="zh-CN" dirty="0"/>
          </a:p>
          <a:p>
            <a:pPr marL="571500" indent="-514350" eaLnBrk="1" hangingPunct="1">
              <a:buFontTx/>
              <a:buAutoNum type="arabicPeriod"/>
            </a:pPr>
            <a:r>
              <a:rPr lang="zh-CN" altLang="en-US" dirty="0"/>
              <a:t>设计一系列测试以暴漏影响</a:t>
            </a:r>
            <a:r>
              <a:rPr lang="en-US" altLang="zh-CN" dirty="0"/>
              <a:t>build</a:t>
            </a:r>
            <a:r>
              <a:rPr lang="zh-CN" altLang="en-US" dirty="0"/>
              <a:t>正确地完成其功能的错误</a:t>
            </a:r>
            <a:endParaRPr lang="en-US" altLang="zh-CN" dirty="0"/>
          </a:p>
          <a:p>
            <a:pPr marL="571500" indent="-514350" eaLnBrk="1" hangingPunct="1">
              <a:buFontTx/>
              <a:buAutoNum type="arabicPeriod"/>
            </a:pPr>
            <a:r>
              <a:rPr lang="zh-CN" altLang="en-US" dirty="0"/>
              <a:t>每天该“</a:t>
            </a:r>
            <a:r>
              <a:rPr lang="en-US" altLang="zh-CN" dirty="0"/>
              <a:t>build</a:t>
            </a:r>
            <a:r>
              <a:rPr lang="zh-CN" altLang="en-US" dirty="0"/>
              <a:t>”与其他“</a:t>
            </a:r>
            <a:r>
              <a:rPr lang="en-US" altLang="zh-CN" dirty="0"/>
              <a:t>build</a:t>
            </a:r>
            <a:r>
              <a:rPr lang="zh-CN" altLang="en-US" dirty="0"/>
              <a:t>”及整个软件产品集成起来进行冒烟测试</a:t>
            </a:r>
            <a:endParaRPr lang="en-US" altLang="zh-CN" dirty="0"/>
          </a:p>
          <a:p>
            <a:pPr marL="571500" indent="-514350" eaLnBrk="1" hangingPunct="1">
              <a:buFontTx/>
              <a:buAutoNum type="arabicPeriod"/>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rgbClr val="FF0000"/>
                </a:solidFill>
                <a:effectLst/>
                <a:uLnTx/>
                <a:uFillTx/>
                <a:latin typeface="+mn-ea"/>
                <a:ea typeface="+mj-ea"/>
                <a:cs typeface="+mj-cs"/>
              </a:rPr>
              <a:t>测试策略的选择</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策略选择：</a:t>
            </a:r>
            <a:endParaRPr kumimoji="0"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ea"/>
                <a:ea typeface="+mn-ea"/>
                <a:cs typeface="+mn-ea"/>
              </a:rPr>
              <a:t>依赖于软件的特征，有时也与项目进度安排有关。</a:t>
            </a:r>
            <a:endParaRPr kumimoji="0" lang="en-US" altLang="zh-CN" sz="2800" b="0" i="0" u="none" strike="noStrike" kern="0" cap="none" spc="0" normalizeH="0" baseline="0" noProof="0" dirty="0" smtClean="0">
              <a:ln>
                <a:noFill/>
              </a:ln>
              <a:solidFill>
                <a:schemeClr val="tx1"/>
              </a:solidFill>
              <a:effectLst/>
              <a:uLnTx/>
              <a:uFillTx/>
              <a:latin typeface="+mn-ea"/>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ea"/>
                <a:ea typeface="+mn-ea"/>
                <a:cs typeface="+mn-ea"/>
              </a:rPr>
              <a:t>组合方法：</a:t>
            </a:r>
            <a:endParaRPr kumimoji="0" lang="en-US" altLang="zh-CN" sz="2800" b="0" i="0" u="none" strike="noStrike" kern="0" cap="none" spc="0" normalizeH="0" baseline="0" noProof="0" dirty="0" smtClean="0">
              <a:ln>
                <a:noFill/>
              </a:ln>
              <a:solidFill>
                <a:schemeClr val="tx1"/>
              </a:solidFill>
              <a:effectLst/>
              <a:uLnTx/>
              <a:uFillTx/>
              <a:latin typeface="+mn-ea"/>
              <a:ea typeface="+mn-ea"/>
              <a:cs typeface="+mn-ea"/>
            </a:endParaRPr>
          </a:p>
          <a:p>
            <a:pPr marL="1143000" marR="0" lvl="2" indent="-228600" algn="l" defTabSz="914400" rtl="0" eaLnBrk="1" fontAlgn="base" latinLnBrk="0" hangingPunct="1">
              <a:lnSpc>
                <a:spcPct val="15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ea"/>
                <a:ea typeface="+mn-ea"/>
                <a:cs typeface="+mn-ea"/>
              </a:rPr>
              <a:t>自顶向下测试程序高层；自底向上测试从属层；应着重测试关键模块</a:t>
            </a: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rgbClr val="FF0000"/>
                </a:solidFill>
                <a:effectLst/>
                <a:uLnTx/>
                <a:uFillTx/>
                <a:latin typeface="+mn-ea"/>
                <a:ea typeface="+mj-ea"/>
                <a:cs typeface="+mj-cs"/>
              </a:rPr>
              <a:t>测试策略的选择</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关键模块：</a:t>
            </a:r>
            <a:endParaRPr kumimoji="0"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rPr>
              <a:t> 满足某些软件需求</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rPr>
              <a:t> 处于较高层次</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rPr>
              <a:t> 较复杂、易发生错误</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rPr>
              <a:t> 有明确定义的性能要求</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ea"/>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关键模块应尽早测试</a:t>
            </a:r>
            <a:endParaRPr kumimoji="0"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rgbClr val="FF0000"/>
                </a:solidFill>
                <a:effectLst/>
                <a:uLnTx/>
                <a:uFillTx/>
                <a:latin typeface="+mn-ea"/>
                <a:ea typeface="+mj-ea"/>
                <a:cs typeface="+mj-cs"/>
              </a:rPr>
              <a:t>测试集成文档</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ts val="4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ea"/>
                <a:ea typeface="+mn-ea"/>
                <a:cs typeface="+mn-cs"/>
              </a:rPr>
              <a:t>测试计划和步骤文档化，是今后软件配置的一部分。软件集成的计划和测试描述等都应该是测试文档一部分。</a:t>
            </a:r>
            <a:endParaRPr kumimoji="0" lang="en-US" altLang="zh-CN" sz="28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4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测试相关文档：</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ts val="4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rPr>
              <a:t>测试计划 ；测试需求分析（可不写，依项目而定） ；测试方案 ；测试用例 ；测试执行计划（可不写） ；测试报告。</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ts val="4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rPr>
              <a:t>例：</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ea"/>
                <a:hlinkClick r:id="rId1" action="ppaction://hlinkfile"/>
              </a:rPr>
              <a:t>来自微软网站上的一份测试计划</a:t>
            </a:r>
            <a:endParaRPr kumimoji="0" lang="zh-CN" altLang="en-US" sz="2800" b="0" i="0" u="none" strike="noStrike" kern="0" cap="none" spc="0" normalizeH="0" baseline="0" noProof="0" dirty="0">
              <a:ln>
                <a:noFill/>
              </a:ln>
              <a:solidFill>
                <a:schemeClr val="tx1"/>
              </a:solidFill>
              <a:effectLst/>
              <a:uLnTx/>
              <a:uFillTx/>
              <a:latin typeface="+mn-lt"/>
              <a:ea typeface="+mn-ea"/>
              <a:cs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xfrm>
            <a:off x="-107950" y="404813"/>
            <a:ext cx="7373938" cy="1143000"/>
          </a:xfrm>
        </p:spPr>
        <p:txBody>
          <a:bodyPr vert="horz" wrap="square" lIns="91440" tIns="45720" rIns="91440" bIns="45720" anchor="ctr" anchorCtr="0"/>
          <a:p>
            <a:pPr eaLnBrk="1" hangingPunct="1"/>
            <a:r>
              <a:rPr lang="zh-CN" altLang="en-US" sz="3600" dirty="0"/>
              <a:t>面向对象软件体系结构的测试策略</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从小型测试走向大型测试</a:t>
            </a:r>
            <a:endParaRPr kumimoji="0"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小型测试的对象是</a:t>
            </a:r>
            <a:r>
              <a:rPr kumimoji="0" lang="zh-CN" altLang="en-US" sz="3200" b="0" i="0" u="none" strike="noStrike" kern="0" cap="none" spc="0" normalizeH="0" baseline="0" noProof="0" dirty="0" smtClean="0">
                <a:ln>
                  <a:noFill/>
                </a:ln>
                <a:solidFill>
                  <a:srgbClr val="FF0000"/>
                </a:solidFill>
                <a:effectLst/>
                <a:uLnTx/>
                <a:uFillTx/>
                <a:latin typeface="+mn-ea"/>
                <a:ea typeface="+mn-ea"/>
                <a:cs typeface="+mn-cs"/>
              </a:rPr>
              <a:t>类</a:t>
            </a:r>
            <a:endParaRPr kumimoji="0" lang="en-US" altLang="zh-CN" sz="3200" b="0"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对相关类通信协作的集成测试</a:t>
            </a:r>
            <a:endParaRPr kumimoji="0" lang="en-US" altLang="zh-CN" sz="32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ea"/>
                <a:ea typeface="+mn-ea"/>
                <a:cs typeface="+mn-cs"/>
              </a:rPr>
              <a:t>最后，作为一个整体来测试系统</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336897"/>
          <p:cNvPicPr>
            <a:picLocks noChangeAspect="1"/>
          </p:cNvPicPr>
          <p:nvPr/>
        </p:nvPicPr>
        <p:blipFill>
          <a:blip r:embed="rId1"/>
          <a:stretch>
            <a:fillRect/>
          </a:stretch>
        </p:blipFill>
        <p:spPr>
          <a:xfrm>
            <a:off x="34925" y="755650"/>
            <a:ext cx="9109075" cy="6083300"/>
          </a:xfrm>
          <a:prstGeom prst="rect">
            <a:avLst/>
          </a:prstGeom>
          <a:noFill/>
          <a:ln w="9525">
            <a:noFill/>
          </a:ln>
        </p:spPr>
      </p:pic>
      <p:sp>
        <p:nvSpPr>
          <p:cNvPr id="336899" name="矩形 336898"/>
          <p:cNvSpPr/>
          <p:nvPr/>
        </p:nvSpPr>
        <p:spPr>
          <a:xfrm>
            <a:off x="5651500" y="1208088"/>
            <a:ext cx="2133600" cy="735013"/>
          </a:xfrm>
          <a:prstGeom prst="rect">
            <a:avLst/>
          </a:prstGeom>
          <a:noFill/>
          <a:ln w="9525">
            <a:noFill/>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1">
                <a:ln>
                  <a:noFill/>
                </a:ln>
                <a:solidFill>
                  <a:srgbClr val="FF00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rPr>
              <a:t>瀑布模型</a:t>
            </a:r>
            <a:endParaRPr kumimoji="0" lang="zh-CN" altLang="en-US" sz="3600" b="1" i="0" u="none" strike="noStrike" kern="1200" cap="none" spc="0" normalizeH="0" baseline="0" noProof="1">
              <a:ln>
                <a:noFill/>
              </a:ln>
              <a:solidFill>
                <a:srgbClr val="FF00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xfrm>
            <a:off x="34925" y="260350"/>
            <a:ext cx="7493000" cy="1143000"/>
          </a:xfrm>
        </p:spPr>
        <p:txBody>
          <a:bodyPr vert="horz" wrap="square" lIns="91440" tIns="45720" rIns="91440" bIns="45720" anchor="ctr" anchorCtr="0"/>
          <a:p>
            <a:pPr eaLnBrk="1" hangingPunct="1"/>
            <a:r>
              <a:rPr lang="zh-CN" altLang="en-US" dirty="0"/>
              <a:t>面向对象软件的测试策略详解</a:t>
            </a:r>
            <a:endParaRPr lang="zh-CN" altLang="en-US" dirty="0"/>
          </a:p>
        </p:txBody>
      </p:sp>
      <p:sp>
        <p:nvSpPr>
          <p:cNvPr id="47107" name="内容占位符 2"/>
          <p:cNvSpPr>
            <a:spLocks noGrp="1"/>
          </p:cNvSpPr>
          <p:nvPr>
            <p:ph idx="1"/>
          </p:nvPr>
        </p:nvSpPr>
        <p:spPr/>
        <p:txBody>
          <a:bodyPr vert="horz" wrap="square" lIns="91440" tIns="45720" rIns="91440" bIns="45720" anchor="t" anchorCtr="0"/>
          <a:p>
            <a:pPr eaLnBrk="1" hangingPunct="1"/>
            <a:r>
              <a:rPr lang="zh-CN" altLang="en-US" dirty="0">
                <a:solidFill>
                  <a:srgbClr val="FF0000"/>
                </a:solidFill>
              </a:rPr>
              <a:t>单元测试</a:t>
            </a:r>
            <a:endParaRPr lang="en-US" altLang="zh-CN" dirty="0"/>
          </a:p>
          <a:p>
            <a:pPr lvl="1" eaLnBrk="1" hangingPunct="1"/>
            <a:r>
              <a:rPr lang="zh-CN" altLang="en-US" dirty="0"/>
              <a:t>测试对象是</a:t>
            </a:r>
            <a:r>
              <a:rPr lang="zh-CN" altLang="en-US" dirty="0">
                <a:solidFill>
                  <a:srgbClr val="0070C0"/>
                </a:solidFill>
              </a:rPr>
              <a:t>类</a:t>
            </a:r>
            <a:r>
              <a:rPr lang="zh-CN" altLang="en-US" dirty="0"/>
              <a:t>，类包含属性、操作等，有些类之间有类似的属性与操作，此时可以考虑同时测试这些指标</a:t>
            </a:r>
            <a:endParaRPr lang="en-US" altLang="zh-CN" dirty="0"/>
          </a:p>
          <a:p>
            <a:pPr eaLnBrk="1" hangingPunct="1">
              <a:buNone/>
            </a:pPr>
            <a:br>
              <a:rPr lang="zh-CN" altLang="en-US" dirty="0"/>
            </a:b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xfrm>
            <a:off x="0" y="274638"/>
            <a:ext cx="7516813" cy="1143000"/>
          </a:xfrm>
        </p:spPr>
        <p:txBody>
          <a:bodyPr vert="horz" wrap="square" lIns="91440" tIns="45720" rIns="91440" bIns="45720" anchor="ctr" anchorCtr="0"/>
          <a:p>
            <a:pPr eaLnBrk="1" hangingPunct="1"/>
            <a:r>
              <a:rPr lang="zh-CN" altLang="en-US" dirty="0"/>
              <a:t>面向对象软件的测试策略详解</a:t>
            </a:r>
            <a:endParaRPr lang="zh-CN" altLang="en-US" dirty="0"/>
          </a:p>
        </p:txBody>
      </p:sp>
      <p:sp>
        <p:nvSpPr>
          <p:cNvPr id="48131" name="内容占位符 2"/>
          <p:cNvSpPr>
            <a:spLocks noGrp="1"/>
          </p:cNvSpPr>
          <p:nvPr>
            <p:ph idx="1"/>
          </p:nvPr>
        </p:nvSpPr>
        <p:spPr/>
        <p:txBody>
          <a:bodyPr vert="horz" wrap="square" lIns="91440" tIns="45720" rIns="91440" bIns="45720" anchor="t" anchorCtr="0"/>
          <a:p>
            <a:pPr eaLnBrk="1" hangingPunct="1"/>
            <a:r>
              <a:rPr lang="zh-CN" altLang="en-US" dirty="0">
                <a:solidFill>
                  <a:srgbClr val="FF0000"/>
                </a:solidFill>
              </a:rPr>
              <a:t>集成测试</a:t>
            </a:r>
            <a:endParaRPr lang="en-US" altLang="zh-CN" dirty="0"/>
          </a:p>
          <a:p>
            <a:pPr marL="971550" lvl="1" indent="-514350" eaLnBrk="1" hangingPunct="1">
              <a:buFontTx/>
              <a:buAutoNum type="arabicPeriod"/>
            </a:pPr>
            <a:r>
              <a:rPr lang="zh-CN" altLang="en-US" dirty="0"/>
              <a:t>基于线程的测试</a:t>
            </a:r>
            <a:endParaRPr lang="en-US" altLang="zh-CN" dirty="0"/>
          </a:p>
          <a:p>
            <a:pPr lvl="2" eaLnBrk="1" hangingPunct="1"/>
            <a:r>
              <a:rPr lang="zh-CN" altLang="en-US" dirty="0"/>
              <a:t>集成</a:t>
            </a:r>
            <a:r>
              <a:rPr lang="zh-CN" altLang="en-US" dirty="0">
                <a:solidFill>
                  <a:srgbClr val="FF0000"/>
                </a:solidFill>
              </a:rPr>
              <a:t>响应系统的一个输入或事件</a:t>
            </a:r>
            <a:r>
              <a:rPr lang="zh-CN" altLang="en-US" dirty="0"/>
              <a:t>所需的一组类，每个线程被集成并分别测试，应用回归测试以保证没有产生副作用。</a:t>
            </a:r>
            <a:endParaRPr lang="en-US" altLang="zh-CN" dirty="0"/>
          </a:p>
          <a:p>
            <a:pPr lvl="2" eaLnBrk="1" hangingPunct="1"/>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lIns="91440" tIns="45720" rIns="91440" bIns="45720" anchor="ctr" anchorCtr="0"/>
          <a:p>
            <a:pPr eaLnBrk="1" hangingPunct="1"/>
            <a:r>
              <a:rPr lang="zh-CN" altLang="en-US" sz="3800" dirty="0"/>
              <a:t>面向对象</a:t>
            </a:r>
            <a:r>
              <a:rPr lang="en-US" altLang="zh-CN" sz="3800" dirty="0"/>
              <a:t>—</a:t>
            </a:r>
            <a:r>
              <a:rPr lang="zh-CN" altLang="en-US" sz="3800" dirty="0"/>
              <a:t>集成测试</a:t>
            </a:r>
            <a:endParaRPr lang="zh-CN" altLang="en-US" sz="3800" dirty="0"/>
          </a:p>
        </p:txBody>
      </p:sp>
      <p:sp>
        <p:nvSpPr>
          <p:cNvPr id="49155" name="内容占位符 2"/>
          <p:cNvSpPr>
            <a:spLocks noGrp="1"/>
          </p:cNvSpPr>
          <p:nvPr>
            <p:ph idx="1"/>
          </p:nvPr>
        </p:nvSpPr>
        <p:spPr/>
        <p:txBody>
          <a:bodyPr vert="horz" wrap="square" lIns="91440" tIns="45720" rIns="91440" bIns="45720" anchor="t" anchorCtr="0"/>
          <a:p>
            <a:pPr lvl="1" eaLnBrk="1" hangingPunct="1">
              <a:buNone/>
            </a:pPr>
            <a:r>
              <a:rPr lang="en-US" altLang="zh-CN" dirty="0"/>
              <a:t>2.</a:t>
            </a:r>
            <a:r>
              <a:rPr lang="zh-CN" altLang="en-US" dirty="0"/>
              <a:t>基于使用的测试</a:t>
            </a:r>
            <a:endParaRPr lang="en-US" altLang="zh-CN" dirty="0"/>
          </a:p>
          <a:p>
            <a:pPr lvl="2" eaLnBrk="1" hangingPunct="1">
              <a:lnSpc>
                <a:spcPct val="120000"/>
              </a:lnSpc>
              <a:buClr>
                <a:schemeClr val="tx2"/>
              </a:buClr>
              <a:buFont typeface="Wingdings" panose="05000000000000000000" pitchFamily="2" charset="2"/>
              <a:buAutoNum type="circleNumDbPlain"/>
            </a:pPr>
            <a:r>
              <a:rPr lang="zh-CN" altLang="en-US" dirty="0"/>
              <a:t>通过测试那些几乎不使用</a:t>
            </a:r>
            <a:r>
              <a:rPr lang="en-US" altLang="zh-CN" dirty="0"/>
              <a:t>S</a:t>
            </a:r>
            <a:r>
              <a:rPr lang="en-US" altLang="zh-CN" dirty="0"/>
              <a:t>erver</a:t>
            </a:r>
            <a:r>
              <a:rPr lang="zh-CN" altLang="en-US" dirty="0"/>
              <a:t>类</a:t>
            </a:r>
            <a:r>
              <a:rPr lang="en-US" altLang="zh-CN" dirty="0"/>
              <a:t>(</a:t>
            </a:r>
            <a:r>
              <a:rPr lang="zh-CN" altLang="en-US" dirty="0"/>
              <a:t>称为</a:t>
            </a:r>
            <a:r>
              <a:rPr lang="zh-CN" altLang="en-US" dirty="0">
                <a:solidFill>
                  <a:srgbClr val="FF0000"/>
                </a:solidFill>
              </a:rPr>
              <a:t>独立类</a:t>
            </a:r>
            <a:r>
              <a:rPr lang="en-US" altLang="zh-CN" dirty="0"/>
              <a:t>)</a:t>
            </a:r>
            <a:r>
              <a:rPr lang="zh-CN" altLang="en-US" dirty="0"/>
              <a:t>来开始系统的构造</a:t>
            </a:r>
            <a:endParaRPr lang="zh-CN" altLang="en-US" dirty="0"/>
          </a:p>
          <a:p>
            <a:pPr lvl="2" eaLnBrk="1" hangingPunct="1">
              <a:lnSpc>
                <a:spcPct val="120000"/>
              </a:lnSpc>
              <a:buClr>
                <a:schemeClr val="tx2"/>
              </a:buClr>
              <a:buFont typeface="Wingdings" panose="05000000000000000000" pitchFamily="2" charset="2"/>
              <a:buAutoNum type="circleNumDbPlain"/>
            </a:pPr>
            <a:r>
              <a:rPr lang="zh-CN" altLang="en-US" dirty="0"/>
              <a:t>在独立类测试完成后，下一层的使用独立类的类，称为</a:t>
            </a:r>
            <a:r>
              <a:rPr lang="zh-CN" altLang="en-US" dirty="0">
                <a:solidFill>
                  <a:srgbClr val="FF0000"/>
                </a:solidFill>
              </a:rPr>
              <a:t>依赖类</a:t>
            </a:r>
            <a:r>
              <a:rPr lang="zh-CN" altLang="en-US" dirty="0"/>
              <a:t>，被测试</a:t>
            </a:r>
            <a:endParaRPr lang="zh-CN" altLang="en-US" dirty="0"/>
          </a:p>
          <a:p>
            <a:pPr lvl="2" eaLnBrk="1" hangingPunct="1">
              <a:lnSpc>
                <a:spcPct val="120000"/>
              </a:lnSpc>
              <a:buClr>
                <a:schemeClr val="tx2"/>
              </a:buClr>
              <a:buFont typeface="Wingdings" panose="05000000000000000000" pitchFamily="2" charset="2"/>
              <a:buAutoNum type="circleNumDbPlain"/>
            </a:pPr>
            <a:r>
              <a:rPr lang="zh-CN" altLang="en-US" dirty="0"/>
              <a:t>这个依赖类层次的测试序列一直持续到构造完整个系统。</a:t>
            </a:r>
            <a:endParaRPr lang="zh-CN" altLang="en-US" dirty="0"/>
          </a:p>
          <a:p>
            <a:pPr eaLnBrk="1" hangingPunct="1">
              <a:buFontTx/>
              <a:buAutoNum type="circleNumDbPlain"/>
            </a:pP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p:txBody>
          <a:bodyPr vert="horz" wrap="square" lIns="91440" tIns="45720" rIns="91440" bIns="45720" anchor="ctr" anchorCtr="0"/>
          <a:p>
            <a:pPr eaLnBrk="1" hangingPunct="1"/>
            <a:r>
              <a:rPr lang="zh-CN" altLang="en-US" dirty="0"/>
              <a:t>面向对象</a:t>
            </a:r>
            <a:r>
              <a:rPr lang="en-US" altLang="zh-CN" dirty="0"/>
              <a:t>—</a:t>
            </a:r>
            <a:r>
              <a:rPr lang="zh-CN" altLang="en-US" dirty="0"/>
              <a:t>集成测试</a:t>
            </a:r>
            <a:endParaRPr lang="zh-CN" altLang="en-US" dirty="0"/>
          </a:p>
        </p:txBody>
      </p:sp>
      <p:sp>
        <p:nvSpPr>
          <p:cNvPr id="50179" name="内容占位符 2"/>
          <p:cNvSpPr>
            <a:spLocks noGrp="1"/>
          </p:cNvSpPr>
          <p:nvPr>
            <p:ph idx="1"/>
          </p:nvPr>
        </p:nvSpPr>
        <p:spPr>
          <a:xfrm>
            <a:off x="457200" y="1412875"/>
            <a:ext cx="8229600" cy="4525963"/>
          </a:xfrm>
        </p:spPr>
        <p:txBody>
          <a:bodyPr vert="horz" wrap="square" lIns="91440" tIns="45720" rIns="91440" bIns="45720" anchor="t" anchorCtr="0"/>
          <a:p>
            <a:pPr eaLnBrk="1" hangingPunct="1"/>
            <a:r>
              <a:rPr lang="zh-CN" altLang="en-US" dirty="0"/>
              <a:t>驱动程序和桩程序：</a:t>
            </a:r>
            <a:endParaRPr lang="en-US" altLang="zh-CN" dirty="0"/>
          </a:p>
          <a:p>
            <a:pPr lvl="1" eaLnBrk="1" hangingPunct="1"/>
            <a:r>
              <a:rPr lang="zh-CN" altLang="en-US" dirty="0"/>
              <a:t>驱动程序可用于：</a:t>
            </a:r>
            <a:endParaRPr lang="en-US" altLang="zh-CN" dirty="0"/>
          </a:p>
          <a:p>
            <a:pPr lvl="2" eaLnBrk="1" hangingPunct="1"/>
            <a:r>
              <a:rPr lang="zh-CN" altLang="en-US" dirty="0"/>
              <a:t>测试低层中的操作和整组类的测试</a:t>
            </a:r>
            <a:endParaRPr lang="en-US" altLang="zh-CN" dirty="0"/>
          </a:p>
          <a:p>
            <a:pPr lvl="2" eaLnBrk="1" hangingPunct="1"/>
            <a:r>
              <a:rPr lang="zh-CN" altLang="en-US" dirty="0"/>
              <a:t>代替用户界面以便于在界面实现之前进行系统功能的测试</a:t>
            </a:r>
            <a:endParaRPr lang="en-US" altLang="zh-CN" dirty="0"/>
          </a:p>
          <a:p>
            <a:pPr lvl="1" eaLnBrk="1" hangingPunct="1"/>
            <a:r>
              <a:rPr lang="zh-CN" altLang="en-US" dirty="0"/>
              <a:t>桩程序可用于：</a:t>
            </a:r>
            <a:endParaRPr lang="en-US" altLang="zh-CN" dirty="0"/>
          </a:p>
          <a:p>
            <a:pPr lvl="2" eaLnBrk="1" hangingPunct="1"/>
            <a:r>
              <a:rPr lang="zh-CN" altLang="en-US" dirty="0"/>
              <a:t>在需要类间的协作但其中一个或多个协作类未完全实现的情况</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3"/>
          <p:cNvSpPr>
            <a:spLocks noGrp="1"/>
          </p:cNvSpPr>
          <p:nvPr>
            <p:ph type="title"/>
          </p:nvPr>
        </p:nvSpPr>
        <p:spPr/>
        <p:txBody>
          <a:bodyPr vert="horz" wrap="square" lIns="91440" tIns="45720" rIns="91440" bIns="45720" anchor="ctr" anchorCtr="0"/>
          <a:p>
            <a:pPr eaLnBrk="1" hangingPunct="1"/>
            <a:r>
              <a:rPr lang="zh-CN" altLang="en-US" dirty="0"/>
              <a:t>确认测试</a:t>
            </a:r>
            <a:endParaRPr lang="zh-CN" altLang="en-US" dirty="0"/>
          </a:p>
        </p:txBody>
      </p:sp>
      <p:sp>
        <p:nvSpPr>
          <p:cNvPr id="3" name="内容占位符 2"/>
          <p:cNvSpPr>
            <a:spLocks noGrp="1"/>
          </p:cNvSpPr>
          <p:nvPr>
            <p:ph idx="1"/>
          </p:nvPr>
        </p:nvSpPr>
        <p:spPr>
          <a:xfrm>
            <a:off x="250825" y="1628775"/>
            <a:ext cx="8572500" cy="4525963"/>
          </a:xfrm>
        </p:spPr>
        <p:txBody>
          <a:bodyPr vert="horz" wrap="square" lIns="91440" tIns="45720" rIns="91440" bIns="45720" anchor="t" anchorCtr="0"/>
          <a:p>
            <a:pPr eaLnBrk="1" hangingPunct="1"/>
            <a:r>
              <a:rPr lang="zh-CN" altLang="en-US" dirty="0"/>
              <a:t>在传统软件和面向对象软件间没有明显差别。</a:t>
            </a:r>
            <a:endParaRPr lang="en-US" altLang="zh-CN" dirty="0">
              <a:solidFill>
                <a:srgbClr val="FF0000"/>
              </a:solidFill>
            </a:endParaRPr>
          </a:p>
          <a:p>
            <a:pPr eaLnBrk="1" hangingPunct="1"/>
            <a:r>
              <a:rPr lang="zh-CN" altLang="en-US" dirty="0">
                <a:solidFill>
                  <a:srgbClr val="FF0000"/>
                </a:solidFill>
              </a:rPr>
              <a:t>始于</a:t>
            </a:r>
            <a:r>
              <a:rPr lang="zh-CN" altLang="en-US" dirty="0"/>
              <a:t>集成测试的结束</a:t>
            </a:r>
            <a:endParaRPr lang="en-US" altLang="zh-CN" dirty="0"/>
          </a:p>
          <a:p>
            <a:pPr eaLnBrk="1" hangingPunct="1"/>
            <a:r>
              <a:rPr lang="zh-CN" altLang="en-US" dirty="0"/>
              <a:t>验证软件的功能和性能及其它特性是否与</a:t>
            </a:r>
            <a:r>
              <a:rPr lang="zh-CN" altLang="en-US" dirty="0">
                <a:solidFill>
                  <a:srgbClr val="FF0000"/>
                </a:solidFill>
              </a:rPr>
              <a:t>用户要求</a:t>
            </a:r>
            <a:r>
              <a:rPr lang="zh-CN" altLang="en-US" dirty="0"/>
              <a:t>一致</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31" end="56"/>
                                            </p:txEl>
                                          </p:spTgt>
                                        </p:tgtEl>
                                        <p:attrNameLst>
                                          <p:attrName>style.visibility</p:attrName>
                                        </p:attrNameLst>
                                      </p:cBhvr>
                                      <p:to>
                                        <p:strVal val="visible"/>
                                      </p:to>
                                    </p:set>
                                    <p:animEffect transition="in" filter="blinds(horizontal)">
                                      <p:cBhvr>
                                        <p:cTn id="7" dur="500"/>
                                        <p:tgtEl>
                                          <p:spTgt spid="3">
                                            <p:txEl>
                                              <p:charRg st="31"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vert="horz" wrap="square" lIns="91440" tIns="45720" rIns="91440" bIns="45720" anchor="ctr" anchorCtr="0"/>
          <a:p>
            <a:pPr eaLnBrk="1" hangingPunct="1"/>
            <a:r>
              <a:rPr lang="zh-CN" altLang="en-US" dirty="0"/>
              <a:t>确认测试的步骤</a:t>
            </a:r>
            <a:endParaRPr lang="zh-CN" altLang="en-US" dirty="0"/>
          </a:p>
        </p:txBody>
      </p:sp>
      <p:sp>
        <p:nvSpPr>
          <p:cNvPr id="3" name="内容占位符 2"/>
          <p:cNvSpPr>
            <a:spLocks noGrp="1"/>
          </p:cNvSpPr>
          <p:nvPr>
            <p:ph idx="1"/>
          </p:nvPr>
        </p:nvSpPr>
        <p:spPr/>
        <p:txBody>
          <a:bodyPr vert="horz" wrap="square" lIns="91440" tIns="45720" rIns="91440" bIns="45720" anchor="t" anchorCtr="0"/>
          <a:p>
            <a:pPr eaLnBrk="1" hangingPunct="1">
              <a:lnSpc>
                <a:spcPts val="4000"/>
              </a:lnSpc>
            </a:pPr>
            <a:r>
              <a:rPr lang="zh-CN" altLang="en-US" dirty="0"/>
              <a:t>进行</a:t>
            </a:r>
            <a:r>
              <a:rPr lang="zh-CN" altLang="en-US" dirty="0">
                <a:solidFill>
                  <a:srgbClr val="FF0000"/>
                </a:solidFill>
              </a:rPr>
              <a:t>有效性测试</a:t>
            </a:r>
            <a:r>
              <a:rPr lang="zh-CN" altLang="en-US" dirty="0"/>
              <a:t>（黑盒测试）</a:t>
            </a:r>
            <a:endParaRPr lang="zh-CN" altLang="en-US" dirty="0"/>
          </a:p>
          <a:p>
            <a:pPr lvl="1" eaLnBrk="1" hangingPunct="1">
              <a:lnSpc>
                <a:spcPts val="4000"/>
              </a:lnSpc>
            </a:pPr>
            <a:r>
              <a:rPr lang="zh-CN" altLang="en-US" dirty="0"/>
              <a:t>制定测试计划、测试步骤，设计测试用例</a:t>
            </a:r>
            <a:endParaRPr lang="zh-CN" altLang="en-US" dirty="0"/>
          </a:p>
          <a:p>
            <a:pPr lvl="1" eaLnBrk="1" hangingPunct="1">
              <a:lnSpc>
                <a:spcPts val="4000"/>
              </a:lnSpc>
            </a:pPr>
            <a:r>
              <a:rPr lang="zh-CN" altLang="en-US" dirty="0"/>
              <a:t>确定所有的功能、性能均满足要求</a:t>
            </a:r>
            <a:endParaRPr lang="zh-CN" altLang="en-US" dirty="0"/>
          </a:p>
          <a:p>
            <a:pPr eaLnBrk="1" hangingPunct="1">
              <a:lnSpc>
                <a:spcPts val="4000"/>
              </a:lnSpc>
            </a:pPr>
            <a:r>
              <a:rPr lang="zh-CN" altLang="en-US" dirty="0"/>
              <a:t>软件</a:t>
            </a:r>
            <a:r>
              <a:rPr lang="zh-CN" altLang="en-US" dirty="0">
                <a:solidFill>
                  <a:srgbClr val="FF0000"/>
                </a:solidFill>
              </a:rPr>
              <a:t>配置复查</a:t>
            </a:r>
            <a:endParaRPr lang="zh-CN" altLang="en-US" dirty="0">
              <a:solidFill>
                <a:srgbClr val="FF0000"/>
              </a:solidFill>
            </a:endParaRPr>
          </a:p>
          <a:p>
            <a:pPr eaLnBrk="1" hangingPunct="1">
              <a:lnSpc>
                <a:spcPts val="4000"/>
              </a:lnSpc>
            </a:pPr>
            <a:r>
              <a:rPr lang="en-US" altLang="zh-CN" dirty="0"/>
              <a:t>α</a:t>
            </a:r>
            <a:r>
              <a:rPr lang="zh-CN" altLang="en-US" dirty="0"/>
              <a:t>测试和</a:t>
            </a:r>
            <a:r>
              <a:rPr lang="en-US" altLang="zh-CN" dirty="0"/>
              <a:t>β</a:t>
            </a:r>
            <a:r>
              <a:rPr lang="zh-CN" altLang="en-US" dirty="0"/>
              <a:t>测试</a:t>
            </a:r>
            <a:endParaRPr lang="zh-CN" altLang="en-US" dirty="0"/>
          </a:p>
          <a:p>
            <a:pPr eaLnBrk="1" hangingPunct="1">
              <a:lnSpc>
                <a:spcPts val="4000"/>
              </a:lnSpc>
            </a:pPr>
            <a:r>
              <a:rPr lang="zh-CN" altLang="en-US" dirty="0"/>
              <a:t>验收测试：由用户用实际数据进行测试。考虑软件的功能、性能、可移植性、兼容性、可维护性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14"/>
                                            </p:txEl>
                                          </p:spTgt>
                                        </p:tgtEl>
                                        <p:attrNameLst>
                                          <p:attrName>style.visibility</p:attrName>
                                        </p:attrNameLst>
                                      </p:cBhvr>
                                      <p:to>
                                        <p:strVal val="visible"/>
                                      </p:to>
                                    </p:set>
                                    <p:animEffect transition="in" filter="blinds(horizontal)">
                                      <p:cBhvr>
                                        <p:cTn id="7" dur="500"/>
                                        <p:tgtEl>
                                          <p:spTgt spid="3">
                                            <p:txEl>
                                              <p:charRg st="0" end="1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14" end="33"/>
                                            </p:txEl>
                                          </p:spTgt>
                                        </p:tgtEl>
                                        <p:attrNameLst>
                                          <p:attrName>style.visibility</p:attrName>
                                        </p:attrNameLst>
                                      </p:cBhvr>
                                      <p:to>
                                        <p:strVal val="visible"/>
                                      </p:to>
                                    </p:set>
                                    <p:animEffect transition="in" filter="blinds(horizontal)">
                                      <p:cBhvr>
                                        <p:cTn id="10" dur="500"/>
                                        <p:tgtEl>
                                          <p:spTgt spid="3">
                                            <p:txEl>
                                              <p:charRg st="14" end="3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33" end="49"/>
                                            </p:txEl>
                                          </p:spTgt>
                                        </p:tgtEl>
                                        <p:attrNameLst>
                                          <p:attrName>style.visibility</p:attrName>
                                        </p:attrNameLst>
                                      </p:cBhvr>
                                      <p:to>
                                        <p:strVal val="visible"/>
                                      </p:to>
                                    </p:set>
                                    <p:animEffect transition="in" filter="blinds(horizontal)">
                                      <p:cBhvr>
                                        <p:cTn id="13" dur="500"/>
                                        <p:tgtEl>
                                          <p:spTgt spid="3">
                                            <p:txEl>
                                              <p:charRg st="33" end="4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charRg st="49" end="56"/>
                                            </p:txEl>
                                          </p:spTgt>
                                        </p:tgtEl>
                                        <p:attrNameLst>
                                          <p:attrName>style.visibility</p:attrName>
                                        </p:attrNameLst>
                                      </p:cBhvr>
                                      <p:to>
                                        <p:strVal val="visible"/>
                                      </p:to>
                                    </p:set>
                                    <p:animEffect transition="in" filter="blinds(horizontal)">
                                      <p:cBhvr>
                                        <p:cTn id="18" dur="500"/>
                                        <p:tgtEl>
                                          <p:spTgt spid="3">
                                            <p:txEl>
                                              <p:charRg st="49" end="5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charRg st="56" end="64"/>
                                            </p:txEl>
                                          </p:spTgt>
                                        </p:tgtEl>
                                        <p:attrNameLst>
                                          <p:attrName>style.visibility</p:attrName>
                                        </p:attrNameLst>
                                      </p:cBhvr>
                                      <p:to>
                                        <p:strVal val="visible"/>
                                      </p:to>
                                    </p:set>
                                    <p:animEffect transition="in" filter="blinds(horizontal)">
                                      <p:cBhvr>
                                        <p:cTn id="23" dur="500"/>
                                        <p:tgtEl>
                                          <p:spTgt spid="3">
                                            <p:txEl>
                                              <p:charRg st="56" end="6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charRg st="64" end="107"/>
                                            </p:txEl>
                                          </p:spTgt>
                                        </p:tgtEl>
                                        <p:attrNameLst>
                                          <p:attrName>style.visibility</p:attrName>
                                        </p:attrNameLst>
                                      </p:cBhvr>
                                      <p:to>
                                        <p:strVal val="visible"/>
                                      </p:to>
                                    </p:set>
                                    <p:animEffect transition="in" filter="blinds(horizontal)">
                                      <p:cBhvr>
                                        <p:cTn id="28" dur="500"/>
                                        <p:tgtEl>
                                          <p:spTgt spid="3">
                                            <p:txEl>
                                              <p:charRg st="64"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vert="horz" wrap="square" lIns="91440" tIns="45720" rIns="91440" bIns="45720" anchor="ctr" anchorCtr="0"/>
          <a:p>
            <a:pPr eaLnBrk="1" hangingPunct="1"/>
            <a:r>
              <a:rPr lang="en-US" altLang="zh-CN" dirty="0"/>
              <a:t>α</a:t>
            </a:r>
            <a:r>
              <a:rPr lang="zh-CN" altLang="en-US" dirty="0"/>
              <a:t>测试和</a:t>
            </a:r>
            <a:r>
              <a:rPr lang="en-US" altLang="zh-CN" dirty="0"/>
              <a:t>β</a:t>
            </a:r>
            <a:r>
              <a:rPr lang="zh-CN" altLang="en-US" dirty="0"/>
              <a:t>测试</a:t>
            </a:r>
            <a:endParaRPr lang="zh-CN" altLang="en-US" dirty="0"/>
          </a:p>
        </p:txBody>
      </p:sp>
      <p:sp>
        <p:nvSpPr>
          <p:cNvPr id="53251" name="内容占位符 2"/>
          <p:cNvSpPr>
            <a:spLocks noGrp="1"/>
          </p:cNvSpPr>
          <p:nvPr>
            <p:ph idx="1"/>
          </p:nvPr>
        </p:nvSpPr>
        <p:spPr/>
        <p:txBody>
          <a:bodyPr vert="horz" wrap="square" lIns="91440" tIns="45720" rIns="91440" bIns="45720" anchor="t" anchorCtr="0"/>
          <a:p>
            <a:pPr eaLnBrk="1" hangingPunct="1"/>
            <a:r>
              <a:rPr lang="en-US" altLang="zh-CN" dirty="0"/>
              <a:t>α</a:t>
            </a:r>
            <a:r>
              <a:rPr lang="zh-CN" altLang="en-US" dirty="0"/>
              <a:t>测试：</a:t>
            </a:r>
            <a:endParaRPr lang="en-US" altLang="zh-CN" dirty="0"/>
          </a:p>
          <a:p>
            <a:pPr lvl="1" eaLnBrk="1" hangingPunct="1"/>
            <a:r>
              <a:rPr lang="zh-CN" altLang="en-US" dirty="0"/>
              <a:t>由一个用户在受控环境下进行的测试。</a:t>
            </a:r>
            <a:endParaRPr lang="en-US" altLang="zh-CN" dirty="0"/>
          </a:p>
          <a:p>
            <a:pPr lvl="1" eaLnBrk="1" hangingPunct="1"/>
            <a:r>
              <a:rPr lang="zh-CN" altLang="en-US" dirty="0"/>
              <a:t>最终用户在开发者的场所进行。</a:t>
            </a:r>
            <a:endParaRPr lang="en-US" altLang="zh-CN" dirty="0"/>
          </a:p>
          <a:p>
            <a:pPr lvl="1" eaLnBrk="1" hangingPunct="1"/>
            <a:r>
              <a:rPr lang="zh-CN" altLang="en-US" dirty="0"/>
              <a:t>目的是评价软件产品的</a:t>
            </a:r>
            <a:r>
              <a:rPr lang="en-US" altLang="zh-CN" b="1" dirty="0"/>
              <a:t>FLURPS</a:t>
            </a:r>
            <a:r>
              <a:rPr lang="zh-CN" altLang="en-US" b="1" dirty="0"/>
              <a:t>（功能、局域化、可使用性、</a:t>
            </a:r>
            <a:r>
              <a:rPr lang="zh-CN" altLang="en-US" dirty="0"/>
              <a:t>可靠性、性能、支持），产品的界面和特色</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p:txBody>
          <a:bodyPr vert="horz" wrap="square" lIns="91440" tIns="45720" rIns="91440" bIns="45720" anchor="ctr" anchorCtr="0"/>
          <a:p>
            <a:pPr eaLnBrk="1" hangingPunct="1"/>
            <a:r>
              <a:rPr lang="en-US" altLang="zh-CN" dirty="0"/>
              <a:t>α</a:t>
            </a:r>
            <a:r>
              <a:rPr lang="zh-CN" altLang="en-US" dirty="0"/>
              <a:t>测试和</a:t>
            </a:r>
            <a:r>
              <a:rPr lang="en-US" altLang="zh-CN" dirty="0"/>
              <a:t>β</a:t>
            </a:r>
            <a:r>
              <a:rPr lang="zh-CN" altLang="en-US" dirty="0"/>
              <a:t>测试</a:t>
            </a:r>
            <a:endParaRPr lang="zh-CN" altLang="en-US" dirty="0"/>
          </a:p>
        </p:txBody>
      </p:sp>
      <p:sp>
        <p:nvSpPr>
          <p:cNvPr id="54275" name="内容占位符 2"/>
          <p:cNvSpPr>
            <a:spLocks noGrp="1"/>
          </p:cNvSpPr>
          <p:nvPr>
            <p:ph idx="1"/>
          </p:nvPr>
        </p:nvSpPr>
        <p:spPr/>
        <p:txBody>
          <a:bodyPr vert="horz" wrap="square" lIns="91440" tIns="45720" rIns="91440" bIns="45720" anchor="t" anchorCtr="0"/>
          <a:p>
            <a:pPr eaLnBrk="1" hangingPunct="1"/>
            <a:r>
              <a:rPr lang="en-US" altLang="zh-CN" dirty="0"/>
              <a:t>β</a:t>
            </a:r>
            <a:r>
              <a:rPr lang="zh-CN" altLang="en-US" dirty="0"/>
              <a:t>测试：</a:t>
            </a:r>
            <a:endParaRPr lang="en-US" altLang="zh-CN" dirty="0"/>
          </a:p>
          <a:p>
            <a:pPr lvl="1" eaLnBrk="1" hangingPunct="1"/>
            <a:r>
              <a:rPr lang="zh-CN" altLang="en-US" dirty="0"/>
              <a:t>由多个用户在实际使用环境下的测试。</a:t>
            </a:r>
            <a:endParaRPr lang="en-US" altLang="zh-CN" dirty="0"/>
          </a:p>
          <a:p>
            <a:pPr lvl="1" eaLnBrk="1" hangingPunct="1"/>
            <a:r>
              <a:rPr lang="zh-CN" altLang="en-US" dirty="0"/>
              <a:t>用户定期向开发者报告软件运行的问题。</a:t>
            </a:r>
            <a:endParaRPr lang="en-US" altLang="zh-CN" dirty="0"/>
          </a:p>
          <a:p>
            <a:pPr lvl="1" eaLnBrk="1" hangingPunct="1"/>
            <a:r>
              <a:rPr lang="zh-CN" altLang="en-US" dirty="0"/>
              <a:t>主要衡量产品的</a:t>
            </a:r>
            <a:r>
              <a:rPr lang="en-US" altLang="zh-CN" b="1" dirty="0"/>
              <a:t>FLURPS</a:t>
            </a:r>
            <a:endParaRPr lang="zh-CN" altLang="en-US" dirty="0"/>
          </a:p>
          <a:p>
            <a:pPr eaLnBrk="1" hangingPunct="1"/>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p:txBody>
          <a:bodyPr vert="horz" wrap="square" lIns="91440" tIns="45720" rIns="91440" bIns="45720" anchor="ctr" anchorCtr="0"/>
          <a:p>
            <a:pPr eaLnBrk="1" hangingPunct="1"/>
            <a:r>
              <a:rPr lang="zh-CN" altLang="en-US" dirty="0"/>
              <a:t>确认测试完成的标志</a:t>
            </a:r>
            <a:endParaRPr lang="zh-CN" altLang="en-US" dirty="0"/>
          </a:p>
        </p:txBody>
      </p:sp>
      <p:sp>
        <p:nvSpPr>
          <p:cNvPr id="55299" name="内容占位符 2"/>
          <p:cNvSpPr>
            <a:spLocks noGrp="1"/>
          </p:cNvSpPr>
          <p:nvPr>
            <p:ph idx="1"/>
          </p:nvPr>
        </p:nvSpPr>
        <p:spPr/>
        <p:txBody>
          <a:bodyPr vert="horz" wrap="square" lIns="91440" tIns="45720" rIns="91440" bIns="45720" anchor="t" anchorCtr="0"/>
          <a:p>
            <a:pPr eaLnBrk="1" hangingPunct="1"/>
            <a:r>
              <a:rPr lang="zh-CN" altLang="en-US" dirty="0"/>
              <a:t>功能和性能与用户的要求一致，用户接受</a:t>
            </a:r>
            <a:endParaRPr lang="en-US" altLang="zh-CN" dirty="0"/>
          </a:p>
          <a:p>
            <a:pPr eaLnBrk="1" hangingPunct="1"/>
            <a:r>
              <a:rPr lang="zh-CN" altLang="en-US" dirty="0"/>
              <a:t>应交付的文档：</a:t>
            </a:r>
            <a:endParaRPr lang="zh-CN" altLang="en-US" dirty="0"/>
          </a:p>
          <a:p>
            <a:pPr lvl="1" eaLnBrk="1" hangingPunct="1"/>
            <a:r>
              <a:rPr lang="zh-CN" altLang="en-US" dirty="0"/>
              <a:t>确认测试分析报告、最终的用户手册和操作手册、项目开发总结报告</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p:txBody>
          <a:bodyPr vert="horz" wrap="square" lIns="91440" tIns="45720" rIns="91440" bIns="45720" anchor="ctr" anchorCtr="0"/>
          <a:p>
            <a:pPr eaLnBrk="1" hangingPunct="1"/>
            <a:r>
              <a:rPr lang="zh-CN" altLang="en-US" dirty="0"/>
              <a:t>系统测试</a:t>
            </a:r>
            <a:endParaRPr lang="zh-CN" altLang="en-US" dirty="0"/>
          </a:p>
        </p:txBody>
      </p:sp>
      <p:sp>
        <p:nvSpPr>
          <p:cNvPr id="56323" name="内容占位符 2"/>
          <p:cNvSpPr>
            <a:spLocks noGrp="1"/>
          </p:cNvSpPr>
          <p:nvPr>
            <p:ph idx="1"/>
          </p:nvPr>
        </p:nvSpPr>
        <p:spPr/>
        <p:txBody>
          <a:bodyPr vert="horz" wrap="square" lIns="91440" tIns="45720" rIns="91440" bIns="45720" anchor="t" anchorCtr="0"/>
          <a:p>
            <a:pPr eaLnBrk="1" hangingPunct="1"/>
            <a:r>
              <a:rPr lang="zh-CN" altLang="en-US" dirty="0"/>
              <a:t>系统测试是基于</a:t>
            </a:r>
            <a:r>
              <a:rPr lang="zh-CN" altLang="en-US" dirty="0">
                <a:solidFill>
                  <a:srgbClr val="FF0000"/>
                </a:solidFill>
              </a:rPr>
              <a:t>实际应用环境</a:t>
            </a:r>
            <a:r>
              <a:rPr lang="zh-CN" altLang="en-US" dirty="0"/>
              <a:t>对计算机系统的一种多方位的测试，每一种测试都具有不同的目的，但所有的测试都是为了检验各个系统成分能否正确集成到一起并且是否能完成预定的功能。</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179388" y="1196975"/>
            <a:ext cx="8229600" cy="1143000"/>
          </a:xfrm>
        </p:spPr>
        <p:txBody>
          <a:bodyPr vert="horz" wrap="square" lIns="91440" tIns="45720" rIns="91440" bIns="45720" anchor="ctr" anchorCtr="0"/>
          <a:p>
            <a:pPr eaLnBrk="1" hangingPunct="1"/>
            <a:r>
              <a:rPr lang="zh-CN" altLang="en-US" dirty="0"/>
              <a:t>什么是软件测试</a:t>
            </a:r>
            <a:endParaRPr lang="zh-CN" altLang="en-US" dirty="0"/>
          </a:p>
        </p:txBody>
      </p:sp>
      <p:sp>
        <p:nvSpPr>
          <p:cNvPr id="11267" name="TextBox 4"/>
          <p:cNvSpPr txBox="1"/>
          <p:nvPr/>
        </p:nvSpPr>
        <p:spPr>
          <a:xfrm>
            <a:off x="825500" y="2492375"/>
            <a:ext cx="7493000" cy="1676400"/>
          </a:xfrm>
          <a:prstGeom prst="rect">
            <a:avLst/>
          </a:prstGeom>
          <a:noFill/>
          <a:ln w="9525">
            <a:noFill/>
          </a:ln>
        </p:spPr>
        <p:txBody>
          <a:bodyPr wrap="none"/>
          <a:lst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Arial" panose="020B0604020202020204" pitchFamily="34" charset="0"/>
              <a:buChar char="•"/>
            </a:pPr>
            <a:r>
              <a:rPr lang="zh-CN" altLang="en-US" sz="2800" dirty="0">
                <a:latin typeface="宋体" panose="02010600030101010101" pitchFamily="2" charset="-122"/>
              </a:rPr>
              <a:t>测试是为了</a:t>
            </a:r>
            <a:r>
              <a:rPr lang="zh-CN" altLang="en-US" sz="2800" dirty="0">
                <a:solidFill>
                  <a:srgbClr val="FF0000"/>
                </a:solidFill>
                <a:latin typeface="宋体" panose="02010600030101010101" pitchFamily="2" charset="-122"/>
              </a:rPr>
              <a:t>发现</a:t>
            </a:r>
            <a:r>
              <a:rPr lang="zh-CN" altLang="en-US" sz="2800" dirty="0">
                <a:latin typeface="宋体" panose="02010600030101010101" pitchFamily="2" charset="-122"/>
              </a:rPr>
              <a:t>错误而执行程序的过程</a:t>
            </a:r>
            <a:endParaRPr lang="zh-CN" altLang="en-US" sz="2800" dirty="0">
              <a:latin typeface="宋体" panose="02010600030101010101" pitchFamily="2" charset="-122"/>
            </a:endParaRPr>
          </a:p>
          <a:p>
            <a:pPr marL="0" lvl="0" indent="0" eaLnBrk="1" hangingPunct="1">
              <a:spcBef>
                <a:spcPct val="0"/>
              </a:spcBef>
              <a:buFont typeface="Arial" panose="020B0604020202020204" pitchFamily="34" charset="0"/>
              <a:buChar char="•"/>
            </a:pPr>
            <a:r>
              <a:rPr lang="zh-CN" altLang="en-US" sz="2800" dirty="0">
                <a:latin typeface="宋体" panose="02010600030101010101" pitchFamily="2" charset="-122"/>
              </a:rPr>
              <a:t>测试要以查找错误为中心</a:t>
            </a:r>
            <a:endParaRPr lang="zh-CN" altLang="en-US" sz="2800" dirty="0">
              <a:latin typeface="宋体" panose="02010600030101010101" pitchFamily="2" charset="-122"/>
            </a:endParaRPr>
          </a:p>
          <a:p>
            <a:pPr marL="0" lvl="0" indent="0" eaLnBrk="1" hangingPunct="1">
              <a:spcBef>
                <a:spcPct val="0"/>
              </a:spcBef>
              <a:buFont typeface="Arial" panose="020B0604020202020204" pitchFamily="34" charset="0"/>
              <a:buChar char="•"/>
            </a:pPr>
            <a:r>
              <a:rPr lang="zh-CN" altLang="en-US" sz="2800" dirty="0">
                <a:latin typeface="宋体" panose="02010600030101010101" pitchFamily="2" charset="-122"/>
              </a:rPr>
              <a:t>对软件需求分析、软件设计和编码的最终审查</a:t>
            </a:r>
            <a:endParaRPr lang="en-US" altLang="zh-CN" sz="2800" dirty="0">
              <a:latin typeface="宋体" panose="02010600030101010101" pitchFamily="2" charset="-122"/>
            </a:endParaRPr>
          </a:p>
          <a:p>
            <a:pPr marL="0" lvl="0" indent="0" eaLnBrk="1" hangingPunct="1">
              <a:spcBef>
                <a:spcPct val="0"/>
              </a:spcBef>
              <a:buFont typeface="Arial" panose="020B0604020202020204" pitchFamily="34" charset="0"/>
              <a:buChar char="•"/>
            </a:pPr>
            <a:endParaRPr lang="zh-CN" altLang="en-US" sz="2800"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p:txBody>
          <a:bodyPr vert="horz" wrap="square" lIns="91440" tIns="45720" rIns="91440" bIns="45720" anchor="ctr" anchorCtr="0"/>
          <a:p>
            <a:pPr eaLnBrk="1" hangingPunct="1"/>
            <a:r>
              <a:rPr lang="zh-CN" altLang="en-US" dirty="0"/>
              <a:t>验收测试的内容</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明确验收项目，规定验收测试通过的标准。</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确定测试方法。</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决定验收测试的组织机构和可利用的资源。</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选定测试结果分析方法。</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指定验收测试计划并进行评审。</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设计验收测试所用测试用例。</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审查验收测试准备工作。</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执行验收测试。</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分析测试结果。</a:t>
            </a:r>
            <a:endParaRPr kumimoji="0" lang="zh-CN" altLang="en-US" sz="26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600" b="0" i="0" u="none" strike="noStrike" kern="0" cap="none" spc="0" normalizeH="0" baseline="0" noProof="0" dirty="0" smtClean="0">
                <a:ln>
                  <a:noFill/>
                </a:ln>
                <a:solidFill>
                  <a:schemeClr val="tx1"/>
                </a:solidFill>
                <a:effectLst/>
                <a:uLnTx/>
                <a:uFillTx/>
                <a:latin typeface="+mn-ea"/>
                <a:ea typeface="+mn-ea"/>
                <a:cs typeface="+mn-cs"/>
              </a:rPr>
              <a:t>阐明验收测试结论，决定通过验收或拒绝。</a:t>
            </a:r>
            <a:endParaRPr kumimoji="0" lang="zh-CN" altLang="en-US" sz="2600" b="0"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p:txBody>
          <a:bodyPr vert="horz" wrap="square" lIns="91440" tIns="45720" rIns="91440" bIns="45720" anchor="ctr" anchorCtr="0"/>
          <a:p>
            <a:pPr eaLnBrk="1" hangingPunct="1"/>
            <a:r>
              <a:rPr lang="zh-CN" altLang="en-US" dirty="0"/>
              <a:t>测试与质量</a:t>
            </a:r>
            <a:endParaRPr lang="zh-CN" altLang="en-US" dirty="0"/>
          </a:p>
        </p:txBody>
      </p:sp>
      <p:sp>
        <p:nvSpPr>
          <p:cNvPr id="12291" name="内容占位符 2"/>
          <p:cNvSpPr>
            <a:spLocks noGrp="1"/>
          </p:cNvSpPr>
          <p:nvPr>
            <p:ph idx="1"/>
          </p:nvPr>
        </p:nvSpPr>
        <p:spPr>
          <a:xfrm>
            <a:off x="1038225" y="1628775"/>
            <a:ext cx="7067550" cy="4525963"/>
          </a:xfrm>
        </p:spPr>
        <p:txBody>
          <a:bodyPr vert="horz" wrap="square" lIns="91440" tIns="45720" rIns="91440" bIns="45720" anchor="t" anchorCtr="0"/>
          <a:p>
            <a:pPr eaLnBrk="1" hangingPunct="1"/>
            <a:r>
              <a:rPr lang="zh-CN" altLang="en-US" sz="2800" dirty="0"/>
              <a:t>无论是大规模系统还是小规模系统，程序</a:t>
            </a:r>
            <a:r>
              <a:rPr lang="zh-CN" altLang="en-US" sz="2800" dirty="0">
                <a:solidFill>
                  <a:srgbClr val="FF0000"/>
                </a:solidFill>
              </a:rPr>
              <a:t>测试</a:t>
            </a:r>
            <a:r>
              <a:rPr lang="zh-CN" altLang="en-US" sz="2800" dirty="0"/>
              <a:t>的根本动机都是使用经济且能有效应用的方法</a:t>
            </a:r>
            <a:r>
              <a:rPr lang="zh-CN" altLang="en-US" sz="2800" dirty="0">
                <a:solidFill>
                  <a:srgbClr val="FF0000"/>
                </a:solidFill>
              </a:rPr>
              <a:t>认可软件质量。</a:t>
            </a:r>
            <a:endParaRPr lang="zh-CN" altLang="en-US" sz="28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3"/>
          <p:cNvSpPr>
            <a:spLocks noGrp="1"/>
          </p:cNvSpPr>
          <p:nvPr>
            <p:ph type="title"/>
          </p:nvPr>
        </p:nvSpPr>
        <p:spPr/>
        <p:txBody>
          <a:bodyPr vert="horz" wrap="square" lIns="91440" tIns="45720" rIns="91440" bIns="45720" anchor="ctr" anchorCtr="0"/>
          <a:p>
            <a:pPr eaLnBrk="1" hangingPunct="1"/>
            <a:r>
              <a:rPr lang="zh-CN" altLang="en-US" dirty="0"/>
              <a:t>软件测试的组织</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zh-CN" altLang="en-US" sz="3500" b="0" i="0" u="none" strike="noStrike" kern="0" cap="none" spc="0" normalizeH="0" baseline="0" noProof="0" dirty="0" smtClean="0">
                <a:ln>
                  <a:noFill/>
                </a:ln>
                <a:solidFill>
                  <a:schemeClr val="tx1"/>
                </a:solidFill>
                <a:effectLst/>
                <a:uLnTx/>
                <a:uFillTx/>
                <a:latin typeface="+mn-ea"/>
                <a:ea typeface="+mn-ea"/>
                <a:cs typeface="+mn-cs"/>
              </a:rPr>
              <a:t>软件测试的组织</a:t>
            </a:r>
            <a:r>
              <a:rPr kumimoji="0" lang="en-US" altLang="zh-CN" sz="35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en-US" sz="3500" b="0" i="0" u="none" strike="noStrike" kern="0" cap="none" spc="0" normalizeH="0" baseline="0" noProof="0" dirty="0" smtClean="0">
                <a:ln>
                  <a:noFill/>
                </a:ln>
                <a:solidFill>
                  <a:schemeClr val="tx1"/>
                </a:solidFill>
                <a:effectLst/>
                <a:uLnTx/>
                <a:uFillTx/>
                <a:latin typeface="+mn-ea"/>
                <a:ea typeface="+mn-ea"/>
                <a:cs typeface="+mn-cs"/>
              </a:rPr>
              <a:t>应由什么人来组织测试（</a:t>
            </a:r>
            <a:r>
              <a:rPr kumimoji="0" lang="zh-CN" altLang="en-US" sz="3500" b="0" i="0" u="none" strike="noStrike" kern="0" cap="none" spc="0" normalizeH="0" baseline="0" noProof="0" dirty="0" smtClean="0">
                <a:ln>
                  <a:noFill/>
                </a:ln>
                <a:solidFill>
                  <a:srgbClr val="FF0000"/>
                </a:solidFill>
                <a:effectLst/>
                <a:uLnTx/>
                <a:uFillTx/>
                <a:latin typeface="+mn-ea"/>
                <a:ea typeface="+mn-ea"/>
                <a:cs typeface="+mn-cs"/>
              </a:rPr>
              <a:t>看似正确的想法</a:t>
            </a:r>
            <a:r>
              <a:rPr kumimoji="0" lang="zh-CN" altLang="en-US" sz="3500" b="0" i="0" u="none" strike="noStrike" kern="0" cap="none" spc="0" normalizeH="0" baseline="0" noProof="0" dirty="0" smtClean="0">
                <a:ln>
                  <a:noFill/>
                </a:ln>
                <a:solidFill>
                  <a:schemeClr val="tx1"/>
                </a:solidFill>
                <a:effectLst/>
                <a:uLnTx/>
                <a:uFillTx/>
                <a:latin typeface="+mn-ea"/>
                <a:ea typeface="+mn-ea"/>
                <a:cs typeface="+mn-cs"/>
              </a:rPr>
              <a:t>）：</a:t>
            </a:r>
            <a:endParaRPr kumimoji="0" lang="en-US" altLang="zh-CN" sz="3500" b="0" i="0" u="none" strike="noStrike" kern="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3000" b="0" i="0" u="none" strike="noStrike" kern="0" cap="none" spc="0" normalizeH="0" baseline="0" noProof="0" dirty="0" smtClean="0">
                <a:ln>
                  <a:noFill/>
                </a:ln>
                <a:solidFill>
                  <a:schemeClr val="tx1"/>
                </a:solidFill>
                <a:effectLst/>
                <a:uLnTx/>
                <a:uFillTx/>
                <a:latin typeface="+mn-ea"/>
                <a:ea typeface="+mn-ea"/>
                <a:cs typeface="+mn-ea"/>
              </a:rPr>
              <a:t>软件开发人员不应该参加测试</a:t>
            </a:r>
            <a:endParaRPr kumimoji="0" lang="en-US" altLang="zh-CN" sz="3000" b="0" i="0" u="none" strike="noStrike" kern="0" cap="none" spc="0" normalizeH="0" baseline="0" noProof="0" dirty="0" smtClean="0">
              <a:ln>
                <a:noFill/>
              </a:ln>
              <a:solidFill>
                <a:schemeClr val="tx1"/>
              </a:solidFill>
              <a:effectLst/>
              <a:uLnTx/>
              <a:uFillTx/>
              <a:latin typeface="+mn-ea"/>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3000" b="0" i="0" u="none" strike="noStrike" kern="0" cap="none" spc="0" normalizeH="0" baseline="0" noProof="0" dirty="0" smtClean="0">
                <a:ln>
                  <a:noFill/>
                </a:ln>
                <a:solidFill>
                  <a:schemeClr val="tx1"/>
                </a:solidFill>
                <a:effectLst/>
                <a:uLnTx/>
                <a:uFillTx/>
                <a:latin typeface="+mn-ea"/>
                <a:ea typeface="+mn-ea"/>
                <a:cs typeface="+mn-ea"/>
              </a:rPr>
              <a:t>让刻意挑毛病的陌生人来测试</a:t>
            </a:r>
            <a:endParaRPr kumimoji="0" lang="en-US" altLang="zh-CN" sz="3000" b="0" i="0" u="none" strike="noStrike" kern="0" cap="none" spc="0" normalizeH="0" baseline="0" noProof="0" dirty="0" smtClean="0">
              <a:ln>
                <a:noFill/>
              </a:ln>
              <a:solidFill>
                <a:schemeClr val="tx1"/>
              </a:solidFill>
              <a:effectLst/>
              <a:uLnTx/>
              <a:uFillTx/>
              <a:latin typeface="+mn-ea"/>
              <a:ea typeface="+mn-ea"/>
              <a:cs typeface="+mn-ea"/>
            </a:endParaRPr>
          </a:p>
          <a:p>
            <a:pPr marL="742950" marR="0" lvl="1" indent="-285750" algn="l" defTabSz="914400" rtl="0" eaLnBrk="1" fontAlgn="base" latinLnBrk="0" hangingPunct="1">
              <a:lnSpc>
                <a:spcPct val="150000"/>
              </a:lnSpc>
              <a:spcBef>
                <a:spcPct val="20000"/>
              </a:spcBef>
              <a:spcAft>
                <a:spcPct val="0"/>
              </a:spcAft>
              <a:buClrTx/>
              <a:buSzTx/>
              <a:buFontTx/>
              <a:buChar char="–"/>
              <a:defRPr/>
            </a:pPr>
            <a:r>
              <a:rPr kumimoji="0" lang="zh-CN" altLang="en-US" sz="3000" b="0" i="0" u="none" strike="noStrike" kern="0" cap="none" spc="0" normalizeH="0" baseline="0" noProof="0" dirty="0" smtClean="0">
                <a:ln>
                  <a:noFill/>
                </a:ln>
                <a:solidFill>
                  <a:schemeClr val="tx1"/>
                </a:solidFill>
                <a:effectLst/>
                <a:uLnTx/>
                <a:uFillTx/>
                <a:latin typeface="+mn-ea"/>
                <a:ea typeface="+mn-ea"/>
                <a:cs typeface="+mn-ea"/>
              </a:rPr>
              <a:t>测试人员只在测试开始时才参与工作</a:t>
            </a:r>
            <a:endParaRPr kumimoji="0" lang="en-US" altLang="zh-CN" sz="3000" b="0" i="0" u="none" strike="noStrike" kern="0" cap="none" spc="0" normalizeH="0" baseline="0" noProof="0" dirty="0" smtClean="0">
              <a:ln>
                <a:noFill/>
              </a:ln>
              <a:solidFill>
                <a:schemeClr val="tx1"/>
              </a:solidFill>
              <a:effectLst/>
              <a:uLnTx/>
              <a:uFillTx/>
              <a:latin typeface="+mn-ea"/>
              <a:ea typeface="+mn-ea"/>
              <a:cs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en-US" altLang="zh-CN" sz="24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内容占位符 2"/>
          <p:cNvSpPr>
            <a:spLocks noGrp="1"/>
          </p:cNvSpPr>
          <p:nvPr>
            <p:ph idx="1"/>
          </p:nvPr>
        </p:nvSpPr>
        <p:spPr>
          <a:xfrm>
            <a:off x="395288" y="260350"/>
            <a:ext cx="8229600" cy="4525963"/>
          </a:xfrm>
        </p:spPr>
        <p:txBody>
          <a:bodyPr vert="horz" wrap="square" lIns="91440" tIns="45720" rIns="91440" bIns="45720" anchor="t" anchorCtr="0"/>
          <a:p>
            <a:pPr eaLnBrk="1" hangingPunct="1">
              <a:buNone/>
            </a:pPr>
            <a:r>
              <a:rPr lang="zh-CN" altLang="en-US" dirty="0"/>
              <a:t>实际上：</a:t>
            </a:r>
            <a:endParaRPr lang="en-US" altLang="zh-CN" dirty="0"/>
          </a:p>
          <a:p>
            <a:pPr eaLnBrk="1" hangingPunct="1"/>
            <a:r>
              <a:rPr lang="zh-CN" altLang="en-US" dirty="0"/>
              <a:t>测试贯穿于整个软件的开发过程中，开发人员必须参与测试</a:t>
            </a:r>
            <a:endParaRPr lang="en-US" altLang="zh-CN" dirty="0"/>
          </a:p>
          <a:p>
            <a:pPr eaLnBrk="1" hangingPunct="1"/>
            <a:r>
              <a:rPr lang="zh-CN" altLang="en-US" dirty="0"/>
              <a:t>对即将交付软件的集成测试，开发人员往往也要参加</a:t>
            </a:r>
            <a:endParaRPr lang="en-US" altLang="zh-CN" dirty="0"/>
          </a:p>
          <a:p>
            <a:pPr eaLnBrk="1" hangingPunct="1"/>
            <a:r>
              <a:rPr lang="zh-CN" altLang="en-US" dirty="0"/>
              <a:t>集成测试中，有</a:t>
            </a:r>
            <a:r>
              <a:rPr lang="zh-CN" altLang="en-US" dirty="0">
                <a:solidFill>
                  <a:srgbClr val="FF0000"/>
                </a:solidFill>
              </a:rPr>
              <a:t>独立测试组</a:t>
            </a:r>
            <a:r>
              <a:rPr lang="zh-CN" altLang="en-US" dirty="0"/>
              <a:t>（</a:t>
            </a:r>
            <a:r>
              <a:rPr lang="en-US" altLang="zh-CN" dirty="0"/>
              <a:t>ITG</a:t>
            </a:r>
            <a:r>
              <a:rPr lang="zh-CN" altLang="en-US" dirty="0"/>
              <a:t>）的介入</a:t>
            </a:r>
            <a:endParaRPr lang="en-US" altLang="zh-CN" dirty="0"/>
          </a:p>
          <a:p>
            <a:pPr eaLnBrk="1" hangingPunct="1"/>
            <a:r>
              <a:rPr lang="en-US" altLang="zh-CN" dirty="0"/>
              <a:t>ITG</a:t>
            </a:r>
            <a:r>
              <a:rPr lang="zh-CN" altLang="en-US" dirty="0"/>
              <a:t>应从一开始就要介入项目，只是不像开发人员过多地注意细节</a:t>
            </a:r>
            <a:endParaRPr lang="zh-CN" altLang="en-US" dirty="0"/>
          </a:p>
          <a:p>
            <a:pPr eaLnBrk="1" hangingPunct="1"/>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3"/>
          <p:cNvSpPr>
            <a:spLocks noGrp="1"/>
          </p:cNvSpPr>
          <p:nvPr>
            <p:ph type="title"/>
          </p:nvPr>
        </p:nvSpPr>
        <p:spPr/>
        <p:txBody>
          <a:bodyPr vert="horz" wrap="square" lIns="91440" tIns="45720" rIns="91440" bIns="45720" anchor="ctr" anchorCtr="0"/>
          <a:p>
            <a:pPr eaLnBrk="1" hangingPunct="1"/>
            <a:r>
              <a:rPr lang="en-US" altLang="zh-CN" dirty="0"/>
              <a:t> </a:t>
            </a:r>
            <a:r>
              <a:rPr lang="zh-CN" altLang="en-US" dirty="0"/>
              <a:t>测试完成的标准</a:t>
            </a:r>
            <a:endParaRPr lang="zh-CN" altLang="en-US" dirty="0"/>
          </a:p>
        </p:txBody>
      </p:sp>
      <p:sp>
        <p:nvSpPr>
          <p:cNvPr id="15363" name="内容占位符 2"/>
          <p:cNvSpPr>
            <a:spLocks noGrp="1"/>
          </p:cNvSpPr>
          <p:nvPr>
            <p:ph idx="1"/>
          </p:nvPr>
        </p:nvSpPr>
        <p:spPr/>
        <p:txBody>
          <a:bodyPr vert="horz" wrap="square" lIns="91440" tIns="45720" rIns="91440" bIns="45720" anchor="t" anchorCtr="0"/>
          <a:p>
            <a:pPr eaLnBrk="1" hangingPunct="1"/>
            <a:r>
              <a:rPr lang="zh-CN" altLang="en-US" dirty="0">
                <a:solidFill>
                  <a:srgbClr val="C00000"/>
                </a:solidFill>
              </a:rPr>
              <a:t>测试只能是在某个阶段</a:t>
            </a:r>
            <a:r>
              <a:rPr lang="zh-CN" altLang="en-US" dirty="0">
                <a:solidFill>
                  <a:srgbClr val="0070C0"/>
                </a:solidFill>
              </a:rPr>
              <a:t>告一段落</a:t>
            </a:r>
            <a:r>
              <a:rPr lang="zh-CN" altLang="en-US" dirty="0">
                <a:solidFill>
                  <a:srgbClr val="C00000"/>
                </a:solidFill>
              </a:rPr>
              <a:t>，由于软件使用的软环境可能要永恒地变化，所以，它时刻、永远地面临考验，</a:t>
            </a:r>
            <a:r>
              <a:rPr lang="zh-CN" altLang="en-US" dirty="0">
                <a:solidFill>
                  <a:srgbClr val="0070C0"/>
                </a:solidFill>
              </a:rPr>
              <a:t>没有尽头</a:t>
            </a:r>
            <a:r>
              <a:rPr lang="zh-CN" altLang="en-US" dirty="0">
                <a:solidFill>
                  <a:srgbClr val="C00000"/>
                </a:solidFill>
              </a:rPr>
              <a:t>，即测试是永远也完不成的。</a:t>
            </a:r>
            <a:endParaRPr lang="zh-CN" altLang="en-US" dirty="0">
              <a:solidFill>
                <a:srgbClr val="C00000"/>
              </a:solidFill>
            </a:endParaRPr>
          </a:p>
        </p:txBody>
      </p:sp>
    </p:spTree>
  </p:cSld>
  <p:clrMapOvr>
    <a:masterClrMapping/>
  </p:clrMapOvr>
</p:sld>
</file>

<file path=ppt/tags/tag1.xml><?xml version="1.0" encoding="utf-8"?>
<p:tagLst xmlns:p="http://schemas.openxmlformats.org/presentationml/2006/main">
  <p:tag name="KSO_WPP_MARK_KEY" val="1ce7a41f-fc76-4558-a746-9470e88870eb"/>
  <p:tag name="COMMONDATA" val="eyJoZGlkIjoiZWU0ZGMwOWQxN2YzZGE2ZDA1YTkwNjY5MjBiNGQyYzIifQ=="/>
</p:tagLst>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0</TotalTime>
  <Words>3677</Words>
  <Application>WPS 演示</Application>
  <PresentationFormat>全屏显示(4:3)</PresentationFormat>
  <Paragraphs>346</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50</vt:i4>
      </vt:variant>
    </vt:vector>
  </HeadingPairs>
  <TitlesOfParts>
    <vt:vector size="62" baseType="lpstr">
      <vt:lpstr>Arial</vt:lpstr>
      <vt:lpstr>宋体</vt:lpstr>
      <vt:lpstr>Wingdings</vt:lpstr>
      <vt:lpstr>华文新魏</vt:lpstr>
      <vt:lpstr>黑体</vt:lpstr>
      <vt:lpstr>Times New Roman</vt:lpstr>
      <vt:lpstr>微软雅黑</vt:lpstr>
      <vt:lpstr>Arial Unicode MS</vt:lpstr>
      <vt:lpstr>Calibri</vt:lpstr>
      <vt:lpstr>Arial</vt:lpstr>
      <vt:lpstr>软件工程模板</vt:lpstr>
      <vt:lpstr>1_软件工程模板</vt:lpstr>
      <vt:lpstr> 软件测试与测试策略</vt:lpstr>
      <vt:lpstr>主要内容</vt:lpstr>
      <vt:lpstr>软件工程：一种层次化技术</vt:lpstr>
      <vt:lpstr>PowerPoint 演示文稿</vt:lpstr>
      <vt:lpstr>什么是软件测试</vt:lpstr>
      <vt:lpstr>测试与质量</vt:lpstr>
      <vt:lpstr>软件测试的组织</vt:lpstr>
      <vt:lpstr>PowerPoint 演示文稿</vt:lpstr>
      <vt:lpstr> 测试完成的标准</vt:lpstr>
      <vt:lpstr>软件测试步骤</vt:lpstr>
      <vt:lpstr>软件测试策略</vt:lpstr>
      <vt:lpstr>传统软件测试策略</vt:lpstr>
      <vt:lpstr>(1) 模块接口测试</vt:lpstr>
      <vt:lpstr>(2) 局部数据结构测试</vt:lpstr>
      <vt:lpstr>(3) 路径测试</vt:lpstr>
      <vt:lpstr>(4) 错误处理测试</vt:lpstr>
      <vt:lpstr>(5) 边界测试</vt:lpstr>
      <vt:lpstr>传统软件测试策略（续）</vt:lpstr>
      <vt:lpstr>PowerPoint 演示文稿</vt:lpstr>
      <vt:lpstr>编写测试驱动模块以及桩模块的实例被测代码： </vt:lpstr>
      <vt:lpstr>传统软件测试策略（续）</vt:lpstr>
      <vt:lpstr>传统软件测试策略（续）</vt:lpstr>
      <vt:lpstr>一次性组装 实例</vt:lpstr>
      <vt:lpstr>传统软件测试策略（续）</vt:lpstr>
      <vt:lpstr>自顶向下的增殖方式</vt:lpstr>
      <vt:lpstr>PowerPoint 演示文稿</vt:lpstr>
      <vt:lpstr>自顶向下的增殖方式</vt:lpstr>
      <vt:lpstr>自底向上的增殖方式</vt:lpstr>
      <vt:lpstr>PowerPoint 演示文稿</vt:lpstr>
      <vt:lpstr>自底向上的增殖方式</vt:lpstr>
      <vt:lpstr>比较</vt:lpstr>
      <vt:lpstr>混合增殖方式</vt:lpstr>
      <vt:lpstr>回归测试</vt:lpstr>
      <vt:lpstr>冒烟测试</vt:lpstr>
      <vt:lpstr>冒烟测试</vt:lpstr>
      <vt:lpstr>测试策略的选择</vt:lpstr>
      <vt:lpstr>测试策略的选择</vt:lpstr>
      <vt:lpstr>测试集成文档</vt:lpstr>
      <vt:lpstr>面向对象软件体系结构的测试策略</vt:lpstr>
      <vt:lpstr>面向对象软件的测试策略详解</vt:lpstr>
      <vt:lpstr>面向对象软件的测试策略详解</vt:lpstr>
      <vt:lpstr>面向对象—集成测试</vt:lpstr>
      <vt:lpstr>面向对象—集成测试</vt:lpstr>
      <vt:lpstr>确认测试</vt:lpstr>
      <vt:lpstr>确认测试的步骤</vt:lpstr>
      <vt:lpstr>α测试和β测试</vt:lpstr>
      <vt:lpstr>α测试和β测试</vt:lpstr>
      <vt:lpstr>确认测试完成的标志</vt:lpstr>
      <vt:lpstr>系统测试</vt:lpstr>
      <vt:lpstr>验收测试的内容</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软件测试策略</dc:title>
  <dc:creator>User</dc:creator>
  <cp:lastModifiedBy>a</cp:lastModifiedBy>
  <cp:revision>148</cp:revision>
  <dcterms:created xsi:type="dcterms:W3CDTF">2010-11-09T07:55:00Z</dcterms:created>
  <dcterms:modified xsi:type="dcterms:W3CDTF">2022-11-21T02:00:47Z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1F1A00EE507146CA9CA9DA6B53DD891C</vt:lpwstr>
  </property>
  <property fmtid="{D5CDD505-2E9C-101B-9397-08002B2CF9AE}" pid="3" name="KSOProductBuildVer">
    <vt:lpwstr>2052-11.1.0.11691</vt:lpwstr>
  </property>
</Properties>
</file>