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6" r:id="rId3"/>
  </p:sldMasterIdLst>
  <p:notesMasterIdLst>
    <p:notesMasterId r:id="rId5"/>
  </p:notesMasterIdLst>
  <p:sldIdLst>
    <p:sldId id="256" r:id="rId4"/>
    <p:sldId id="260" r:id="rId6"/>
    <p:sldId id="261" r:id="rId7"/>
    <p:sldId id="311" r:id="rId8"/>
    <p:sldId id="258" r:id="rId9"/>
    <p:sldId id="279" r:id="rId10"/>
    <p:sldId id="288" r:id="rId11"/>
    <p:sldId id="290" r:id="rId12"/>
    <p:sldId id="291" r:id="rId13"/>
    <p:sldId id="297" r:id="rId14"/>
    <p:sldId id="298" r:id="rId15"/>
    <p:sldId id="299" r:id="rId16"/>
    <p:sldId id="294" r:id="rId17"/>
    <p:sldId id="300" r:id="rId18"/>
    <p:sldId id="301" r:id="rId19"/>
    <p:sldId id="302" r:id="rId20"/>
    <p:sldId id="295" r:id="rId21"/>
    <p:sldId id="303" r:id="rId22"/>
    <p:sldId id="304" r:id="rId23"/>
    <p:sldId id="296" r:id="rId24"/>
    <p:sldId id="305" r:id="rId25"/>
    <p:sldId id="306" r:id="rId26"/>
    <p:sldId id="325" r:id="rId27"/>
    <p:sldId id="324" r:id="rId28"/>
    <p:sldId id="264" r:id="rId29"/>
    <p:sldId id="308" r:id="rId30"/>
    <p:sldId id="307" r:id="rId31"/>
    <p:sldId id="309" r:id="rId32"/>
    <p:sldId id="314" r:id="rId33"/>
    <p:sldId id="316" r:id="rId34"/>
    <p:sldId id="310" r:id="rId35"/>
    <p:sldId id="315" r:id="rId36"/>
    <p:sldId id="318" r:id="rId37"/>
    <p:sldId id="319" r:id="rId38"/>
    <p:sldId id="320" r:id="rId39"/>
    <p:sldId id="321" r:id="rId40"/>
    <p:sldId id="317" r:id="rId41"/>
    <p:sldId id="312" r:id="rId42"/>
    <p:sldId id="313" r:id="rId43"/>
    <p:sldId id="326" r:id="rId44"/>
    <p:sldId id="327" r:id="rId45"/>
    <p:sldId id="265" r:id="rId46"/>
    <p:sldId id="322" r:id="rId47"/>
    <p:sldId id="333" r:id="rId48"/>
    <p:sldId id="336" r:id="rId49"/>
    <p:sldId id="332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6" r:id="rId58"/>
    <p:sldId id="344" r:id="rId59"/>
    <p:sldId id="345" r:id="rId60"/>
    <p:sldId id="328" r:id="rId61"/>
    <p:sldId id="331" r:id="rId62"/>
    <p:sldId id="329" r:id="rId63"/>
    <p:sldId id="330" r:id="rId64"/>
    <p:sldId id="287" r:id="rId65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481"/>
    <a:srgbClr val="CBBFD3"/>
    <a:srgbClr val="EDE5FA"/>
    <a:srgbClr val="A9A6AA"/>
    <a:srgbClr val="DACAB0"/>
    <a:srgbClr val="C7B8A6"/>
    <a:srgbClr val="B6B1A5"/>
    <a:srgbClr val="A2998A"/>
    <a:srgbClr val="9EA9BA"/>
    <a:srgbClr val="C3C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233" autoAdjust="0"/>
  </p:normalViewPr>
  <p:slideViewPr>
    <p:cSldViewPr snapToGrid="0" showGuides="1">
      <p:cViewPr varScale="1">
        <p:scale>
          <a:sx n="91" d="100"/>
          <a:sy n="91" d="100"/>
        </p:scale>
        <p:origin x="8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9" Type="http://schemas.openxmlformats.org/officeDocument/2006/relationships/tags" Target="tags/tag16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EDD5E-6509-4D09-AC96-7FDE125DB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C727A-B2B2-4D08-AD9A-FA974B92E3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7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1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7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1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C3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C3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B6B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B6B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A9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BB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D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A9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BB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D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8" Type="http://schemas.openxmlformats.org/officeDocument/2006/relationships/theme" Target="../theme/theme1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tags" Target="../tags/tag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png"/><Relationship Id="rId1" Type="http://schemas.openxmlformats.org/officeDocument/2006/relationships/tags" Target="../tags/tag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png"/><Relationship Id="rId1" Type="http://schemas.openxmlformats.org/officeDocument/2006/relationships/tags" Target="../tags/tag1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png"/><Relationship Id="rId1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png"/><Relationship Id="rId1" Type="http://schemas.openxmlformats.org/officeDocument/2006/relationships/tags" Target="../tags/tag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png"/><Relationship Id="rId1" Type="http://schemas.openxmlformats.org/officeDocument/2006/relationships/tags" Target="../tags/tag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4811" y="2073788"/>
            <a:ext cx="7264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售后 </a:t>
            </a:r>
            <a:r>
              <a:rPr lang="en-US" altLang="zh-CN" sz="6000" dirty="0">
                <a:cs typeface="+mn-ea"/>
                <a:sym typeface="+mn-lt"/>
              </a:rPr>
              <a:t>+ </a:t>
            </a:r>
            <a:r>
              <a:rPr lang="zh-CN" altLang="en-US" sz="6000" dirty="0">
                <a:cs typeface="+mn-ea"/>
                <a:sym typeface="+mn-lt"/>
              </a:rPr>
              <a:t>服务 </a:t>
            </a:r>
            <a:r>
              <a:rPr lang="en-US" altLang="zh-CN" sz="6000" dirty="0">
                <a:cs typeface="+mn-ea"/>
                <a:sym typeface="+mn-lt"/>
              </a:rPr>
              <a:t>+ </a:t>
            </a:r>
            <a:r>
              <a:rPr lang="zh-CN" altLang="en-US" sz="6000" dirty="0">
                <a:cs typeface="+mn-ea"/>
                <a:sym typeface="+mn-lt"/>
              </a:rPr>
              <a:t>顾客</a:t>
            </a:r>
            <a:endParaRPr lang="en-US" altLang="zh-CN" sz="6000" dirty="0">
              <a:cs typeface="+mn-ea"/>
              <a:sym typeface="+mn-lt"/>
            </a:endParaRPr>
          </a:p>
          <a:p>
            <a:r>
              <a:rPr lang="en-US" altLang="zh-CN" sz="6000" dirty="0">
                <a:cs typeface="+mn-ea"/>
                <a:sym typeface="+mn-lt"/>
              </a:rPr>
              <a:t>	    </a:t>
            </a:r>
            <a:r>
              <a:rPr lang="zh-CN" altLang="en-US" sz="6000" dirty="0">
                <a:cs typeface="+mn-ea"/>
                <a:sym typeface="+mn-lt"/>
              </a:rPr>
              <a:t>需求分析  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48150" y="4784090"/>
            <a:ext cx="3942715" cy="337185"/>
          </a:xfrm>
          <a:prstGeom prst="rect">
            <a:avLst/>
          </a:prstGeom>
          <a:solidFill>
            <a:srgbClr val="6662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oo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(&gt;A&lt;) d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队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2023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5690" y="942975"/>
            <a:ext cx="7327265" cy="541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9053" y="903159"/>
            <a:ext cx="8273893" cy="5472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7830" y="902970"/>
            <a:ext cx="8816340" cy="519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售后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商户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369" y="903159"/>
            <a:ext cx="6472298" cy="5427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5185" y="1057275"/>
            <a:ext cx="7960995" cy="494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756" y="903159"/>
            <a:ext cx="7934487" cy="5259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672" y="1255735"/>
            <a:ext cx="9910655" cy="434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售后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平台管理人员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6421" y="1054515"/>
            <a:ext cx="6367903" cy="5237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871" y="1014608"/>
            <a:ext cx="8682257" cy="5060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378" y="903159"/>
            <a:ext cx="8015243" cy="5347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525" y="444749"/>
            <a:ext cx="11562948" cy="598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62789" y="444747"/>
            <a:ext cx="2866420" cy="1996896"/>
            <a:chOff x="4662789" y="444747"/>
            <a:chExt cx="2866420" cy="1996896"/>
          </a:xfrm>
        </p:grpSpPr>
        <p:sp>
          <p:nvSpPr>
            <p:cNvPr id="4" name="五边形 3"/>
            <p:cNvSpPr/>
            <p:nvPr/>
          </p:nvSpPr>
          <p:spPr>
            <a:xfrm rot="5400000">
              <a:off x="5097551" y="9985"/>
              <a:ext cx="1996896" cy="2866420"/>
            </a:xfrm>
            <a:prstGeom prst="homePlate">
              <a:avLst>
                <a:gd name="adj" fmla="val 26130"/>
              </a:avLst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918952" y="444748"/>
              <a:ext cx="2354094" cy="1585050"/>
              <a:chOff x="4918952" y="620571"/>
              <a:chExt cx="2354094" cy="15850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918953" y="620571"/>
                <a:ext cx="23540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  <a:endParaRPr lang="zh-CN" altLang="en-US" sz="8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918952" y="1682401"/>
                <a:ext cx="23540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i="1" u="sng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zh-CN" altLang="en-US" sz="2800" b="1" i="1" u="sng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778356" y="2807387"/>
            <a:ext cx="4688090" cy="906999"/>
            <a:chOff x="1000124" y="2736964"/>
            <a:chExt cx="4688090" cy="906999"/>
          </a:xfrm>
        </p:grpSpPr>
        <p:grpSp>
          <p:nvGrpSpPr>
            <p:cNvPr id="11" name="组合 10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8" name="圆角矩形 7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7C8B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192539" y="2843744"/>
              <a:ext cx="349567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7C8B71"/>
                  </a:solidFill>
                  <a:cs typeface="+mn-ea"/>
                  <a:sym typeface="+mn-lt"/>
                </a:rPr>
                <a:t>目标</a:t>
              </a:r>
              <a:endParaRPr lang="zh-CN" altLang="en-US" sz="2800" dirty="0">
                <a:solidFill>
                  <a:srgbClr val="7C8B71"/>
                </a:solidFill>
                <a:cs typeface="+mn-ea"/>
                <a:sym typeface="+mn-lt"/>
              </a:endParaRPr>
            </a:p>
            <a:p>
              <a:endParaRPr lang="zh-CN" altLang="en-US" dirty="0">
                <a:solidFill>
                  <a:srgbClr val="7C8B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69882" y="2736964"/>
            <a:ext cx="4484655" cy="897826"/>
            <a:chOff x="1000124" y="2736964"/>
            <a:chExt cx="4484655" cy="897826"/>
          </a:xfrm>
        </p:grpSpPr>
        <p:grpSp>
          <p:nvGrpSpPr>
            <p:cNvPr id="17" name="组合 16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20" name="圆角矩形 19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9EA9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989104" y="2834571"/>
              <a:ext cx="349567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9EA9BA"/>
                  </a:solidFill>
                  <a:cs typeface="+mn-ea"/>
                  <a:sym typeface="+mn-lt"/>
                </a:rPr>
                <a:t>售后需求分析</a:t>
              </a:r>
              <a:endParaRPr lang="zh-CN" altLang="en-US" sz="2800" dirty="0">
                <a:solidFill>
                  <a:srgbClr val="9EA9BA"/>
                </a:solidFill>
                <a:cs typeface="+mn-ea"/>
                <a:sym typeface="+mn-lt"/>
              </a:endParaRPr>
            </a:p>
            <a:p>
              <a:endParaRPr lang="zh-CN" altLang="en-US" dirty="0">
                <a:solidFill>
                  <a:srgbClr val="9EA9B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78356" y="4542472"/>
            <a:ext cx="4632270" cy="928734"/>
            <a:chOff x="1000124" y="2736964"/>
            <a:chExt cx="4632270" cy="928734"/>
          </a:xfrm>
        </p:grpSpPr>
        <p:grpSp>
          <p:nvGrpSpPr>
            <p:cNvPr id="23" name="组合 22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26" name="圆角矩形 25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A299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136719" y="2865479"/>
              <a:ext cx="349567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A2998A"/>
                  </a:solidFill>
                  <a:cs typeface="+mn-ea"/>
                  <a:sym typeface="+mn-lt"/>
                </a:rPr>
                <a:t>服务需求分析</a:t>
              </a:r>
              <a:endParaRPr lang="zh-CN" altLang="en-US" sz="2800" dirty="0">
                <a:solidFill>
                  <a:srgbClr val="A2998A"/>
                </a:solidFill>
                <a:cs typeface="+mn-ea"/>
                <a:sym typeface="+mn-lt"/>
              </a:endParaRPr>
            </a:p>
            <a:p>
              <a:endParaRPr lang="zh-CN" altLang="en-US" dirty="0">
                <a:solidFill>
                  <a:srgbClr val="A2998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69882" y="4627059"/>
            <a:ext cx="4543378" cy="699314"/>
            <a:chOff x="1000124" y="2736964"/>
            <a:chExt cx="4543378" cy="699314"/>
          </a:xfrm>
        </p:grpSpPr>
        <p:grpSp>
          <p:nvGrpSpPr>
            <p:cNvPr id="29" name="组合 28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32" name="圆角矩形 31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787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047827" y="2879593"/>
              <a:ext cx="3495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787481"/>
                  </a:solidFill>
                  <a:cs typeface="+mn-ea"/>
                  <a:sym typeface="+mn-lt"/>
                </a:rPr>
                <a:t>顾客需求分析</a:t>
              </a:r>
              <a:endParaRPr lang="zh-CN" altLang="en-US" sz="28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D8C8AF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3119" y="1797997"/>
            <a:ext cx="11157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cs typeface="+mn-ea"/>
                <a:sym typeface="+mn-lt"/>
              </a:rPr>
              <a:t>2</a:t>
            </a:r>
            <a:endParaRPr lang="zh-CN" altLang="en-US" sz="115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7477" y="3660045"/>
            <a:ext cx="477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业务流程图设计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935" y="-25167"/>
            <a:ext cx="7073066" cy="68831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4189" y="353398"/>
            <a:ext cx="3788228" cy="612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一、售后业务流程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 1.</a:t>
            </a:r>
            <a:r>
              <a:rPr lang="zh-CN" altLang="en-US" dirty="0"/>
              <a:t>顾客申请售后服务，生成售后单，商户审核顾客的申请。若审核通过，商户生成服务单开通售后服务。若审核不通过则取消售后。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 2.</a:t>
            </a:r>
            <a:r>
              <a:rPr lang="zh-CN" altLang="en-US" dirty="0"/>
              <a:t>若为退换货申请，则商家提供上门取件服务，生成取货快递单，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zh-CN" altLang="en-US" dirty="0"/>
              <a:t>顾客根据卖家提供的信息退回商品，卖家在售后收件后进行检验。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 2.1</a:t>
            </a:r>
            <a:r>
              <a:rPr lang="zh-CN" altLang="en-US" dirty="0"/>
              <a:t>若检验通过：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通过支付平台进行退款，结束售后服务。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商户产生换货订单进行换货，用户收货后售后流程结束。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zh-CN" altLang="en-US" dirty="0"/>
              <a:t>     </a:t>
            </a:r>
            <a:r>
              <a:rPr lang="en-US" altLang="zh-CN" dirty="0"/>
              <a:t>2.2</a:t>
            </a:r>
            <a:r>
              <a:rPr lang="zh-CN" altLang="en-US" dirty="0"/>
              <a:t>若检验未通过，则直接生成返件包裹，用户收货后售后结束。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3 </a:t>
            </a:r>
            <a:r>
              <a:rPr lang="zh-CN" altLang="en-US" dirty="0"/>
              <a:t>若为维修申请，则商家联系服务商生成服务单，在服务商维修完成并返还给顾客后售后服务结束。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1179" y="0"/>
            <a:ext cx="7070822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523" y="503853"/>
            <a:ext cx="427918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400" dirty="0"/>
              <a:t>二、仲裁业务流程</a:t>
            </a:r>
            <a:endParaRPr lang="en-US" altLang="zh-CN" sz="2400" dirty="0"/>
          </a:p>
          <a:p>
            <a:pPr>
              <a:lnSpc>
                <a:spcPts val="23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1.</a:t>
            </a:r>
            <a:r>
              <a:rPr lang="zh-CN" altLang="en-US" dirty="0"/>
              <a:t>若顾客不满意售后结果，可以申请平台介入进行仲裁。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   2.</a:t>
            </a:r>
            <a:r>
              <a:rPr lang="zh-CN" altLang="en-US" dirty="0"/>
              <a:t>平台管理人员对仲裁进行审核：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   2.1</a:t>
            </a:r>
            <a:r>
              <a:rPr lang="zh-CN" altLang="en-US" dirty="0"/>
              <a:t>若审核通过，则平台联系商户进行纠纷应诉。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   2.2</a:t>
            </a:r>
            <a:r>
              <a:rPr lang="zh-CN" altLang="en-US" dirty="0"/>
              <a:t>若审核未通过，则平台拒绝仲裁，仲裁结束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   3.</a:t>
            </a:r>
            <a:r>
              <a:rPr lang="zh-CN" altLang="en-US" dirty="0"/>
              <a:t>平台管理人员对商户和顾客的纠纷进行仲裁：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   3.1</a:t>
            </a:r>
            <a:r>
              <a:rPr lang="zh-CN" altLang="en-US" dirty="0"/>
              <a:t>若为首次仲裁，则平台管理员进行仲裁后仲裁业务结束。</a:t>
            </a:r>
            <a:endParaRPr lang="en-US" altLang="zh-CN" dirty="0"/>
          </a:p>
          <a:p>
            <a:pPr>
              <a:lnSpc>
                <a:spcPts val="2300"/>
              </a:lnSpc>
            </a:pPr>
            <a:r>
              <a:rPr lang="en-US" altLang="zh-CN" dirty="0"/>
              <a:t>        3.2</a:t>
            </a:r>
            <a:r>
              <a:rPr lang="zh-CN" altLang="en-US" dirty="0"/>
              <a:t>若为二次仲裁且平台管理员在仲裁中支持顾客，则平台需向顾客支付商户的保证金，此后仲裁结束。</a:t>
            </a: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D8C8AF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3119" y="1797997"/>
            <a:ext cx="11157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cs typeface="+mn-ea"/>
                <a:sym typeface="+mn-lt"/>
              </a:rPr>
              <a:t>3</a:t>
            </a:r>
            <a:endParaRPr lang="zh-CN" altLang="en-US" sz="115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7477" y="3660045"/>
            <a:ext cx="477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领域模型设计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领域模型设计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76320" y="902970"/>
            <a:ext cx="5038725" cy="5367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C3CAD8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9EA9BA"/>
                </a:solidFill>
                <a:cs typeface="+mn-ea"/>
                <a:sym typeface="+mn-lt"/>
              </a:rPr>
              <a:t>03</a:t>
            </a:r>
            <a:endParaRPr lang="zh-CN" altLang="en-US" sz="115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86843" y="3640846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9EA9BA"/>
                </a:solidFill>
                <a:cs typeface="+mn-ea"/>
                <a:sym typeface="+mn-lt"/>
              </a:rPr>
              <a:t>PART TWO</a:t>
            </a:r>
            <a:endParaRPr lang="zh-CN" altLang="en-US" sz="44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9EA9BA"/>
                </a:solidFill>
                <a:cs typeface="+mn-ea"/>
                <a:sym typeface="+mn-lt"/>
              </a:rPr>
              <a:t>服务需求分析</a:t>
            </a:r>
            <a:endParaRPr lang="zh-CN" altLang="en-US" sz="40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cxnSp>
        <p:nvCxnSpPr>
          <p:cNvPr id="8" name="肘形连接符 7"/>
          <p:cNvCxnSpPr>
            <a:stCxn id="4" idx="0"/>
            <a:endCxn id="5" idx="1"/>
          </p:cNvCxnSpPr>
          <p:nvPr/>
        </p:nvCxnSpPr>
        <p:spPr>
          <a:xfrm rot="16200000" flipH="1" flipV="1">
            <a:off x="7892605" y="2215371"/>
            <a:ext cx="2004433" cy="1615957"/>
          </a:xfrm>
          <a:prstGeom prst="bentConnector4">
            <a:avLst>
              <a:gd name="adj1" fmla="val -11405"/>
              <a:gd name="adj2" fmla="val 114146"/>
            </a:avLst>
          </a:prstGeom>
          <a:ln w="38100">
            <a:solidFill>
              <a:srgbClr val="9EA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C3CAD8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7269" y="1786242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cs typeface="+mn-ea"/>
                <a:sym typeface="+mn-lt"/>
              </a:rPr>
              <a:t>1</a:t>
            </a:r>
            <a:endParaRPr lang="zh-CN" altLang="en-US" sz="115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0488" y="3648290"/>
            <a:ext cx="4874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用例图及其用例设计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服务用例总图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4699" y="1023457"/>
            <a:ext cx="6942601" cy="5331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服务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顾客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5488" y="1156590"/>
            <a:ext cx="7730721" cy="5198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357" y="1026451"/>
            <a:ext cx="8673285" cy="5005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1E4E1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7C8B71"/>
                </a:solidFill>
                <a:cs typeface="+mn-ea"/>
                <a:sym typeface="+mn-lt"/>
              </a:rPr>
              <a:t>01</a:t>
            </a:r>
            <a:endParaRPr lang="zh-CN" altLang="en-US" sz="115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08671" y="3640846"/>
            <a:ext cx="2459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7C8B71"/>
                </a:solidFill>
                <a:cs typeface="+mn-ea"/>
                <a:sym typeface="+mn-lt"/>
              </a:rPr>
              <a:t>PART ONE</a:t>
            </a:r>
            <a:endParaRPr lang="zh-CN" altLang="en-US" sz="4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7C8B71"/>
                </a:solidFill>
                <a:cs typeface="+mn-ea"/>
                <a:sym typeface="+mn-lt"/>
              </a:rPr>
              <a:t>目标</a:t>
            </a:r>
            <a:endParaRPr lang="zh-CN" altLang="en-US" sz="40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cxnSp>
        <p:nvCxnSpPr>
          <p:cNvPr id="15" name="肘形连接符 14"/>
          <p:cNvCxnSpPr>
            <a:stCxn id="6" idx="0"/>
            <a:endCxn id="7" idx="1"/>
          </p:cNvCxnSpPr>
          <p:nvPr/>
        </p:nvCxnSpPr>
        <p:spPr>
          <a:xfrm rot="16200000" flipH="1" flipV="1">
            <a:off x="7953519" y="2276285"/>
            <a:ext cx="2004433" cy="1494129"/>
          </a:xfrm>
          <a:prstGeom prst="bentConnector4">
            <a:avLst>
              <a:gd name="adj1" fmla="val -11405"/>
              <a:gd name="adj2" fmla="val 115300"/>
            </a:avLst>
          </a:prstGeom>
          <a:ln w="38100">
            <a:solidFill>
              <a:srgbClr val="7C8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18690" y="1026160"/>
            <a:ext cx="7755255" cy="5185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服务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服务商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529" y="922789"/>
            <a:ext cx="6094602" cy="5633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3825" y="1118870"/>
            <a:ext cx="9404350" cy="497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654" y="985496"/>
            <a:ext cx="7420692" cy="5369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1400" y="1026160"/>
            <a:ext cx="7569200" cy="5386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1245" y="1341120"/>
            <a:ext cx="9850755" cy="441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3678" y="1173277"/>
            <a:ext cx="8244643" cy="5077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45965" y="5032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用例描述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629" y="1026451"/>
            <a:ext cx="7810741" cy="5078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C3CAD8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7269" y="1786242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cs typeface="+mn-ea"/>
                <a:sym typeface="+mn-lt"/>
              </a:rPr>
              <a:t>2</a:t>
            </a:r>
            <a:endParaRPr lang="zh-CN" altLang="en-US" sz="115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0488" y="3648290"/>
            <a:ext cx="4874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业务流程图设计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4523" y="503853"/>
            <a:ext cx="37882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一、服务业务流程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dirty="0"/>
              <a:t>服务商在待分配可接受的服务单列表中接受服务单</a:t>
            </a:r>
            <a:endParaRPr lang="zh-CN" altLang="en-US" dirty="0"/>
          </a:p>
          <a:p>
            <a:r>
              <a:rPr lang="en-US" altLang="zh-CN" dirty="0"/>
              <a:t>•</a:t>
            </a:r>
            <a:r>
              <a:rPr lang="zh-CN" altLang="en-US" dirty="0"/>
              <a:t>若为上门服务：</a:t>
            </a:r>
            <a:endParaRPr lang="zh-CN" altLang="en-US" dirty="0"/>
          </a:p>
          <a:p>
            <a:r>
              <a:rPr lang="zh-CN" altLang="en-US" dirty="0"/>
              <a:t>服务商前往顾客处进行服务。若服务成功，则完成服务单，流程结束；若服务失败，则撤销服务单，流程结束。</a:t>
            </a:r>
            <a:endParaRPr lang="zh-CN" altLang="en-US" dirty="0"/>
          </a:p>
          <a:p>
            <a:r>
              <a:rPr lang="en-US" altLang="zh-CN" dirty="0"/>
              <a:t>•</a:t>
            </a:r>
            <a:r>
              <a:rPr lang="zh-CN" altLang="en-US" dirty="0"/>
              <a:t>若为寄修服务：</a:t>
            </a:r>
            <a:endParaRPr lang="zh-CN" altLang="en-US" dirty="0"/>
          </a:p>
          <a:p>
            <a:r>
              <a:rPr lang="zh-CN" altLang="en-US" dirty="0"/>
              <a:t>服务商下达上门取件快递单，快递员上门取件，将包裹送至服务商处。服务商检查包裹，若包裹与服务单不符，撤销服务单；若包裹与服务单相符，服务商进行相应服务，完成服务单。服务商将包裹寄回顾客，顾客收件，流程结束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026" y="0"/>
            <a:ext cx="7029974" cy="6858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C8B71"/>
                  </a:solidFill>
                  <a:cs typeface="+mn-ea"/>
                  <a:sym typeface="+mn-lt"/>
                </a:rPr>
                <a:t>目标</a:t>
              </a:r>
              <a:endParaRPr lang="zh-CN" altLang="en-US" sz="3200" dirty="0">
                <a:solidFill>
                  <a:srgbClr val="7C8B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4837" y="3876198"/>
            <a:ext cx="2656681" cy="2656682"/>
            <a:chOff x="397427" y="2992582"/>
            <a:chExt cx="3540297" cy="3540298"/>
          </a:xfrm>
        </p:grpSpPr>
        <p:sp>
          <p:nvSpPr>
            <p:cNvPr id="25" name="直角三角形 24"/>
            <p:cNvSpPr/>
            <p:nvPr/>
          </p:nvSpPr>
          <p:spPr>
            <a:xfrm>
              <a:off x="397428" y="3282868"/>
              <a:ext cx="3250012" cy="3250012"/>
            </a:xfrm>
            <a:prstGeom prst="rtTriangle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397427" y="2992582"/>
              <a:ext cx="3540297" cy="3540297"/>
            </a:xfrm>
            <a:prstGeom prst="rtTriangle">
              <a:avLst/>
            </a:prstGeom>
            <a:noFill/>
            <a:ln>
              <a:solidFill>
                <a:srgbClr val="E1E4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16200000">
            <a:off x="9566986" y="135565"/>
            <a:ext cx="2021612" cy="2345071"/>
            <a:chOff x="9162031" y="519543"/>
            <a:chExt cx="2621676" cy="3041146"/>
          </a:xfrm>
        </p:grpSpPr>
        <p:sp>
          <p:nvSpPr>
            <p:cNvPr id="28" name="等腰三角形 27"/>
            <p:cNvSpPr/>
            <p:nvPr/>
          </p:nvSpPr>
          <p:spPr>
            <a:xfrm rot="16200000">
              <a:off x="9291933" y="886517"/>
              <a:ext cx="2676350" cy="2307198"/>
            </a:xfrm>
            <a:prstGeom prst="triangle">
              <a:avLst/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8952296" y="729278"/>
              <a:ext cx="3041146" cy="2621676"/>
            </a:xfrm>
            <a:prstGeom prst="triangle">
              <a:avLst/>
            </a:prstGeom>
            <a:noFill/>
            <a:ln>
              <a:solidFill>
                <a:srgbClr val="7C8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3895" y="2048934"/>
            <a:ext cx="2565905" cy="574534"/>
            <a:chOff x="913895" y="2048934"/>
            <a:chExt cx="2565905" cy="574534"/>
          </a:xfrm>
          <a:solidFill>
            <a:srgbClr val="7C8B71"/>
          </a:solidFill>
        </p:grpSpPr>
        <p:sp>
          <p:nvSpPr>
            <p:cNvPr id="31" name="五边形 30"/>
            <p:cNvSpPr/>
            <p:nvPr/>
          </p:nvSpPr>
          <p:spPr>
            <a:xfrm>
              <a:off x="913895" y="2048934"/>
              <a:ext cx="2565905" cy="574534"/>
            </a:xfrm>
            <a:prstGeom prst="homePlate">
              <a:avLst>
                <a:gd name="adj" fmla="val 532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3896" y="2136146"/>
              <a:ext cx="221877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需求分析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466674" y="1782892"/>
            <a:ext cx="4497493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全面了解用户的需求，划清系统的边界，指导软件设计、开发与测试。通过深入研究用户需求，可以提供更好的用户体验并方便开发者进行更高效的开发。</a:t>
            </a:r>
            <a:endParaRPr lang="zh-CN" altLang="en-US" sz="1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135917" y="3132391"/>
            <a:ext cx="2565905" cy="574534"/>
            <a:chOff x="2135917" y="3132391"/>
            <a:chExt cx="2565905" cy="574534"/>
          </a:xfrm>
          <a:solidFill>
            <a:srgbClr val="7C8B71"/>
          </a:solidFill>
        </p:grpSpPr>
        <p:sp>
          <p:nvSpPr>
            <p:cNvPr id="35" name="五边形 34"/>
            <p:cNvSpPr/>
            <p:nvPr/>
          </p:nvSpPr>
          <p:spPr>
            <a:xfrm>
              <a:off x="2135917" y="3132391"/>
              <a:ext cx="2565905" cy="574534"/>
            </a:xfrm>
            <a:prstGeom prst="homePlate">
              <a:avLst>
                <a:gd name="adj" fmla="val 532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135918" y="3219603"/>
              <a:ext cx="221877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售后模块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701822" y="3004369"/>
            <a:ext cx="449749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了解顾客在购买商品后所面临的售后需求，同时明确商户和平台管理人员的职责。</a:t>
            </a:r>
            <a:endParaRPr lang="zh-CN" altLang="en-US" sz="1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357939" y="4215848"/>
            <a:ext cx="2565905" cy="574534"/>
            <a:chOff x="3357939" y="4215848"/>
            <a:chExt cx="2565905" cy="574534"/>
          </a:xfrm>
        </p:grpSpPr>
        <p:sp>
          <p:nvSpPr>
            <p:cNvPr id="39" name="五边形 38"/>
            <p:cNvSpPr/>
            <p:nvPr/>
          </p:nvSpPr>
          <p:spPr>
            <a:xfrm>
              <a:off x="3357939" y="4215848"/>
              <a:ext cx="2565905" cy="574534"/>
            </a:xfrm>
            <a:prstGeom prst="homePlate">
              <a:avLst>
                <a:gd name="adj" fmla="val 53274"/>
              </a:avLst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57940" y="4303060"/>
              <a:ext cx="2218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服务模块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862914" y="4099420"/>
            <a:ext cx="4497493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通过了解服务商需要提供什么样的服务，开发人员可以优化和改进服务模块的功能，来提高服务商的工作效率。 </a:t>
            </a:r>
            <a:endParaRPr lang="zh-CN" altLang="en-US" sz="1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579962" y="5299306"/>
            <a:ext cx="2565905" cy="574534"/>
            <a:chOff x="4579962" y="5299306"/>
            <a:chExt cx="2565905" cy="574534"/>
          </a:xfrm>
        </p:grpSpPr>
        <p:sp>
          <p:nvSpPr>
            <p:cNvPr id="43" name="五边形 42"/>
            <p:cNvSpPr/>
            <p:nvPr/>
          </p:nvSpPr>
          <p:spPr>
            <a:xfrm>
              <a:off x="4579962" y="5299306"/>
              <a:ext cx="2565905" cy="574534"/>
            </a:xfrm>
            <a:prstGeom prst="homePlate">
              <a:avLst>
                <a:gd name="adj" fmla="val 53274"/>
              </a:avLst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579963" y="5386518"/>
              <a:ext cx="2218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顾客模块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145867" y="5199374"/>
            <a:ext cx="4497493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了解用户在购物过程中不同阶段的需求，并根据这些需求设计并开发出更好的功能，提高用户购物体验和满意度。</a:t>
            </a:r>
            <a:endParaRPr lang="zh-CN" altLang="en-US" sz="1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46" name="平行四边形 45"/>
          <p:cNvSpPr/>
          <p:nvPr/>
        </p:nvSpPr>
        <p:spPr>
          <a:xfrm>
            <a:off x="2135916" y="2623468"/>
            <a:ext cx="1033528" cy="508922"/>
          </a:xfrm>
          <a:prstGeom prst="parallelogram">
            <a:avLst>
              <a:gd name="adj" fmla="val 111978"/>
            </a:avLst>
          </a:prstGeom>
          <a:solidFill>
            <a:srgbClr val="7C8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3357938" y="3706926"/>
            <a:ext cx="1033528" cy="508922"/>
          </a:xfrm>
          <a:prstGeom prst="parallelogram">
            <a:avLst>
              <a:gd name="adj" fmla="val 111978"/>
            </a:avLst>
          </a:prstGeom>
          <a:solidFill>
            <a:srgbClr val="7C8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579961" y="4790382"/>
            <a:ext cx="1033528" cy="508922"/>
          </a:xfrm>
          <a:prstGeom prst="parallelogram">
            <a:avLst>
              <a:gd name="adj" fmla="val 111978"/>
            </a:avLst>
          </a:prstGeom>
          <a:solidFill>
            <a:srgbClr val="7C8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5" grpId="0"/>
      <p:bldP spid="46" grpId="0" animBg="1"/>
      <p:bldP spid="47" grpId="0" animBg="1"/>
      <p:bldP spid="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C3CAD8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7269" y="1786242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cs typeface="+mn-ea"/>
                <a:sym typeface="+mn-lt"/>
              </a:rPr>
              <a:t>3</a:t>
            </a:r>
            <a:endParaRPr lang="zh-CN" altLang="en-US" sz="115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0488" y="3648290"/>
            <a:ext cx="4874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领域模型设计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领域模型设计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24175" y="866775"/>
            <a:ext cx="6343650" cy="512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DE5FA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66626D"/>
                </a:solidFill>
                <a:cs typeface="+mn-ea"/>
                <a:sym typeface="+mn-lt"/>
              </a:rPr>
              <a:t>04</a:t>
            </a:r>
            <a:endParaRPr lang="zh-CN" altLang="en-US" sz="115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40970" y="3640846"/>
            <a:ext cx="272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66626D"/>
                </a:solidFill>
                <a:cs typeface="+mn-ea"/>
                <a:sym typeface="+mn-lt"/>
              </a:rPr>
              <a:t>PART FOUR</a:t>
            </a:r>
            <a:endParaRPr lang="zh-CN" altLang="en-US" sz="44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66626D"/>
                </a:solidFill>
                <a:cs typeface="+mn-ea"/>
                <a:sym typeface="+mn-lt"/>
              </a:rPr>
              <a:t>顾客需求分析</a:t>
            </a:r>
            <a:endParaRPr lang="zh-CN" altLang="en-US" sz="40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cxnSp>
        <p:nvCxnSpPr>
          <p:cNvPr id="15" name="肘形连接符 14"/>
          <p:cNvCxnSpPr>
            <a:stCxn id="6" idx="0"/>
            <a:endCxn id="7" idx="1"/>
          </p:cNvCxnSpPr>
          <p:nvPr/>
        </p:nvCxnSpPr>
        <p:spPr>
          <a:xfrm rot="16200000" flipH="1" flipV="1">
            <a:off x="7819668" y="2142435"/>
            <a:ext cx="2004433" cy="1761830"/>
          </a:xfrm>
          <a:prstGeom prst="bentConnector4">
            <a:avLst>
              <a:gd name="adj1" fmla="val -11405"/>
              <a:gd name="adj2" fmla="val 112975"/>
            </a:avLst>
          </a:prstGeom>
          <a:ln w="38100">
            <a:solidFill>
              <a:srgbClr val="66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DE5FA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7269" y="1786242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cs typeface="+mn-ea"/>
                <a:sym typeface="+mn-lt"/>
              </a:rPr>
              <a:t>1</a:t>
            </a:r>
            <a:endParaRPr lang="zh-CN" altLang="en-US" sz="115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0488" y="3648290"/>
            <a:ext cx="4874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用例图及其用例设计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顾客用例总图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849" y="1149681"/>
            <a:ext cx="5970302" cy="5058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顾客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商品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1794" y="1090567"/>
            <a:ext cx="6414856" cy="5293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用例描述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6370" y="1308735"/>
            <a:ext cx="9319260" cy="4377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用例描述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739" y="1081477"/>
            <a:ext cx="8166521" cy="5093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用例描述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843" y="915951"/>
            <a:ext cx="8324314" cy="519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顾客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购物车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5814" y="962685"/>
            <a:ext cx="6696146" cy="5144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D8C8AF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A2998A"/>
                </a:solidFill>
                <a:cs typeface="+mn-ea"/>
                <a:sym typeface="+mn-lt"/>
              </a:rPr>
              <a:t>02</a:t>
            </a:r>
            <a:endParaRPr lang="zh-CN" altLang="en-US" sz="115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29375" y="3640846"/>
            <a:ext cx="2938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A2998A"/>
                </a:solidFill>
                <a:cs typeface="+mn-ea"/>
                <a:sym typeface="+mn-lt"/>
              </a:rPr>
              <a:t>PART THREE</a:t>
            </a:r>
            <a:endParaRPr lang="zh-CN" altLang="en-US" sz="44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A2998A"/>
                </a:solidFill>
                <a:cs typeface="+mn-ea"/>
                <a:sym typeface="+mn-lt"/>
              </a:rPr>
              <a:t>售后需求分析</a:t>
            </a:r>
            <a:endParaRPr lang="zh-CN" altLang="en-US" sz="40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cxnSp>
        <p:nvCxnSpPr>
          <p:cNvPr id="8" name="肘形连接符 7"/>
          <p:cNvCxnSpPr>
            <a:stCxn id="4" idx="0"/>
            <a:endCxn id="5" idx="1"/>
          </p:cNvCxnSpPr>
          <p:nvPr/>
        </p:nvCxnSpPr>
        <p:spPr>
          <a:xfrm rot="16200000" flipH="1" flipV="1">
            <a:off x="7713871" y="2036637"/>
            <a:ext cx="2004433" cy="1973425"/>
          </a:xfrm>
          <a:prstGeom prst="bentConnector4">
            <a:avLst>
              <a:gd name="adj1" fmla="val -11405"/>
              <a:gd name="adj2" fmla="val 111584"/>
            </a:avLst>
          </a:prstGeom>
          <a:ln w="38100">
            <a:solidFill>
              <a:srgbClr val="A29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用例描述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2035" y="915670"/>
            <a:ext cx="7430770" cy="537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用例描述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9425" y="1025525"/>
            <a:ext cx="8556625" cy="4806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用例描述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1720" y="1295400"/>
            <a:ext cx="10069195" cy="4297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顾客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订单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254" y="1278368"/>
            <a:ext cx="7238211" cy="4585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用例描述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654" y="1628687"/>
            <a:ext cx="5206532" cy="31246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6466"/>
            <a:ext cx="5206532" cy="4915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顾客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售后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1883" y="1051129"/>
            <a:ext cx="6069929" cy="5148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字魂58号-创中黑"/>
                <a:cs typeface="+mn-ea"/>
                <a:sym typeface="+mn-lt"/>
              </a:rPr>
              <a:t>顾客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个人信息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972" y="915951"/>
            <a:ext cx="7088638" cy="5409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DE5FA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7269" y="1786242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cs typeface="+mn-ea"/>
                <a:sym typeface="+mn-lt"/>
              </a:rPr>
              <a:t>2</a:t>
            </a:r>
            <a:endParaRPr lang="zh-CN" altLang="en-US" sz="115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0488" y="3648290"/>
            <a:ext cx="4874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业务流程图设计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210" y="770777"/>
            <a:ext cx="8383398" cy="5137624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>
            <a:off x="412699" y="275352"/>
            <a:ext cx="3085511" cy="62865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一、顾客购买商品业务流程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顾客购买商品首先需要提交订单，随后进入支付。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1.1</a:t>
            </a:r>
            <a:r>
              <a:rPr lang="zh-CN" altLang="en-US" sz="1600" dirty="0"/>
              <a:t>若支付成功，则确认订单；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1.2</a:t>
            </a:r>
            <a:r>
              <a:rPr lang="zh-CN" altLang="en-US" sz="1600" dirty="0"/>
              <a:t>若支付失败，则取消订单，流程结束。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1.3</a:t>
            </a:r>
            <a:r>
              <a:rPr lang="zh-CN" altLang="en-US" sz="1600" dirty="0"/>
              <a:t>若顾客未立即支付，则系统间隔</a:t>
            </a:r>
            <a:r>
              <a:rPr lang="en-US" altLang="zh-CN" sz="1600" dirty="0"/>
              <a:t>30</a:t>
            </a:r>
            <a:r>
              <a:rPr lang="zh-CN" altLang="en-US" sz="1600" dirty="0"/>
              <a:t>分钟检查支付状态，</a:t>
            </a:r>
            <a:r>
              <a:rPr lang="en-US" altLang="zh-CN" sz="1600" dirty="0"/>
              <a:t>1.3.1</a:t>
            </a:r>
            <a:r>
              <a:rPr lang="zh-CN" altLang="en-US" sz="1600" dirty="0"/>
              <a:t>若支付失败则取消订单，流程结束；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1.3.2</a:t>
            </a:r>
            <a:r>
              <a:rPr lang="zh-CN" altLang="en-US" sz="1600" dirty="0"/>
              <a:t>若支付成功则确认订单。</a:t>
            </a:r>
            <a:endParaRPr lang="zh-CN" altLang="en-US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支付成功后系统确认订单，生成物流面单，商户进行拣货、包裹，随后发货。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之后由物流公司进行配送，</a:t>
            </a:r>
            <a:r>
              <a:rPr lang="en-US" altLang="zh-CN" sz="1600" dirty="0"/>
              <a:t>3.1</a:t>
            </a:r>
            <a:r>
              <a:rPr lang="zh-CN" altLang="en-US" sz="1600" dirty="0"/>
              <a:t>若配送失败，则物流公司进行退货配送，商户售后收件，流程结束；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3.2</a:t>
            </a:r>
            <a:r>
              <a:rPr lang="zh-CN" altLang="en-US" sz="1600" dirty="0"/>
              <a:t>若配送成功，流程结束。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DE5FA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7269" y="1786242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cs typeface="+mn-ea"/>
                <a:sym typeface="+mn-lt"/>
              </a:rPr>
              <a:t>3</a:t>
            </a:r>
            <a:endParaRPr lang="zh-CN" altLang="en-US" sz="115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0488" y="3648290"/>
            <a:ext cx="4874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领域模型设计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DAC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A2998A"/>
                  </a:solidFill>
                  <a:cs typeface="+mn-ea"/>
                  <a:sym typeface="+mn-lt"/>
                </a:rPr>
                <a:t>目录</a:t>
              </a:r>
              <a:endParaRPr lang="zh-CN" altLang="en-US" sz="3200" dirty="0">
                <a:solidFill>
                  <a:srgbClr val="A2998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95770" y="1916866"/>
            <a:ext cx="2140642" cy="3415625"/>
            <a:chOff x="819841" y="1672423"/>
            <a:chExt cx="2140642" cy="3415625"/>
          </a:xfrm>
        </p:grpSpPr>
        <p:sp>
          <p:nvSpPr>
            <p:cNvPr id="8" name="矩形 7"/>
            <p:cNvSpPr/>
            <p:nvPr/>
          </p:nvSpPr>
          <p:spPr>
            <a:xfrm>
              <a:off x="819841" y="2402289"/>
              <a:ext cx="2140642" cy="2685759"/>
            </a:xfrm>
            <a:prstGeom prst="rect">
              <a:avLst/>
            </a:prstGeom>
            <a:noFill/>
            <a:ln w="28575">
              <a:solidFill>
                <a:srgbClr val="A29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60296" y="1672423"/>
              <a:ext cx="1459732" cy="1459732"/>
              <a:chOff x="997334" y="1784734"/>
              <a:chExt cx="1459732" cy="145973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997334" y="1784734"/>
                <a:ext cx="1459732" cy="1459732"/>
              </a:xfrm>
              <a:prstGeom prst="ellipse">
                <a:avLst/>
              </a:prstGeom>
              <a:solidFill>
                <a:srgbClr val="A299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276597" y="2037546"/>
                <a:ext cx="90120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en-US" altLang="zh-CN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STEP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103635" y="3239876"/>
              <a:ext cx="15730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A2998A"/>
                  </a:solidFill>
                  <a:cs typeface="+mn-ea"/>
                  <a:sym typeface="+mn-lt"/>
                </a:rPr>
                <a:t>用例图及其用例设计</a:t>
              </a:r>
              <a:endParaRPr lang="zh-CN" altLang="en-US" sz="2400" dirty="0">
                <a:solidFill>
                  <a:srgbClr val="A2998A"/>
                </a:solidFill>
                <a:cs typeface="+mn-ea"/>
                <a:sym typeface="+mn-lt"/>
              </a:endParaRPr>
            </a:p>
            <a:p>
              <a:pPr algn="ctr"/>
              <a:endParaRPr lang="zh-CN" altLang="en-US" dirty="0">
                <a:solidFill>
                  <a:srgbClr val="A2998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52866" y="1916866"/>
            <a:ext cx="2140642" cy="3415625"/>
            <a:chOff x="819841" y="1672423"/>
            <a:chExt cx="2140642" cy="3415625"/>
          </a:xfrm>
        </p:grpSpPr>
        <p:sp>
          <p:nvSpPr>
            <p:cNvPr id="13" name="矩形 12"/>
            <p:cNvSpPr/>
            <p:nvPr/>
          </p:nvSpPr>
          <p:spPr>
            <a:xfrm>
              <a:off x="819841" y="2402289"/>
              <a:ext cx="2140642" cy="2685759"/>
            </a:xfrm>
            <a:prstGeom prst="rect">
              <a:avLst/>
            </a:prstGeom>
            <a:noFill/>
            <a:ln w="28575">
              <a:solidFill>
                <a:srgbClr val="A29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160296" y="1672423"/>
              <a:ext cx="1459732" cy="1459732"/>
              <a:chOff x="997334" y="1784734"/>
              <a:chExt cx="1459732" cy="145973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997334" y="1784734"/>
                <a:ext cx="1459732" cy="1459732"/>
              </a:xfrm>
              <a:prstGeom prst="ellipse">
                <a:avLst/>
              </a:prstGeom>
              <a:solidFill>
                <a:srgbClr val="B6B1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76597" y="2037546"/>
                <a:ext cx="90120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en-US" altLang="zh-CN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STEP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82762" y="3236960"/>
              <a:ext cx="176042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A2998A"/>
                  </a:solidFill>
                  <a:cs typeface="+mn-ea"/>
                  <a:sym typeface="+mn-lt"/>
                </a:rPr>
                <a:t>业务流程图设计</a:t>
              </a:r>
              <a:endParaRPr lang="zh-CN" altLang="en-US" sz="2400" dirty="0">
                <a:solidFill>
                  <a:srgbClr val="A2998A"/>
                </a:solidFill>
                <a:cs typeface="+mn-ea"/>
                <a:sym typeface="+mn-lt"/>
              </a:endParaRPr>
            </a:p>
            <a:p>
              <a:pPr algn="ctr"/>
              <a:endParaRPr lang="zh-CN" altLang="en-US" dirty="0">
                <a:solidFill>
                  <a:srgbClr val="A2998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646531" y="1916866"/>
            <a:ext cx="2140642" cy="3415625"/>
            <a:chOff x="819841" y="1672423"/>
            <a:chExt cx="2140642" cy="3415625"/>
          </a:xfrm>
        </p:grpSpPr>
        <p:sp>
          <p:nvSpPr>
            <p:cNvPr id="27" name="矩形 26"/>
            <p:cNvSpPr/>
            <p:nvPr/>
          </p:nvSpPr>
          <p:spPr>
            <a:xfrm>
              <a:off x="819841" y="2402289"/>
              <a:ext cx="2140642" cy="2685759"/>
            </a:xfrm>
            <a:prstGeom prst="rect">
              <a:avLst/>
            </a:prstGeom>
            <a:noFill/>
            <a:ln w="28575">
              <a:solidFill>
                <a:srgbClr val="A29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160296" y="1672423"/>
              <a:ext cx="1459732" cy="1459732"/>
              <a:chOff x="997334" y="1784734"/>
              <a:chExt cx="1459732" cy="1459732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997334" y="1784734"/>
                <a:ext cx="1459732" cy="1459732"/>
              </a:xfrm>
              <a:prstGeom prst="ellipse">
                <a:avLst/>
              </a:prstGeom>
              <a:solidFill>
                <a:srgbClr val="DACA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276597" y="2037546"/>
                <a:ext cx="90120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en-US" altLang="zh-CN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STEP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103635" y="3239876"/>
              <a:ext cx="15730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A2998A"/>
                  </a:solidFill>
                  <a:cs typeface="+mn-ea"/>
                  <a:sym typeface="+mn-lt"/>
                </a:rPr>
                <a:t>领域模型设计</a:t>
              </a:r>
              <a:endParaRPr lang="zh-CN" altLang="en-US" sz="2400" dirty="0">
                <a:solidFill>
                  <a:srgbClr val="A2998A"/>
                </a:solidFill>
                <a:cs typeface="+mn-ea"/>
                <a:sym typeface="+mn-lt"/>
              </a:endParaRPr>
            </a:p>
            <a:p>
              <a:pPr algn="ctr"/>
              <a:endParaRPr lang="zh-CN" altLang="en-US" dirty="0">
                <a:solidFill>
                  <a:srgbClr val="A2998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980188" y="3927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/>
                <a:cs typeface="+mn-ea"/>
                <a:sym typeface="+mn-lt"/>
              </a:rPr>
              <a:t>领域模型设计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73350" y="1635760"/>
            <a:ext cx="6845935" cy="374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1778991"/>
            <a:ext cx="10406743" cy="330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356" y="1942276"/>
            <a:ext cx="93672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787481"/>
                </a:solidFill>
                <a:cs typeface="+mn-ea"/>
                <a:sym typeface="+mn-lt"/>
              </a:rPr>
              <a:t>THANK YOU</a:t>
            </a:r>
            <a:endParaRPr lang="zh-CN" altLang="en-US" sz="11500" b="1" dirty="0">
              <a:solidFill>
                <a:srgbClr val="78748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2356" y="3592285"/>
            <a:ext cx="9367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87481"/>
                </a:solidFill>
                <a:cs typeface="+mn-ea"/>
                <a:sym typeface="+mn-lt"/>
              </a:rPr>
              <a:t>感谢各位的聆听</a:t>
            </a:r>
            <a:endParaRPr lang="zh-CN" altLang="en-US" sz="8000" dirty="0">
              <a:solidFill>
                <a:srgbClr val="78748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D8C8AF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3119" y="1797997"/>
            <a:ext cx="11157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cs typeface="+mn-ea"/>
                <a:sym typeface="+mn-lt"/>
              </a:rPr>
              <a:t>1</a:t>
            </a:r>
            <a:endParaRPr lang="zh-CN" altLang="en-US" sz="115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7477" y="3660045"/>
            <a:ext cx="477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用例图及其用例设计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售后用例总图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985" y="903159"/>
            <a:ext cx="6988030" cy="5441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9088" y="379939"/>
            <a:ext cx="477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售后</a:t>
            </a:r>
            <a:r>
              <a:rPr lang="en-US" altLang="zh-CN" sz="2800" b="1" dirty="0">
                <a:cs typeface="+mn-ea"/>
                <a:sym typeface="+mn-lt"/>
              </a:rPr>
              <a:t>——</a:t>
            </a:r>
            <a:r>
              <a:rPr lang="zh-CN" altLang="en-US" sz="2800" b="1" dirty="0">
                <a:cs typeface="+mn-ea"/>
                <a:sym typeface="+mn-lt"/>
              </a:rPr>
              <a:t>顾客</a:t>
            </a:r>
            <a:endParaRPr lang="zh-CN" altLang="en-US" sz="2800" b="1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4940" y="964565"/>
            <a:ext cx="6802755" cy="5145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ISPRING_PRESENTATION_TITLE" val="PowerPoint 演示文稿"/>
  <p:tag name="commondata" val="eyJoZGlkIjoiYjk5ODM0YmMxOWJiYWQyNDU4MGIzYWRmYTA0ZmI5N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k4sioyo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k4sioyo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WPS 演示</Application>
  <PresentationFormat>宽屏</PresentationFormat>
  <Paragraphs>250</Paragraphs>
  <Slides>61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Arial</vt:lpstr>
      <vt:lpstr>宋体</vt:lpstr>
      <vt:lpstr>Wingdings</vt:lpstr>
      <vt:lpstr>微软雅黑</vt:lpstr>
      <vt:lpstr>字魂58号-创中黑</vt:lpstr>
      <vt:lpstr>黑体</vt:lpstr>
      <vt:lpstr>Arial Unicode MS</vt:lpstr>
      <vt:lpstr>等线</vt:lpstr>
      <vt:lpstr>字魂58号-创中黑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>第一PPT</dc:creator>
  <cp:keywords>www.1ppt.com</cp:keywords>
  <dc:description>www.1ppt.com</dc:description>
  <cp:lastModifiedBy>Dan</cp:lastModifiedBy>
  <cp:revision>42</cp:revision>
  <dcterms:created xsi:type="dcterms:W3CDTF">2020-05-04T07:16:00Z</dcterms:created>
  <dcterms:modified xsi:type="dcterms:W3CDTF">2023-10-16T10:13:25Z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ABAD8A609AE04E28A5C097E609394BE1_12</vt:lpwstr>
  </property>
  <property fmtid="{D5CDD505-2E9C-101B-9397-08002B2CF9AE}" pid="3" name="KSOProductBuildVer">
    <vt:lpwstr>2052-12.1.0.15712</vt:lpwstr>
  </property>
</Properties>
</file>