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2">
  <p:sldMasterIdLst>
    <p:sldMasterId id="2147483648" r:id="rId1"/>
  </p:sldMasterIdLst>
  <p:sldIdLst>
    <p:sldId id="337" r:id="rId2"/>
    <p:sldId id="338" r:id="rId3"/>
    <p:sldId id="376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50" r:id="rId14"/>
    <p:sldId id="351" r:id="rId15"/>
    <p:sldId id="348" r:id="rId16"/>
    <p:sldId id="352" r:id="rId17"/>
    <p:sldId id="349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2" autoAdjust="0"/>
    <p:restoredTop sz="94660"/>
  </p:normalViewPr>
  <p:slideViewPr>
    <p:cSldViewPr snapToGrid="0">
      <p:cViewPr>
        <p:scale>
          <a:sx n="117" d="100"/>
          <a:sy n="117" d="100"/>
        </p:scale>
        <p:origin x="-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1701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20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488A-7DD2-4D7D-BCA3-F0479BEF8E8C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1DC-E588-4BA3-965B-5CBEE248C5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8" y="5987676"/>
            <a:ext cx="3236458" cy="7765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loud.cn-north-4.huaweicloud.com/dolphin/project/36dd051d2c9646e8bb61daaf3f330f23/dolphin/doc/home/202tthlobp#heading28358" TargetMode="Externa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2797" y="904426"/>
            <a:ext cx="79464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面向对象设计与分析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8877" y="2012422"/>
            <a:ext cx="647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Object Oriented Analysis and Design </a:t>
            </a:r>
            <a:endParaRPr lang="en-GB" altLang="zh-CN" sz="2800" dirty="0">
              <a:effectLst/>
            </a:endParaRPr>
          </a:p>
          <a:p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199962" y="2966529"/>
            <a:ext cx="687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售后、服务、顾客模块需求设计</a:t>
            </a:r>
            <a:endParaRPr kumimoji="1"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0794" y="355130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Aftersales, service, customer module requirement analysis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4141" y="4505411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/>
              <a:t>叫啥名队</a:t>
            </a:r>
            <a:endParaRPr kumimoji="1" lang="en-US" altLang="zh-CN" sz="2000" dirty="0"/>
          </a:p>
          <a:p>
            <a:pPr algn="ctr"/>
            <a:r>
              <a:rPr kumimoji="1" lang="zh-CN" altLang="en-US" sz="2000" dirty="0"/>
              <a:t>成员：顾畅、刘予晗、张宁坚、邱佳伟、吴凯、徐啸</a:t>
            </a:r>
            <a:endParaRPr kumimoji="1" lang="en-US" altLang="zh-CN" sz="2000" dirty="0"/>
          </a:p>
          <a:p>
            <a:pPr algn="ctr"/>
            <a:r>
              <a:rPr kumimoji="1" lang="zh-CN" altLang="en-US" sz="2000" dirty="0"/>
              <a:t>邮箱：</a:t>
            </a:r>
            <a:r>
              <a:rPr kumimoji="1" lang="en-US" altLang="zh-CN" sz="2000" dirty="0"/>
              <a:t>guchang0208@outlook.com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领域模型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Domain Model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5680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顾客模块领域模型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57" y="444913"/>
            <a:ext cx="5972810" cy="5235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7788" y="3429000"/>
            <a:ext cx="513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 功能需求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7788" y="4444663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sz="2400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7C7C7C"/>
                </a:solidFill>
                <a:latin typeface="Arial" panose="020B0604020202020204" pitchFamily="34" charset="0"/>
              </a:rPr>
              <a:t>requirement</a:t>
            </a:r>
            <a:endParaRPr lang="zh-CN" altLang="en-US" sz="2400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5680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售后模块功能划分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413550"/>
            <a:ext cx="3317200" cy="52665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3600" y="59239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售后部分用例图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35" y="159385"/>
            <a:ext cx="4391785" cy="576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3246" y="63940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售后仲裁部分用例图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FB3A05-F024-8B59-880E-9C5BCE0F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69" y="0"/>
            <a:ext cx="4622513" cy="63940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5680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服务模块功能划分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98" y="655052"/>
            <a:ext cx="5653372" cy="48837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5893" y="59870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管理服务部分用例图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90" y="96412"/>
            <a:ext cx="6253671" cy="58905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5680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顾客模块功能划分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57" y="636697"/>
            <a:ext cx="5820410" cy="50434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9001" y="58979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商品部分用例图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98" y="72441"/>
            <a:ext cx="5270500" cy="58254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9001" y="58979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购物车部分用例图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" y="-1"/>
            <a:ext cx="5413170" cy="5897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2610" y="16525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0496" y="1136064"/>
            <a:ext cx="59601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 业务需求</a:t>
            </a:r>
            <a:endParaRPr kumimoji="1"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业务流程</a:t>
            </a:r>
            <a:endParaRPr kumimoji="1"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	1.2</a:t>
            </a:r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领域模型</a:t>
            </a:r>
            <a:endParaRPr kumimoji="1"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 功能需求</a:t>
            </a:r>
            <a:endParaRPr kumimoji="1"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功能划分</a:t>
            </a:r>
            <a:endParaRPr kumimoji="1"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	2.2</a:t>
            </a:r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  <a:endParaRPr kumimoji="1"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9368" y="60348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订单部分用例图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30" y="0"/>
            <a:ext cx="6109970" cy="60348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 division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5626" y="56873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个人信息部分用例图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69" y="0"/>
            <a:ext cx="6636473" cy="56873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（一）售后申请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44040" y="1695740"/>
          <a:ext cx="9646920" cy="4445978"/>
        </p:xfrm>
        <a:graphic>
          <a:graphicData uri="http://schemas.openxmlformats.org/drawingml/2006/table">
            <a:tbl>
              <a:tblPr firstRow="1" firstCol="1" bandRow="1"/>
              <a:tblGrid>
                <a:gridCol w="462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1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98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MALL-AFTERSALE-001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用例名称：售后申请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8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98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8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参与者：顾客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98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描述：顾客向商户申请某类已购买商品的售后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98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触发事件：界面操作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进入售后页面，开始售后申请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售后详情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选择需要进行售后的商品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已购买商品信息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选择售后方式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各种售后服务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0998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申请售后成功，需要售后的商品的状态改为售后处理中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（二）审核售后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10640" y="1695740"/>
          <a:ext cx="10550854" cy="4583140"/>
        </p:xfrm>
        <a:graphic>
          <a:graphicData uri="http://schemas.openxmlformats.org/drawingml/2006/table">
            <a:tbl>
              <a:tblPr firstRow="1" firstCol="1" bandRow="1"/>
              <a:tblGrid>
                <a:gridCol w="505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05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MALL-AFTERSALE-002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用例名称：审核售后</a:t>
                      </a: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04">
                <a:tc gridSpan="2"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03">
                <a:tc gridSpan="2"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43">
                <a:tc gridSpan="2"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参与者：商户</a:t>
                      </a: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 gridSpan="2"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描述：检查用户退来的商品之后，根据情况是否允许用户进行售后流程</a:t>
                      </a: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22">
                <a:tc gridSpan="2"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触发事件：界面操作</a:t>
                      </a: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845"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828"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显示商户提交的售后申请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提交的售后申请</a:t>
                      </a: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424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560"/>
                        </a:spcBef>
                        <a:spcAft>
                          <a:spcPts val="780"/>
                        </a:spcAft>
                        <a:buFont typeface="+mj-lt"/>
                        <a:buAutoNum type="arabicPeriod" startAt="2"/>
                      </a:pPr>
                      <a:r>
                        <a:rPr lang="zh-CN" sz="1800" kern="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选择接受，系统返回并准备售后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处理方式</a:t>
                      </a: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45"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1415"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2a. </a:t>
                      </a:r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选择取消：系统返回，商户驳回顾客的售后申请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取消原因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359" marR="55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（三）查询售后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6890" y="1726517"/>
          <a:ext cx="10801749" cy="4586293"/>
        </p:xfrm>
        <a:graphic>
          <a:graphicData uri="http://schemas.openxmlformats.org/drawingml/2006/table">
            <a:tbl>
              <a:tblPr firstRow="1" firstCol="1" bandRow="1"/>
              <a:tblGrid>
                <a:gridCol w="518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MALL-AFTERSALE-003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用例名称：查询售后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参与者：商户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描述：商户查询现在正在进行的售后和顾客提出的售后请求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触发事件：界面操作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290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系统排列出目前的的已处理和未处理的售后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已处理和未处理的售后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0799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560"/>
                        </a:spcBef>
                        <a:spcAft>
                          <a:spcPts val="780"/>
                        </a:spcAft>
                        <a:buFont typeface="+mj-lt"/>
                        <a:buAutoNum type="arabicPeriod" startAt="2"/>
                      </a:pPr>
                      <a:r>
                        <a:rPr lang="zh-CN" sz="1800" kern="100" dirty="0">
                          <a:effectLst/>
                          <a:latin typeface="等线" panose="02010600030101010101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商户输入需要查询的售后请求，系统根据输入，返回符合要求的售后及其相关信息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符合要求的售后及其相关信息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8644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2a. </a:t>
                      </a:r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系统未能找到符合要求的售后信息，提示未找到或该售后信息不存在之后返回 场景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（四）申请仲裁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76891" y="1726517"/>
          <a:ext cx="10684604" cy="4415201"/>
        </p:xfrm>
        <a:graphic>
          <a:graphicData uri="http://schemas.openxmlformats.org/drawingml/2006/table">
            <a:tbl>
              <a:tblPr firstRow="1" firstCol="1" bandRow="1"/>
              <a:tblGrid>
                <a:gridCol w="534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47">
                <a:tc>
                  <a:txBody>
                    <a:bodyPr/>
                    <a:lstStyle/>
                    <a:p>
                      <a:pPr algn="just">
                        <a:spcBef>
                          <a:spcPts val="780"/>
                        </a:spcBef>
                        <a:spcAft>
                          <a:spcPts val="1560"/>
                        </a:spcAft>
                      </a:pP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MALL-AFTERSALE-004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用例名称：申请仲裁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47">
                <a:tc gridSpan="2"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47"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售后仲裁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参与者：顾客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47">
                <a:tc gridSpan="2"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描述：顾客申请仲裁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347">
                <a:tc gridSpan="2"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触发事件：顾客点击申请仲裁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47"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主成功场景：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69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系统显示顾客需要提交仲裁请求和申请仲裁的材料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仲裁请求和申请仲裁的材料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69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顾客在仲裁单上填写仲裁请求和申请仲裁的材料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仲裁请求和申请仲裁的材料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4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顾客提交仲裁单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34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系统显示已提交仲裁单，等待审核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347"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34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347">
                <a:tc gridSpan="2">
                  <a:txBody>
                    <a:bodyPr/>
                    <a:lstStyle/>
                    <a:p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其他：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（五）查询仲裁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6891" y="1726518"/>
          <a:ext cx="10603522" cy="4495807"/>
        </p:xfrm>
        <a:graphic>
          <a:graphicData uri="http://schemas.openxmlformats.org/drawingml/2006/table">
            <a:tbl>
              <a:tblPr firstRow="1" firstCol="1" bandRow="1"/>
              <a:tblGrid>
                <a:gridCol w="530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MALL-AFTERSALE-0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用例名称：查询仲裁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8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售后仲裁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参与者：平台管理人员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8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描述：平台管理人员查询仲裁单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触发事件：平台管理人员查询仲裁单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主成功场景：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系统显示仲裁单分类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仲裁单分类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平台管理人员选择分类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系统显示分类下仲裁单列表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平台管理人员点击查看仲裁单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系统显示该仲裁单的详细信息、仲裁状态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仲裁单的详细信息、仲裁单的仲裁状态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3a.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分类下没有仲裁单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不显示仲裁单列表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98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其他：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（六）审核仲裁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76891" y="1695740"/>
          <a:ext cx="10684604" cy="4613623"/>
        </p:xfrm>
        <a:graphic>
          <a:graphicData uri="http://schemas.openxmlformats.org/drawingml/2006/table">
            <a:tbl>
              <a:tblPr firstRow="1" firstCol="1" bandRow="1"/>
              <a:tblGrid>
                <a:gridCol w="534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MALL-AFTERSALE-0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用例名称：审核仲裁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86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售后仲裁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参与者：平台管理人员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86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描述：平台管理人员对顾客提交的仲裁单进行审核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86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触发事件：平台管理人员对顾客提交的仲裁单进行审核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主成功场景：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系统显示顾客提交的仲裁单的信息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1791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平台管理人员通过顾客提交的仲裁单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系统显示顾客提交的仲裁单已通过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2a. 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平台管理人员否决仲裁申请单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486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系统显示顾客提交的仲裁单未通过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486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其他：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（七）应诉纠纷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6891" y="1726516"/>
          <a:ext cx="10684604" cy="4537120"/>
        </p:xfrm>
        <a:graphic>
          <a:graphicData uri="http://schemas.openxmlformats.org/drawingml/2006/table">
            <a:tbl>
              <a:tblPr firstRow="1" firstCol="1" bandRow="1"/>
              <a:tblGrid>
                <a:gridCol w="534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70">
                <a:tc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MALL-AFTERSALE-0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用例名称：应诉纠纷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7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70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售后仲裁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参与者：商户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7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描述：商户应诉纠纷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7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触发事件：顾客提交的仲裁单通过后，商户进行应诉纠纷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70">
                <a:tc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主成功场景：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14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系统显示商户需要在仲裁单上填写商户回复和商户方的仲裁材料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商户回复和商户方的仲裁材料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14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商户填写商户回复和商户方的仲裁材料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商户回复和商户方的仲裁材料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7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商户提交仲裁单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仲裁单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714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系统显示应仲裁单已提交，平台将进行仲裁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70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7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7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其他：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（八）仲裁纠纷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售后模块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401" y="9262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After-sale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76891" y="1726517"/>
          <a:ext cx="10684604" cy="4521886"/>
        </p:xfrm>
        <a:graphic>
          <a:graphicData uri="http://schemas.openxmlformats.org/drawingml/2006/table">
            <a:tbl>
              <a:tblPr firstRow="1" firstCol="1" bandRow="1"/>
              <a:tblGrid>
                <a:gridCol w="534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用例编号：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MALL-AFTERSALE-0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用例名称：仲裁纠纷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9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包：售后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售后仲裁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参与者：平台管理人员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9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描述：平台管理人员仲裁纠纷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9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触发事件：平台管理人员仲裁纠纷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主成功场景：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982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系统显示仲裁单中顾客商户双方的仲裁信息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顾客商户双方提交的仲裁信息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平台管理人员仲裁且支持顾客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系统向顾客支付商户的保证金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扩展场景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2a. 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平台管理人员仲裁且支持商户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92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系统向顾客发送仲裁未成功的消息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992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其他：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3E2F8D-3C30-1F1C-93DC-4247B1A45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2" y="176656"/>
            <a:ext cx="11472335" cy="59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5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（一）提交服务单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服务模块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96881" y="9262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95400" y="1726516"/>
          <a:ext cx="10566094" cy="455235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29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4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942"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 spc="-5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</a:t>
                      </a:r>
                      <a:r>
                        <a:rPr lang="en-US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MALL-SERVICE-001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用例名称：提交服务单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59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包：服务</a:t>
                      </a: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参与者：商户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59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描述：商户提交服务单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59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触发事件：商户提交服务单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主成功场景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系统显示服务单提交场景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商户选择服务商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商户编辑服务单信息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服务单内容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商户提交服务单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45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系统返回提交成功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Success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942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942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942">
                <a:tc gridSpan="3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（二）查询服务单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服务模块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96881" y="9262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76891" y="1695740"/>
          <a:ext cx="10684604" cy="45831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5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638"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 spc="-5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</a:t>
                      </a: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MALL-SERVICE-002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用例名称：查询服务单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43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级别：用户目标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包：服务</a:t>
                      </a: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参与者：服务商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43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描述：服务商查询服务单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43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触发事件：服务商查询服务单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主成功场景：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系统显示当前全部服务单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服务单概览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服务商条件筛选服务单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服务单内容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系统显示满足条件的服务单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服务单概览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2a.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相应查询内容不存在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638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显示空内容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638">
                <a:tc gridSpan="3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（三）审查服务单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服务模块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96881" y="9262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6891" y="1695740"/>
          <a:ext cx="10684602" cy="465934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5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67"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 spc="-5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</a:t>
                      </a: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MALL-SERVICE-003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用例名称：审查服务单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49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4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包：服务</a:t>
                      </a: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参与者：服务商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49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描述：服务商审查服务单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49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触发事件：服务商审查服务单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4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主成功场景：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4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系统显示服务单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服务单概览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49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服务商接受服务单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2a.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服务商拒绝服务单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服务商提交拒绝理由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拒绝理由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767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系统向商户发送拒绝理由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拒绝理由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767">
                <a:tc gridSpan="3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（四）完成服务单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服务模块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96881" y="9262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76891" y="1726517"/>
          <a:ext cx="10684602" cy="450664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5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37"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 spc="-5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</a:t>
                      </a: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MALL-SERVICE-004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用例名称：完成服务单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54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级别：用户目标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54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包：服务</a:t>
                      </a: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参与者：服务商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54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描述：服务商完成服务单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54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触发事件：服务商完成服务单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54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主成功场景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54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系统显示服务单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服务单概览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54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服务商完成服务单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854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服务商向商户发送服务单完成信息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Success</a:t>
                      </a:r>
                      <a:r>
                        <a:rPr lang="zh-CN" sz="18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937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937">
                <a:tc gridSpan="3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8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（五）撤销服务单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服务模块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96881" y="9262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6891" y="1695741"/>
          <a:ext cx="10684602" cy="452218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5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180"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 spc="-5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用例编号：</a:t>
                      </a: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MALL-SERVICE-005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用例名称：撤销服务单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78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级别：用户目标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78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包：服务</a:t>
                      </a: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参与者：服务商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78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描述：服务商撤销服务单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678">
                <a:tc gridSpan="3"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触发事件：服务商撤销服务单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678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主成功场景：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678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系统显示服务单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服务单概览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678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服务单内容与实际服务内容不匹配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678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服务商撤销服务单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180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系统向商户发送撤销理由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撤销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理由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180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扩展</a:t>
                      </a: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场景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信息：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678">
                <a:tc>
                  <a:txBody>
                    <a:bodyPr/>
                    <a:lstStyle/>
                    <a:p>
                      <a:pPr marL="67945" algn="just"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2a.</a:t>
                      </a:r>
                      <a:r>
                        <a:rPr lang="zh-CN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服务单内容超出服务商的服务能力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310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  <a:tabLst>
                          <a:tab pos="296545" algn="l"/>
                          <a:tab pos="297180" algn="l"/>
                        </a:tabLs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180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服务商撤销服务单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180">
                <a:tc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系统向商户发送撤销理由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撤销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理由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180">
                <a:tc gridSpan="3">
                  <a:txBody>
                    <a:bodyPr/>
                    <a:lstStyle/>
                    <a:p>
                      <a:pPr marL="67945" algn="just">
                        <a:lnSpc>
                          <a:spcPts val="1285"/>
                        </a:lnSpc>
                        <a:spcBef>
                          <a:spcPts val="1560"/>
                        </a:spcBef>
                        <a:spcAft>
                          <a:spcPts val="780"/>
                        </a:spcAft>
                      </a:pPr>
                      <a:r>
                        <a:rPr 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（一）查找商品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顾客模块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53225" y="9262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customer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76891" y="1695740"/>
          <a:ext cx="10684603" cy="4506943"/>
        </p:xfrm>
        <a:graphic>
          <a:graphicData uri="http://schemas.openxmlformats.org/drawingml/2006/table">
            <a:tbl>
              <a:tblPr firstRow="1" firstCol="1" bandRow="1"/>
              <a:tblGrid>
                <a:gridCol w="547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23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用例编号：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MALL-PRODUCT-001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用例名称：查找商品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2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级别：用户目标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23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包：顾客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参与者：顾客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2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描述：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顾客查找商品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2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触发事件：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顾客根据商品名称搜索查找商品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823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主成功场景：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82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1.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顾客输入商品名称，查询对应商品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商品名称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653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2.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系统根据搜索项，返回该商品名称所对应的在售商品和预售商品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所有对应的在售和预售商品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的商品名称，价格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823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扩展场景：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82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其他：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（二）查看商品详情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顾客模块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53225" y="9262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customer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76891" y="1695740"/>
          <a:ext cx="10684604" cy="4552661"/>
        </p:xfrm>
        <a:graphic>
          <a:graphicData uri="http://schemas.openxmlformats.org/drawingml/2006/table">
            <a:tbl>
              <a:tblPr firstRow="1" firstCol="1" bandRow="1"/>
              <a:tblGrid>
                <a:gridCol w="534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68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用例编号：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MALL-PRODUCT-002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用例名称：查看商品详情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6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级别：用户目标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68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包：顾客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参与者：顾客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6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描述：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顾客查看特定商品的详细信息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6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触发事件：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顾客选择特定商品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68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主成功场景：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6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1.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顾客选择要查看的商品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770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2.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系统显示该商品的详细信息，包括商品名称、原价，销售价格、相关商品、单位、产地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商品名称、原价，销售价格、相关商品、单位、产地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8417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3.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顾客查看商品的详细信息，对商品做出添加购物车、直接购买或结束查看等选择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68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其他：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（三）按分类查看商品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顾客模块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53225" y="9262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customer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76891" y="1695741"/>
          <a:ext cx="10684603" cy="4610100"/>
        </p:xfrm>
        <a:graphic>
          <a:graphicData uri="http://schemas.openxmlformats.org/drawingml/2006/table">
            <a:tbl>
              <a:tblPr firstRow="1" firstCol="1" bandRow="1"/>
              <a:tblGrid>
                <a:gridCol w="639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用例编号：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MALL-PRODUCT-003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用例名称：按分类查看商品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6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级别：用户目标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包：顾客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参与者：顾客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6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描述：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顾客按商品的分类浏览商品列表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46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触发事件：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顾客选择分类类别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主成功场景：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1.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系统显示所有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一级分类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商品一级分类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2.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顾客选择商品一级分类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3.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系统显示所选一级分类下所有二级分类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二级分类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4.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顾客选择二级分类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5.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系统显示二级分类下的可售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商品列表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商品名称，价格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扩展场景：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5a.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二级分类下无商品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46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  1.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不显示商品列表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46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其他：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（四）购买商品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顾客模块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53225" y="9262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customer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0506" y="1695741"/>
          <a:ext cx="11530988" cy="4583129"/>
        </p:xfrm>
        <a:graphic>
          <a:graphicData uri="http://schemas.openxmlformats.org/drawingml/2006/table">
            <a:tbl>
              <a:tblPr firstRow="1" firstCol="1" bandRow="1"/>
              <a:tblGrid>
                <a:gridCol w="5765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用例编号：</a:t>
                      </a:r>
                      <a:r>
                        <a:rPr lang="en-US" sz="7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MALL-ORDER-00</a:t>
                      </a:r>
                      <a:r>
                        <a:rPr lang="en-US" altLang="zh-CN" sz="7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4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用例名称：购买商品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1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级别：用户目标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包：订单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参与者：顾客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1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7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描述：顾客购买商品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1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触发事件：顾客购买商品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主成功场景：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7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顾客购买商品。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商品，数量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78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zh-CN" sz="7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系统计算总价、配送地址、运费，推荐的优惠卷，选择默认的开票方式。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总价，运费，推荐的优惠卷，开票方式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3.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顾客提交订单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订单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4.</a:t>
                      </a:r>
                      <a:r>
                        <a:rPr lang="zh-CN" sz="7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系统进入</a:t>
                      </a:r>
                      <a:r>
                        <a:rPr lang="en-US" sz="700" u="none" strike="noStrike" kern="100" dirty="0">
                          <a:solidFill>
                            <a:srgbClr val="0563C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  <a:hlinkClick r:id="rId2"/>
                        </a:rPr>
                        <a:t>支付子用例</a:t>
                      </a:r>
                      <a:r>
                        <a:rPr lang="en-US" sz="7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扩展场景：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2a.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商品售罄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终止后续步骤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3a.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顾客选择其他优惠卷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1. 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系统显示所有适用的优惠卷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适用优惠卷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．顾客选择其中一张优惠卷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优惠卷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返回第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步根据选择的优惠卷重新计算总价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总价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3b.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顾客选择其他开票方式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系统显示顾客的所有开票方式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开票方式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．顾客选择其中一种开票方式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开票方式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返回第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步重新显示新选的开票方式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3c.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顾客选择其他配送地址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系统显示顾客的其他配送地址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所有配送地址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顾客选择其中一个配送地址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选择的配送地址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返回第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步重新显示新的配送地址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4a.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商品售罄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7513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 </a:t>
                      </a:r>
                      <a:r>
                        <a:rPr lang="zh-CN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系统显示商品售罄，终止后续步骤</a:t>
                      </a:r>
                      <a:r>
                        <a:rPr lang="en-US" sz="7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 </a:t>
                      </a:r>
                      <a:endParaRPr 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751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7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其他：若是第三方商户的交易，需通过分账模式完成</a:t>
                      </a:r>
                      <a:endParaRPr lang="zh-CN" sz="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1872" marR="21872" marT="21872" marB="2187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（五）支付子用例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顾客模块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53225" y="9262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customer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76890" y="1726516"/>
          <a:ext cx="10684604" cy="4582846"/>
        </p:xfrm>
        <a:graphic>
          <a:graphicData uri="http://schemas.openxmlformats.org/drawingml/2006/table">
            <a:tbl>
              <a:tblPr firstRow="1" firstCol="1" bandRow="1"/>
              <a:tblGrid>
                <a:gridCol w="534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805">
                <a:tc>
                  <a:txBody>
                    <a:bodyPr/>
                    <a:lstStyle/>
                    <a:p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用例编号：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MALL-PAY-001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用例名称：支付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05">
                <a:tc gridSpan="2">
                  <a:txBody>
                    <a:bodyPr/>
                    <a:lstStyle/>
                    <a:p>
                      <a:r>
                        <a:rPr lang="zh-CN" sz="140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级别：子功能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57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05"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包：顾客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订单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参与者：顾客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805">
                <a:tc gridSpan="2"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描述： 顾客通过网络支付，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05">
                <a:tc gridSpan="2"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触发事件：顾客购买商品支付、续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VIP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年费、购买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VIP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会员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805">
                <a:tc>
                  <a:txBody>
                    <a:bodyPr/>
                    <a:lstStyle/>
                    <a:p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主成功场景：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808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系统显示支付的金额以及支持的支付渠道。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支付金额，支付渠道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805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顾客从中选择支付渠道提交给系统。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支付渠道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183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系统提示支付成功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实际支付金额（可能有支付渠道优惠）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805">
                <a:tc>
                  <a:txBody>
                    <a:bodyPr/>
                    <a:lstStyle/>
                    <a:p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扩展场景：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805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3a. 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用户支付失败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805"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 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返回第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步重新开始支付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805">
                <a:tc gridSpan="2">
                  <a:txBody>
                    <a:bodyPr/>
                    <a:lstStyle/>
                    <a:p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其他：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7788" y="3429000"/>
            <a:ext cx="513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 业务需求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7788" y="4444663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C7C7C"/>
                </a:solidFill>
                <a:latin typeface="Arial" panose="020B0604020202020204" pitchFamily="34" charset="0"/>
              </a:rPr>
              <a:t>Profession</a:t>
            </a:r>
            <a:r>
              <a:rPr lang="zh-CN" altLang="en-US" sz="2400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7C7C7C"/>
                </a:solidFill>
                <a:latin typeface="Arial" panose="020B0604020202020204" pitchFamily="34" charset="0"/>
              </a:rPr>
              <a:t>requirement</a:t>
            </a:r>
            <a:endParaRPr lang="zh-CN" altLang="en-US" sz="2400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功能描述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Function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description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891" y="13264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（六）退款子用例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5353" y="34152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顾客模块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53225" y="9262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customer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module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0506" y="1695741"/>
          <a:ext cx="11530988" cy="4491698"/>
        </p:xfrm>
        <a:graphic>
          <a:graphicData uri="http://schemas.openxmlformats.org/drawingml/2006/table">
            <a:tbl>
              <a:tblPr firstRow="1" firstCol="1" bandRow="1"/>
              <a:tblGrid>
                <a:gridCol w="5765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0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用例编号：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MALL-PAY-002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用例名称：退款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级别：子功能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57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60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包：顾客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订单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参与者：平台管理人员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870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描述：根据交易单和退款金额，通过第三方支付平台完成退款交易，积点和优惠卷退回原账号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触发事件：取消订单、售后服务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主成功场景：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44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其他模块提供交易单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id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、退款金额和退款分账金额，提交退款。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交易单号，退款金额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系统提示退款成功。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3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扩展场景：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信息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90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2a. </a:t>
                      </a:r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系统提示退款失败，并显示失败原因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失败原因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903">
                <a:tc gridSpan="2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charset="-122"/>
                        </a:rPr>
                        <a:t>其他：需控制退款金额不能超过付款金额，退款分账金额不超过付款分账金额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业务流程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Profession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process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70" y="643935"/>
            <a:ext cx="6101290" cy="52007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4586" y="58447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售后模块业务流程图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业务流程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Profession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process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4585" y="606244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售后仲裁模块业务流程图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3B953B-68C3-D6DE-89CA-26728A87A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85" y="6626"/>
            <a:ext cx="6755822" cy="6055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业务流程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Profession</a:t>
            </a:r>
            <a:r>
              <a:rPr lang="zh-CN" altLang="en-US" b="1" dirty="0">
                <a:solidFill>
                  <a:srgbClr val="7C7C7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process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321" y="56648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服务模块业务流程图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0" y="456455"/>
            <a:ext cx="5852160" cy="5208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领域模型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Domain Model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5680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售后模块领域模型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01" y="631254"/>
            <a:ext cx="7643999" cy="4916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506" y="3415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领域模型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506" y="9262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C7C7C"/>
                </a:solidFill>
                <a:latin typeface="Arial" panose="020B0604020202020204" pitchFamily="34" charset="0"/>
              </a:rPr>
              <a:t>Domain Model</a:t>
            </a:r>
            <a:endParaRPr lang="zh-CN" altLang="en-US" b="1" dirty="0">
              <a:solidFill>
                <a:srgbClr val="7C7C7C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5680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服务模块领域模型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77" y="538539"/>
            <a:ext cx="5728970" cy="514157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RmODdlMTQ2NmQwMmJkZDIzZTNhMjkxMDg1OWJl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9</TotalTime>
  <Words>2762</Words>
  <Application>Microsoft Macintosh PowerPoint</Application>
  <PresentationFormat>宽屏</PresentationFormat>
  <Paragraphs>588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物流订单模块需求分析</dc:title>
  <dc:creator>jhfgv hg</dc:creator>
  <cp:lastModifiedBy>Chang Gu</cp:lastModifiedBy>
  <cp:revision>41</cp:revision>
  <dcterms:created xsi:type="dcterms:W3CDTF">2023-10-14T13:25:00Z</dcterms:created>
  <dcterms:modified xsi:type="dcterms:W3CDTF">2023-10-18T01:03:59Z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1109F149EC2D4364AC3D3BBEBFECD655_12</vt:lpwstr>
  </property>
  <property fmtid="{D5CDD505-2E9C-101B-9397-08002B2CF9AE}" pid="3" name="KSOProductBuildVer">
    <vt:lpwstr>2052-12.1.0.15712</vt:lpwstr>
  </property>
</Properties>
</file>