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2">
  <p:sldMasterIdLst>
    <p:sldMasterId id="2147483648" r:id="rId1"/>
    <p:sldMasterId id="2147483661" r:id="rId3"/>
  </p:sldMasterIdLst>
  <p:sldIdLst>
    <p:sldId id="256" r:id="rId4"/>
    <p:sldId id="257" r:id="rId5"/>
    <p:sldId id="267" r:id="rId6"/>
    <p:sldId id="258" r:id="rId7"/>
    <p:sldId id="262" r:id="rId8"/>
    <p:sldId id="293" r:id="rId9"/>
    <p:sldId id="294" r:id="rId10"/>
    <p:sldId id="295" r:id="rId11"/>
    <p:sldId id="296" r:id="rId12"/>
    <p:sldId id="297" r:id="rId13"/>
    <p:sldId id="298" r:id="rId14"/>
    <p:sldId id="268" r:id="rId15"/>
    <p:sldId id="300" r:id="rId16"/>
    <p:sldId id="301" r:id="rId17"/>
    <p:sldId id="303" r:id="rId18"/>
    <p:sldId id="263" r:id="rId19"/>
    <p:sldId id="324" r:id="rId20"/>
    <p:sldId id="325" r:id="rId21"/>
    <p:sldId id="275" r:id="rId22"/>
    <p:sldId id="326" r:id="rId23"/>
    <p:sldId id="327" r:id="rId24"/>
    <p:sldId id="329" r:id="rId25"/>
    <p:sldId id="330" r:id="rId26"/>
    <p:sldId id="331" r:id="rId27"/>
    <p:sldId id="259" r:id="rId28"/>
    <p:sldId id="260" r:id="rId29"/>
    <p:sldId id="277" r:id="rId30"/>
    <p:sldId id="278" r:id="rId31"/>
    <p:sldId id="279" r:id="rId32"/>
    <p:sldId id="280" r:id="rId33"/>
    <p:sldId id="336" r:id="rId34"/>
    <p:sldId id="281" r:id="rId35"/>
    <p:sldId id="282" r:id="rId36"/>
    <p:sldId id="283" r:id="rId37"/>
    <p:sldId id="284" r:id="rId38"/>
    <p:sldId id="285" r:id="rId39"/>
    <p:sldId id="334" r:id="rId40"/>
    <p:sldId id="335" r:id="rId41"/>
    <p:sldId id="286" r:id="rId42"/>
    <p:sldId id="287" r:id="rId43"/>
    <p:sldId id="288" r:id="rId44"/>
    <p:sldId id="289" r:id="rId45"/>
    <p:sldId id="290" r:id="rId46"/>
    <p:sldId id="332" r:id="rId47"/>
    <p:sldId id="333" r:id="rId48"/>
    <p:sldId id="261" r:id="rId49"/>
    <p:sldId id="291" r:id="rId50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gs" Target="tags/tag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91701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20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8" y="5987676"/>
            <a:ext cx="3236458" cy="7765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2488A-7DD2-4D7D-BCA3-F0479BEF8E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21DC-E588-4BA3-965B-5CBEE248C5F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8" y="5987676"/>
            <a:ext cx="3236458" cy="7765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open.sf-express.com/Api/ApiDetails?level3=396&amp;interName=" TargetMode="Externa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hyperlink" Target="https://open.sf-express.com/Api/ApiDetails?level3=393&amp;interName=" TargetMode="External"/><Relationship Id="rId1" Type="http://schemas.openxmlformats.org/officeDocument/2006/relationships/hyperlink" Target="https://open.sf-express.com/Api/ApiDetails?level3=396&amp;interName=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hyperlink" Target="https://open.sf-express.com/Api/ApiDetails?level3=393&amp;interName=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hyperlink" Target="https://open.sf-express.com/Api/ApiDetails?level3=395&amp;interName=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hyperlink" Target="https://open.sf-express.com/Api/ApiDetails?level3=404&amp;interName=" TargetMode="External"/><Relationship Id="rId1" Type="http://schemas.openxmlformats.org/officeDocument/2006/relationships/hyperlink" Target="https://open.sf-express.com/Api/ApiDetails?level3=395&amp;interName=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2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1592" y="2241448"/>
            <a:ext cx="10408558" cy="1325563"/>
          </a:xfrm>
        </p:spPr>
        <p:txBody>
          <a:bodyPr>
            <a:noAutofit/>
          </a:bodyPr>
          <a:lstStyle/>
          <a:p>
            <a:pPr marR="0" algn="ctr" rtl="0"/>
            <a:r>
              <a:rPr lang="zh-CN" altLang="en-US" sz="5400" b="0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物流订单模块需求分析</a:t>
            </a:r>
            <a:br>
              <a:rPr lang="en-US" altLang="zh-CN" sz="4800" b="0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600" b="1" i="0" u="none" strike="noStrike" kern="100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Logistics order module demand analysis</a:t>
            </a:r>
            <a:endParaRPr lang="zh-CN" altLang="en-US" sz="4800" b="1" i="0" u="none" strike="noStrike" kern="100" baseline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07871" y="46292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3-4 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小组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崔方博 范周喆 黄子安 侯妤欣 徐森彬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1.2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订单模块用例图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1.2.1 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顾客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退款子用例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87500" y="2917265"/>
          <a:ext cx="9080500" cy="3259697"/>
        </p:xfrm>
        <a:graphic>
          <a:graphicData uri="http://schemas.openxmlformats.org/drawingml/2006/table">
            <a:tbl>
              <a:tblPr firstRow="1" firstCol="1" bandRow="1"/>
              <a:tblGrid>
                <a:gridCol w="5142612"/>
                <a:gridCol w="3937888"/>
              </a:tblGrid>
              <a:tr h="270169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MALL-PAY-002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用例名称：退款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69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级别：子功能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 hMerge="1">
                  <a:tcPr/>
                </a:tc>
              </a:tr>
              <a:tr h="270169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参与者：平台管理人员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88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描述：根据交易单和退款金额，通过第三方支付平台完成退款交易，积点和优惠券退回原账号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70169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触发事件：取消订单、售后退款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60069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主成功场景：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24188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其他模块提供交易单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、退款金额和退款分账金额，提交退款。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交易单号，退款金额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169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系统提示退款成功。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169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扩展场景：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70169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2a. 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系统提示退款失败，并显示失败原因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失败原因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169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 需控制退款金额不能超过付款金额，退款分账金额不超过付款分账金额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1.2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订单模块用例图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1.2.1 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顾客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查看订单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51000" y="2825750"/>
          <a:ext cx="9328150" cy="3327405"/>
        </p:xfrm>
        <a:graphic>
          <a:graphicData uri="http://schemas.openxmlformats.org/drawingml/2006/table">
            <a:tbl>
              <a:tblPr firstRow="1" firstCol="1" bandRow="1"/>
              <a:tblGrid>
                <a:gridCol w="5094727"/>
                <a:gridCol w="4233423"/>
              </a:tblGrid>
              <a:tr h="177799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MALL-ORDER-005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用例名称：查看订单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99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级别：用户级别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7799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包：订单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参与者：顾客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99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描述：顾客查看订单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7799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触发事件：顾客查看订单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7799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77799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顾客提交订单查询信息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商品、交易时间、商户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99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系统显示符合筛选条件的订单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商品、商户、交易数量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99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顾客查看订单详情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3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系统调用查询物流单子用例，显示订单的详细信息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商品、商户、交易时间、付款方式、收货地址、付款方式、交易数量、物流信息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99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77799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没有符合筛选条件的订单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99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系统显示没有符合条件订单，返回第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99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4a.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订单已经申请退换货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8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系统显示订单已经退换货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退换货情况、订单、商品、申请数量、付款方式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99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1.2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订单模块用例图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1.2.2 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商户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68" y="2774723"/>
            <a:ext cx="9886950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1.2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订单模块用例图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1.2.2 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商户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zh-CN" altLang="en-US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查询订单</a:t>
            </a:r>
            <a:endParaRPr lang="zh-CN" altLang="en-US" sz="2800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31951" y="2917264"/>
          <a:ext cx="9575799" cy="3343840"/>
        </p:xfrm>
        <a:graphic>
          <a:graphicData uri="http://schemas.openxmlformats.org/drawingml/2006/table">
            <a:tbl>
              <a:tblPr firstRow="1" firstCol="1" bandRow="1"/>
              <a:tblGrid>
                <a:gridCol w="5229983"/>
                <a:gridCol w="4345816"/>
              </a:tblGrid>
              <a:tr h="17916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MALL-ORDER-006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用例名称：查询订单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16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级别：用户级别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cPr/>
                </a:tc>
              </a:tr>
              <a:tr h="17916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包：订单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参与者：商户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16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描述：商户查看订单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17916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触发事件：商户查看订单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17916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7916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商户提交订单查询信息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商品、交易时间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16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系统显示符合筛选条件的订单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商品、交易数量、交易时间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16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商户查看订单详情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36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系统调用查询物流单子用例，显示订单的详细信息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商品、顾客、交易时间、付款方式、收货地址、付款方式、交易数量、物流信息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16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7916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没有符合筛选条件的订单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16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系统显示没有符合条件订单，返回第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16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4a.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订单已经申请退换货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24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系统显示订单已经退换货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退换货情况、订单、商品、申请数量、付款方式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16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1.2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订单模块用例图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1.2.2 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商户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zh-CN" altLang="en-US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接受订单</a:t>
            </a:r>
            <a:endParaRPr lang="zh-CN" altLang="en-US" sz="2800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82750" y="2917264"/>
          <a:ext cx="8636000" cy="3204136"/>
        </p:xfrm>
        <a:graphic>
          <a:graphicData uri="http://schemas.openxmlformats.org/drawingml/2006/table">
            <a:tbl>
              <a:tblPr firstRow="1" firstCol="1" bandRow="1"/>
              <a:tblGrid>
                <a:gridCol w="5306933"/>
                <a:gridCol w="3329067"/>
              </a:tblGrid>
              <a:tr h="24647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MALL-DELIVER-007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用例名称：接受订单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72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级别：用户级别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cPr/>
                </a:tc>
              </a:tr>
              <a:tr h="24647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包：订单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参与者：商户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72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描述：商户接受订单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46472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触发事件：服务接受订单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4647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46472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商户接受订单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72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系统显示接单完成，进入创建物流单子用例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72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7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46472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1a.</a:t>
                      </a:r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商户拒绝接单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72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1.</a:t>
                      </a:r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商户拒绝接单，中止后续步骤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72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1.2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订单模块用例图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1.2.2 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商户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取消订单</a:t>
            </a:r>
            <a:endParaRPr lang="zh-CN" altLang="en-US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00201" y="2917264"/>
          <a:ext cx="8610599" cy="2743710"/>
        </p:xfrm>
        <a:graphic>
          <a:graphicData uri="http://schemas.openxmlformats.org/drawingml/2006/table">
            <a:tbl>
              <a:tblPr firstRow="1" firstCol="1" bandRow="1"/>
              <a:tblGrid>
                <a:gridCol w="5291325"/>
                <a:gridCol w="3319274"/>
              </a:tblGrid>
              <a:tr h="274371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MALL-DELIVER-008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用例名称：取消订单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1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级别：用户级别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cPr/>
                </a:tc>
              </a:tr>
              <a:tr h="274371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包：订单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参与者：商户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1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描述：商户取消顾客未支付的订单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74371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触发事件：商户取消支付单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74371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7437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系统显示所有顾客未支付订单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商户取消订单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系统显示取消完成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71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1.3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物流模块用例图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1.3.1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仓库管理员</a:t>
            </a:r>
            <a:endParaRPr lang="en-US" altLang="zh-CN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80" y="2776920"/>
            <a:ext cx="8860292" cy="31984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1.3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物流模块用例图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1.3.1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仓库管理员</a:t>
            </a:r>
            <a:endParaRPr lang="en-US" altLang="zh-CN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通知物流公司揽件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58950" y="3009900"/>
          <a:ext cx="8801100" cy="3047992"/>
        </p:xfrm>
        <a:graphic>
          <a:graphicData uri="http://schemas.openxmlformats.org/drawingml/2006/table">
            <a:tbl>
              <a:tblPr firstRow="1" firstCol="1" bandRow="1"/>
              <a:tblGrid>
                <a:gridCol w="5408391"/>
                <a:gridCol w="3392709"/>
              </a:tblGrid>
              <a:tr h="228841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MALL-DELIVER-001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用例名称：通知物流公司揽件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0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级别：用户级别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cPr/>
                </a:tc>
              </a:tr>
              <a:tr h="228841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包：物流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仓库管理员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参与者：仓库管理员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41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描述：仓库管理人员完成拣货，通知物流公司揽件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28841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触发事件：仓库管理人员通知物流公司揽件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28841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2884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仓库管理人员通知物流公司揽件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4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系统通知揽件，之后显示成功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4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41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2884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2a.</a:t>
                      </a:r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系统通知失败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84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1.</a:t>
                      </a:r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系统显示通知失败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失败原因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841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98616"/>
            <a:ext cx="10515600" cy="4351338"/>
          </a:xfrm>
        </p:spPr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1.3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物流模块用例图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1.3.1</a:t>
            </a:r>
            <a:r>
              <a:rPr lang="zh-CN" altLang="en-US" b="1" i="0" u="none" strike="noStrike" kern="100" baseline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仓库管理员</a:t>
            </a:r>
            <a:endParaRPr lang="en-US" altLang="zh-CN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确认收货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58950" y="2997200"/>
          <a:ext cx="9036050" cy="2952756"/>
        </p:xfrm>
        <a:graphic>
          <a:graphicData uri="http://schemas.openxmlformats.org/drawingml/2006/table">
            <a:tbl>
              <a:tblPr firstRow="1" firstCol="1" bandRow="1"/>
              <a:tblGrid>
                <a:gridCol w="5552770"/>
                <a:gridCol w="3483280"/>
              </a:tblGrid>
              <a:tr h="328084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MALL-DELIVER-002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用例名称：确认收货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84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级别：用户级别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cPr/>
                </a:tc>
              </a:tr>
              <a:tr h="328084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包：物流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仓库管理员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参与者：仓库管理员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84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描述：仓库管理人员确认收到退换货的商品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28084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触发事件：仓库管理人员确认收货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28084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32808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仓库管理人员确认收货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8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系统显示收货成功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84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1.3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物流模块用例图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1.3.2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服务商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16" y="2735944"/>
            <a:ext cx="8214445" cy="3229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目录</a:t>
            </a:r>
            <a:endParaRPr lang="en-US" altLang="zh-CN" b="0" i="0" u="none" strike="noStrike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82056" y="1575435"/>
            <a:ext cx="6183086" cy="3761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用例分析	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1.1 </a:t>
            </a:r>
            <a:r>
              <a:rPr lang="zh-CN" altLang="en-US" sz="2000" dirty="0"/>
              <a:t>参与者	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1.2 </a:t>
            </a:r>
            <a:r>
              <a:rPr lang="zh-CN" altLang="en-US" sz="2000" dirty="0"/>
              <a:t>订单模块用例图	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1.3 </a:t>
            </a:r>
            <a:r>
              <a:rPr lang="zh-CN" altLang="en-US" sz="2000" dirty="0"/>
              <a:t>物流模块用例图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2. </a:t>
            </a:r>
            <a:r>
              <a:rPr lang="zh-CN" altLang="en-US" sz="2000" dirty="0"/>
              <a:t>业务流程图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3. </a:t>
            </a:r>
            <a:r>
              <a:rPr lang="zh-CN" altLang="en-US" sz="2000" dirty="0"/>
              <a:t>系统交互分析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3.1 </a:t>
            </a:r>
            <a:r>
              <a:rPr lang="zh-CN" altLang="en-US" sz="2000" dirty="0"/>
              <a:t>顺丰快递</a:t>
            </a:r>
            <a:r>
              <a:rPr lang="en-US" altLang="zh-CN" sz="2000" dirty="0"/>
              <a:t>API	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3.2 </a:t>
            </a:r>
            <a:r>
              <a:rPr lang="zh-CN" altLang="en-US" sz="2000" dirty="0"/>
              <a:t>中通快递</a:t>
            </a:r>
            <a:r>
              <a:rPr lang="en-US" altLang="zh-CN" sz="2000" dirty="0"/>
              <a:t>API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3.3 </a:t>
            </a:r>
            <a:r>
              <a:rPr lang="zh-CN" altLang="en-US" sz="2000" dirty="0"/>
              <a:t>极兔快递</a:t>
            </a:r>
            <a:r>
              <a:rPr lang="en-US" altLang="zh-CN" sz="2000" dirty="0"/>
              <a:t>API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4. </a:t>
            </a:r>
            <a:r>
              <a:rPr lang="zh-CN" altLang="en-US" sz="2000" dirty="0"/>
              <a:t>领域模型	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1.3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物流模块用例图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1.3.2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服务商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通知物流公司揽件</a:t>
            </a:r>
            <a:endParaRPr lang="en-US" altLang="zh-CN" sz="2000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82750" y="2917264"/>
          <a:ext cx="8534400" cy="3172390"/>
        </p:xfrm>
        <a:graphic>
          <a:graphicData uri="http://schemas.openxmlformats.org/drawingml/2006/table">
            <a:tbl>
              <a:tblPr firstRow="1" firstCol="1" bandRow="1"/>
              <a:tblGrid>
                <a:gridCol w="5244499"/>
                <a:gridCol w="3289901"/>
              </a:tblGrid>
              <a:tr h="24403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MALL-DELIVER-003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用例名称：通知物流公司揽件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3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级别：用户级别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cPr/>
                </a:tc>
              </a:tr>
              <a:tr h="24403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包：物流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参与者：服务商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3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描述：服务商完成产品维修或无法维修进行退件，通知物流公司揽件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4403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触发事件：通知物流公司揽件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4403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4403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服务商通知物流公司揽件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3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系统通知揽件，之后显示成功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3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3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4403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2a.</a:t>
                      </a:r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系统通知失败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03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1.</a:t>
                      </a:r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系统显示通知失败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失败原因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03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1.3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物流模块用例图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1.3.2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服务商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确认收货</a:t>
            </a:r>
            <a:endParaRPr lang="en-US" altLang="zh-CN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38300" y="2917264"/>
          <a:ext cx="8521700" cy="2924739"/>
        </p:xfrm>
        <a:graphic>
          <a:graphicData uri="http://schemas.openxmlformats.org/drawingml/2006/table">
            <a:tbl>
              <a:tblPr firstRow="1" firstCol="1" bandRow="1"/>
              <a:tblGrid>
                <a:gridCol w="5236696"/>
                <a:gridCol w="3285004"/>
              </a:tblGrid>
              <a:tr h="324971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MALL-DELIVER-004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用例名称：确认收货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971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级别：用户级别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cPr/>
                </a:tc>
              </a:tr>
              <a:tr h="324971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包：物流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参与者：服务商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971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描述：服务商确认收到寄件维修的货物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24971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触发事件：服务商确认收件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24971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32497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服务商确认收货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97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系统显示收货成功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971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1.3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物流模块用例图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1.3.3 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子用例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创建物流单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endParaRPr lang="en-US" altLang="zh-CN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58620" y="2962750"/>
          <a:ext cx="8355330" cy="3171350"/>
        </p:xfrm>
        <a:graphic>
          <a:graphicData uri="http://schemas.openxmlformats.org/drawingml/2006/table">
            <a:tbl>
              <a:tblPr firstRow="1" firstCol="1" bandRow="1"/>
              <a:tblGrid>
                <a:gridCol w="5134459"/>
                <a:gridCol w="3220871"/>
              </a:tblGrid>
              <a:tr h="24395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MALL-DELIVER-005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用例名称：创建物流单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5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级别：子用例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 hMerge="1">
                  <a:tcPr/>
                </a:tc>
              </a:tr>
              <a:tr h="24395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包：物流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商家或服务商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5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描述：创建物流单之后将其提交给物流公司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4395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触发事件：商家接受订单、商家同意售后、服务商接受服务单、服务商完成服务单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4395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4395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系统创建物流单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物流单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5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用户确认物流单无误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物流单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5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系统提交向物流公司物流单，显示创建完成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5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4395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3a.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系统提交物流单失败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5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系统提示物流单提交失败以及失败原因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失败原因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5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1.3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物流模块用例图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1.3.3 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子用例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查询物流单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endParaRPr lang="en-US" altLang="zh-CN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71320" y="2997199"/>
          <a:ext cx="8615680" cy="3054347"/>
        </p:xfrm>
        <a:graphic>
          <a:graphicData uri="http://schemas.openxmlformats.org/drawingml/2006/table">
            <a:tbl>
              <a:tblPr firstRow="1" firstCol="1" bandRow="1"/>
              <a:tblGrid>
                <a:gridCol w="5000542"/>
                <a:gridCol w="3615138"/>
              </a:tblGrid>
              <a:tr h="20414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MALL-DELIVER-006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用例名称：查询物流单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45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级别：子用例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 hMerge="1">
                  <a:tcPr/>
                </a:tc>
              </a:tr>
              <a:tr h="20414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包：物流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顾客、商家或服务商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45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描述：商家、服务商、顾客查询物流单信息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04145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触发事件：商家、服务商、顾客查询物流单信息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0414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0414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用户提交物流单查询信息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商品、物流单日期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37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系统显示物流单详情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物流单单号、日期、商品、物流状况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4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4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0414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未找到符合要求的物流单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37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系统显示没有符合要求的物流单，回到第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步重新输入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45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1.3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物流模块用例图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1.3.3 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子用例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查询物流单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endParaRPr lang="en-US" altLang="zh-CN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71320" y="2997199"/>
          <a:ext cx="8615680" cy="3054347"/>
        </p:xfrm>
        <a:graphic>
          <a:graphicData uri="http://schemas.openxmlformats.org/drawingml/2006/table">
            <a:tbl>
              <a:tblPr firstRow="1" firstCol="1" bandRow="1"/>
              <a:tblGrid>
                <a:gridCol w="5000542"/>
                <a:gridCol w="3615138"/>
              </a:tblGrid>
              <a:tr h="20414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MALL-DELIVER-006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用例名称：查询物流单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45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级别：子用例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 hMerge="1">
                  <a:tcPr/>
                </a:tc>
              </a:tr>
              <a:tr h="20414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包：物流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顾客、商家或服务商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45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描述：商家、服务商、顾客查询物流单信息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04145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触发事件：商家、服务商、顾客查询物流单信息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0414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0414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用户提交物流单查询信息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商品、物流单日期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37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系统显示物流单详情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物流单单号、日期、商品、物流状况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4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4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扩展场景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0414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未找到符合要求的物流单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37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系统显示没有符合要求的物流单，回到第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步重新输入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45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 业务流程图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" r="970"/>
          <a:stretch>
            <a:fillRect/>
          </a:stretch>
        </p:blipFill>
        <p:spPr>
          <a:xfrm>
            <a:off x="1600974" y="1601656"/>
            <a:ext cx="8323469" cy="43869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4711"/>
            <a:ext cx="4488543" cy="4351338"/>
          </a:xfrm>
        </p:spPr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3.1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顺丰快递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顺丰快递创建物流订单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552" t="1065" r="2342" b="17863"/>
          <a:stretch>
            <a:fillRect/>
          </a:stretch>
        </p:blipFill>
        <p:spPr>
          <a:xfrm>
            <a:off x="1403260" y="2388263"/>
            <a:ext cx="9906090" cy="287413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03260" y="5453289"/>
          <a:ext cx="9950541" cy="640080"/>
        </p:xfrm>
        <a:graphic>
          <a:graphicData uri="http://schemas.openxmlformats.org/drawingml/2006/table">
            <a:tbl>
              <a:tblPr firstRow="1" firstCol="1" bandRow="1"/>
              <a:tblGrid>
                <a:gridCol w="1308190"/>
                <a:gridCol w="7403330"/>
                <a:gridCol w="1239021"/>
              </a:tblGrid>
              <a:tr h="134809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34809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create_order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https://open.sf-express.com/Api/ApiDetails?level3=393&amp;interName=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下订单接口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-EXP_RECE_CREATE_ORDER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下物流订单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618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search_order_resp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u="none" strike="noStrike" kern="100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2"/>
                        </a:rPr>
                        <a:t>https://open.sf-express.com/Api/ApiDetails?level3=396&amp;interName=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订单结果查询接口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-EXP_RECE_SEARCH_ORDER_RESP#a26_JSON_a_131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查询物流订单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占位符 2"/>
          <p:cNvSpPr txBox="1"/>
          <p:nvPr/>
        </p:nvSpPr>
        <p:spPr>
          <a:xfrm>
            <a:off x="838200" y="14047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3.1 </a:t>
            </a:r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顺丰快递</a:t>
            </a:r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顺丰快递修改物流订单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38986" y="5453288"/>
          <a:ext cx="8228914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120785"/>
                <a:gridCol w="5332572"/>
                <a:gridCol w="1775557"/>
              </a:tblGrid>
              <a:tr h="141968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393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search_order_resp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u="none" strike="noStrike" kern="100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1"/>
                        </a:rPr>
                        <a:t>https://open.sf-express.com/Api/ApiDetails?level3=396&amp;interName=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订单结果查询接口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-EXP_RECE_SEARCH_ORDER_RESP#a26_JSON_a_131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查询物流订单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3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update_order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u="none" strike="noStrike" kern="100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2"/>
                        </a:rPr>
                        <a:t>https://open.sf-express.com/Api/ApiDetails?level3=393&amp;interName=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下订单接口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-EXP_RECE_CREATE_ORDER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  <a:ea typeface="宋体" panose="02010600030101010101" pitchFamily="2" charset="-122"/>
                          <a:cs typeface="Open Sans" panose="020B0606030504020204" pitchFamily="34" charset="0"/>
                        </a:rPr>
                        <a:t>确认</a:t>
                      </a:r>
                      <a:r>
                        <a:rPr lang="en-US" sz="1050" kern="100" dirty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050" kern="100" dirty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  <a:ea typeface="宋体" panose="02010600030101010101" pitchFamily="2" charset="-122"/>
                          <a:cs typeface="Open Sans" panose="020B0606030504020204" pitchFamily="34" charset="0"/>
                        </a:rPr>
                        <a:t>修改并确认</a:t>
                      </a:r>
                      <a:r>
                        <a:rPr lang="en-US" sz="1050" kern="100" dirty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050" kern="100" dirty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  <a:ea typeface="宋体" panose="02010600030101010101" pitchFamily="2" charset="-122"/>
                          <a:cs typeface="Open Sans" panose="020B0606030504020204" pitchFamily="34" charset="0"/>
                        </a:rPr>
                        <a:t>删除物流订单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45" t="1703" r="3234" b="22394"/>
          <a:stretch>
            <a:fillRect/>
          </a:stretch>
        </p:blipFill>
        <p:spPr>
          <a:xfrm>
            <a:off x="1638986" y="2298700"/>
            <a:ext cx="8228914" cy="3072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占位符 2"/>
          <p:cNvSpPr txBox="1"/>
          <p:nvPr/>
        </p:nvSpPr>
        <p:spPr>
          <a:xfrm>
            <a:off x="838200" y="14047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3.1 </a:t>
            </a:r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顺丰快递</a:t>
            </a:r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顺丰快递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取消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物流订单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31257" y="5390605"/>
          <a:ext cx="8527144" cy="608511"/>
        </p:xfrm>
        <a:graphic>
          <a:graphicData uri="http://schemas.openxmlformats.org/drawingml/2006/table">
            <a:tbl>
              <a:tblPr firstRow="1" firstCol="1" bandRow="1"/>
              <a:tblGrid>
                <a:gridCol w="1064922"/>
                <a:gridCol w="5254648"/>
                <a:gridCol w="2207574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4849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update_order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u="none" strike="noStrike" kern="100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1"/>
                        </a:rPr>
                        <a:t>https://open.sf-express.com/Api/ApiDetails?level3=393&amp;interName=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下订单接口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-EXP_RECE_CREATE_ORDER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  <a:ea typeface="宋体" panose="02010600030101010101" pitchFamily="2" charset="-122"/>
                          <a:cs typeface="Open Sans" panose="020B0606030504020204" pitchFamily="34" charset="0"/>
                        </a:rPr>
                        <a:t>确认</a:t>
                      </a:r>
                      <a:r>
                        <a:rPr lang="en-US" sz="1050" kern="100" dirty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050" kern="100" dirty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  <a:ea typeface="宋体" panose="02010600030101010101" pitchFamily="2" charset="-122"/>
                          <a:cs typeface="Open Sans" panose="020B0606030504020204" pitchFamily="34" charset="0"/>
                        </a:rPr>
                        <a:t>修改并确认</a:t>
                      </a:r>
                      <a:r>
                        <a:rPr lang="en-US" sz="1050" kern="100" dirty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050" kern="100" dirty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  <a:ea typeface="宋体" panose="02010600030101010101" pitchFamily="2" charset="-122"/>
                          <a:cs typeface="Open Sans" panose="020B0606030504020204" pitchFamily="34" charset="0"/>
                        </a:rPr>
                        <a:t>删除物流订单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4" y="2396854"/>
            <a:ext cx="8771255" cy="27741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占位符 2"/>
          <p:cNvSpPr txBox="1"/>
          <p:nvPr/>
        </p:nvSpPr>
        <p:spPr>
          <a:xfrm>
            <a:off x="838200" y="14047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3.1 </a:t>
            </a:r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顺丰快递</a:t>
            </a:r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顺丰快递查询物流订单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46134" y="5529943"/>
          <a:ext cx="9100094" cy="564476"/>
        </p:xfrm>
        <a:graphic>
          <a:graphicData uri="http://schemas.openxmlformats.org/drawingml/2006/table">
            <a:tbl>
              <a:tblPr firstRow="1" firstCol="1" bandRow="1"/>
              <a:tblGrid>
                <a:gridCol w="1908266"/>
                <a:gridCol w="5319486"/>
                <a:gridCol w="1872342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445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register_route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u="none" strike="noStrike" kern="100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1"/>
                        </a:rPr>
                        <a:t>https://open.sf-express.com/Api/ApiDetails?level3=395&amp;interName=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路由注册接口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-EXP_RECE_REGISTER_ROUTE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路由注册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84" y="2499678"/>
            <a:ext cx="9169944" cy="2880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1.1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参与者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1.1.1 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订单模块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58493" y="2603419"/>
          <a:ext cx="8396060" cy="1127826"/>
        </p:xfrm>
        <a:graphic>
          <a:graphicData uri="http://schemas.openxmlformats.org/drawingml/2006/table">
            <a:tbl>
              <a:tblPr firstRow="1" firstCol="1" bandRow="1"/>
              <a:tblGrid>
                <a:gridCol w="4198030"/>
                <a:gridCol w="4198030"/>
              </a:tblGrid>
              <a:tr h="22556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主参与者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主要目标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51131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顾客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修改订单、查询订单、取消订单、提交订单、支付订单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6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检查退货商品、接受订单、查询订单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6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接受服务单、完成服务单、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58493" y="4152699"/>
          <a:ext cx="8396060" cy="1036668"/>
        </p:xfrm>
        <a:graphic>
          <a:graphicData uri="http://schemas.openxmlformats.org/drawingml/2006/table">
            <a:tbl>
              <a:tblPr firstRow="1" firstCol="1" bandRow="1"/>
              <a:tblGrid>
                <a:gridCol w="4198030"/>
                <a:gridCol w="4198030"/>
              </a:tblGrid>
              <a:tr h="259167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辅助参与者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提供的服务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9167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仓库管理系统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为用户下单的商品进行拣货、库存处理等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34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物流公司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提供商品的配送服务，提供创建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取消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修改物流单、查询物流轨迹等服务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占位符 2"/>
          <p:cNvSpPr txBox="1"/>
          <p:nvPr/>
        </p:nvSpPr>
        <p:spPr>
          <a:xfrm>
            <a:off x="838200" y="14047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3.1 </a:t>
            </a:r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顺丰快递</a:t>
            </a:r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顺丰快递物流信息推送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16082" y="5391156"/>
          <a:ext cx="8579347" cy="729786"/>
        </p:xfrm>
        <a:graphic>
          <a:graphicData uri="http://schemas.openxmlformats.org/drawingml/2006/table">
            <a:tbl>
              <a:tblPr firstRow="1" firstCol="1" bandRow="1"/>
              <a:tblGrid>
                <a:gridCol w="1383574"/>
                <a:gridCol w="6332502"/>
                <a:gridCol w="863271"/>
              </a:tblGrid>
              <a:tr h="148303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05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660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register_route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u="none" strike="noStrike" kern="100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1"/>
                        </a:rPr>
                        <a:t>https://open.sf-express.com/Api/ApiDetails?level3=395&amp;interName=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路由注册接口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-EXP_RECE_REGISTER_ROUTE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  <a:ea typeface="宋体" panose="02010600030101010101" pitchFamily="2" charset="-122"/>
                          <a:cs typeface="Open Sans" panose="020B0606030504020204" pitchFamily="34" charset="0"/>
                        </a:rPr>
                        <a:t>路由注册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2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route_push_service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u="none" strike="noStrike" kern="10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2"/>
                        </a:rPr>
                        <a:t>https://open.sf-express.com/Api/ApiDetails?level3=404&amp;interName=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路由推送接口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-RoutePushService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  <a:ea typeface="宋体" panose="02010600030101010101" pitchFamily="2" charset="-122"/>
                          <a:cs typeface="Open Sans" panose="020B0606030504020204" pitchFamily="34" charset="0"/>
                        </a:rPr>
                        <a:t>路由推送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1704" t="1308" r="1609" b="36025"/>
          <a:stretch>
            <a:fillRect/>
          </a:stretch>
        </p:blipFill>
        <p:spPr>
          <a:xfrm>
            <a:off x="2016082" y="2497136"/>
            <a:ext cx="8483571" cy="2598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占位符 2"/>
          <p:cNvSpPr txBox="1"/>
          <p:nvPr/>
        </p:nvSpPr>
        <p:spPr>
          <a:xfrm>
            <a:off x="838200" y="14047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3.1 </a:t>
            </a:r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顺丰快递</a:t>
            </a:r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顺</a:t>
            </a:r>
            <a:r>
              <a:rPr lang="zh-CN" altLang="en-US" b="1" i="0" u="none" strike="noStrike" kern="100" baseline="0">
                <a:latin typeface="Times New Roman" panose="02020603050405020304" pitchFamily="18" charset="0"/>
                <a:ea typeface="宋体" panose="02010600030101010101" pitchFamily="2" charset="-122"/>
              </a:rPr>
              <a:t>丰快递打印面单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5691" y="2278947"/>
            <a:ext cx="9678319" cy="3012094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70608" y="5386649"/>
          <a:ext cx="9508483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1412840"/>
                <a:gridCol w="6705360"/>
                <a:gridCol w="139028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93420">
                <a:tc>
                  <a:txBody>
                    <a:bodyPr/>
                    <a:lstStyle/>
                    <a:p>
                      <a:pPr algn="l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pirnt_waybills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https://open.sf-express.com/Api/ApiDetails?level3=317&amp;interName=%E4%BA%91%E6%89%93%E5%8D%B0%E9%9D%A2%E5%8D%952.0%E6%8E%A5%E5%8F%A3-COM_RECE_CLOUD_PRINT_WAYBILLS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3.2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中通快递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中通快递创建订单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8010" y="1178948"/>
            <a:ext cx="6526194" cy="4638107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988010" y="5884524"/>
          <a:ext cx="6447076" cy="584877"/>
        </p:xfrm>
        <a:graphic>
          <a:graphicData uri="http://schemas.openxmlformats.org/drawingml/2006/table">
            <a:tbl>
              <a:tblPr firstRow="1" firstCol="1" bandRow="1"/>
              <a:tblGrid>
                <a:gridCol w="866500"/>
                <a:gridCol w="4637916"/>
                <a:gridCol w="942660"/>
              </a:tblGrid>
              <a:tr h="264837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05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4837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createOrder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https://open.zto.com/#/interfaces?resourceGroup=20&amp;apiName=zto.open.createOrder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99" y="1462768"/>
            <a:ext cx="10515600" cy="4351338"/>
          </a:xfrm>
        </p:spPr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3.2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中通快递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中通快递取消订单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728" y="2351314"/>
            <a:ext cx="8122558" cy="3210606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73728" y="5696857"/>
          <a:ext cx="8006443" cy="388928"/>
        </p:xfrm>
        <a:graphic>
          <a:graphicData uri="http://schemas.openxmlformats.org/drawingml/2006/table">
            <a:tbl>
              <a:tblPr firstRow="1" firstCol="1" bandRow="1"/>
              <a:tblGrid>
                <a:gridCol w="8006443"/>
              </a:tblGrid>
              <a:tr h="168150"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2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6048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https://open.zto.com/#/interfaces?schemeCode=&amp;resourceGroup=20&amp;apiName=zto.open.cancelPreOrder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230" y="2423678"/>
            <a:ext cx="9039999" cy="2971554"/>
          </a:xfrm>
          <a:prstGeom prst="rect">
            <a:avLst/>
          </a:prstGeom>
        </p:spPr>
      </p:pic>
      <p:sp>
        <p:nvSpPr>
          <p:cNvPr id="7" name="文本占位符 2"/>
          <p:cNvSpPr txBox="1"/>
          <p:nvPr/>
        </p:nvSpPr>
        <p:spPr>
          <a:xfrm>
            <a:off x="838199" y="14627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3.2 </a:t>
            </a:r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中通快递</a:t>
            </a:r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修改订单体积数量</a:t>
            </a:r>
            <a:endParaRPr lang="zh-CN" altLang="en-US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zh-CN" altLang="en-US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15503" y="5510052"/>
          <a:ext cx="8976726" cy="560377"/>
        </p:xfrm>
        <a:graphic>
          <a:graphicData uri="http://schemas.openxmlformats.org/drawingml/2006/table">
            <a:tbl>
              <a:tblPr firstRow="1" firstCol="1" bandRow="1"/>
              <a:tblGrid>
                <a:gridCol w="1465102"/>
                <a:gridCol w="5843635"/>
                <a:gridCol w="1667989"/>
              </a:tblGrid>
              <a:tr h="186793"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73584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updateOrderWeight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https://open.zto.com/#/interfaces?schemeCode=&amp;resourceGroup=20&amp;apiName=zto.open.updateOrderWeight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修改订单体积重量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1113" t="1383" r="2870" b="61846"/>
          <a:stretch>
            <a:fillRect/>
          </a:stretch>
        </p:blipFill>
        <p:spPr>
          <a:xfrm>
            <a:off x="1625782" y="2471354"/>
            <a:ext cx="9715770" cy="235755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25782" y="5038699"/>
          <a:ext cx="9715770" cy="388256"/>
        </p:xfrm>
        <a:graphic>
          <a:graphicData uri="http://schemas.openxmlformats.org/drawingml/2006/table">
            <a:tbl>
              <a:tblPr firstRow="1" firstCol="1" bandRow="1"/>
              <a:tblGrid>
                <a:gridCol w="1153572"/>
                <a:gridCol w="6693059"/>
                <a:gridCol w="1869139"/>
              </a:tblGrid>
              <a:tr h="194128"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2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4128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trackQuery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https://open.zto.com/#/interfaces?resourceGroup=10&amp;apiName=zto.merchant.waybill.track.query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物流轨迹查询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本占位符 2"/>
          <p:cNvSpPr txBox="1"/>
          <p:nvPr/>
        </p:nvSpPr>
        <p:spPr>
          <a:xfrm>
            <a:off x="838199" y="14627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3.2 </a:t>
            </a:r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中通快递</a:t>
            </a:r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物流轨迹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endParaRPr lang="zh-CN" altLang="en-US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zh-CN" altLang="en-US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829" t="2108" r="1437" b="32351"/>
          <a:stretch>
            <a:fillRect/>
          </a:stretch>
        </p:blipFill>
        <p:spPr>
          <a:xfrm>
            <a:off x="1328056" y="2369345"/>
            <a:ext cx="10261601" cy="302588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06283" y="5515428"/>
          <a:ext cx="10283374" cy="613342"/>
        </p:xfrm>
        <a:graphic>
          <a:graphicData uri="http://schemas.openxmlformats.org/drawingml/2006/table">
            <a:tbl>
              <a:tblPr firstRow="1" firstCol="1" bandRow="1"/>
              <a:tblGrid>
                <a:gridCol w="1479313"/>
                <a:gridCol w="7252937"/>
                <a:gridCol w="1551124"/>
              </a:tblGrid>
              <a:tr h="127613"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1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475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trackSubsrcibe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https://open.zto.com/#/interfaces?schemeCode=&amp;resourceGroup=10&amp;apiName=zto.merchant.waybill.track.subsrcibe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订阅物流轨迹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27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agentOrderStateChange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https://open.zto.com/#/interfaces?resourceGroup=50&amp;apiName=zto.agent.agentOrderStateChange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代理点状态推送接口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占位符 2"/>
          <p:cNvSpPr txBox="1"/>
          <p:nvPr/>
        </p:nvSpPr>
        <p:spPr>
          <a:xfrm>
            <a:off x="838199" y="14627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3.2 </a:t>
            </a:r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中通快递</a:t>
            </a:r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中通快递物流轨迹推送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zh-CN" altLang="en-US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占位符 2"/>
          <p:cNvSpPr txBox="1"/>
          <p:nvPr/>
        </p:nvSpPr>
        <p:spPr>
          <a:xfrm>
            <a:off x="838199" y="14627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3.2 </a:t>
            </a:r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中通快递</a:t>
            </a:r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中通快递通知揽件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zh-CN" altLang="en-US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424" y="2398860"/>
            <a:ext cx="8824401" cy="3044875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37842" y="5603682"/>
          <a:ext cx="8719567" cy="320040"/>
        </p:xfrm>
        <a:graphic>
          <a:graphicData uri="http://schemas.openxmlformats.org/drawingml/2006/table">
            <a:tbl>
              <a:tblPr firstRow="1" firstCol="1" bandRow="1"/>
              <a:tblGrid>
                <a:gridCol w="1335893"/>
                <a:gridCol w="6108742"/>
                <a:gridCol w="1274932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createOrder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https://open.zto.com/#/interfaces?resourceGroup=20&amp;apiName=zto.open.createOrder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创建订单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通知揽件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占位符 2"/>
          <p:cNvSpPr txBox="1"/>
          <p:nvPr/>
        </p:nvSpPr>
        <p:spPr>
          <a:xfrm>
            <a:off x="838199" y="14627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3.2 </a:t>
            </a:r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中通快递</a:t>
            </a:r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打印面单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zh-CN" altLang="en-US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6233" y="790674"/>
            <a:ext cx="6384565" cy="4538222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512140" y="5414056"/>
          <a:ext cx="6252752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278287"/>
                <a:gridCol w="3953192"/>
                <a:gridCol w="1021273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batchCloudPrint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https://open.zto.com/#/interfaces?resourceGroup=20&amp;apiName=zto.print.batchCloudPrint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批量云打印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bagAddrMark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https://open.zto.com/#/interfaces?resourceGroup=10&amp;apiName=zto.innovate.bagAddrMark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查询大头笔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3.3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极兔快递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极兔快递创建物流单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660" t="-290" r="7029" b="15050"/>
          <a:stretch>
            <a:fillRect/>
          </a:stretch>
        </p:blipFill>
        <p:spPr>
          <a:xfrm>
            <a:off x="4862286" y="1303647"/>
            <a:ext cx="7016774" cy="436146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62286" y="5914572"/>
          <a:ext cx="7075714" cy="511856"/>
        </p:xfrm>
        <a:graphic>
          <a:graphicData uri="http://schemas.openxmlformats.org/drawingml/2006/table">
            <a:tbl>
              <a:tblPr firstRow="1" firstCol="1" bandRow="1"/>
              <a:tblGrid>
                <a:gridCol w="2358287"/>
                <a:gridCol w="2358287"/>
                <a:gridCol w="2359140"/>
              </a:tblGrid>
              <a:tr h="170619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237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addOrder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https://open.jtexpress.com.cn/#/apiDoc/orderserve/create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1.1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参与者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1.1.2 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物流模块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36600" y="2970341"/>
          <a:ext cx="8171360" cy="1013412"/>
        </p:xfrm>
        <a:graphic>
          <a:graphicData uri="http://schemas.openxmlformats.org/drawingml/2006/table">
            <a:tbl>
              <a:tblPr firstRow="1" firstCol="1" bandRow="1"/>
              <a:tblGrid>
                <a:gridCol w="4085680"/>
                <a:gridCol w="4085680"/>
              </a:tblGrid>
              <a:tr h="337804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主参与者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主要目标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7804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通知物流公司揽件、确认收货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04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仓库管理人员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通知物流公司揽件、确认收货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36599" y="4349193"/>
          <a:ext cx="8171360" cy="700391"/>
        </p:xfrm>
        <a:graphic>
          <a:graphicData uri="http://schemas.openxmlformats.org/drawingml/2006/table">
            <a:tbl>
              <a:tblPr firstRow="1" firstCol="1" bandRow="1"/>
              <a:tblGrid>
                <a:gridCol w="4085680"/>
                <a:gridCol w="4085680"/>
              </a:tblGrid>
              <a:tr h="233464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辅助参与者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提供的服务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66927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物流公司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提供商品的配送服务，提供创建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取消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修改物流单、查询物流轨迹等服务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3.3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极兔快递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极兔快递查询物流轨迹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118" t="-78" r="13344" b="56050"/>
          <a:stretch>
            <a:fillRect/>
          </a:stretch>
        </p:blipFill>
        <p:spPr>
          <a:xfrm>
            <a:off x="2518227" y="2748203"/>
            <a:ext cx="7699830" cy="285726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8227" y="5746683"/>
          <a:ext cx="7699831" cy="430280"/>
        </p:xfrm>
        <a:graphic>
          <a:graphicData uri="http://schemas.openxmlformats.org/drawingml/2006/table">
            <a:tbl>
              <a:tblPr firstRow="1" firstCol="1" bandRow="1"/>
              <a:tblGrid>
                <a:gridCol w="1403621"/>
                <a:gridCol w="4052733"/>
                <a:gridCol w="2243477"/>
              </a:tblGrid>
              <a:tr h="215140"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2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5140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https://open.jtexpress.com.cn/#/apiDoc/logistics/query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物流轨迹查询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3.3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极兔快递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极兔快递修改物流单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76520" y="5578475"/>
          <a:ext cx="6572885" cy="608330"/>
        </p:xfrm>
        <a:graphic>
          <a:graphicData uri="http://schemas.openxmlformats.org/drawingml/2006/table">
            <a:tbl>
              <a:tblPr firstRow="1" firstCol="1" bandRow="1"/>
              <a:tblGrid>
                <a:gridCol w="1277620"/>
                <a:gridCol w="4389120"/>
                <a:gridCol w="906145"/>
              </a:tblGrid>
              <a:tr h="276225"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addOrder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https://open.jtexpress.com.cn/#/apiDoc/orderserve/create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修改订单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42956781" name="图片 21429567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459" t="946" r="17369" b="18483"/>
          <a:stretch>
            <a:fillRect/>
          </a:stretch>
        </p:blipFill>
        <p:spPr>
          <a:xfrm>
            <a:off x="5176520" y="716915"/>
            <a:ext cx="6572885" cy="4672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3.3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极兔快递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极兔快递取消物流订单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007" t="2022" r="7730" b="2080"/>
          <a:stretch>
            <a:fillRect/>
          </a:stretch>
        </p:blipFill>
        <p:spPr>
          <a:xfrm>
            <a:off x="5197138" y="1084262"/>
            <a:ext cx="6461670" cy="452630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197138" y="5806214"/>
          <a:ext cx="6461670" cy="480060"/>
        </p:xfrm>
        <a:graphic>
          <a:graphicData uri="http://schemas.openxmlformats.org/drawingml/2006/table">
            <a:tbl>
              <a:tblPr firstRow="1" firstCol="1" bandRow="1"/>
              <a:tblGrid>
                <a:gridCol w="1680065"/>
                <a:gridCol w="3414653"/>
                <a:gridCol w="1366952"/>
              </a:tblGrid>
              <a:tr h="145090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018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cancelOrder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https://open.jtexpress.com.cn/#/apiDoc/order serve/cancel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取消通过新增订单接口生成的订单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3.3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极兔快递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极兔快递订阅物流轨迹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297" t="2154" r="7228" b="5710"/>
          <a:stretch>
            <a:fillRect/>
          </a:stretch>
        </p:blipFill>
        <p:spPr>
          <a:xfrm>
            <a:off x="5090354" y="1168013"/>
            <a:ext cx="6393378" cy="409828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90354" y="5507712"/>
          <a:ext cx="6441570" cy="561475"/>
        </p:xfrm>
        <a:graphic>
          <a:graphicData uri="http://schemas.openxmlformats.org/drawingml/2006/table">
            <a:tbl>
              <a:tblPr firstRow="1" firstCol="1" bandRow="1"/>
              <a:tblGrid>
                <a:gridCol w="1143746"/>
                <a:gridCol w="3886984"/>
                <a:gridCol w="1410840"/>
              </a:tblGrid>
              <a:tr h="169216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05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2259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subscribe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https://open.jtexpress.com.cn/#/apiDoc/logistics/subscribe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向极兔订阅需推送物流轨迹的运单号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3.3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极兔快递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极兔快递通知快递员揽件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5597" y="990115"/>
            <a:ext cx="6400174" cy="460515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99665" y="5649477"/>
          <a:ext cx="6161380" cy="644082"/>
        </p:xfrm>
        <a:graphic>
          <a:graphicData uri="http://schemas.openxmlformats.org/drawingml/2006/table">
            <a:tbl>
              <a:tblPr firstRow="1" firstCol="1" bandRow="1"/>
              <a:tblGrid>
                <a:gridCol w="1197963"/>
                <a:gridCol w="4113776"/>
                <a:gridCol w="849641"/>
              </a:tblGrid>
              <a:tr h="322041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2041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addOrder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https://open.jtexpress.com.cn/#/apiDoc/orderserve/create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修改订单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系统交互分析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3.3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极兔快递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API</a:t>
            </a:r>
            <a:endParaRPr lang="en-US" altLang="zh-CN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极兔快递打印面单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9508" y="1150363"/>
            <a:ext cx="6094463" cy="4557273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219363" y="5764066"/>
          <a:ext cx="5974755" cy="516008"/>
        </p:xfrm>
        <a:graphic>
          <a:graphicData uri="http://schemas.openxmlformats.org/drawingml/2006/table">
            <a:tbl>
              <a:tblPr firstRow="1" firstCol="1" bandRow="1"/>
              <a:tblGrid>
                <a:gridCol w="1161678"/>
                <a:gridCol w="2918238"/>
                <a:gridCol w="1894839"/>
              </a:tblGrid>
              <a:tr h="172002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图中方法名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调用说明</a:t>
                      </a:r>
                      <a:r>
                        <a:rPr lang="en-US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url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4006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printOrder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https://open.jtexpress.com.cn/#/apiDoc/vip/printOrder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rgbClr val="61666D"/>
                          </a:solidFill>
                          <a:effectLst/>
                          <a:latin typeface="PingFangSC-Regula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可通过运单号获取电子面单的模板信息。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kern="2200" dirty="0"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领域模型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4.1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物流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71" y="681037"/>
            <a:ext cx="8037761" cy="581183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领域模型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4.2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订单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72" y="365125"/>
            <a:ext cx="6403613" cy="639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1.2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订单模块用例图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1.2.1 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顾客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82460180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" r="11413" b="37462"/>
          <a:stretch>
            <a:fillRect/>
          </a:stretch>
        </p:blipFill>
        <p:spPr bwMode="auto">
          <a:xfrm>
            <a:off x="4429760" y="1287145"/>
            <a:ext cx="7458075" cy="44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1.2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订单模块用例图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1.2.1 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顾客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提交订单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81880" y="1089699"/>
          <a:ext cx="6228807" cy="5087264"/>
        </p:xfrm>
        <a:graphic>
          <a:graphicData uri="http://schemas.openxmlformats.org/drawingml/2006/table">
            <a:tbl>
              <a:tblPr firstRow="1" firstCol="1" bandRow="1"/>
              <a:tblGrid>
                <a:gridCol w="3615034"/>
                <a:gridCol w="2613773"/>
              </a:tblGrid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MALL-ORDER-001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用例名称：提交订单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级别：用户级别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cPr/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包：订单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提交订单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参与者：顾客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描述：顾客提交订单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195664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触发事件：顾客提交订单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顾客购买商品。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商品、数量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328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系统计算总价、配送地址、运费，推荐的优惠卷，选择默认的开票方式。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顾客提交订单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商品售罄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1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．终止后续步骤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3a.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顾客选择其他优惠券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1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．系统显示所有适用的优惠券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适用优惠券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2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．顾客选择其中一张优惠券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优惠券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3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．返回第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步根据选择的优惠券重新计算总价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总价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3b.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顾客选择其他开票方式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1. 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系统显示顾客的所有开票方式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开票方式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2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．顾客选择其中一种开票方式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开票方式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3. 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返回第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步重新显示新选的开票方式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3c. 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顾客选择其他配送地址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1. 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系统显示顾客的其他配送地址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所有配送地址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2. 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顾客选择其中一个配送地址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选择的配送地址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indent="266700" algn="just">
                        <a:tabLst>
                          <a:tab pos="196850" algn="l"/>
                        </a:tabLs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返回第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步重新显示新的配送地址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64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其他：若是第三方商户的交易，需通过分账模式完成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1.2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订单模块用例图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1.2.1 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顾客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支付订单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82750" y="2965450"/>
          <a:ext cx="9112250" cy="2764294"/>
        </p:xfrm>
        <a:graphic>
          <a:graphicData uri="http://schemas.openxmlformats.org/drawingml/2006/table">
            <a:tbl>
              <a:tblPr firstRow="1" firstCol="1" bandRow="1"/>
              <a:tblGrid>
                <a:gridCol w="5288507"/>
                <a:gridCol w="3823743"/>
              </a:tblGrid>
              <a:tr h="212638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MALL-ORDER-002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用例名称：支付订单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38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级别：用户级别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cPr/>
                </a:tc>
              </a:tr>
              <a:tr h="212638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包：订单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支付订单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参与者：顾客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38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描述：顾客支付未完成支付的订单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12638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触发事件：顾客支付订单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12638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12638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系统显示订单的价格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38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顾客确认支付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38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系统进入支付子用例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38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12638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顾客取消支付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38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1.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顾客取消支付，终止后续步骤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38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其他：若是第三方商户的交易，需通过分账模式完成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1.2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订单模块用例图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1.2.1 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顾客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支付子用例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14500" y="2917264"/>
          <a:ext cx="9112252" cy="3197783"/>
        </p:xfrm>
        <a:graphic>
          <a:graphicData uri="http://schemas.openxmlformats.org/drawingml/2006/table">
            <a:tbl>
              <a:tblPr firstRow="1" firstCol="1" bandRow="1"/>
              <a:tblGrid>
                <a:gridCol w="4556126"/>
                <a:gridCol w="4556126"/>
              </a:tblGrid>
              <a:tr h="23827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MALL-PAY-001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用例名称：支付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367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级别：子功能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 hMerge="1">
                  <a:tcPr/>
                </a:tc>
              </a:tr>
              <a:tr h="23827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参与者：顾客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75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 顾客通过网络支付，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38275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触发事件：顾客购买商品支付、续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VIP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年费、购买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VIP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会员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29367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主成功场景：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74115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系统显示支付的金额以及支持的支付渠道。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支付金额，支付渠道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75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顾客从中选择支付渠道提交给系统。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支付渠道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367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系统提示支付成功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实际支付金额（可能有支付渠道优惠）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7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扩展场景：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3827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3a. 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用户支付失败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367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 1. 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返回第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步重新开始支付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1050" kern="1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75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用例分析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1.2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订单模块用例图</a:t>
            </a:r>
            <a:endParaRPr lang="zh-CN" altLang="en-US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1" rtl="0"/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1.2.1 </a:t>
            </a:r>
            <a:r>
              <a:rPr lang="zh-CN" altLang="en-US" b="1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顾客</a:t>
            </a:r>
            <a:endParaRPr lang="en-US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取消订单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en-US" altLang="zh-CN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1" rtl="0"/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25601" y="2863850"/>
          <a:ext cx="9310006" cy="3313115"/>
        </p:xfrm>
        <a:graphic>
          <a:graphicData uri="http://schemas.openxmlformats.org/drawingml/2006/table">
            <a:tbl>
              <a:tblPr firstRow="1" firstCol="1" bandRow="1"/>
              <a:tblGrid>
                <a:gridCol w="4802326"/>
                <a:gridCol w="4507680"/>
              </a:tblGrid>
              <a:tr h="25485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用例编号：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MALL-ORDER-003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用例名称：取消订单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5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级别：用户级别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cPr/>
                </a:tc>
              </a:tr>
              <a:tr h="25485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包：订单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取消订单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参与者：顾客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5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描述：顾客取消还未完成的订单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54855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触发事件：顾客取消订单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5485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主成功场景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5485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、顾客提交取消订单和取消理由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订单、取消订单理由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、系统显示取消成功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扩展场景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5485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、该订单已经完成支付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、系统进入退款子用例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855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其他： 退款将沿原来支付路径返回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517*47"/>
  <p:tag name="TABLE_ENDDRAG_RECT" val="407*439*517*47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MTU3M2M5MGJiYzdlYjg4NmQzNTJiZmEzNWEwM2EwZj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0</TotalTime>
  <Words>8745</Words>
  <Application>WPS 演示</Application>
  <PresentationFormat>宽屏</PresentationFormat>
  <Paragraphs>1451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Arial</vt:lpstr>
      <vt:lpstr>宋体</vt:lpstr>
      <vt:lpstr>Wingdings</vt:lpstr>
      <vt:lpstr>Times New Roman</vt:lpstr>
      <vt:lpstr>等线 Light</vt:lpstr>
      <vt:lpstr>微软雅黑</vt:lpstr>
      <vt:lpstr>Arial Unicode MS</vt:lpstr>
      <vt:lpstr>等线</vt:lpstr>
      <vt:lpstr>Calibri</vt:lpstr>
      <vt:lpstr>黑体</vt:lpstr>
      <vt:lpstr>Open Sans</vt:lpstr>
      <vt:lpstr>Segoe Print</vt:lpstr>
      <vt:lpstr>PingFangSC-Regular</vt:lpstr>
      <vt:lpstr>Office 主题​​</vt:lpstr>
      <vt:lpstr>1_Office 主题​​</vt:lpstr>
      <vt:lpstr>物流订单模块需求分析 Logistics order module demand analysis</vt:lpstr>
      <vt:lpstr>目录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1. 用例分析</vt:lpstr>
      <vt:lpstr>2. 业务流程图</vt:lpstr>
      <vt:lpstr>3. 系统交互分析</vt:lpstr>
      <vt:lpstr>3. 系统交互分析</vt:lpstr>
      <vt:lpstr>3. 系统交互分析</vt:lpstr>
      <vt:lpstr>3. 系统交互分析</vt:lpstr>
      <vt:lpstr>3. 系统交互分析</vt:lpstr>
      <vt:lpstr>3. 系统交互分析</vt:lpstr>
      <vt:lpstr>3. 系统交互分析</vt:lpstr>
      <vt:lpstr>3. 系统交互分析</vt:lpstr>
      <vt:lpstr>3. 系统交互分析</vt:lpstr>
      <vt:lpstr>3. 系统交互分析</vt:lpstr>
      <vt:lpstr>3. 系统交互分析</vt:lpstr>
      <vt:lpstr>3. 系统交互分析</vt:lpstr>
      <vt:lpstr>3. 系统交互分析</vt:lpstr>
      <vt:lpstr>3. 系统交互分析</vt:lpstr>
      <vt:lpstr>3. 系统交互分析</vt:lpstr>
      <vt:lpstr>3. 系统交互分析</vt:lpstr>
      <vt:lpstr>3. 系统交互分析</vt:lpstr>
      <vt:lpstr>3. 系统交互分析</vt:lpstr>
      <vt:lpstr>3. 系统交互分析</vt:lpstr>
      <vt:lpstr>3. 系统交互分析</vt:lpstr>
      <vt:lpstr>4. 领域模型</vt:lpstr>
      <vt:lpstr>4. 领域模型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物流订单模块需求分析</dc:title>
  <dc:creator>jhfgv hg</dc:creator>
  <cp:lastModifiedBy>江漫暮野</cp:lastModifiedBy>
  <cp:revision>11</cp:revision>
  <dcterms:created xsi:type="dcterms:W3CDTF">2023-10-14T13:25:00Z</dcterms:created>
  <dcterms:modified xsi:type="dcterms:W3CDTF">2023-10-14T16:54:30Z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1109F149EC2D4364AC3D3BBEBFECD655_12</vt:lpwstr>
  </property>
  <property fmtid="{D5CDD505-2E9C-101B-9397-08002B2CF9AE}" pid="3" name="KSOProductBuildVer">
    <vt:lpwstr>2052-12.1.0.15712</vt:lpwstr>
  </property>
</Properties>
</file>