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1" r:id="rId16"/>
    <p:sldId id="263" r:id="rId17"/>
    <p:sldId id="28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8.jpe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10.jpe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1.png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12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演示秋鸿楷" panose="00000500000000000000" charset="-122"/>
                <a:ea typeface="演示秋鸿楷" panose="00000500000000000000" charset="-122"/>
                <a:cs typeface="思源黑体 CN Normal" panose="020B0400000000000000" charset="-122"/>
                <a:sym typeface="+mn-ea"/>
              </a:rPr>
              <a:t>物流+订单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1-3</a:t>
            </a:r>
            <a:endParaRPr lang="en-US" altLang="zh-CN">
              <a:sym typeface="+mn-ea"/>
            </a:endParaRPr>
          </a:p>
          <a:p>
            <a:r>
              <a:rPr lang="zh-CN" altLang="en-US"/>
              <a:t>玛卡巴卡队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5400" y="-209550"/>
            <a:ext cx="12673330" cy="7282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04180" y="0"/>
            <a:ext cx="3675075" cy="685805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947306" y="415758"/>
            <a:ext cx="4790378" cy="626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warehouse_logistics:</a:t>
            </a:r>
            <a:r>
              <a:rPr lang="zh-CN" altLang="en-US" sz="2000"/>
              <a:t>仓库物流</a:t>
            </a:r>
            <a:endParaRPr lang="en-US" altLang="zh-CN" sz="2000"/>
          </a:p>
          <a:p>
            <a:r>
              <a:rPr lang="en-US" altLang="zh-CN" sz="2000"/>
              <a:t>warehouse_id:</a:t>
            </a:r>
            <a:r>
              <a:rPr lang="zh-CN" altLang="en-US" sz="2000"/>
              <a:t>仓库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shop_logistics_id:</a:t>
            </a:r>
            <a:r>
              <a:rPr lang="zh-CN" altLang="en-US" sz="2000"/>
              <a:t>商户物流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start_time:</a:t>
            </a:r>
            <a:r>
              <a:rPr lang="zh-CN" altLang="en-US" sz="2000"/>
              <a:t>开始时间</a:t>
            </a:r>
            <a:endParaRPr lang="en-US" altLang="zh-CN" sz="2000"/>
          </a:p>
          <a:p>
            <a:r>
              <a:rPr lang="en-US" altLang="zh-CN" sz="2000"/>
              <a:t>end_time:</a:t>
            </a:r>
            <a:r>
              <a:rPr lang="zh-CN" altLang="en-US" sz="2000"/>
              <a:t>结束时间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shop_logistics:</a:t>
            </a:r>
            <a:r>
              <a:rPr lang="zh-CN" altLang="en-US" sz="2000"/>
              <a:t>商户物流</a:t>
            </a:r>
            <a:endParaRPr lang="en-US" altLang="zh-CN" sz="2000"/>
          </a:p>
          <a:p>
            <a:r>
              <a:rPr lang="en-US" altLang="zh-CN" sz="2000"/>
              <a:t>shop_id:</a:t>
            </a:r>
            <a:r>
              <a:rPr lang="zh-CN" altLang="en-US" sz="2000"/>
              <a:t>商户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logistics_company_id:</a:t>
            </a:r>
            <a:r>
              <a:rPr lang="zh-CN" altLang="en-US" sz="2000"/>
              <a:t>物流公司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priority:</a:t>
            </a:r>
            <a:r>
              <a:rPr lang="zh-CN" altLang="en-US" sz="2000"/>
              <a:t>优先级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logistics_company:</a:t>
            </a:r>
            <a:r>
              <a:rPr lang="zh-CN" altLang="en-US" sz="2000"/>
              <a:t>物流公司</a:t>
            </a:r>
            <a:endParaRPr lang="en-US" altLang="zh-CN" sz="2000"/>
          </a:p>
          <a:p>
            <a:r>
              <a:rPr lang="en-US" altLang="zh-CN" sz="2000"/>
              <a:t>name:</a:t>
            </a:r>
            <a:r>
              <a:rPr lang="zh-CN" altLang="en-US" sz="2000"/>
              <a:t>物流公司名</a:t>
            </a:r>
            <a:endParaRPr lang="en-US" altLang="zh-CN" sz="2000"/>
          </a:p>
          <a:p>
            <a:r>
              <a:rPr lang="en-US" altLang="zh-CN" sz="2000"/>
              <a:t>type:</a:t>
            </a:r>
            <a:r>
              <a:rPr lang="zh-CN" altLang="en-US" sz="2000"/>
              <a:t>物流类型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 userDrawn="1">
            <p:custDataLst>
              <p:tags r:id="rId1"/>
            </p:custDataLst>
          </p:nvPr>
        </p:nvSpPr>
        <p:spPr>
          <a:xfrm>
            <a:off x="1333275" y="1944606"/>
            <a:ext cx="4033405" cy="31053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expres</a:t>
            </a:r>
            <a:r>
              <a:rPr lang="en-US" altLang="zh-CN" sz="2000"/>
              <a:t>s:</a:t>
            </a:r>
            <a:r>
              <a:rPr lang="zh-CN" altLang="en-US" sz="2000"/>
              <a:t>面单</a:t>
            </a:r>
            <a:endParaRPr lang="zh-CN" altLang="en-US" sz="2000"/>
          </a:p>
          <a:p>
            <a:r>
              <a:rPr lang="en-US" altLang="zh-CN" sz="2000"/>
              <a:t>waybill_number:</a:t>
            </a:r>
            <a:r>
              <a:rPr lang="zh-CN" altLang="en-US" sz="2000"/>
              <a:t>面单编号</a:t>
            </a:r>
            <a:endParaRPr lang="zh-CN" altLang="en-US" sz="2000"/>
          </a:p>
          <a:p>
            <a:r>
              <a:rPr lang="en-US" altLang="zh-CN" sz="2000"/>
              <a:t>shop_logistics_id:</a:t>
            </a:r>
            <a:r>
              <a:rPr lang="zh-CN" altLang="en-US" sz="2000"/>
              <a:t>商户物流id</a:t>
            </a:r>
            <a:endParaRPr lang="zh-CN" altLang="en-US" sz="2000"/>
          </a:p>
          <a:p>
            <a:r>
              <a:rPr lang="en-US" altLang="zh-CN" sz="2000"/>
              <a:t>sender_address:</a:t>
            </a:r>
            <a:r>
              <a:rPr lang="zh-CN" altLang="en-US" sz="2000"/>
              <a:t>发件人地址</a:t>
            </a:r>
            <a:endParaRPr lang="zh-CN" altLang="en-US" sz="2000"/>
          </a:p>
          <a:p>
            <a:r>
              <a:rPr lang="en-US" altLang="zh-CN" sz="2000"/>
              <a:t>delivery_address:</a:t>
            </a:r>
            <a:r>
              <a:rPr lang="zh-CN" altLang="en-US" sz="2000"/>
              <a:t>收件人地址</a:t>
            </a:r>
            <a:endParaRPr lang="zh-CN" altLang="en-US" sz="2000"/>
          </a:p>
          <a:p>
            <a:r>
              <a:rPr lang="en-US" altLang="zh-CN" sz="2000"/>
              <a:t>sender_name:</a:t>
            </a:r>
            <a:r>
              <a:rPr lang="zh-CN" altLang="en-US" sz="2000"/>
              <a:t>发件人姓名</a:t>
            </a:r>
            <a:endParaRPr lang="zh-CN" altLang="en-US" sz="2000"/>
          </a:p>
          <a:p>
            <a:r>
              <a:rPr lang="en-US" altLang="zh-CN" sz="2000"/>
              <a:t>sender_mobile:</a:t>
            </a:r>
            <a:r>
              <a:rPr lang="zh-CN" altLang="en-US" sz="2000"/>
              <a:t>发件人联系方式</a:t>
            </a:r>
            <a:endParaRPr lang="zh-CN" altLang="en-US" sz="2000"/>
          </a:p>
          <a:p>
            <a:r>
              <a:rPr lang="en-US" altLang="zh-CN" sz="2000"/>
              <a:t>delivery_name:</a:t>
            </a:r>
            <a:r>
              <a:rPr lang="zh-CN" altLang="en-US" sz="2000"/>
              <a:t>收件人姓名</a:t>
            </a:r>
            <a:endParaRPr lang="zh-CN" altLang="en-US" sz="2000"/>
          </a:p>
          <a:p>
            <a:r>
              <a:rPr lang="en-US" altLang="zh-CN" sz="2000"/>
              <a:t>delivery_mobile:</a:t>
            </a:r>
            <a:r>
              <a:rPr lang="zh-CN" altLang="en-US" sz="2000"/>
              <a:t>收件人联系方式</a:t>
            </a:r>
            <a:endParaRPr lang="zh-CN" altLang="en-US" sz="2000"/>
          </a:p>
          <a:p>
            <a:r>
              <a:rPr lang="en-US" altLang="zh-CN" sz="2000"/>
              <a:t>status:</a:t>
            </a:r>
            <a:r>
              <a:rPr lang="zh-CN" altLang="en-US" sz="2000"/>
              <a:t>状态</a:t>
            </a:r>
            <a:endParaRPr lang="zh-CN" altLang="en-US" sz="2000"/>
          </a:p>
        </p:txBody>
      </p:sp>
      <p:pic>
        <p:nvPicPr>
          <p:cNvPr id="45" name="图片 44" descr="upload_post_object_v2_10997946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23529" y="780930"/>
            <a:ext cx="5551428" cy="50326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211955" y="194445"/>
            <a:ext cx="7034016" cy="5956102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3"/>
            </p:custDataLst>
          </p:nvPr>
        </p:nvSpPr>
        <p:spPr>
          <a:xfrm>
            <a:off x="10072211" y="1625600"/>
            <a:ext cx="1968500" cy="1241425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/>
              <a:t>region:</a:t>
            </a:r>
            <a:r>
              <a:rPr lang="zh-CN" altLang="en-US"/>
              <a:t>地区</a:t>
            </a:r>
            <a:endParaRPr lang="zh-CN" altLang="en-US"/>
          </a:p>
          <a:p>
            <a:r>
              <a:rPr lang="en-US" altLang="zh-CN"/>
              <a:t>region_id:</a:t>
            </a:r>
            <a:r>
              <a:rPr lang="zh-CN" altLang="en-US"/>
              <a:t>地区</a:t>
            </a:r>
            <a:r>
              <a:rPr lang="en-US" altLang="zh-CN"/>
              <a:t>id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0" y="991831"/>
            <a:ext cx="3501650" cy="556944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warehouse:</a:t>
            </a:r>
            <a:r>
              <a:rPr lang="zh-CN" altLang="en-US" sz="2000"/>
              <a:t>仓库</a:t>
            </a:r>
            <a:endParaRPr lang="en-US" altLang="zh-CN" sz="2000"/>
          </a:p>
          <a:p>
            <a:r>
              <a:rPr lang="en-US" altLang="zh-CN" sz="2000"/>
              <a:t>name:</a:t>
            </a:r>
            <a:r>
              <a:rPr lang="zh-CN" altLang="en-US" sz="2000"/>
              <a:t>仓库名</a:t>
            </a:r>
            <a:endParaRPr lang="en-US" altLang="zh-CN" sz="2000"/>
          </a:p>
          <a:p>
            <a:r>
              <a:rPr lang="en-US" altLang="zh-CN" sz="2000"/>
              <a:t>address:</a:t>
            </a:r>
            <a:r>
              <a:rPr lang="zh-CN" altLang="en-US" sz="2000"/>
              <a:t>仓库地址</a:t>
            </a:r>
            <a:endParaRPr lang="en-US" altLang="zh-CN" sz="2000"/>
          </a:p>
          <a:p>
            <a:r>
              <a:rPr lang="en-US" altLang="zh-CN" sz="2000"/>
              <a:t>sender_name:</a:t>
            </a:r>
            <a:r>
              <a:rPr lang="zh-CN" altLang="en-US" sz="2000"/>
              <a:t>发件人名</a:t>
            </a:r>
            <a:endParaRPr lang="en-US" altLang="zh-CN" sz="2000"/>
          </a:p>
          <a:p>
            <a:r>
              <a:rPr lang="en-US" altLang="zh-CN" sz="2000"/>
              <a:t>sender_mobile:</a:t>
            </a:r>
            <a:r>
              <a:rPr lang="zh-CN" altLang="en-US" sz="2000"/>
              <a:t>发件人联系方式</a:t>
            </a:r>
            <a:endParaRPr lang="en-US" altLang="zh-CN" sz="2000"/>
          </a:p>
          <a:p>
            <a:r>
              <a:rPr lang="en-US" altLang="zh-CN" sz="2000"/>
              <a:t>shop_id:</a:t>
            </a:r>
            <a:r>
              <a:rPr lang="zh-CN" altLang="en-US" sz="2000"/>
              <a:t>商户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priority:</a:t>
            </a:r>
            <a:r>
              <a:rPr lang="zh-CN" altLang="en-US" sz="2000"/>
              <a:t>优先级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shop:</a:t>
            </a:r>
            <a:r>
              <a:rPr lang="zh-CN" altLang="en-US" sz="2000"/>
              <a:t>商户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post_object_v2_63600070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741005" y="997880"/>
            <a:ext cx="10899388" cy="447943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>
            <p:custDataLst>
              <p:tags r:id="rId3"/>
            </p:custDataLst>
          </p:nvPr>
        </p:nvSpPr>
        <p:spPr>
          <a:xfrm>
            <a:off x="7402946" y="3312426"/>
            <a:ext cx="363036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物流公司与商户合作提供商户物流</a:t>
            </a:r>
            <a:endParaRPr lang="zh-CN" altLang="en-US"/>
          </a:p>
        </p:txBody>
      </p:sp>
      <p:sp>
        <p:nvSpPr>
          <p:cNvPr id="5" name="文本框 4"/>
          <p:cNvSpPr txBox="1"/>
          <p:nvPr userDrawn="1">
            <p:custDataLst>
              <p:tags r:id="rId4"/>
            </p:custDataLst>
          </p:nvPr>
        </p:nvSpPr>
        <p:spPr>
          <a:xfrm>
            <a:off x="3532513" y="2905012"/>
            <a:ext cx="2501041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商户物流产生物流面单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upload_post_object_v2_7772523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99648" y="288180"/>
            <a:ext cx="11192569" cy="478615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>
            <p:custDataLst>
              <p:tags r:id="rId3"/>
            </p:custDataLst>
          </p:nvPr>
        </p:nvSpPr>
        <p:spPr>
          <a:xfrm>
            <a:off x="8132896" y="1680406"/>
            <a:ext cx="1993492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仓库归属不同地区</a:t>
            </a:r>
            <a:endParaRPr lang="zh-CN" altLang="en-US"/>
          </a:p>
        </p:txBody>
      </p:sp>
      <p:sp>
        <p:nvSpPr>
          <p:cNvPr id="5" name="文本框 4"/>
          <p:cNvSpPr txBox="1"/>
          <p:nvPr userDrawn="1">
            <p:custDataLst>
              <p:tags r:id="rId4"/>
            </p:custDataLst>
          </p:nvPr>
        </p:nvSpPr>
        <p:spPr>
          <a:xfrm>
            <a:off x="7470848" y="2614063"/>
            <a:ext cx="1833363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商户拥有仓库</a:t>
            </a:r>
            <a:endParaRPr lang="zh-CN" altLang="en-US"/>
          </a:p>
        </p:txBody>
      </p:sp>
      <p:sp>
        <p:nvSpPr>
          <p:cNvPr id="6" name="文本框 5"/>
          <p:cNvSpPr txBox="1"/>
          <p:nvPr userDrawn="1">
            <p:custDataLst>
              <p:tags r:id="rId5"/>
            </p:custDataLst>
          </p:nvPr>
        </p:nvSpPr>
        <p:spPr>
          <a:xfrm>
            <a:off x="3430659" y="1451042"/>
            <a:ext cx="2358660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仓库提供仓库物流服务</a:t>
            </a:r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6"/>
            </p:custDataLst>
          </p:nvPr>
        </p:nvSpPr>
        <p:spPr>
          <a:xfrm>
            <a:off x="2870465" y="2546161"/>
            <a:ext cx="2565075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仓库物流基于商户物流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663758" y="2829560"/>
            <a:ext cx="28644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17"/>
          <p:cNvSpPr txBox="1"/>
          <p:nvPr>
            <p:custDataLst>
              <p:tags r:id="rId1"/>
            </p:custDataLst>
          </p:nvPr>
        </p:nvSpPr>
        <p:spPr>
          <a:xfrm>
            <a:off x="1880870" y="2873058"/>
            <a:ext cx="32146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fontAlgn="ctr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</a:rPr>
              <a:t>订单模块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</a:endParaRPr>
          </a:p>
        </p:txBody>
      </p:sp>
      <p:sp>
        <p:nvSpPr>
          <p:cNvPr id="13" name="文本框 17"/>
          <p:cNvSpPr txBox="1"/>
          <p:nvPr>
            <p:custDataLst>
              <p:tags r:id="rId2"/>
            </p:custDataLst>
          </p:nvPr>
        </p:nvSpPr>
        <p:spPr>
          <a:xfrm>
            <a:off x="226060" y="2713038"/>
            <a:ext cx="1823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fontAlgn="ctr"/>
            <a:r>
              <a:rPr lang="en-US" altLang="zh-CN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</a:rPr>
              <a:t>01</a:t>
            </a:r>
            <a:endParaRPr lang="en-US" altLang="zh-CN" sz="9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6DX%(D9UUKILXE959@4AZ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7775" y="485775"/>
            <a:ext cx="969645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334250" y="1093499"/>
            <a:ext cx="4073442" cy="5015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Order</a:t>
            </a:r>
            <a:r>
              <a:rPr lang="zh-CN" altLang="en-US" sz="2000"/>
              <a:t>订单</a:t>
            </a:r>
            <a:endParaRPr lang="en-US" altLang="zh-CN" sz="2000"/>
          </a:p>
          <a:p>
            <a:r>
              <a:rPr lang="en-US" altLang="zh-CN" sz="2000"/>
              <a:t>order_id:</a:t>
            </a:r>
            <a:r>
              <a:rPr lang="zh-CN" altLang="en-US" sz="2000"/>
              <a:t>订单编号</a:t>
            </a:r>
            <a:endParaRPr lang="zh-CN" altLang="en-US" sz="2000"/>
          </a:p>
          <a:p>
            <a:r>
              <a:rPr lang="en-US" altLang="zh-CN" sz="2000"/>
              <a:t>status:</a:t>
            </a:r>
            <a:r>
              <a:rPr lang="zh-CN" altLang="en-US" sz="2000"/>
              <a:t>订单状态</a:t>
            </a:r>
            <a:endParaRPr lang="zh-CN" altLang="en-US" sz="2000"/>
          </a:p>
          <a:p>
            <a:r>
              <a:rPr lang="en-US" altLang="zh-CN" sz="2000"/>
              <a:t>quantity:</a:t>
            </a:r>
            <a:r>
              <a:rPr lang="zh-CN" altLang="en-US" sz="2000"/>
              <a:t>购买商品的数量</a:t>
            </a:r>
            <a:r>
              <a:rPr lang="en-US" altLang="zh-CN" sz="2000"/>
              <a:t>pay_method:</a:t>
            </a:r>
            <a:r>
              <a:rPr lang="zh-CN" altLang="en-US" sz="2000"/>
              <a:t>支付方式</a:t>
            </a:r>
            <a:endParaRPr lang="zh-CN" altLang="en-US" sz="2000"/>
          </a:p>
          <a:p>
            <a:r>
              <a:rPr lang="en-US" altLang="zh-CN" sz="2000"/>
              <a:t>pay_time:</a:t>
            </a:r>
            <a:r>
              <a:rPr lang="zh-CN" altLang="en-US" sz="2000"/>
              <a:t>支付时间</a:t>
            </a:r>
            <a:endParaRPr lang="zh-CN" altLang="en-US" sz="2000"/>
          </a:p>
          <a:p>
            <a:r>
              <a:rPr lang="en-US" altLang="zh-CN" sz="2000"/>
              <a:t>receipt_method:</a:t>
            </a:r>
            <a:r>
              <a:rPr lang="zh-CN" altLang="en-US" sz="2000"/>
              <a:t>收货方式</a:t>
            </a:r>
            <a:endParaRPr lang="zh-CN" altLang="en-US" sz="2000"/>
          </a:p>
          <a:p>
            <a:r>
              <a:rPr lang="en-US" altLang="zh-CN" sz="2000"/>
              <a:t>receipt_deadline:</a:t>
            </a:r>
            <a:r>
              <a:rPr lang="zh-CN" altLang="en-US" sz="2000"/>
              <a:t>收货时间</a:t>
            </a:r>
            <a:endParaRPr lang="zh-CN" altLang="en-US" sz="2000"/>
          </a:p>
          <a:p>
            <a:r>
              <a:rPr lang="en-US" altLang="zh-CN" sz="2000"/>
              <a:t>Invoicing_method:</a:t>
            </a:r>
            <a:r>
              <a:rPr lang="zh-CN" altLang="en-US" sz="2000"/>
              <a:t>发票方式</a:t>
            </a:r>
            <a:endParaRPr lang="zh-CN" altLang="en-US" sz="2000"/>
          </a:p>
          <a:p>
            <a:r>
              <a:rPr lang="en-US" altLang="zh-CN" sz="2000"/>
              <a:t>remark:</a:t>
            </a:r>
            <a:r>
              <a:rPr lang="zh-CN" altLang="en-US" sz="2000"/>
              <a:t>备注</a:t>
            </a:r>
            <a:endParaRPr lang="zh-CN" altLang="en-US" sz="2000"/>
          </a:p>
          <a:p>
            <a:r>
              <a:rPr lang="en-US" altLang="zh-CN" sz="2000"/>
              <a:t>mid:</a:t>
            </a:r>
            <a:r>
              <a:rPr lang="zh-CN" altLang="en-US" sz="2000"/>
              <a:t>主订单</a:t>
            </a:r>
            <a:r>
              <a:rPr lang="en-US" altLang="zh-CN" sz="2000"/>
              <a:t>ID</a:t>
            </a:r>
            <a:r>
              <a:rPr lang="zh-CN" altLang="en-US" sz="2000"/>
              <a:t>（</a:t>
            </a:r>
            <a:r>
              <a:rPr lang="en-US" altLang="zh-CN" sz="2000"/>
              <a:t>mid)</a:t>
            </a:r>
            <a:endParaRPr lang="en-US" altLang="zh-CN" sz="2000"/>
          </a:p>
          <a:p>
            <a:r>
              <a:rPr lang="en-US" altLang="zh-CN" sz="2000"/>
              <a:t>origin_price:</a:t>
            </a:r>
            <a:r>
              <a:rPr lang="zh-CN" altLang="en-US" sz="2000"/>
              <a:t>初始价格</a:t>
            </a:r>
            <a:endParaRPr lang="zh-CN" altLang="en-US" sz="2000"/>
          </a:p>
          <a:p>
            <a:r>
              <a:rPr lang="en-US" altLang="zh-CN" sz="2000"/>
              <a:t>discount_price:</a:t>
            </a:r>
            <a:r>
              <a:rPr lang="zh-CN" altLang="en-US" sz="2000"/>
              <a:t>折扣后价格</a:t>
            </a:r>
            <a:endParaRPr lang="zh-CN" altLang="en-US" sz="2000"/>
          </a:p>
          <a:p>
            <a:r>
              <a:rPr lang="en-US" altLang="zh-CN" sz="2000"/>
              <a:t>courier_fee:</a:t>
            </a:r>
            <a:r>
              <a:rPr lang="zh-CN" altLang="en-US" sz="2000"/>
              <a:t>运费</a:t>
            </a:r>
            <a:endParaRPr lang="zh-CN" altLang="en-US" sz="2000"/>
          </a:p>
          <a:p>
            <a:endParaRPr lang="en-US" altLang="zh-CN" sz="2000"/>
          </a:p>
        </p:txBody>
      </p:sp>
      <p:pic>
        <p:nvPicPr>
          <p:cNvPr id="5" name="图片 4" descr=")%~B}X}SM860L0E@8M62{1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99355" y="354330"/>
            <a:ext cx="4133850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7AZ]Y@8S[R1$F)11MLNTH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2945" y="316230"/>
            <a:ext cx="6638925" cy="6010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52650" y="690880"/>
            <a:ext cx="34582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order_refund:</a:t>
            </a:r>
            <a:r>
              <a:rPr lang="zh-CN" altLang="en-US" sz="2000"/>
              <a:t>退款订单</a:t>
            </a:r>
            <a:endParaRPr lang="zh-CN" altLang="en-US" sz="2000"/>
          </a:p>
          <a:p>
            <a:r>
              <a:rPr lang="en-US" altLang="zh-CN" sz="2000"/>
              <a:t>refund_id:</a:t>
            </a:r>
            <a:r>
              <a:rPr lang="zh-CN" altLang="en-US" sz="2000"/>
              <a:t>退款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order_id:</a:t>
            </a:r>
            <a:r>
              <a:rPr lang="zh-CN" altLang="en-US" sz="2000"/>
              <a:t>订单</a:t>
            </a:r>
            <a:r>
              <a:rPr lang="en-US" altLang="zh-CN" sz="2000"/>
              <a:t>id</a:t>
            </a:r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order_payment:</a:t>
            </a:r>
            <a:r>
              <a:rPr lang="zh-CN" altLang="en-US" sz="2000"/>
              <a:t>支付订单</a:t>
            </a:r>
            <a:endParaRPr lang="zh-CN" altLang="en-US" sz="2000"/>
          </a:p>
          <a:p>
            <a:r>
              <a:rPr lang="en-US" altLang="zh-CN" sz="2000"/>
              <a:t>payment_id:</a:t>
            </a:r>
            <a:r>
              <a:rPr lang="zh-CN" altLang="en-US" sz="2000"/>
              <a:t>支付</a:t>
            </a:r>
            <a:r>
              <a:rPr lang="en-US" altLang="zh-CN" sz="2000"/>
              <a:t>id</a:t>
            </a:r>
            <a:endParaRPr lang="en-US" altLang="zh-CN" sz="2000"/>
          </a:p>
          <a:p>
            <a:r>
              <a:rPr lang="en-US" altLang="zh-CN" sz="2000"/>
              <a:t>order_id:</a:t>
            </a:r>
            <a:r>
              <a:rPr lang="zh-CN" altLang="en-US" sz="2000"/>
              <a:t>订单</a:t>
            </a:r>
            <a:r>
              <a:rPr lang="en-US" altLang="zh-CN" sz="2000"/>
              <a:t>id</a:t>
            </a:r>
            <a:endParaRPr lang="zh-CN" altLang="en-US" sz="2000"/>
          </a:p>
          <a:p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803900" y="138619"/>
            <a:ext cx="3331845" cy="6580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XB$5YDXLDAED~H0U20E%KA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4215" y="528320"/>
            <a:ext cx="8810625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N(R$@053}_}M0KQZ}(@HG$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8475" y="367030"/>
            <a:ext cx="914400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17"/>
          <p:cNvSpPr txBox="1"/>
          <p:nvPr>
            <p:custDataLst>
              <p:tags r:id="rId1"/>
            </p:custDataLst>
          </p:nvPr>
        </p:nvSpPr>
        <p:spPr>
          <a:xfrm>
            <a:off x="1880870" y="2873058"/>
            <a:ext cx="32146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fontAlgn="ctr"/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</a:rPr>
              <a:t>物流模块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</a:endParaRPr>
          </a:p>
        </p:txBody>
      </p:sp>
      <p:sp>
        <p:nvSpPr>
          <p:cNvPr id="13" name="文本框 17"/>
          <p:cNvSpPr txBox="1"/>
          <p:nvPr>
            <p:custDataLst>
              <p:tags r:id="rId2"/>
            </p:custDataLst>
          </p:nvPr>
        </p:nvSpPr>
        <p:spPr>
          <a:xfrm>
            <a:off x="226002" y="2708275"/>
            <a:ext cx="1823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fontAlgn="ctr"/>
            <a:r>
              <a:rPr lang="en-US" altLang="zh-CN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</a:rPr>
              <a:t>02</a:t>
            </a:r>
            <a:endParaRPr lang="en-US" altLang="zh-CN" sz="9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commondata" val="eyJoZGlkIjoiZGI5Y2ZmOWI5YTRkNWUxMTc3NTg3YTdkYjRhYWYyND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演示秋鸿楷</vt:lpstr>
      <vt:lpstr>思源黑体 CN Normal</vt:lpstr>
      <vt:lpstr>思源黑体 CN Bold</vt:lpstr>
      <vt:lpstr>黑体</vt:lpstr>
      <vt:lpstr>Calibri</vt:lpstr>
      <vt:lpstr>微软雅黑</vt:lpstr>
      <vt:lpstr>Arial Unicode MS</vt:lpstr>
      <vt:lpstr>WPS</vt:lpstr>
      <vt:lpstr>物流+订单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周熙盛</dc:creator>
  <cp:lastModifiedBy>Turyncou</cp:lastModifiedBy>
  <cp:revision>5</cp:revision>
  <dcterms:created xsi:type="dcterms:W3CDTF">2023-10-15T16:38:00Z</dcterms:created>
  <dcterms:modified xsi:type="dcterms:W3CDTF">2023-10-15T16:46:17Z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7121771B15FF4FA68CF2CD0AA0980595_12</vt:lpwstr>
  </property>
  <property fmtid="{D5CDD505-2E9C-101B-9397-08002B2CF9AE}" pid="3" name="KSOProductBuildVer">
    <vt:lpwstr>2052-12.1.0.15712</vt:lpwstr>
  </property>
</Properties>
</file>