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  <p:sldId id="256" r:id="rId5"/>
    <p:sldId id="298" r:id="rId6"/>
    <p:sldId id="330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4" r:id="rId58"/>
    <p:sldId id="401" r:id="rId59"/>
    <p:sldId id="406" r:id="rId60"/>
    <p:sldId id="407" r:id="rId61"/>
    <p:sldId id="405" r:id="rId62"/>
    <p:sldId id="408" r:id="rId63"/>
    <p:sldId id="409" r:id="rId64"/>
    <p:sldId id="410" r:id="rId65"/>
    <p:sldId id="412" r:id="rId66"/>
  </p:sldIdLst>
  <p:sldSz cx="12192000" cy="6858000"/>
  <p:notesSz cx="6858000" cy="9144000"/>
  <p:custDataLst>
    <p:tags r:id="rId7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996"/>
    <a:srgbClr val="878497"/>
    <a:srgbClr val="4F5261"/>
    <a:srgbClr val="454855"/>
    <a:srgbClr val="ACB6C2"/>
    <a:srgbClr val="E6E6E1"/>
    <a:srgbClr val="777C91"/>
    <a:srgbClr val="DA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2" autoAdjust="0"/>
    <p:restoredTop sz="88754" autoAdjust="0"/>
  </p:normalViewPr>
  <p:slideViewPr>
    <p:cSldViewPr snapToGrid="0">
      <p:cViewPr varScale="1">
        <p:scale>
          <a:sx n="89" d="100"/>
          <a:sy n="89" d="100"/>
        </p:scale>
        <p:origin x="355" y="101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1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gs" Target="tags/tag11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3D3D-54CC-4465-A424-D1F77C67D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52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黑简体" panose="02000000000000000000" pitchFamily="2" charset="-122"/>
              </a:defRPr>
            </a:lvl1pPr>
          </a:lstStyle>
          <a:p>
            <a:fld id="{73C2964C-4B5D-4CCF-AF6C-2DD6D8D46C5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黑简体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黑简体" panose="02000000000000000000" pitchFamily="2" charset="-122"/>
              </a:defRPr>
            </a:lvl1pPr>
          </a:lstStyle>
          <a:p>
            <a:fld id="{9EC0D1B5-3C17-4475-AEE9-C5749151ADA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1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3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0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1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2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3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5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6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7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8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9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0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1.pn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2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3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4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5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6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7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8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545080"/>
            <a:ext cx="3712464" cy="1201001"/>
          </a:xfrm>
          <a:prstGeom prst="rect">
            <a:avLst/>
          </a:pr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389745" y="4086860"/>
            <a:ext cx="1610995" cy="3454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spc="300" dirty="0">
                <a:solidFill>
                  <a:schemeClr val="bg1"/>
                </a:solidFill>
                <a:latin typeface="+mj-ea"/>
                <a:ea typeface="+mj-ea"/>
              </a:rPr>
              <a:t>3-2</a:t>
            </a:r>
            <a:r>
              <a:rPr lang="zh-CN" altLang="en-US" spc="300" dirty="0">
                <a:solidFill>
                  <a:schemeClr val="bg1"/>
                </a:solidFill>
                <a:latin typeface="+mj-ea"/>
                <a:ea typeface="+mj-ea"/>
              </a:rPr>
              <a:t>桐桐队 </a:t>
            </a:r>
            <a:endParaRPr lang="zh-CN" altLang="en-US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9" name="TextBox 10"/>
          <p:cNvSpPr txBox="1"/>
          <p:nvPr/>
        </p:nvSpPr>
        <p:spPr>
          <a:xfrm>
            <a:off x="2994682" y="2637872"/>
            <a:ext cx="90220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" panose="020B0502040204020203" pitchFamily="34" charset="0"/>
              </a:rPr>
              <a:t>售后+服务+顾客需求分析</a:t>
            </a:r>
            <a:endParaRPr lang="en-US" altLang="zh-CN" sz="6000" spc="30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0.22969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49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66" grpId="0"/>
      <p:bldP spid="1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1.2.1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注册账号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5355" y="332105"/>
            <a:ext cx="7969885" cy="6482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1.2.2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变更账号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95755" y="709295"/>
            <a:ext cx="8916035" cy="5176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1.2.3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新增收货地址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72310" y="1410335"/>
            <a:ext cx="927290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1.2.4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删除收货地址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43025" y="1069340"/>
            <a:ext cx="987933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1.2.5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修改收货地址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25905" y="1410335"/>
            <a:ext cx="9535795" cy="4623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34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1.2.6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开通年费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VIP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77670" y="1410335"/>
            <a:ext cx="9229090" cy="441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34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1.2.7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续费年费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VIP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13255" y="1319530"/>
            <a:ext cx="8850630" cy="5036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07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服务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94255" y="765175"/>
            <a:ext cx="7256780" cy="549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服务信息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99005" y="687705"/>
            <a:ext cx="7168515" cy="5755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2.1.1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注册服务商账号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83055" y="1327150"/>
            <a:ext cx="949071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5097008" y="2707805"/>
            <a:ext cx="976291" cy="584775"/>
            <a:chOff x="2342378" y="2063280"/>
            <a:chExt cx="976291" cy="584775"/>
          </a:xfrm>
        </p:grpSpPr>
        <p:sp>
          <p:nvSpPr>
            <p:cNvPr id="57" name="文本框 56"/>
            <p:cNvSpPr txBox="1"/>
            <p:nvPr/>
          </p:nvSpPr>
          <p:spPr>
            <a:xfrm>
              <a:off x="2342378" y="2063280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2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2493044" y="2184604"/>
              <a:ext cx="825625" cy="361950"/>
              <a:chOff x="1804863" y="2060575"/>
              <a:chExt cx="825625" cy="361950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H="1">
                <a:off x="1804863" y="2210407"/>
                <a:ext cx="192212" cy="207263"/>
              </a:xfrm>
              <a:prstGeom prst="line">
                <a:avLst/>
              </a:prstGeom>
              <a:ln w="19050">
                <a:solidFill>
                  <a:srgbClr val="4F5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任意多边形 59"/>
              <p:cNvSpPr/>
              <p:nvPr/>
            </p:nvSpPr>
            <p:spPr>
              <a:xfrm>
                <a:off x="1806575" y="2060575"/>
                <a:ext cx="823913" cy="361950"/>
              </a:xfrm>
              <a:custGeom>
                <a:avLst/>
                <a:gdLst>
                  <a:gd name="connsiteX0" fmla="*/ 338138 w 823913"/>
                  <a:gd name="connsiteY0" fmla="*/ 0 h 361950"/>
                  <a:gd name="connsiteX1" fmla="*/ 823913 w 823913"/>
                  <a:gd name="connsiteY1" fmla="*/ 0 h 361950"/>
                  <a:gd name="connsiteX2" fmla="*/ 823913 w 823913"/>
                  <a:gd name="connsiteY2" fmla="*/ 361950 h 361950"/>
                  <a:gd name="connsiteX3" fmla="*/ 0 w 823913"/>
                  <a:gd name="connsiteY3" fmla="*/ 361950 h 361950"/>
                  <a:gd name="connsiteX4" fmla="*/ 338138 w 823913"/>
                  <a:gd name="connsiteY4" fmla="*/ 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913" h="361950">
                    <a:moveTo>
                      <a:pt x="338138" y="0"/>
                    </a:moveTo>
                    <a:lnTo>
                      <a:pt x="823913" y="0"/>
                    </a:lnTo>
                    <a:lnTo>
                      <a:pt x="823913" y="361950"/>
                    </a:lnTo>
                    <a:lnTo>
                      <a:pt x="0" y="361950"/>
                    </a:lnTo>
                    <a:lnTo>
                      <a:pt x="338138" y="0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5097008" y="3289939"/>
            <a:ext cx="976291" cy="584775"/>
            <a:chOff x="2342378" y="2063280"/>
            <a:chExt cx="976291" cy="584775"/>
          </a:xfrm>
        </p:grpSpPr>
        <p:sp>
          <p:nvSpPr>
            <p:cNvPr id="62" name="文本框 61"/>
            <p:cNvSpPr txBox="1"/>
            <p:nvPr/>
          </p:nvSpPr>
          <p:spPr>
            <a:xfrm>
              <a:off x="2342378" y="2063280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3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493044" y="2184604"/>
              <a:ext cx="825625" cy="361950"/>
              <a:chOff x="1804863" y="2060575"/>
              <a:chExt cx="825625" cy="361950"/>
            </a:xfrm>
          </p:grpSpPr>
          <p:cxnSp>
            <p:nvCxnSpPr>
              <p:cNvPr id="64" name="直接连接符 63"/>
              <p:cNvCxnSpPr/>
              <p:nvPr/>
            </p:nvCxnSpPr>
            <p:spPr>
              <a:xfrm flipH="1">
                <a:off x="1804863" y="2210407"/>
                <a:ext cx="192212" cy="207263"/>
              </a:xfrm>
              <a:prstGeom prst="line">
                <a:avLst/>
              </a:prstGeom>
              <a:ln w="19050">
                <a:solidFill>
                  <a:srgbClr val="4F5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任意多边形 64"/>
              <p:cNvSpPr/>
              <p:nvPr/>
            </p:nvSpPr>
            <p:spPr>
              <a:xfrm>
                <a:off x="1806575" y="2060575"/>
                <a:ext cx="823913" cy="361950"/>
              </a:xfrm>
              <a:custGeom>
                <a:avLst/>
                <a:gdLst>
                  <a:gd name="connsiteX0" fmla="*/ 338138 w 823913"/>
                  <a:gd name="connsiteY0" fmla="*/ 0 h 361950"/>
                  <a:gd name="connsiteX1" fmla="*/ 823913 w 823913"/>
                  <a:gd name="connsiteY1" fmla="*/ 0 h 361950"/>
                  <a:gd name="connsiteX2" fmla="*/ 823913 w 823913"/>
                  <a:gd name="connsiteY2" fmla="*/ 361950 h 361950"/>
                  <a:gd name="connsiteX3" fmla="*/ 0 w 823913"/>
                  <a:gd name="connsiteY3" fmla="*/ 361950 h 361950"/>
                  <a:gd name="connsiteX4" fmla="*/ 338138 w 823913"/>
                  <a:gd name="connsiteY4" fmla="*/ 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913" h="361950">
                    <a:moveTo>
                      <a:pt x="338138" y="0"/>
                    </a:moveTo>
                    <a:lnTo>
                      <a:pt x="823913" y="0"/>
                    </a:lnTo>
                    <a:lnTo>
                      <a:pt x="823913" y="361950"/>
                    </a:lnTo>
                    <a:lnTo>
                      <a:pt x="0" y="361950"/>
                    </a:lnTo>
                    <a:lnTo>
                      <a:pt x="338138" y="0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5097008" y="2155355"/>
            <a:ext cx="976291" cy="584775"/>
            <a:chOff x="2342378" y="2063280"/>
            <a:chExt cx="976291" cy="584775"/>
          </a:xfrm>
        </p:grpSpPr>
        <p:sp>
          <p:nvSpPr>
            <p:cNvPr id="35" name="文本框 34"/>
            <p:cNvSpPr txBox="1"/>
            <p:nvPr/>
          </p:nvSpPr>
          <p:spPr>
            <a:xfrm>
              <a:off x="2342378" y="2063280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Segoe UI Light" panose="020B0502040204020203" pitchFamily="34" charset="0"/>
                </a:rPr>
                <a:t>1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493044" y="2184604"/>
              <a:ext cx="825625" cy="361950"/>
              <a:chOff x="1804863" y="2060575"/>
              <a:chExt cx="825625" cy="361950"/>
            </a:xfrm>
          </p:grpSpPr>
          <p:cxnSp>
            <p:nvCxnSpPr>
              <p:cNvPr id="36" name="直接连接符 35"/>
              <p:cNvCxnSpPr/>
              <p:nvPr/>
            </p:nvCxnSpPr>
            <p:spPr>
              <a:xfrm flipH="1">
                <a:off x="1804863" y="2210407"/>
                <a:ext cx="192212" cy="207263"/>
              </a:xfrm>
              <a:prstGeom prst="line">
                <a:avLst/>
              </a:prstGeom>
              <a:ln w="19050">
                <a:solidFill>
                  <a:srgbClr val="4F5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任意多边形 36"/>
              <p:cNvSpPr/>
              <p:nvPr/>
            </p:nvSpPr>
            <p:spPr>
              <a:xfrm>
                <a:off x="1806575" y="2060575"/>
                <a:ext cx="823913" cy="361950"/>
              </a:xfrm>
              <a:custGeom>
                <a:avLst/>
                <a:gdLst>
                  <a:gd name="connsiteX0" fmla="*/ 338138 w 823913"/>
                  <a:gd name="connsiteY0" fmla="*/ 0 h 361950"/>
                  <a:gd name="connsiteX1" fmla="*/ 823913 w 823913"/>
                  <a:gd name="connsiteY1" fmla="*/ 0 h 361950"/>
                  <a:gd name="connsiteX2" fmla="*/ 823913 w 823913"/>
                  <a:gd name="connsiteY2" fmla="*/ 361950 h 361950"/>
                  <a:gd name="connsiteX3" fmla="*/ 0 w 823913"/>
                  <a:gd name="connsiteY3" fmla="*/ 361950 h 361950"/>
                  <a:gd name="connsiteX4" fmla="*/ 338138 w 823913"/>
                  <a:gd name="connsiteY4" fmla="*/ 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913" h="361950">
                    <a:moveTo>
                      <a:pt x="338138" y="0"/>
                    </a:moveTo>
                    <a:lnTo>
                      <a:pt x="823913" y="0"/>
                    </a:lnTo>
                    <a:lnTo>
                      <a:pt x="823913" y="361950"/>
                    </a:lnTo>
                    <a:lnTo>
                      <a:pt x="0" y="361950"/>
                    </a:lnTo>
                    <a:lnTo>
                      <a:pt x="338138" y="0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黑简体" panose="02000000000000000000" pitchFamily="2" charset="-122"/>
                </a:endParaRPr>
              </a:p>
            </p:txBody>
          </p: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10"/>
          <p:cNvSpPr txBox="1"/>
          <p:nvPr/>
        </p:nvSpPr>
        <p:spPr>
          <a:xfrm>
            <a:off x="5470669" y="433829"/>
            <a:ext cx="12506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Segoe UI Symbol" panose="020B0502040204020203" pitchFamily="34" charset="0"/>
                <a:cs typeface="Segoe UI Light" panose="020B0502040204020203" pitchFamily="34" charset="0"/>
              </a:rPr>
              <a:t>目录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Segoe UI Symbol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rgbClr val="8D9193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rgbClr val="8D9193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5470411" y="1997278"/>
            <a:ext cx="14528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用例分析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业务流程图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领域建模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98" name="TextBox 7"/>
          <p:cNvSpPr txBox="1"/>
          <p:nvPr/>
        </p:nvSpPr>
        <p:spPr>
          <a:xfrm>
            <a:off x="7447668" y="5548710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Thank you for being here today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93044" y="5531847"/>
            <a:ext cx="7514556" cy="0"/>
          </a:xfrm>
          <a:prstGeom prst="line">
            <a:avLst/>
          </a:prstGeom>
          <a:ln w="19050">
            <a:solidFill>
              <a:srgbClr val="4F52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0" y="2184604"/>
            <a:ext cx="391637" cy="357095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595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2.1.2. 查看账户信息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71930" y="1449705"/>
            <a:ext cx="9604375" cy="395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310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2.1.3. 申请变更账户信息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84935" y="932815"/>
            <a:ext cx="9238615" cy="5274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2.2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提供服务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83765" y="936625"/>
            <a:ext cx="7489190" cy="5556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3534" y="6356350"/>
            <a:ext cx="814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接受服务单、完成服务单、撤销服务单均会创建物流单，进入“物流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订单”模块的子用例；确认收件进入其收件子用例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2.2.1.查看服务单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8800" y="723265"/>
            <a:ext cx="7931785" cy="580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2.2.2.接受服务单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9180" y="765175"/>
            <a:ext cx="8878570" cy="536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2.2.3.确认收件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8565" y="739140"/>
            <a:ext cx="9643745" cy="5328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2.2.4.完成服务单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3810" y="654685"/>
            <a:ext cx="9093200" cy="563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2.2.5.撤销服务单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1745" y="873125"/>
            <a:ext cx="8447405" cy="506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2.3.设置服务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27885" y="567690"/>
            <a:ext cx="6950075" cy="5481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2.3.1.筛选服务商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29335" y="1090930"/>
            <a:ext cx="9933940" cy="4102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137591" y="659949"/>
            <a:ext cx="205216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</a:t>
            </a:r>
            <a:endParaRPr lang="zh-CN" altLang="en-US" sz="239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4721860" y="2545080"/>
            <a:ext cx="3935730" cy="1200785"/>
          </a:xfrm>
          <a:custGeom>
            <a:avLst/>
            <a:gdLst>
              <a:gd name="connsiteX0" fmla="*/ 338138 w 823913"/>
              <a:gd name="connsiteY0" fmla="*/ 0 h 361950"/>
              <a:gd name="connsiteX1" fmla="*/ 823913 w 823913"/>
              <a:gd name="connsiteY1" fmla="*/ 0 h 361950"/>
              <a:gd name="connsiteX2" fmla="*/ 823913 w 823913"/>
              <a:gd name="connsiteY2" fmla="*/ 361950 h 361950"/>
              <a:gd name="connsiteX3" fmla="*/ 0 w 823913"/>
              <a:gd name="connsiteY3" fmla="*/ 361950 h 361950"/>
              <a:gd name="connsiteX4" fmla="*/ 338138 w 823913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913" h="361950">
                <a:moveTo>
                  <a:pt x="338138" y="0"/>
                </a:moveTo>
                <a:lnTo>
                  <a:pt x="823913" y="0"/>
                </a:lnTo>
                <a:lnTo>
                  <a:pt x="823913" y="361950"/>
                </a:lnTo>
                <a:lnTo>
                  <a:pt x="0" y="361950"/>
                </a:lnTo>
                <a:lnTo>
                  <a:pt x="338138" y="0"/>
                </a:lnTo>
                <a:close/>
              </a:path>
            </a:pathLst>
          </a:cu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605364" y="2683916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用例分析</a:t>
            </a:r>
            <a:endParaRPr lang="zh-CN" altLang="en-US" sz="540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1" grpId="0"/>
      <p:bldP spid="74" grpId="0" bldLvl="0" animBg="1"/>
      <p:bldP spid="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2.3.2.设定服务商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8565" y="1139825"/>
            <a:ext cx="9868535" cy="459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2.3.3.暂停服务商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05560" y="1217295"/>
            <a:ext cx="9779000" cy="4359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2.3.4.恢复服务商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91920" y="1887855"/>
            <a:ext cx="9203055" cy="4063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2.3.5.取消服务商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7780" y="1297940"/>
            <a:ext cx="9730105" cy="4551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2.4.管理服务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14550" y="1097280"/>
            <a:ext cx="6804025" cy="482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2.4.1.查看服务商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96720" y="520065"/>
            <a:ext cx="8060055" cy="6225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2.4.2.审核服务商开户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99285" y="881380"/>
            <a:ext cx="8392795" cy="542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2.4.3.审核服务商变更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76400" y="583565"/>
            <a:ext cx="8449310" cy="604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2.4.4.禁用服务商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2700" y="1025525"/>
            <a:ext cx="9988550" cy="5117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2.4.5.恢复服务商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37665" y="1226185"/>
            <a:ext cx="8917305" cy="454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07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顾客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84070" y="1057275"/>
            <a:ext cx="6848475" cy="5196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9159" y="5987018"/>
            <a:ext cx="701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顾客模块仅与购物车和个人信息有关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07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售后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60930" y="946785"/>
            <a:ext cx="6624955" cy="5274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3.1.售后申请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59610" y="765175"/>
            <a:ext cx="8517890" cy="549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3.1.1.申请售后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72515" y="1355090"/>
            <a:ext cx="10153650" cy="527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3.1.2.申请仲裁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81405" y="1410335"/>
            <a:ext cx="9944735" cy="4883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3.2.售后处理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66265" y="861060"/>
            <a:ext cx="7654290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3.2.1.查看售后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58975" y="525780"/>
            <a:ext cx="7285990" cy="619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3.2.2.审核售后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56080" y="986155"/>
            <a:ext cx="8502015" cy="5612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3.2.3.确认收件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71930" y="1778000"/>
            <a:ext cx="8948420" cy="414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3.2.4.检查退换货商品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71930" y="1502410"/>
            <a:ext cx="8558530" cy="4853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3.2.5.查看纠纷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2020" y="1724025"/>
            <a:ext cx="10431780" cy="517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购物车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74950" y="923925"/>
            <a:ext cx="6330950" cy="501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3.2.6.应诉纠纷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8565" y="1722755"/>
            <a:ext cx="10370820" cy="4488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3.3.平台仲裁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12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22830" y="1219835"/>
            <a:ext cx="5672455" cy="4904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3.3.1.查看仲裁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32230" y="1268730"/>
            <a:ext cx="8487410" cy="4846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3.3.2.审核仲裁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57020" y="1296035"/>
            <a:ext cx="8115935" cy="4860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3.3.3.仲裁纠纷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12900" y="1220470"/>
            <a:ext cx="8006715" cy="5135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626149" y="659949"/>
            <a:ext cx="205216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</a:t>
            </a:r>
            <a:endParaRPr lang="zh-CN" altLang="en-US" sz="239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3958542" y="2545080"/>
            <a:ext cx="4144436" cy="1201001"/>
          </a:xfrm>
          <a:custGeom>
            <a:avLst/>
            <a:gdLst>
              <a:gd name="connsiteX0" fmla="*/ 4144436 w 4144436"/>
              <a:gd name="connsiteY0" fmla="*/ 0 h 1201001"/>
              <a:gd name="connsiteX1" fmla="*/ 2648085 w 4144436"/>
              <a:gd name="connsiteY1" fmla="*/ 0 h 1201001"/>
              <a:gd name="connsiteX2" fmla="*/ 2648085 w 4144436"/>
              <a:gd name="connsiteY2" fmla="*/ 1 h 1201001"/>
              <a:gd name="connsiteX3" fmla="*/ 1184502 w 4144436"/>
              <a:gd name="connsiteY3" fmla="*/ 1 h 1201001"/>
              <a:gd name="connsiteX4" fmla="*/ 0 w 4144436"/>
              <a:gd name="connsiteY4" fmla="*/ 1201001 h 1201001"/>
              <a:gd name="connsiteX5" fmla="*/ 2648085 w 4144436"/>
              <a:gd name="connsiteY5" fmla="*/ 1201001 h 1201001"/>
              <a:gd name="connsiteX6" fmla="*/ 2886179 w 4144436"/>
              <a:gd name="connsiteY6" fmla="*/ 1201001 h 1201001"/>
              <a:gd name="connsiteX7" fmla="*/ 4144436 w 4144436"/>
              <a:gd name="connsiteY7" fmla="*/ 1201001 h 12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4436" h="1201001">
                <a:moveTo>
                  <a:pt x="4144436" y="0"/>
                </a:moveTo>
                <a:lnTo>
                  <a:pt x="2648085" y="0"/>
                </a:lnTo>
                <a:lnTo>
                  <a:pt x="2648085" y="1"/>
                </a:lnTo>
                <a:lnTo>
                  <a:pt x="1184502" y="1"/>
                </a:lnTo>
                <a:lnTo>
                  <a:pt x="0" y="1201001"/>
                </a:lnTo>
                <a:lnTo>
                  <a:pt x="2648085" y="1201001"/>
                </a:lnTo>
                <a:lnTo>
                  <a:pt x="2886179" y="1201001"/>
                </a:lnTo>
                <a:lnTo>
                  <a:pt x="4144436" y="1201001"/>
                </a:lnTo>
                <a:close/>
              </a:path>
            </a:pathLst>
          </a:cu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958360" y="2683915"/>
            <a:ext cx="36277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业务流程图</a:t>
            </a:r>
            <a:endParaRPr lang="zh-CN" altLang="en-US" sz="540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1" grpId="0"/>
      <p:bldP spid="9" grpId="0" bldLvl="0" animBg="1"/>
      <p:bldP spid="7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34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服务业务流程图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2" name="图片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04695" y="765175"/>
            <a:ext cx="6620510" cy="5636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34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售后业务流程图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24" name="图片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41930" y="448945"/>
            <a:ext cx="6801485" cy="6272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84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售后仲裁业务流程图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28" name="图片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41575" y="520065"/>
            <a:ext cx="6164580" cy="5957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278637" y="659948"/>
            <a:ext cx="205216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</a:t>
            </a:r>
            <a:endParaRPr lang="zh-CN" altLang="en-US" sz="239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267181" y="2545080"/>
            <a:ext cx="4089022" cy="1201001"/>
          </a:xfrm>
          <a:custGeom>
            <a:avLst/>
            <a:gdLst>
              <a:gd name="connsiteX0" fmla="*/ 4144436 w 4144436"/>
              <a:gd name="connsiteY0" fmla="*/ 0 h 1201001"/>
              <a:gd name="connsiteX1" fmla="*/ 2648085 w 4144436"/>
              <a:gd name="connsiteY1" fmla="*/ 0 h 1201001"/>
              <a:gd name="connsiteX2" fmla="*/ 2648085 w 4144436"/>
              <a:gd name="connsiteY2" fmla="*/ 1 h 1201001"/>
              <a:gd name="connsiteX3" fmla="*/ 1184502 w 4144436"/>
              <a:gd name="connsiteY3" fmla="*/ 1 h 1201001"/>
              <a:gd name="connsiteX4" fmla="*/ 0 w 4144436"/>
              <a:gd name="connsiteY4" fmla="*/ 1201001 h 1201001"/>
              <a:gd name="connsiteX5" fmla="*/ 2648085 w 4144436"/>
              <a:gd name="connsiteY5" fmla="*/ 1201001 h 1201001"/>
              <a:gd name="connsiteX6" fmla="*/ 2886179 w 4144436"/>
              <a:gd name="connsiteY6" fmla="*/ 1201001 h 1201001"/>
              <a:gd name="connsiteX7" fmla="*/ 4144436 w 4144436"/>
              <a:gd name="connsiteY7" fmla="*/ 1201001 h 12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4436" h="1201001">
                <a:moveTo>
                  <a:pt x="4144436" y="0"/>
                </a:moveTo>
                <a:lnTo>
                  <a:pt x="2648085" y="0"/>
                </a:lnTo>
                <a:lnTo>
                  <a:pt x="2648085" y="1"/>
                </a:lnTo>
                <a:lnTo>
                  <a:pt x="1184502" y="1"/>
                </a:lnTo>
                <a:lnTo>
                  <a:pt x="0" y="1201001"/>
                </a:lnTo>
                <a:lnTo>
                  <a:pt x="2648085" y="1201001"/>
                </a:lnTo>
                <a:lnTo>
                  <a:pt x="2886179" y="1201001"/>
                </a:lnTo>
                <a:lnTo>
                  <a:pt x="4144436" y="1201001"/>
                </a:lnTo>
                <a:close/>
              </a:path>
            </a:pathLst>
          </a:cu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053868" y="2703151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领域建模</a:t>
            </a:r>
            <a:endParaRPr lang="zh-CN" altLang="en-US" sz="540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1" grpId="0"/>
      <p:bldP spid="9" grpId="0" bldLvl="0" animBg="1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1.1.1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查看购物车商品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52905" y="1691005"/>
            <a:ext cx="7914640" cy="347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07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顾客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5" name="图片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49069" y="726584"/>
            <a:ext cx="9209405" cy="5087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6034" y="5852682"/>
            <a:ext cx="841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Customer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is_vip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属性为年费状态；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is_default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属性为地址是否为默认地址，默认地址与普通地址的区别对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Customer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是有意义的。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07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服务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4" name="图片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15795" y="320562"/>
            <a:ext cx="6789420" cy="5401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2" y="6143440"/>
            <a:ext cx="947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将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service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概念视为服务的整体流程，因此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service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可以与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logistics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建立联系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多对一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；本质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上，服务是与订单项关联的（多对多）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8938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07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售后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5" name="图片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74295" y="-72061"/>
            <a:ext cx="7671435" cy="6165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6034" y="6033184"/>
            <a:ext cx="912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Dispute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解释为商户和顾客之间的纠纷，面向平台管理员的角度才视为仲裁，而在售后领域内不应包括平台管理员（因为平台管理员作为整体存在）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08611" y="2545080"/>
            <a:ext cx="4089022" cy="1201001"/>
          </a:xfrm>
          <a:custGeom>
            <a:avLst/>
            <a:gdLst>
              <a:gd name="connsiteX0" fmla="*/ 4144436 w 4144436"/>
              <a:gd name="connsiteY0" fmla="*/ 0 h 1201001"/>
              <a:gd name="connsiteX1" fmla="*/ 2648085 w 4144436"/>
              <a:gd name="connsiteY1" fmla="*/ 0 h 1201001"/>
              <a:gd name="connsiteX2" fmla="*/ 2648085 w 4144436"/>
              <a:gd name="connsiteY2" fmla="*/ 1 h 1201001"/>
              <a:gd name="connsiteX3" fmla="*/ 1184502 w 4144436"/>
              <a:gd name="connsiteY3" fmla="*/ 1 h 1201001"/>
              <a:gd name="connsiteX4" fmla="*/ 0 w 4144436"/>
              <a:gd name="connsiteY4" fmla="*/ 1201001 h 1201001"/>
              <a:gd name="connsiteX5" fmla="*/ 2648085 w 4144436"/>
              <a:gd name="connsiteY5" fmla="*/ 1201001 h 1201001"/>
              <a:gd name="connsiteX6" fmla="*/ 2886179 w 4144436"/>
              <a:gd name="connsiteY6" fmla="*/ 1201001 h 1201001"/>
              <a:gd name="connsiteX7" fmla="*/ 4144436 w 4144436"/>
              <a:gd name="connsiteY7" fmla="*/ 1201001 h 12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4436" h="1201001">
                <a:moveTo>
                  <a:pt x="4144436" y="0"/>
                </a:moveTo>
                <a:lnTo>
                  <a:pt x="2648085" y="0"/>
                </a:lnTo>
                <a:lnTo>
                  <a:pt x="2648085" y="1"/>
                </a:lnTo>
                <a:lnTo>
                  <a:pt x="1184502" y="1"/>
                </a:lnTo>
                <a:lnTo>
                  <a:pt x="0" y="1201001"/>
                </a:lnTo>
                <a:lnTo>
                  <a:pt x="2648085" y="1201001"/>
                </a:lnTo>
                <a:lnTo>
                  <a:pt x="2886179" y="1201001"/>
                </a:lnTo>
                <a:lnTo>
                  <a:pt x="4144436" y="1201001"/>
                </a:lnTo>
                <a:close/>
              </a:path>
            </a:pathLst>
          </a:cu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239038" y="2684736"/>
            <a:ext cx="36277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谢谢大家！</a:t>
            </a:r>
            <a:endParaRPr lang="zh-CN" altLang="en-US" sz="540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9" grpId="0" bldLvl="0" animBg="1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1.1.2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商品加入购物车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63725" y="1282065"/>
            <a:ext cx="8354695" cy="4237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284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1.1.3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商品删除购物车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58645" y="1410335"/>
            <a:ext cx="8157210" cy="4078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</a:fld>
            <a:endParaRPr lang="zh-CN" altLang="en-US"/>
          </a:p>
        </p:txBody>
      </p:sp>
      <p:sp>
        <p:nvSpPr>
          <p:cNvPr id="43" name="TextBox 55"/>
          <p:cNvSpPr txBox="1"/>
          <p:nvPr/>
        </p:nvSpPr>
        <p:spPr>
          <a:xfrm>
            <a:off x="1218593" y="324739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24909" y="7650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7" name="图片 36" descr="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1165" y="-474345"/>
            <a:ext cx="12969875" cy="7755890"/>
          </a:xfrm>
          <a:prstGeom prst="rect">
            <a:avLst/>
          </a:prstGeom>
        </p:spPr>
      </p:pic>
      <p:sp>
        <p:nvSpPr>
          <p:cNvPr id="2" name="TextBox 55"/>
          <p:cNvSpPr txBox="1"/>
          <p:nvPr>
            <p:custDataLst>
              <p:tags r:id="rId2"/>
            </p:custDataLst>
          </p:nvPr>
        </p:nvSpPr>
        <p:spPr>
          <a:xfrm>
            <a:off x="400094" y="121172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1.2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个人信息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5985" y="957580"/>
            <a:ext cx="7717790" cy="5119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18593" y="6228029"/>
            <a:ext cx="477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变更账号用例即顾客可以对个人信息进行变更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2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ISPRING_ULTRA_SCORM_COURSE_ID" val="7FB5A0DB-E7EE-4F0C-8ED6-21BFD024E4E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lQy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ZUMtIqok5BfEDAAAsEQAAJwAAAHVuaXZlcnNhbC9mbGFzaF9wdWJsaXNoaW5nX3NldHRpbmdzLnhtbNVY727aSBD/zlOsfOrHYtImTYoMUZQYBZUABeeu1ekULfaAt1nvut41lH7q0/TB7klu1gsECmlNe5xyQhF4duY3/2e88c4/JZxMIVNMioZzVK05BEQoIyYmDec2aD0/c4jSVESUSwENR0iHnDcrXpqPOFPxELRGVkUQRqh6qhtOrHVad93ZbFZlKs3MqeS5RnxVDWXiphkoEBoyN+V0jl96noJyFgglAPAvkWIh1qxUCPEs0o2Mcg6ERWi5YMYpylucqthxLduIhveTTOYiupRcZiSbjBrOb2cX5rPksVBXLAFhYqKaSDRkXadRxIwVlA/ZZyAxsEmM5p4eO2TGIh03nJe1FwYG2d1tmALc+k4NzKXEIAi9wE9A04hqah+tQg2ftFoSLCmaC5qwMMATYgLQcK6Cu2GnfeXfdXuBP7y7Dm461oY9hAL/XbCHUNAOOv4+/GXhr9/3/UGn3X1zF/R6naDdf5DCiG4ExHM3I+ZhZGWehbAKmKfjPBkJyjgW6TdhVKCxzDnNJhDIFsMsjilX4JAPKUze5pQzPcduqGE33AOkFyqFUA9M2hqOznJwHuAsIBqGuVzVxMnrVU2cnm247lrtD27ttNKjWtMwxuJBWmGa566TlmxjKTZcM89kJHm0cgiSEURdmsBaTwzvmWgh55FDxpgEjq5eZIxyhzCNrocrYZWPlGa66L3WOidBLBwSQG6GW6EIY5qpjYivom4KP2z+2ZUa1F82FJb0GOsfMucRmcuccHYPREuCac4T/BUDWW8mMs5kUlCx3zVRnKFxUwYziM7LKHqPKpIcJXG4pBy01fAxZ5/JCMYyQ1ygUxxFSGfK4lf3Ak6pUg+gdGnjM9si7e6V/+6ZcZBGUyrCPcGxNiBJ9UHw6ZwIqZdyGI6Q5gqKpEQsKs7K+Fb9+TQoluTcpvnfTsYa9AFTchgt+yTmhxaUVhvTadGIprkKaGxBhimxmHgQ4mRhIoeygCEVRAo+JzTE6a1MW0+ZzBVSbANbaPXzFlp5wkTxNMEpiBqzCLJSkLWjFy+PT16dnr2uV92/v3x9/l2hxV7rc2rU2cV2+ejiLCf1zfr8gdB3luiWbEtmiSnUaEvp7heDxQLbHvGea1bP7k1ULMynuIiG/sXg8poM/OFtJxjWyxRDV2Lf6TDGchqb98gyMr3bANPhl4I3US/D2B/4v5cCxASW6ptyaru9Ug6/KcM1sJu8v7bFS5mAk39iJxnOfs4ShuX7v+jjx1rq10fAf9LGv/RCaWfAgdoYaBbGmNGDVcGTH5OHDO9Tiph9Wl0BN+58nrvzdm1OEiZYgnE07wGrK3nz5LiGt8idR5UKom3+h6NZ+QdQSwMEFAACAAgA2VDLSCyqiduxAgAAVAoAACEAAAB1bml2ZXJzYWwvZmxhc2hfc2tpbl9zZXR0aW5ncy54bWyVVm1P2zAQ/r5fUXXfCXstk0wlKJ2ExAYaiO9Ock2sOnZkO2X99/MrsdukzXpCqu+ex3e+t4LklrDlh9kMFZxy8QxKEVZJowm6GSmv53mnFGcXBWcKmLpgXDSYzpcff9oPyizyHIvvQEzlbHABvZuF/UyheB/fFkbGCAVvWsz2D7ziFzkutpXgHSvPhlbvWxCUsK1GXv5YrNajDiiR6l5Bk8S0vjIyjdIKkBJMSN/XRs6yKM6BBk+X9jOR07s6/foD2o5Ioizt5pORMVqLK0iTfHVjZBzP9O1pVRZGThMU/FUa+uWzkVEoxXsQ6eV3X42MMnjbtf/TI63glUloyjldxHcO5bjU42eiujRylmAeZBydrYJPj33rXQTyX+O5R2ZcBadPJq8HC8EUPaewVKIDlIWTs8mavz12Ss8HLDeYSg2IVT3oSQf9hDsZrkl1Pe4PvBFWRiCv6BGvnHYNrFy8ETDV9/jV6tauiji+d10UoICdV0YR9soe+Vun9QgZKXvkMyUlPDK6P4IfWhwnlPgW+2Kezr62AsP6GPIVTsFqPD2YwZWRa68ImIaXsJQmnBfSgKkayqzOhZQdxYQY3pEKK8LZL4PL9/YxEmUHBt9pw32FFFEUhtrNxqiXdFwve0670VvTdnQ/Cv3j3Hmm9A6/nmOlcFE3+kdJzmeedz2398yzYYpZkxoP4p5t+FRSg8UWxAvndLIfxhVMBnM3XGNwlEVZQNlwnpG/ZKgArGtyEGtdNwKhcVKdw9Wkqqn+U68E3qBMCSNGx1S1vo5h8t6XkcI3AWBR1KFr3cFZmo4qQmEHYfYjhX3w2MuQ1F061nA36gE2Km45r5nUk35V9K0S41LDAOFVxzXMcJbzW1jhXNqXJZMflnA/+slaDtvMtF7s3Sl8KyU3a/txCrXS/Df5D1BLAwQUAAIACADZUMtImMCOJccDAAA9EAAAJgAAAHVuaXZlcnNhbC9odG1sX3B1Ymxpc2hpbmdfc2V0dGluZ3MueG1s1Vdtbxo5EP7Or7D21I9lk75cUrQQRclGQaXAwaYvOp0isx5YX7z2du2F0k/3a+6H3S+5MQYSSpKaNmnvhCKy45lnZp6Z8bDR0adckCmUmivZDPbrewEBmSrG5aQZXCRnTw8Dog2VjAoloRlIFZCjVi0qqpHgOhuCMaiqCcJI3ShMM8iMKRphOJvN6lwXpT1VojKIr+upysOiBA3SQBkWgs7xy8wL0MESwQMA/3Ill2atWo2QyCG9UawSQDjDyCW3SVFxbnIRhE5rRNOrSakqyU6UUCUpJ6Nm8Mvhsf2sdBzSKc9BWkp0C4VWbBqUMW6DoGLIPwPJgE8yjPbgRUBmnJmsGTzfe2ZhUD3chlmAu9SphTlRyIE0S/wcDGXUUPfoHBr4ZPRK4ERsLmnO0wRPiM2/GZwml8NO+zS+7PaSeHh5nrzpuBh2MEri98kORkk76cS76PvCn3/ox4NOu/v6Mun1Okm7f22FjG4QEoWbjEXIrKrKFNaERSar8pGkXGCPfkGjBoNdLmg5gUSdcazimAoNAfmzgMlvFRXczHEY9nAYrgCKY11Aaga2bM3AlBUE13AOEAPDWq574uWrdU8cHG6kHjrv12ndGmVEjaFphs2DskVoUXhTtFIbK7mRmn0mIyXYOqExsiwwl+OSUxEQbjC3dH1qLAPmjAvk39ru18fSbCWXZrTUGxyuebStnLZ+7yoD+g+XnBPdpfpOVYKRuaqI4FdAjCJYuCrH/zIgN8eDjEuVL6SCakO04AzIlMMM2JGPow/oIq/QEm+LQoBxHj5W/DMZwViViAt0incLyrl2+PWdgAuq9TUoXcX4xDV9u3sav39iE6RsSmW6IzhWG/LCPAo+nROpzMoO6UhppWFRFMbZ4swnt/q3l0HzvBKuzA9djBvQj1iSx/GyS2G+GoG324xOF4Noh2sBjSPIsSQOEw9SvBm4rMAXMKWSKCnmhKZ4H2s71lOuKo0SN8AOWn97hM6ecLl4muCqR48lg9ILcm//2fMXL389OHzVqIf//PX303uNlpuqL6h151bVyZ2r0M/qi4X4FaN71uKW7Zkqc9uobMvp7at+uZK2r/gotAvh9t2yWIE/ZrUM4+PByTkZxMOLTjJs+JS3q3CSTJphg4ztbz0fm95FggTHXvCWRx/F/iB+6wWIJfGaBD+33Z5Xwq99tAZuN/dv7GWvEPAun7i7CW9zwXOODfm/mMy7huT7h/qHDOb9P/rc2D7UYAIt0wxr9Gh1/flX2YMS9l/iwD2tX6U23p2i8Na31BrKN1/5W7V/AVBLAwQUAAIACADZUMtI+GKxa4QBAAD/BQAAHwAAAHVuaXZlcnNhbC9odG1sX3NraW5fc2V0dGluZ3MuanONlE1vwjAMhu/8iqq7Toh9lu2GBpMmcZi03aYdQjGlIk2iJO3oEP99OOWjad1BfGnePn0du3I2vWC3wjgMnoONe3b7d3/vNEDN6hyufZ136BnqoeHpHD7TDHgqIGwgxeHTo7w9EZRxKJzprPxAW1PzCyW+WTBu6rgiLDShGUIrCO2H0NZU4l+vsn1VVUW1Ns9ya6Xox1JYELYvpM6YY8KrV7fqBTZgWYA+gy5YDJ5p5FYXeXJ8iDDqXCwzxUQ5lYnsz1i8SrTMxbwr/7JUoHc/fFUBg6foZeLZ8dTYNwtZM/FkiNFNKg3GwD7v4wSDhDmbAa/5Dtz6B/WM2wU16CI1qT3QoxuMOq1YAq0uDUcYPiZ2Xq1uRhhtzsLaVsTdLYZHcFaCblmN7zE8UKpcXfADlZYJdqSFtnt+RLlk81Qk+9QDDJLDw6JtV/dOhbrjj0NvhGRjhJbERGZdF8cFU2/JwTWNrFNq5jklCkqURGJFgQV5Gtu8RnD/FXyfO0txFCu73vYPUEsDBBQAAgAIANlQy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lQy0ibbXtbYAAAAGUAAAAcAAAAdW5pdmVyc2FsL2xvY2FsX3NldHRpbmdzLnhtbA3KOw6DMAwA0J1TWN5bYOtAYGNkAQ5gBQsh+YNIhMrtyfaG1w1/Fbj5SodbwPbbILBF3w7bA67L+PkhpEy2kbhxQHOEoa868Ugyc84lJjiFHr4W1oLME2mZ0VXZsO6rF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ZUMtIYv5fY8oIAADwPQAAKQAAAHVuaXZlcnNhbC9za2luX2N1c3RvbWl6YXRpb25fc2V0dGluZ3MueG1s7Rtrb6PK9fv9FSNXV7qVqviBX6m8rjCME7QO9jUk2W1VWdhMYhRgfGHsXV/5Q39Nf1h/Sc8MEINjO5CklbYlbFbLmfOa85zhaHvhk+Mr65BRz/ndYg71DcKY4z+G/Z8Q6i2oS4NJQELCwuoecu/4Nv2m+Q+UwwAaMsu3rcBW+GrYr6Gh+EHdjtxVu/DWHDQbqNPEDdxFKm4psHYpqZeSAmtqo670qgcsIr4BWRCfHefaq2ZWXxJofkgCpvk2+d6XstjppewOrgLLdgAv7Leb/NklUndqkz+oWW91WnjXkCVJaiOlpdbV2q7TuezIdYRrzVZN2g26DakhoXqrVb9s7+qdRkuCt+FlG7g08WUbNTvNZkPdNXADqJEsD9SGsutIl/W6DNJw91LZDYeDTq2G6vW61FR3rbY0HNQQYEvAQ5a63ICSKg2k9k4eyPWuhIbKcDBs7rCK20oLdRu4XavtmoOBVKvtjbvfXdpce2ju7STmfIXhURccXeWxVT0SXL3FOggA2STeyrUYQb7lkU+VBfU84lfimBTxm2AkqmShERDAnL4vQtpnIuDRLwu62v6xVxUrCZpQJZ0LaThy7E+V+Zox6l8sqM+A1YVPA89yK/0/ROESbyYPJd2QoAjdg7Uge3Ed8ZOXLJYFIQzPOSIw8MrytyP6SC/m1uLpMaBr386l5nK7IoHr+E+AXbvsKPisINcJmcaIl9EPd/mTn2wF/gwJV6+N+ZOL0rXmxE0k1sRPAbq9yNctckC6cUKHCVK5zp9zpCvrkWQd0JX5c57GBylZr3X48zoRI98ZoEs84xtn0V1rS4KskKhCnqWiq/WqaDytAvrIjZ2le93Rz3QuhYLjP3INa/zJRcQ3yAXm8lJsNrF/9QAxfj2sJT0PpIBz08UlBgmWk8FMGd9MZP3rbDS+Gs8G2lWlr0RZiXha/tJod7/XW22oXDFdTk7GjTwaZXkhwaxVy8dLN6fj0QwY4tFMx1/MSp//XZh0fGuONB1X+vE/CjOYTPFdpc//zkN6O51i3ZwZI03FM82Y6WNT2GWETaxW+l/pGi2tDUGMoo1DviG2JAjKsxMQFLqOLRZ4yXb8NckhTx3fyJo+m2LDnGqKqY31St+gQbD9k+BsrdkSgmdphch2QmvuEluIhRAR66t0h4I/bOkAJvUsx7/II30q32v61cwcj0fGDOtqAqn0sW8jNbC4pOKMprKBp8AjsKB1v418JqJPcECy6xZmcq1dXY/g1+SKXDuPSxd+2Ru0mWBwyYT4OQghcPAUos4w7sdTldsQBCILraww/EYDOxM0adfl4K3pyhhCUzFT/E3OJuENjnf8BYQOWbAc/G6wYchXeDYYf4EYh9wcFyQaf4aU/FyQ6Cs2IIewkYNMl++0K5lnBE/DJEGSHFxYPN7dLbIWC6Dj1tw4dB0ChFsY0kRkY3hRWJKBf70FR2ry6ES2R4zB2OLt0dkQUCWwoc3lkAVlSMEqj65fb7W/zoayNsLqDMJNHd/PTFEluVDP2iKfMmTZG8tfEDQnC2sNmbCFNduxxRr3vFDht7XzO7JYXH9+jkuXruIvP79BpUzBO6IZnJdBGBxTVuw16dxs8Q7eqAiP9ZNa5DHAm1UwFKzLU238MS4KHW/tRlX6Ixz1rFxRZ72qx/vtld9t/wFljKgEDzSoaAOHFiLC0Il5y4Hm6RYi1PQhiIsvi1Dw+aW0EAN9HPPQKXoHmzuwXEaRO7BoMRb3eGBoJhy27smc3z5yEItcjbx23N/8jugSuJM/p+qcPFA4L7nE2kQHGehdwv15vJw6KmVai6mZI1BcB56PUVABV9fx+B0qH9vbG5yYIuoGmf3c07Vri+x2nSfREcDOa4+8PIc9BNQTUNcKk7iOmtJf3qlItMVpJHdS7ADxnKC5fZXKz3d5zMDyVLmeKbKuYH6j4Pns5qeD7OA2GZnGbCQPOAdIE89iiyV04Qd+z8vPK7oRqHgoA7948waxgsXyX//4Z342B/pEUBRD/1yUDyQ/r5r4md/fdMpI+PccfEx5kCUVLzkJ4wtVQpr/fmVqEKAfcmWxorbkUY9/4solGlIgdqNsmrJyfQNZYoikoOsAzoIFmdzI089Q+MRZv9K/sYInKJwmpW5RRsLyPDZZYR32V9w1cx2fFCR/dyfimze1yUxWVXH3hxx1ncVT1H5tuMDEn/mQSx+L8FOuZR2q8wFLYjusOE/R3JKqBSUhet8XhM3RXvcM2H9QcS2o4SzzfcZnAXUn/MvWy0+5gMA/xEEY91nAr/TJWxojXNJvse/6D5YbAloadIg6AR0m/LAYs8zCDrGnPHfsNN8Ycoh4R13oC0q0nRTrLPyQSlEG4stvWsAz7IXmcM2Kl1Kq74GH+Dr5zl7gp4CH+AbvKWO4173U6XApTZp8jhtYQRqex3eAQ3xRpWKc5C2LwzUY8c+yYWojMSCL6VGb9EVvNB2PxOnMYWmFqyc07vnPx5cbTjPfim2HfOyQWdiHb/V8/PaYw1xyOrjFPiAF06YW78cyIMY5lgLR+ODQGBEUse2KfKrARcRaLHmlDyso5vGpws0ZTWhO0a2SesbLWYpSaHOe1BP1XJTzQiJ9XsWLiaJRsp8n6lVf2KlXPeehXsz2tAP9tTcnAYYYcKDKxR7KAtPoy+RT2J04kR7QnVhNM2BL4O3DHSnJhBQgE1jiWJVkS/SSXoezJXNcsiFJqUoBUsY5v/9eCNlxPrhlNiIPLB3eMaRwFsS1bh+L2RqYgp+kEjeytJCDlYJJx6x5KHZ/pFolzWev45F2lJRpHu7pCk3ZgderR0QB7inr96rpNgs16siU9ezoNZrcltPWctpaTlvLaesPM239qRy3luPWctxajlvLcWs5bi3HreW4tRy3luPWctxajlvLcWs5bi3HreW4tRy3/iDj1j3q/8+0dU9UDlv/N4etOeaYHz5tzUH4w45bo/AsPG2NyMpha6Fh67Gp6cdPW093nY8dtqa0+i9MWw9hQAr8Tv6n7n8DUEsDBBQAAgAIANtQy0gugG8OhCsAAGRrAAAXAAAAdW5pdmVyc2FsL3VuaXZlcnNhbC5wbmftfQk0lO3/dwpJCnnIFEaJnpIwKmSPqCx5kn03RAlNU9YZE8qSyShPRhEtjyTrlPWxjMIM0Uxa7FlmkixjGjJjmeWdaVXx+7/nvO857++8R+fEcc99X9f3+n6++3Xd30mwtjJbJ7xJeMWKFesOHzI5tmIFP2jFipVXhAS5V14Omf/L/cUHPWZ2YEUhQWaE+we/r5Gl0YoVGNRapqcA9+81Zw45QlesWF/P+8+HD3rgvWLFqdnDJkbHQ90obwPyYB2OBh+rldwvqBp+SBHe1LD9mu9W2tXYh6HpL6X+7tz6x71G4S2SpX4KDpfbhPr+8bqz6bJi9x7R7m4naExZgmV+a//YR3eIb8gJust8/hjzRMGU9plDkb7tfRrzN4naHY79pScIxnGN+PSg2rCZUXts+MwkGgubmr2kCnuSs0mtbsUqkYU/6m5t8qs08f7jqu0uA7lTnJkOBKtDB259YMMW8Z9v5P5w8ZIHJdIhEt7V9G7/AyIjm36/oyCqaTeJfKe8L3zsFPCdYi5S/aWOoLTHBb4FPybioprU5C53pIc+peIlJsLouho/j4I8LQ9CxrnBaAeNYguMf51D7cy04Nb6UL9323Bg9DbQrx9iRYRA2wLtsypm75zDRv4ZVqvX/9PnhAvyxslbmn4mSdrDQ3pVtIhD3JOd168/+2VMIRA/IFrk11XEqss3XTgvnX/Nvln5Zz78NsHt13Xo2k/Z9f5FNcEz9HIs/OOdlTtvr6Q9lo9UaiDG6j35W974VbeAr+g+/CErwNcHo+Z9B7LYI1nrg2qmU2+kCz+4IAw7KkDyNWYim+iCRrHyCleUEltn5hlrE4d7oYSv0z+vQzDxiLTa3AvCD+qahRuI8aeJYt5CoJd+j5qQjESR72xArEvDfr7JTuCR3gEuvWLeC9ZgfcLDfyU5WNKaT1LM2++Aj+WfiS0z81WTpEpG71ewDDU8Lt/nLcNZsokuogPiB0aLLmDPM5HTlh69hbwbokUsH+Sv8YEAghRjv/Ok7g9LgeOGAmU7kymSwd5C+vzABTz8G9B5s67ClXcDP+CmtaPEMxKoT1jkh9AG5Pj1z+A016tWf3z63JfJmSQ798+1P+9wDx/JfuyO6unRTmJpEl5N+MKBLRLl4J6Odo7+9DSUAZ9gBzrr4PPq/uQSLbwI0eO3DsFHbbL26zI/1scxqof1qHOwyebt/do+/PyQ+fk+Rm3I2+dzY5D5Od0WBH4mJyty7oQFk/HaTOf+2z42a/wxsXYs2YacpBcLZZSXByfZRLXtlG96cfHZTWspNM3O48dcdIsHWxviDyP4AeptQVkqnX5PnmQbmSKDhkPfXTULJLAaJI5WT5V2SkLS5RXk7MdHHVbLjCFUi7JZCJcYUckK6hIL8N7uJ76zpI40O5yF6BikUYW2bEXGo8xjkEOHuyeQ5y+c4Q336mxOU64soMtJumglI3sBQAI/AJLXEfevUndywOjXUh74USMgzebmD2OQ9LTuedcMYVBSjb1pmT4urw65JCGuAb4Nc3DV7rBUnZ2FPmamPTteykHf64EeTau7CZzI56qJxE7/A44uOOcoz+/K0mT1r6kIiLQJiGDS0tE1JdYKbARLDhDs7b1XGuG+hLQ0WTU4iRVHrnqudbT6zokIDpKeY180mK1I6+yOiChB35BZC3pUquYmMGG+hDxlJnROqibuQqGwex6t393dokXS0+g22xwyfjTdrrrLt6q/LL0hHT4R1i4LzVJeQmI1tBOt71KqQz+1mYmK6zcgerK8XWOlVNL8+PCT/Xh2yYhdctuB+CFEed+8V9gVCkSu5ypkojdi9J20ZNoSGHhQTZTd9j8SUXSyFnd3R+SHHDBJO7OrIZ5MIv6DC0N7HoKxunyzambnMER6jm1PAIXdwUkqwrMyN4VwRx57pyWZdmdll5unWeyA8ccnPyyU4Y0ogJJjoZHA8dtli898O3iOPM7VXY3j8j3K401iMCH9BfbvTw21+m0te7km6bWdYfKdNdf33tm1m1xQ94Mfr60QGVz99YgV9o64JAuIFn2yeoGR9BE8keZdKShpHdUtLATac+eR0t+NPtWS0t8FKKp7BPU474Jwq3XU6aJiBeOPW2YW2tPWOpGUXR23V+60duYzilU63n7xUQWyfGX9D/ulw4JwrVcUYAmBSfO8NrSJa11OKS+unKdyDAhc26VmLPCo5mmSyJO4gZgftj8KtErD4pFLjPADw4DF5cmQ8gnfZWsocOKBYZl959UtM2Kwn41r7OFUf65tfVCwuBI8uMXWquLaZpEldKtVrfnsOi46pT+sc6iy2o8Vlr4C+trz/T8DPyOdXc2i98R1uCNYH7v9i2TZlH72c27woXYjaqYviUqbcTNgXF0UGC3NsFkGgsOo3xxUDQkdKyg/hY64xRWkgajj8rXl5Ajd2g4BwCZLx3vNSp44Z58fLNPyHeh9pxjsOcNlaxp2pXP/WJe+l1mstcmfTxcunc8Ix0w5bv+A67W4rAP5WCqlRwOCpi/9ULmWC/Jg/8vDwbxRokW4fnYh8p7cYOB91j//HpDsfMiF7tWm+ycDsqcCy6O/i15rkGEyZm8jtEq41Z0rm9xQYAHr69QE+QFTR4+53hE+bcvl3cl1r0ryi1uxT0nadJmvfrUulUtj+x9Eys4zbyVnCCG10NDBSxvXIya3IyYJw776UzfqE1VrQ2mrNnrzApMF3BMBD+yORhbBKf5x9DBa60MPD93YtE+z1lGOOz9mcWaz4lAIJjluexZs8sMwkD0IdDuXy4XfP+1+6XVC1Vvh9d/IVMNGPZRXWBmDZfVga264NJooKx2n9TtoR4oB1QcT8Rs403d4olGLJ83vdEFMQLMi7A9tJIDtTXvpvVBigFvhr/EPN7ayNTLll1K/6hTZ4K2sZIfRIBUauEXODqXLN8YJtx6LorPO7XzgICjr3A/9QpLPJR+2pBQRM5z2dZQykeMCAFo4q/Mqhh1fpOpeBZTIT0tuHJ7by8I87A1M5OzeDoY4I4Pw5T3d8wL5xI2cpPnIoev2fdrD7e8CU9cUjaU9XnnUgPXJUitkYuiYJ/OaK2AReLmTYBQUlKxp/TYSBUL7vUDtTy9LA42M5+MDpmiA8nIMpUwrKN8Eb7J75WWhfV4vpbj2tvzNaGeCOFBdifBmoqhGnZRh42J/HrhTrF91MHSMfA3yH5hMqIKhkOdvi/PVz+kpe8EitI+Mlzlg9ygeiC9L3Pr08kxIBDFRyHxrg9+Tg72IjHsU4YSeVB2T7iPT7dtecAWkQLJi2+14fGSz1iKStjMGqRUSkWt2cT1G4S6lwmEiyU8H1F61LVVVxxGLNZXBwnYcYXJysS9e9H2AVvYoEEJG3M9VtCfk489jlbnXpnrNzZ08Qsd93FpG14D2FHjeTJVMnbV30MVngr+yrBNkLe5tcujMeFFMCRpeYkuib0gGU2PEy0vR1xu882uOZ19SwDyrzqhrnLFJKdXSj/57CJ/L+FjRbwO2NzgmAAqiV4rQklzvLSIwkkamEUHI6UqFND+EpycLlCyk6LTi7K5Qv6B2wPBp6iXMeiUvi/l4ecWnl4P7pt2D4/EVMMCzQxIOKFsBJ4HuQuSJGrhedKIQ9WkYDFcB1dHkGup2NUt/5VshVZIy3yeK/DyRBIFuf3BrqJ/Ozu4Il4Z595Jm23mNqyqn4zHi50ps380EWeCcrDEie7vJ7rUAv7Xq3bNe18pFtLtnUyWqQvPHNK2Q0N2oRBpFNSvtSF7d3uPyFjjGsbW7CCyGSxovshYCLbCf0jjDg8niKXlSJ3bZX0TryLdLFPt4iKF2JAXhTW+LDZrCcHiMwZvuA7HBFhYTXMfPwTJt8mha7Tp7SBljRQf9MLBWSJI5+0jDXoszerHztlFnuvvASuzNqQoZiYZnAIEZwhpf1toi3MJU3pUJJqp/FYvTgAdCoImOP16+eVg3bScfDFSpRw5Z5Qzdk/rdlBgmQ2pSrFEWAuHHb18C5BxAVogaxd7fa/Gq+8jw20CBuG+rSeu/IH8Pf7xN+7jHuPBvmRIvSZKOWDnalmeI4nn6xYVIvumD+rpz6yWlqxa3uLjMC+Gfdr64t3IJTeIzMkWdvA19UNcpKbbYStTp/K/v2UfJ8Uy+U/0eFeVdU0XFoUl6+K/3FfsM9G77UNrhplNNw23We3+YwM3PzmRLxn/xVJhpqDd83rhrFbIjf2ESOHBs1bCSahCWRR9M72e+32LnD3/Itwq66fNjG707r3vaCy4IeoylK14e9BI15zqzyzvPnFTrxnVdvcO3vm3F4+Ir5UcavqfQcVHKN5XD/uT6X3unqHGi/6+qzfXfyrc0wxx4Nxz/Ef5gk2zFiDHDUV/Jk/vn52H+XCSMcBmpbq4/xidZcXdBFPYG+IP5C0ZYPAy7TkjX3cWNs5QfLh7IVNytvBZ39zMzF49kFiVhYSD4X0BCQeXLz8WUKQPOVH0Qhx4EjJy2R0x/hBowoPpvLkQ9WdfAOAs7imcEw1BB8MXjXYKlh1vY0PV6MEovmJch8CQlZdNXAduyaAxKsHTLDB/dkdJxeHvR0x2DvS8NYUVrQRclnwovVDC1M4GTXpqxzYV15EjpeOp5npKavHq0ErwgnuNGRo3b6JEWXnrEzGE1+d8M0tML8vXb7JKfcBlYv+mupyMcM/cjaBITpPMDqHBqhKj+cGHUGTL70mZu3KZx8Scl8/QISqaN5hXJwQiOMb6ZYbj06r56zTBJrr4Z71HJU7Pz/DEfPwAaK16+5gY/gBGkGYtOFVK/KP2Lwm5pcoiT45oC3NzwgX2fIv+MuEA7dn5hAabi9ZciS0XWk8Y5uHV1iclKA4uViJMxGgTV7wWjugxB/i8+vt7c/KL0gV8N0xdb8TXesPUh2EoS84avf70B9O1Z419rI2pIvu+XeeakwOJYUP512e8uxWrVgud+sfwXvl/+bAptr2vb2+oWZdp/S36lv9G0aOT49fLnsBF0uAZjF/xdRrXXLXjuV1/6/fKLktiTTna2711sadXhbl8rTfKfGf594oUmq34BPTzb/2zbNM6p67tuvd/zg4mLmO1v9PCiZEfbG1DbxqnRMJ+vNyxg4iIW+9tlnhtTTnm92d/nh8N5dWHBc9HLoC6D+n8EqilRnpybk7m/wdcCWa7PTZM4s8Vs2ETlcGBSYlGQLLaWpQCcPTSaVlEkCv9g7EtVhepRaLr0TjA1IySMqcomqcqRNHAU7aAyuS7acKSUN4Jt8Lde3Yz2ZuTwm6lnP7J+Tx4HPkh6wyZTsqoHP+Ug5nI2Cgir73saN+S7VurRHZOev5JvVJs5vJwYfs1qLHUJ16PUovG76hOHWNzR33fTkZKLxBQ81oTzAzgzKE7ozDP72rPxHLf9NNGIHKVeiow4f8PEpf65gv5/18h2B8ZJ8Tdge9bH2Ww5gkyANqhDMoOzxjzuwPUmNCaUD1w/PyDm7v/EvIo6tLcBE4Bu3v8P12HZr89ijfsGBfvkE6tkqrZf/ABB8rC/e9J22xzhZHb8dy1o4QHYptDkp7MDpLMuidLkN2i4VtsrGshnCDM1FNtSx0voJfgbzI1JHLI/hEOBjR2GX1yt4pFQ7DM7eb1M4t5b917EWhlShY/WBh0rEps0U8HRsq+aGGo5Qqo47yGOUsfhtUn6qecv46UYXbVSHMSubSPidhk6cb8ph9BnXFHy5M6WnWVKfZ5BLDmAirSDIIDGCfACGhlaMHsqe3ZfgaqqJHy8c6v8khwFrtVuZHpxTQtjJt7wLmV9wgVPuHNvbS3B5xCGyQFz78NLACk1GiSXsfmuh+CiHgGuEItZtpxqdshTzFQlbvwKyfHPcMh5J0NObagVAaUGMQFRphdXi1s1dKCfPM1FP2xoOeyl2TCZLZsTjfTpFAOnGjVgqNfBQUdurgFtPaRNh4y0QMMvSasI7Z+ekp9/jE+HCx+8uPWnCglvBlNhUKoEQ4hv620/T1wlozee7NVhPP4h3pB8PFl8S/MkfE+7EU7xidG+ps6pjU67w2S61IO9/fb4XFFKvwgIGloQGWTwNOQeqMkv6HTY6WPw3aFapQoK0bFCqt2zJB8lcasSWYExrP5Lt3/bniaEJhwef68l6V2CLixBh5cwCuNpFPi+7haXVGo5prpWCJRUk+vLL4XvU1CQOxoBg0zMOMTu6DL0oob+ZvjEeDqLzDQyHU9yqO1ViI6x0VlPoJj4lTfSKM+1wdFyEiwhsW4zpP+TA/zrWhDla+C6mXTxO0bcUfvofYAW/AZ3FEp6c5TJZiBDgtGmn4ryB8iZCLUdSPTR2zoQX4SntBThwX4dJTBYxKqEGjwvf91yM/UNIE/jBzO/KD+Yuq0bgspk2pSE2G5enFBuIBIjKj6xM18rxIBnhOLv+wjgFpT7vtmumTzFAyJb/pOt/Tku+9820cuPLT+2/Nj/P491bvauZtRQ9WYyHgsaMOsNYPEJBcR52xiowdpHdxi8SgP64cI98bpsXjYoFzGunuIoES44ERXFKzAcGog7PKAacAY36xP/I5Cqq2xusTmq57MhQlQJE+zWW3RrIz6Tyrv/15DMk5sXcj28mzY3qrim/CGtxxCGwjP+/eLff4/toh4/RnNqaMrus88GuSFR/C1A8Ak1tTtfKvoFqFbi39JjeqCLWw+I/0/bwKX/l7aBL+y4ydsWP227+DZF8d4oSBXvhkXTej6bPbzt7c6HS2zR+K+EjtOxzBas7kxGlWCEi9aJviXqA3o2RULqbvBp26yU9oEbvpld9U/VJeyXoMl3QrEpTadB3Ht8tjBtXnrR3ati3zlFruiMQ8hpkCV3G0s3cAGlV0BaK5bYBIq4b8fzXHKaSYDyJfaB9GyUuR4PjNqMRy6xkVbse2qZlGVSlkn57yCl+7lmLe1K/WOifkTo3EhOkD7vwIulE9GAwxyk4YEG1VQ4tWqWd2JFE5UrJ4bSmdJKJZMrbDpkOzQnzRY3dMR3R3gFt6ow3rmTaORGt9BBpaYKbxL7wz1U30VBiAUMxzErpskbkCAuk509YJcklNjn4zZtcZxMRvWwkVt7AdV50Y3g8RuDPKdjrql+A0FK2N538KQ/SU5Hy8uCGTKLERHf+offFnx4jrFMyGgZfXqoUsHlJL6EE8Soqs6CGpnqxpaR/xGQaqGJv9tFfayXJF2Vj5/EFBUhiAyyq0zKEpxcw+MkoTJhDUuxapOXmSkyEZ2Wb+A1CazSJdGFRFOr9nYHiGc2BIgaMD8+t4oXWk/i9HSQZ47CR200c5Lkt0yo4vCFqIoCeAOcmyEDIUwMXi7KuLddzpyJWLute2YmSDd2Jh5CYZNqnZLFPQ8xERFIiEUEMqJ2I3V0KXO+dRtXAjLOSkhMp1W4T8oBxPVL1iAsJsgVUvwm0o9ENqfqaJHSKmrgJmIbGBsH6ybHVDr9jHCTPkAVBweqkrbkU5POYliXuUzH0xSwEY5LEUpBjnyW8WxuPwNm0NeovoRspshzZZOclr5vB3Zbg1YwbDw+/sKdGqIpkzP3uObvewJyY+jsfGzfysRpc9dubI/5we4wq5qSbQcSheS7k65Ipe3Cl8sC8IQ2Lk9kqgr1+uNCwpCL1tg7NQA8trcHenn1uwVCEnKlEeNX9Hpa1Nv56ivrtkbHlKV4zYKuCwFJ6qWygBZoiceWYKddnCPNikF0AJgEKdPUdKU2xb9VgMxj5p1rme+u7XdtSVu83p+ZcI2bbmHOvXLjJoSGETEtZRpbAxOtvVhtB2KnzU2cpB9FJhzh/4NSRgeh6KY3KNxc2D2IGgHZ3eTHeEV4w5YZn6PhKlMHTZD+HRHj2Yo0B+cHGzoqRKxIncEI8bv5xii9/pQ3+CVcvQSPpeARJaVP6jfcEbg0IWGrGppvT+ULt1PiEsyhlmNOoW19BuAwZ/61lIqhpMtDHWQYBa7ejvKcpdKvpWm5Z/iH1QbfgmQKyXTDcTRaaahFAIxZroeTSm6YOa+14QlhTjeiVpQ6udTqm5N5q8dfAeOWODvykzFZ4pDbDac1XLWM6NU60btkTPPDri2x8ZKZe51LCoRgOZ+oOKaeU1uLvw2eWOJEiQfx3KHPRsaRLZlsw+ln84/IQZPCipckUI5HoL9mzgEuBwUAEbU9heSllOsmT7l2vdWdfZcSJ7Sj2wop5ZAxFy4zn8vV6RMwmD57hrxaVadr6lZoCH7xzRm6xSVeOQKqA7KiPPVzR4xkowOjUVJuDVhg5Myg3h+yULOlzPJ7I55ZDohG8k4CfmxSQMmQsBQo4PS4+khat/BS0yF40/UIAmjXrvkki3M4V4JgYFEzfK/RUsfTtHmoQ9LlyV2+WXq6tAYJagaJZ4ItH2xp6px6G6q55MpieFNxjcbcc31wK0aT78oAqc0MWBOWQhRSI1X4FGPw/4CXOgX1ldDS9NB6QugUQWhHKiLq3WuutZxpURT3bli/DtjhupRwjKT8d8npMinLpCyTskzK/zYpeUIgGME5BsuZx/b/h4Rejdbbkp17QfjcEscPPuwhQjZJWkclLBH7p4VODL08biiw33bxs5Tnbg5rXRF+UNewxFosdBlnT+68vfLWEsfM9z+HZpgKHPcgLeGMlDIjKvdw6bNawsPdeq9tdW/lTjXIEidhJYg1LjeFHxjmLMFIqymZnL/4JNMqlkigEobddlsKHL9ts8RJ2pywpFcPLghbuCwhEA1QVfT9lTtf5C5xlPWVLv4kl71KhUuUeUiVaHMbPskPxxfP3l6czCTv4bJ3Gf5l+JfhX4Z/Gf5l+JfhX4Z/Gf5l+JfhX4Z/Gf5l+JfhX4Z/Gf5l+JfhX4Z/Gf5l+JfhX4Z/Gf5l+JfhX4Z/Gf5l+JfhX4Z/Gf5l+P8L4K9lUYKO6rI+j1FeYMhE8qTgJL/jHpyz44KWKV/7lYZg59/2EM7LFHEFwvNL69GKT8OHN/tygf3cfTQU++H74IyeOl5fstCp55rbM2Irt3G5UCMZn7WG9tjzKIL3Hlzwk66Y5+qM+Y3SROxw1sJWquHSv/UL+N40gG9MzSFiWwhhC9+Jn9qv4vb91sfkezuGVe2exUcs8VaWeohMg4UffvA0/LVHwPdGAYL59R6Uq73acfxpPw/Y8z80jN0rq7N3mhnGXvjh7bjfer/96PhQvD6m1OzssMwGj58HPL3q144L39ou6H5y50y7r8469Wv33hWrFHi8O8vvuBTvzA4J6pmu2ffTY9b+/5kN10+13785mlf702fR/3lF5y96vwD/7fFzJ99Swd9efvz+4mTdfhG73BMBD3NrR1t+W9CiwuBhn0ybGysC6rNGjgL159pQcvofo0Rl5CLGMXnzSLwkSlXOV7dP/Jgi6q+55oXPMt7Unc0MuwJtNQfatBqTp1DsD6hj0LYKttZ9WcQIy5VcMVoZur9pZq4DGzlzyX3mUt7a3QS9MFooGdLfARQqdNbwXoiH/76Pky2q7pStswHR0WmJuNKAN/o45D5i7T+7MU8Gro31PyTO0c8l0xKOwrweiN2T1JQLKdNCIznvthuExRPNcexxInt8sMWdPclAstKxs+n1QUxcUC8skkkGYj+4oHuz1Huej17a6BaaQ8+abfXts50fmtpAtnqjkfmYzoRPpffDOirGp8KfHULNd4bvAjIHVosOF06VZYZT33VXjT0jd7JrKyhQSujeE9/f3XQ4V9t+i422aC/HMQlUJuG9jCru9C3f1z3kSkoNRl7WG3lzQyOZANNwBe1TQvcz4P0hGgk13kwFlO6kHnkrf0IR/h9tfcTA6siB91h0BjGtRzP+AZxf+q+pLGZzVvUs54E//wZKZXxP5Ie4yA/eQpL4xjStfbjSYUUXE60XK6/OcAqGx9Ou0jsDocBhOXMXfxdjh8JH9jUpYy9d7eXwFKxvmUiV65Xv3UvkpW5khpISTm6nqcA6HzY/2NKYjdLJJGcGzSavB+2G3+7QClx79D09babxn73siMPJ4jrqSZbeYIFI7bDTee9v4L3Ga0+0rbxsh+28IjZ4kFllyewJEHdqhEpykj7m6vmqCJ0kPzXuuSPxpO5sHI7XcBK4zrgbk4Mcr0FVxJat+tALTvAPzMyLRlZ1Np9vLlRGgfsZl7PUR3FfRcpWkKS3rggy0TmvHvCmiMGVoVlSZd/D+uzytaDgWo2AnmjEyY9iEoPT5huT9A4He/e6pvipdjjoi6oPohBFq+6nDZS/3SB+qLR469OEIdpzY36hsbeSAcPPc4MINqb0PrNed6234btUxjvDYWi2tfa+id3BZ10fcbGtqKIW9YRC8ocTvnaJ9pTv0xnctL1XEnWy5Vwj3K1HWxWOTS5waqREI28ZmSpPZBuZ5ocW9Rt4svgb31UWzLlPvgNAq4Af8ZlVUt7526db5MkOHzH0M6eZdtZnnh2KsIigkl/iH03PBJIphZHxgXqmKHJwv4bz9PmqOdD395FJPoIaWFXcHINQ8G/vG2qu6FwkSVHJubTiXbARTlYAgO+bv61nJH6mgXIAWcV6gggwwu1QiEa2cKqn2kVrquae1AxDZKxgTDaVw564frkAP0ivYt241zf6/MsMHEDa7HMVFItQOd3bzx2/44wBbfuJ8lHM+Sp58vpoZOjh5lxGW7yYQp8/+ZpmdG846G2mfxJtMtkntASGQs7MTRa17epXADsOh+54ManaVsJoii8qZfT4kYk1ZjhthfIalDmwJabvKq0KO18VpwobXBuHdgsfKQ6ZrJ3WO2NvUMHQTQJr4/r2u8zdP+aMekWpzNoxmu32tUnbiYHZ4az+GmuoPZY4XZulsrmGSu0mMmaJCLadJ27VWlA7tkR1LXyirEd3i3MovTey2dycwHJsSVMzS25jnzrMZHRm+b2d6pSBsleffK399BI9cnsLmm4SL04057dUOX3qCW7yuT4a3xCW6nmQX6wF3M69MNsFerkS3Qrf1T8+dQ0/eTsayXMLBjCKv3tERzkri9WVRTkV6PyewWRqTTuQ+LL292fiMezK8nLBFnzJtFZvZJeq8+g/Vl/W8EnDmmX/js6sDdmIPw34NxF/xpIBGXGX1bXVNMKphHg3mJyvPIvIf5HjBnrhdmxDuapBOaF82nKA3oJ4YVpAzt5M64pOtMMKiXYHYF7dhcNnT2SpvPMjpxJd18qSyoS0CKyDyQVouUZwS59ZxGNiaC9aNxXq+SzA8tbcHYBBnVsEpTTk/UcaBx/srTvVqqFJ9op7Wqk53huecQPYBzGgOVgJSL0xwvFar8Unb59Ke1zU2PsQ3aPKcbxrd6rxi5T4CAZO5diB7/iyAFXhPVRD2vz4JH1GdlITMaWJHQ55CB5OKGqk3qTI4INxuEovF6bmvE53Kmp81gumm1qBG8JQ1HHnGzrI+61cg3rlphN70OeRRfgw8hhNh5ZLZrTf1evrqXaPlSenGuGkDpW701dZ3npf+CoX2KryZ7z1QO/6i6HNzZNkaNZ8b9thduo9880mey4IbejGh+MdmFU7m+L9/YE06cAptF3Z6CC9EkvVxWa6f3EiGmLUK2dGqGA87lb4Ucy+G6j+QSt4AzWFkpGDa6DeV7/Pkqtg6+VTtgZuMXrvVJaZ2FrZ3oERsSOFjM74uTuza+Hj10UxZ6SALf06Cq/jUXaolINvZ2TZ1/y75yM/9ywpcEsvmV43Erxuj4jM/BapkTPz8c3zlcBzOZGhhfUolaCICbCsQwnCnh+gMuverrTpfZ8aOE8ukMH65jxDfAYS3ZmkggPIsuTXSh0BHXVnn76NRg5R48X3l8jWqVxwkIOOM+rLikt6KWJ4nBkzMLiZX6/KJpio3UNtgsApMzZGuMqpcjDpXzKDIPUuf1W6Xf8QtHgYUoRas9kxjteAZZOl1A3apncY4JkA9EHmgJ7mX0EJH8+iDzCL9VIvBjlWWSZj1quFrwaMURKvJplJVD43t+CyMrg//Vsje3vBcOb1a2A+kx5Fceyw7FoQaQzBa89X6CrsbGTak10sorKVy56aIFyt7bBeVN1ZTNElzYhoZAXVDl8WQ+4MHHkor3D69BtfeBU3vLlqmnLwRLVgWKC/x55UqEEFWrW088iT8nxXaDJkHHNQoub5vPfpN/WUWs2vrmqgUGT8xoMi1EnsWtzF/frOhuJrDVrkFZTIFLhsO7ibkATWiUSnMMoS77F2tyvN2er4MF7nCIBonXcFKSw90pizqooj9aHfoKVMVe8gBuZia2Taa9Z+R55skUxT5Uyqfu7XK9gwqVErVe6TGFBtCnFfl7EWVMbebxYxdSd1N6NvTZtcTy66KKM74a9prbKbDu/33mC8SR+jP0794iHGNIqndQiK5Vlz8IKav3zS/VT7LfSVZjASobM6xzO218qlzA4Nny0/uNaQhKX4KDqrxumHrHNWUq1kg59Y6bKD30Ju5QR75xedr0mrgHGtLjpJCMTmbB5S2bI76++9L/SOjmLAZR9LehT+EcpH6c99GDQGzr0YrAeyP1bp93PYDGAkE49gnkAakuciD7nN6W4OCSG+DQj2LgE7a+QKi5kKge6GyUXkNue6bkb234KU2vl/7X+4eaZutX7xWI1i+1RDJ/wFlwZOeNNctmLAMWxmSVBNybYJ6KxSGpfkMez41Rs5gbNNGf6VYh0H4soSK2v2eNcogMeYLWi4Gbwdsc6nhuwzBrvRU4+zg1eXeJOztxXVzo0O5kSO5qwXt+N/bZMFnO/EB+IaOrWUnEPJe6vmvQc6RR/Rjemv20un1QN0+is1HbofjlQCHzgb4R55lqgk5BBC0vGQ0YyWkEG3WAClZk+gRF+gnlv5fFjjV/0p3/uxF0o8vwZEqGl7h2E0+WGNCzmnmhWDHCp7uyAj1PyQ2flBULLjxAMt+strUOzqcs2bqJu7VmVMezm+SUIWX50eylbM81AIdme2EpmtXWJgQOA3AmM+E0gYcn/fGR7WPLnOAJVdT2E6763ZA3CrRfrUrPJmHUvR43uajQLrBTo+FtIg9VNcs7k+rSC88i1xx7eE6OTAPSDrQ8FTZMGtP3K4fsm5+FTVH1Y1Jd6ygSW3pNUjx+BvyyKxPQ/J7bScYC1V4NRkyPvpJOS0ubmTn3gRyC9Ird8t8lVhRM0FB3HviwkF3TJVrskYIZBb6OCldDQyoycBMl4GZLUB9Zg0IIc2yOs7DVtvF2MwE2NQEbbmKvHV3vhtwURR9JB6TqSaqs2EjacpjFjaPDdJdabeqPDdZMK8rb9xw/GaBp8x9d31SBtVYtWezkrK1GgotvdrNGKIqxsrwtbOE5/hqZrqs/ob/2ygFqifYKEPenn19a0ouTXc2RAp693QUHulpfqo4zQ1l8LEj4qrqp/cchCZGH7r3/YH9sz1cuVFG9f2hKWq5pycrgl48EoOMb51jQTAOCBfHizu3ZAeiovwyq+/HHqWM1fEmXv/uIY2cLa1iPmsSCZyBB15OF7dIb4tevsWXHDy4+G4FkUj0whHk/Rks9GePs/97B63vI7A/nBXUju5V3hNezletMOmZz3weLI4ClIDfvca3PUwroc1+d3wBnwxvME+3oisqlSa8/naVHwYGkWeyuIwC8UUTs3WcSPTXS+y81IMaBIGkCmcekvy1mu501aJM91nLU7HzV4Fzorz3qXqviXrbBBaHmjAYMmNBEdQSLmM3Phb4mOa0H/z/okgEh/2vAaPsdsHj+Z1ZYaf1rMqnx9K/Zrq7BSBzb3Kqg3xxNnJlkeuzqDQj8JIElXGXM8yylKXC3t3ldp1BTI6tHXMdTMPzj8/5+NW1Tcm2kX7OmfF+AYns5XUjVCIcoOw0vNJFSynTSZvyFqSXp1XB9GtKtBA34ufDWi3CO+FVsbO1s6HHEXsGAGkxD7S3If+W/cjOlU3frvnWpQ8ObIWH8f9qwKd+omtXTyt1zfPtroV9DceM631dgLt9q1tPujjdBGCZUdFQ+yxHdP/ZhXsp/+bJU6Y4qZrQbsNA9+0mJtLKTfh3Zw2FB10pz5zwB6NRaciZS8IgUZjkJ2Qv1jGeyfAY6sz8YNojIrCVwIvRFVxffVVa5YOqTQD0fKmVJcwiqcxp4hBbEKtrbKqivZkjj2qpmvYndnoXi1xooFT5G63IYgOQMS+cVcBaLwQ8369GkDbVDEKvIyuJhC4Iby7xe6ThrjQb7Wlgd2RBnlsvU/XpoIcse9k7qEq3zGmC/ZTIk82u+b72ekaofPbI+mPs2rCUDHjWe4sDHAeU09l9VHXgAS5sS43fsWm0+Eq4QJ7DFivDOBjr0vCxzxgCDz8NGtgSov5qMSngYL86i4Zgl5xEY0yH50IAOoazNBOnEsLuSBUhiYT9EYeGsG1rveUTqDvGxhwpgwQoZz5fgQkTRxMTrNou1IzD0w6xR7wlyu6lOd3DEJoHRvXTVod9IRxb/hbdpwq+HBj+k6l9zegbqCNsucz4Ydld7uea2W6HFoNUNja8sdEnjtrdEufMhmNmEUTYwE/bK7NOTBr4OcKD5touGvflX/nOb3e7JeVH+Knxs2Nka13ydn9EiPyClYupXfDDm95BH6UVwqBi1vAZuqB+g2pczPUuWwlLN0fGzx19mKFZfwdPte55ydklBdUEjL2qb3UnboWdjJ4d3h/kcFUDUa5qan3SRM4K2Kisn61wcwTY6Zj+5AvTCVw82y3brDl379UfkxWRSPfuO8G0A5/SmN99Py5MFSh+rnooWO+VGWqD32u7fyRl4CfajyvBOXmCCG14K3Krb8Wmi5E5WmKAXDGvEbTbwysD/+95xrfr19GtLU+9AOCPYzgBxzT/PUz6YrwVVc9dc/N9ItWgf5xumb56w2FXYbeG2kQCe8GPDcRRrjDJ88+F5juhNX/8rVMatZg3vc/0aySxd1nJkKwEbzvZ+DfVCah/tuXSq3iUnzQW7IFxVnNoHRVKD3EpK3g/jt80Mqk8IBH9P8CUEsDBBQAAgAIANtQy0i46rdwSQAAAGoAAAAbAAAAdW5pdmVyc2FsL3VuaXZlcnNhbC5wbmcueG1ss7GvyM1RKEstKs7Mz7NVMtQzULK34+WyKShKLctMLVeoAIoZ6RlAgJJCJSq3PDOlJMNWydwcSSwjNTM9o8RWydTcEi6oDzQSAFBLAQIAABQAAgAIANlQy0gVDq0oZAQAAAcRAAAdAAAAAAAAAAEAAAAAAAAAAAB1bml2ZXJzYWwvY29tbW9uX21lc3NhZ2VzLmxuZ1BLAQIAABQAAgAIANlQy0iqiTkF8QMAACwRAAAnAAAAAAAAAAEAAAAAAJ8EAAB1bml2ZXJzYWwvZmxhc2hfcHVibGlzaGluZ19zZXR0aW5ncy54bWxQSwECAAAUAAIACADZUMtILKqJ27ECAABUCgAAIQAAAAAAAAABAAAAAADVCAAAdW5pdmVyc2FsL2ZsYXNoX3NraW5fc2V0dGluZ3MueG1sUEsBAgAAFAACAAgA2VDLSJjAjiXHAwAAPRAAACYAAAAAAAAAAQAAAAAAxQsAAHVuaXZlcnNhbC9odG1sX3B1Ymxpc2hpbmdfc2V0dGluZ3MueG1sUEsBAgAAFAACAAgA2VDLSPhisWuEAQAA/wUAAB8AAAAAAAAAAQAAAAAA0A8AAHVuaXZlcnNhbC9odG1sX3NraW5fc2V0dGluZ3MuanNQSwECAAAUAAIACADZUMtIPTwv0cEAAADlAQAAGgAAAAAAAAABAAAAAACREQAAdW5pdmVyc2FsL2kxOG5fcHJlc2V0cy54bWxQSwECAAAUAAIACADZUMtIm217W2AAAABlAAAAHAAAAAAAAAABAAAAAACKEgAAdW5pdmVyc2FsL2xvY2FsX3NldHRpbmdzLnhtbFBLAQIAABQAAgAIAESUV0cjtE77+wIAALAIAAAUAAAAAAAAAAEAAAAAACQTAAB1bml2ZXJzYWwvcGxheWVyLnhtbFBLAQIAABQAAgAIANlQy0hi/l9jyggAAPA9AAApAAAAAAAAAAEAAAAAAFEWAAB1bml2ZXJzYWwvc2tpbl9jdXN0b21pemF0aW9uX3NldHRpbmdzLnhtbFBLAQIAABQAAgAIANtQy0gugG8OhCsAAGRrAAAXAAAAAAAAAAAAAAAAAGIfAAB1bml2ZXJzYWwvdW5pdmVyc2FsLnBuZ1BLAQIAABQAAgAIANtQy0i46rdwSQAAAGoAAAAbAAAAAAAAAAEAAAAAABtLAAB1bml2ZXJzYWwvdW5pdmVyc2FsLnBuZy54bWxQSwUGAAAAAAsACwBJAwAAnUsAAAAA"/>
  <p:tag name="ISPRING_PRESENTATION_TITLE" val="03【动画PPT】高质量商务典藏商务汇报PPT模板"/>
  <p:tag name="KSO_WPP_MARK_KEY" val="8e5cfada-6f3d-4a59-b357-f8276d3b4fec"/>
  <p:tag name="COMMONDATA" val="eyJoZGlkIjoiODBjY2FhYzllYzEyNDNkMTlmZmVkYzY0Zjg1OWY5YzE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粗黑+细黑_GBK">
      <a:majorFont>
        <a:latin typeface="Open Sans Semibold"/>
        <a:ea typeface="微软雅黑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2637</Words>
  <Application>WPS 演示</Application>
  <PresentationFormat>宽屏</PresentationFormat>
  <Paragraphs>504</Paragraphs>
  <Slides>63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2" baseType="lpstr">
      <vt:lpstr>Arial</vt:lpstr>
      <vt:lpstr>宋体</vt:lpstr>
      <vt:lpstr>Wingdings</vt:lpstr>
      <vt:lpstr>方正兰亭黑简体</vt:lpstr>
      <vt:lpstr>黑体</vt:lpstr>
      <vt:lpstr>华文细黑</vt:lpstr>
      <vt:lpstr>方正大黑简体</vt:lpstr>
      <vt:lpstr>Segoe UI</vt:lpstr>
      <vt:lpstr>Segoe UI Light</vt:lpstr>
      <vt:lpstr>Segoe UI Symbol</vt:lpstr>
      <vt:lpstr>Open Sans Light</vt:lpstr>
      <vt:lpstr>Times New Roman</vt:lpstr>
      <vt:lpstr>微软雅黑</vt:lpstr>
      <vt:lpstr>Arial Unicode MS</vt:lpstr>
      <vt:lpstr>Open Sans Semibold</vt:lpstr>
      <vt:lpstr>Segoe Print</vt:lpstr>
      <vt:lpstr>Calibri</vt:lpstr>
      <vt:lpstr>方正兰亭细黑_GBK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03【动画PPT】高质量商务典藏商务汇报PPT模板</dc:title>
  <dc:creator/>
  <cp:lastModifiedBy>肯纳得k.</cp:lastModifiedBy>
  <cp:revision>421</cp:revision>
  <dcterms:created xsi:type="dcterms:W3CDTF">2016-03-16T07:26:00Z</dcterms:created>
  <dcterms:modified xsi:type="dcterms:W3CDTF">2023-10-18T06:32:32Z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E3606A9875594A92A9115B12940751CB_12</vt:lpwstr>
  </property>
  <property fmtid="{D5CDD505-2E9C-101B-9397-08002B2CF9AE}" pid="3" name="KSOProductBuildVer">
    <vt:lpwstr>2052-12.1.0.15712</vt:lpwstr>
  </property>
</Properties>
</file>