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353" r:id="rId6"/>
    <p:sldId id="276" r:id="rId7"/>
    <p:sldId id="281" r:id="rId8"/>
    <p:sldId id="296" r:id="rId9"/>
    <p:sldId id="297" r:id="rId10"/>
    <p:sldId id="329" r:id="rId11"/>
    <p:sldId id="389" r:id="rId12"/>
    <p:sldId id="382" r:id="rId13"/>
    <p:sldId id="387" r:id="rId14"/>
    <p:sldId id="386" r:id="rId15"/>
    <p:sldId id="383" r:id="rId16"/>
    <p:sldId id="384" r:id="rId17"/>
    <p:sldId id="385" r:id="rId18"/>
    <p:sldId id="388" r:id="rId19"/>
    <p:sldId id="260" r:id="rId20"/>
    <p:sldId id="284" r:id="rId21"/>
    <p:sldId id="285" r:id="rId22"/>
    <p:sldId id="286" r:id="rId23"/>
    <p:sldId id="310" r:id="rId24"/>
    <p:sldId id="311" r:id="rId25"/>
    <p:sldId id="312" r:id="rId26"/>
    <p:sldId id="298" r:id="rId27"/>
    <p:sldId id="303" r:id="rId28"/>
    <p:sldId id="261" r:id="rId29"/>
    <p:sldId id="287" r:id="rId30"/>
    <p:sldId id="288" r:id="rId31"/>
    <p:sldId id="289" r:id="rId32"/>
    <p:sldId id="304" r:id="rId33"/>
    <p:sldId id="305" r:id="rId34"/>
    <p:sldId id="306" r:id="rId35"/>
    <p:sldId id="307" r:id="rId36"/>
    <p:sldId id="308" r:id="rId37"/>
    <p:sldId id="262" r:id="rId38"/>
    <p:sldId id="277" r:id="rId39"/>
    <p:sldId id="278" r:id="rId40"/>
    <p:sldId id="279" r:id="rId41"/>
    <p:sldId id="28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01673-BDD6-4E8E-A804-97845F2362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8E295-7585-4C01-94F9-103834CDF9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FFE-8CF7-45A0-9767-A3F0AD0786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B8F-6902-4DFE-9779-2E2FC6602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FFE-8CF7-45A0-9767-A3F0AD0786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B8F-6902-4DFE-9779-2E2FC6602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FFE-8CF7-45A0-9767-A3F0AD0786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B8F-6902-4DFE-9779-2E2FC6602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FFE-8CF7-45A0-9767-A3F0AD0786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B8F-6902-4DFE-9779-2E2FC6602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FFE-8CF7-45A0-9767-A3F0AD0786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B8F-6902-4DFE-9779-2E2FC6602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FFE-8CF7-45A0-9767-A3F0AD0786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B8F-6902-4DFE-9779-2E2FC6602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FFE-8CF7-45A0-9767-A3F0AD0786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B8F-6902-4DFE-9779-2E2FC6602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FFE-8CF7-45A0-9767-A3F0AD0786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B8F-6902-4DFE-9779-2E2FC6602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FFE-8CF7-45A0-9767-A3F0AD0786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B8F-6902-4DFE-9779-2E2FC6602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FFE-8CF7-45A0-9767-A3F0AD0786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B8F-6902-4DFE-9779-2E2FC6602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9FFFE-8CF7-45A0-9767-A3F0AD0786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39B8F-6902-4DFE-9779-2E2FC6602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9FFFE-8CF7-45A0-9767-A3F0AD0786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39B8F-6902-4DFE-9779-2E2FC6602E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09875" y="148431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售后、服务、顾客</a:t>
            </a:r>
            <a:br>
              <a:rPr lang="en-US" altLang="zh-CN" dirty="0"/>
            </a:br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5" name="TextBox 120"/>
          <p:cNvSpPr txBox="1"/>
          <p:nvPr/>
        </p:nvSpPr>
        <p:spPr>
          <a:xfrm>
            <a:off x="4830132" y="4101330"/>
            <a:ext cx="4533262" cy="37366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dirty="0" err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lalala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小组</a:t>
            </a:r>
            <a:endParaRPr lang="zh-CN" altLang="en-US" sz="1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0132" y="4665374"/>
            <a:ext cx="4703398" cy="3143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18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日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15030" y="2458535"/>
            <a:ext cx="132770" cy="1724700"/>
            <a:chOff x="995161" y="2391860"/>
            <a:chExt cx="135370" cy="175847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0" y="1347470"/>
            <a:ext cx="7277100" cy="4802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210" y="1031240"/>
            <a:ext cx="8039100" cy="55575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6615" y="974725"/>
            <a:ext cx="7241540" cy="56597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0430" y="910590"/>
            <a:ext cx="7019290" cy="59296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0240" y="1031875"/>
            <a:ext cx="7684770" cy="56667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880" y="1049020"/>
            <a:ext cx="8991600" cy="50876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1215390"/>
            <a:ext cx="8879840" cy="48253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387843" y="3429248"/>
            <a:ext cx="3416320" cy="705872"/>
            <a:chOff x="4375017" y="2848154"/>
            <a:chExt cx="3416320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375017" y="2925222"/>
              <a:ext cx="3416320" cy="1126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用例分析：售后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用例分析：售后</a:t>
            </a:r>
            <a:endParaRPr lang="zh-CN" altLang="en-US" dirty="0"/>
          </a:p>
        </p:txBody>
      </p:sp>
      <p:pic>
        <p:nvPicPr>
          <p:cNvPr id="17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447" y="1943189"/>
            <a:ext cx="3655567" cy="2971622"/>
          </a:xfrm>
          <a:prstGeom prst="rect">
            <a:avLst/>
          </a:prstGeom>
        </p:spPr>
      </p:pic>
      <p:pic>
        <p:nvPicPr>
          <p:cNvPr id="4" name="图片 3" descr="upload_post_object_v2_33678343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20" y="1170727"/>
            <a:ext cx="4840208" cy="46780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用例分析：售后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2049" y="1367671"/>
            <a:ext cx="6407901" cy="52361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26077" y="3429248"/>
            <a:ext cx="3416320" cy="689263"/>
            <a:chOff x="4418380" y="2848154"/>
            <a:chExt cx="3329593" cy="1237328"/>
          </a:xfrm>
        </p:grpSpPr>
        <p:sp>
          <p:nvSpPr>
            <p:cNvPr id="8" name="文本框 7"/>
            <p:cNvSpPr txBox="1"/>
            <p:nvPr/>
          </p:nvSpPr>
          <p:spPr>
            <a:xfrm>
              <a:off x="4418380" y="2925223"/>
              <a:ext cx="3329593" cy="1160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用例分析：顾客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用例分析：售后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7297" y="1443318"/>
            <a:ext cx="8057406" cy="49404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用例分析：售后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741" y="1443318"/>
            <a:ext cx="7339612" cy="49283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用例分析：售后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882" y="1443318"/>
            <a:ext cx="6619871" cy="479369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用例分析：售后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2446" y="1584452"/>
            <a:ext cx="7247107" cy="45056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用例分析：售后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2467" y="1627913"/>
            <a:ext cx="8707065" cy="44011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用例分析：售后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678" y="1443318"/>
            <a:ext cx="6305483" cy="51078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72491" y="2258833"/>
            <a:ext cx="30487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对于第三方服务商未向平台缴纳保证金，但第三方服务商与商户绑定，具有连带责任，若商户与顾客产生纠纷，平台支持顾客一方，应优先将商户的保证金支付给顾客以保证顾客的权</a:t>
            </a:r>
            <a:endParaRPr lang="zh-CN" altLang="en-US" dirty="0"/>
          </a:p>
          <a:p>
            <a:r>
              <a:rPr lang="zh-CN" altLang="en-US" dirty="0"/>
              <a:t>益，商户与第三方平台由纠纷产生的经济损失，由两者共同承担；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387843" y="3429248"/>
            <a:ext cx="3416320" cy="726192"/>
            <a:chOff x="4375017" y="2848154"/>
            <a:chExt cx="3416320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375017" y="2925223"/>
              <a:ext cx="3416320" cy="109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用例分析：服务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用例分析：服务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809" y="2152045"/>
            <a:ext cx="7939307" cy="32189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用例分析：服务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1540" y="2212262"/>
            <a:ext cx="7348919" cy="34694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用例分析：服务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0137" y="2097074"/>
            <a:ext cx="7571725" cy="367341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6415" y="1130300"/>
            <a:ext cx="6058535" cy="51669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用例分析：服务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884" y="2331990"/>
            <a:ext cx="7442232" cy="32076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用例分析：服务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994" y="1794402"/>
            <a:ext cx="8326012" cy="3943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用例分析：服务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4415" y="1816270"/>
            <a:ext cx="8383170" cy="39534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用例分析：服务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994" y="1529832"/>
            <a:ext cx="8326012" cy="454405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upload_post_object_v2_17244809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852" y="987222"/>
            <a:ext cx="6883081" cy="50261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468312" y="1326296"/>
            <a:ext cx="1966517" cy="3683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806700" y="5039783"/>
            <a:ext cx="1365250" cy="582083"/>
          </a:xfrm>
          <a:prstGeom prst="rect">
            <a:avLst/>
          </a:prstGeom>
          <a:noFill/>
          <a:ln w="57150" cap="flat" cmpd="sng" algn="ctr">
            <a:solidFill>
              <a:srgbClr val="2E75B6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 userDrawn="1"/>
        </p:nvCxnSpPr>
        <p:spPr>
          <a:xfrm flipV="1">
            <a:off x="4171950" y="4145492"/>
            <a:ext cx="4022302" cy="1185968"/>
          </a:xfrm>
          <a:prstGeom prst="straightConnector1">
            <a:avLst/>
          </a:prstGeom>
          <a:ln w="38100" cap="flat" cmpd="sng" algn="ctr">
            <a:solidFill>
              <a:srgbClr val="2E75B6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7643283" y="2827867"/>
            <a:ext cx="2614083" cy="1849967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撤销操作应由服务单发起方（商户）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提出，而服务商不具有撤销的权力，故：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我们认为这里应为“拒绝服务单”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874700" y="3429000"/>
            <a:ext cx="6655380" cy="767080"/>
            <a:chOff x="3806754" y="2848154"/>
            <a:chExt cx="4552849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3806754" y="2925223"/>
              <a:ext cx="45528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业务流程 </a:t>
              </a:r>
              <a:r>
                <a:rPr lang="en-US" altLang="zh-CN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&amp; </a:t>
              </a:r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领域模型</a:t>
              </a:r>
              <a:endParaRPr lang="zh-CN" altLang="en-US" sz="36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818595" y="2085375"/>
            <a:ext cx="2554810" cy="1199156"/>
            <a:chOff x="9226008" y="-1169675"/>
            <a:chExt cx="164780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9226008" y="-1169675"/>
              <a:ext cx="767829" cy="773433"/>
            </a:xfrm>
            <a:custGeom>
              <a:avLst/>
              <a:gdLst/>
              <a:ahLst/>
              <a:cxnLst/>
              <a:rect l="l" t="t" r="r" b="b"/>
              <a:pathLst>
                <a:path w="767829" h="773433">
                  <a:moveTo>
                    <a:pt x="383186" y="0"/>
                  </a:moveTo>
                  <a:cubicBezTo>
                    <a:pt x="499323" y="52"/>
                    <a:pt x="592033" y="46540"/>
                    <a:pt x="661316" y="139464"/>
                  </a:cubicBezTo>
                  <a:cubicBezTo>
                    <a:pt x="730599" y="232388"/>
                    <a:pt x="766103" y="371436"/>
                    <a:pt x="767829" y="556608"/>
                  </a:cubicBezTo>
                  <a:cubicBezTo>
                    <a:pt x="767397" y="603342"/>
                    <a:pt x="764855" y="647227"/>
                    <a:pt x="760201" y="688263"/>
                  </a:cubicBezTo>
                  <a:lnTo>
                    <a:pt x="745113" y="773433"/>
                  </a:lnTo>
                  <a:lnTo>
                    <a:pt x="506019" y="773433"/>
                  </a:lnTo>
                  <a:lnTo>
                    <a:pt x="512259" y="739730"/>
                  </a:lnTo>
                  <a:cubicBezTo>
                    <a:pt x="519317" y="691261"/>
                    <a:pt x="522957" y="630221"/>
                    <a:pt x="523180" y="556608"/>
                  </a:cubicBezTo>
                  <a:cubicBezTo>
                    <a:pt x="522883" y="459043"/>
                    <a:pt x="516510" y="384341"/>
                    <a:pt x="504061" y="332502"/>
                  </a:cubicBezTo>
                  <a:cubicBezTo>
                    <a:pt x="491611" y="280663"/>
                    <a:pt x="474868" y="245264"/>
                    <a:pt x="453831" y="226305"/>
                  </a:cubicBezTo>
                  <a:cubicBezTo>
                    <a:pt x="432794" y="207345"/>
                    <a:pt x="409245" y="198400"/>
                    <a:pt x="383186" y="199471"/>
                  </a:cubicBezTo>
                  <a:cubicBezTo>
                    <a:pt x="357143" y="198400"/>
                    <a:pt x="333721" y="207345"/>
                    <a:pt x="312918" y="226305"/>
                  </a:cubicBezTo>
                  <a:cubicBezTo>
                    <a:pt x="292115" y="245264"/>
                    <a:pt x="275606" y="280663"/>
                    <a:pt x="263391" y="332502"/>
                  </a:cubicBezTo>
                  <a:cubicBezTo>
                    <a:pt x="251175" y="384341"/>
                    <a:pt x="244928" y="459043"/>
                    <a:pt x="244649" y="556608"/>
                  </a:cubicBezTo>
                  <a:cubicBezTo>
                    <a:pt x="244858" y="630221"/>
                    <a:pt x="248425" y="691261"/>
                    <a:pt x="255348" y="739730"/>
                  </a:cubicBezTo>
                  <a:lnTo>
                    <a:pt x="261470" y="773433"/>
                  </a:lnTo>
                  <a:lnTo>
                    <a:pt x="22526" y="773433"/>
                  </a:lnTo>
                  <a:lnTo>
                    <a:pt x="7548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5" y="370162"/>
                    <a:pt x="36926" y="230750"/>
                    <a:pt x="105784" y="138372"/>
                  </a:cubicBezTo>
                  <a:cubicBezTo>
                    <a:pt x="174642" y="45994"/>
                    <a:pt x="267109" y="-130"/>
                    <a:pt x="3831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0056434" y="-1149273"/>
              <a:ext cx="817377" cy="753031"/>
            </a:xfrm>
            <a:custGeom>
              <a:avLst/>
              <a:gdLst/>
              <a:ahLst/>
              <a:cxnLst/>
              <a:rect l="l" t="t" r="r" b="b"/>
              <a:pathLst>
                <a:path w="817377" h="753031">
                  <a:moveTo>
                    <a:pt x="377447" y="0"/>
                  </a:moveTo>
                  <a:lnTo>
                    <a:pt x="696419" y="0"/>
                  </a:lnTo>
                  <a:lnTo>
                    <a:pt x="696419" y="616449"/>
                  </a:lnTo>
                  <a:lnTo>
                    <a:pt x="817377" y="616449"/>
                  </a:lnTo>
                  <a:lnTo>
                    <a:pt x="817377" y="753031"/>
                  </a:lnTo>
                  <a:lnTo>
                    <a:pt x="0" y="753031"/>
                  </a:lnTo>
                  <a:lnTo>
                    <a:pt x="0" y="633922"/>
                  </a:lnTo>
                  <a:lnTo>
                    <a:pt x="377447" y="0"/>
                  </a:lnTo>
                  <a:close/>
                  <a:moveTo>
                    <a:pt x="459054" y="216960"/>
                  </a:moveTo>
                  <a:cubicBezTo>
                    <a:pt x="445211" y="247638"/>
                    <a:pt x="431003" y="278499"/>
                    <a:pt x="416430" y="309542"/>
                  </a:cubicBezTo>
                  <a:cubicBezTo>
                    <a:pt x="401858" y="340585"/>
                    <a:pt x="386920" y="371445"/>
                    <a:pt x="371618" y="402124"/>
                  </a:cubicBezTo>
                  <a:lnTo>
                    <a:pt x="247745" y="616449"/>
                  </a:lnTo>
                  <a:lnTo>
                    <a:pt x="454686" y="616449"/>
                  </a:lnTo>
                  <a:lnTo>
                    <a:pt x="454686" y="457528"/>
                  </a:lnTo>
                  <a:cubicBezTo>
                    <a:pt x="454928" y="421807"/>
                    <a:pt x="456263" y="381712"/>
                    <a:pt x="458690" y="337244"/>
                  </a:cubicBezTo>
                  <a:cubicBezTo>
                    <a:pt x="461117" y="292775"/>
                    <a:pt x="463180" y="252680"/>
                    <a:pt x="464879" y="216960"/>
                  </a:cubicBezTo>
                  <a:lnTo>
                    <a:pt x="459054" y="2169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47012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业务流程图</a:t>
            </a:r>
            <a:endParaRPr lang="zh-CN" altLang="en-US" dirty="0"/>
          </a:p>
        </p:txBody>
      </p:sp>
      <p:pic>
        <p:nvPicPr>
          <p:cNvPr id="3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22" y="203871"/>
            <a:ext cx="7643059" cy="64502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6628" y="1556940"/>
            <a:ext cx="3760694" cy="406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更改重点：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售后需要解决服务不佳的问题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理由：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当服务出现问题时，用户需要有反馈的渠道，而出现问题不应该直接向平台提出仲裁，应该先告知商户服务存在的问题，再由商户协调解决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35181" y="436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领域模型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4615" y="1428115"/>
            <a:ext cx="3482975" cy="4573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重点：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dirty="0"/>
              <a:t>FavoriteProduct: </a:t>
            </a:r>
            <a:r>
              <a:rPr lang="zh-CN" altLang="en-US" dirty="0"/>
              <a:t>收藏夹中的商品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CartProduct: </a:t>
            </a:r>
            <a:r>
              <a:rPr lang="zh-CN" altLang="en-US" dirty="0"/>
              <a:t>购物车中的商品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DeliveryAddress: </a:t>
            </a:r>
            <a:r>
              <a:rPr lang="zh-CN" altLang="en-US" dirty="0"/>
              <a:t>每个顾客可以有多个收货地址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每个收货地址包括收货人、收货人电话号码等信息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每个收货地址对应多个订单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3490" y="247650"/>
            <a:ext cx="7613015" cy="59289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170" y="690038"/>
            <a:ext cx="8420830" cy="5639289"/>
          </a:xfrm>
          <a:prstGeom prst="rect">
            <a:avLst/>
          </a:prstGeom>
        </p:spPr>
      </p:pic>
      <p:sp>
        <p:nvSpPr>
          <p:cNvPr id="2" name="标题 1"/>
          <p:cNvSpPr txBox="1"/>
          <p:nvPr/>
        </p:nvSpPr>
        <p:spPr>
          <a:xfrm>
            <a:off x="1002665" y="35369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领域模型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7040" y="1191726"/>
            <a:ext cx="499872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售后：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售后包括售后申请和仲裁申请，故：售后类中包括二者都需要的属性，售后与仲裁再对售后父类进行继承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7040" y="3851344"/>
            <a:ext cx="3972560" cy="14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服务：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服务商提供服务，可以从服务信息中导出服务单</a:t>
            </a:r>
            <a:endParaRPr lang="zh-CN" altLang="en-US" sz="1400" dirty="0"/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315030" y="2458535"/>
            <a:ext cx="180770" cy="1724700"/>
            <a:chOff x="995161" y="2391860"/>
            <a:chExt cx="135370" cy="175847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等腰三角形 5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105400" y="2689880"/>
            <a:ext cx="6867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Agency FB" panose="020B0503020202020204" pitchFamily="34" charset="0"/>
              </a:rPr>
              <a:t>Thank You</a:t>
            </a:r>
            <a:endParaRPr lang="zh-CN" altLang="en-US" sz="66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290" y="1047750"/>
            <a:ext cx="7406005" cy="50203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895" y="1276985"/>
            <a:ext cx="8412480" cy="49942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9570" y="1297940"/>
            <a:ext cx="8688070" cy="4956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255" y="1019175"/>
            <a:ext cx="7858125" cy="55156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140" y="1219200"/>
            <a:ext cx="7665085" cy="53060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38200" y="365125"/>
            <a:ext cx="8529918" cy="10781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用例分析：顾客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3970" y="1049655"/>
            <a:ext cx="6668135" cy="51898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演示</Application>
  <PresentationFormat>宽屏</PresentationFormat>
  <Paragraphs>113</Paragraphs>
  <Slides>39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思源黑体 CN Heavy</vt:lpstr>
      <vt:lpstr>等线 Light</vt:lpstr>
      <vt:lpstr>等线</vt:lpstr>
      <vt:lpstr>Arial Unicode MS</vt:lpstr>
      <vt:lpstr>Agency FB</vt:lpstr>
      <vt:lpstr>黑体</vt:lpstr>
      <vt:lpstr>Times New Roman</vt:lpstr>
      <vt:lpstr>Office 主题​​</vt:lpstr>
      <vt:lpstr> 售后、服务、顾客 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售后、服务、顾客 需求分析</dc:title>
  <dc:creator>范宁涵</dc:creator>
  <cp:lastModifiedBy>24097</cp:lastModifiedBy>
  <cp:revision>9</cp:revision>
  <dcterms:created xsi:type="dcterms:W3CDTF">2023-10-16T14:59:00Z</dcterms:created>
  <dcterms:modified xsi:type="dcterms:W3CDTF">2023-10-18T05:58:24Z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A36BB70D7CBE4EE4A111E36DB6D81C6E_13</vt:lpwstr>
  </property>
  <property fmtid="{D5CDD505-2E9C-101B-9397-08002B2CF9AE}" pid="3" name="KSOProductBuildVer">
    <vt:lpwstr>2052-10.1.0.6876</vt:lpwstr>
  </property>
</Properties>
</file>