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71" r:id="rId3"/>
    <p:sldId id="284" r:id="rId4"/>
    <p:sldId id="289" r:id="rId5"/>
    <p:sldId id="264" r:id="rId6"/>
    <p:sldId id="276" r:id="rId7"/>
    <p:sldId id="281" r:id="rId8"/>
    <p:sldId id="263" r:id="rId9"/>
    <p:sldId id="275" r:id="rId10"/>
    <p:sldId id="280" r:id="rId11"/>
    <p:sldId id="265" r:id="rId12"/>
    <p:sldId id="279" r:id="rId13"/>
    <p:sldId id="287" r:id="rId14"/>
    <p:sldId id="262" r:id="rId15"/>
    <p:sldId id="267" r:id="rId16"/>
    <p:sldId id="282" r:id="rId17"/>
    <p:sldId id="270" r:id="rId18"/>
    <p:sldId id="290" r:id="rId19"/>
    <p:sldId id="283" r:id="rId20"/>
    <p:sldId id="286" r:id="rId21"/>
    <p:sldId id="2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74106" autoAdjust="0"/>
  </p:normalViewPr>
  <p:slideViewPr>
    <p:cSldViewPr snapToGrid="0">
      <p:cViewPr varScale="1">
        <p:scale>
          <a:sx n="72" d="100"/>
          <a:sy n="72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B2B7-8329-43BD-91EE-85940F7E7E3A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8060-72CC-4CD1-8BC6-BC10E7672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商户这里还应该有一个物流模块的内容是创建运费模版，修改，删除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8060-72CC-4CD1-8BC6-BC10E7672B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8060-72CC-4CD1-8BC6-BC10E7672B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5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8060-72CC-4CD1-8BC6-BC10E7672B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0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8060-72CC-4CD1-8BC6-BC10E7672B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C1371-AC50-03BF-CA79-AF8B5BF19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B7B74-37B5-C87A-0664-3805DB86F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9D367-EA24-B5B8-199A-1E4F1912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2AC85-7309-22CB-5929-EB61580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5E347-4015-8476-1A5D-980AF6FC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0B39-63A9-F1C4-E5B2-0421C3F0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F72A2-6C62-6973-F41C-A7BF7D03E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C75E1-6782-B2E0-AB1A-EBE9F3C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67903-E8A7-5FB3-552C-610E7E43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0F15B-497A-3BB1-EC19-52827526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718BB-F8F0-092E-390A-D994F5562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9B436-949E-3459-0452-48ED96F0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66ED1-C614-8DB9-4051-E470075E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3C321-04AE-A05F-3E81-DF3039AB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F732E-1750-75F3-71B7-DD8F76F7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2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027A-B24A-374F-49BD-DB07B50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B2A1-90ED-F9F2-6776-A799A739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C451-0471-908F-6001-7C054F3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1B9DF-9C1D-1AA4-F171-1CE79A4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04513-CBE5-26CF-3ADD-734FC737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25A2E-2372-D3BB-6DB4-BFD72FB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47FCD-444C-73C9-535D-80520C20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9695D-AE19-5D83-0CA4-30403E72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3BA72-B581-A4F1-7210-B38F1268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C9CD-407D-88AC-4761-39E480AC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E5F24-28C5-FB32-8222-E77F7A0D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A4EEB-B694-57F0-2449-2E82E23F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2A072-0C80-FFF4-5A56-2020941A9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EA38B-6DE7-3B88-DB63-36AF1495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13B33-0D22-CEBA-0279-FF98C711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B747D-C6BC-04C0-25AC-3AD12637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4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ACD9-8AB6-D7ED-783A-A606695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A1A9D-6357-C033-CD5B-A6B25BD8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9F792-9187-DDE0-A18F-91137898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C0CA56-96B5-3938-4F02-6A5BB78D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11B9B-9735-18BD-7485-5F7D1B73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42999-2BF4-0C60-ED1F-53295322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3F3A42-4900-FCEB-8B11-27E589F3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ECED2-564C-C9A1-3CE4-391AC713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5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8F97-1793-FF17-BC1C-523EE0F7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A933E-0035-8832-0464-6C73063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C6618-F373-23E2-82D6-059B41E3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C7687-FF69-DF6E-3E58-2B209B42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E7996-83C7-851E-DB5B-4CC252A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C2C77-35EC-4A87-8E43-E520BA32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CA0C4-0E59-3614-E0E6-48CBF8E4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44DA-FD3D-7124-D7CC-9F5CA55A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44940-6118-8C0D-EDD1-4C9F4007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5AA94-A7EC-1B56-C400-206F4C0A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C7CC7-31FA-A558-D501-FF1F3962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2AD96-CE17-EE9F-6367-5B816555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3C94D-6AF5-D32D-D472-1A66543D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7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F419E-CC54-82DB-685F-DCA232F2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6C6E4A-C0E8-F013-60DE-EAF2D909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1930A-7B77-B301-E6B6-81594ACA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D595F-C010-C752-006C-4B44C70A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0C2C7-7044-7F6D-D68A-F8BD91E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2658B-1A2E-B3E8-6C72-865A7994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0352A1-442A-5275-E32D-6A44E3D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D2243-7A6F-7822-E354-704A1117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5B067-D612-7CA2-004C-047E0B62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E21C-D39F-4AA3-9862-E9F99EBAE5F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DA3E0-914E-C002-2574-BFA0398D9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CBD2-8631-DF94-89E3-499ABC3DB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BDD-5FF5-4699-AF2D-390CFCDF3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E3CF74-ACEC-35A9-BA23-98A1FABD65CD}"/>
              </a:ext>
            </a:extLst>
          </p:cNvPr>
          <p:cNvSpPr txBox="1"/>
          <p:nvPr/>
        </p:nvSpPr>
        <p:spPr>
          <a:xfrm>
            <a:off x="3198627" y="1705451"/>
            <a:ext cx="579474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需求分析</a:t>
            </a:r>
            <a:endParaRPr lang="en-US" altLang="zh-CN" sz="3600" b="1" dirty="0"/>
          </a:p>
          <a:p>
            <a:pPr algn="ctr"/>
            <a:endParaRPr lang="en-US" altLang="zh-CN" sz="3600" b="1" dirty="0"/>
          </a:p>
          <a:p>
            <a:pPr algn="ctr"/>
            <a:r>
              <a:rPr lang="en-US" altLang="zh-CN" sz="2000" b="1" dirty="0"/>
              <a:t>1-14</a:t>
            </a:r>
            <a:r>
              <a:rPr lang="zh-CN" altLang="en-US" sz="2000" b="1" dirty="0"/>
              <a:t>小组</a:t>
            </a:r>
            <a:endParaRPr lang="en-US" altLang="zh-CN" sz="2000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7200" b="1" dirty="0"/>
              <a:t>物流与订单</a:t>
            </a:r>
            <a:endParaRPr lang="en-US" altLang="zh-CN" sz="7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8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93C17-9B27-8569-7834-5CD1B0008C89}"/>
              </a:ext>
            </a:extLst>
          </p:cNvPr>
          <p:cNvSpPr txBox="1"/>
          <p:nvPr/>
        </p:nvSpPr>
        <p:spPr>
          <a:xfrm>
            <a:off x="350322" y="42751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极兔查看物流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FD6C3E-A795-5FBC-6383-6108470F6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04009"/>
              </p:ext>
            </p:extLst>
          </p:nvPr>
        </p:nvGraphicFramePr>
        <p:xfrm>
          <a:off x="1455717" y="4634139"/>
          <a:ext cx="81365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62">
                  <a:extLst>
                    <a:ext uri="{9D8B030D-6E8A-4147-A177-3AD203B41FA5}">
                      <a16:colId xmlns:a16="http://schemas.microsoft.com/office/drawing/2014/main" val="34009320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8072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9336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9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view_route</a:t>
                      </a:r>
                      <a:endParaRPr lang="zh-C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https://open.jtexpress.com.cn/#/apiDoc/logistics/query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查看物流详情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9949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D4A7296-ABDF-1DFB-AF1F-D6FA5B81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46" y="952014"/>
            <a:ext cx="9358171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47966D-0520-71C7-675F-7BACBEE08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81110"/>
              </p:ext>
            </p:extLst>
          </p:nvPr>
        </p:nvGraphicFramePr>
        <p:xfrm>
          <a:off x="2784764" y="3133225"/>
          <a:ext cx="8111504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38">
                  <a:extLst>
                    <a:ext uri="{9D8B030D-6E8A-4147-A177-3AD203B41FA5}">
                      <a16:colId xmlns:a16="http://schemas.microsoft.com/office/drawing/2014/main" val="3247174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17794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660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1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cancel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https://open.sf-express.com/Api/ApiDetails?level3=339&amp;interName=%E8%AE%A2%E5%8D%95%E7%A1%AE%E8%AE%A4%2F%E5%8F%96%E6%B6%88%E6%8E%A5%E5%8F%A3-EXP_RECE_UPDATE_ORDER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取消运单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6195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FB71FD6-F048-4297-998F-AB5007BED952}"/>
              </a:ext>
            </a:extLst>
          </p:cNvPr>
          <p:cNvSpPr txBox="1"/>
          <p:nvPr/>
        </p:nvSpPr>
        <p:spPr>
          <a:xfrm>
            <a:off x="2702955" y="44452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注意：即使某订单被取消后，该订单号仍不可复用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702BCC-21B5-47A4-AF19-2068DF45A9FF}"/>
              </a:ext>
            </a:extLst>
          </p:cNvPr>
          <p:cNvSpPr txBox="1"/>
          <p:nvPr/>
        </p:nvSpPr>
        <p:spPr>
          <a:xfrm>
            <a:off x="225631" y="290945"/>
            <a:ext cx="2101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顺丰取消运单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顾客取消订单时，在系统内部自动完成关联运单的取消</a:t>
            </a:r>
          </a:p>
          <a:p>
            <a:endParaRPr lang="en-US" altLang="zh-CN" dirty="0"/>
          </a:p>
          <a:p>
            <a:r>
              <a:rPr lang="zh-CN" altLang="en-US" dirty="0"/>
              <a:t>我们考虑到没有涉及到参与者，或者说参与者的目标是取消订单，因此取消运单没有被我们定义成用例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CC7EA8-79D6-14E5-96B3-B2A5BFFD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75736"/>
            <a:ext cx="9817418" cy="29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BE0B88-80FF-72BD-E6EA-62818A9FAC39}"/>
              </a:ext>
            </a:extLst>
          </p:cNvPr>
          <p:cNvSpPr txBox="1"/>
          <p:nvPr/>
        </p:nvSpPr>
        <p:spPr>
          <a:xfrm>
            <a:off x="322118" y="17140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中通取消运单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A7B763-6A5B-0E1E-7423-46E5CD5C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96521"/>
              </p:ext>
            </p:extLst>
          </p:nvPr>
        </p:nvGraphicFramePr>
        <p:xfrm>
          <a:off x="2073234" y="4675241"/>
          <a:ext cx="81365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62">
                  <a:extLst>
                    <a:ext uri="{9D8B030D-6E8A-4147-A177-3AD203B41FA5}">
                      <a16:colId xmlns:a16="http://schemas.microsoft.com/office/drawing/2014/main" val="15954837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40036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6602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2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cancel_order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https://open.zto.com/#/interface?resourceGroup=20&amp;apiName=zto.open.cancelPreOrder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取消运单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1311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9B1C9BD-77C6-BD5F-BB94-252FA708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27" y="1363887"/>
            <a:ext cx="871803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B3D79E-1704-C60C-00FF-3476ECAA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29" y="1070502"/>
            <a:ext cx="9952582" cy="24767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AB18ED-40C8-9E40-1EF9-8C7EA027302F}"/>
              </a:ext>
            </a:extLst>
          </p:cNvPr>
          <p:cNvSpPr txBox="1"/>
          <p:nvPr/>
        </p:nvSpPr>
        <p:spPr>
          <a:xfrm>
            <a:off x="304800" y="5410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极兔取消订单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CA78ED-AC51-7327-30DA-2B96182BF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9358"/>
              </p:ext>
            </p:extLst>
          </p:nvPr>
        </p:nvGraphicFramePr>
        <p:xfrm>
          <a:off x="2209800" y="4896485"/>
          <a:ext cx="81365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62">
                  <a:extLst>
                    <a:ext uri="{9D8B030D-6E8A-4147-A177-3AD203B41FA5}">
                      <a16:colId xmlns:a16="http://schemas.microsoft.com/office/drawing/2014/main" val="14943947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5650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0853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5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cancelOrder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https://open.jtexpress.com.cn/#/apiDoc/orderserve/cancel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取消运单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1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2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E33FD9-F3D5-0629-8D54-EE48CED7F42B}"/>
              </a:ext>
            </a:extLst>
          </p:cNvPr>
          <p:cNvSpPr txBox="1"/>
          <p:nvPr/>
        </p:nvSpPr>
        <p:spPr>
          <a:xfrm>
            <a:off x="296883" y="3384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订单总图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C7F11A-080B-C8BA-A778-8D6688A7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75" y="619776"/>
            <a:ext cx="814648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9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9327AE-F6B5-94D0-A8E3-0A791FAFDB2C}"/>
              </a:ext>
            </a:extLst>
          </p:cNvPr>
          <p:cNvSpPr txBox="1"/>
          <p:nvPr/>
        </p:nvSpPr>
        <p:spPr>
          <a:xfrm>
            <a:off x="451262" y="35032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商户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8EC6AD-B9FA-FC77-9C02-A4B124BF73C8}"/>
              </a:ext>
            </a:extLst>
          </p:cNvPr>
          <p:cNvSpPr txBox="1"/>
          <p:nvPr/>
        </p:nvSpPr>
        <p:spPr>
          <a:xfrm>
            <a:off x="451262" y="1900053"/>
            <a:ext cx="4619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出于实际考虑，取消商户的取消订单的功能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对于商户发件，有专门的名称，是出库。而出库需要选择对应的仓库，我们可以将不同的仓库抽象为下运单时不同的地址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我们考虑取消商户的接收订单的用例，因为对于商户来说，应当不能主观选择是否接受订单，而应当是当顾客完成一个订单的创建，商户则在查看订单的订单列表中看到此订单并对此订单进行操作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D216DF-BDD3-ABB4-50B8-EA3D6FD6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06" y="1663399"/>
            <a:ext cx="6369825" cy="31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1885B-A9A4-4F15-1586-5F15392E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72" y="87602"/>
            <a:ext cx="8108537" cy="70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1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46EFAB-5078-FF9C-6F0C-85EB0F1837E1}"/>
              </a:ext>
            </a:extLst>
          </p:cNvPr>
          <p:cNvSpPr txBox="1"/>
          <p:nvPr/>
        </p:nvSpPr>
        <p:spPr>
          <a:xfrm>
            <a:off x="1223159" y="1609106"/>
            <a:ext cx="158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顾客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B997F2-F4E1-ECEA-7009-861AABD53DFD}"/>
              </a:ext>
            </a:extLst>
          </p:cNvPr>
          <p:cNvSpPr txBox="1"/>
          <p:nvPr/>
        </p:nvSpPr>
        <p:spPr>
          <a:xfrm>
            <a:off x="389649" y="2551837"/>
            <a:ext cx="3247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原本顾客的用例中是有修改订单的，但是我们在询问老师得知不可修改地址之后，再结合实际各商城</a:t>
            </a:r>
            <a:r>
              <a:rPr lang="en-US" altLang="zh-CN" dirty="0"/>
              <a:t>app</a:t>
            </a:r>
            <a:r>
              <a:rPr lang="zh-CN" altLang="en-US" dirty="0"/>
              <a:t>的情况，认为修改订单用例没有存在必要，因此删去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6866B-CA49-1606-8A9B-B4080205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51" y="581632"/>
            <a:ext cx="8535140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EA9BC2-417D-E297-FBBE-5887191C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8" y="12267"/>
            <a:ext cx="7399662" cy="68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190DA3-C38F-2E04-0BB8-D7DFD616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95" y="-231367"/>
            <a:ext cx="7407771" cy="73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A94ACA-946C-C0DC-A501-B138E316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39" y="108507"/>
            <a:ext cx="9622289" cy="66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91A11F-5B12-1CCF-125C-86C8D5BC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49" y="0"/>
            <a:ext cx="8467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B46547-CD5C-03BC-82AE-0B4FDB7CAA23}"/>
              </a:ext>
            </a:extLst>
          </p:cNvPr>
          <p:cNvSpPr txBox="1"/>
          <p:nvPr/>
        </p:nvSpPr>
        <p:spPr>
          <a:xfrm>
            <a:off x="4523293" y="2875002"/>
            <a:ext cx="3145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Thanks!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775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72549A-72BF-6A3C-742A-E6A4A7C6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21" y="0"/>
            <a:ext cx="8693075" cy="69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42A574-F519-71A2-78A6-582E3A55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04" y="488194"/>
            <a:ext cx="9627941" cy="58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259A62-B052-A7AF-801D-CA5668F9B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20471"/>
              </p:ext>
            </p:extLst>
          </p:nvPr>
        </p:nvGraphicFramePr>
        <p:xfrm>
          <a:off x="1466603" y="4087510"/>
          <a:ext cx="8127999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92713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18900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65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4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https://open.sf-express.com/Api/ApiDetails?level3=393&amp;interName=%E4%B8%8B%E8%AE%A2%E5%8D%95%E6%8E%A5%E5%8F%A3-EXP_RECE_CREATE_ORDER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向顺丰下订单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search_order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https://open.sf-express.com/Api/ApiDetails?level3=339&amp;interName=%E8%AE%A2%E5%8D%95%E7%A1%AE%E8%AE%A4%2F%E5%8F%96%E6%B6%88%E6%8E%A5%E5%8F%A3-EXP_RECE_UPDATE_ORDER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/>
                        <a:t>未收到顺丰返回运单号时，查询运单号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print_waybills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https://open.sf-express.com/Api/ApiDetails?level3=318&amp;interName=%E4%BA%91%E6%89%93%E5%8D%B0%E9%9D%A2%E5%8D%951.0%E6%8E%A5%E5%8F%A3-COM_RECE_CLOUD_PRINT_WAYBILLS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商户打印运单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425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676E684-E44F-939A-34BE-FC27FE3C5344}"/>
              </a:ext>
            </a:extLst>
          </p:cNvPr>
          <p:cNvSpPr txBox="1"/>
          <p:nvPr/>
        </p:nvSpPr>
        <p:spPr>
          <a:xfrm>
            <a:off x="43875" y="433449"/>
            <a:ext cx="142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顺丰创建运单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4CF52-E0D3-A067-0B6E-C7F8841B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0"/>
            <a:ext cx="8802945" cy="39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63809FA-407E-15EC-A931-60C0A5C09217}"/>
              </a:ext>
            </a:extLst>
          </p:cNvPr>
          <p:cNvSpPr txBox="1"/>
          <p:nvPr/>
        </p:nvSpPr>
        <p:spPr>
          <a:xfrm>
            <a:off x="322118" y="17140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中通创建运单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E7CE45-F321-3362-D8A1-D96740ACF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74594"/>
              </p:ext>
            </p:extLst>
          </p:nvPr>
        </p:nvGraphicFramePr>
        <p:xfrm>
          <a:off x="1407226" y="4495002"/>
          <a:ext cx="813652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62">
                  <a:extLst>
                    <a:ext uri="{9D8B030D-6E8A-4147-A177-3AD203B41FA5}">
                      <a16:colId xmlns:a16="http://schemas.microsoft.com/office/drawing/2014/main" val="3873039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458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2467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2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https://open.zto.com/#/interface?resourceGroup=20&amp;apiName=zto.open.createOrder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创建运单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2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batchCloudPrint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https://open.zto.com/#/interface?resourceGroup=20&amp;apiName=zto.print.batchCloudPrint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打印运单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310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8191B86-BE44-D563-F50A-7CD2B0BC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54" y="171402"/>
            <a:ext cx="8268091" cy="37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DFC0BB-E47D-94C2-9F1B-052E661045C1}"/>
              </a:ext>
            </a:extLst>
          </p:cNvPr>
          <p:cNvSpPr txBox="1"/>
          <p:nvPr/>
        </p:nvSpPr>
        <p:spPr>
          <a:xfrm>
            <a:off x="185552" y="275503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极兔创建运单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0D699A-779E-F9A9-D02B-61F88C71C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5372"/>
              </p:ext>
            </p:extLst>
          </p:nvPr>
        </p:nvGraphicFramePr>
        <p:xfrm>
          <a:off x="1247898" y="4681640"/>
          <a:ext cx="813652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62">
                  <a:extLst>
                    <a:ext uri="{9D8B030D-6E8A-4147-A177-3AD203B41FA5}">
                      <a16:colId xmlns:a16="http://schemas.microsoft.com/office/drawing/2014/main" val="3031059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92671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1278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create_order</a:t>
                      </a:r>
                      <a:endParaRPr lang="zh-C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https://open.jtexpress.com.cn/#/apiDoc/orderserve/create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创建运单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4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altLang="zh-CN" dirty="0" err="1">
                          <a:effectLst/>
                        </a:rPr>
                        <a:t>printBill</a:t>
                      </a:r>
                      <a:endParaRPr lang="zh-CN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https://open.jtexpress.com.cn/#/apiDoc/vip/printOrder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打印运单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0594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6AA8EC1-F5B7-AA3A-74F4-E435251F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03" y="275503"/>
            <a:ext cx="939627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3460E8-54CE-E165-1385-F043DD2D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2543"/>
              </p:ext>
            </p:extLst>
          </p:nvPr>
        </p:nvGraphicFramePr>
        <p:xfrm>
          <a:off x="2086626" y="3573093"/>
          <a:ext cx="812799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78411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615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4752050"/>
                    </a:ext>
                  </a:extLst>
                </a:gridCol>
              </a:tblGrid>
              <a:tr h="317422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view_route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https://open.sf-express.com/Api/ApiDetails?level3=397&amp;interName=%E8%B7%AF%E7%94%B1%E6%9F%A5%E8%AF%A2%E6%8E%A5%E5%8F%A3-EXP_RECE_SEARCH_ROUTES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查看物流信息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726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B5F2034-50FD-ADFF-262F-8C8B451E7711}"/>
              </a:ext>
            </a:extLst>
          </p:cNvPr>
          <p:cNvSpPr txBox="1"/>
          <p:nvPr/>
        </p:nvSpPr>
        <p:spPr>
          <a:xfrm>
            <a:off x="261257" y="3028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顺丰查看物流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CDEB21-33FC-A25F-1AEA-E88DF18F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26" y="166883"/>
            <a:ext cx="9784928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FF73F1-663B-142C-C412-191A9039DADD}"/>
              </a:ext>
            </a:extLst>
          </p:cNvPr>
          <p:cNvSpPr txBox="1"/>
          <p:nvPr/>
        </p:nvSpPr>
        <p:spPr>
          <a:xfrm>
            <a:off x="100940" y="231569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中通查看物流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DB1F89-059D-CC6E-D452-44FEFCC38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39568"/>
              </p:ext>
            </p:extLst>
          </p:nvPr>
        </p:nvGraphicFramePr>
        <p:xfrm>
          <a:off x="1392004" y="4340622"/>
          <a:ext cx="8127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3039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458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2467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图中方法名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调用说明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2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view_route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https://open.zto.com/#/interface?resourceGroup=10&amp;apiName=zto.merchant.waybill.track.query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查看物流信息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2373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C5D84FF-35DD-1F53-4D69-BF715F0C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3" y="877900"/>
            <a:ext cx="9076207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822</Words>
  <Application>Microsoft Office PowerPoint</Application>
  <PresentationFormat>宽屏</PresentationFormat>
  <Paragraphs>102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领辉 陈</dc:creator>
  <cp:lastModifiedBy>领辉 陈</cp:lastModifiedBy>
  <cp:revision>6</cp:revision>
  <dcterms:created xsi:type="dcterms:W3CDTF">2023-10-11T12:30:52Z</dcterms:created>
  <dcterms:modified xsi:type="dcterms:W3CDTF">2023-10-15T16:33:26Z</dcterms:modified>
</cp:coreProperties>
</file>