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81" r:id="rId4"/>
    <p:sldId id="282" r:id="rId5"/>
    <p:sldId id="260" r:id="rId6"/>
    <p:sldId id="308" r:id="rId7"/>
    <p:sldId id="309" r:id="rId8"/>
    <p:sldId id="310" r:id="rId9"/>
    <p:sldId id="311" r:id="rId10"/>
    <p:sldId id="312" r:id="rId11"/>
    <p:sldId id="307" r:id="rId12"/>
    <p:sldId id="315" r:id="rId13"/>
    <p:sldId id="316" r:id="rId14"/>
    <p:sldId id="317" r:id="rId15"/>
    <p:sldId id="319" r:id="rId16"/>
    <p:sldId id="320" r:id="rId17"/>
    <p:sldId id="313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76D"/>
    <a:srgbClr val="9DC0BC"/>
    <a:srgbClr val="E9F5F5"/>
    <a:srgbClr val="3E7871"/>
    <a:srgbClr val="9DD5D6"/>
    <a:srgbClr val="93BBD7"/>
    <a:srgbClr val="0077C1"/>
    <a:srgbClr val="E8E8E8"/>
    <a:srgbClr val="038B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4" y="-176"/>
      </p:cViewPr>
      <p:guideLst>
        <p:guide orient="horz" pos="219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5934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2-4loveooad/oomall_2-4/1.3.0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2-4loveooad/oomall_2-4/1.3.0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92250" y="2812291"/>
            <a:ext cx="9213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300" dirty="0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售后和服务</a:t>
            </a:r>
          </a:p>
        </p:txBody>
      </p:sp>
      <p:sp>
        <p:nvSpPr>
          <p:cNvPr id="32" name="椭圆 31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54175" y="5509051"/>
            <a:ext cx="7727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李嘉琪</a:t>
            </a:r>
            <a:r>
              <a:rPr lang="en-US" altLang="zh-CN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</a:t>
            </a:r>
            <a:r>
              <a:rPr lang="zh-CN" altLang="en-US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高凯琪</a:t>
            </a:r>
            <a:r>
              <a:rPr lang="en-US" altLang="zh-CN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</a:t>
            </a:r>
            <a:r>
              <a:rPr lang="zh-CN" altLang="en-US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黄勖</a:t>
            </a:r>
            <a:r>
              <a:rPr lang="en-US" altLang="zh-CN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</a:t>
            </a:r>
            <a:r>
              <a:rPr lang="zh-CN" altLang="en-US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胡雨璇</a:t>
            </a:r>
            <a:r>
              <a:rPr lang="en-US" altLang="zh-CN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</a:t>
            </a:r>
            <a:r>
              <a:rPr lang="zh-CN" altLang="en-US" sz="1600" spc="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郭宇阳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606550" y="4088765"/>
            <a:ext cx="4792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对象模型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|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状态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|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数据库设计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| API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654175" y="4910927"/>
            <a:ext cx="2203450" cy="400110"/>
            <a:chOff x="1654175" y="4908884"/>
            <a:chExt cx="1720850" cy="400110"/>
          </a:xfrm>
        </p:grpSpPr>
        <p:sp>
          <p:nvSpPr>
            <p:cNvPr id="65" name="矩形: 圆角 64"/>
            <p:cNvSpPr/>
            <p:nvPr/>
          </p:nvSpPr>
          <p:spPr>
            <a:xfrm>
              <a:off x="1654175" y="4908884"/>
              <a:ext cx="1720850" cy="40011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54175" y="4924273"/>
              <a:ext cx="17113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2-4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组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065986" y="774133"/>
            <a:ext cx="2900680" cy="712470"/>
            <a:chOff x="9065986" y="774133"/>
            <a:chExt cx="2900680" cy="712470"/>
          </a:xfrm>
        </p:grpSpPr>
        <p:sp>
          <p:nvSpPr>
            <p:cNvPr id="73" name="矩形: 圆角 72"/>
            <p:cNvSpPr/>
            <p:nvPr/>
          </p:nvSpPr>
          <p:spPr>
            <a:xfrm>
              <a:off x="9065986" y="774133"/>
              <a:ext cx="2900680" cy="71247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98701" y="868748"/>
              <a:ext cx="27679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OOAD </a:t>
              </a:r>
              <a:r>
                <a:rPr lang="zh-CN" altLang="en-US" sz="2800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讨论课</a:t>
              </a:r>
              <a:r>
                <a:rPr lang="en-US" altLang="zh-CN" sz="2800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3</a:t>
              </a:r>
            </a:p>
          </p:txBody>
        </p:sp>
      </p:grpSp>
      <p:sp>
        <p:nvSpPr>
          <p:cNvPr id="77" name="椭圆 76"/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/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010552" y="3023107"/>
              <a:ext cx="3966213" cy="1065788"/>
              <a:chOff x="7844752" y="998114"/>
              <a:chExt cx="3966213" cy="106578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844752" y="998114"/>
                <a:ext cx="3966213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spc="400" dirty="0">
                    <a:solidFill>
                      <a:schemeClr val="bg1"/>
                    </a:solidFill>
                    <a:effectLst>
                      <a:outerShdw blurRad="76200" dist="38100" dir="5400000" algn="t" rotWithShape="0">
                        <a:prstClr val="black">
                          <a:alpha val="22000"/>
                        </a:prstClr>
                      </a:outerShdw>
                    </a:effectLst>
                    <a:latin typeface="华文中宋" panose="02010600040101010101" charset="-122"/>
                    <a:ea typeface="华文中宋" panose="02010600040101010101" charset="-122"/>
                    <a:cs typeface="+mn-ea"/>
                    <a:sym typeface="+mn-lt"/>
                  </a:rPr>
                  <a:t>服务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911117" y="1695602"/>
                <a:ext cx="368722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charset="-122"/>
                    <a:ea typeface="华文中宋" panose="02010600040101010101" charset="-122"/>
                    <a:cs typeface="+mn-ea"/>
                    <a:sym typeface="+mn-lt"/>
                  </a:rPr>
                  <a:t>Services</a:t>
                </a: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859405" y="2874735"/>
              <a:ext cx="149987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F8B969-8790-2AFD-5EF5-B133F197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22" y="579570"/>
            <a:ext cx="5391427" cy="6077262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335915"/>
            <a:ext cx="375539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领域模型：服务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335915"/>
            <a:ext cx="371284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对象模型：服务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73180B1-57A0-D3BA-3E9B-943080C5AA3A}"/>
              </a:ext>
            </a:extLst>
          </p:cNvPr>
          <p:cNvSpPr txBox="1"/>
          <p:nvPr/>
        </p:nvSpPr>
        <p:spPr>
          <a:xfrm>
            <a:off x="8107649" y="738632"/>
            <a:ext cx="3843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采用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product_ID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产品序列号唯一标识商品，避免无法服务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售后与服务单是一对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0..1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的关系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一个服务商能够提供有限个服务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服务单与顾客关系为一对一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BEC628-689A-AA8C-87E5-B9B0969F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1" y="955753"/>
            <a:ext cx="7671194" cy="57152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640" y="335911"/>
            <a:ext cx="32131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状态图：服务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3095" y="1007745"/>
            <a:ext cx="8639175" cy="5400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335915"/>
            <a:ext cx="43897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数据库设计：服务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FD02640-0A73-C0A5-0381-3D9495553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31" y="919480"/>
            <a:ext cx="6921386" cy="57925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335915"/>
            <a:ext cx="405066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API</a:t>
            </a:r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：服务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157730" y="3193415"/>
            <a:ext cx="830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https://app.swaggerhub.com/apis/2-4loveooad/oomall_2-4/1.3.0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92250" y="2812291"/>
            <a:ext cx="9213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300" dirty="0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谢谢</a:t>
            </a:r>
          </a:p>
        </p:txBody>
      </p:sp>
      <p:sp>
        <p:nvSpPr>
          <p:cNvPr id="32" name="椭圆 31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654175" y="4300220"/>
            <a:ext cx="4792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对象模型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|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状态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|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数据库设计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 | API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9065986" y="774133"/>
            <a:ext cx="2900680" cy="712470"/>
            <a:chOff x="9065986" y="774133"/>
            <a:chExt cx="2900680" cy="712470"/>
          </a:xfrm>
        </p:grpSpPr>
        <p:sp>
          <p:nvSpPr>
            <p:cNvPr id="73" name="矩形: 圆角 72"/>
            <p:cNvSpPr/>
            <p:nvPr/>
          </p:nvSpPr>
          <p:spPr>
            <a:xfrm>
              <a:off x="9065986" y="774133"/>
              <a:ext cx="2900680" cy="71247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98701" y="868748"/>
              <a:ext cx="27679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OOAD </a:t>
              </a:r>
              <a:r>
                <a:rPr lang="zh-CN" altLang="en-US" sz="2800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讨论课</a:t>
              </a:r>
              <a:r>
                <a:rPr lang="en-US" altLang="zh-CN" sz="2800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3</a:t>
              </a:r>
            </a:p>
          </p:txBody>
        </p:sp>
      </p:grpSp>
      <p:sp>
        <p:nvSpPr>
          <p:cNvPr id="77" name="椭圆 76"/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6108" y="-2181679"/>
            <a:ext cx="4363358" cy="43633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9455" y="356507"/>
            <a:ext cx="1326144" cy="1326144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12402" y="975030"/>
            <a:ext cx="3459480" cy="877799"/>
            <a:chOff x="2112402" y="975030"/>
            <a:chExt cx="3459480" cy="877799"/>
          </a:xfrm>
        </p:grpSpPr>
        <p:sp>
          <p:nvSpPr>
            <p:cNvPr id="5" name="矩形: 圆角 4"/>
            <p:cNvSpPr/>
            <p:nvPr/>
          </p:nvSpPr>
          <p:spPr>
            <a:xfrm>
              <a:off x="2112402" y="975030"/>
              <a:ext cx="3315942" cy="877799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17716" y="1059986"/>
              <a:ext cx="123226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目录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3649980" y="1190914"/>
              <a:ext cx="123825" cy="49173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800232" y="1280465"/>
              <a:ext cx="17716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CONTENTES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85079" y="3425207"/>
            <a:ext cx="952500" cy="584775"/>
            <a:chOff x="6762561" y="1160797"/>
            <a:chExt cx="952500" cy="584775"/>
          </a:xfrm>
        </p:grpSpPr>
        <p:sp>
          <p:nvSpPr>
            <p:cNvPr id="13" name="矩形 12"/>
            <p:cNvSpPr/>
            <p:nvPr/>
          </p:nvSpPr>
          <p:spPr>
            <a:xfrm>
              <a:off x="6762561" y="1197279"/>
              <a:ext cx="952500" cy="482600"/>
            </a:xfrm>
            <a:prstGeom prst="rect">
              <a:avLst/>
            </a:prstGeom>
            <a:noFill/>
            <a:ln w="22225">
              <a:solidFill>
                <a:srgbClr val="27776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7776D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87961" y="1160797"/>
              <a:ext cx="90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7776D"/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2661" y="3302378"/>
            <a:ext cx="3458906" cy="982841"/>
            <a:chOff x="7932994" y="1089445"/>
            <a:chExt cx="3458906" cy="982841"/>
          </a:xfrm>
        </p:grpSpPr>
        <p:sp>
          <p:nvSpPr>
            <p:cNvPr id="16" name="文本框 15"/>
            <p:cNvSpPr txBox="1"/>
            <p:nvPr/>
          </p:nvSpPr>
          <p:spPr>
            <a:xfrm>
              <a:off x="7932994" y="1089445"/>
              <a:ext cx="345890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400" dirty="0">
                  <a:solidFill>
                    <a:srgbClr val="27776D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售后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986047" y="1735101"/>
              <a:ext cx="32201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27776D"/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AfterSales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10325" y="3413950"/>
            <a:ext cx="952500" cy="584775"/>
            <a:chOff x="6762561" y="2351806"/>
            <a:chExt cx="952500" cy="584775"/>
          </a:xfrm>
        </p:grpSpPr>
        <p:sp>
          <p:nvSpPr>
            <p:cNvPr id="25" name="矩形 24"/>
            <p:cNvSpPr/>
            <p:nvPr/>
          </p:nvSpPr>
          <p:spPr>
            <a:xfrm>
              <a:off x="6762561" y="2399546"/>
              <a:ext cx="952500" cy="482600"/>
            </a:xfrm>
            <a:prstGeom prst="rect">
              <a:avLst/>
            </a:prstGeom>
            <a:noFill/>
            <a:ln w="22225">
              <a:solidFill>
                <a:srgbClr val="27776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7776D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85507" y="2351806"/>
              <a:ext cx="90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7776D"/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37907" y="3302378"/>
            <a:ext cx="3458906" cy="965696"/>
            <a:chOff x="7932994" y="1089445"/>
            <a:chExt cx="3458906" cy="965696"/>
          </a:xfrm>
        </p:grpSpPr>
        <p:sp>
          <p:nvSpPr>
            <p:cNvPr id="28" name="文本框 27"/>
            <p:cNvSpPr txBox="1"/>
            <p:nvPr/>
          </p:nvSpPr>
          <p:spPr>
            <a:xfrm>
              <a:off x="7932994" y="1089445"/>
              <a:ext cx="345890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400" dirty="0">
                  <a:solidFill>
                    <a:srgbClr val="27776D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服务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043197" y="1717956"/>
              <a:ext cx="32201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27776D"/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Services</a:t>
              </a:r>
            </a:p>
          </p:txBody>
        </p:sp>
      </p:grpSp>
      <p:sp>
        <p:nvSpPr>
          <p:cNvPr id="42" name="椭圆 41"/>
          <p:cNvSpPr/>
          <p:nvPr/>
        </p:nvSpPr>
        <p:spPr>
          <a:xfrm>
            <a:off x="10299343" y="5470946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660072" y="4507969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983151" y="5171760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40000" y="2817585"/>
            <a:ext cx="5870074" cy="1360411"/>
            <a:chOff x="2540000" y="2817585"/>
            <a:chExt cx="5870074" cy="1360411"/>
          </a:xfrm>
        </p:grpSpPr>
        <p:sp>
          <p:nvSpPr>
            <p:cNvPr id="4" name="矩形: 圆角 3"/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010552" y="3023107"/>
              <a:ext cx="3966213" cy="1154889"/>
              <a:chOff x="7844752" y="998114"/>
              <a:chExt cx="3966213" cy="115488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844752" y="998114"/>
                <a:ext cx="3966213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spc="400" dirty="0">
                    <a:solidFill>
                      <a:schemeClr val="bg1"/>
                    </a:solidFill>
                    <a:effectLst>
                      <a:outerShdw blurRad="76200" dist="38100" dir="5400000" algn="t" rotWithShape="0">
                        <a:prstClr val="black">
                          <a:alpha val="22000"/>
                        </a:prstClr>
                      </a:outerShdw>
                    </a:effectLst>
                    <a:latin typeface="华文中宋" panose="02010600040101010101" charset="-122"/>
                    <a:ea typeface="华文中宋" panose="02010600040101010101" charset="-122"/>
                    <a:cs typeface="+mn-ea"/>
                    <a:sym typeface="+mn-lt"/>
                  </a:rPr>
                  <a:t>售后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911117" y="1747037"/>
                <a:ext cx="3687228" cy="405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charset="-122"/>
                    <a:ea typeface="华文中宋" panose="02010600040101010101" charset="-122"/>
                    <a:cs typeface="+mn-ea"/>
                    <a:sym typeface="+mn-lt"/>
                  </a:rPr>
                  <a:t>AfterSales</a:t>
                </a: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859405" y="2874735"/>
              <a:ext cx="149987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335915"/>
            <a:ext cx="375539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领域模型：售后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65425" y="1101725"/>
            <a:ext cx="6661150" cy="5416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335915"/>
            <a:ext cx="371284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对象模型：售后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47060" y="1155065"/>
            <a:ext cx="5456555" cy="51314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640" y="335911"/>
            <a:ext cx="32131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状态图：售后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17040" y="2203450"/>
            <a:ext cx="8639175" cy="2847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640" y="335911"/>
            <a:ext cx="32131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状态图：售后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6095" y="1971675"/>
            <a:ext cx="8639175" cy="2914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335915"/>
            <a:ext cx="43897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数据库设计：售后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15640" y="1075690"/>
            <a:ext cx="5768340" cy="5591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335915"/>
            <a:ext cx="405066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API</a:t>
            </a:r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：售后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157730" y="3193415"/>
            <a:ext cx="830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https://app.swaggerhub.com/apis/2-4loveooad/oomall_2-4/1.3.0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56">
        <p159:morph option="byObject"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NmZWUwOGJhYjFjZDljNDI4ZGJjZWRlZjUzZWEwY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r2l3ox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178</Words>
  <Application>Microsoft Office PowerPoint</Application>
  <PresentationFormat>宽屏</PresentationFormat>
  <Paragraphs>45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华文中宋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yyyX Hu</cp:lastModifiedBy>
  <cp:revision>161</cp:revision>
  <dcterms:created xsi:type="dcterms:W3CDTF">2021-02-23T03:25:00Z</dcterms:created>
  <dcterms:modified xsi:type="dcterms:W3CDTF">2023-11-06T04:44:01Z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28E321B2894347EF9CD220A1A3C0216B_12</vt:lpwstr>
  </property>
  <property fmtid="{D5CDD505-2E9C-101B-9397-08002B2CF9AE}" pid="3" name="KSOProductBuildVer">
    <vt:lpwstr>2052-12.1.0.15712</vt:lpwstr>
  </property>
</Properties>
</file>