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0"/>
  </p:notesMasterIdLst>
  <p:handoutMasterIdLst>
    <p:handoutMasterId r:id="rId31"/>
  </p:handoutMasterIdLst>
  <p:sldIdLst>
    <p:sldId id="281" r:id="rId2"/>
    <p:sldId id="280" r:id="rId3"/>
    <p:sldId id="282" r:id="rId4"/>
    <p:sldId id="284" r:id="rId5"/>
    <p:sldId id="292" r:id="rId6"/>
    <p:sldId id="293" r:id="rId7"/>
    <p:sldId id="294" r:id="rId8"/>
    <p:sldId id="286" r:id="rId9"/>
    <p:sldId id="287" r:id="rId10"/>
    <p:sldId id="288" r:id="rId11"/>
    <p:sldId id="289" r:id="rId12"/>
    <p:sldId id="290" r:id="rId13"/>
    <p:sldId id="291" r:id="rId14"/>
    <p:sldId id="295" r:id="rId15"/>
    <p:sldId id="296" r:id="rId16"/>
    <p:sldId id="297" r:id="rId17"/>
    <p:sldId id="285" r:id="rId18"/>
    <p:sldId id="298" r:id="rId19"/>
    <p:sldId id="299" r:id="rId20"/>
    <p:sldId id="300" r:id="rId21"/>
    <p:sldId id="301" r:id="rId22"/>
    <p:sldId id="302" r:id="rId23"/>
    <p:sldId id="303" r:id="rId24"/>
    <p:sldId id="304" r:id="rId25"/>
    <p:sldId id="305" r:id="rId26"/>
    <p:sldId id="306" r:id="rId27"/>
    <p:sldId id="307" r:id="rId28"/>
    <p:sldId id="30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ED7D31"/>
    <a:srgbClr val="A56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83243C5-C9FC-4A55-BE90-4123D65772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EFD825D-4DEB-49E9-BF59-E62CFE5A25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B13985-7BC0-4BDC-BD8D-6E6CE619A0D0}" type="datetimeFigureOut">
              <a:rPr lang="zh-CN" altLang="en-US" smtClean="0"/>
              <a:t>2023/9/22</a:t>
            </a:fld>
            <a:endParaRPr lang="zh-CN" altLang="en-US"/>
          </a:p>
        </p:txBody>
      </p:sp>
      <p:sp>
        <p:nvSpPr>
          <p:cNvPr id="4" name="页脚占位符 3">
            <a:extLst>
              <a:ext uri="{FF2B5EF4-FFF2-40B4-BE49-F238E27FC236}">
                <a16:creationId xmlns:a16="http://schemas.microsoft.com/office/drawing/2014/main" id="{376D001D-86B5-4677-B358-DCE20DFFA8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A7ED6C5-1185-45C6-B7DF-6EC80ED5C7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52F176-E1AB-4E04-BAAD-385654F4756A}" type="slidenum">
              <a:rPr lang="zh-CN" altLang="en-US" smtClean="0"/>
              <a:t>‹#›</a:t>
            </a:fld>
            <a:endParaRPr lang="zh-CN" altLang="en-US"/>
          </a:p>
        </p:txBody>
      </p:sp>
    </p:spTree>
    <p:extLst>
      <p:ext uri="{BB962C8B-B14F-4D97-AF65-F5344CB8AC3E}">
        <p14:creationId xmlns:p14="http://schemas.microsoft.com/office/powerpoint/2010/main" val="23467066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952BF-6540-4F8F-AAC9-0F6345E36393}" type="datetimeFigureOut">
              <a:rPr lang="zh-CN" altLang="en-US" smtClean="0"/>
              <a:t>2023/9/22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FEDA5-8F1B-4F90-A5B4-CE0CEF645956}" type="slidenum">
              <a:rPr lang="zh-CN" altLang="en-US" smtClean="0"/>
              <a:t>‹#›</a:t>
            </a:fld>
            <a:endParaRPr lang="zh-CN" altLang="en-US"/>
          </a:p>
        </p:txBody>
      </p:sp>
    </p:spTree>
    <p:extLst>
      <p:ext uri="{BB962C8B-B14F-4D97-AF65-F5344CB8AC3E}">
        <p14:creationId xmlns:p14="http://schemas.microsoft.com/office/powerpoint/2010/main" val="44276900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61FF-6D73-477C-AC24-203ED0B86F59}"/>
              </a:ext>
            </a:extLst>
          </p:cNvPr>
          <p:cNvSpPr>
            <a:spLocks noGrp="1"/>
          </p:cNvSpPr>
          <p:nvPr>
            <p:ph type="ctrTitle"/>
          </p:nvPr>
        </p:nvSpPr>
        <p:spPr>
          <a:xfrm>
            <a:off x="1524000" y="1122363"/>
            <a:ext cx="9144000" cy="2387600"/>
          </a:xfrm>
        </p:spPr>
        <p:txBody>
          <a:bodyPr anchor="b"/>
          <a:lstStyle>
            <a:lvl1pPr algn="ctr">
              <a:defRPr sz="6000">
                <a:solidFill>
                  <a:srgbClr val="0000CC"/>
                </a:solidFill>
              </a:defRPr>
            </a:lvl1pPr>
          </a:lstStyle>
          <a:p>
            <a:r>
              <a:rPr lang="zh-CN" altLang="en-US"/>
              <a:t>单击此处编辑母版标题样式</a:t>
            </a:r>
          </a:p>
        </p:txBody>
      </p:sp>
      <p:sp>
        <p:nvSpPr>
          <p:cNvPr id="3" name="副标题 2">
            <a:extLst>
              <a:ext uri="{FF2B5EF4-FFF2-40B4-BE49-F238E27FC236}">
                <a16:creationId xmlns:a16="http://schemas.microsoft.com/office/drawing/2014/main" id="{A3D8B4A6-3D92-4D70-BB3E-229B4B147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3F2D80-1422-4893-93B0-2561377B4745}"/>
              </a:ext>
            </a:extLst>
          </p:cNvPr>
          <p:cNvSpPr>
            <a:spLocks noGrp="1"/>
          </p:cNvSpPr>
          <p:nvPr>
            <p:ph type="dt" sz="half" idx="10"/>
          </p:nvPr>
        </p:nvSpPr>
        <p:spPr/>
        <p:txBody>
          <a:bodyPr/>
          <a:lstStyle/>
          <a:p>
            <a:fld id="{ECC32FC1-FC22-4BD9-B155-C32E1D650421}" type="datetime1">
              <a:rPr lang="zh-CN" altLang="en-US" smtClean="0"/>
              <a:t>2023/9/22</a:t>
            </a:fld>
            <a:endParaRPr lang="zh-CN" altLang="en-US"/>
          </a:p>
        </p:txBody>
      </p:sp>
      <p:sp>
        <p:nvSpPr>
          <p:cNvPr id="5" name="页脚占位符 4">
            <a:extLst>
              <a:ext uri="{FF2B5EF4-FFF2-40B4-BE49-F238E27FC236}">
                <a16:creationId xmlns:a16="http://schemas.microsoft.com/office/drawing/2014/main" id="{1199545D-5FA2-4A72-B731-06A149AE2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AB49D1-9460-44BD-A7EB-BEA725E4307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62550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3E585-C3DD-4D16-AAA7-D5D346CEF4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2FFCFE-5EE7-44FE-ABFD-00153B115C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A295C6-6DCF-4BBE-8B4E-D959F3D9199C}"/>
              </a:ext>
            </a:extLst>
          </p:cNvPr>
          <p:cNvSpPr>
            <a:spLocks noGrp="1"/>
          </p:cNvSpPr>
          <p:nvPr>
            <p:ph type="dt" sz="half" idx="10"/>
          </p:nvPr>
        </p:nvSpPr>
        <p:spPr/>
        <p:txBody>
          <a:bodyPr/>
          <a:lstStyle/>
          <a:p>
            <a:fld id="{3019524C-099C-410F-91B0-59D97A12FBB9}" type="datetime1">
              <a:rPr lang="zh-CN" altLang="en-US" smtClean="0"/>
              <a:t>2023/9/22</a:t>
            </a:fld>
            <a:endParaRPr lang="zh-CN" altLang="en-US"/>
          </a:p>
        </p:txBody>
      </p:sp>
      <p:sp>
        <p:nvSpPr>
          <p:cNvPr id="5" name="页脚占位符 4">
            <a:extLst>
              <a:ext uri="{FF2B5EF4-FFF2-40B4-BE49-F238E27FC236}">
                <a16:creationId xmlns:a16="http://schemas.microsoft.com/office/drawing/2014/main" id="{26D31199-DCD1-497D-94B3-9625D922AF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43729F-9408-470F-8DAC-731C7F202B9E}"/>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85238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91FDA-5890-496B-93B4-8A68599816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C2E62E-3DD6-433F-9DD6-2306D418CD1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9A8D61-2C1F-43B3-BDBE-11F202CFD03E}"/>
              </a:ext>
            </a:extLst>
          </p:cNvPr>
          <p:cNvSpPr>
            <a:spLocks noGrp="1"/>
          </p:cNvSpPr>
          <p:nvPr>
            <p:ph type="dt" sz="half" idx="10"/>
          </p:nvPr>
        </p:nvSpPr>
        <p:spPr/>
        <p:txBody>
          <a:bodyPr/>
          <a:lstStyle/>
          <a:p>
            <a:fld id="{23CD6107-4EA1-4B42-B06D-671A2C10C491}" type="datetime1">
              <a:rPr lang="zh-CN" altLang="en-US" smtClean="0"/>
              <a:t>2023/9/22</a:t>
            </a:fld>
            <a:endParaRPr lang="zh-CN" altLang="en-US"/>
          </a:p>
        </p:txBody>
      </p:sp>
      <p:sp>
        <p:nvSpPr>
          <p:cNvPr id="5" name="页脚占位符 4">
            <a:extLst>
              <a:ext uri="{FF2B5EF4-FFF2-40B4-BE49-F238E27FC236}">
                <a16:creationId xmlns:a16="http://schemas.microsoft.com/office/drawing/2014/main" id="{FFCE10C5-F3DC-480C-BEDF-E71B657D97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C5C9AB-65B3-4F6B-A0FB-D1871305E643}"/>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180295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17678-5401-4149-9178-02178EB9DB11}"/>
              </a:ext>
            </a:extLst>
          </p:cNvPr>
          <p:cNvSpPr>
            <a:spLocks noGrp="1"/>
          </p:cNvSpPr>
          <p:nvPr>
            <p:ph type="title"/>
          </p:nvPr>
        </p:nvSpPr>
        <p:spPr>
          <a:xfrm>
            <a:off x="923365" y="295835"/>
            <a:ext cx="10430435" cy="872750"/>
          </a:xfrm>
        </p:spPr>
        <p:txBody>
          <a:bodyPr>
            <a:normAutofit/>
          </a:bodyPr>
          <a:lstStyle>
            <a:lvl1pPr>
              <a:defRPr sz="4800">
                <a:solidFill>
                  <a:srgbClr val="0000CC"/>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E628579F-55DA-4E7D-B21E-816B41D80E63}"/>
              </a:ext>
            </a:extLst>
          </p:cNvPr>
          <p:cNvSpPr>
            <a:spLocks noGrp="1"/>
          </p:cNvSpPr>
          <p:nvPr>
            <p:ph idx="1"/>
          </p:nvPr>
        </p:nvSpPr>
        <p:spPr>
          <a:xfrm>
            <a:off x="838200" y="1407460"/>
            <a:ext cx="10515600" cy="4769504"/>
          </a:xfrm>
        </p:spPr>
        <p:txBody>
          <a:bodyPr/>
          <a:lstStyle>
            <a:lvl1pPr>
              <a:lnSpc>
                <a:spcPct val="120000"/>
              </a:lnSpc>
              <a:defRPr sz="2600">
                <a:latin typeface="微软雅黑" panose="020B0503020204020204" pitchFamily="34" charset="-122"/>
                <a:ea typeface="微软雅黑" panose="020B0503020204020204" pitchFamily="34" charset="-122"/>
              </a:defRPr>
            </a:lvl1pPr>
            <a:lvl2pPr marL="627063" indent="-358775">
              <a:lnSpc>
                <a:spcPct val="120000"/>
              </a:lnSpc>
              <a:buFont typeface="Yu Mincho" panose="02020400000000000000" pitchFamily="18" charset="-128"/>
              <a:buChar char="－"/>
              <a:defRPr sz="2200">
                <a:latin typeface="微软雅黑" panose="020B0503020204020204" pitchFamily="34" charset="-122"/>
                <a:ea typeface="微软雅黑" panose="020B0503020204020204" pitchFamily="34" charset="-122"/>
              </a:defRPr>
            </a:lvl2pPr>
            <a:lvl3pPr>
              <a:lnSpc>
                <a:spcPct val="120000"/>
              </a:lnSpc>
              <a:defRPr sz="1800">
                <a:latin typeface="微软雅黑" panose="020B0503020204020204" pitchFamily="34" charset="-122"/>
                <a:ea typeface="微软雅黑" panose="020B0503020204020204" pitchFamily="34" charset="-122"/>
              </a:defRPr>
            </a:lvl3pPr>
            <a:lvl4pPr>
              <a:lnSpc>
                <a:spcPct val="120000"/>
              </a:lnSpc>
              <a:defRPr sz="1800">
                <a:latin typeface="微软雅黑" panose="020B0503020204020204" pitchFamily="34" charset="-122"/>
                <a:ea typeface="微软雅黑" panose="020B0503020204020204" pitchFamily="34" charset="-122"/>
              </a:defRPr>
            </a:lvl4pPr>
            <a:lvl5pPr>
              <a:lnSpc>
                <a:spcPct val="120000"/>
              </a:lnSpc>
              <a:defRPr sz="1800">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DBBE8E-E409-4ACA-9632-72D0554616D9}"/>
              </a:ext>
            </a:extLst>
          </p:cNvPr>
          <p:cNvSpPr>
            <a:spLocks noGrp="1"/>
          </p:cNvSpPr>
          <p:nvPr>
            <p:ph type="dt" sz="half" idx="10"/>
          </p:nvPr>
        </p:nvSpPr>
        <p:spPr/>
        <p:txBody>
          <a:bodyPr/>
          <a:lstStyle/>
          <a:p>
            <a:fld id="{C69F3D65-FC4B-4C25-B403-A2FCF664B57F}" type="datetime1">
              <a:rPr lang="zh-CN" altLang="en-US" smtClean="0"/>
              <a:t>2023/9/22</a:t>
            </a:fld>
            <a:endParaRPr lang="zh-CN" altLang="en-US"/>
          </a:p>
        </p:txBody>
      </p:sp>
      <p:sp>
        <p:nvSpPr>
          <p:cNvPr id="5" name="页脚占位符 4">
            <a:extLst>
              <a:ext uri="{FF2B5EF4-FFF2-40B4-BE49-F238E27FC236}">
                <a16:creationId xmlns:a16="http://schemas.microsoft.com/office/drawing/2014/main" id="{7CE091B9-19DE-4A6F-9B6E-C924309632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C93B4-1F2F-43B9-9956-F81408BC7B20}"/>
              </a:ext>
            </a:extLst>
          </p:cNvPr>
          <p:cNvSpPr>
            <a:spLocks noGrp="1"/>
          </p:cNvSpPr>
          <p:nvPr>
            <p:ph type="sldNum" sz="quarter" idx="12"/>
          </p:nvPr>
        </p:nvSpPr>
        <p:spPr>
          <a:xfrm>
            <a:off x="9049870" y="6290237"/>
            <a:ext cx="2743200" cy="365125"/>
          </a:xfrm>
        </p:spPr>
        <p:txBody>
          <a:bodyPr/>
          <a:lstStyle>
            <a:lvl1pPr>
              <a:defRPr sz="1800" b="0">
                <a:solidFill>
                  <a:srgbClr val="ED7D31"/>
                </a:solidFill>
                <a:latin typeface="微软雅黑" panose="020B0503020204020204" pitchFamily="34" charset="-122"/>
                <a:ea typeface="微软雅黑" panose="020B0503020204020204" pitchFamily="34" charset="-122"/>
              </a:defRPr>
            </a:lvl1pPr>
          </a:lstStyle>
          <a:p>
            <a:fld id="{BEE6C54C-6C12-40E0-80B0-01E42803F46F}" type="slidenum">
              <a:rPr lang="zh-CN" altLang="en-US" smtClean="0"/>
              <a:pPr/>
              <a:t>‹#›</a:t>
            </a:fld>
            <a:endParaRPr lang="zh-CN" altLang="en-US"/>
          </a:p>
        </p:txBody>
      </p:sp>
      <p:sp>
        <p:nvSpPr>
          <p:cNvPr id="7" name="矩形 6">
            <a:extLst>
              <a:ext uri="{FF2B5EF4-FFF2-40B4-BE49-F238E27FC236}">
                <a16:creationId xmlns:a16="http://schemas.microsoft.com/office/drawing/2014/main" id="{3B48C73F-C8A4-42A3-8B58-3936CDF9CDE5}"/>
              </a:ext>
            </a:extLst>
          </p:cNvPr>
          <p:cNvSpPr/>
          <p:nvPr userDrawn="1"/>
        </p:nvSpPr>
        <p:spPr>
          <a:xfrm>
            <a:off x="753034" y="268941"/>
            <a:ext cx="85166" cy="777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055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6D03D-1D22-480E-87E4-BC6FEF19F3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27C3FD-74E9-48F9-9A56-BEAA8F49E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8565D6-A85D-4844-BF19-888D1A5541C4}"/>
              </a:ext>
            </a:extLst>
          </p:cNvPr>
          <p:cNvSpPr>
            <a:spLocks noGrp="1"/>
          </p:cNvSpPr>
          <p:nvPr>
            <p:ph type="dt" sz="half" idx="10"/>
          </p:nvPr>
        </p:nvSpPr>
        <p:spPr/>
        <p:txBody>
          <a:bodyPr/>
          <a:lstStyle/>
          <a:p>
            <a:fld id="{3C32252A-89E2-48FC-9121-6D374D744FDD}" type="datetime1">
              <a:rPr lang="zh-CN" altLang="en-US" smtClean="0"/>
              <a:t>2023/9/22</a:t>
            </a:fld>
            <a:endParaRPr lang="zh-CN" altLang="en-US"/>
          </a:p>
        </p:txBody>
      </p:sp>
      <p:sp>
        <p:nvSpPr>
          <p:cNvPr id="5" name="页脚占位符 4">
            <a:extLst>
              <a:ext uri="{FF2B5EF4-FFF2-40B4-BE49-F238E27FC236}">
                <a16:creationId xmlns:a16="http://schemas.microsoft.com/office/drawing/2014/main" id="{FB38C89F-428E-4C2C-9D34-BABA586EA7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6B78F-9E18-4009-A214-448D7DB1325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7915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D899B-62DD-45C9-8F22-BB2984191B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F9CB20-61FD-4A75-A3A0-3CAD8D5A7AD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EA52445-4E36-4F04-823E-3005396C833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2F2357-2687-4000-B126-A285BBA8BD2B}"/>
              </a:ext>
            </a:extLst>
          </p:cNvPr>
          <p:cNvSpPr>
            <a:spLocks noGrp="1"/>
          </p:cNvSpPr>
          <p:nvPr>
            <p:ph type="dt" sz="half" idx="10"/>
          </p:nvPr>
        </p:nvSpPr>
        <p:spPr/>
        <p:txBody>
          <a:bodyPr/>
          <a:lstStyle/>
          <a:p>
            <a:fld id="{0814283F-59DA-4D29-84A0-587FA92BD774}" type="datetime1">
              <a:rPr lang="zh-CN" altLang="en-US" smtClean="0"/>
              <a:t>2023/9/22</a:t>
            </a:fld>
            <a:endParaRPr lang="zh-CN" altLang="en-US"/>
          </a:p>
        </p:txBody>
      </p:sp>
      <p:sp>
        <p:nvSpPr>
          <p:cNvPr id="6" name="页脚占位符 5">
            <a:extLst>
              <a:ext uri="{FF2B5EF4-FFF2-40B4-BE49-F238E27FC236}">
                <a16:creationId xmlns:a16="http://schemas.microsoft.com/office/drawing/2014/main" id="{8EEE3644-BB46-4151-A95B-F43104DAA3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6A36-8BE0-4A0D-B1B2-D6BF4BF67F11}"/>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95905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79366-B2DE-4B34-97B8-061A612B74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9C7269-E7A5-45CC-9691-AF1CA496A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82AC378-7FF5-4E1F-9CB7-8B97FF1E5B0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F8473B7-D3F4-44E4-84EB-425FCFB50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532E891-4C9A-4A33-BD36-869BD14102A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F99FF8-E7CF-419C-B7BC-7341D25E8466}"/>
              </a:ext>
            </a:extLst>
          </p:cNvPr>
          <p:cNvSpPr>
            <a:spLocks noGrp="1"/>
          </p:cNvSpPr>
          <p:nvPr>
            <p:ph type="dt" sz="half" idx="10"/>
          </p:nvPr>
        </p:nvSpPr>
        <p:spPr/>
        <p:txBody>
          <a:bodyPr/>
          <a:lstStyle/>
          <a:p>
            <a:fld id="{218BAB47-90F4-4C53-B0E4-281496B6A684}" type="datetime1">
              <a:rPr lang="zh-CN" altLang="en-US" smtClean="0"/>
              <a:t>2023/9/22</a:t>
            </a:fld>
            <a:endParaRPr lang="zh-CN" altLang="en-US"/>
          </a:p>
        </p:txBody>
      </p:sp>
      <p:sp>
        <p:nvSpPr>
          <p:cNvPr id="8" name="页脚占位符 7">
            <a:extLst>
              <a:ext uri="{FF2B5EF4-FFF2-40B4-BE49-F238E27FC236}">
                <a16:creationId xmlns:a16="http://schemas.microsoft.com/office/drawing/2014/main" id="{A0067504-C090-41C6-B6F5-3F1E28DC66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4A5F08-C8DF-4F10-BFBA-592C60EFC77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81567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E4FE1-797F-4F29-A5BB-8B91397144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B77EF1-E37D-45E7-929D-96C7BD541DF7}"/>
              </a:ext>
            </a:extLst>
          </p:cNvPr>
          <p:cNvSpPr>
            <a:spLocks noGrp="1"/>
          </p:cNvSpPr>
          <p:nvPr>
            <p:ph type="dt" sz="half" idx="10"/>
          </p:nvPr>
        </p:nvSpPr>
        <p:spPr/>
        <p:txBody>
          <a:bodyPr/>
          <a:lstStyle/>
          <a:p>
            <a:fld id="{FF27EEBF-A256-4FA3-8C7D-EF9CF75B9B32}" type="datetime1">
              <a:rPr lang="zh-CN" altLang="en-US" smtClean="0"/>
              <a:t>2023/9/22</a:t>
            </a:fld>
            <a:endParaRPr lang="zh-CN" altLang="en-US"/>
          </a:p>
        </p:txBody>
      </p:sp>
      <p:sp>
        <p:nvSpPr>
          <p:cNvPr id="4" name="页脚占位符 3">
            <a:extLst>
              <a:ext uri="{FF2B5EF4-FFF2-40B4-BE49-F238E27FC236}">
                <a16:creationId xmlns:a16="http://schemas.microsoft.com/office/drawing/2014/main" id="{51718B78-79AA-4F19-9566-8958E8AD43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44F591-AEC0-4ADE-BDA9-351BB3E27140}"/>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185325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A163F3-BD76-473C-9D5B-9CEE799A1039}"/>
              </a:ext>
            </a:extLst>
          </p:cNvPr>
          <p:cNvSpPr>
            <a:spLocks noGrp="1"/>
          </p:cNvSpPr>
          <p:nvPr>
            <p:ph type="dt" sz="half" idx="10"/>
          </p:nvPr>
        </p:nvSpPr>
        <p:spPr/>
        <p:txBody>
          <a:bodyPr/>
          <a:lstStyle/>
          <a:p>
            <a:fld id="{01904343-AEF4-42AE-B862-50D76A412F61}" type="datetime1">
              <a:rPr lang="zh-CN" altLang="en-US" smtClean="0"/>
              <a:t>2023/9/22</a:t>
            </a:fld>
            <a:endParaRPr lang="zh-CN" altLang="en-US"/>
          </a:p>
        </p:txBody>
      </p:sp>
      <p:sp>
        <p:nvSpPr>
          <p:cNvPr id="3" name="页脚占位符 2">
            <a:extLst>
              <a:ext uri="{FF2B5EF4-FFF2-40B4-BE49-F238E27FC236}">
                <a16:creationId xmlns:a16="http://schemas.microsoft.com/office/drawing/2014/main" id="{8B9207A6-B039-4B88-9835-40E1ABE3D8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808D58-721E-4016-B694-C829E86D38E0}"/>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12397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4A1FC-40FA-4C9D-A068-6E50A8A726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164D57-EE04-4811-851E-700DD0606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B55785-E343-4125-8E8F-36DBE4B24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C23B65-6774-4174-B0CB-0233E235F039}"/>
              </a:ext>
            </a:extLst>
          </p:cNvPr>
          <p:cNvSpPr>
            <a:spLocks noGrp="1"/>
          </p:cNvSpPr>
          <p:nvPr>
            <p:ph type="dt" sz="half" idx="10"/>
          </p:nvPr>
        </p:nvSpPr>
        <p:spPr/>
        <p:txBody>
          <a:bodyPr/>
          <a:lstStyle/>
          <a:p>
            <a:fld id="{9B19F675-512D-403C-92A4-CDF25FC54F5E}" type="datetime1">
              <a:rPr lang="zh-CN" altLang="en-US" smtClean="0"/>
              <a:t>2023/9/22</a:t>
            </a:fld>
            <a:endParaRPr lang="zh-CN" altLang="en-US"/>
          </a:p>
        </p:txBody>
      </p:sp>
      <p:sp>
        <p:nvSpPr>
          <p:cNvPr id="6" name="页脚占位符 5">
            <a:extLst>
              <a:ext uri="{FF2B5EF4-FFF2-40B4-BE49-F238E27FC236}">
                <a16:creationId xmlns:a16="http://schemas.microsoft.com/office/drawing/2014/main" id="{7D74F4B7-D593-44D2-9611-021ECF5C25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CF5BE4-4489-44CF-A46A-87AE3C91BFCC}"/>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51550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C2D32-5F4A-490D-BFB8-CB6EBB2995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6A667D-63F8-4113-9D80-3232DF962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094811-D5B1-40F1-82D2-C5C1981F4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0FFAF4-FFF8-4089-BCC6-99BE3F592FC5}"/>
              </a:ext>
            </a:extLst>
          </p:cNvPr>
          <p:cNvSpPr>
            <a:spLocks noGrp="1"/>
          </p:cNvSpPr>
          <p:nvPr>
            <p:ph type="dt" sz="half" idx="10"/>
          </p:nvPr>
        </p:nvSpPr>
        <p:spPr/>
        <p:txBody>
          <a:bodyPr/>
          <a:lstStyle/>
          <a:p>
            <a:fld id="{1517EE7C-2AFA-44BF-801E-EB7E19DE73C1}" type="datetime1">
              <a:rPr lang="zh-CN" altLang="en-US" smtClean="0"/>
              <a:t>2023/9/22</a:t>
            </a:fld>
            <a:endParaRPr lang="zh-CN" altLang="en-US"/>
          </a:p>
        </p:txBody>
      </p:sp>
      <p:sp>
        <p:nvSpPr>
          <p:cNvPr id="6" name="页脚占位符 5">
            <a:extLst>
              <a:ext uri="{FF2B5EF4-FFF2-40B4-BE49-F238E27FC236}">
                <a16:creationId xmlns:a16="http://schemas.microsoft.com/office/drawing/2014/main" id="{76396F67-4BBC-4E5B-A3DB-C7339D487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00F4E-9D66-474B-AFC9-F17A567D97F5}"/>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51251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EF20B-5676-462E-96BA-82C84C845121}"/>
              </a:ext>
            </a:extLst>
          </p:cNvPr>
          <p:cNvSpPr>
            <a:spLocks noGrp="1"/>
          </p:cNvSpPr>
          <p:nvPr>
            <p:ph type="title"/>
          </p:nvPr>
        </p:nvSpPr>
        <p:spPr>
          <a:xfrm>
            <a:off x="838200" y="136526"/>
            <a:ext cx="10515600" cy="114542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497591-26A2-45A3-80E2-E8BFDBCAA1D2}"/>
              </a:ext>
            </a:extLst>
          </p:cNvPr>
          <p:cNvSpPr>
            <a:spLocks noGrp="1"/>
          </p:cNvSpPr>
          <p:nvPr>
            <p:ph type="body" idx="1"/>
          </p:nvPr>
        </p:nvSpPr>
        <p:spPr>
          <a:xfrm>
            <a:off x="838200" y="1479176"/>
            <a:ext cx="10515600" cy="469778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BF1A95-9DC8-4195-833D-B8793B266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8D75A-8BD8-4B1A-A444-3057CA0AA648}" type="datetime1">
              <a:rPr lang="zh-CN" altLang="en-US" smtClean="0"/>
              <a:t>2023/9/22</a:t>
            </a:fld>
            <a:endParaRPr lang="zh-CN" altLang="en-US"/>
          </a:p>
        </p:txBody>
      </p:sp>
      <p:sp>
        <p:nvSpPr>
          <p:cNvPr id="5" name="页脚占位符 4">
            <a:extLst>
              <a:ext uri="{FF2B5EF4-FFF2-40B4-BE49-F238E27FC236}">
                <a16:creationId xmlns:a16="http://schemas.microsoft.com/office/drawing/2014/main" id="{AAA6E41A-C706-494B-8B9A-3660642F6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B14AEB-9B85-4B34-A346-295D4C2DB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09437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schina.net/news/221452/google-delays-chrome-manifest-v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books/ISBN-0011021" TargetMode="External"/><Relationship Id="rId2" Type="http://schemas.openxmlformats.org/officeDocument/2006/relationships/hyperlink" Target="http://localhost/books" TargetMode="External"/><Relationship Id="rId1" Type="http://schemas.openxmlformats.org/officeDocument/2006/relationships/slideLayout" Target="../slideLayouts/slideLayout2.xml"/><Relationship Id="rId4" Type="http://schemas.openxmlformats.org/officeDocument/2006/relationships/hyperlink" Target="http://localhost/books/ISBN-0011021/autho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localhost/book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books/isbn-11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localhost/books/ISBN-001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cs.uci.edu/~fielding/pubs/dissertation/top.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48DBC-0F81-4D4B-9DD9-D1434E551A45}"/>
              </a:ext>
            </a:extLst>
          </p:cNvPr>
          <p:cNvSpPr>
            <a:spLocks noGrp="1"/>
          </p:cNvSpPr>
          <p:nvPr>
            <p:ph type="ctrTitle"/>
          </p:nvPr>
        </p:nvSpPr>
        <p:spPr>
          <a:xfrm>
            <a:off x="1" y="1122363"/>
            <a:ext cx="12192000" cy="2387600"/>
          </a:xfrm>
        </p:spPr>
        <p:txBody>
          <a:bodyPr>
            <a:normAutofit/>
          </a:bodyPr>
          <a:lstStyle/>
          <a:p>
            <a:pPr>
              <a:lnSpc>
                <a:spcPct val="100000"/>
              </a:lnSpc>
            </a:pPr>
            <a:r>
              <a:rPr lang="en-US" altLang="zh-CN"/>
              <a:t>RESTful</a:t>
            </a:r>
            <a:r>
              <a:rPr lang="zh-CN" altLang="en-US"/>
              <a:t>架构简介</a:t>
            </a:r>
          </a:p>
        </p:txBody>
      </p:sp>
      <p:sp>
        <p:nvSpPr>
          <p:cNvPr id="6" name="副标题 5">
            <a:extLst>
              <a:ext uri="{FF2B5EF4-FFF2-40B4-BE49-F238E27FC236}">
                <a16:creationId xmlns:a16="http://schemas.microsoft.com/office/drawing/2014/main" id="{42D75BE3-0137-4A90-A545-7994BD2ABF7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866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BFDCC-0F82-41F0-9482-6B04994D5F34}"/>
              </a:ext>
            </a:extLst>
          </p:cNvPr>
          <p:cNvSpPr>
            <a:spLocks noGrp="1"/>
          </p:cNvSpPr>
          <p:nvPr>
            <p:ph type="title"/>
          </p:nvPr>
        </p:nvSpPr>
        <p:spPr/>
        <p:txBody>
          <a:bodyPr/>
          <a:lstStyle/>
          <a:p>
            <a:r>
              <a:rPr lang="zh-CN" altLang="en-US"/>
              <a:t>无状态的</a:t>
            </a:r>
          </a:p>
        </p:txBody>
      </p:sp>
      <p:sp>
        <p:nvSpPr>
          <p:cNvPr id="3" name="内容占位符 2">
            <a:extLst>
              <a:ext uri="{FF2B5EF4-FFF2-40B4-BE49-F238E27FC236}">
                <a16:creationId xmlns:a16="http://schemas.microsoft.com/office/drawing/2014/main" id="{5A514966-E9E2-4B17-B18B-1D1750F6A4D7}"/>
              </a:ext>
            </a:extLst>
          </p:cNvPr>
          <p:cNvSpPr>
            <a:spLocks noGrp="1"/>
          </p:cNvSpPr>
          <p:nvPr>
            <p:ph idx="1"/>
          </p:nvPr>
        </p:nvSpPr>
        <p:spPr>
          <a:xfrm>
            <a:off x="838199" y="1407460"/>
            <a:ext cx="10669621" cy="4769504"/>
          </a:xfrm>
        </p:spPr>
        <p:txBody>
          <a:bodyPr/>
          <a:lstStyle/>
          <a:p>
            <a:r>
              <a:rPr lang="zh-CN" altLang="en-US"/>
              <a:t>两次请求之间，客户端上下文永远不会存储在服务器上，每个请求必须包含所有必要的信息</a:t>
            </a:r>
            <a:endParaRPr lang="en-US" altLang="zh-CN"/>
          </a:p>
          <a:p>
            <a:pPr lvl="1"/>
            <a:r>
              <a:rPr lang="zh-CN" altLang="en-US"/>
              <a:t>应用程序状态：服务器端数据；客户端的请求；之前调用的上下文</a:t>
            </a:r>
            <a:endParaRPr lang="en-US" altLang="zh-CN"/>
          </a:p>
          <a:p>
            <a:pPr lvl="1"/>
            <a:r>
              <a:rPr lang="zh-CN" altLang="en-US"/>
              <a:t>资源状态：如存储到数据库中的数据</a:t>
            </a:r>
            <a:endParaRPr lang="en-US" altLang="zh-CN"/>
          </a:p>
          <a:p>
            <a:r>
              <a:rPr lang="zh-CN" altLang="en-US"/>
              <a:t>无状态服务器通过允许服务器快速释放资源并简化实现来提高可伸缩性</a:t>
            </a:r>
            <a:endParaRPr lang="en-US" altLang="zh-CN"/>
          </a:p>
          <a:p>
            <a:r>
              <a:rPr lang="zh-CN" altLang="en-US"/>
              <a:t>可靠性有助于从部分故障中恢复</a:t>
            </a:r>
            <a:endParaRPr lang="en-US" altLang="zh-CN"/>
          </a:p>
          <a:p>
            <a:r>
              <a:rPr lang="zh-CN" altLang="en-US"/>
              <a:t>具有无状态服务器的缺点之一是</a:t>
            </a:r>
            <a:r>
              <a:rPr lang="zh-CN" altLang="en-US">
                <a:solidFill>
                  <a:srgbClr val="FF0000"/>
                </a:solidFill>
              </a:rPr>
              <a:t>降低了网络性能</a:t>
            </a:r>
            <a:r>
              <a:rPr lang="zh-CN" altLang="en-US"/>
              <a:t>，因为必须在每个请求中发送所有需要的数据</a:t>
            </a:r>
            <a:endParaRPr lang="en-US" altLang="zh-CN"/>
          </a:p>
        </p:txBody>
      </p:sp>
      <p:sp>
        <p:nvSpPr>
          <p:cNvPr id="4" name="灯片编号占位符 3">
            <a:extLst>
              <a:ext uri="{FF2B5EF4-FFF2-40B4-BE49-F238E27FC236}">
                <a16:creationId xmlns:a16="http://schemas.microsoft.com/office/drawing/2014/main" id="{A957F5DC-E455-4B17-B27F-BC67D56C74DA}"/>
              </a:ext>
            </a:extLst>
          </p:cNvPr>
          <p:cNvSpPr>
            <a:spLocks noGrp="1"/>
          </p:cNvSpPr>
          <p:nvPr>
            <p:ph type="sldNum" sz="quarter" idx="12"/>
          </p:nvPr>
        </p:nvSpPr>
        <p:spPr/>
        <p:txBody>
          <a:bodyPr/>
          <a:lstStyle/>
          <a:p>
            <a:fld id="{BEE6C54C-6C12-40E0-80B0-01E42803F46F}" type="slidenum">
              <a:rPr lang="zh-CN" altLang="en-US" smtClean="0"/>
              <a:pPr/>
              <a:t>9</a:t>
            </a:fld>
            <a:endParaRPr lang="zh-CN" altLang="en-US"/>
          </a:p>
        </p:txBody>
      </p:sp>
    </p:spTree>
    <p:extLst>
      <p:ext uri="{BB962C8B-B14F-4D97-AF65-F5344CB8AC3E}">
        <p14:creationId xmlns:p14="http://schemas.microsoft.com/office/powerpoint/2010/main" val="247187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638C2-656E-477B-AB43-44FCC3E087E1}"/>
              </a:ext>
            </a:extLst>
          </p:cNvPr>
          <p:cNvSpPr>
            <a:spLocks noGrp="1"/>
          </p:cNvSpPr>
          <p:nvPr>
            <p:ph type="title"/>
          </p:nvPr>
        </p:nvSpPr>
        <p:spPr/>
        <p:txBody>
          <a:bodyPr/>
          <a:lstStyle/>
          <a:p>
            <a:r>
              <a:rPr lang="zh-CN" altLang="en-US"/>
              <a:t>可缓存的</a:t>
            </a:r>
          </a:p>
        </p:txBody>
      </p:sp>
      <p:sp>
        <p:nvSpPr>
          <p:cNvPr id="3" name="内容占位符 2">
            <a:extLst>
              <a:ext uri="{FF2B5EF4-FFF2-40B4-BE49-F238E27FC236}">
                <a16:creationId xmlns:a16="http://schemas.microsoft.com/office/drawing/2014/main" id="{1BA190A4-D9B2-4681-928A-F4BDA755C394}"/>
              </a:ext>
            </a:extLst>
          </p:cNvPr>
          <p:cNvSpPr>
            <a:spLocks noGrp="1"/>
          </p:cNvSpPr>
          <p:nvPr>
            <p:ph idx="1"/>
          </p:nvPr>
        </p:nvSpPr>
        <p:spPr/>
        <p:txBody>
          <a:bodyPr/>
          <a:lstStyle/>
          <a:p>
            <a:r>
              <a:rPr lang="en-US" altLang="zh-CN"/>
              <a:t>REST</a:t>
            </a:r>
            <a:r>
              <a:rPr lang="zh-CN" altLang="en-US"/>
              <a:t>应用程序是</a:t>
            </a:r>
            <a:r>
              <a:rPr lang="en-US" altLang="zh-CN"/>
              <a:t>Web</a:t>
            </a:r>
            <a:r>
              <a:rPr lang="zh-CN" altLang="en-US"/>
              <a:t>系统：</a:t>
            </a:r>
            <a:endParaRPr lang="en-US" altLang="zh-CN"/>
          </a:p>
          <a:p>
            <a:pPr lvl="1"/>
            <a:r>
              <a:rPr lang="zh-CN" altLang="en-US"/>
              <a:t>客户端和中介可以缓存响应</a:t>
            </a:r>
            <a:endParaRPr lang="en-US" altLang="zh-CN"/>
          </a:p>
          <a:p>
            <a:pPr lvl="1"/>
            <a:r>
              <a:rPr lang="zh-CN" altLang="en-US"/>
              <a:t>响应本身必须定义为可缓存或不可缓存，以防止客户端重用可能降低可靠性的陈旧数据，如果缓存中的陈旧数据与本应生成的数据有显着差异，则请求已由服务器处理</a:t>
            </a:r>
            <a:endParaRPr lang="en-US" altLang="zh-CN"/>
          </a:p>
          <a:p>
            <a:pPr lvl="1"/>
            <a:r>
              <a:rPr lang="zh-CN" altLang="en-US"/>
              <a:t>缓存可以消除一些客户端</a:t>
            </a:r>
            <a:r>
              <a:rPr lang="en-US" altLang="zh-CN"/>
              <a:t>-</a:t>
            </a:r>
            <a:r>
              <a:rPr lang="zh-CN" altLang="en-US"/>
              <a:t>服务器交互，从而通过减少平均延迟来提高可伸缩性 ， 效率和用户感知的性能 </a:t>
            </a:r>
          </a:p>
        </p:txBody>
      </p:sp>
      <p:sp>
        <p:nvSpPr>
          <p:cNvPr id="4" name="灯片编号占位符 3">
            <a:extLst>
              <a:ext uri="{FF2B5EF4-FFF2-40B4-BE49-F238E27FC236}">
                <a16:creationId xmlns:a16="http://schemas.microsoft.com/office/drawing/2014/main" id="{E350E78A-A1C1-45FE-839A-3F201B94858F}"/>
              </a:ext>
            </a:extLst>
          </p:cNvPr>
          <p:cNvSpPr>
            <a:spLocks noGrp="1"/>
          </p:cNvSpPr>
          <p:nvPr>
            <p:ph type="sldNum" sz="quarter" idx="12"/>
          </p:nvPr>
        </p:nvSpPr>
        <p:spPr/>
        <p:txBody>
          <a:bodyPr/>
          <a:lstStyle/>
          <a:p>
            <a:fld id="{BEE6C54C-6C12-40E0-80B0-01E42803F46F}" type="slidenum">
              <a:rPr lang="zh-CN" altLang="en-US" smtClean="0"/>
              <a:pPr/>
              <a:t>10</a:t>
            </a:fld>
            <a:endParaRPr lang="zh-CN" altLang="en-US"/>
          </a:p>
        </p:txBody>
      </p:sp>
    </p:spTree>
    <p:extLst>
      <p:ext uri="{BB962C8B-B14F-4D97-AF65-F5344CB8AC3E}">
        <p14:creationId xmlns:p14="http://schemas.microsoft.com/office/powerpoint/2010/main" val="342445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38A80-9D68-43FA-AD71-BF53942489A5}"/>
              </a:ext>
            </a:extLst>
          </p:cNvPr>
          <p:cNvSpPr>
            <a:spLocks noGrp="1"/>
          </p:cNvSpPr>
          <p:nvPr>
            <p:ph type="title"/>
          </p:nvPr>
        </p:nvSpPr>
        <p:spPr/>
        <p:txBody>
          <a:bodyPr/>
          <a:lstStyle/>
          <a:p>
            <a:r>
              <a:rPr lang="zh-CN" altLang="en-US"/>
              <a:t>统一接口</a:t>
            </a:r>
          </a:p>
        </p:txBody>
      </p:sp>
      <p:sp>
        <p:nvSpPr>
          <p:cNvPr id="3" name="内容占位符 2">
            <a:extLst>
              <a:ext uri="{FF2B5EF4-FFF2-40B4-BE49-F238E27FC236}">
                <a16:creationId xmlns:a16="http://schemas.microsoft.com/office/drawing/2014/main" id="{E24F9838-DD6D-435D-9B0A-72326DF5A740}"/>
              </a:ext>
            </a:extLst>
          </p:cNvPr>
          <p:cNvSpPr>
            <a:spLocks noGrp="1"/>
          </p:cNvSpPr>
          <p:nvPr>
            <p:ph idx="1"/>
          </p:nvPr>
        </p:nvSpPr>
        <p:spPr/>
        <p:txBody>
          <a:bodyPr/>
          <a:lstStyle/>
          <a:p>
            <a:r>
              <a:rPr lang="zh-CN" altLang="en-US"/>
              <a:t>使用统一的接口可以简化和解耦体系结构，并有利于不同部分的独立演进。</a:t>
            </a:r>
            <a:endParaRPr lang="en-US" altLang="zh-CN"/>
          </a:p>
          <a:p>
            <a:pPr lvl="1"/>
            <a:r>
              <a:rPr lang="zh-CN" altLang="en-US"/>
              <a:t>如资源和超媒体有助于产生一个标准接口，该接口可提高交互的可见性，简化整个系统架构并鼓励独立的演进</a:t>
            </a:r>
            <a:endParaRPr lang="en-US" altLang="zh-CN"/>
          </a:p>
          <a:p>
            <a:pPr lvl="1"/>
            <a:r>
              <a:rPr lang="zh-CN" altLang="en-US"/>
              <a:t>折衷是因为信息是以标准格式而不是特定于应用程序需求的格式传输的，因此降低了效率</a:t>
            </a:r>
            <a:endParaRPr lang="en-US" altLang="zh-CN"/>
          </a:p>
          <a:p>
            <a:pPr lvl="1"/>
            <a:r>
              <a:rPr lang="zh-CN" altLang="en-US"/>
              <a:t>如，</a:t>
            </a:r>
            <a:r>
              <a:rPr lang="en-US" altLang="zh-CN">
                <a:solidFill>
                  <a:srgbClr val="0000CC"/>
                </a:solidFill>
              </a:rPr>
              <a:t>HTTP GET/POST/PUT/DELETE</a:t>
            </a:r>
            <a:r>
              <a:rPr lang="zh-CN" altLang="en-US">
                <a:solidFill>
                  <a:srgbClr val="0000CC"/>
                </a:solidFill>
              </a:rPr>
              <a:t>；</a:t>
            </a:r>
            <a:r>
              <a:rPr lang="en-US" altLang="zh-CN">
                <a:solidFill>
                  <a:srgbClr val="0000CC"/>
                </a:solidFill>
              </a:rPr>
              <a:t>URL</a:t>
            </a:r>
            <a:r>
              <a:rPr lang="zh-CN" altLang="en-US">
                <a:solidFill>
                  <a:srgbClr val="0000CC"/>
                </a:solidFill>
              </a:rPr>
              <a:t>；</a:t>
            </a:r>
            <a:r>
              <a:rPr lang="en-US" altLang="zh-CN">
                <a:solidFill>
                  <a:srgbClr val="0000CC"/>
                </a:solidFill>
              </a:rPr>
              <a:t>XML</a:t>
            </a:r>
          </a:p>
          <a:p>
            <a:endParaRPr lang="zh-CN" altLang="en-US"/>
          </a:p>
        </p:txBody>
      </p:sp>
      <p:sp>
        <p:nvSpPr>
          <p:cNvPr id="4" name="灯片编号占位符 3">
            <a:extLst>
              <a:ext uri="{FF2B5EF4-FFF2-40B4-BE49-F238E27FC236}">
                <a16:creationId xmlns:a16="http://schemas.microsoft.com/office/drawing/2014/main" id="{DFB9F72A-4F9A-42BD-8C20-5426CB3C85E9}"/>
              </a:ext>
            </a:extLst>
          </p:cNvPr>
          <p:cNvSpPr>
            <a:spLocks noGrp="1"/>
          </p:cNvSpPr>
          <p:nvPr>
            <p:ph type="sldNum" sz="quarter" idx="12"/>
          </p:nvPr>
        </p:nvSpPr>
        <p:spPr/>
        <p:txBody>
          <a:bodyPr/>
          <a:lstStyle/>
          <a:p>
            <a:fld id="{BEE6C54C-6C12-40E0-80B0-01E42803F46F}" type="slidenum">
              <a:rPr lang="zh-CN" altLang="en-US" smtClean="0"/>
              <a:pPr/>
              <a:t>11</a:t>
            </a:fld>
            <a:endParaRPr lang="zh-CN" altLang="en-US"/>
          </a:p>
        </p:txBody>
      </p:sp>
    </p:spTree>
    <p:extLst>
      <p:ext uri="{BB962C8B-B14F-4D97-AF65-F5344CB8AC3E}">
        <p14:creationId xmlns:p14="http://schemas.microsoft.com/office/powerpoint/2010/main" val="376300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420F5-21B4-4EC9-AC5E-D22E6E72728F}"/>
              </a:ext>
            </a:extLst>
          </p:cNvPr>
          <p:cNvSpPr>
            <a:spLocks noGrp="1"/>
          </p:cNvSpPr>
          <p:nvPr>
            <p:ph type="title"/>
          </p:nvPr>
        </p:nvSpPr>
        <p:spPr/>
        <p:txBody>
          <a:bodyPr/>
          <a:lstStyle/>
          <a:p>
            <a:r>
              <a:rPr lang="zh-CN" altLang="en-US"/>
              <a:t>分层的</a:t>
            </a:r>
          </a:p>
        </p:txBody>
      </p:sp>
      <p:sp>
        <p:nvSpPr>
          <p:cNvPr id="3" name="内容占位符 2">
            <a:extLst>
              <a:ext uri="{FF2B5EF4-FFF2-40B4-BE49-F238E27FC236}">
                <a16:creationId xmlns:a16="http://schemas.microsoft.com/office/drawing/2014/main" id="{B223A46D-5AD8-426D-9340-48D0BB54578B}"/>
              </a:ext>
            </a:extLst>
          </p:cNvPr>
          <p:cNvSpPr>
            <a:spLocks noGrp="1"/>
          </p:cNvSpPr>
          <p:nvPr>
            <p:ph idx="1"/>
          </p:nvPr>
        </p:nvSpPr>
        <p:spPr/>
        <p:txBody>
          <a:bodyPr>
            <a:normAutofit fontScale="92500" lnSpcReduction="20000"/>
          </a:bodyPr>
          <a:lstStyle/>
          <a:p>
            <a:r>
              <a:rPr lang="zh-CN" altLang="en-US" sz="2400"/>
              <a:t>使用分层系统可通过限制组件的行为来降低复杂性，以使每个元素都无法访问其直接上层，通过限制系统其他部分的知识来支持底层独立性</a:t>
            </a:r>
            <a:endParaRPr lang="en-US" altLang="zh-CN" sz="2400"/>
          </a:p>
          <a:p>
            <a:r>
              <a:rPr lang="zh-CN" altLang="en-US" sz="2400"/>
              <a:t>层可以封装旧组件，并保护新服务不受旧客户端的攻击；通过启用跨网络的负载平衡，可以使用中介来提高可伸缩性。分层示例：</a:t>
            </a:r>
            <a:endParaRPr lang="en-US" altLang="zh-CN" sz="2400"/>
          </a:p>
          <a:p>
            <a:pPr lvl="1"/>
            <a:r>
              <a:rPr lang="en-US" altLang="zh-CN" sz="2000">
                <a:solidFill>
                  <a:srgbClr val="0000FF"/>
                </a:solidFill>
              </a:rPr>
              <a:t>Routing</a:t>
            </a:r>
          </a:p>
          <a:p>
            <a:pPr lvl="1"/>
            <a:r>
              <a:rPr lang="en-US" altLang="zh-CN" sz="2000">
                <a:solidFill>
                  <a:srgbClr val="0000FF"/>
                </a:solidFill>
              </a:rPr>
              <a:t>Authentication</a:t>
            </a:r>
          </a:p>
          <a:p>
            <a:pPr lvl="1"/>
            <a:r>
              <a:rPr lang="en-US" altLang="zh-CN" sz="2000">
                <a:solidFill>
                  <a:srgbClr val="0000FF"/>
                </a:solidFill>
              </a:rPr>
              <a:t>Reading API</a:t>
            </a:r>
          </a:p>
          <a:p>
            <a:pPr lvl="1"/>
            <a:r>
              <a:rPr lang="en-US" altLang="zh-CN" sz="2000">
                <a:solidFill>
                  <a:srgbClr val="0000FF"/>
                </a:solidFill>
              </a:rPr>
              <a:t>CRUD API</a:t>
            </a:r>
          </a:p>
          <a:p>
            <a:pPr lvl="1"/>
            <a:r>
              <a:rPr lang="en-US" altLang="zh-CN" sz="2000">
                <a:solidFill>
                  <a:srgbClr val="0000FF"/>
                </a:solidFill>
              </a:rPr>
              <a:t>Query API</a:t>
            </a:r>
          </a:p>
          <a:p>
            <a:pPr lvl="1"/>
            <a:r>
              <a:rPr lang="en-US" altLang="zh-CN" sz="2000">
                <a:solidFill>
                  <a:srgbClr val="0000FF"/>
                </a:solidFill>
              </a:rPr>
              <a:t>Administrative API</a:t>
            </a:r>
          </a:p>
          <a:p>
            <a:pPr lvl="1"/>
            <a:r>
              <a:rPr lang="en-US" altLang="zh-CN" sz="2000">
                <a:solidFill>
                  <a:srgbClr val="0000FF"/>
                </a:solidFill>
              </a:rPr>
              <a:t>Caching is often a layer</a:t>
            </a:r>
            <a:endParaRPr lang="en-US" altLang="zh-CN" sz="2400"/>
          </a:p>
          <a:p>
            <a:r>
              <a:rPr lang="zh-CN" altLang="en-US" sz="2400"/>
              <a:t>但是分层系统增加了数据处理的开销和延迟，因此降低了用户感知的性能</a:t>
            </a:r>
            <a:endParaRPr lang="en-US" altLang="zh-CN" sz="2400"/>
          </a:p>
        </p:txBody>
      </p:sp>
      <p:sp>
        <p:nvSpPr>
          <p:cNvPr id="4" name="灯片编号占位符 3">
            <a:extLst>
              <a:ext uri="{FF2B5EF4-FFF2-40B4-BE49-F238E27FC236}">
                <a16:creationId xmlns:a16="http://schemas.microsoft.com/office/drawing/2014/main" id="{CFF458ED-FF83-459D-B476-80164A535233}"/>
              </a:ext>
            </a:extLst>
          </p:cNvPr>
          <p:cNvSpPr>
            <a:spLocks noGrp="1"/>
          </p:cNvSpPr>
          <p:nvPr>
            <p:ph type="sldNum" sz="quarter" idx="12"/>
          </p:nvPr>
        </p:nvSpPr>
        <p:spPr/>
        <p:txBody>
          <a:bodyPr/>
          <a:lstStyle/>
          <a:p>
            <a:fld id="{BEE6C54C-6C12-40E0-80B0-01E42803F46F}" type="slidenum">
              <a:rPr lang="zh-CN" altLang="en-US" smtClean="0"/>
              <a:pPr/>
              <a:t>12</a:t>
            </a:fld>
            <a:endParaRPr lang="zh-CN" altLang="en-US"/>
          </a:p>
        </p:txBody>
      </p:sp>
    </p:spTree>
    <p:extLst>
      <p:ext uri="{BB962C8B-B14F-4D97-AF65-F5344CB8AC3E}">
        <p14:creationId xmlns:p14="http://schemas.microsoft.com/office/powerpoint/2010/main" val="329820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B9D41-7C93-430E-B5DF-E3EEADB90EE3}"/>
              </a:ext>
            </a:extLst>
          </p:cNvPr>
          <p:cNvSpPr>
            <a:spLocks noGrp="1"/>
          </p:cNvSpPr>
          <p:nvPr>
            <p:ph type="title"/>
          </p:nvPr>
        </p:nvSpPr>
        <p:spPr/>
        <p:txBody>
          <a:bodyPr/>
          <a:lstStyle/>
          <a:p>
            <a:r>
              <a:rPr lang="zh-CN" altLang="en-US"/>
              <a:t>按需编码</a:t>
            </a:r>
          </a:p>
        </p:txBody>
      </p:sp>
      <p:sp>
        <p:nvSpPr>
          <p:cNvPr id="3" name="内容占位符 2">
            <a:extLst>
              <a:ext uri="{FF2B5EF4-FFF2-40B4-BE49-F238E27FC236}">
                <a16:creationId xmlns:a16="http://schemas.microsoft.com/office/drawing/2014/main" id="{77381FE3-ED06-4401-828C-DD900917022F}"/>
              </a:ext>
            </a:extLst>
          </p:cNvPr>
          <p:cNvSpPr>
            <a:spLocks noGrp="1"/>
          </p:cNvSpPr>
          <p:nvPr>
            <p:ph idx="1"/>
          </p:nvPr>
        </p:nvSpPr>
        <p:spPr/>
        <p:txBody>
          <a:bodyPr/>
          <a:lstStyle/>
          <a:p>
            <a:r>
              <a:rPr lang="en-US" altLang="zh-CN"/>
              <a:t>REST</a:t>
            </a:r>
            <a:r>
              <a:rPr lang="zh-CN" altLang="en-US"/>
              <a:t>允许客户端通过下载和执行代码脚本来扩展其功能</a:t>
            </a:r>
            <a:endParaRPr lang="en-US" altLang="zh-CN"/>
          </a:p>
          <a:p>
            <a:pPr lvl="1"/>
            <a:r>
              <a:rPr lang="zh-CN" altLang="en-US"/>
              <a:t>这简化了客户并提高了可扩展性</a:t>
            </a:r>
            <a:endParaRPr lang="en-US" altLang="zh-CN"/>
          </a:p>
          <a:p>
            <a:pPr lvl="1"/>
            <a:endParaRPr lang="en-US" altLang="zh-CN" sz="800"/>
          </a:p>
          <a:p>
            <a:r>
              <a:rPr lang="zh-CN" altLang="en-US"/>
              <a:t> 同时它降低了可见性</a:t>
            </a:r>
            <a:endParaRPr lang="en-US" altLang="zh-CN"/>
          </a:p>
          <a:p>
            <a:pPr lvl="1"/>
            <a:r>
              <a:rPr lang="zh-CN" altLang="en-US"/>
              <a:t>这就是为什么这只是一个可选约束</a:t>
            </a:r>
            <a:endParaRPr lang="en-US" altLang="zh-CN"/>
          </a:p>
          <a:p>
            <a:endParaRPr lang="zh-CN" altLang="en-US"/>
          </a:p>
        </p:txBody>
      </p:sp>
      <p:sp>
        <p:nvSpPr>
          <p:cNvPr id="4" name="灯片编号占位符 3">
            <a:extLst>
              <a:ext uri="{FF2B5EF4-FFF2-40B4-BE49-F238E27FC236}">
                <a16:creationId xmlns:a16="http://schemas.microsoft.com/office/drawing/2014/main" id="{E3B35295-7934-4A50-B554-AB750964F292}"/>
              </a:ext>
            </a:extLst>
          </p:cNvPr>
          <p:cNvSpPr>
            <a:spLocks noGrp="1"/>
          </p:cNvSpPr>
          <p:nvPr>
            <p:ph type="sldNum" sz="quarter" idx="12"/>
          </p:nvPr>
        </p:nvSpPr>
        <p:spPr/>
        <p:txBody>
          <a:bodyPr/>
          <a:lstStyle/>
          <a:p>
            <a:fld id="{BEE6C54C-6C12-40E0-80B0-01E42803F46F}" type="slidenum">
              <a:rPr lang="zh-CN" altLang="en-US" smtClean="0"/>
              <a:pPr/>
              <a:t>13</a:t>
            </a:fld>
            <a:endParaRPr lang="zh-CN" altLang="en-US"/>
          </a:p>
        </p:txBody>
      </p:sp>
    </p:spTree>
    <p:extLst>
      <p:ext uri="{BB962C8B-B14F-4D97-AF65-F5344CB8AC3E}">
        <p14:creationId xmlns:p14="http://schemas.microsoft.com/office/powerpoint/2010/main" val="413225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F7870-568F-4FE6-91CF-60E564B8C20E}"/>
              </a:ext>
            </a:extLst>
          </p:cNvPr>
          <p:cNvSpPr>
            <a:spLocks noGrp="1"/>
          </p:cNvSpPr>
          <p:nvPr>
            <p:ph type="title"/>
          </p:nvPr>
        </p:nvSpPr>
        <p:spPr/>
        <p:txBody>
          <a:bodyPr/>
          <a:lstStyle/>
          <a:p>
            <a:r>
              <a:rPr lang="en-US" altLang="zh-CN"/>
              <a:t>REST</a:t>
            </a:r>
            <a:r>
              <a:rPr lang="zh-CN" altLang="en-US"/>
              <a:t>元素</a:t>
            </a:r>
          </a:p>
        </p:txBody>
      </p:sp>
      <p:sp>
        <p:nvSpPr>
          <p:cNvPr id="3" name="内容占位符 2">
            <a:extLst>
              <a:ext uri="{FF2B5EF4-FFF2-40B4-BE49-F238E27FC236}">
                <a16:creationId xmlns:a16="http://schemas.microsoft.com/office/drawing/2014/main" id="{8A4F01FD-5701-47AB-9558-04F18EB958D4}"/>
              </a:ext>
            </a:extLst>
          </p:cNvPr>
          <p:cNvSpPr>
            <a:spLocks noGrp="1"/>
          </p:cNvSpPr>
          <p:nvPr>
            <p:ph idx="1"/>
          </p:nvPr>
        </p:nvSpPr>
        <p:spPr/>
        <p:txBody>
          <a:bodyPr/>
          <a:lstStyle/>
          <a:p>
            <a:r>
              <a:rPr lang="en-US" altLang="zh-CN"/>
              <a:t>REST</a:t>
            </a:r>
            <a:r>
              <a:rPr lang="zh-CN" altLang="en-US"/>
              <a:t>在其工具箱中具有几个元素，可用于构建无状态，可扩展和简单的</a:t>
            </a:r>
            <a:r>
              <a:rPr lang="en-US" altLang="zh-CN"/>
              <a:t>Web API</a:t>
            </a:r>
          </a:p>
          <a:p>
            <a:pPr lvl="1"/>
            <a:r>
              <a:rPr lang="en-US" altLang="zh-CN"/>
              <a:t>HTTP</a:t>
            </a:r>
            <a:r>
              <a:rPr lang="zh-CN" altLang="en-US"/>
              <a:t>协议</a:t>
            </a:r>
            <a:endParaRPr lang="en-US" altLang="zh-CN"/>
          </a:p>
          <a:p>
            <a:pPr lvl="1"/>
            <a:r>
              <a:rPr lang="zh-CN" altLang="en-US"/>
              <a:t>资源</a:t>
            </a:r>
            <a:r>
              <a:rPr lang="en-US" altLang="zh-CN"/>
              <a:t>Resources</a:t>
            </a:r>
          </a:p>
          <a:p>
            <a:pPr lvl="1"/>
            <a:r>
              <a:rPr lang="zh-CN" altLang="en-US"/>
              <a:t>动词</a:t>
            </a:r>
            <a:r>
              <a:rPr lang="en-US" altLang="zh-CN"/>
              <a:t>Verbs</a:t>
            </a:r>
          </a:p>
          <a:p>
            <a:pPr lvl="1"/>
            <a:r>
              <a:rPr lang="zh-CN" altLang="en-US"/>
              <a:t>表示</a:t>
            </a:r>
            <a:r>
              <a:rPr lang="en-US" altLang="zh-CN"/>
              <a:t>Representations</a:t>
            </a:r>
            <a:endParaRPr lang="zh-CN" altLang="en-US"/>
          </a:p>
        </p:txBody>
      </p:sp>
      <p:sp>
        <p:nvSpPr>
          <p:cNvPr id="4" name="灯片编号占位符 3">
            <a:extLst>
              <a:ext uri="{FF2B5EF4-FFF2-40B4-BE49-F238E27FC236}">
                <a16:creationId xmlns:a16="http://schemas.microsoft.com/office/drawing/2014/main" id="{3DC6667B-C45C-4DF2-B6F0-A47AEE87D3AB}"/>
              </a:ext>
            </a:extLst>
          </p:cNvPr>
          <p:cNvSpPr>
            <a:spLocks noGrp="1"/>
          </p:cNvSpPr>
          <p:nvPr>
            <p:ph type="sldNum" sz="quarter" idx="12"/>
          </p:nvPr>
        </p:nvSpPr>
        <p:spPr/>
        <p:txBody>
          <a:bodyPr/>
          <a:lstStyle/>
          <a:p>
            <a:fld id="{BEE6C54C-6C12-40E0-80B0-01E42803F46F}" type="slidenum">
              <a:rPr lang="zh-CN" altLang="en-US" smtClean="0"/>
              <a:pPr/>
              <a:t>14</a:t>
            </a:fld>
            <a:endParaRPr lang="zh-CN" altLang="en-US"/>
          </a:p>
        </p:txBody>
      </p:sp>
      <p:sp>
        <p:nvSpPr>
          <p:cNvPr id="5" name="AutoShape 3">
            <a:extLst>
              <a:ext uri="{FF2B5EF4-FFF2-40B4-BE49-F238E27FC236}">
                <a16:creationId xmlns:a16="http://schemas.microsoft.com/office/drawing/2014/main" id="{FC7E3949-9627-4E1D-99FA-C3C9A67A0948}"/>
              </a:ext>
            </a:extLst>
          </p:cNvPr>
          <p:cNvSpPr>
            <a:spLocks noChangeArrowheads="1"/>
          </p:cNvSpPr>
          <p:nvPr/>
        </p:nvSpPr>
        <p:spPr bwMode="auto">
          <a:xfrm>
            <a:off x="4462294" y="3185201"/>
            <a:ext cx="3378200" cy="2790825"/>
          </a:xfrm>
          <a:prstGeom prst="triangle">
            <a:avLst>
              <a:gd name="adj" fmla="val 50000"/>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nchor="ct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buClr>
                <a:schemeClr val="accent2"/>
              </a:buClr>
              <a:buFont typeface="Wingdings" panose="05000000000000000000" pitchFamily="2" charset="2"/>
              <a:buNone/>
            </a:pPr>
            <a:endParaRPr lang="zh-CN" altLang="zh-CN" sz="2700">
              <a:latin typeface="Arial" panose="020B0604020202020204" pitchFamily="34" charset="0"/>
            </a:endParaRPr>
          </a:p>
        </p:txBody>
      </p:sp>
      <p:sp>
        <p:nvSpPr>
          <p:cNvPr id="6" name="Text Box 4">
            <a:extLst>
              <a:ext uri="{FF2B5EF4-FFF2-40B4-BE49-F238E27FC236}">
                <a16:creationId xmlns:a16="http://schemas.microsoft.com/office/drawing/2014/main" id="{78D97C65-6206-445E-ADAF-4418BFE7E641}"/>
              </a:ext>
            </a:extLst>
          </p:cNvPr>
          <p:cNvSpPr txBox="1">
            <a:spLocks noChangeArrowheads="1"/>
          </p:cNvSpPr>
          <p:nvPr/>
        </p:nvSpPr>
        <p:spPr bwMode="auto">
          <a:xfrm>
            <a:off x="4762230" y="2236884"/>
            <a:ext cx="4945258" cy="102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anose="05000000000000000000" pitchFamily="2" charset="2"/>
              <a:buNone/>
            </a:pPr>
            <a:r>
              <a:rPr lang="en-US" altLang="zh-CN" sz="2000" b="1">
                <a:solidFill>
                  <a:srgbClr val="0000CC"/>
                </a:solidFill>
                <a:latin typeface="Arial" panose="020B0604020202020204" pitchFamily="34" charset="0"/>
                <a:ea typeface="宋体" panose="02010600030101010101" pitchFamily="2" charset="-122"/>
              </a:rPr>
              <a:t>Nouns (Resources)</a:t>
            </a:r>
            <a:br>
              <a:rPr lang="en-US" altLang="zh-CN" sz="2000" b="1">
                <a:solidFill>
                  <a:srgbClr val="0000CC"/>
                </a:solidFill>
                <a:latin typeface="Arial" panose="020B0604020202020204" pitchFamily="34" charset="0"/>
                <a:ea typeface="宋体" panose="02010600030101010101" pitchFamily="2" charset="-122"/>
              </a:rPr>
            </a:br>
            <a:r>
              <a:rPr lang="en-US" altLang="zh-CN" sz="2000" i="1">
                <a:solidFill>
                  <a:srgbClr val="0000CC"/>
                </a:solidFill>
                <a:latin typeface="Arial" panose="020B0604020202020204" pitchFamily="34" charset="0"/>
                <a:ea typeface="宋体" panose="02010600030101010101" pitchFamily="2" charset="-122"/>
              </a:rPr>
              <a:t>unconstrained</a:t>
            </a:r>
            <a:br>
              <a:rPr lang="en-US" altLang="zh-CN" sz="2000">
                <a:solidFill>
                  <a:srgbClr val="0000CC"/>
                </a:solidFill>
                <a:latin typeface="Arial" panose="020B0604020202020204" pitchFamily="34" charset="0"/>
                <a:ea typeface="宋体" panose="02010600030101010101" pitchFamily="2" charset="-122"/>
              </a:rPr>
            </a:br>
            <a:r>
              <a:rPr lang="en-US" altLang="zh-CN" sz="2000">
                <a:solidFill>
                  <a:srgbClr val="0000CC"/>
                </a:solidFill>
                <a:latin typeface="Arial" panose="020B0604020202020204" pitchFamily="34" charset="0"/>
                <a:ea typeface="宋体" panose="02010600030101010101" pitchFamily="2" charset="-122"/>
              </a:rPr>
              <a:t>i.e., http://example.com/employees/12345</a:t>
            </a:r>
          </a:p>
        </p:txBody>
      </p:sp>
      <p:sp>
        <p:nvSpPr>
          <p:cNvPr id="7" name="Text Box 5">
            <a:extLst>
              <a:ext uri="{FF2B5EF4-FFF2-40B4-BE49-F238E27FC236}">
                <a16:creationId xmlns:a16="http://schemas.microsoft.com/office/drawing/2014/main" id="{824A7B23-9DDE-4717-8046-80AC6E8ADA3E}"/>
              </a:ext>
            </a:extLst>
          </p:cNvPr>
          <p:cNvSpPr txBox="1">
            <a:spLocks noChangeArrowheads="1"/>
          </p:cNvSpPr>
          <p:nvPr/>
        </p:nvSpPr>
        <p:spPr bwMode="auto">
          <a:xfrm>
            <a:off x="2812881" y="5366311"/>
            <a:ext cx="1530862" cy="102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anose="05000000000000000000" pitchFamily="2" charset="2"/>
              <a:buNone/>
            </a:pPr>
            <a:r>
              <a:rPr lang="en-US" altLang="zh-CN" sz="2000" b="1">
                <a:solidFill>
                  <a:srgbClr val="0000CC"/>
                </a:solidFill>
                <a:latin typeface="Arial" panose="020B0604020202020204" pitchFamily="34" charset="0"/>
                <a:ea typeface="宋体" panose="02010600030101010101" pitchFamily="2" charset="-122"/>
              </a:rPr>
              <a:t>Verbs</a:t>
            </a:r>
            <a:br>
              <a:rPr lang="en-US" altLang="zh-CN" sz="2000" b="1">
                <a:solidFill>
                  <a:srgbClr val="0000CC"/>
                </a:solidFill>
                <a:latin typeface="Arial" panose="020B0604020202020204" pitchFamily="34" charset="0"/>
                <a:ea typeface="宋体" panose="02010600030101010101" pitchFamily="2" charset="-122"/>
              </a:rPr>
            </a:br>
            <a:r>
              <a:rPr lang="en-US" altLang="zh-CN" sz="2000" i="1">
                <a:solidFill>
                  <a:srgbClr val="0000CC"/>
                </a:solidFill>
                <a:latin typeface="Arial" panose="020B0604020202020204" pitchFamily="34" charset="0"/>
                <a:ea typeface="宋体" panose="02010600030101010101" pitchFamily="2" charset="-122"/>
              </a:rPr>
              <a:t>constrained</a:t>
            </a:r>
            <a:br>
              <a:rPr lang="en-US" altLang="zh-CN" sz="2000">
                <a:solidFill>
                  <a:srgbClr val="0000CC"/>
                </a:solidFill>
                <a:latin typeface="Arial" panose="020B0604020202020204" pitchFamily="34" charset="0"/>
                <a:ea typeface="宋体" panose="02010600030101010101" pitchFamily="2" charset="-122"/>
              </a:rPr>
            </a:br>
            <a:r>
              <a:rPr lang="en-US" altLang="zh-CN" sz="2000">
                <a:solidFill>
                  <a:srgbClr val="0000CC"/>
                </a:solidFill>
                <a:latin typeface="Arial" panose="020B0604020202020204" pitchFamily="34" charset="0"/>
                <a:ea typeface="宋体" panose="02010600030101010101" pitchFamily="2" charset="-122"/>
              </a:rPr>
              <a:t>i.e., GET</a:t>
            </a:r>
          </a:p>
        </p:txBody>
      </p:sp>
      <p:sp>
        <p:nvSpPr>
          <p:cNvPr id="8" name="Text Box 6">
            <a:extLst>
              <a:ext uri="{FF2B5EF4-FFF2-40B4-BE49-F238E27FC236}">
                <a16:creationId xmlns:a16="http://schemas.microsoft.com/office/drawing/2014/main" id="{D148AA0E-D3E3-4215-893B-391D3A26DDD1}"/>
              </a:ext>
            </a:extLst>
          </p:cNvPr>
          <p:cNvSpPr txBox="1">
            <a:spLocks noChangeArrowheads="1"/>
          </p:cNvSpPr>
          <p:nvPr/>
        </p:nvSpPr>
        <p:spPr bwMode="auto">
          <a:xfrm>
            <a:off x="7942198" y="5536249"/>
            <a:ext cx="2215344" cy="102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anose="05000000000000000000" pitchFamily="2" charset="2"/>
              <a:buNone/>
            </a:pPr>
            <a:r>
              <a:rPr lang="en-US" altLang="zh-CN" sz="2000" b="1">
                <a:solidFill>
                  <a:srgbClr val="0000CC"/>
                </a:solidFill>
                <a:latin typeface="Arial" panose="020B0604020202020204" pitchFamily="34" charset="0"/>
                <a:ea typeface="宋体" panose="02010600030101010101" pitchFamily="2" charset="-122"/>
              </a:rPr>
              <a:t>Representations</a:t>
            </a:r>
            <a:br>
              <a:rPr lang="en-US" altLang="zh-CN" sz="2000" b="1">
                <a:solidFill>
                  <a:srgbClr val="0000CC"/>
                </a:solidFill>
                <a:latin typeface="Arial" panose="020B0604020202020204" pitchFamily="34" charset="0"/>
                <a:ea typeface="宋体" panose="02010600030101010101" pitchFamily="2" charset="-122"/>
              </a:rPr>
            </a:br>
            <a:r>
              <a:rPr lang="en-US" altLang="zh-CN" sz="2000" i="1">
                <a:solidFill>
                  <a:srgbClr val="0000CC"/>
                </a:solidFill>
                <a:latin typeface="Arial" panose="020B0604020202020204" pitchFamily="34" charset="0"/>
                <a:ea typeface="宋体" panose="02010600030101010101" pitchFamily="2" charset="-122"/>
              </a:rPr>
              <a:t>constrained</a:t>
            </a:r>
            <a:br>
              <a:rPr lang="en-US" altLang="zh-CN" sz="2000" i="1">
                <a:solidFill>
                  <a:srgbClr val="0000CC"/>
                </a:solidFill>
                <a:latin typeface="Arial" panose="020B0604020202020204" pitchFamily="34" charset="0"/>
                <a:ea typeface="宋体" panose="02010600030101010101" pitchFamily="2" charset="-122"/>
              </a:rPr>
            </a:br>
            <a:r>
              <a:rPr lang="en-US" altLang="zh-CN" sz="2000">
                <a:solidFill>
                  <a:srgbClr val="0000CC"/>
                </a:solidFill>
                <a:latin typeface="Arial" panose="020B0604020202020204" pitchFamily="34" charset="0"/>
                <a:ea typeface="宋体" panose="02010600030101010101" pitchFamily="2" charset="-122"/>
              </a:rPr>
              <a:t>i.e., XML</a:t>
            </a:r>
          </a:p>
        </p:txBody>
      </p:sp>
      <p:sp>
        <p:nvSpPr>
          <p:cNvPr id="9" name="Text Box 18">
            <a:extLst>
              <a:ext uri="{FF2B5EF4-FFF2-40B4-BE49-F238E27FC236}">
                <a16:creationId xmlns:a16="http://schemas.microsoft.com/office/drawing/2014/main" id="{E184F555-B965-4654-9A61-B80CD9BB644F}"/>
              </a:ext>
            </a:extLst>
          </p:cNvPr>
          <p:cNvSpPr txBox="1">
            <a:spLocks noChangeArrowheads="1"/>
          </p:cNvSpPr>
          <p:nvPr/>
        </p:nvSpPr>
        <p:spPr bwMode="auto">
          <a:xfrm>
            <a:off x="5600602" y="4580613"/>
            <a:ext cx="11015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FF00"/>
                </a:solidFill>
                <a:ea typeface="宋体" panose="02010600030101010101" pitchFamily="2" charset="-122"/>
              </a:rPr>
              <a:t>REST</a:t>
            </a:r>
          </a:p>
        </p:txBody>
      </p:sp>
    </p:spTree>
    <p:extLst>
      <p:ext uri="{BB962C8B-B14F-4D97-AF65-F5344CB8AC3E}">
        <p14:creationId xmlns:p14="http://schemas.microsoft.com/office/powerpoint/2010/main" val="395118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8A472-7998-476B-98CE-653D2C43DA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BD7D5D-7DB8-4F34-A4E6-06D5548EBD13}"/>
              </a:ext>
            </a:extLst>
          </p:cNvPr>
          <p:cNvSpPr>
            <a:spLocks noGrp="1"/>
          </p:cNvSpPr>
          <p:nvPr>
            <p:ph idx="1"/>
          </p:nvPr>
        </p:nvSpPr>
        <p:spPr/>
        <p:txBody>
          <a:bodyPr/>
          <a:lstStyle/>
          <a:p>
            <a:r>
              <a:rPr lang="en-US" altLang="zh-CN"/>
              <a:t>REST</a:t>
            </a:r>
            <a:r>
              <a:rPr lang="zh-CN" altLang="en-US"/>
              <a:t>通常与</a:t>
            </a:r>
            <a:r>
              <a:rPr lang="en-US" altLang="zh-CN"/>
              <a:t>HTTP</a:t>
            </a:r>
            <a:r>
              <a:rPr lang="zh-CN" altLang="en-US"/>
              <a:t>一起用作其传输协议，因为它具有许多优点。</a:t>
            </a:r>
            <a:endParaRPr lang="en-US" altLang="zh-CN"/>
          </a:p>
          <a:p>
            <a:pPr lvl="1"/>
            <a:r>
              <a:rPr lang="zh-CN" altLang="en-US"/>
              <a:t>包括</a:t>
            </a:r>
            <a:r>
              <a:rPr lang="en-US" altLang="zh-CN"/>
              <a:t>HTTP</a:t>
            </a:r>
            <a:r>
              <a:rPr lang="zh-CN" altLang="en-US"/>
              <a:t>动词，状态代码和标头</a:t>
            </a:r>
            <a:endParaRPr lang="en-US" altLang="zh-CN"/>
          </a:p>
          <a:p>
            <a:r>
              <a:rPr lang="zh-CN" altLang="en-US">
                <a:solidFill>
                  <a:srgbClr val="FF0000"/>
                </a:solidFill>
              </a:rPr>
              <a:t>资源</a:t>
            </a:r>
            <a:endParaRPr lang="en-US" altLang="zh-CN">
              <a:solidFill>
                <a:srgbClr val="FF0000"/>
              </a:solidFill>
            </a:endParaRPr>
          </a:p>
          <a:p>
            <a:pPr lvl="1"/>
            <a:r>
              <a:rPr lang="en-US" altLang="zh-CN"/>
              <a:t>REST</a:t>
            </a:r>
            <a:r>
              <a:rPr lang="zh-CN" altLang="en-US"/>
              <a:t>中的资源是一种信息的关键抽象：</a:t>
            </a:r>
            <a:endParaRPr lang="en-US" altLang="zh-CN"/>
          </a:p>
          <a:p>
            <a:pPr lvl="2"/>
            <a:r>
              <a:rPr lang="zh-CN" altLang="en-US"/>
              <a:t>任何事物，只要有被引用到的必要，它就是一个资源</a:t>
            </a:r>
            <a:endParaRPr lang="en-US" altLang="zh-CN"/>
          </a:p>
          <a:p>
            <a:pPr lvl="2"/>
            <a:r>
              <a:rPr lang="zh-CN" altLang="en-US"/>
              <a:t>资源可以是实体</a:t>
            </a:r>
            <a:r>
              <a:rPr lang="en-US" altLang="zh-CN"/>
              <a:t>(</a:t>
            </a:r>
            <a:r>
              <a:rPr lang="zh-CN" altLang="en-US"/>
              <a:t>如图像，电子表格，服务或其他资源的集合</a:t>
            </a:r>
            <a:r>
              <a:rPr lang="en-US" altLang="zh-CN"/>
              <a:t>)</a:t>
            </a:r>
            <a:r>
              <a:rPr lang="zh-CN" altLang="en-US"/>
              <a:t>，也可以是抽象概念</a:t>
            </a:r>
            <a:r>
              <a:rPr lang="en-US" altLang="zh-CN"/>
              <a:t>(</a:t>
            </a:r>
            <a:r>
              <a:rPr lang="zh-CN" altLang="en-US"/>
              <a:t>如价值）</a:t>
            </a:r>
            <a:endParaRPr lang="en-US" altLang="zh-CN"/>
          </a:p>
          <a:p>
            <a:pPr lvl="1"/>
            <a:r>
              <a:rPr lang="zh-CN" altLang="en-US"/>
              <a:t>使用某种表示形式</a:t>
            </a:r>
            <a:r>
              <a:rPr lang="en-US" altLang="zh-CN"/>
              <a:t>(XML</a:t>
            </a:r>
            <a:r>
              <a:rPr lang="zh-CN" altLang="en-US"/>
              <a:t>，</a:t>
            </a:r>
            <a:r>
              <a:rPr lang="en-US" altLang="zh-CN"/>
              <a:t>JSON</a:t>
            </a:r>
            <a:r>
              <a:rPr lang="zh-CN" altLang="en-US"/>
              <a:t>等</a:t>
            </a:r>
            <a:r>
              <a:rPr lang="en-US" altLang="zh-CN"/>
              <a:t>)</a:t>
            </a:r>
            <a:r>
              <a:rPr lang="zh-CN" altLang="en-US"/>
              <a:t>来获取或发送资源</a:t>
            </a:r>
            <a:endParaRPr lang="en-US" altLang="zh-CN"/>
          </a:p>
          <a:p>
            <a:pPr lvl="1"/>
            <a:r>
              <a:rPr lang="zh-CN" altLang="en-US"/>
              <a:t>资源需要被识别才能访问</a:t>
            </a:r>
            <a:endParaRPr lang="en-US" altLang="zh-CN"/>
          </a:p>
          <a:p>
            <a:pPr lvl="2"/>
            <a:r>
              <a:rPr lang="zh-CN" altLang="en-US"/>
              <a:t>使用唯一性标识实现</a:t>
            </a:r>
            <a:endParaRPr lang="en-US" altLang="zh-CN"/>
          </a:p>
          <a:p>
            <a:pPr lvl="2"/>
            <a:r>
              <a:rPr lang="zh-CN" altLang="en-US"/>
              <a:t>在</a:t>
            </a:r>
            <a:r>
              <a:rPr lang="en-US" altLang="zh-CN"/>
              <a:t>web</a:t>
            </a:r>
            <a:r>
              <a:rPr lang="zh-CN" altLang="en-US"/>
              <a:t>上使用</a:t>
            </a:r>
            <a:r>
              <a:rPr lang="en-US" altLang="zh-CN"/>
              <a:t>URI(Uniform Resource Identifier)</a:t>
            </a:r>
            <a:r>
              <a:rPr lang="zh-CN" altLang="en-US"/>
              <a:t>作为唯一性标识</a:t>
            </a:r>
          </a:p>
        </p:txBody>
      </p:sp>
      <p:sp>
        <p:nvSpPr>
          <p:cNvPr id="4" name="灯片编号占位符 3">
            <a:extLst>
              <a:ext uri="{FF2B5EF4-FFF2-40B4-BE49-F238E27FC236}">
                <a16:creationId xmlns:a16="http://schemas.microsoft.com/office/drawing/2014/main" id="{1E8F8C51-F18C-4589-90AE-1B28B4A979DB}"/>
              </a:ext>
            </a:extLst>
          </p:cNvPr>
          <p:cNvSpPr>
            <a:spLocks noGrp="1"/>
          </p:cNvSpPr>
          <p:nvPr>
            <p:ph type="sldNum" sz="quarter" idx="12"/>
          </p:nvPr>
        </p:nvSpPr>
        <p:spPr/>
        <p:txBody>
          <a:bodyPr/>
          <a:lstStyle/>
          <a:p>
            <a:fld id="{BEE6C54C-6C12-40E0-80B0-01E42803F46F}" type="slidenum">
              <a:rPr lang="zh-CN" altLang="en-US" smtClean="0"/>
              <a:pPr/>
              <a:t>15</a:t>
            </a:fld>
            <a:endParaRPr lang="zh-CN" altLang="en-US"/>
          </a:p>
        </p:txBody>
      </p:sp>
    </p:spTree>
    <p:extLst>
      <p:ext uri="{BB962C8B-B14F-4D97-AF65-F5344CB8AC3E}">
        <p14:creationId xmlns:p14="http://schemas.microsoft.com/office/powerpoint/2010/main" val="395534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781C4-6EB5-462F-A5E3-BE15F9EAA3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A94FA59-F7C0-4476-B7DC-AF97E03D5EBB}"/>
              </a:ext>
            </a:extLst>
          </p:cNvPr>
          <p:cNvSpPr>
            <a:spLocks noGrp="1"/>
          </p:cNvSpPr>
          <p:nvPr>
            <p:ph idx="1"/>
          </p:nvPr>
        </p:nvSpPr>
        <p:spPr/>
        <p:txBody>
          <a:bodyPr>
            <a:normAutofit fontScale="92500"/>
          </a:bodyPr>
          <a:lstStyle/>
          <a:p>
            <a:r>
              <a:rPr lang="en-US" altLang="zh-CN">
                <a:solidFill>
                  <a:srgbClr val="FF0000"/>
                </a:solidFill>
              </a:rPr>
              <a:t>URI</a:t>
            </a:r>
          </a:p>
          <a:p>
            <a:pPr lvl="1"/>
            <a:r>
              <a:rPr lang="en-US" altLang="zh-CN"/>
              <a:t>URI</a:t>
            </a:r>
            <a:r>
              <a:rPr lang="zh-CN" altLang="en-US"/>
              <a:t>既可以看成是资源的地址，也可以看成是资源的名称</a:t>
            </a:r>
            <a:endParaRPr lang="en-US" altLang="zh-CN"/>
          </a:p>
          <a:p>
            <a:pPr lvl="1"/>
            <a:r>
              <a:rPr lang="en-US" altLang="zh-CN"/>
              <a:t>URI</a:t>
            </a:r>
            <a:r>
              <a:rPr lang="zh-CN" altLang="en-US"/>
              <a:t>的设计应该遵循可寻址性原则，具有自描述性，需要在形式上给人以直觉上的关联</a:t>
            </a:r>
            <a:endParaRPr lang="en-US" altLang="zh-CN"/>
          </a:p>
          <a:p>
            <a:pPr lvl="1"/>
            <a:r>
              <a:rPr lang="en-US" altLang="zh-CN">
                <a:solidFill>
                  <a:srgbClr val="0000CC"/>
                </a:solidFill>
              </a:rPr>
              <a:t>REST</a:t>
            </a:r>
            <a:r>
              <a:rPr lang="zh-CN" altLang="en-US">
                <a:solidFill>
                  <a:srgbClr val="0000CC"/>
                </a:solidFill>
              </a:rPr>
              <a:t>使用</a:t>
            </a:r>
            <a:r>
              <a:rPr lang="en-US" altLang="zh-CN">
                <a:solidFill>
                  <a:srgbClr val="0000CC"/>
                </a:solidFill>
              </a:rPr>
              <a:t>URI</a:t>
            </a:r>
            <a:r>
              <a:rPr lang="zh-CN" altLang="en-US">
                <a:solidFill>
                  <a:srgbClr val="0000CC"/>
                </a:solidFill>
              </a:rPr>
              <a:t>来确定资源</a:t>
            </a:r>
            <a:r>
              <a:rPr lang="zh-CN" altLang="en-US"/>
              <a:t>：</a:t>
            </a:r>
            <a:endParaRPr lang="en-US" altLang="zh-CN"/>
          </a:p>
          <a:p>
            <a:pPr lvl="2"/>
            <a:r>
              <a:rPr lang="en-US" altLang="zh-CN"/>
              <a:t>http://localhost/books/</a:t>
            </a:r>
          </a:p>
          <a:p>
            <a:pPr lvl="2"/>
            <a:r>
              <a:rPr lang="en-US" altLang="zh-CN"/>
              <a:t>http://localhost/books/ISBN-0011</a:t>
            </a:r>
          </a:p>
          <a:p>
            <a:pPr lvl="2"/>
            <a:r>
              <a:rPr lang="en-US" altLang="zh-CN"/>
              <a:t>http://localhost/books/ISBN-0011/authors</a:t>
            </a:r>
          </a:p>
          <a:p>
            <a:pPr lvl="1"/>
            <a:r>
              <a:rPr lang="zh-CN" altLang="en-US"/>
              <a:t>使用</a:t>
            </a:r>
            <a:r>
              <a:rPr lang="en-US" altLang="zh-CN"/>
              <a:t>_</a:t>
            </a:r>
            <a:r>
              <a:rPr lang="zh-CN" altLang="en-US"/>
              <a:t>或</a:t>
            </a:r>
            <a:r>
              <a:rPr lang="en-US" altLang="zh-CN"/>
              <a:t>-</a:t>
            </a:r>
            <a:r>
              <a:rPr lang="zh-CN" altLang="en-US"/>
              <a:t>来让</a:t>
            </a:r>
            <a:r>
              <a:rPr lang="en-US" altLang="zh-CN"/>
              <a:t>URI</a:t>
            </a:r>
            <a:r>
              <a:rPr lang="zh-CN" altLang="en-US"/>
              <a:t>可读性更好</a:t>
            </a:r>
          </a:p>
          <a:p>
            <a:pPr lvl="2"/>
            <a:r>
              <a:rPr lang="zh-CN" altLang="en-US"/>
              <a:t>如，</a:t>
            </a:r>
            <a:r>
              <a:rPr lang="en-US" altLang="zh-CN">
                <a:hlinkClick r:id="rId2"/>
              </a:rPr>
              <a:t>https://www.oschina.net/news/221452/google-delays-chrome-manifest-v3</a:t>
            </a:r>
            <a:endParaRPr lang="en-US" altLang="zh-CN"/>
          </a:p>
          <a:p>
            <a:pPr lvl="1"/>
            <a:r>
              <a:rPr lang="zh-CN" altLang="en-US"/>
              <a:t>使用</a:t>
            </a:r>
            <a:r>
              <a:rPr lang="en-US" altLang="zh-CN"/>
              <a:t>/</a:t>
            </a:r>
            <a:r>
              <a:rPr lang="zh-CN" altLang="en-US"/>
              <a:t>来表示资源的层级关系</a:t>
            </a:r>
            <a:endParaRPr lang="en-US" altLang="zh-CN"/>
          </a:p>
          <a:p>
            <a:pPr lvl="2"/>
            <a:r>
              <a:rPr lang="zh-CN" altLang="en-US"/>
              <a:t>如，</a:t>
            </a:r>
            <a:r>
              <a:rPr lang="en-US" altLang="zh-CN"/>
              <a:t>/orders/2021/10</a:t>
            </a:r>
            <a:r>
              <a:rPr lang="zh-CN" altLang="en-US"/>
              <a:t>可以用来表示</a:t>
            </a:r>
            <a:r>
              <a:rPr lang="en-US" altLang="zh-CN"/>
              <a:t>2021</a:t>
            </a:r>
            <a:r>
              <a:rPr lang="zh-CN" altLang="en-US"/>
              <a:t>年</a:t>
            </a:r>
            <a:r>
              <a:rPr lang="en-US" altLang="zh-CN"/>
              <a:t>10</a:t>
            </a:r>
            <a:r>
              <a:rPr lang="zh-CN" altLang="en-US"/>
              <a:t>月的订单记录</a:t>
            </a:r>
          </a:p>
        </p:txBody>
      </p:sp>
      <p:sp>
        <p:nvSpPr>
          <p:cNvPr id="4" name="灯片编号占位符 3">
            <a:extLst>
              <a:ext uri="{FF2B5EF4-FFF2-40B4-BE49-F238E27FC236}">
                <a16:creationId xmlns:a16="http://schemas.microsoft.com/office/drawing/2014/main" id="{31822F5D-C40B-4DB9-8F34-F85512A3BB0F}"/>
              </a:ext>
            </a:extLst>
          </p:cNvPr>
          <p:cNvSpPr>
            <a:spLocks noGrp="1"/>
          </p:cNvSpPr>
          <p:nvPr>
            <p:ph type="sldNum" sz="quarter" idx="12"/>
          </p:nvPr>
        </p:nvSpPr>
        <p:spPr/>
        <p:txBody>
          <a:bodyPr/>
          <a:lstStyle/>
          <a:p>
            <a:fld id="{BEE6C54C-6C12-40E0-80B0-01E42803F46F}" type="slidenum">
              <a:rPr lang="zh-CN" altLang="en-US" smtClean="0"/>
              <a:pPr/>
              <a:t>16</a:t>
            </a:fld>
            <a:endParaRPr lang="zh-CN" altLang="en-US"/>
          </a:p>
        </p:txBody>
      </p:sp>
    </p:spTree>
    <p:extLst>
      <p:ext uri="{BB962C8B-B14F-4D97-AF65-F5344CB8AC3E}">
        <p14:creationId xmlns:p14="http://schemas.microsoft.com/office/powerpoint/2010/main" val="270799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DF5A2-79AD-45E8-8389-DDA5A1ED0B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D97B60-6C1F-4CA8-815B-7E34FAA46738}"/>
              </a:ext>
            </a:extLst>
          </p:cNvPr>
          <p:cNvSpPr>
            <a:spLocks noGrp="1"/>
          </p:cNvSpPr>
          <p:nvPr>
            <p:ph idx="1"/>
          </p:nvPr>
        </p:nvSpPr>
        <p:spPr/>
        <p:txBody>
          <a:bodyPr/>
          <a:lstStyle/>
          <a:p>
            <a:r>
              <a:rPr lang="zh-CN" altLang="en-US">
                <a:solidFill>
                  <a:srgbClr val="FF0000"/>
                </a:solidFill>
              </a:rPr>
              <a:t>动词</a:t>
            </a:r>
            <a:r>
              <a:rPr lang="en-US" altLang="zh-CN">
                <a:solidFill>
                  <a:srgbClr val="FF0000"/>
                </a:solidFill>
              </a:rPr>
              <a:t>Verbs</a:t>
            </a:r>
          </a:p>
          <a:p>
            <a:pPr lvl="1"/>
            <a:r>
              <a:rPr lang="en-US" altLang="zh-CN"/>
              <a:t>HTTP</a:t>
            </a:r>
            <a:r>
              <a:rPr lang="zh-CN" altLang="en-US"/>
              <a:t>并没有为我们的</a:t>
            </a:r>
            <a:r>
              <a:rPr lang="en-US" altLang="zh-CN"/>
              <a:t>Web</a:t>
            </a:r>
            <a:r>
              <a:rPr lang="zh-CN" altLang="en-US"/>
              <a:t>服务中的每种可能的行为定义新的动词，而是引入了一组标准动词来以相同方式处理类似情况，从而消除了不必要的变化并创建了更直观的</a:t>
            </a:r>
            <a:r>
              <a:rPr lang="en-US" altLang="zh-CN"/>
              <a:t>API</a:t>
            </a:r>
            <a:r>
              <a:rPr lang="zh-CN" altLang="en-US"/>
              <a:t>。每个动词都有两个属性的不同组合，使它们适合于不同的场景</a:t>
            </a:r>
            <a:endParaRPr lang="en-US" altLang="zh-CN"/>
          </a:p>
          <a:p>
            <a:pPr lvl="1"/>
            <a:r>
              <a:rPr lang="zh-CN" altLang="en-US">
                <a:solidFill>
                  <a:srgbClr val="0000FF"/>
                </a:solidFill>
              </a:rPr>
              <a:t>动词表示施加在资源上的操作：</a:t>
            </a:r>
            <a:endParaRPr lang="en-US" altLang="zh-CN">
              <a:solidFill>
                <a:srgbClr val="0000FF"/>
              </a:solidFill>
            </a:endParaRPr>
          </a:p>
          <a:p>
            <a:pPr lvl="2"/>
            <a:r>
              <a:rPr lang="en-US" altLang="zh-CN">
                <a:solidFill>
                  <a:srgbClr val="FF0000"/>
                </a:solidFill>
              </a:rPr>
              <a:t>HTTP GET</a:t>
            </a:r>
            <a:r>
              <a:rPr lang="zh-CN" altLang="en-US">
                <a:solidFill>
                  <a:srgbClr val="FF0000"/>
                </a:solidFill>
              </a:rPr>
              <a:t>、</a:t>
            </a:r>
            <a:r>
              <a:rPr lang="en-US" altLang="zh-CN">
                <a:solidFill>
                  <a:srgbClr val="FF0000"/>
                </a:solidFill>
              </a:rPr>
              <a:t>HTTP POST</a:t>
            </a:r>
            <a:r>
              <a:rPr lang="zh-CN" altLang="en-US">
                <a:solidFill>
                  <a:srgbClr val="FF0000"/>
                </a:solidFill>
              </a:rPr>
              <a:t>、</a:t>
            </a:r>
            <a:r>
              <a:rPr lang="en-US" altLang="zh-CN">
                <a:solidFill>
                  <a:srgbClr val="FF0000"/>
                </a:solidFill>
              </a:rPr>
              <a:t>HTTP PUT</a:t>
            </a:r>
            <a:r>
              <a:rPr lang="zh-CN" altLang="en-US">
                <a:solidFill>
                  <a:srgbClr val="FF0000"/>
                </a:solidFill>
              </a:rPr>
              <a:t>、</a:t>
            </a:r>
            <a:r>
              <a:rPr lang="en-US" altLang="zh-CN">
                <a:solidFill>
                  <a:srgbClr val="FF0000"/>
                </a:solidFill>
              </a:rPr>
              <a:t>HTTPDELETE</a:t>
            </a:r>
          </a:p>
          <a:p>
            <a:pPr lvl="1"/>
            <a:r>
              <a:rPr lang="zh-CN" altLang="en-US">
                <a:solidFill>
                  <a:srgbClr val="0000CC"/>
                </a:solidFill>
              </a:rPr>
              <a:t>等幂的</a:t>
            </a:r>
            <a:r>
              <a:rPr lang="en-US" altLang="zh-CN">
                <a:solidFill>
                  <a:srgbClr val="0000CC"/>
                </a:solidFill>
              </a:rPr>
              <a:t>Idempotent</a:t>
            </a:r>
          </a:p>
          <a:p>
            <a:pPr lvl="2"/>
            <a:r>
              <a:rPr lang="zh-CN" altLang="en-US"/>
              <a:t>请求多少次，结果都一样</a:t>
            </a:r>
            <a:endParaRPr lang="en-US" altLang="zh-CN"/>
          </a:p>
          <a:p>
            <a:pPr lvl="1"/>
            <a:r>
              <a:rPr lang="zh-CN" altLang="en-US">
                <a:solidFill>
                  <a:srgbClr val="0000CC"/>
                </a:solidFill>
              </a:rPr>
              <a:t>安全</a:t>
            </a:r>
            <a:r>
              <a:rPr lang="en-US" altLang="zh-CN">
                <a:solidFill>
                  <a:srgbClr val="0000CC"/>
                </a:solidFill>
              </a:rPr>
              <a:t>Safe</a:t>
            </a:r>
          </a:p>
          <a:p>
            <a:pPr lvl="2"/>
            <a:r>
              <a:rPr lang="zh-CN" altLang="en-US"/>
              <a:t>请求多少次，都不会改变服务器状态</a:t>
            </a:r>
            <a:endParaRPr lang="en-US" altLang="zh-CN"/>
          </a:p>
          <a:p>
            <a:pPr lvl="2"/>
            <a:endParaRPr lang="en-US" altLang="zh-CN"/>
          </a:p>
        </p:txBody>
      </p:sp>
      <p:sp>
        <p:nvSpPr>
          <p:cNvPr id="4" name="灯片编号占位符 3">
            <a:extLst>
              <a:ext uri="{FF2B5EF4-FFF2-40B4-BE49-F238E27FC236}">
                <a16:creationId xmlns:a16="http://schemas.microsoft.com/office/drawing/2014/main" id="{01DEA35D-2634-4C20-93B3-C9AF3ED47222}"/>
              </a:ext>
            </a:extLst>
          </p:cNvPr>
          <p:cNvSpPr>
            <a:spLocks noGrp="1"/>
          </p:cNvSpPr>
          <p:nvPr>
            <p:ph type="sldNum" sz="quarter" idx="12"/>
          </p:nvPr>
        </p:nvSpPr>
        <p:spPr/>
        <p:txBody>
          <a:bodyPr/>
          <a:lstStyle/>
          <a:p>
            <a:fld id="{BEE6C54C-6C12-40E0-80B0-01E42803F46F}" type="slidenum">
              <a:rPr lang="zh-CN" altLang="en-US" smtClean="0"/>
              <a:pPr/>
              <a:t>17</a:t>
            </a:fld>
            <a:endParaRPr lang="zh-CN" altLang="en-US"/>
          </a:p>
        </p:txBody>
      </p:sp>
    </p:spTree>
    <p:extLst>
      <p:ext uri="{BB962C8B-B14F-4D97-AF65-F5344CB8AC3E}">
        <p14:creationId xmlns:p14="http://schemas.microsoft.com/office/powerpoint/2010/main" val="358724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A29E2-459E-41D2-9E65-205962FCDB8A}"/>
              </a:ext>
            </a:extLst>
          </p:cNvPr>
          <p:cNvSpPr>
            <a:spLocks noGrp="1"/>
          </p:cNvSpPr>
          <p:nvPr>
            <p:ph type="title"/>
          </p:nvPr>
        </p:nvSpPr>
        <p:spPr/>
        <p:txBody>
          <a:bodyPr/>
          <a:lstStyle/>
          <a:p>
            <a:r>
              <a:rPr lang="en-US" altLang="zh-CN">
                <a:ea typeface="宋体" panose="02010600030101010101" pitchFamily="2" charset="-122"/>
              </a:rPr>
              <a:t>HTTP GET</a:t>
            </a:r>
            <a:endParaRPr lang="zh-CN" altLang="en-US"/>
          </a:p>
        </p:txBody>
      </p:sp>
      <p:sp>
        <p:nvSpPr>
          <p:cNvPr id="3" name="内容占位符 2">
            <a:extLst>
              <a:ext uri="{FF2B5EF4-FFF2-40B4-BE49-F238E27FC236}">
                <a16:creationId xmlns:a16="http://schemas.microsoft.com/office/drawing/2014/main" id="{3BD6271E-DBDB-4B6B-8CAC-C1CAD0B5402B}"/>
              </a:ext>
            </a:extLst>
          </p:cNvPr>
          <p:cNvSpPr>
            <a:spLocks noGrp="1"/>
          </p:cNvSpPr>
          <p:nvPr>
            <p:ph idx="1"/>
          </p:nvPr>
        </p:nvSpPr>
        <p:spPr/>
        <p:txBody>
          <a:bodyPr>
            <a:normAutofit fontScale="85000" lnSpcReduction="20000"/>
          </a:bodyPr>
          <a:lstStyle/>
          <a:p>
            <a:r>
              <a:rPr lang="zh-CN" altLang="en-US">
                <a:solidFill>
                  <a:srgbClr val="FF0000"/>
                </a:solidFill>
              </a:rPr>
              <a:t>安全且幂等</a:t>
            </a:r>
            <a:br>
              <a:rPr lang="zh-CN" altLang="en-US"/>
            </a:br>
            <a:r>
              <a:rPr lang="zh-CN" altLang="en-US">
                <a:solidFill>
                  <a:srgbClr val="FF0000"/>
                </a:solidFill>
              </a:rPr>
              <a:t>获取表示</a:t>
            </a:r>
            <a:br>
              <a:rPr lang="zh-CN" altLang="en-US"/>
            </a:br>
            <a:r>
              <a:rPr lang="zh-CN" altLang="en-US"/>
              <a:t>变更时获取表示（缓存）</a:t>
            </a:r>
            <a:br>
              <a:rPr lang="zh-CN" altLang="en-US"/>
            </a:br>
            <a:r>
              <a:rPr lang="en-US" altLang="zh-CN"/>
              <a:t>200</a:t>
            </a:r>
            <a:r>
              <a:rPr lang="zh-CN" altLang="en-US"/>
              <a:t>（</a:t>
            </a:r>
            <a:r>
              <a:rPr lang="en-US" altLang="zh-CN"/>
              <a:t>OK</a:t>
            </a:r>
            <a:r>
              <a:rPr lang="zh-CN" altLang="en-US"/>
              <a:t>） </a:t>
            </a:r>
            <a:r>
              <a:rPr lang="en-US" altLang="zh-CN"/>
              <a:t>- </a:t>
            </a:r>
            <a:r>
              <a:rPr lang="zh-CN" altLang="en-US"/>
              <a:t>表示已在响应中发出</a:t>
            </a:r>
            <a:br>
              <a:rPr lang="zh-CN" altLang="en-US"/>
            </a:br>
            <a:r>
              <a:rPr lang="en-US" altLang="zh-CN"/>
              <a:t>204</a:t>
            </a:r>
            <a:r>
              <a:rPr lang="zh-CN" altLang="en-US"/>
              <a:t>（无内容） </a:t>
            </a:r>
            <a:r>
              <a:rPr lang="en-US" altLang="zh-CN"/>
              <a:t>- </a:t>
            </a:r>
            <a:r>
              <a:rPr lang="zh-CN" altLang="en-US"/>
              <a:t>资源有空表示</a:t>
            </a:r>
            <a:br>
              <a:rPr lang="zh-CN" altLang="en-US"/>
            </a:br>
            <a:r>
              <a:rPr lang="en-US" altLang="zh-CN"/>
              <a:t>301</a:t>
            </a:r>
            <a:r>
              <a:rPr lang="zh-CN" altLang="en-US"/>
              <a:t>（</a:t>
            </a:r>
            <a:r>
              <a:rPr lang="en-US" altLang="zh-CN"/>
              <a:t>Moved Permanently</a:t>
            </a:r>
            <a:r>
              <a:rPr lang="zh-CN" altLang="en-US"/>
              <a:t>） </a:t>
            </a:r>
            <a:r>
              <a:rPr lang="en-US" altLang="zh-CN"/>
              <a:t>- </a:t>
            </a:r>
            <a:r>
              <a:rPr lang="zh-CN" altLang="en-US"/>
              <a:t>资源的</a:t>
            </a:r>
            <a:r>
              <a:rPr lang="en-US" altLang="zh-CN"/>
              <a:t>URI</a:t>
            </a:r>
            <a:r>
              <a:rPr lang="zh-CN" altLang="en-US"/>
              <a:t>已被更新</a:t>
            </a:r>
            <a:br>
              <a:rPr lang="zh-CN" altLang="en-US"/>
            </a:br>
            <a:r>
              <a:rPr lang="en-US" altLang="zh-CN"/>
              <a:t>303</a:t>
            </a:r>
            <a:r>
              <a:rPr lang="zh-CN" altLang="en-US"/>
              <a:t>（</a:t>
            </a:r>
            <a:r>
              <a:rPr lang="en-US" altLang="zh-CN"/>
              <a:t>See Other</a:t>
            </a:r>
            <a:r>
              <a:rPr lang="zh-CN" altLang="en-US"/>
              <a:t>） </a:t>
            </a:r>
            <a:r>
              <a:rPr lang="en-US" altLang="zh-CN"/>
              <a:t>- </a:t>
            </a:r>
            <a:r>
              <a:rPr lang="zh-CN" altLang="en-US"/>
              <a:t>其他（如，负载均衡）</a:t>
            </a:r>
            <a:br>
              <a:rPr lang="zh-CN" altLang="en-US"/>
            </a:br>
            <a:r>
              <a:rPr lang="en-US" altLang="zh-CN"/>
              <a:t>304</a:t>
            </a:r>
            <a:r>
              <a:rPr lang="zh-CN" altLang="en-US"/>
              <a:t>（</a:t>
            </a:r>
            <a:r>
              <a:rPr lang="en-US" altLang="zh-CN"/>
              <a:t>not modified</a:t>
            </a:r>
            <a:r>
              <a:rPr lang="zh-CN" altLang="en-US"/>
              <a:t>）</a:t>
            </a:r>
            <a:r>
              <a:rPr lang="en-US" altLang="zh-CN"/>
              <a:t>- </a:t>
            </a:r>
            <a:r>
              <a:rPr lang="zh-CN" altLang="en-US"/>
              <a:t>资源未更改（缓存）</a:t>
            </a:r>
            <a:br>
              <a:rPr lang="zh-CN" altLang="en-US"/>
            </a:br>
            <a:r>
              <a:rPr lang="en-US" altLang="zh-CN"/>
              <a:t>400 </a:t>
            </a:r>
            <a:r>
              <a:rPr lang="zh-CN" altLang="en-US"/>
              <a:t>（</a:t>
            </a:r>
            <a:r>
              <a:rPr lang="en-US" altLang="zh-CN"/>
              <a:t>bad request</a:t>
            </a:r>
            <a:r>
              <a:rPr lang="zh-CN" altLang="en-US"/>
              <a:t>）</a:t>
            </a:r>
            <a:r>
              <a:rPr lang="en-US" altLang="zh-CN"/>
              <a:t>- </a:t>
            </a:r>
            <a:r>
              <a:rPr lang="zh-CN" altLang="en-US"/>
              <a:t>指代坏请求（如，参数错误）</a:t>
            </a:r>
            <a:br>
              <a:rPr lang="zh-CN" altLang="en-US"/>
            </a:br>
            <a:r>
              <a:rPr lang="en-US" altLang="zh-CN"/>
              <a:t>404 </a:t>
            </a:r>
            <a:r>
              <a:rPr lang="zh-CN" altLang="en-US"/>
              <a:t>（</a:t>
            </a:r>
            <a:r>
              <a:rPr lang="en-US" altLang="zh-CN"/>
              <a:t>not found</a:t>
            </a:r>
            <a:r>
              <a:rPr lang="zh-CN" altLang="en-US"/>
              <a:t>）</a:t>
            </a:r>
            <a:r>
              <a:rPr lang="en-US" altLang="zh-CN"/>
              <a:t>- </a:t>
            </a:r>
            <a:r>
              <a:rPr lang="zh-CN" altLang="en-US"/>
              <a:t>资源不存在</a:t>
            </a:r>
            <a:br>
              <a:rPr lang="zh-CN" altLang="en-US"/>
            </a:br>
            <a:r>
              <a:rPr lang="en-US" altLang="zh-CN"/>
              <a:t>406 </a:t>
            </a:r>
            <a:r>
              <a:rPr lang="zh-CN" altLang="en-US"/>
              <a:t>（</a:t>
            </a:r>
            <a:r>
              <a:rPr lang="en-US" altLang="zh-CN"/>
              <a:t>not acceptable</a:t>
            </a:r>
            <a:r>
              <a:rPr lang="zh-CN" altLang="en-US"/>
              <a:t>）</a:t>
            </a:r>
            <a:r>
              <a:rPr lang="en-US" altLang="zh-CN"/>
              <a:t>- </a:t>
            </a:r>
            <a:r>
              <a:rPr lang="zh-CN" altLang="en-US"/>
              <a:t>服务端不支持所需表示</a:t>
            </a:r>
            <a:br>
              <a:rPr lang="zh-CN" altLang="en-US"/>
            </a:br>
            <a:r>
              <a:rPr lang="en-US" altLang="zh-CN"/>
              <a:t>500 </a:t>
            </a:r>
            <a:r>
              <a:rPr lang="zh-CN" altLang="en-US"/>
              <a:t>（</a:t>
            </a:r>
            <a:r>
              <a:rPr lang="en-US" altLang="zh-CN"/>
              <a:t>internal server error</a:t>
            </a:r>
            <a:r>
              <a:rPr lang="zh-CN" altLang="en-US"/>
              <a:t>）</a:t>
            </a:r>
            <a:r>
              <a:rPr lang="en-US" altLang="zh-CN"/>
              <a:t>- </a:t>
            </a:r>
            <a:r>
              <a:rPr lang="zh-CN" altLang="en-US"/>
              <a:t>通用错误响应</a:t>
            </a:r>
            <a:br>
              <a:rPr lang="zh-CN" altLang="en-US"/>
            </a:br>
            <a:r>
              <a:rPr lang="en-US" altLang="zh-CN"/>
              <a:t>503 </a:t>
            </a:r>
            <a:r>
              <a:rPr lang="zh-CN" altLang="en-US"/>
              <a:t>（</a:t>
            </a:r>
            <a:r>
              <a:rPr lang="en-US" altLang="zh-CN"/>
              <a:t>Service Unavailable</a:t>
            </a:r>
            <a:r>
              <a:rPr lang="zh-CN" altLang="en-US"/>
              <a:t>）</a:t>
            </a:r>
            <a:r>
              <a:rPr lang="en-US" altLang="zh-CN"/>
              <a:t>- </a:t>
            </a:r>
            <a:r>
              <a:rPr lang="zh-CN" altLang="en-US"/>
              <a:t>服务端当前无法处理请求</a:t>
            </a:r>
          </a:p>
        </p:txBody>
      </p:sp>
      <p:sp>
        <p:nvSpPr>
          <p:cNvPr id="4" name="灯片编号占位符 3">
            <a:extLst>
              <a:ext uri="{FF2B5EF4-FFF2-40B4-BE49-F238E27FC236}">
                <a16:creationId xmlns:a16="http://schemas.microsoft.com/office/drawing/2014/main" id="{F0FD0CF5-DA63-461F-BA43-F2B953B83B9E}"/>
              </a:ext>
            </a:extLst>
          </p:cNvPr>
          <p:cNvSpPr>
            <a:spLocks noGrp="1"/>
          </p:cNvSpPr>
          <p:nvPr>
            <p:ph type="sldNum" sz="quarter" idx="12"/>
          </p:nvPr>
        </p:nvSpPr>
        <p:spPr/>
        <p:txBody>
          <a:bodyPr/>
          <a:lstStyle/>
          <a:p>
            <a:fld id="{BEE6C54C-6C12-40E0-80B0-01E42803F46F}" type="slidenum">
              <a:rPr lang="zh-CN" altLang="en-US" smtClean="0"/>
              <a:pPr/>
              <a:t>18</a:t>
            </a:fld>
            <a:endParaRPr lang="zh-CN" altLang="en-US"/>
          </a:p>
        </p:txBody>
      </p:sp>
      <p:sp>
        <p:nvSpPr>
          <p:cNvPr id="5" name="矩形 4">
            <a:extLst>
              <a:ext uri="{FF2B5EF4-FFF2-40B4-BE49-F238E27FC236}">
                <a16:creationId xmlns:a16="http://schemas.microsoft.com/office/drawing/2014/main" id="{09062077-76FA-4BEC-A42C-1F84811D4041}"/>
              </a:ext>
            </a:extLst>
          </p:cNvPr>
          <p:cNvSpPr/>
          <p:nvPr/>
        </p:nvSpPr>
        <p:spPr>
          <a:xfrm>
            <a:off x="5619248" y="858670"/>
            <a:ext cx="5839934" cy="2197525"/>
          </a:xfrm>
          <a:prstGeom prst="rect">
            <a:avLst/>
          </a:prstGeom>
          <a:solidFill>
            <a:schemeClr val="bg2">
              <a:lumMod val="90000"/>
            </a:schemeClr>
          </a:solidFill>
        </p:spPr>
        <p:txBody>
          <a:bodyPr wrap="square">
            <a:spAutoFit/>
          </a:bodyPr>
          <a:lstStyle/>
          <a:p>
            <a:pPr>
              <a:lnSpc>
                <a:spcPct val="90000"/>
              </a:lnSpc>
            </a:pPr>
            <a:r>
              <a:rPr lang="en-US" altLang="zh-CN" sz="2000">
                <a:ea typeface="宋体" panose="02010600030101010101" pitchFamily="2" charset="-122"/>
              </a:rPr>
              <a:t>GET </a:t>
            </a:r>
            <a:r>
              <a:rPr lang="en-US" altLang="zh-CN" sz="2000">
                <a:ea typeface="宋体" panose="02010600030101010101" pitchFamily="2" charset="-122"/>
                <a:hlinkClick r:id="rId2"/>
              </a:rPr>
              <a:t>http://localhost/books</a:t>
            </a:r>
            <a:endParaRPr lang="en-US" altLang="zh-CN" sz="2000">
              <a:ea typeface="宋体" panose="02010600030101010101" pitchFamily="2" charset="-122"/>
            </a:endParaRPr>
          </a:p>
          <a:p>
            <a:pPr lvl="1">
              <a:lnSpc>
                <a:spcPct val="90000"/>
              </a:lnSpc>
            </a:pPr>
            <a:r>
              <a:rPr lang="en-US" altLang="zh-CN" sz="1900">
                <a:ea typeface="宋体" panose="02010600030101010101" pitchFamily="2" charset="-122"/>
              </a:rPr>
              <a:t>Retrieve all books</a:t>
            </a:r>
          </a:p>
          <a:p>
            <a:pPr lvl="1">
              <a:lnSpc>
                <a:spcPct val="90000"/>
              </a:lnSpc>
            </a:pPr>
            <a:endParaRPr lang="en-US" altLang="zh-CN" sz="800">
              <a:ea typeface="宋体" panose="02010600030101010101" pitchFamily="2" charset="-122"/>
            </a:endParaRPr>
          </a:p>
          <a:p>
            <a:pPr>
              <a:lnSpc>
                <a:spcPct val="90000"/>
              </a:lnSpc>
            </a:pPr>
            <a:r>
              <a:rPr lang="en-US" altLang="zh-CN" sz="2000">
                <a:ea typeface="宋体" panose="02010600030101010101" pitchFamily="2" charset="-122"/>
              </a:rPr>
              <a:t>GET </a:t>
            </a:r>
            <a:r>
              <a:rPr lang="en-US" altLang="zh-CN" sz="2000">
                <a:ea typeface="宋体" panose="02010600030101010101" pitchFamily="2" charset="-122"/>
                <a:hlinkClick r:id="rId3"/>
              </a:rPr>
              <a:t>http://localhost/books/ISBN-0011021</a:t>
            </a:r>
            <a:endParaRPr lang="en-US" altLang="zh-CN" sz="2000">
              <a:ea typeface="宋体" panose="02010600030101010101" pitchFamily="2" charset="-122"/>
            </a:endParaRPr>
          </a:p>
          <a:p>
            <a:pPr lvl="1">
              <a:lnSpc>
                <a:spcPct val="90000"/>
              </a:lnSpc>
            </a:pPr>
            <a:r>
              <a:rPr lang="en-US" altLang="zh-CN" sz="1900">
                <a:ea typeface="宋体" panose="02010600030101010101" pitchFamily="2" charset="-122"/>
              </a:rPr>
              <a:t>Retrieve book identified with ISBN-0011021</a:t>
            </a:r>
          </a:p>
          <a:p>
            <a:pPr lvl="1">
              <a:lnSpc>
                <a:spcPct val="90000"/>
              </a:lnSpc>
            </a:pPr>
            <a:endParaRPr lang="en-US" altLang="zh-CN" sz="800">
              <a:ea typeface="宋体" panose="02010600030101010101" pitchFamily="2" charset="-122"/>
            </a:endParaRPr>
          </a:p>
          <a:p>
            <a:pPr>
              <a:lnSpc>
                <a:spcPct val="90000"/>
              </a:lnSpc>
            </a:pPr>
            <a:r>
              <a:rPr lang="en-US" altLang="zh-CN" sz="2000">
                <a:ea typeface="宋体" panose="02010600030101010101" pitchFamily="2" charset="-122"/>
              </a:rPr>
              <a:t>GET </a:t>
            </a:r>
            <a:r>
              <a:rPr lang="en-US" altLang="zh-CN" sz="2000">
                <a:ea typeface="宋体" panose="02010600030101010101" pitchFamily="2" charset="-122"/>
                <a:hlinkClick r:id="rId4"/>
              </a:rPr>
              <a:t>http://localhost/books/ISBN-0011021/authors</a:t>
            </a:r>
            <a:endParaRPr lang="en-US" altLang="zh-CN" sz="2000">
              <a:ea typeface="宋体" panose="02010600030101010101" pitchFamily="2" charset="-122"/>
            </a:endParaRPr>
          </a:p>
          <a:p>
            <a:pPr lvl="1">
              <a:lnSpc>
                <a:spcPct val="90000"/>
              </a:lnSpc>
            </a:pPr>
            <a:r>
              <a:rPr lang="en-US" altLang="zh-CN" sz="1900">
                <a:ea typeface="宋体" panose="02010600030101010101" pitchFamily="2" charset="-122"/>
              </a:rPr>
              <a:t>Retrieve authors for book identified with ISBN-0011021</a:t>
            </a:r>
          </a:p>
        </p:txBody>
      </p:sp>
    </p:spTree>
    <p:extLst>
      <p:ext uri="{BB962C8B-B14F-4D97-AF65-F5344CB8AC3E}">
        <p14:creationId xmlns:p14="http://schemas.microsoft.com/office/powerpoint/2010/main" val="198432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52B06-E083-4EEC-AD52-6072391ED263}"/>
              </a:ext>
            </a:extLst>
          </p:cNvPr>
          <p:cNvSpPr>
            <a:spLocks noGrp="1"/>
          </p:cNvSpPr>
          <p:nvPr>
            <p:ph type="title"/>
          </p:nvPr>
        </p:nvSpPr>
        <p:spPr/>
        <p:txBody>
          <a:bodyPr/>
          <a:lstStyle/>
          <a:p>
            <a:r>
              <a:rPr lang="zh-CN" altLang="en-US"/>
              <a:t>大纲</a:t>
            </a:r>
          </a:p>
        </p:txBody>
      </p:sp>
      <p:sp>
        <p:nvSpPr>
          <p:cNvPr id="3" name="内容占位符 2">
            <a:extLst>
              <a:ext uri="{FF2B5EF4-FFF2-40B4-BE49-F238E27FC236}">
                <a16:creationId xmlns:a16="http://schemas.microsoft.com/office/drawing/2014/main" id="{5878DA80-5441-420A-A77C-5BC2479D3DD2}"/>
              </a:ext>
            </a:extLst>
          </p:cNvPr>
          <p:cNvSpPr>
            <a:spLocks noGrp="1"/>
          </p:cNvSpPr>
          <p:nvPr>
            <p:ph idx="1"/>
          </p:nvPr>
        </p:nvSpPr>
        <p:spPr/>
        <p:txBody>
          <a:bodyPr/>
          <a:lstStyle/>
          <a:p>
            <a:r>
              <a:rPr lang="zh-CN" altLang="en-US"/>
              <a:t>什么是</a:t>
            </a:r>
            <a:r>
              <a:rPr lang="en-US" altLang="zh-CN"/>
              <a:t>REST</a:t>
            </a:r>
            <a:r>
              <a:rPr lang="zh-CN" altLang="en-US"/>
              <a:t>？</a:t>
            </a:r>
            <a:endParaRPr lang="en-US" altLang="zh-CN"/>
          </a:p>
          <a:p>
            <a:r>
              <a:rPr lang="zh-CN" altLang="en-US"/>
              <a:t>什么是</a:t>
            </a:r>
            <a:r>
              <a:rPr lang="en-US" altLang="zh-CN"/>
              <a:t>RESTful</a:t>
            </a:r>
            <a:r>
              <a:rPr lang="zh-CN" altLang="en-US"/>
              <a:t>？</a:t>
            </a:r>
            <a:endParaRPr lang="en-US" altLang="zh-CN"/>
          </a:p>
          <a:p>
            <a:r>
              <a:rPr lang="zh-CN" altLang="en-US"/>
              <a:t>评估</a:t>
            </a:r>
            <a:r>
              <a:rPr lang="en-US" altLang="zh-CN"/>
              <a:t>Web</a:t>
            </a:r>
            <a:r>
              <a:rPr lang="zh-CN" altLang="en-US"/>
              <a:t>架构的七大关键属性</a:t>
            </a:r>
            <a:endParaRPr lang="en-US" altLang="zh-CN"/>
          </a:p>
          <a:p>
            <a:r>
              <a:rPr lang="en-US" altLang="zh-CN"/>
              <a:t>REST</a:t>
            </a:r>
            <a:r>
              <a:rPr lang="zh-CN" altLang="en-US"/>
              <a:t>约束</a:t>
            </a:r>
            <a:endParaRPr lang="en-US" altLang="zh-CN"/>
          </a:p>
          <a:p>
            <a:r>
              <a:rPr lang="en-US" altLang="zh-CN"/>
              <a:t>REST</a:t>
            </a:r>
            <a:r>
              <a:rPr lang="zh-CN" altLang="en-US"/>
              <a:t>元素</a:t>
            </a:r>
          </a:p>
        </p:txBody>
      </p:sp>
      <p:sp>
        <p:nvSpPr>
          <p:cNvPr id="4" name="灯片编号占位符 3">
            <a:extLst>
              <a:ext uri="{FF2B5EF4-FFF2-40B4-BE49-F238E27FC236}">
                <a16:creationId xmlns:a16="http://schemas.microsoft.com/office/drawing/2014/main" id="{8900E195-1937-429C-B65F-B235BB8A40B5}"/>
              </a:ext>
            </a:extLst>
          </p:cNvPr>
          <p:cNvSpPr>
            <a:spLocks noGrp="1"/>
          </p:cNvSpPr>
          <p:nvPr>
            <p:ph type="sldNum" sz="quarter" idx="12"/>
          </p:nvPr>
        </p:nvSpPr>
        <p:spPr/>
        <p:txBody>
          <a:bodyPr/>
          <a:lstStyle/>
          <a:p>
            <a:fld id="{BEE6C54C-6C12-40E0-80B0-01E42803F46F}" type="slidenum">
              <a:rPr lang="zh-CN" altLang="en-US" smtClean="0"/>
              <a:pPr/>
              <a:t>1</a:t>
            </a:fld>
            <a:endParaRPr lang="zh-CN" altLang="en-US"/>
          </a:p>
        </p:txBody>
      </p:sp>
    </p:spTree>
    <p:extLst>
      <p:ext uri="{BB962C8B-B14F-4D97-AF65-F5344CB8AC3E}">
        <p14:creationId xmlns:p14="http://schemas.microsoft.com/office/powerpoint/2010/main" val="301930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13C08-A3E7-44C3-A51D-A2364F532E9E}"/>
              </a:ext>
            </a:extLst>
          </p:cNvPr>
          <p:cNvSpPr>
            <a:spLocks noGrp="1"/>
          </p:cNvSpPr>
          <p:nvPr>
            <p:ph type="title"/>
          </p:nvPr>
        </p:nvSpPr>
        <p:spPr/>
        <p:txBody>
          <a:bodyPr/>
          <a:lstStyle/>
          <a:p>
            <a:r>
              <a:rPr lang="en-US" altLang="zh-CN"/>
              <a:t>HTTP POST</a:t>
            </a:r>
            <a:endParaRPr lang="zh-CN" altLang="en-US"/>
          </a:p>
        </p:txBody>
      </p:sp>
      <p:sp>
        <p:nvSpPr>
          <p:cNvPr id="3" name="内容占位符 2">
            <a:extLst>
              <a:ext uri="{FF2B5EF4-FFF2-40B4-BE49-F238E27FC236}">
                <a16:creationId xmlns:a16="http://schemas.microsoft.com/office/drawing/2014/main" id="{EBE3F3D2-23A5-4EF1-AA54-5B99EE7B86BB}"/>
              </a:ext>
            </a:extLst>
          </p:cNvPr>
          <p:cNvSpPr>
            <a:spLocks noGrp="1"/>
          </p:cNvSpPr>
          <p:nvPr>
            <p:ph idx="1"/>
          </p:nvPr>
        </p:nvSpPr>
        <p:spPr/>
        <p:txBody>
          <a:bodyPr>
            <a:normAutofit fontScale="70000" lnSpcReduction="20000"/>
          </a:bodyPr>
          <a:lstStyle/>
          <a:p>
            <a:r>
              <a:rPr lang="zh-CN" altLang="en-US">
                <a:solidFill>
                  <a:srgbClr val="FF0000"/>
                </a:solidFill>
              </a:rPr>
              <a:t>不安全且不幂等</a:t>
            </a:r>
            <a:br>
              <a:rPr lang="zh-CN" altLang="en-US"/>
            </a:br>
            <a:r>
              <a:rPr lang="zh-CN" altLang="en-US"/>
              <a:t>使用服务端管理的（自动产生）实例号创建资源</a:t>
            </a:r>
            <a:br>
              <a:rPr lang="zh-CN" altLang="en-US"/>
            </a:br>
            <a:r>
              <a:rPr lang="zh-CN" altLang="en-US">
                <a:solidFill>
                  <a:srgbClr val="FF0000"/>
                </a:solidFill>
              </a:rPr>
              <a:t>创建子资源</a:t>
            </a:r>
            <a:br>
              <a:rPr lang="zh-CN" altLang="en-US"/>
            </a:br>
            <a:r>
              <a:rPr lang="zh-CN" altLang="en-US"/>
              <a:t>部分更新资源</a:t>
            </a:r>
            <a:br>
              <a:rPr lang="zh-CN" altLang="en-US"/>
            </a:br>
            <a:r>
              <a:rPr lang="en-US" altLang="zh-CN"/>
              <a:t>200</a:t>
            </a:r>
            <a:r>
              <a:rPr lang="zh-CN" altLang="en-US"/>
              <a:t>（</a:t>
            </a:r>
            <a:r>
              <a:rPr lang="en-US" altLang="zh-CN"/>
              <a:t>OK</a:t>
            </a:r>
            <a:r>
              <a:rPr lang="zh-CN" altLang="en-US"/>
              <a:t>）</a:t>
            </a:r>
            <a:r>
              <a:rPr lang="en-US" altLang="zh-CN"/>
              <a:t>- </a:t>
            </a:r>
            <a:r>
              <a:rPr lang="zh-CN" altLang="en-US"/>
              <a:t>如果现有资源已被更改</a:t>
            </a:r>
            <a:br>
              <a:rPr lang="zh-CN" altLang="en-US"/>
            </a:br>
            <a:r>
              <a:rPr lang="en-US" altLang="zh-CN"/>
              <a:t>201</a:t>
            </a:r>
            <a:r>
              <a:rPr lang="zh-CN" altLang="en-US"/>
              <a:t>（</a:t>
            </a:r>
            <a:r>
              <a:rPr lang="en-US" altLang="zh-CN"/>
              <a:t>created</a:t>
            </a:r>
            <a:r>
              <a:rPr lang="zh-CN" altLang="en-US"/>
              <a:t>）</a:t>
            </a:r>
            <a:r>
              <a:rPr lang="en-US" altLang="zh-CN"/>
              <a:t>- </a:t>
            </a:r>
            <a:r>
              <a:rPr lang="zh-CN" altLang="en-US"/>
              <a:t>如果新资源被创建</a:t>
            </a:r>
            <a:br>
              <a:rPr lang="zh-CN" altLang="en-US"/>
            </a:br>
            <a:r>
              <a:rPr lang="en-US" altLang="zh-CN"/>
              <a:t>202</a:t>
            </a:r>
            <a:r>
              <a:rPr lang="zh-CN" altLang="en-US"/>
              <a:t>（</a:t>
            </a:r>
            <a:r>
              <a:rPr lang="en-US" altLang="zh-CN"/>
              <a:t>accepted</a:t>
            </a:r>
            <a:r>
              <a:rPr lang="zh-CN" altLang="en-US"/>
              <a:t>）</a:t>
            </a:r>
            <a:r>
              <a:rPr lang="en-US" altLang="zh-CN"/>
              <a:t>- </a:t>
            </a:r>
            <a:r>
              <a:rPr lang="zh-CN" altLang="en-US"/>
              <a:t>已接受处理请求但尚未完成（异步处理）</a:t>
            </a:r>
            <a:br>
              <a:rPr lang="zh-CN" altLang="en-US"/>
            </a:br>
            <a:r>
              <a:rPr lang="en-US" altLang="zh-CN"/>
              <a:t>301</a:t>
            </a:r>
            <a:r>
              <a:rPr lang="zh-CN" altLang="en-US"/>
              <a:t>（</a:t>
            </a:r>
            <a:r>
              <a:rPr lang="en-US" altLang="zh-CN"/>
              <a:t>Moved Permanently</a:t>
            </a:r>
            <a:r>
              <a:rPr lang="zh-CN" altLang="en-US"/>
              <a:t>）</a:t>
            </a:r>
            <a:r>
              <a:rPr lang="en-US" altLang="zh-CN"/>
              <a:t>- </a:t>
            </a:r>
            <a:r>
              <a:rPr lang="zh-CN" altLang="en-US"/>
              <a:t>资源的</a:t>
            </a:r>
            <a:r>
              <a:rPr lang="en-US" altLang="zh-CN"/>
              <a:t>URI</a:t>
            </a:r>
            <a:r>
              <a:rPr lang="zh-CN" altLang="en-US"/>
              <a:t>被更新</a:t>
            </a:r>
            <a:br>
              <a:rPr lang="zh-CN" altLang="en-US"/>
            </a:br>
            <a:r>
              <a:rPr lang="en-US" altLang="zh-CN"/>
              <a:t>303</a:t>
            </a:r>
            <a:r>
              <a:rPr lang="zh-CN" altLang="en-US"/>
              <a:t>（</a:t>
            </a:r>
            <a:r>
              <a:rPr lang="en-US" altLang="zh-CN"/>
              <a:t>See Other</a:t>
            </a:r>
            <a:r>
              <a:rPr lang="zh-CN" altLang="en-US"/>
              <a:t>）</a:t>
            </a:r>
            <a:r>
              <a:rPr lang="en-US" altLang="zh-CN"/>
              <a:t>- </a:t>
            </a:r>
            <a:r>
              <a:rPr lang="zh-CN" altLang="en-US"/>
              <a:t>其他（如，负载均衡）</a:t>
            </a:r>
            <a:br>
              <a:rPr lang="zh-CN" altLang="en-US"/>
            </a:br>
            <a:r>
              <a:rPr lang="en-US" altLang="zh-CN"/>
              <a:t>400</a:t>
            </a:r>
            <a:r>
              <a:rPr lang="zh-CN" altLang="en-US"/>
              <a:t>（</a:t>
            </a:r>
            <a:r>
              <a:rPr lang="en-US" altLang="zh-CN"/>
              <a:t>bad request</a:t>
            </a:r>
            <a:r>
              <a:rPr lang="zh-CN" altLang="en-US"/>
              <a:t>）</a:t>
            </a:r>
            <a:r>
              <a:rPr lang="en-US" altLang="zh-CN"/>
              <a:t>- </a:t>
            </a:r>
            <a:r>
              <a:rPr lang="zh-CN" altLang="en-US"/>
              <a:t>指代坏请求</a:t>
            </a:r>
            <a:br>
              <a:rPr lang="zh-CN" altLang="en-US"/>
            </a:br>
            <a:r>
              <a:rPr lang="en-US" altLang="zh-CN"/>
              <a:t>404 </a:t>
            </a:r>
            <a:r>
              <a:rPr lang="zh-CN" altLang="en-US"/>
              <a:t>（</a:t>
            </a:r>
            <a:r>
              <a:rPr lang="en-US" altLang="zh-CN"/>
              <a:t>not found</a:t>
            </a:r>
            <a:r>
              <a:rPr lang="zh-CN" altLang="en-US"/>
              <a:t>）</a:t>
            </a:r>
            <a:r>
              <a:rPr lang="en-US" altLang="zh-CN"/>
              <a:t>- </a:t>
            </a:r>
            <a:r>
              <a:rPr lang="zh-CN" altLang="en-US"/>
              <a:t>资源不存在</a:t>
            </a:r>
            <a:br>
              <a:rPr lang="zh-CN" altLang="en-US"/>
            </a:br>
            <a:r>
              <a:rPr lang="en-US" altLang="zh-CN"/>
              <a:t>406 </a:t>
            </a:r>
            <a:r>
              <a:rPr lang="zh-CN" altLang="en-US"/>
              <a:t>（</a:t>
            </a:r>
            <a:r>
              <a:rPr lang="en-US" altLang="zh-CN"/>
              <a:t>not acceptable</a:t>
            </a:r>
            <a:r>
              <a:rPr lang="zh-CN" altLang="en-US"/>
              <a:t>）</a:t>
            </a:r>
            <a:r>
              <a:rPr lang="en-US" altLang="zh-CN"/>
              <a:t>- </a:t>
            </a:r>
            <a:r>
              <a:rPr lang="zh-CN" altLang="en-US"/>
              <a:t>服务端不支持所需表示</a:t>
            </a:r>
            <a:br>
              <a:rPr lang="zh-CN" altLang="en-US"/>
            </a:br>
            <a:r>
              <a:rPr lang="en-US" altLang="zh-CN"/>
              <a:t>409 </a:t>
            </a:r>
            <a:r>
              <a:rPr lang="zh-CN" altLang="en-US"/>
              <a:t>（</a:t>
            </a:r>
            <a:r>
              <a:rPr lang="en-US" altLang="zh-CN"/>
              <a:t>conflict</a:t>
            </a:r>
            <a:r>
              <a:rPr lang="zh-CN" altLang="en-US"/>
              <a:t>）</a:t>
            </a:r>
            <a:r>
              <a:rPr lang="en-US" altLang="zh-CN"/>
              <a:t>- </a:t>
            </a:r>
            <a:r>
              <a:rPr lang="zh-CN" altLang="en-US"/>
              <a:t>通用冲突</a:t>
            </a:r>
            <a:br>
              <a:rPr lang="zh-CN" altLang="en-US"/>
            </a:br>
            <a:r>
              <a:rPr lang="en-US" altLang="zh-CN"/>
              <a:t>412 </a:t>
            </a:r>
            <a:r>
              <a:rPr lang="zh-CN" altLang="en-US"/>
              <a:t>（</a:t>
            </a:r>
            <a:r>
              <a:rPr lang="en-US" altLang="zh-CN"/>
              <a:t>Precondition Failed</a:t>
            </a:r>
            <a:r>
              <a:rPr lang="zh-CN" altLang="en-US"/>
              <a:t>）</a:t>
            </a:r>
            <a:r>
              <a:rPr lang="en-US" altLang="zh-CN"/>
              <a:t>- </a:t>
            </a:r>
            <a:r>
              <a:rPr lang="zh-CN" altLang="en-US"/>
              <a:t>前置条件失败（如执行条件更新时的冲突）</a:t>
            </a:r>
            <a:br>
              <a:rPr lang="zh-CN" altLang="en-US"/>
            </a:br>
            <a:r>
              <a:rPr lang="en-US" altLang="zh-CN"/>
              <a:t>415 </a:t>
            </a:r>
            <a:r>
              <a:rPr lang="zh-CN" altLang="en-US"/>
              <a:t>（</a:t>
            </a:r>
            <a:r>
              <a:rPr lang="en-US" altLang="zh-CN"/>
              <a:t>unsupported media type</a:t>
            </a:r>
            <a:r>
              <a:rPr lang="zh-CN" altLang="en-US"/>
              <a:t>）</a:t>
            </a:r>
            <a:r>
              <a:rPr lang="en-US" altLang="zh-CN"/>
              <a:t>- </a:t>
            </a:r>
            <a:r>
              <a:rPr lang="zh-CN" altLang="en-US"/>
              <a:t>接受到的表示不受支持</a:t>
            </a:r>
            <a:br>
              <a:rPr lang="zh-CN" altLang="en-US"/>
            </a:br>
            <a:r>
              <a:rPr lang="en-US" altLang="zh-CN"/>
              <a:t>500 </a:t>
            </a:r>
            <a:r>
              <a:rPr lang="zh-CN" altLang="en-US"/>
              <a:t>（</a:t>
            </a:r>
            <a:r>
              <a:rPr lang="en-US" altLang="zh-CN"/>
              <a:t>internal server error</a:t>
            </a:r>
            <a:r>
              <a:rPr lang="zh-CN" altLang="en-US"/>
              <a:t>）</a:t>
            </a:r>
            <a:r>
              <a:rPr lang="en-US" altLang="zh-CN"/>
              <a:t>- </a:t>
            </a:r>
            <a:r>
              <a:rPr lang="zh-CN" altLang="en-US"/>
              <a:t>通用错误响应</a:t>
            </a:r>
            <a:br>
              <a:rPr lang="zh-CN" altLang="en-US"/>
            </a:br>
            <a:r>
              <a:rPr lang="en-US" altLang="zh-CN"/>
              <a:t>503 </a:t>
            </a:r>
            <a:r>
              <a:rPr lang="zh-CN" altLang="en-US"/>
              <a:t>（</a:t>
            </a:r>
            <a:r>
              <a:rPr lang="en-US" altLang="zh-CN"/>
              <a:t>Service Unavailable</a:t>
            </a:r>
            <a:r>
              <a:rPr lang="zh-CN" altLang="en-US"/>
              <a:t>）</a:t>
            </a:r>
            <a:r>
              <a:rPr lang="en-US" altLang="zh-CN"/>
              <a:t>- </a:t>
            </a:r>
            <a:r>
              <a:rPr lang="zh-CN" altLang="en-US"/>
              <a:t>服务当前无法处理请求</a:t>
            </a:r>
          </a:p>
        </p:txBody>
      </p:sp>
      <p:sp>
        <p:nvSpPr>
          <p:cNvPr id="4" name="灯片编号占位符 3">
            <a:extLst>
              <a:ext uri="{FF2B5EF4-FFF2-40B4-BE49-F238E27FC236}">
                <a16:creationId xmlns:a16="http://schemas.microsoft.com/office/drawing/2014/main" id="{7D0D8C46-B67D-45BC-9470-880350B4A554}"/>
              </a:ext>
            </a:extLst>
          </p:cNvPr>
          <p:cNvSpPr>
            <a:spLocks noGrp="1"/>
          </p:cNvSpPr>
          <p:nvPr>
            <p:ph type="sldNum" sz="quarter" idx="12"/>
          </p:nvPr>
        </p:nvSpPr>
        <p:spPr/>
        <p:txBody>
          <a:bodyPr/>
          <a:lstStyle/>
          <a:p>
            <a:fld id="{BEE6C54C-6C12-40E0-80B0-01E42803F46F}" type="slidenum">
              <a:rPr lang="zh-CN" altLang="en-US" smtClean="0"/>
              <a:pPr/>
              <a:t>19</a:t>
            </a:fld>
            <a:endParaRPr lang="zh-CN" altLang="en-US"/>
          </a:p>
        </p:txBody>
      </p:sp>
      <p:sp>
        <p:nvSpPr>
          <p:cNvPr id="5" name="矩形 4">
            <a:extLst>
              <a:ext uri="{FF2B5EF4-FFF2-40B4-BE49-F238E27FC236}">
                <a16:creationId xmlns:a16="http://schemas.microsoft.com/office/drawing/2014/main" id="{76BD0FBE-463E-43FC-96FE-B3874B5C67D8}"/>
              </a:ext>
            </a:extLst>
          </p:cNvPr>
          <p:cNvSpPr/>
          <p:nvPr/>
        </p:nvSpPr>
        <p:spPr>
          <a:xfrm>
            <a:off x="6282566" y="3626223"/>
            <a:ext cx="5359512" cy="1138773"/>
          </a:xfrm>
          <a:prstGeom prst="rect">
            <a:avLst/>
          </a:prstGeom>
          <a:solidFill>
            <a:schemeClr val="bg2">
              <a:lumMod val="90000"/>
            </a:schemeClr>
          </a:solidFill>
        </p:spPr>
        <p:txBody>
          <a:bodyPr wrap="square">
            <a:spAutoFit/>
          </a:bodyPr>
          <a:lstStyle/>
          <a:p>
            <a:r>
              <a:rPr lang="en-US" altLang="zh-CN" sz="2800">
                <a:ea typeface="宋体" panose="02010600030101010101" pitchFamily="2" charset="-122"/>
              </a:rPr>
              <a:t>POST </a:t>
            </a:r>
            <a:r>
              <a:rPr lang="en-US" altLang="zh-CN" sz="2800">
                <a:ea typeface="宋体" panose="02010600030101010101" pitchFamily="2" charset="-122"/>
                <a:hlinkClick r:id="rId2"/>
              </a:rPr>
              <a:t>http://localhost/books/</a:t>
            </a:r>
            <a:r>
              <a:rPr lang="en-US" altLang="zh-CN" sz="2800">
                <a:ea typeface="宋体" panose="02010600030101010101" pitchFamily="2" charset="-122"/>
              </a:rPr>
              <a:t>  </a:t>
            </a:r>
          </a:p>
          <a:p>
            <a:pPr lvl="1"/>
            <a:r>
              <a:rPr lang="en-US" altLang="zh-CN" sz="2000">
                <a:ea typeface="宋体" panose="02010600030101010101" pitchFamily="2" charset="-122"/>
              </a:rPr>
              <a:t>Content: {title, authors[], …}</a:t>
            </a:r>
          </a:p>
          <a:p>
            <a:pPr lvl="1"/>
            <a:r>
              <a:rPr lang="en-US" altLang="zh-CN" sz="2000">
                <a:ea typeface="宋体" panose="02010600030101010101" pitchFamily="2" charset="-122"/>
              </a:rPr>
              <a:t>Creates a new book with given properties</a:t>
            </a:r>
          </a:p>
        </p:txBody>
      </p:sp>
    </p:spTree>
    <p:extLst>
      <p:ext uri="{BB962C8B-B14F-4D97-AF65-F5344CB8AC3E}">
        <p14:creationId xmlns:p14="http://schemas.microsoft.com/office/powerpoint/2010/main" val="375913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D097A-9EA8-4157-996B-670C27A5C1C6}"/>
              </a:ext>
            </a:extLst>
          </p:cNvPr>
          <p:cNvSpPr>
            <a:spLocks noGrp="1"/>
          </p:cNvSpPr>
          <p:nvPr>
            <p:ph type="title"/>
          </p:nvPr>
        </p:nvSpPr>
        <p:spPr/>
        <p:txBody>
          <a:bodyPr/>
          <a:lstStyle/>
          <a:p>
            <a:r>
              <a:rPr lang="en-US" altLang="zh-CN"/>
              <a:t>HTTP PUT</a:t>
            </a:r>
            <a:endParaRPr lang="zh-CN" altLang="en-US"/>
          </a:p>
        </p:txBody>
      </p:sp>
      <p:sp>
        <p:nvSpPr>
          <p:cNvPr id="3" name="内容占位符 2">
            <a:extLst>
              <a:ext uri="{FF2B5EF4-FFF2-40B4-BE49-F238E27FC236}">
                <a16:creationId xmlns:a16="http://schemas.microsoft.com/office/drawing/2014/main" id="{00B93365-B8E4-4F8C-9C05-9241D117D876}"/>
              </a:ext>
            </a:extLst>
          </p:cNvPr>
          <p:cNvSpPr>
            <a:spLocks noGrp="1"/>
          </p:cNvSpPr>
          <p:nvPr>
            <p:ph idx="1"/>
          </p:nvPr>
        </p:nvSpPr>
        <p:spPr/>
        <p:txBody>
          <a:bodyPr>
            <a:normAutofit fontScale="77500" lnSpcReduction="20000"/>
          </a:bodyPr>
          <a:lstStyle/>
          <a:p>
            <a:r>
              <a:rPr lang="zh-CN" altLang="en-US">
                <a:solidFill>
                  <a:srgbClr val="FF0000"/>
                </a:solidFill>
              </a:rPr>
              <a:t>不安全但幂等</a:t>
            </a:r>
            <a:br>
              <a:rPr lang="zh-CN" altLang="en-US"/>
            </a:br>
            <a:r>
              <a:rPr lang="zh-CN" altLang="en-US"/>
              <a:t>用客户端管理的实例号创建一个资源</a:t>
            </a:r>
            <a:br>
              <a:rPr lang="zh-CN" altLang="en-US"/>
            </a:br>
            <a:r>
              <a:rPr lang="zh-CN" altLang="en-US">
                <a:solidFill>
                  <a:srgbClr val="FF0000"/>
                </a:solidFill>
              </a:rPr>
              <a:t>通过替换的方式更新资源</a:t>
            </a:r>
            <a:br>
              <a:rPr lang="zh-CN" altLang="en-US"/>
            </a:br>
            <a:r>
              <a:rPr lang="en-US" altLang="zh-CN"/>
              <a:t>200 </a:t>
            </a:r>
            <a:r>
              <a:rPr lang="zh-CN" altLang="en-US"/>
              <a:t>（</a:t>
            </a:r>
            <a:r>
              <a:rPr lang="en-US" altLang="zh-CN"/>
              <a:t>OK</a:t>
            </a:r>
            <a:r>
              <a:rPr lang="zh-CN" altLang="en-US"/>
              <a:t>）</a:t>
            </a:r>
            <a:r>
              <a:rPr lang="en-US" altLang="zh-CN"/>
              <a:t>- </a:t>
            </a:r>
            <a:r>
              <a:rPr lang="zh-CN" altLang="en-US"/>
              <a:t>如果已存在资源被更改</a:t>
            </a:r>
            <a:br>
              <a:rPr lang="zh-CN" altLang="en-US"/>
            </a:br>
            <a:r>
              <a:rPr lang="en-US" altLang="zh-CN"/>
              <a:t>201 </a:t>
            </a:r>
            <a:r>
              <a:rPr lang="zh-CN" altLang="en-US"/>
              <a:t>（</a:t>
            </a:r>
            <a:r>
              <a:rPr lang="en-US" altLang="zh-CN"/>
              <a:t>created</a:t>
            </a:r>
            <a:r>
              <a:rPr lang="zh-CN" altLang="en-US"/>
              <a:t>）</a:t>
            </a:r>
            <a:r>
              <a:rPr lang="en-US" altLang="zh-CN"/>
              <a:t>- </a:t>
            </a:r>
            <a:r>
              <a:rPr lang="zh-CN" altLang="en-US"/>
              <a:t>如果新资源被创建</a:t>
            </a:r>
            <a:br>
              <a:rPr lang="zh-CN" altLang="en-US"/>
            </a:br>
            <a:r>
              <a:rPr lang="en-US" altLang="zh-CN"/>
              <a:t>301</a:t>
            </a:r>
            <a:r>
              <a:rPr lang="zh-CN" altLang="en-US"/>
              <a:t>（</a:t>
            </a:r>
            <a:r>
              <a:rPr lang="en-US" altLang="zh-CN"/>
              <a:t>Moved Permanently</a:t>
            </a:r>
            <a:r>
              <a:rPr lang="zh-CN" altLang="en-US"/>
              <a:t>）</a:t>
            </a:r>
            <a:r>
              <a:rPr lang="en-US" altLang="zh-CN"/>
              <a:t>- </a:t>
            </a:r>
            <a:r>
              <a:rPr lang="zh-CN" altLang="en-US"/>
              <a:t>资源的</a:t>
            </a:r>
            <a:r>
              <a:rPr lang="en-US" altLang="zh-CN"/>
              <a:t>URI</a:t>
            </a:r>
            <a:r>
              <a:rPr lang="zh-CN" altLang="en-US"/>
              <a:t>已更改</a:t>
            </a:r>
            <a:br>
              <a:rPr lang="zh-CN" altLang="en-US"/>
            </a:br>
            <a:r>
              <a:rPr lang="en-US" altLang="zh-CN"/>
              <a:t>303 </a:t>
            </a:r>
            <a:r>
              <a:rPr lang="zh-CN" altLang="en-US"/>
              <a:t>（</a:t>
            </a:r>
            <a:r>
              <a:rPr lang="en-US" altLang="zh-CN"/>
              <a:t>See Other</a:t>
            </a:r>
            <a:r>
              <a:rPr lang="zh-CN" altLang="en-US"/>
              <a:t>）</a:t>
            </a:r>
            <a:r>
              <a:rPr lang="en-US" altLang="zh-CN"/>
              <a:t>- </a:t>
            </a:r>
            <a:r>
              <a:rPr lang="zh-CN" altLang="en-US"/>
              <a:t>其他（如，负载均衡）</a:t>
            </a:r>
            <a:br>
              <a:rPr lang="zh-CN" altLang="en-US"/>
            </a:br>
            <a:r>
              <a:rPr lang="en-US" altLang="zh-CN"/>
              <a:t>400 </a:t>
            </a:r>
            <a:r>
              <a:rPr lang="zh-CN" altLang="en-US"/>
              <a:t>（</a:t>
            </a:r>
            <a:r>
              <a:rPr lang="en-US" altLang="zh-CN"/>
              <a:t>bad request</a:t>
            </a:r>
            <a:r>
              <a:rPr lang="zh-CN" altLang="en-US"/>
              <a:t>）</a:t>
            </a:r>
            <a:r>
              <a:rPr lang="en-US" altLang="zh-CN"/>
              <a:t>- </a:t>
            </a:r>
            <a:r>
              <a:rPr lang="zh-CN" altLang="en-US"/>
              <a:t>指代坏请求</a:t>
            </a:r>
            <a:br>
              <a:rPr lang="zh-CN" altLang="en-US"/>
            </a:br>
            <a:r>
              <a:rPr lang="en-US" altLang="zh-CN"/>
              <a:t>404 </a:t>
            </a:r>
            <a:r>
              <a:rPr lang="zh-CN" altLang="en-US"/>
              <a:t>（</a:t>
            </a:r>
            <a:r>
              <a:rPr lang="en-US" altLang="zh-CN"/>
              <a:t>not found</a:t>
            </a:r>
            <a:r>
              <a:rPr lang="zh-CN" altLang="en-US"/>
              <a:t>）</a:t>
            </a:r>
            <a:r>
              <a:rPr lang="en-US" altLang="zh-CN"/>
              <a:t>- </a:t>
            </a:r>
            <a:r>
              <a:rPr lang="zh-CN" altLang="en-US"/>
              <a:t>资源不存在</a:t>
            </a:r>
            <a:br>
              <a:rPr lang="zh-CN" altLang="en-US"/>
            </a:br>
            <a:r>
              <a:rPr lang="en-US" altLang="zh-CN"/>
              <a:t>406 </a:t>
            </a:r>
            <a:r>
              <a:rPr lang="zh-CN" altLang="en-US"/>
              <a:t>（</a:t>
            </a:r>
            <a:r>
              <a:rPr lang="en-US" altLang="zh-CN"/>
              <a:t>not acceptable</a:t>
            </a:r>
            <a:r>
              <a:rPr lang="zh-CN" altLang="en-US"/>
              <a:t>）</a:t>
            </a:r>
            <a:r>
              <a:rPr lang="en-US" altLang="zh-CN"/>
              <a:t>- </a:t>
            </a:r>
            <a:r>
              <a:rPr lang="zh-CN" altLang="en-US"/>
              <a:t>服务端不支持所需表示</a:t>
            </a:r>
            <a:br>
              <a:rPr lang="zh-CN" altLang="en-US"/>
            </a:br>
            <a:r>
              <a:rPr lang="en-US" altLang="zh-CN"/>
              <a:t>409 </a:t>
            </a:r>
            <a:r>
              <a:rPr lang="zh-CN" altLang="en-US"/>
              <a:t>（</a:t>
            </a:r>
            <a:r>
              <a:rPr lang="en-US" altLang="zh-CN"/>
              <a:t>conflict</a:t>
            </a:r>
            <a:r>
              <a:rPr lang="zh-CN" altLang="en-US"/>
              <a:t>）</a:t>
            </a:r>
            <a:r>
              <a:rPr lang="en-US" altLang="zh-CN"/>
              <a:t>- </a:t>
            </a:r>
            <a:r>
              <a:rPr lang="zh-CN" altLang="en-US"/>
              <a:t>通用冲突</a:t>
            </a:r>
            <a:br>
              <a:rPr lang="zh-CN" altLang="en-US"/>
            </a:br>
            <a:r>
              <a:rPr lang="en-US" altLang="zh-CN"/>
              <a:t>412 </a:t>
            </a:r>
            <a:r>
              <a:rPr lang="zh-CN" altLang="en-US"/>
              <a:t>（</a:t>
            </a:r>
            <a:r>
              <a:rPr lang="en-US" altLang="zh-CN"/>
              <a:t>Precondition Failed</a:t>
            </a:r>
            <a:r>
              <a:rPr lang="zh-CN" altLang="en-US"/>
              <a:t>）</a:t>
            </a:r>
            <a:r>
              <a:rPr lang="en-US" altLang="zh-CN"/>
              <a:t>- </a:t>
            </a:r>
            <a:r>
              <a:rPr lang="zh-CN" altLang="en-US"/>
              <a:t>前置条件失败（如执行条件更新时的冲突）</a:t>
            </a:r>
            <a:br>
              <a:rPr lang="zh-CN" altLang="en-US"/>
            </a:br>
            <a:r>
              <a:rPr lang="en-US" altLang="zh-CN"/>
              <a:t>415 </a:t>
            </a:r>
            <a:r>
              <a:rPr lang="zh-CN" altLang="en-US"/>
              <a:t>（</a:t>
            </a:r>
            <a:r>
              <a:rPr lang="en-US" altLang="zh-CN"/>
              <a:t>unsupported media type</a:t>
            </a:r>
            <a:r>
              <a:rPr lang="zh-CN" altLang="en-US"/>
              <a:t>）</a:t>
            </a:r>
            <a:r>
              <a:rPr lang="en-US" altLang="zh-CN"/>
              <a:t>- </a:t>
            </a:r>
            <a:r>
              <a:rPr lang="zh-CN" altLang="en-US"/>
              <a:t>接受到的表示不受支持</a:t>
            </a:r>
            <a:br>
              <a:rPr lang="zh-CN" altLang="en-US"/>
            </a:br>
            <a:r>
              <a:rPr lang="en-US" altLang="zh-CN"/>
              <a:t>500 </a:t>
            </a:r>
            <a:r>
              <a:rPr lang="zh-CN" altLang="en-US"/>
              <a:t>（</a:t>
            </a:r>
            <a:r>
              <a:rPr lang="en-US" altLang="zh-CN"/>
              <a:t>internal server error</a:t>
            </a:r>
            <a:r>
              <a:rPr lang="zh-CN" altLang="en-US"/>
              <a:t>）</a:t>
            </a:r>
            <a:r>
              <a:rPr lang="en-US" altLang="zh-CN"/>
              <a:t>- </a:t>
            </a:r>
            <a:r>
              <a:rPr lang="zh-CN" altLang="en-US"/>
              <a:t>通用错误响应</a:t>
            </a:r>
            <a:br>
              <a:rPr lang="zh-CN" altLang="en-US"/>
            </a:br>
            <a:r>
              <a:rPr lang="en-US" altLang="zh-CN"/>
              <a:t>503 </a:t>
            </a:r>
            <a:r>
              <a:rPr lang="zh-CN" altLang="en-US"/>
              <a:t>（</a:t>
            </a:r>
            <a:r>
              <a:rPr lang="en-US" altLang="zh-CN"/>
              <a:t>Service Unavailable</a:t>
            </a:r>
            <a:r>
              <a:rPr lang="zh-CN" altLang="en-US"/>
              <a:t>）</a:t>
            </a:r>
            <a:r>
              <a:rPr lang="en-US" altLang="zh-CN"/>
              <a:t>- </a:t>
            </a:r>
            <a:r>
              <a:rPr lang="zh-CN" altLang="en-US"/>
              <a:t>服务当前无法处理请求</a:t>
            </a:r>
          </a:p>
        </p:txBody>
      </p:sp>
      <p:sp>
        <p:nvSpPr>
          <p:cNvPr id="4" name="灯片编号占位符 3">
            <a:extLst>
              <a:ext uri="{FF2B5EF4-FFF2-40B4-BE49-F238E27FC236}">
                <a16:creationId xmlns:a16="http://schemas.microsoft.com/office/drawing/2014/main" id="{E487B794-E825-46D7-B9CE-CD965753BEC9}"/>
              </a:ext>
            </a:extLst>
          </p:cNvPr>
          <p:cNvSpPr>
            <a:spLocks noGrp="1"/>
          </p:cNvSpPr>
          <p:nvPr>
            <p:ph type="sldNum" sz="quarter" idx="12"/>
          </p:nvPr>
        </p:nvSpPr>
        <p:spPr/>
        <p:txBody>
          <a:bodyPr/>
          <a:lstStyle/>
          <a:p>
            <a:fld id="{BEE6C54C-6C12-40E0-80B0-01E42803F46F}" type="slidenum">
              <a:rPr lang="zh-CN" altLang="en-US" smtClean="0"/>
              <a:pPr/>
              <a:t>20</a:t>
            </a:fld>
            <a:endParaRPr lang="zh-CN" altLang="en-US"/>
          </a:p>
        </p:txBody>
      </p:sp>
      <p:sp>
        <p:nvSpPr>
          <p:cNvPr id="5" name="矩形 4">
            <a:extLst>
              <a:ext uri="{FF2B5EF4-FFF2-40B4-BE49-F238E27FC236}">
                <a16:creationId xmlns:a16="http://schemas.microsoft.com/office/drawing/2014/main" id="{F6D76F78-BB03-4267-85F9-42E20BD9C4BF}"/>
              </a:ext>
            </a:extLst>
          </p:cNvPr>
          <p:cNvSpPr/>
          <p:nvPr/>
        </p:nvSpPr>
        <p:spPr>
          <a:xfrm>
            <a:off x="5697070" y="1541567"/>
            <a:ext cx="6096000" cy="1446550"/>
          </a:xfrm>
          <a:prstGeom prst="rect">
            <a:avLst/>
          </a:prstGeom>
          <a:solidFill>
            <a:schemeClr val="bg2">
              <a:lumMod val="90000"/>
            </a:schemeClr>
          </a:solidFill>
        </p:spPr>
        <p:txBody>
          <a:bodyPr>
            <a:spAutoFit/>
          </a:bodyPr>
          <a:lstStyle/>
          <a:p>
            <a:r>
              <a:rPr lang="en-US" altLang="zh-CN" sz="2800">
                <a:ea typeface="宋体" panose="02010600030101010101" pitchFamily="2" charset="-122"/>
              </a:rPr>
              <a:t>PUT </a:t>
            </a:r>
            <a:r>
              <a:rPr lang="en-US" altLang="zh-CN" sz="2800">
                <a:ea typeface="宋体" panose="02010600030101010101" pitchFamily="2" charset="-122"/>
                <a:hlinkClick r:id="rId2"/>
              </a:rPr>
              <a:t>http://localhost/books/isbn-111</a:t>
            </a:r>
            <a:r>
              <a:rPr lang="en-US" altLang="zh-CN" sz="2800">
                <a:ea typeface="宋体" panose="02010600030101010101" pitchFamily="2" charset="-122"/>
              </a:rPr>
              <a:t> </a:t>
            </a:r>
          </a:p>
          <a:p>
            <a:pPr lvl="1"/>
            <a:r>
              <a:rPr lang="en-US" altLang="zh-CN" sz="2000">
                <a:ea typeface="宋体" panose="02010600030101010101" pitchFamily="2" charset="-122"/>
              </a:rPr>
              <a:t>Content: {isbn, title, authors[], …}</a:t>
            </a:r>
          </a:p>
          <a:p>
            <a:pPr lvl="1"/>
            <a:r>
              <a:rPr lang="en-US" altLang="zh-CN" sz="2000">
                <a:ea typeface="宋体" panose="02010600030101010101" pitchFamily="2" charset="-122"/>
              </a:rPr>
              <a:t>Updates book identified by isbn-111 with submitted properties</a:t>
            </a:r>
          </a:p>
        </p:txBody>
      </p:sp>
    </p:spTree>
    <p:extLst>
      <p:ext uri="{BB962C8B-B14F-4D97-AF65-F5344CB8AC3E}">
        <p14:creationId xmlns:p14="http://schemas.microsoft.com/office/powerpoint/2010/main" val="128001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B5370-DADF-413E-9182-5023AD75A4EF}"/>
              </a:ext>
            </a:extLst>
          </p:cNvPr>
          <p:cNvSpPr>
            <a:spLocks noGrp="1"/>
          </p:cNvSpPr>
          <p:nvPr>
            <p:ph type="title"/>
          </p:nvPr>
        </p:nvSpPr>
        <p:spPr/>
        <p:txBody>
          <a:bodyPr/>
          <a:lstStyle/>
          <a:p>
            <a:r>
              <a:rPr lang="en-US" altLang="zh-CN"/>
              <a:t>HTTP DELETE</a:t>
            </a:r>
            <a:endParaRPr lang="zh-CN" altLang="en-US"/>
          </a:p>
        </p:txBody>
      </p:sp>
      <p:sp>
        <p:nvSpPr>
          <p:cNvPr id="3" name="内容占位符 2">
            <a:extLst>
              <a:ext uri="{FF2B5EF4-FFF2-40B4-BE49-F238E27FC236}">
                <a16:creationId xmlns:a16="http://schemas.microsoft.com/office/drawing/2014/main" id="{9A73A09E-D426-4B7C-9021-138731DB679D}"/>
              </a:ext>
            </a:extLst>
          </p:cNvPr>
          <p:cNvSpPr>
            <a:spLocks noGrp="1"/>
          </p:cNvSpPr>
          <p:nvPr>
            <p:ph idx="1"/>
          </p:nvPr>
        </p:nvSpPr>
        <p:spPr/>
        <p:txBody>
          <a:bodyPr>
            <a:normAutofit lnSpcReduction="10000"/>
          </a:bodyPr>
          <a:lstStyle/>
          <a:p>
            <a:r>
              <a:rPr lang="zh-CN" altLang="en-US">
                <a:solidFill>
                  <a:srgbClr val="FF0000"/>
                </a:solidFill>
              </a:rPr>
              <a:t>不安全但幂等</a:t>
            </a:r>
            <a:br>
              <a:rPr lang="zh-CN" altLang="en-US">
                <a:solidFill>
                  <a:srgbClr val="FF0000"/>
                </a:solidFill>
              </a:rPr>
            </a:br>
            <a:r>
              <a:rPr lang="zh-CN" altLang="en-US">
                <a:solidFill>
                  <a:srgbClr val="FF0000"/>
                </a:solidFill>
              </a:rPr>
              <a:t>删除资源</a:t>
            </a:r>
            <a:br>
              <a:rPr lang="zh-CN" altLang="en-US"/>
            </a:br>
            <a:r>
              <a:rPr lang="en-US" altLang="zh-CN"/>
              <a:t>200 </a:t>
            </a:r>
            <a:r>
              <a:rPr lang="zh-CN" altLang="en-US"/>
              <a:t>（</a:t>
            </a:r>
            <a:r>
              <a:rPr lang="en-US" altLang="zh-CN"/>
              <a:t>OK</a:t>
            </a:r>
            <a:r>
              <a:rPr lang="zh-CN" altLang="en-US"/>
              <a:t>）</a:t>
            </a:r>
            <a:r>
              <a:rPr lang="en-US" altLang="zh-CN"/>
              <a:t>- </a:t>
            </a:r>
            <a:r>
              <a:rPr lang="zh-CN" altLang="en-US"/>
              <a:t>资源已被删除</a:t>
            </a:r>
            <a:br>
              <a:rPr lang="zh-CN" altLang="en-US"/>
            </a:br>
            <a:r>
              <a:rPr lang="en-US" altLang="zh-CN"/>
              <a:t>301 </a:t>
            </a:r>
            <a:r>
              <a:rPr lang="zh-CN" altLang="en-US"/>
              <a:t>（</a:t>
            </a:r>
            <a:r>
              <a:rPr lang="en-US" altLang="zh-CN"/>
              <a:t>Moved Permanently</a:t>
            </a:r>
            <a:r>
              <a:rPr lang="zh-CN" altLang="en-US"/>
              <a:t>）</a:t>
            </a:r>
            <a:r>
              <a:rPr lang="en-US" altLang="zh-CN"/>
              <a:t>- </a:t>
            </a:r>
            <a:r>
              <a:rPr lang="zh-CN" altLang="en-US"/>
              <a:t>资源的</a:t>
            </a:r>
            <a:r>
              <a:rPr lang="en-US" altLang="zh-CN"/>
              <a:t>URI</a:t>
            </a:r>
            <a:r>
              <a:rPr lang="zh-CN" altLang="en-US"/>
              <a:t>已更改</a:t>
            </a:r>
            <a:br>
              <a:rPr lang="zh-CN" altLang="en-US"/>
            </a:br>
            <a:r>
              <a:rPr lang="en-US" altLang="zh-CN"/>
              <a:t>303 </a:t>
            </a:r>
            <a:r>
              <a:rPr lang="zh-CN" altLang="en-US"/>
              <a:t>（</a:t>
            </a:r>
            <a:r>
              <a:rPr lang="en-US" altLang="zh-CN"/>
              <a:t>See Other</a:t>
            </a:r>
            <a:r>
              <a:rPr lang="zh-CN" altLang="en-US"/>
              <a:t>）</a:t>
            </a:r>
            <a:r>
              <a:rPr lang="en-US" altLang="zh-CN"/>
              <a:t>- </a:t>
            </a:r>
            <a:r>
              <a:rPr lang="zh-CN" altLang="en-US"/>
              <a:t>其他，如负载均衡</a:t>
            </a:r>
            <a:br>
              <a:rPr lang="zh-CN" altLang="en-US"/>
            </a:br>
            <a:r>
              <a:rPr lang="en-US" altLang="zh-CN"/>
              <a:t>400 </a:t>
            </a:r>
            <a:r>
              <a:rPr lang="zh-CN" altLang="en-US"/>
              <a:t>（</a:t>
            </a:r>
            <a:r>
              <a:rPr lang="en-US" altLang="zh-CN"/>
              <a:t>bad request</a:t>
            </a:r>
            <a:r>
              <a:rPr lang="zh-CN" altLang="en-US"/>
              <a:t>）</a:t>
            </a:r>
            <a:r>
              <a:rPr lang="en-US" altLang="zh-CN"/>
              <a:t>- </a:t>
            </a:r>
            <a:r>
              <a:rPr lang="zh-CN" altLang="en-US"/>
              <a:t>指代坏请求</a:t>
            </a:r>
            <a:br>
              <a:rPr lang="zh-CN" altLang="en-US"/>
            </a:br>
            <a:r>
              <a:rPr lang="en-US" altLang="zh-CN"/>
              <a:t>404 </a:t>
            </a:r>
            <a:r>
              <a:rPr lang="zh-CN" altLang="en-US"/>
              <a:t>（</a:t>
            </a:r>
            <a:r>
              <a:rPr lang="en-US" altLang="zh-CN"/>
              <a:t>not found</a:t>
            </a:r>
            <a:r>
              <a:rPr lang="zh-CN" altLang="en-US"/>
              <a:t>）</a:t>
            </a:r>
            <a:r>
              <a:rPr lang="en-US" altLang="zh-CN"/>
              <a:t>- </a:t>
            </a:r>
            <a:r>
              <a:rPr lang="zh-CN" altLang="en-US"/>
              <a:t>资源不存在</a:t>
            </a:r>
            <a:br>
              <a:rPr lang="zh-CN" altLang="en-US"/>
            </a:br>
            <a:r>
              <a:rPr lang="en-US" altLang="zh-CN"/>
              <a:t>409 </a:t>
            </a:r>
            <a:r>
              <a:rPr lang="zh-CN" altLang="en-US"/>
              <a:t>（</a:t>
            </a:r>
            <a:r>
              <a:rPr lang="en-US" altLang="zh-CN"/>
              <a:t>conflict</a:t>
            </a:r>
            <a:r>
              <a:rPr lang="zh-CN" altLang="en-US"/>
              <a:t>）</a:t>
            </a:r>
            <a:r>
              <a:rPr lang="en-US" altLang="zh-CN"/>
              <a:t>- </a:t>
            </a:r>
            <a:r>
              <a:rPr lang="zh-CN" altLang="en-US"/>
              <a:t>通用冲突</a:t>
            </a:r>
            <a:br>
              <a:rPr lang="zh-CN" altLang="en-US"/>
            </a:br>
            <a:r>
              <a:rPr lang="en-US" altLang="zh-CN"/>
              <a:t>500 </a:t>
            </a:r>
            <a:r>
              <a:rPr lang="zh-CN" altLang="en-US"/>
              <a:t>（</a:t>
            </a:r>
            <a:r>
              <a:rPr lang="en-US" altLang="zh-CN"/>
              <a:t>internal server error</a:t>
            </a:r>
            <a:r>
              <a:rPr lang="zh-CN" altLang="en-US"/>
              <a:t>）</a:t>
            </a:r>
            <a:r>
              <a:rPr lang="en-US" altLang="zh-CN"/>
              <a:t>- </a:t>
            </a:r>
            <a:r>
              <a:rPr lang="zh-CN" altLang="en-US"/>
              <a:t>通用错误响应</a:t>
            </a:r>
            <a:br>
              <a:rPr lang="zh-CN" altLang="en-US"/>
            </a:br>
            <a:r>
              <a:rPr lang="en-US" altLang="zh-CN"/>
              <a:t>503 </a:t>
            </a:r>
            <a:r>
              <a:rPr lang="zh-CN" altLang="en-US"/>
              <a:t>（</a:t>
            </a:r>
            <a:r>
              <a:rPr lang="en-US" altLang="zh-CN"/>
              <a:t>Service Unavailable</a:t>
            </a:r>
            <a:r>
              <a:rPr lang="zh-CN" altLang="en-US"/>
              <a:t>）</a:t>
            </a:r>
            <a:r>
              <a:rPr lang="en-US" altLang="zh-CN"/>
              <a:t>- </a:t>
            </a:r>
            <a:r>
              <a:rPr lang="zh-CN" altLang="en-US"/>
              <a:t>服务端当前无法处理请求</a:t>
            </a:r>
          </a:p>
        </p:txBody>
      </p:sp>
      <p:sp>
        <p:nvSpPr>
          <p:cNvPr id="4" name="灯片编号占位符 3">
            <a:extLst>
              <a:ext uri="{FF2B5EF4-FFF2-40B4-BE49-F238E27FC236}">
                <a16:creationId xmlns:a16="http://schemas.microsoft.com/office/drawing/2014/main" id="{2C4DCD3E-52DC-4583-B4AF-9904965D9427}"/>
              </a:ext>
            </a:extLst>
          </p:cNvPr>
          <p:cNvSpPr>
            <a:spLocks noGrp="1"/>
          </p:cNvSpPr>
          <p:nvPr>
            <p:ph type="sldNum" sz="quarter" idx="12"/>
          </p:nvPr>
        </p:nvSpPr>
        <p:spPr/>
        <p:txBody>
          <a:bodyPr/>
          <a:lstStyle/>
          <a:p>
            <a:fld id="{BEE6C54C-6C12-40E0-80B0-01E42803F46F}" type="slidenum">
              <a:rPr lang="zh-CN" altLang="en-US" smtClean="0"/>
              <a:pPr/>
              <a:t>21</a:t>
            </a:fld>
            <a:endParaRPr lang="zh-CN" altLang="en-US"/>
          </a:p>
        </p:txBody>
      </p:sp>
      <p:sp>
        <p:nvSpPr>
          <p:cNvPr id="5" name="矩形 4">
            <a:extLst>
              <a:ext uri="{FF2B5EF4-FFF2-40B4-BE49-F238E27FC236}">
                <a16:creationId xmlns:a16="http://schemas.microsoft.com/office/drawing/2014/main" id="{EA393462-2405-4CC7-94C8-D4C6304303DC}"/>
              </a:ext>
            </a:extLst>
          </p:cNvPr>
          <p:cNvSpPr/>
          <p:nvPr/>
        </p:nvSpPr>
        <p:spPr>
          <a:xfrm>
            <a:off x="5510720" y="1769665"/>
            <a:ext cx="5843080" cy="830997"/>
          </a:xfrm>
          <a:prstGeom prst="rect">
            <a:avLst/>
          </a:prstGeom>
          <a:solidFill>
            <a:schemeClr val="bg2">
              <a:lumMod val="90000"/>
            </a:schemeClr>
          </a:solidFill>
        </p:spPr>
        <p:txBody>
          <a:bodyPr wrap="square">
            <a:spAutoFit/>
          </a:bodyPr>
          <a:lstStyle/>
          <a:p>
            <a:r>
              <a:rPr lang="en-US" altLang="zh-CN" sz="2400">
                <a:ea typeface="宋体" panose="02010600030101010101" pitchFamily="2" charset="-122"/>
              </a:rPr>
              <a:t>DELETE </a:t>
            </a:r>
            <a:r>
              <a:rPr lang="en-US" altLang="zh-CN" sz="2400">
                <a:ea typeface="宋体" panose="02010600030101010101" pitchFamily="2" charset="-122"/>
                <a:hlinkClick r:id="rId2"/>
              </a:rPr>
              <a:t>http://localhost/books/ISBN-0011</a:t>
            </a:r>
            <a:endParaRPr lang="en-US" altLang="zh-CN" sz="2400">
              <a:ea typeface="宋体" panose="02010600030101010101" pitchFamily="2" charset="-122"/>
            </a:endParaRPr>
          </a:p>
          <a:p>
            <a:pPr lvl="1"/>
            <a:r>
              <a:rPr lang="en-US" altLang="zh-CN" sz="2400">
                <a:ea typeface="宋体" panose="02010600030101010101" pitchFamily="2" charset="-122"/>
              </a:rPr>
              <a:t>Delete book identified by ISBN-0011</a:t>
            </a:r>
          </a:p>
        </p:txBody>
      </p:sp>
    </p:spTree>
    <p:extLst>
      <p:ext uri="{BB962C8B-B14F-4D97-AF65-F5344CB8AC3E}">
        <p14:creationId xmlns:p14="http://schemas.microsoft.com/office/powerpoint/2010/main" val="403914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C53B0-9AB3-4320-A832-68B9F854D9D5}"/>
              </a:ext>
            </a:extLst>
          </p:cNvPr>
          <p:cNvSpPr>
            <a:spLocks noGrp="1"/>
          </p:cNvSpPr>
          <p:nvPr>
            <p:ph type="title"/>
          </p:nvPr>
        </p:nvSpPr>
        <p:spPr/>
        <p:txBody>
          <a:bodyPr/>
          <a:lstStyle/>
          <a:p>
            <a:r>
              <a:rPr lang="zh-CN" altLang="en-US"/>
              <a:t>表示</a:t>
            </a:r>
            <a:r>
              <a:rPr lang="en-US" altLang="zh-CN"/>
              <a:t>Representations</a:t>
            </a:r>
            <a:endParaRPr lang="zh-CN" altLang="en-US"/>
          </a:p>
        </p:txBody>
      </p:sp>
      <p:sp>
        <p:nvSpPr>
          <p:cNvPr id="3" name="内容占位符 2">
            <a:extLst>
              <a:ext uri="{FF2B5EF4-FFF2-40B4-BE49-F238E27FC236}">
                <a16:creationId xmlns:a16="http://schemas.microsoft.com/office/drawing/2014/main" id="{A1BACF60-7741-4FCF-87AE-6EEF6F6A3E9B}"/>
              </a:ext>
            </a:extLst>
          </p:cNvPr>
          <p:cNvSpPr>
            <a:spLocks noGrp="1"/>
          </p:cNvSpPr>
          <p:nvPr>
            <p:ph idx="1"/>
          </p:nvPr>
        </p:nvSpPr>
        <p:spPr/>
        <p:txBody>
          <a:bodyPr/>
          <a:lstStyle/>
          <a:p>
            <a:r>
              <a:rPr lang="zh-CN" altLang="en-US"/>
              <a:t>数据以各种格式表示或返回给客户端？</a:t>
            </a:r>
            <a:endParaRPr lang="en-US" altLang="zh-CN"/>
          </a:p>
          <a:p>
            <a:endParaRPr lang="en-US" altLang="zh-CN" sz="900"/>
          </a:p>
          <a:p>
            <a:r>
              <a:rPr lang="zh-CN" altLang="en-US"/>
              <a:t>两类主要格式</a:t>
            </a:r>
            <a:endParaRPr lang="en-US" altLang="zh-CN"/>
          </a:p>
          <a:p>
            <a:pPr lvl="1"/>
            <a:r>
              <a:rPr lang="en-US" altLang="zh-CN" sz="2400">
                <a:ea typeface="宋体" panose="02010600030101010101" pitchFamily="2" charset="-122"/>
              </a:rPr>
              <a:t>JavaScript Object Notation (JSON)</a:t>
            </a:r>
          </a:p>
          <a:p>
            <a:pPr lvl="1"/>
            <a:r>
              <a:rPr lang="en-US" altLang="zh-CN" sz="2400">
                <a:ea typeface="宋体" panose="02010600030101010101" pitchFamily="2" charset="-122"/>
              </a:rPr>
              <a:t>XML</a:t>
            </a:r>
          </a:p>
          <a:p>
            <a:pPr lvl="1"/>
            <a:endParaRPr lang="en-US" altLang="zh-CN" sz="900"/>
          </a:p>
          <a:p>
            <a:r>
              <a:rPr lang="zh-CN" altLang="en-US"/>
              <a:t>注意：同一数据可以有多种表示</a:t>
            </a:r>
          </a:p>
        </p:txBody>
      </p:sp>
      <p:sp>
        <p:nvSpPr>
          <p:cNvPr id="4" name="灯片编号占位符 3">
            <a:extLst>
              <a:ext uri="{FF2B5EF4-FFF2-40B4-BE49-F238E27FC236}">
                <a16:creationId xmlns:a16="http://schemas.microsoft.com/office/drawing/2014/main" id="{BC2FECDB-AC19-43BA-860A-A77965CB19AA}"/>
              </a:ext>
            </a:extLst>
          </p:cNvPr>
          <p:cNvSpPr>
            <a:spLocks noGrp="1"/>
          </p:cNvSpPr>
          <p:nvPr>
            <p:ph type="sldNum" sz="quarter" idx="12"/>
          </p:nvPr>
        </p:nvSpPr>
        <p:spPr/>
        <p:txBody>
          <a:bodyPr/>
          <a:lstStyle/>
          <a:p>
            <a:fld id="{BEE6C54C-6C12-40E0-80B0-01E42803F46F}" type="slidenum">
              <a:rPr lang="zh-CN" altLang="en-US" smtClean="0"/>
              <a:pPr/>
              <a:t>22</a:t>
            </a:fld>
            <a:endParaRPr lang="zh-CN" altLang="en-US"/>
          </a:p>
        </p:txBody>
      </p:sp>
      <p:sp>
        <p:nvSpPr>
          <p:cNvPr id="5" name="矩形 4">
            <a:extLst>
              <a:ext uri="{FF2B5EF4-FFF2-40B4-BE49-F238E27FC236}">
                <a16:creationId xmlns:a16="http://schemas.microsoft.com/office/drawing/2014/main" id="{E5720ABF-48E9-45D0-8C9A-87E934B02631}"/>
              </a:ext>
            </a:extLst>
          </p:cNvPr>
          <p:cNvSpPr/>
          <p:nvPr/>
        </p:nvSpPr>
        <p:spPr>
          <a:xfrm>
            <a:off x="6624440" y="1835585"/>
            <a:ext cx="5168630" cy="4124206"/>
          </a:xfrm>
          <a:prstGeom prst="rect">
            <a:avLst/>
          </a:prstGeom>
          <a:solidFill>
            <a:schemeClr val="bg2">
              <a:lumMod val="90000"/>
            </a:schemeClr>
          </a:solidFill>
        </p:spPr>
        <p:txBody>
          <a:bodyPr wrap="square">
            <a:spAutoFit/>
          </a:bodyPr>
          <a:lstStyle/>
          <a:p>
            <a:r>
              <a:rPr lang="en-US" altLang="zh-CN" sz="2800">
                <a:solidFill>
                  <a:srgbClr val="0000FF"/>
                </a:solidFill>
                <a:ea typeface="宋体" panose="02010600030101010101" pitchFamily="2" charset="-122"/>
              </a:rPr>
              <a:t>XML</a:t>
            </a:r>
          </a:p>
          <a:p>
            <a:endParaRPr lang="en-US" altLang="zh-CN" sz="1400">
              <a:solidFill>
                <a:srgbClr val="0000FF"/>
              </a:solidFill>
              <a:ea typeface="宋体" panose="02010600030101010101" pitchFamily="2" charset="-122"/>
            </a:endParaRPr>
          </a:p>
          <a:p>
            <a:pPr lvl="1"/>
            <a:r>
              <a:rPr lang="en-US" altLang="zh-CN">
                <a:solidFill>
                  <a:srgbClr val="0000FF"/>
                </a:solidFill>
                <a:ea typeface="宋体" panose="02010600030101010101" pitchFamily="2" charset="-122"/>
              </a:rPr>
              <a:t>&lt;COURSE&gt;</a:t>
            </a:r>
          </a:p>
          <a:p>
            <a:pPr lvl="2"/>
            <a:r>
              <a:rPr lang="en-US" altLang="zh-CN">
                <a:solidFill>
                  <a:srgbClr val="0000FF"/>
                </a:solidFill>
                <a:ea typeface="宋体" panose="02010600030101010101" pitchFamily="2" charset="-122"/>
              </a:rPr>
              <a:t>&lt;ID&gt;CS2650&lt;/ID&gt;</a:t>
            </a:r>
          </a:p>
          <a:p>
            <a:pPr lvl="2"/>
            <a:r>
              <a:rPr lang="en-US" altLang="zh-CN">
                <a:solidFill>
                  <a:srgbClr val="0000FF"/>
                </a:solidFill>
                <a:ea typeface="宋体" panose="02010600030101010101" pitchFamily="2" charset="-122"/>
              </a:rPr>
              <a:t>&lt;NAME&gt;Distributed Multimedia Software&lt;/NAME&gt;</a:t>
            </a:r>
          </a:p>
          <a:p>
            <a:pPr lvl="1"/>
            <a:r>
              <a:rPr lang="en-US" altLang="zh-CN">
                <a:solidFill>
                  <a:srgbClr val="0000FF"/>
                </a:solidFill>
                <a:ea typeface="宋体" panose="02010600030101010101" pitchFamily="2" charset="-122"/>
              </a:rPr>
              <a:t>&lt;/COURSE&gt;</a:t>
            </a:r>
          </a:p>
          <a:p>
            <a:pPr lvl="1"/>
            <a:endParaRPr lang="en-US" altLang="zh-CN" sz="1400">
              <a:solidFill>
                <a:srgbClr val="0000FF"/>
              </a:solidFill>
              <a:ea typeface="宋体" panose="02010600030101010101" pitchFamily="2" charset="-122"/>
            </a:endParaRPr>
          </a:p>
          <a:p>
            <a:r>
              <a:rPr lang="en-US" altLang="zh-CN" sz="2800">
                <a:solidFill>
                  <a:srgbClr val="0000FF"/>
                </a:solidFill>
                <a:ea typeface="宋体" panose="02010600030101010101" pitchFamily="2" charset="-122"/>
              </a:rPr>
              <a:t>JSON</a:t>
            </a:r>
          </a:p>
          <a:p>
            <a:endParaRPr lang="en-US" altLang="zh-CN" sz="1400">
              <a:solidFill>
                <a:srgbClr val="0000FF"/>
              </a:solidFill>
              <a:ea typeface="宋体" panose="02010600030101010101" pitchFamily="2" charset="-122"/>
            </a:endParaRPr>
          </a:p>
          <a:p>
            <a:pPr lvl="1"/>
            <a:r>
              <a:rPr lang="en-US" altLang="zh-CN">
                <a:solidFill>
                  <a:srgbClr val="0000FF"/>
                </a:solidFill>
                <a:ea typeface="宋体" panose="02010600030101010101" pitchFamily="2" charset="-122"/>
              </a:rPr>
              <a:t>{course</a:t>
            </a:r>
          </a:p>
          <a:p>
            <a:pPr lvl="2"/>
            <a:r>
              <a:rPr lang="en-US" altLang="zh-CN">
                <a:solidFill>
                  <a:srgbClr val="0000FF"/>
                </a:solidFill>
                <a:ea typeface="宋体" panose="02010600030101010101" pitchFamily="2" charset="-122"/>
              </a:rPr>
              <a:t>{id: CS2650}</a:t>
            </a:r>
          </a:p>
          <a:p>
            <a:pPr lvl="2"/>
            <a:r>
              <a:rPr lang="en-US" altLang="zh-CN">
                <a:solidFill>
                  <a:srgbClr val="0000FF"/>
                </a:solidFill>
                <a:ea typeface="宋体" panose="02010600030101010101" pitchFamily="2" charset="-122"/>
              </a:rPr>
              <a:t>{name: Distributed Multimedia Sofware}</a:t>
            </a:r>
          </a:p>
          <a:p>
            <a:pPr lvl="1"/>
            <a:r>
              <a:rPr lang="en-US" altLang="zh-CN">
                <a:solidFill>
                  <a:srgbClr val="0000FF"/>
                </a:solidFill>
                <a:ea typeface="宋体" panose="02010600030101010101" pitchFamily="2" charset="-122"/>
              </a:rPr>
              <a:t>}</a:t>
            </a:r>
            <a:endParaRPr lang="zh-CN" altLang="en-US">
              <a:solidFill>
                <a:srgbClr val="0000FF"/>
              </a:solidFill>
            </a:endParaRPr>
          </a:p>
        </p:txBody>
      </p:sp>
    </p:spTree>
    <p:extLst>
      <p:ext uri="{BB962C8B-B14F-4D97-AF65-F5344CB8AC3E}">
        <p14:creationId xmlns:p14="http://schemas.microsoft.com/office/powerpoint/2010/main" val="7222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CC59E-9E81-426A-A2EC-15A42448BF4E}"/>
              </a:ext>
            </a:extLst>
          </p:cNvPr>
          <p:cNvSpPr>
            <a:spLocks noGrp="1"/>
          </p:cNvSpPr>
          <p:nvPr>
            <p:ph type="title"/>
          </p:nvPr>
        </p:nvSpPr>
        <p:spPr/>
        <p:txBody>
          <a:bodyPr>
            <a:normAutofit fontScale="90000"/>
          </a:bodyPr>
          <a:lstStyle/>
          <a:p>
            <a:r>
              <a:rPr lang="en-US" altLang="zh-CN">
                <a:ea typeface="宋体" panose="02010600030101010101" pitchFamily="2" charset="-122"/>
              </a:rPr>
              <a:t>Why is it called </a:t>
            </a:r>
            <a:br>
              <a:rPr lang="en-US" altLang="zh-CN">
                <a:ea typeface="宋体" panose="02010600030101010101" pitchFamily="2" charset="-122"/>
              </a:rPr>
            </a:br>
            <a:r>
              <a:rPr lang="en-US" altLang="zh-CN">
                <a:ea typeface="宋体" panose="02010600030101010101" pitchFamily="2" charset="-122"/>
              </a:rPr>
              <a:t>"Representational State Transfer"?</a:t>
            </a:r>
            <a:endParaRPr lang="zh-CN" altLang="en-US"/>
          </a:p>
        </p:txBody>
      </p:sp>
      <p:sp>
        <p:nvSpPr>
          <p:cNvPr id="4" name="灯片编号占位符 3">
            <a:extLst>
              <a:ext uri="{FF2B5EF4-FFF2-40B4-BE49-F238E27FC236}">
                <a16:creationId xmlns:a16="http://schemas.microsoft.com/office/drawing/2014/main" id="{4C09ECC0-5BB7-49A5-B159-C9272ECB1924}"/>
              </a:ext>
            </a:extLst>
          </p:cNvPr>
          <p:cNvSpPr>
            <a:spLocks noGrp="1"/>
          </p:cNvSpPr>
          <p:nvPr>
            <p:ph type="sldNum" sz="quarter" idx="12"/>
          </p:nvPr>
        </p:nvSpPr>
        <p:spPr/>
        <p:txBody>
          <a:bodyPr/>
          <a:lstStyle/>
          <a:p>
            <a:fld id="{BEE6C54C-6C12-40E0-80B0-01E42803F46F}" type="slidenum">
              <a:rPr lang="zh-CN" altLang="en-US" smtClean="0"/>
              <a:pPr/>
              <a:t>23</a:t>
            </a:fld>
            <a:endParaRPr lang="zh-CN" altLang="en-US"/>
          </a:p>
        </p:txBody>
      </p:sp>
      <p:sp>
        <p:nvSpPr>
          <p:cNvPr id="5" name="Oval 3">
            <a:extLst>
              <a:ext uri="{FF2B5EF4-FFF2-40B4-BE49-F238E27FC236}">
                <a16:creationId xmlns:a16="http://schemas.microsoft.com/office/drawing/2014/main" id="{5B7C5528-D2AB-4D54-87DC-388AECE71017}"/>
              </a:ext>
            </a:extLst>
          </p:cNvPr>
          <p:cNvSpPr>
            <a:spLocks noChangeArrowheads="1"/>
          </p:cNvSpPr>
          <p:nvPr/>
        </p:nvSpPr>
        <p:spPr bwMode="auto">
          <a:xfrm>
            <a:off x="7563087" y="1464842"/>
            <a:ext cx="1731962" cy="16351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9" tIns="50799" rIns="101599" bIns="50799" anchor="ct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zh-CN" sz="2000" b="1">
                <a:ea typeface="宋体" panose="02010600030101010101" pitchFamily="2" charset="-122"/>
              </a:rPr>
              <a:t>Resource</a:t>
            </a:r>
          </a:p>
        </p:txBody>
      </p:sp>
      <p:sp>
        <p:nvSpPr>
          <p:cNvPr id="6" name="Rectangle 4">
            <a:extLst>
              <a:ext uri="{FF2B5EF4-FFF2-40B4-BE49-F238E27FC236}">
                <a16:creationId xmlns:a16="http://schemas.microsoft.com/office/drawing/2014/main" id="{1679698A-991B-450F-8387-B4AB40CF4705}"/>
              </a:ext>
            </a:extLst>
          </p:cNvPr>
          <p:cNvSpPr>
            <a:spLocks noChangeArrowheads="1"/>
          </p:cNvSpPr>
          <p:nvPr/>
        </p:nvSpPr>
        <p:spPr bwMode="auto">
          <a:xfrm>
            <a:off x="1830624" y="1734717"/>
            <a:ext cx="1427163" cy="1139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9" tIns="50799" rIns="101599" bIns="50799" anchor="ct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zh-CN" sz="2000" b="1">
                <a:ea typeface="宋体" panose="02010600030101010101" pitchFamily="2" charset="-122"/>
              </a:rPr>
              <a:t>Client</a:t>
            </a:r>
          </a:p>
        </p:txBody>
      </p:sp>
      <p:sp>
        <p:nvSpPr>
          <p:cNvPr id="7" name="Line 5">
            <a:extLst>
              <a:ext uri="{FF2B5EF4-FFF2-40B4-BE49-F238E27FC236}">
                <a16:creationId xmlns:a16="http://schemas.microsoft.com/office/drawing/2014/main" id="{94753C08-008B-4E7A-B900-BD7FA612665A}"/>
              </a:ext>
            </a:extLst>
          </p:cNvPr>
          <p:cNvSpPr>
            <a:spLocks noChangeShapeType="1"/>
          </p:cNvSpPr>
          <p:nvPr/>
        </p:nvSpPr>
        <p:spPr bwMode="auto">
          <a:xfrm flipV="1">
            <a:off x="3257787" y="2231604"/>
            <a:ext cx="42179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 name="Text Box 6">
            <a:extLst>
              <a:ext uri="{FF2B5EF4-FFF2-40B4-BE49-F238E27FC236}">
                <a16:creationId xmlns:a16="http://schemas.microsoft.com/office/drawing/2014/main" id="{C324E85E-F771-43D4-953E-04A8656EBD56}"/>
              </a:ext>
            </a:extLst>
          </p:cNvPr>
          <p:cNvSpPr txBox="1">
            <a:spLocks noChangeArrowheads="1"/>
          </p:cNvSpPr>
          <p:nvPr/>
        </p:nvSpPr>
        <p:spPr bwMode="auto">
          <a:xfrm>
            <a:off x="3397487" y="1841079"/>
            <a:ext cx="4099325" cy="41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9" tIns="50799" rIns="101599" bIns="50799">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2000" b="1">
                <a:ea typeface="宋体" panose="02010600030101010101" pitchFamily="2" charset="-122"/>
              </a:rPr>
              <a:t>http://www.boeing.com/aircraft/747</a:t>
            </a:r>
          </a:p>
        </p:txBody>
      </p:sp>
      <p:sp>
        <p:nvSpPr>
          <p:cNvPr id="9" name="Line 7">
            <a:extLst>
              <a:ext uri="{FF2B5EF4-FFF2-40B4-BE49-F238E27FC236}">
                <a16:creationId xmlns:a16="http://schemas.microsoft.com/office/drawing/2014/main" id="{EB0C6AD6-7580-4E48-B975-1BA8C24C0895}"/>
              </a:ext>
            </a:extLst>
          </p:cNvPr>
          <p:cNvSpPr>
            <a:spLocks noChangeShapeType="1"/>
          </p:cNvSpPr>
          <p:nvPr/>
        </p:nvSpPr>
        <p:spPr bwMode="auto">
          <a:xfrm flipH="1">
            <a:off x="3291124" y="2409404"/>
            <a:ext cx="4248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Line 8">
            <a:extLst>
              <a:ext uri="{FF2B5EF4-FFF2-40B4-BE49-F238E27FC236}">
                <a16:creationId xmlns:a16="http://schemas.microsoft.com/office/drawing/2014/main" id="{4FAB0606-9F65-4515-ABA4-40C3CA69AA49}"/>
              </a:ext>
            </a:extLst>
          </p:cNvPr>
          <p:cNvSpPr>
            <a:spLocks noChangeShapeType="1"/>
          </p:cNvSpPr>
          <p:nvPr/>
        </p:nvSpPr>
        <p:spPr bwMode="auto">
          <a:xfrm>
            <a:off x="4381737" y="2444329"/>
            <a:ext cx="0"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 name="Line 9">
            <a:extLst>
              <a:ext uri="{FF2B5EF4-FFF2-40B4-BE49-F238E27FC236}">
                <a16:creationId xmlns:a16="http://schemas.microsoft.com/office/drawing/2014/main" id="{31429EFD-667C-4921-9CAE-8CE0624D0DA0}"/>
              </a:ext>
            </a:extLst>
          </p:cNvPr>
          <p:cNvSpPr>
            <a:spLocks noChangeShapeType="1"/>
          </p:cNvSpPr>
          <p:nvPr/>
        </p:nvSpPr>
        <p:spPr bwMode="auto">
          <a:xfrm>
            <a:off x="6343887" y="2612604"/>
            <a:ext cx="0" cy="1154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 name="Text Box 10">
            <a:extLst>
              <a:ext uri="{FF2B5EF4-FFF2-40B4-BE49-F238E27FC236}">
                <a16:creationId xmlns:a16="http://schemas.microsoft.com/office/drawing/2014/main" id="{1AE8665B-CB3C-41FE-8549-F24E2EA2857B}"/>
              </a:ext>
            </a:extLst>
          </p:cNvPr>
          <p:cNvSpPr txBox="1">
            <a:spLocks noChangeArrowheads="1"/>
          </p:cNvSpPr>
          <p:nvPr/>
        </p:nvSpPr>
        <p:spPr bwMode="auto">
          <a:xfrm>
            <a:off x="4373799" y="3765129"/>
            <a:ext cx="1920395" cy="41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9" tIns="50799" rIns="101599" bIns="50799">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2000" b="1">
                <a:ea typeface="宋体" panose="02010600030101010101" pitchFamily="2" charset="-122"/>
              </a:rPr>
              <a:t>Boeing747.html</a:t>
            </a:r>
          </a:p>
        </p:txBody>
      </p:sp>
      <p:sp>
        <p:nvSpPr>
          <p:cNvPr id="13" name="Freeform 11">
            <a:extLst>
              <a:ext uri="{FF2B5EF4-FFF2-40B4-BE49-F238E27FC236}">
                <a16:creationId xmlns:a16="http://schemas.microsoft.com/office/drawing/2014/main" id="{2B757F3B-295F-408A-AD72-BEA1F3A15F05}"/>
              </a:ext>
            </a:extLst>
          </p:cNvPr>
          <p:cNvSpPr>
            <a:spLocks/>
          </p:cNvSpPr>
          <p:nvPr/>
        </p:nvSpPr>
        <p:spPr bwMode="auto">
          <a:xfrm>
            <a:off x="4262674" y="2404642"/>
            <a:ext cx="2057400" cy="280987"/>
          </a:xfrm>
          <a:custGeom>
            <a:avLst/>
            <a:gdLst>
              <a:gd name="T0" fmla="*/ 76 w 1166"/>
              <a:gd name="T1" fmla="*/ 22 h 159"/>
              <a:gd name="T2" fmla="*/ 148 w 1166"/>
              <a:gd name="T3" fmla="*/ 49 h 159"/>
              <a:gd name="T4" fmla="*/ 312 w 1166"/>
              <a:gd name="T5" fmla="*/ 76 h 159"/>
              <a:gd name="T6" fmla="*/ 376 w 1166"/>
              <a:gd name="T7" fmla="*/ 67 h 159"/>
              <a:gd name="T8" fmla="*/ 385 w 1166"/>
              <a:gd name="T9" fmla="*/ 94 h 159"/>
              <a:gd name="T10" fmla="*/ 467 w 1166"/>
              <a:gd name="T11" fmla="*/ 113 h 159"/>
              <a:gd name="T12" fmla="*/ 603 w 1166"/>
              <a:gd name="T13" fmla="*/ 149 h 159"/>
              <a:gd name="T14" fmla="*/ 821 w 1166"/>
              <a:gd name="T15" fmla="*/ 122 h 159"/>
              <a:gd name="T16" fmla="*/ 1103 w 1166"/>
              <a:gd name="T17" fmla="*/ 149 h 159"/>
              <a:gd name="T18" fmla="*/ 1166 w 1166"/>
              <a:gd name="T19" fmla="*/ 13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6" h="159">
                <a:moveTo>
                  <a:pt x="76" y="22"/>
                </a:moveTo>
                <a:cubicBezTo>
                  <a:pt x="218" y="58"/>
                  <a:pt x="0" y="0"/>
                  <a:pt x="148" y="49"/>
                </a:cubicBezTo>
                <a:cubicBezTo>
                  <a:pt x="199" y="66"/>
                  <a:pt x="261" y="70"/>
                  <a:pt x="312" y="76"/>
                </a:cubicBezTo>
                <a:cubicBezTo>
                  <a:pt x="333" y="73"/>
                  <a:pt x="355" y="62"/>
                  <a:pt x="376" y="67"/>
                </a:cubicBezTo>
                <a:cubicBezTo>
                  <a:pt x="385" y="69"/>
                  <a:pt x="377" y="90"/>
                  <a:pt x="385" y="94"/>
                </a:cubicBezTo>
                <a:cubicBezTo>
                  <a:pt x="410" y="107"/>
                  <a:pt x="440" y="105"/>
                  <a:pt x="467" y="113"/>
                </a:cubicBezTo>
                <a:cubicBezTo>
                  <a:pt x="513" y="126"/>
                  <a:pt x="557" y="137"/>
                  <a:pt x="603" y="149"/>
                </a:cubicBezTo>
                <a:cubicBezTo>
                  <a:pt x="630" y="68"/>
                  <a:pt x="762" y="119"/>
                  <a:pt x="821" y="122"/>
                </a:cubicBezTo>
                <a:cubicBezTo>
                  <a:pt x="916" y="153"/>
                  <a:pt x="1004" y="159"/>
                  <a:pt x="1103" y="149"/>
                </a:cubicBezTo>
                <a:cubicBezTo>
                  <a:pt x="1160" y="130"/>
                  <a:pt x="1138" y="131"/>
                  <a:pt x="1166" y="13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 name="Freeform 12">
            <a:extLst>
              <a:ext uri="{FF2B5EF4-FFF2-40B4-BE49-F238E27FC236}">
                <a16:creationId xmlns:a16="http://schemas.microsoft.com/office/drawing/2014/main" id="{43D9D6D9-F8CB-4260-83D5-24673358BDF6}"/>
              </a:ext>
            </a:extLst>
          </p:cNvPr>
          <p:cNvSpPr>
            <a:spLocks/>
          </p:cNvSpPr>
          <p:nvPr/>
        </p:nvSpPr>
        <p:spPr bwMode="auto">
          <a:xfrm>
            <a:off x="4256324" y="3552404"/>
            <a:ext cx="2055813" cy="279400"/>
          </a:xfrm>
          <a:custGeom>
            <a:avLst/>
            <a:gdLst>
              <a:gd name="T0" fmla="*/ 76 w 1166"/>
              <a:gd name="T1" fmla="*/ 22 h 159"/>
              <a:gd name="T2" fmla="*/ 148 w 1166"/>
              <a:gd name="T3" fmla="*/ 49 h 159"/>
              <a:gd name="T4" fmla="*/ 312 w 1166"/>
              <a:gd name="T5" fmla="*/ 76 h 159"/>
              <a:gd name="T6" fmla="*/ 376 w 1166"/>
              <a:gd name="T7" fmla="*/ 67 h 159"/>
              <a:gd name="T8" fmla="*/ 385 w 1166"/>
              <a:gd name="T9" fmla="*/ 94 h 159"/>
              <a:gd name="T10" fmla="*/ 467 w 1166"/>
              <a:gd name="T11" fmla="*/ 113 h 159"/>
              <a:gd name="T12" fmla="*/ 603 w 1166"/>
              <a:gd name="T13" fmla="*/ 149 h 159"/>
              <a:gd name="T14" fmla="*/ 821 w 1166"/>
              <a:gd name="T15" fmla="*/ 122 h 159"/>
              <a:gd name="T16" fmla="*/ 1103 w 1166"/>
              <a:gd name="T17" fmla="*/ 149 h 159"/>
              <a:gd name="T18" fmla="*/ 1166 w 1166"/>
              <a:gd name="T19" fmla="*/ 13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6" h="159">
                <a:moveTo>
                  <a:pt x="76" y="22"/>
                </a:moveTo>
                <a:cubicBezTo>
                  <a:pt x="218" y="58"/>
                  <a:pt x="0" y="0"/>
                  <a:pt x="148" y="49"/>
                </a:cubicBezTo>
                <a:cubicBezTo>
                  <a:pt x="199" y="66"/>
                  <a:pt x="261" y="70"/>
                  <a:pt x="312" y="76"/>
                </a:cubicBezTo>
                <a:cubicBezTo>
                  <a:pt x="333" y="73"/>
                  <a:pt x="355" y="62"/>
                  <a:pt x="376" y="67"/>
                </a:cubicBezTo>
                <a:cubicBezTo>
                  <a:pt x="385" y="69"/>
                  <a:pt x="377" y="90"/>
                  <a:pt x="385" y="94"/>
                </a:cubicBezTo>
                <a:cubicBezTo>
                  <a:pt x="410" y="107"/>
                  <a:pt x="440" y="105"/>
                  <a:pt x="467" y="113"/>
                </a:cubicBezTo>
                <a:cubicBezTo>
                  <a:pt x="513" y="126"/>
                  <a:pt x="557" y="137"/>
                  <a:pt x="603" y="149"/>
                </a:cubicBezTo>
                <a:cubicBezTo>
                  <a:pt x="630" y="68"/>
                  <a:pt x="762" y="119"/>
                  <a:pt x="821" y="122"/>
                </a:cubicBezTo>
                <a:cubicBezTo>
                  <a:pt x="916" y="153"/>
                  <a:pt x="1004" y="159"/>
                  <a:pt x="1103" y="149"/>
                </a:cubicBezTo>
                <a:cubicBezTo>
                  <a:pt x="1160" y="130"/>
                  <a:pt x="1138" y="131"/>
                  <a:pt x="1166" y="13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Text Box 13">
            <a:extLst>
              <a:ext uri="{FF2B5EF4-FFF2-40B4-BE49-F238E27FC236}">
                <a16:creationId xmlns:a16="http://schemas.microsoft.com/office/drawing/2014/main" id="{360356B1-38F7-408D-901E-0AF034D92D3B}"/>
              </a:ext>
            </a:extLst>
          </p:cNvPr>
          <p:cNvSpPr txBox="1">
            <a:spLocks noChangeArrowheads="1"/>
          </p:cNvSpPr>
          <p:nvPr/>
        </p:nvSpPr>
        <p:spPr bwMode="auto">
          <a:xfrm>
            <a:off x="923365" y="4377957"/>
            <a:ext cx="9863846" cy="1949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1599" tIns="50799" rIns="101599" bIns="50799">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2000">
                <a:ea typeface="宋体" panose="02010600030101010101" pitchFamily="2" charset="-122"/>
              </a:rPr>
              <a:t>The Client references a Web</a:t>
            </a:r>
            <a:r>
              <a:rPr lang="en-US" altLang="zh-CN" sz="2000" b="1">
                <a:ea typeface="宋体" panose="02010600030101010101" pitchFamily="2" charset="-122"/>
              </a:rPr>
              <a:t> </a:t>
            </a:r>
            <a:r>
              <a:rPr lang="en-US" altLang="zh-CN" sz="2000">
                <a:ea typeface="宋体" panose="02010600030101010101" pitchFamily="2" charset="-122"/>
              </a:rPr>
              <a:t>resource using a URL.  A </a:t>
            </a:r>
            <a:r>
              <a:rPr lang="en-US" altLang="zh-CN" sz="2000" b="1">
                <a:ea typeface="宋体" panose="02010600030101010101" pitchFamily="2" charset="-122"/>
              </a:rPr>
              <a:t>representation</a:t>
            </a:r>
            <a:r>
              <a:rPr lang="en-US" altLang="zh-CN" sz="2000">
                <a:ea typeface="宋体" panose="02010600030101010101" pitchFamily="2" charset="-122"/>
              </a:rPr>
              <a:t> of the resource is returned (in this case as an HTML document). </a:t>
            </a:r>
          </a:p>
          <a:p>
            <a:pPr eaLnBrk="0" hangingPunct="0"/>
            <a:r>
              <a:rPr lang="en-US" altLang="zh-CN" sz="2000">
                <a:ea typeface="宋体" panose="02010600030101010101" pitchFamily="2" charset="-122"/>
              </a:rPr>
              <a:t>The representation (e.g., Boeing747.html) places the client application in a </a:t>
            </a:r>
            <a:r>
              <a:rPr lang="en-US" altLang="zh-CN" sz="2000" b="1">
                <a:ea typeface="宋体" panose="02010600030101010101" pitchFamily="2" charset="-122"/>
              </a:rPr>
              <a:t>state</a:t>
            </a:r>
            <a:r>
              <a:rPr lang="en-US" altLang="zh-CN" sz="2000">
                <a:ea typeface="宋体" panose="02010600030101010101" pitchFamily="2" charset="-122"/>
              </a:rPr>
              <a:t>.  The result of the client traversing a hyperlink in Boeing747.html is another resource accessed.  The new representation places the client application into yet another state.  Thus, the client application changes (</a:t>
            </a:r>
            <a:r>
              <a:rPr lang="en-US" altLang="zh-CN" sz="2000" b="1">
                <a:ea typeface="宋体" panose="02010600030101010101" pitchFamily="2" charset="-122"/>
              </a:rPr>
              <a:t>transfer</a:t>
            </a:r>
            <a:r>
              <a:rPr lang="en-US" altLang="zh-CN" sz="2000">
                <a:ea typeface="宋体" panose="02010600030101010101" pitchFamily="2" charset="-122"/>
              </a:rPr>
              <a:t>s) state with each resource representation --&gt; Representation State Transfer!</a:t>
            </a:r>
          </a:p>
        </p:txBody>
      </p:sp>
      <p:sp>
        <p:nvSpPr>
          <p:cNvPr id="16" name="Text Box 14">
            <a:extLst>
              <a:ext uri="{FF2B5EF4-FFF2-40B4-BE49-F238E27FC236}">
                <a16:creationId xmlns:a16="http://schemas.microsoft.com/office/drawing/2014/main" id="{0D7C90DF-27E9-4604-88D1-C5C1D3E169CF}"/>
              </a:ext>
            </a:extLst>
          </p:cNvPr>
          <p:cNvSpPr txBox="1">
            <a:spLocks noChangeArrowheads="1"/>
          </p:cNvSpPr>
          <p:nvPr/>
        </p:nvSpPr>
        <p:spPr bwMode="auto">
          <a:xfrm>
            <a:off x="4405549" y="2768179"/>
            <a:ext cx="2151228" cy="84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9" tIns="50799" rIns="101599" bIns="50799">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600" b="1" u="sng">
                <a:solidFill>
                  <a:schemeClr val="accent2"/>
                </a:solidFill>
                <a:ea typeface="宋体" panose="02010600030101010101" pitchFamily="2" charset="-122"/>
              </a:rPr>
              <a:t>Fuel requirements</a:t>
            </a:r>
          </a:p>
          <a:p>
            <a:pPr eaLnBrk="0" hangingPunct="0"/>
            <a:r>
              <a:rPr lang="en-US" altLang="zh-CN" sz="1600" b="1" u="sng">
                <a:solidFill>
                  <a:schemeClr val="accent2"/>
                </a:solidFill>
                <a:ea typeface="宋体" panose="02010600030101010101" pitchFamily="2" charset="-122"/>
              </a:rPr>
              <a:t>Maintenance schedule</a:t>
            </a:r>
            <a:endParaRPr lang="en-US" altLang="zh-CN" sz="1600" b="1">
              <a:ea typeface="宋体" panose="02010600030101010101" pitchFamily="2" charset="-122"/>
            </a:endParaRPr>
          </a:p>
          <a:p>
            <a:pPr eaLnBrk="0" hangingPunct="0"/>
            <a:r>
              <a:rPr lang="en-US" altLang="zh-CN" sz="1600" b="1">
                <a:ea typeface="宋体" panose="02010600030101010101" pitchFamily="2" charset="-122"/>
              </a:rPr>
              <a:t>...</a:t>
            </a:r>
          </a:p>
        </p:txBody>
      </p:sp>
    </p:spTree>
    <p:extLst>
      <p:ext uri="{BB962C8B-B14F-4D97-AF65-F5344CB8AC3E}">
        <p14:creationId xmlns:p14="http://schemas.microsoft.com/office/powerpoint/2010/main" val="79129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7B1DF-910E-478E-8A92-DBEE87E7A421}"/>
              </a:ext>
            </a:extLst>
          </p:cNvPr>
          <p:cNvSpPr>
            <a:spLocks noGrp="1"/>
          </p:cNvSpPr>
          <p:nvPr>
            <p:ph type="title"/>
          </p:nvPr>
        </p:nvSpPr>
        <p:spPr/>
        <p:txBody>
          <a:bodyPr/>
          <a:lstStyle/>
          <a:p>
            <a:r>
              <a:rPr lang="zh-CN" altLang="en-US"/>
              <a:t>架构风格</a:t>
            </a:r>
          </a:p>
        </p:txBody>
      </p:sp>
      <p:sp>
        <p:nvSpPr>
          <p:cNvPr id="4" name="灯片编号占位符 3">
            <a:extLst>
              <a:ext uri="{FF2B5EF4-FFF2-40B4-BE49-F238E27FC236}">
                <a16:creationId xmlns:a16="http://schemas.microsoft.com/office/drawing/2014/main" id="{B4BB9D5D-69F5-42FF-99B2-93BB9D17F56E}"/>
              </a:ext>
            </a:extLst>
          </p:cNvPr>
          <p:cNvSpPr>
            <a:spLocks noGrp="1"/>
          </p:cNvSpPr>
          <p:nvPr>
            <p:ph type="sldNum" sz="quarter" idx="12"/>
          </p:nvPr>
        </p:nvSpPr>
        <p:spPr/>
        <p:txBody>
          <a:bodyPr/>
          <a:lstStyle/>
          <a:p>
            <a:fld id="{BEE6C54C-6C12-40E0-80B0-01E42803F46F}" type="slidenum">
              <a:rPr lang="zh-CN" altLang="en-US" smtClean="0"/>
              <a:pPr/>
              <a:t>24</a:t>
            </a:fld>
            <a:endParaRPr lang="zh-CN" altLang="en-US"/>
          </a:p>
        </p:txBody>
      </p:sp>
      <p:grpSp>
        <p:nvGrpSpPr>
          <p:cNvPr id="5" name="Group 3">
            <a:extLst>
              <a:ext uri="{FF2B5EF4-FFF2-40B4-BE49-F238E27FC236}">
                <a16:creationId xmlns:a16="http://schemas.microsoft.com/office/drawing/2014/main" id="{0E244183-6998-4332-A38D-71F90C9B2315}"/>
              </a:ext>
            </a:extLst>
          </p:cNvPr>
          <p:cNvGrpSpPr>
            <a:grpSpLocks/>
          </p:cNvGrpSpPr>
          <p:nvPr/>
        </p:nvGrpSpPr>
        <p:grpSpPr bwMode="auto">
          <a:xfrm>
            <a:off x="1543996" y="1595811"/>
            <a:ext cx="996950" cy="452438"/>
            <a:chOff x="363" y="1476"/>
            <a:chExt cx="477" cy="257"/>
          </a:xfrm>
        </p:grpSpPr>
        <p:sp>
          <p:nvSpPr>
            <p:cNvPr id="6" name="Rectangle 4">
              <a:extLst>
                <a:ext uri="{FF2B5EF4-FFF2-40B4-BE49-F238E27FC236}">
                  <a16:creationId xmlns:a16="http://schemas.microsoft.com/office/drawing/2014/main" id="{CD318138-BE27-4E60-B370-E873E5542D52}"/>
                </a:ext>
              </a:extLst>
            </p:cNvPr>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 name="Text Box 5">
              <a:extLst>
                <a:ext uri="{FF2B5EF4-FFF2-40B4-BE49-F238E27FC236}">
                  <a16:creationId xmlns:a16="http://schemas.microsoft.com/office/drawing/2014/main" id="{04FF01E4-3959-4E06-9D8D-04DA39329438}"/>
                </a:ext>
              </a:extLst>
            </p:cNvPr>
            <p:cNvSpPr txBox="1">
              <a:spLocks noChangeArrowheads="1"/>
            </p:cNvSpPr>
            <p:nvPr/>
          </p:nvSpPr>
          <p:spPr bwMode="auto">
            <a:xfrm>
              <a:off x="363" y="1478"/>
              <a:ext cx="47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zh-CN" sz="1100" b="1">
                  <a:ea typeface="宋体" panose="02010600030101010101" pitchFamily="2" charset="-122"/>
                </a:rPr>
                <a:t>Request</a:t>
              </a:r>
            </a:p>
            <a:p>
              <a:pPr algn="ctr" eaLnBrk="0" hangingPunct="0"/>
              <a:r>
                <a:rPr lang="en-US" altLang="zh-CN" sz="1100" b="1">
                  <a:ea typeface="宋体" panose="02010600030101010101" pitchFamily="2" charset="-122"/>
                </a:rPr>
                <a:t>(XML doc)</a:t>
              </a:r>
              <a:endParaRPr lang="en-US" altLang="zh-CN" sz="2200" b="1">
                <a:ea typeface="宋体" panose="02010600030101010101" pitchFamily="2" charset="-122"/>
              </a:endParaRPr>
            </a:p>
          </p:txBody>
        </p:sp>
      </p:grpSp>
      <p:sp>
        <p:nvSpPr>
          <p:cNvPr id="8" name="Line 13">
            <a:extLst>
              <a:ext uri="{FF2B5EF4-FFF2-40B4-BE49-F238E27FC236}">
                <a16:creationId xmlns:a16="http://schemas.microsoft.com/office/drawing/2014/main" id="{FBAA27BC-61AB-44B4-BE45-98AAD9369550}"/>
              </a:ext>
            </a:extLst>
          </p:cNvPr>
          <p:cNvSpPr>
            <a:spLocks noChangeShapeType="1"/>
          </p:cNvSpPr>
          <p:nvPr/>
        </p:nvSpPr>
        <p:spPr bwMode="auto">
          <a:xfrm>
            <a:off x="6020746" y="2005386"/>
            <a:ext cx="1157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9" name="Line 21">
            <a:extLst>
              <a:ext uri="{FF2B5EF4-FFF2-40B4-BE49-F238E27FC236}">
                <a16:creationId xmlns:a16="http://schemas.microsoft.com/office/drawing/2014/main" id="{99A4E234-24A8-44EB-B6EE-BE2596376539}"/>
              </a:ext>
            </a:extLst>
          </p:cNvPr>
          <p:cNvSpPr>
            <a:spLocks noChangeShapeType="1"/>
          </p:cNvSpPr>
          <p:nvPr/>
        </p:nvSpPr>
        <p:spPr bwMode="auto">
          <a:xfrm>
            <a:off x="6015984" y="2427661"/>
            <a:ext cx="1157287"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10" name="Group 34">
            <a:extLst>
              <a:ext uri="{FF2B5EF4-FFF2-40B4-BE49-F238E27FC236}">
                <a16:creationId xmlns:a16="http://schemas.microsoft.com/office/drawing/2014/main" id="{A6751E8B-31D8-4311-87B1-80827742CA32}"/>
              </a:ext>
            </a:extLst>
          </p:cNvPr>
          <p:cNvGrpSpPr>
            <a:grpSpLocks/>
          </p:cNvGrpSpPr>
          <p:nvPr/>
        </p:nvGrpSpPr>
        <p:grpSpPr bwMode="auto">
          <a:xfrm>
            <a:off x="1609084" y="2281611"/>
            <a:ext cx="866775" cy="454025"/>
            <a:chOff x="394" y="1476"/>
            <a:chExt cx="417" cy="257"/>
          </a:xfrm>
        </p:grpSpPr>
        <p:sp>
          <p:nvSpPr>
            <p:cNvPr id="11" name="Rectangle 35">
              <a:extLst>
                <a:ext uri="{FF2B5EF4-FFF2-40B4-BE49-F238E27FC236}">
                  <a16:creationId xmlns:a16="http://schemas.microsoft.com/office/drawing/2014/main" id="{A5A58DAB-BAB3-4769-9485-D52886D44E93}"/>
                </a:ext>
              </a:extLst>
            </p:cNvPr>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 name="Text Box 36">
              <a:extLst>
                <a:ext uri="{FF2B5EF4-FFF2-40B4-BE49-F238E27FC236}">
                  <a16:creationId xmlns:a16="http://schemas.microsoft.com/office/drawing/2014/main" id="{C052E6DD-76BA-4D1A-8687-00EF87B9408D}"/>
                </a:ext>
              </a:extLst>
            </p:cNvPr>
            <p:cNvSpPr txBox="1">
              <a:spLocks noChangeArrowheads="1"/>
            </p:cNvSpPr>
            <p:nvPr/>
          </p:nvSpPr>
          <p:spPr bwMode="auto">
            <a:xfrm>
              <a:off x="394" y="1478"/>
              <a:ext cx="41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zh-CN" sz="1100" b="1">
                  <a:ea typeface="宋体" panose="02010600030101010101" pitchFamily="2" charset="-122"/>
                </a:rPr>
                <a:t>Response</a:t>
              </a:r>
            </a:p>
            <a:p>
              <a:pPr algn="ctr" eaLnBrk="0" hangingPunct="0"/>
              <a:r>
                <a:rPr lang="en-US" altLang="zh-CN" sz="1100" b="1">
                  <a:ea typeface="宋体" panose="02010600030101010101" pitchFamily="2" charset="-122"/>
                </a:rPr>
                <a:t>(XML doc)</a:t>
              </a:r>
              <a:endParaRPr lang="en-US" altLang="zh-CN" sz="2200" b="1">
                <a:ea typeface="宋体" panose="02010600030101010101" pitchFamily="2" charset="-122"/>
              </a:endParaRPr>
            </a:p>
          </p:txBody>
        </p:sp>
      </p:grpSp>
      <p:grpSp>
        <p:nvGrpSpPr>
          <p:cNvPr id="13" name="Group 37">
            <a:extLst>
              <a:ext uri="{FF2B5EF4-FFF2-40B4-BE49-F238E27FC236}">
                <a16:creationId xmlns:a16="http://schemas.microsoft.com/office/drawing/2014/main" id="{C9EBAA34-A622-4AF4-A05C-382C5BF9964E}"/>
              </a:ext>
            </a:extLst>
          </p:cNvPr>
          <p:cNvGrpSpPr>
            <a:grpSpLocks/>
          </p:cNvGrpSpPr>
          <p:nvPr/>
        </p:nvGrpSpPr>
        <p:grpSpPr bwMode="auto">
          <a:xfrm>
            <a:off x="5165084" y="1657724"/>
            <a:ext cx="842962" cy="4197350"/>
            <a:chOff x="2778" y="1755"/>
            <a:chExt cx="478" cy="1156"/>
          </a:xfrm>
        </p:grpSpPr>
        <p:sp>
          <p:nvSpPr>
            <p:cNvPr id="14" name="Rectangle 38">
              <a:extLst>
                <a:ext uri="{FF2B5EF4-FFF2-40B4-BE49-F238E27FC236}">
                  <a16:creationId xmlns:a16="http://schemas.microsoft.com/office/drawing/2014/main" id="{8C208AE1-5381-4F01-B2A0-463CE743DB9F}"/>
                </a:ext>
              </a:extLst>
            </p:cNvPr>
            <p:cNvSpPr>
              <a:spLocks noChangeArrowheads="1"/>
            </p:cNvSpPr>
            <p:nvPr/>
          </p:nvSpPr>
          <p:spPr bwMode="auto">
            <a:xfrm>
              <a:off x="2778" y="1755"/>
              <a:ext cx="478" cy="115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Text Box 39">
              <a:extLst>
                <a:ext uri="{FF2B5EF4-FFF2-40B4-BE49-F238E27FC236}">
                  <a16:creationId xmlns:a16="http://schemas.microsoft.com/office/drawing/2014/main" id="{441D51EC-7B9E-4082-86A7-C4A510CF6797}"/>
                </a:ext>
              </a:extLst>
            </p:cNvPr>
            <p:cNvSpPr txBox="1">
              <a:spLocks noChangeArrowheads="1"/>
            </p:cNvSpPr>
            <p:nvPr/>
          </p:nvSpPr>
          <p:spPr bwMode="auto">
            <a:xfrm rot="16200000">
              <a:off x="2578" y="2221"/>
              <a:ext cx="8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2200" b="1">
                  <a:ea typeface="宋体" panose="02010600030101010101" pitchFamily="2" charset="-122"/>
                </a:rPr>
                <a:t>        Web/Proxy Server</a:t>
              </a:r>
            </a:p>
          </p:txBody>
        </p:sp>
      </p:grpSp>
      <p:grpSp>
        <p:nvGrpSpPr>
          <p:cNvPr id="16" name="Group 40">
            <a:extLst>
              <a:ext uri="{FF2B5EF4-FFF2-40B4-BE49-F238E27FC236}">
                <a16:creationId xmlns:a16="http://schemas.microsoft.com/office/drawing/2014/main" id="{D562C37D-57FB-482E-BF77-B7DB6B259C79}"/>
              </a:ext>
            </a:extLst>
          </p:cNvPr>
          <p:cNvGrpSpPr>
            <a:grpSpLocks/>
          </p:cNvGrpSpPr>
          <p:nvPr/>
        </p:nvGrpSpPr>
        <p:grpSpPr bwMode="auto">
          <a:xfrm>
            <a:off x="7182796" y="1689474"/>
            <a:ext cx="1865313" cy="4154487"/>
            <a:chOff x="3634" y="2055"/>
            <a:chExt cx="1056" cy="489"/>
          </a:xfrm>
        </p:grpSpPr>
        <p:sp>
          <p:nvSpPr>
            <p:cNvPr id="17" name="Rectangle 41">
              <a:extLst>
                <a:ext uri="{FF2B5EF4-FFF2-40B4-BE49-F238E27FC236}">
                  <a16:creationId xmlns:a16="http://schemas.microsoft.com/office/drawing/2014/main" id="{9853BD25-6E47-4A4A-8C62-600CD134ECF8}"/>
                </a:ext>
              </a:extLst>
            </p:cNvPr>
            <p:cNvSpPr>
              <a:spLocks noChangeArrowheads="1"/>
            </p:cNvSpPr>
            <p:nvPr/>
          </p:nvSpPr>
          <p:spPr bwMode="auto">
            <a:xfrm>
              <a:off x="3634" y="2055"/>
              <a:ext cx="1056" cy="4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 name="Text Box 42">
              <a:extLst>
                <a:ext uri="{FF2B5EF4-FFF2-40B4-BE49-F238E27FC236}">
                  <a16:creationId xmlns:a16="http://schemas.microsoft.com/office/drawing/2014/main" id="{4B4533CB-1B1C-4C31-8621-EE1DEA6A61CC}"/>
                </a:ext>
              </a:extLst>
            </p:cNvPr>
            <p:cNvSpPr txBox="1">
              <a:spLocks noChangeArrowheads="1"/>
            </p:cNvSpPr>
            <p:nvPr/>
          </p:nvSpPr>
          <p:spPr bwMode="auto">
            <a:xfrm>
              <a:off x="4103" y="2136"/>
              <a:ext cx="116" cy="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endParaRPr lang="zh-CN" altLang="zh-CN" sz="2200" b="1"/>
            </a:p>
          </p:txBody>
        </p:sp>
      </p:grpSp>
      <p:sp>
        <p:nvSpPr>
          <p:cNvPr id="19" name="Text Box 44">
            <a:extLst>
              <a:ext uri="{FF2B5EF4-FFF2-40B4-BE49-F238E27FC236}">
                <a16:creationId xmlns:a16="http://schemas.microsoft.com/office/drawing/2014/main" id="{FD3AC351-735F-4700-BE64-D482CA37B234}"/>
              </a:ext>
            </a:extLst>
          </p:cNvPr>
          <p:cNvSpPr txBox="1">
            <a:spLocks noChangeArrowheads="1"/>
          </p:cNvSpPr>
          <p:nvPr/>
        </p:nvSpPr>
        <p:spPr bwMode="auto">
          <a:xfrm>
            <a:off x="2523484" y="1635499"/>
            <a:ext cx="1042395" cy="30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300" b="1">
                <a:ea typeface="宋体" panose="02010600030101010101" pitchFamily="2" charset="-122"/>
              </a:rPr>
              <a:t>HTTP GET</a:t>
            </a:r>
          </a:p>
        </p:txBody>
      </p:sp>
      <p:sp>
        <p:nvSpPr>
          <p:cNvPr id="20" name="Text Box 47">
            <a:extLst>
              <a:ext uri="{FF2B5EF4-FFF2-40B4-BE49-F238E27FC236}">
                <a16:creationId xmlns:a16="http://schemas.microsoft.com/office/drawing/2014/main" id="{7B38D874-57BD-402B-AFB6-48E3D5070CF3}"/>
              </a:ext>
            </a:extLst>
          </p:cNvPr>
          <p:cNvSpPr txBox="1">
            <a:spLocks noChangeArrowheads="1"/>
          </p:cNvSpPr>
          <p:nvPr/>
        </p:nvSpPr>
        <p:spPr bwMode="auto">
          <a:xfrm>
            <a:off x="3785546" y="1760911"/>
            <a:ext cx="778925" cy="3488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600" b="1">
                <a:ea typeface="宋体" panose="02010600030101010101" pitchFamily="2" charset="-122"/>
              </a:rPr>
              <a:t>URL 1</a:t>
            </a:r>
          </a:p>
        </p:txBody>
      </p:sp>
      <p:sp>
        <p:nvSpPr>
          <p:cNvPr id="21" name="Line 48">
            <a:extLst>
              <a:ext uri="{FF2B5EF4-FFF2-40B4-BE49-F238E27FC236}">
                <a16:creationId xmlns:a16="http://schemas.microsoft.com/office/drawing/2014/main" id="{AE6DB643-3F7D-4A9E-94C4-2FBDD1A0F2E8}"/>
              </a:ext>
            </a:extLst>
          </p:cNvPr>
          <p:cNvSpPr>
            <a:spLocks noChangeShapeType="1"/>
          </p:cNvSpPr>
          <p:nvPr/>
        </p:nvSpPr>
        <p:spPr bwMode="auto">
          <a:xfrm>
            <a:off x="4558659" y="1938711"/>
            <a:ext cx="6175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Text Box 49">
            <a:extLst>
              <a:ext uri="{FF2B5EF4-FFF2-40B4-BE49-F238E27FC236}">
                <a16:creationId xmlns:a16="http://schemas.microsoft.com/office/drawing/2014/main" id="{AB78EEFE-4635-4B48-80A6-71A7B32CC80B}"/>
              </a:ext>
            </a:extLst>
          </p:cNvPr>
          <p:cNvSpPr txBox="1">
            <a:spLocks noChangeArrowheads="1"/>
          </p:cNvSpPr>
          <p:nvPr/>
        </p:nvSpPr>
        <p:spPr bwMode="auto">
          <a:xfrm>
            <a:off x="3887146" y="2326061"/>
            <a:ext cx="1356584" cy="30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300" b="1">
                <a:ea typeface="宋体" panose="02010600030101010101" pitchFamily="2" charset="-122"/>
              </a:rPr>
              <a:t>HTTP Response</a:t>
            </a:r>
          </a:p>
        </p:txBody>
      </p:sp>
      <p:sp>
        <p:nvSpPr>
          <p:cNvPr id="23" name="Line 50">
            <a:extLst>
              <a:ext uri="{FF2B5EF4-FFF2-40B4-BE49-F238E27FC236}">
                <a16:creationId xmlns:a16="http://schemas.microsoft.com/office/drawing/2014/main" id="{900DEF6F-3399-4C38-9134-B194203343EC}"/>
              </a:ext>
            </a:extLst>
          </p:cNvPr>
          <p:cNvSpPr>
            <a:spLocks noChangeShapeType="1"/>
          </p:cNvSpPr>
          <p:nvPr/>
        </p:nvSpPr>
        <p:spPr bwMode="auto">
          <a:xfrm>
            <a:off x="9070334" y="1983161"/>
            <a:ext cx="2365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Rectangle 51">
            <a:extLst>
              <a:ext uri="{FF2B5EF4-FFF2-40B4-BE49-F238E27FC236}">
                <a16:creationId xmlns:a16="http://schemas.microsoft.com/office/drawing/2014/main" id="{DB033122-D471-445C-9D2B-EB8B607FCEDF}"/>
              </a:ext>
            </a:extLst>
          </p:cNvPr>
          <p:cNvSpPr>
            <a:spLocks noChangeArrowheads="1"/>
          </p:cNvSpPr>
          <p:nvPr/>
        </p:nvSpPr>
        <p:spPr bwMode="auto">
          <a:xfrm>
            <a:off x="9238609" y="1792661"/>
            <a:ext cx="880043" cy="34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600" b="1">
                <a:ea typeface="宋体" panose="02010600030101010101" pitchFamily="2" charset="-122"/>
              </a:rPr>
              <a:t>doGet()</a:t>
            </a:r>
          </a:p>
        </p:txBody>
      </p:sp>
      <p:grpSp>
        <p:nvGrpSpPr>
          <p:cNvPr id="25" name="Group 52">
            <a:extLst>
              <a:ext uri="{FF2B5EF4-FFF2-40B4-BE49-F238E27FC236}">
                <a16:creationId xmlns:a16="http://schemas.microsoft.com/office/drawing/2014/main" id="{232BD608-C628-4A49-9D4A-1B708F8F28FD}"/>
              </a:ext>
            </a:extLst>
          </p:cNvPr>
          <p:cNvGrpSpPr>
            <a:grpSpLocks/>
          </p:cNvGrpSpPr>
          <p:nvPr/>
        </p:nvGrpSpPr>
        <p:grpSpPr bwMode="auto">
          <a:xfrm>
            <a:off x="1577742" y="3043611"/>
            <a:ext cx="875830" cy="454025"/>
            <a:chOff x="375" y="1476"/>
            <a:chExt cx="453" cy="257"/>
          </a:xfrm>
        </p:grpSpPr>
        <p:sp>
          <p:nvSpPr>
            <p:cNvPr id="26" name="Rectangle 53">
              <a:extLst>
                <a:ext uri="{FF2B5EF4-FFF2-40B4-BE49-F238E27FC236}">
                  <a16:creationId xmlns:a16="http://schemas.microsoft.com/office/drawing/2014/main" id="{93600130-D6D7-4D99-8CB3-9C520592EC97}"/>
                </a:ext>
              </a:extLst>
            </p:cNvPr>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Text Box 54">
              <a:extLst>
                <a:ext uri="{FF2B5EF4-FFF2-40B4-BE49-F238E27FC236}">
                  <a16:creationId xmlns:a16="http://schemas.microsoft.com/office/drawing/2014/main" id="{CA56CECF-AD16-4EC1-BD4B-909DD508E44D}"/>
                </a:ext>
              </a:extLst>
            </p:cNvPr>
            <p:cNvSpPr txBox="1">
              <a:spLocks noChangeArrowheads="1"/>
            </p:cNvSpPr>
            <p:nvPr/>
          </p:nvSpPr>
          <p:spPr bwMode="auto">
            <a:xfrm>
              <a:off x="375" y="1478"/>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zh-CN" sz="1100" b="1">
                  <a:ea typeface="宋体" panose="02010600030101010101" pitchFamily="2" charset="-122"/>
                </a:rPr>
                <a:t>Request</a:t>
              </a:r>
            </a:p>
            <a:p>
              <a:pPr algn="ctr" eaLnBrk="0" hangingPunct="0"/>
              <a:r>
                <a:rPr lang="en-US" altLang="zh-CN" sz="1100" b="1">
                  <a:ea typeface="宋体" panose="02010600030101010101" pitchFamily="2" charset="-122"/>
                </a:rPr>
                <a:t>(XML doc)</a:t>
              </a:r>
              <a:endParaRPr lang="en-US" altLang="zh-CN" sz="2200" b="1">
                <a:ea typeface="宋体" panose="02010600030101010101" pitchFamily="2" charset="-122"/>
              </a:endParaRPr>
            </a:p>
          </p:txBody>
        </p:sp>
      </p:grpSp>
      <p:grpSp>
        <p:nvGrpSpPr>
          <p:cNvPr id="28" name="Group 67">
            <a:extLst>
              <a:ext uri="{FF2B5EF4-FFF2-40B4-BE49-F238E27FC236}">
                <a16:creationId xmlns:a16="http://schemas.microsoft.com/office/drawing/2014/main" id="{EBCA79EB-4167-442D-A75B-9882819DD99C}"/>
              </a:ext>
            </a:extLst>
          </p:cNvPr>
          <p:cNvGrpSpPr>
            <a:grpSpLocks/>
          </p:cNvGrpSpPr>
          <p:nvPr/>
        </p:nvGrpSpPr>
        <p:grpSpPr bwMode="auto">
          <a:xfrm>
            <a:off x="1529709" y="3729411"/>
            <a:ext cx="896937" cy="454025"/>
            <a:chOff x="387" y="1476"/>
            <a:chExt cx="432" cy="257"/>
          </a:xfrm>
        </p:grpSpPr>
        <p:sp>
          <p:nvSpPr>
            <p:cNvPr id="29" name="Rectangle 68">
              <a:extLst>
                <a:ext uri="{FF2B5EF4-FFF2-40B4-BE49-F238E27FC236}">
                  <a16:creationId xmlns:a16="http://schemas.microsoft.com/office/drawing/2014/main" id="{6040BD39-B5A7-45D3-9215-B1530E8263E0}"/>
                </a:ext>
              </a:extLst>
            </p:cNvPr>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Text Box 69">
              <a:extLst>
                <a:ext uri="{FF2B5EF4-FFF2-40B4-BE49-F238E27FC236}">
                  <a16:creationId xmlns:a16="http://schemas.microsoft.com/office/drawing/2014/main" id="{6BC68761-5E29-4D7E-8F90-97947E9BF4FC}"/>
                </a:ext>
              </a:extLst>
            </p:cNvPr>
            <p:cNvSpPr txBox="1">
              <a:spLocks noChangeArrowheads="1"/>
            </p:cNvSpPr>
            <p:nvPr/>
          </p:nvSpPr>
          <p:spPr bwMode="auto">
            <a:xfrm>
              <a:off x="387" y="1478"/>
              <a:ext cx="4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zh-CN" sz="1100" b="1">
                  <a:ea typeface="宋体" panose="02010600030101010101" pitchFamily="2" charset="-122"/>
                </a:rPr>
                <a:t>Response</a:t>
              </a:r>
            </a:p>
            <a:p>
              <a:pPr algn="ctr" eaLnBrk="0" hangingPunct="0"/>
              <a:r>
                <a:rPr lang="en-US" altLang="zh-CN" sz="1100" b="1">
                  <a:ea typeface="宋体" panose="02010600030101010101" pitchFamily="2" charset="-122"/>
                </a:rPr>
                <a:t>(JSON doc)</a:t>
              </a:r>
              <a:endParaRPr lang="en-US" altLang="zh-CN" sz="2200" b="1">
                <a:ea typeface="宋体" panose="02010600030101010101" pitchFamily="2" charset="-122"/>
              </a:endParaRPr>
            </a:p>
          </p:txBody>
        </p:sp>
      </p:grpSp>
      <p:sp>
        <p:nvSpPr>
          <p:cNvPr id="31" name="Line 70">
            <a:extLst>
              <a:ext uri="{FF2B5EF4-FFF2-40B4-BE49-F238E27FC236}">
                <a16:creationId xmlns:a16="http://schemas.microsoft.com/office/drawing/2014/main" id="{3857051E-C14A-405E-8DF5-B1FC1244B0A8}"/>
              </a:ext>
            </a:extLst>
          </p:cNvPr>
          <p:cNvSpPr>
            <a:spLocks noChangeShapeType="1"/>
          </p:cNvSpPr>
          <p:nvPr/>
        </p:nvSpPr>
        <p:spPr bwMode="auto">
          <a:xfrm flipV="1">
            <a:off x="2382196" y="3342061"/>
            <a:ext cx="1393825" cy="6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 name="Line 71">
            <a:extLst>
              <a:ext uri="{FF2B5EF4-FFF2-40B4-BE49-F238E27FC236}">
                <a16:creationId xmlns:a16="http://schemas.microsoft.com/office/drawing/2014/main" id="{CB031E7B-F3D9-48C1-B230-7A8212BBB147}"/>
              </a:ext>
            </a:extLst>
          </p:cNvPr>
          <p:cNvSpPr>
            <a:spLocks noChangeShapeType="1"/>
          </p:cNvSpPr>
          <p:nvPr/>
        </p:nvSpPr>
        <p:spPr bwMode="auto">
          <a:xfrm flipH="1" flipV="1">
            <a:off x="2382196" y="3881811"/>
            <a:ext cx="1571625" cy="111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Text Box 72">
            <a:extLst>
              <a:ext uri="{FF2B5EF4-FFF2-40B4-BE49-F238E27FC236}">
                <a16:creationId xmlns:a16="http://schemas.microsoft.com/office/drawing/2014/main" id="{D0254B72-185C-44A3-B059-1924875066A6}"/>
              </a:ext>
            </a:extLst>
          </p:cNvPr>
          <p:cNvSpPr txBox="1">
            <a:spLocks noChangeArrowheads="1"/>
          </p:cNvSpPr>
          <p:nvPr/>
        </p:nvSpPr>
        <p:spPr bwMode="auto">
          <a:xfrm>
            <a:off x="2523484" y="3043611"/>
            <a:ext cx="1127354" cy="30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300" b="1">
                <a:ea typeface="宋体" panose="02010600030101010101" pitchFamily="2" charset="-122"/>
              </a:rPr>
              <a:t>HTTP POST</a:t>
            </a:r>
          </a:p>
        </p:txBody>
      </p:sp>
      <p:sp>
        <p:nvSpPr>
          <p:cNvPr id="34" name="Text Box 75">
            <a:extLst>
              <a:ext uri="{FF2B5EF4-FFF2-40B4-BE49-F238E27FC236}">
                <a16:creationId xmlns:a16="http://schemas.microsoft.com/office/drawing/2014/main" id="{524129C1-7558-49E9-8386-795B0D9A3064}"/>
              </a:ext>
            </a:extLst>
          </p:cNvPr>
          <p:cNvSpPr txBox="1">
            <a:spLocks noChangeArrowheads="1"/>
          </p:cNvSpPr>
          <p:nvPr/>
        </p:nvSpPr>
        <p:spPr bwMode="auto">
          <a:xfrm>
            <a:off x="3785546" y="3167436"/>
            <a:ext cx="778925" cy="3488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600" b="1">
                <a:ea typeface="宋体" panose="02010600030101010101" pitchFamily="2" charset="-122"/>
              </a:rPr>
              <a:t>URL 1</a:t>
            </a:r>
          </a:p>
        </p:txBody>
      </p:sp>
      <p:sp>
        <p:nvSpPr>
          <p:cNvPr id="35" name="Line 76">
            <a:extLst>
              <a:ext uri="{FF2B5EF4-FFF2-40B4-BE49-F238E27FC236}">
                <a16:creationId xmlns:a16="http://schemas.microsoft.com/office/drawing/2014/main" id="{0263AC83-4769-4AF6-871F-D8D656B3B2D0}"/>
              </a:ext>
            </a:extLst>
          </p:cNvPr>
          <p:cNvSpPr>
            <a:spLocks noChangeShapeType="1"/>
          </p:cNvSpPr>
          <p:nvPr/>
        </p:nvSpPr>
        <p:spPr bwMode="auto">
          <a:xfrm>
            <a:off x="4572946" y="3346824"/>
            <a:ext cx="603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6" name="Text Box 77">
            <a:extLst>
              <a:ext uri="{FF2B5EF4-FFF2-40B4-BE49-F238E27FC236}">
                <a16:creationId xmlns:a16="http://schemas.microsoft.com/office/drawing/2014/main" id="{2399697E-12BF-429A-9FF4-4DE36C66B32E}"/>
              </a:ext>
            </a:extLst>
          </p:cNvPr>
          <p:cNvSpPr txBox="1">
            <a:spLocks noChangeArrowheads="1"/>
          </p:cNvSpPr>
          <p:nvPr/>
        </p:nvSpPr>
        <p:spPr bwMode="auto">
          <a:xfrm>
            <a:off x="3887146" y="3734174"/>
            <a:ext cx="1356584" cy="30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300" b="1">
                <a:ea typeface="宋体" panose="02010600030101010101" pitchFamily="2" charset="-122"/>
              </a:rPr>
              <a:t>HTTP Response</a:t>
            </a:r>
          </a:p>
        </p:txBody>
      </p:sp>
      <p:sp>
        <p:nvSpPr>
          <p:cNvPr id="37" name="Line 78">
            <a:extLst>
              <a:ext uri="{FF2B5EF4-FFF2-40B4-BE49-F238E27FC236}">
                <a16:creationId xmlns:a16="http://schemas.microsoft.com/office/drawing/2014/main" id="{78DBB49F-7FE8-4CD4-A1C4-0C54CD0ECAEC}"/>
              </a:ext>
            </a:extLst>
          </p:cNvPr>
          <p:cNvSpPr>
            <a:spLocks noChangeShapeType="1"/>
          </p:cNvSpPr>
          <p:nvPr/>
        </p:nvSpPr>
        <p:spPr bwMode="auto">
          <a:xfrm>
            <a:off x="9071921" y="3005511"/>
            <a:ext cx="2365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8" name="Rectangle 79">
            <a:extLst>
              <a:ext uri="{FF2B5EF4-FFF2-40B4-BE49-F238E27FC236}">
                <a16:creationId xmlns:a16="http://schemas.microsoft.com/office/drawing/2014/main" id="{151BC305-84CE-44CE-8C01-9AD9720BBF4B}"/>
              </a:ext>
            </a:extLst>
          </p:cNvPr>
          <p:cNvSpPr>
            <a:spLocks noChangeArrowheads="1"/>
          </p:cNvSpPr>
          <p:nvPr/>
        </p:nvSpPr>
        <p:spPr bwMode="auto">
          <a:xfrm>
            <a:off x="9240196" y="2815011"/>
            <a:ext cx="1107669" cy="34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600" b="1">
                <a:ea typeface="宋体" panose="02010600030101010101" pitchFamily="2" charset="-122"/>
              </a:rPr>
              <a:t>doPost(id)</a:t>
            </a:r>
          </a:p>
        </p:txBody>
      </p:sp>
      <p:sp>
        <p:nvSpPr>
          <p:cNvPr id="39" name="Line 81">
            <a:extLst>
              <a:ext uri="{FF2B5EF4-FFF2-40B4-BE49-F238E27FC236}">
                <a16:creationId xmlns:a16="http://schemas.microsoft.com/office/drawing/2014/main" id="{6BFE3C62-FA3E-48A3-85EF-02E5C840CA8C}"/>
              </a:ext>
            </a:extLst>
          </p:cNvPr>
          <p:cNvSpPr>
            <a:spLocks noChangeShapeType="1"/>
          </p:cNvSpPr>
          <p:nvPr/>
        </p:nvSpPr>
        <p:spPr bwMode="auto">
          <a:xfrm>
            <a:off x="6042971" y="3413499"/>
            <a:ext cx="1155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 name="Line 89">
            <a:extLst>
              <a:ext uri="{FF2B5EF4-FFF2-40B4-BE49-F238E27FC236}">
                <a16:creationId xmlns:a16="http://schemas.microsoft.com/office/drawing/2014/main" id="{5A677C81-86F1-46DF-AABD-2EF5DE6E9BF5}"/>
              </a:ext>
            </a:extLst>
          </p:cNvPr>
          <p:cNvSpPr>
            <a:spLocks noChangeShapeType="1"/>
          </p:cNvSpPr>
          <p:nvPr/>
        </p:nvSpPr>
        <p:spPr bwMode="auto">
          <a:xfrm>
            <a:off x="6036621" y="3834186"/>
            <a:ext cx="1157288"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1" name="Text Box 96">
            <a:extLst>
              <a:ext uri="{FF2B5EF4-FFF2-40B4-BE49-F238E27FC236}">
                <a16:creationId xmlns:a16="http://schemas.microsoft.com/office/drawing/2014/main" id="{01B4B48F-A205-4BDA-ACB6-254222C65336}"/>
              </a:ext>
            </a:extLst>
          </p:cNvPr>
          <p:cNvSpPr txBox="1">
            <a:spLocks noChangeArrowheads="1"/>
          </p:cNvSpPr>
          <p:nvPr/>
        </p:nvSpPr>
        <p:spPr bwMode="auto">
          <a:xfrm>
            <a:off x="7316146" y="3043611"/>
            <a:ext cx="1619250" cy="1579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2000" b="1">
                <a:ea typeface="宋体" panose="02010600030101010101" pitchFamily="2" charset="-122"/>
              </a:rPr>
              <a:t>REST Engine</a:t>
            </a:r>
          </a:p>
          <a:p>
            <a:pPr eaLnBrk="0" hangingPunct="0"/>
            <a:r>
              <a:rPr lang="en-US" altLang="zh-CN" sz="2000" b="1">
                <a:ea typeface="宋体" panose="02010600030101010101" pitchFamily="2" charset="-122"/>
              </a:rPr>
              <a:t>(</a:t>
            </a:r>
            <a:r>
              <a:rPr lang="en-US" altLang="zh-CN" sz="1600" b="1">
                <a:ea typeface="宋体" panose="02010600030101010101" pitchFamily="2" charset="-122"/>
              </a:rPr>
              <a:t>locate resource and generate response</a:t>
            </a:r>
            <a:r>
              <a:rPr lang="en-US" altLang="zh-CN" sz="2000" b="1">
                <a:ea typeface="宋体" panose="02010600030101010101" pitchFamily="2" charset="-122"/>
              </a:rPr>
              <a:t>)</a:t>
            </a:r>
          </a:p>
        </p:txBody>
      </p:sp>
      <p:grpSp>
        <p:nvGrpSpPr>
          <p:cNvPr id="42" name="Group 98">
            <a:extLst>
              <a:ext uri="{FF2B5EF4-FFF2-40B4-BE49-F238E27FC236}">
                <a16:creationId xmlns:a16="http://schemas.microsoft.com/office/drawing/2014/main" id="{657808BF-9E53-42F3-B36C-FED07768F9A5}"/>
              </a:ext>
            </a:extLst>
          </p:cNvPr>
          <p:cNvGrpSpPr>
            <a:grpSpLocks/>
          </p:cNvGrpSpPr>
          <p:nvPr/>
        </p:nvGrpSpPr>
        <p:grpSpPr bwMode="auto">
          <a:xfrm>
            <a:off x="1526829" y="4491411"/>
            <a:ext cx="875212" cy="454025"/>
            <a:chOff x="391" y="1476"/>
            <a:chExt cx="420" cy="257"/>
          </a:xfrm>
        </p:grpSpPr>
        <p:sp>
          <p:nvSpPr>
            <p:cNvPr id="43" name="Rectangle 99">
              <a:extLst>
                <a:ext uri="{FF2B5EF4-FFF2-40B4-BE49-F238E27FC236}">
                  <a16:creationId xmlns:a16="http://schemas.microsoft.com/office/drawing/2014/main" id="{BFE7C342-AB06-43DD-A51E-57195EB85B16}"/>
                </a:ext>
              </a:extLst>
            </p:cNvPr>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4" name="Text Box 100">
              <a:extLst>
                <a:ext uri="{FF2B5EF4-FFF2-40B4-BE49-F238E27FC236}">
                  <a16:creationId xmlns:a16="http://schemas.microsoft.com/office/drawing/2014/main" id="{4059B375-9E5A-4DE3-9AC3-CBC18F83E1CD}"/>
                </a:ext>
              </a:extLst>
            </p:cNvPr>
            <p:cNvSpPr txBox="1">
              <a:spLocks noChangeArrowheads="1"/>
            </p:cNvSpPr>
            <p:nvPr/>
          </p:nvSpPr>
          <p:spPr bwMode="auto">
            <a:xfrm>
              <a:off x="391" y="1478"/>
              <a:ext cx="4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zh-CN" sz="1100" b="1">
                  <a:ea typeface="宋体" panose="02010600030101010101" pitchFamily="2" charset="-122"/>
                </a:rPr>
                <a:t>PO</a:t>
              </a:r>
            </a:p>
            <a:p>
              <a:pPr algn="ctr" eaLnBrk="0" hangingPunct="0"/>
              <a:r>
                <a:rPr lang="en-US" altLang="zh-CN" sz="1100" b="1">
                  <a:ea typeface="宋体" panose="02010600030101010101" pitchFamily="2" charset="-122"/>
                </a:rPr>
                <a:t>(XML doc)</a:t>
              </a:r>
              <a:endParaRPr lang="en-US" altLang="zh-CN" sz="2200" b="1">
                <a:ea typeface="宋体" panose="02010600030101010101" pitchFamily="2" charset="-122"/>
              </a:endParaRPr>
            </a:p>
          </p:txBody>
        </p:sp>
      </p:grpSp>
      <p:sp>
        <p:nvSpPr>
          <p:cNvPr id="45" name="Line 107">
            <a:extLst>
              <a:ext uri="{FF2B5EF4-FFF2-40B4-BE49-F238E27FC236}">
                <a16:creationId xmlns:a16="http://schemas.microsoft.com/office/drawing/2014/main" id="{99E6C58F-F136-4CB5-8DD8-9A83E84A397B}"/>
              </a:ext>
            </a:extLst>
          </p:cNvPr>
          <p:cNvSpPr>
            <a:spLocks noChangeShapeType="1"/>
          </p:cNvSpPr>
          <p:nvPr/>
        </p:nvSpPr>
        <p:spPr bwMode="auto">
          <a:xfrm>
            <a:off x="2480621" y="4762874"/>
            <a:ext cx="1289050" cy="31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6" name="Text Box 108">
            <a:extLst>
              <a:ext uri="{FF2B5EF4-FFF2-40B4-BE49-F238E27FC236}">
                <a16:creationId xmlns:a16="http://schemas.microsoft.com/office/drawing/2014/main" id="{92444700-802A-4199-ABB4-BA1AE9DBEC05}"/>
              </a:ext>
            </a:extLst>
          </p:cNvPr>
          <p:cNvSpPr txBox="1">
            <a:spLocks noChangeArrowheads="1"/>
          </p:cNvSpPr>
          <p:nvPr/>
        </p:nvSpPr>
        <p:spPr bwMode="auto">
          <a:xfrm>
            <a:off x="2518721" y="4466011"/>
            <a:ext cx="1364598" cy="30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300" b="1">
                <a:ea typeface="宋体" panose="02010600030101010101" pitchFamily="2" charset="-122"/>
              </a:rPr>
              <a:t>HTTP DELETE</a:t>
            </a:r>
          </a:p>
        </p:txBody>
      </p:sp>
      <p:sp>
        <p:nvSpPr>
          <p:cNvPr id="47" name="Text Box 110">
            <a:extLst>
              <a:ext uri="{FF2B5EF4-FFF2-40B4-BE49-F238E27FC236}">
                <a16:creationId xmlns:a16="http://schemas.microsoft.com/office/drawing/2014/main" id="{273FA766-23B0-457E-9422-628DA410355F}"/>
              </a:ext>
            </a:extLst>
          </p:cNvPr>
          <p:cNvSpPr txBox="1">
            <a:spLocks noChangeArrowheads="1"/>
          </p:cNvSpPr>
          <p:nvPr/>
        </p:nvSpPr>
        <p:spPr bwMode="auto">
          <a:xfrm>
            <a:off x="3780784" y="4591424"/>
            <a:ext cx="778925" cy="3488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600" b="1">
                <a:ea typeface="宋体" panose="02010600030101010101" pitchFamily="2" charset="-122"/>
              </a:rPr>
              <a:t>URL 1</a:t>
            </a:r>
          </a:p>
        </p:txBody>
      </p:sp>
      <p:sp>
        <p:nvSpPr>
          <p:cNvPr id="48" name="Line 111">
            <a:extLst>
              <a:ext uri="{FF2B5EF4-FFF2-40B4-BE49-F238E27FC236}">
                <a16:creationId xmlns:a16="http://schemas.microsoft.com/office/drawing/2014/main" id="{9FF03BA5-7C8C-4571-871C-92898EDCBA8E}"/>
              </a:ext>
            </a:extLst>
          </p:cNvPr>
          <p:cNvSpPr>
            <a:spLocks noChangeShapeType="1"/>
          </p:cNvSpPr>
          <p:nvPr/>
        </p:nvSpPr>
        <p:spPr bwMode="auto">
          <a:xfrm>
            <a:off x="4568184" y="4769224"/>
            <a:ext cx="603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9" name="Line 113">
            <a:extLst>
              <a:ext uri="{FF2B5EF4-FFF2-40B4-BE49-F238E27FC236}">
                <a16:creationId xmlns:a16="http://schemas.microsoft.com/office/drawing/2014/main" id="{A3D61B5A-06BF-4B17-8C6D-FA8F242B66DE}"/>
              </a:ext>
            </a:extLst>
          </p:cNvPr>
          <p:cNvSpPr>
            <a:spLocks noChangeShapeType="1"/>
          </p:cNvSpPr>
          <p:nvPr/>
        </p:nvSpPr>
        <p:spPr bwMode="auto">
          <a:xfrm>
            <a:off x="6036621" y="4804149"/>
            <a:ext cx="1157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0" name="Line 120">
            <a:extLst>
              <a:ext uri="{FF2B5EF4-FFF2-40B4-BE49-F238E27FC236}">
                <a16:creationId xmlns:a16="http://schemas.microsoft.com/office/drawing/2014/main" id="{678B4FE7-2CFC-4EED-9A74-EA1552A8CCA8}"/>
              </a:ext>
            </a:extLst>
          </p:cNvPr>
          <p:cNvSpPr>
            <a:spLocks noChangeShapeType="1"/>
          </p:cNvSpPr>
          <p:nvPr/>
        </p:nvSpPr>
        <p:spPr bwMode="auto">
          <a:xfrm>
            <a:off x="9087796" y="4110411"/>
            <a:ext cx="2365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 name="Rectangle 121">
            <a:extLst>
              <a:ext uri="{FF2B5EF4-FFF2-40B4-BE49-F238E27FC236}">
                <a16:creationId xmlns:a16="http://schemas.microsoft.com/office/drawing/2014/main" id="{3D3FBB97-62CF-4728-A399-C1E914F52319}"/>
              </a:ext>
            </a:extLst>
          </p:cNvPr>
          <p:cNvSpPr>
            <a:spLocks noChangeArrowheads="1"/>
          </p:cNvSpPr>
          <p:nvPr/>
        </p:nvSpPr>
        <p:spPr bwMode="auto">
          <a:xfrm>
            <a:off x="9240196" y="3881811"/>
            <a:ext cx="1107669" cy="34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600" b="1">
                <a:ea typeface="宋体" panose="02010600030101010101" pitchFamily="2" charset="-122"/>
              </a:rPr>
              <a:t>doDelete()</a:t>
            </a:r>
          </a:p>
        </p:txBody>
      </p:sp>
      <p:grpSp>
        <p:nvGrpSpPr>
          <p:cNvPr id="52" name="Group 128">
            <a:extLst>
              <a:ext uri="{FF2B5EF4-FFF2-40B4-BE49-F238E27FC236}">
                <a16:creationId xmlns:a16="http://schemas.microsoft.com/office/drawing/2014/main" id="{840EA615-E3E5-472B-A3B1-E4C2F1147345}"/>
              </a:ext>
            </a:extLst>
          </p:cNvPr>
          <p:cNvGrpSpPr>
            <a:grpSpLocks/>
          </p:cNvGrpSpPr>
          <p:nvPr/>
        </p:nvGrpSpPr>
        <p:grpSpPr bwMode="auto">
          <a:xfrm>
            <a:off x="1524619" y="5177211"/>
            <a:ext cx="930291" cy="452438"/>
            <a:chOff x="392" y="1476"/>
            <a:chExt cx="418" cy="257"/>
          </a:xfrm>
        </p:grpSpPr>
        <p:sp>
          <p:nvSpPr>
            <p:cNvPr id="53" name="Rectangle 129">
              <a:extLst>
                <a:ext uri="{FF2B5EF4-FFF2-40B4-BE49-F238E27FC236}">
                  <a16:creationId xmlns:a16="http://schemas.microsoft.com/office/drawing/2014/main" id="{6AAD02C9-7395-44B4-AE2A-37CD5529AB62}"/>
                </a:ext>
              </a:extLst>
            </p:cNvPr>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4" name="Text Box 130">
              <a:extLst>
                <a:ext uri="{FF2B5EF4-FFF2-40B4-BE49-F238E27FC236}">
                  <a16:creationId xmlns:a16="http://schemas.microsoft.com/office/drawing/2014/main" id="{53569FDA-94E6-4806-AA81-4E911FB61CEB}"/>
                </a:ext>
              </a:extLst>
            </p:cNvPr>
            <p:cNvSpPr txBox="1">
              <a:spLocks noChangeArrowheads="1"/>
            </p:cNvSpPr>
            <p:nvPr/>
          </p:nvSpPr>
          <p:spPr bwMode="auto">
            <a:xfrm>
              <a:off x="392" y="1478"/>
              <a:ext cx="41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zh-CN" sz="1100" b="1">
                  <a:ea typeface="宋体" panose="02010600030101010101" pitchFamily="2" charset="-122"/>
                </a:rPr>
                <a:t>Response</a:t>
              </a:r>
            </a:p>
            <a:p>
              <a:pPr algn="ctr" eaLnBrk="0" hangingPunct="0"/>
              <a:r>
                <a:rPr lang="en-US" altLang="zh-CN" sz="1100" b="1">
                  <a:ea typeface="宋体" panose="02010600030101010101" pitchFamily="2" charset="-122"/>
                </a:rPr>
                <a:t>(TEXT doc)</a:t>
              </a:r>
              <a:endParaRPr lang="en-US" altLang="zh-CN" sz="2200" b="1">
                <a:ea typeface="宋体" panose="02010600030101010101" pitchFamily="2" charset="-122"/>
              </a:endParaRPr>
            </a:p>
          </p:txBody>
        </p:sp>
      </p:grpSp>
      <p:sp>
        <p:nvSpPr>
          <p:cNvPr id="55" name="Line 131">
            <a:extLst>
              <a:ext uri="{FF2B5EF4-FFF2-40B4-BE49-F238E27FC236}">
                <a16:creationId xmlns:a16="http://schemas.microsoft.com/office/drawing/2014/main" id="{E378B806-A129-4593-B21F-84042ED06A03}"/>
              </a:ext>
            </a:extLst>
          </p:cNvPr>
          <p:cNvSpPr>
            <a:spLocks noChangeShapeType="1"/>
          </p:cNvSpPr>
          <p:nvPr/>
        </p:nvSpPr>
        <p:spPr bwMode="auto">
          <a:xfrm flipH="1" flipV="1">
            <a:off x="2439346" y="5345486"/>
            <a:ext cx="1485900"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6" name="Text Box 133">
            <a:extLst>
              <a:ext uri="{FF2B5EF4-FFF2-40B4-BE49-F238E27FC236}">
                <a16:creationId xmlns:a16="http://schemas.microsoft.com/office/drawing/2014/main" id="{EF2EC87F-2D71-4604-854E-33B71A9C75CB}"/>
              </a:ext>
            </a:extLst>
          </p:cNvPr>
          <p:cNvSpPr txBox="1">
            <a:spLocks noChangeArrowheads="1"/>
          </p:cNvSpPr>
          <p:nvPr/>
        </p:nvSpPr>
        <p:spPr bwMode="auto">
          <a:xfrm>
            <a:off x="3858571" y="5188324"/>
            <a:ext cx="1356584" cy="30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597" tIns="50797" rIns="101597" bIns="50797">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zh-CN" sz="1300" b="1">
                <a:ea typeface="宋体" panose="02010600030101010101" pitchFamily="2" charset="-122"/>
              </a:rPr>
              <a:t>HTTP Response</a:t>
            </a:r>
          </a:p>
        </p:txBody>
      </p:sp>
      <p:sp>
        <p:nvSpPr>
          <p:cNvPr id="57" name="Line 135">
            <a:extLst>
              <a:ext uri="{FF2B5EF4-FFF2-40B4-BE49-F238E27FC236}">
                <a16:creationId xmlns:a16="http://schemas.microsoft.com/office/drawing/2014/main" id="{A1184F91-E8B7-4103-9D58-49DA5F59BBAF}"/>
              </a:ext>
            </a:extLst>
          </p:cNvPr>
          <p:cNvSpPr>
            <a:spLocks noChangeShapeType="1"/>
          </p:cNvSpPr>
          <p:nvPr/>
        </p:nvSpPr>
        <p:spPr bwMode="auto">
          <a:xfrm>
            <a:off x="6008046" y="5288336"/>
            <a:ext cx="1157288"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8" name="Line 142">
            <a:extLst>
              <a:ext uri="{FF2B5EF4-FFF2-40B4-BE49-F238E27FC236}">
                <a16:creationId xmlns:a16="http://schemas.microsoft.com/office/drawing/2014/main" id="{0770883F-1522-450C-A58F-5ABFCD2004BD}"/>
              </a:ext>
            </a:extLst>
          </p:cNvPr>
          <p:cNvSpPr>
            <a:spLocks noChangeShapeType="1"/>
          </p:cNvSpPr>
          <p:nvPr/>
        </p:nvSpPr>
        <p:spPr bwMode="auto">
          <a:xfrm flipH="1" flipV="1">
            <a:off x="2429821" y="2457824"/>
            <a:ext cx="1487488"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9" name="Line 143">
            <a:extLst>
              <a:ext uri="{FF2B5EF4-FFF2-40B4-BE49-F238E27FC236}">
                <a16:creationId xmlns:a16="http://schemas.microsoft.com/office/drawing/2014/main" id="{5B34AE33-BB77-4CD6-899A-87521E0A3AE7}"/>
              </a:ext>
            </a:extLst>
          </p:cNvPr>
          <p:cNvSpPr>
            <a:spLocks noChangeShapeType="1"/>
          </p:cNvSpPr>
          <p:nvPr/>
        </p:nvSpPr>
        <p:spPr bwMode="auto">
          <a:xfrm>
            <a:off x="2475859" y="1916486"/>
            <a:ext cx="1289050" cy="31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0" name="AutoShape 147">
            <a:extLst>
              <a:ext uri="{FF2B5EF4-FFF2-40B4-BE49-F238E27FC236}">
                <a16:creationId xmlns:a16="http://schemas.microsoft.com/office/drawing/2014/main" id="{2B1FF6CA-05EA-46E9-920E-D2891CC2A42C}"/>
              </a:ext>
            </a:extLst>
          </p:cNvPr>
          <p:cNvSpPr>
            <a:spLocks noChangeArrowheads="1"/>
          </p:cNvSpPr>
          <p:nvPr/>
        </p:nvSpPr>
        <p:spPr bwMode="auto">
          <a:xfrm>
            <a:off x="9621196" y="4872411"/>
            <a:ext cx="533400" cy="685800"/>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1" name="AutoShape 148">
            <a:extLst>
              <a:ext uri="{FF2B5EF4-FFF2-40B4-BE49-F238E27FC236}">
                <a16:creationId xmlns:a16="http://schemas.microsoft.com/office/drawing/2014/main" id="{28525688-D367-4E88-9FAB-20E9895E7887}"/>
              </a:ext>
            </a:extLst>
          </p:cNvPr>
          <p:cNvSpPr>
            <a:spLocks noChangeArrowheads="1"/>
          </p:cNvSpPr>
          <p:nvPr/>
        </p:nvSpPr>
        <p:spPr bwMode="auto">
          <a:xfrm>
            <a:off x="9849796" y="5177211"/>
            <a:ext cx="533400" cy="685800"/>
          </a:xfrm>
          <a:prstGeom prst="can">
            <a:avLst>
              <a:gd name="adj" fmla="val 3214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2" name="Line 149">
            <a:extLst>
              <a:ext uri="{FF2B5EF4-FFF2-40B4-BE49-F238E27FC236}">
                <a16:creationId xmlns:a16="http://schemas.microsoft.com/office/drawing/2014/main" id="{B1FB13D1-6931-4285-B0FF-FD05D1AC3E6A}"/>
              </a:ext>
            </a:extLst>
          </p:cNvPr>
          <p:cNvSpPr>
            <a:spLocks noChangeShapeType="1"/>
          </p:cNvSpPr>
          <p:nvPr/>
        </p:nvSpPr>
        <p:spPr bwMode="auto">
          <a:xfrm>
            <a:off x="9011596" y="5101011"/>
            <a:ext cx="609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234431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66BE4-E697-4141-9371-184417420EFE}"/>
              </a:ext>
            </a:extLst>
          </p:cNvPr>
          <p:cNvSpPr>
            <a:spLocks noGrp="1"/>
          </p:cNvSpPr>
          <p:nvPr>
            <p:ph type="title"/>
          </p:nvPr>
        </p:nvSpPr>
        <p:spPr/>
        <p:txBody>
          <a:bodyPr/>
          <a:lstStyle/>
          <a:p>
            <a:r>
              <a:rPr lang="en-US" altLang="zh-CN">
                <a:ea typeface="宋体" panose="02010600030101010101" pitchFamily="2" charset="-122"/>
              </a:rPr>
              <a:t>Real Life Examples</a:t>
            </a:r>
            <a:endParaRPr lang="zh-CN" altLang="en-US"/>
          </a:p>
        </p:txBody>
      </p:sp>
      <p:sp>
        <p:nvSpPr>
          <p:cNvPr id="3" name="内容占位符 2">
            <a:extLst>
              <a:ext uri="{FF2B5EF4-FFF2-40B4-BE49-F238E27FC236}">
                <a16:creationId xmlns:a16="http://schemas.microsoft.com/office/drawing/2014/main" id="{954257EE-6CC0-4DAE-BC4A-3E4A419AF570}"/>
              </a:ext>
            </a:extLst>
          </p:cNvPr>
          <p:cNvSpPr>
            <a:spLocks noGrp="1"/>
          </p:cNvSpPr>
          <p:nvPr>
            <p:ph idx="1"/>
          </p:nvPr>
        </p:nvSpPr>
        <p:spPr/>
        <p:txBody>
          <a:bodyPr/>
          <a:lstStyle/>
          <a:p>
            <a:r>
              <a:rPr lang="en-US" altLang="zh-CN" sz="2400">
                <a:ea typeface="宋体" panose="02010600030101010101" pitchFamily="2" charset="-122"/>
              </a:rPr>
              <a:t>Google Maps</a:t>
            </a:r>
          </a:p>
          <a:p>
            <a:r>
              <a:rPr lang="en-US" altLang="zh-CN" sz="2400">
                <a:ea typeface="宋体" panose="02010600030101010101" pitchFamily="2" charset="-122"/>
              </a:rPr>
              <a:t>Google AJAX Search API</a:t>
            </a:r>
          </a:p>
          <a:p>
            <a:r>
              <a:rPr lang="en-US" altLang="zh-CN" sz="2400">
                <a:ea typeface="宋体" panose="02010600030101010101" pitchFamily="2" charset="-122"/>
              </a:rPr>
              <a:t>Yahoo Search API</a:t>
            </a:r>
          </a:p>
          <a:p>
            <a:r>
              <a:rPr lang="en-US" altLang="zh-CN" sz="2400">
                <a:ea typeface="宋体" panose="02010600030101010101" pitchFamily="2" charset="-122"/>
              </a:rPr>
              <a:t>Amazon WebServices</a:t>
            </a:r>
            <a:endParaRPr lang="zh-CN" altLang="en-US"/>
          </a:p>
        </p:txBody>
      </p:sp>
      <p:sp>
        <p:nvSpPr>
          <p:cNvPr id="4" name="灯片编号占位符 3">
            <a:extLst>
              <a:ext uri="{FF2B5EF4-FFF2-40B4-BE49-F238E27FC236}">
                <a16:creationId xmlns:a16="http://schemas.microsoft.com/office/drawing/2014/main" id="{15784CD7-553D-41F2-A546-DB38C766EAED}"/>
              </a:ext>
            </a:extLst>
          </p:cNvPr>
          <p:cNvSpPr>
            <a:spLocks noGrp="1"/>
          </p:cNvSpPr>
          <p:nvPr>
            <p:ph type="sldNum" sz="quarter" idx="12"/>
          </p:nvPr>
        </p:nvSpPr>
        <p:spPr/>
        <p:txBody>
          <a:bodyPr/>
          <a:lstStyle/>
          <a:p>
            <a:fld id="{BEE6C54C-6C12-40E0-80B0-01E42803F46F}" type="slidenum">
              <a:rPr lang="zh-CN" altLang="en-US" smtClean="0"/>
              <a:pPr/>
              <a:t>25</a:t>
            </a:fld>
            <a:endParaRPr lang="zh-CN" altLang="en-US"/>
          </a:p>
        </p:txBody>
      </p:sp>
    </p:spTree>
    <p:extLst>
      <p:ext uri="{BB962C8B-B14F-4D97-AF65-F5344CB8AC3E}">
        <p14:creationId xmlns:p14="http://schemas.microsoft.com/office/powerpoint/2010/main" val="2620175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9D51-857C-46B1-A17E-F19ECFE13CEE}"/>
              </a:ext>
            </a:extLst>
          </p:cNvPr>
          <p:cNvSpPr>
            <a:spLocks noGrp="1"/>
          </p:cNvSpPr>
          <p:nvPr>
            <p:ph type="title"/>
          </p:nvPr>
        </p:nvSpPr>
        <p:spPr/>
        <p:txBody>
          <a:bodyPr/>
          <a:lstStyle/>
          <a:p>
            <a:r>
              <a:rPr lang="en-US" altLang="zh-CN"/>
              <a:t>REST</a:t>
            </a:r>
            <a:r>
              <a:rPr lang="zh-CN" altLang="en-US"/>
              <a:t>和</a:t>
            </a:r>
            <a:r>
              <a:rPr lang="en-US" altLang="zh-CN"/>
              <a:t>Web</a:t>
            </a:r>
            <a:endParaRPr lang="zh-CN" altLang="en-US"/>
          </a:p>
        </p:txBody>
      </p:sp>
      <p:sp>
        <p:nvSpPr>
          <p:cNvPr id="3" name="内容占位符 2">
            <a:extLst>
              <a:ext uri="{FF2B5EF4-FFF2-40B4-BE49-F238E27FC236}">
                <a16:creationId xmlns:a16="http://schemas.microsoft.com/office/drawing/2014/main" id="{E2A98597-4438-4D48-B31D-27B1078832DD}"/>
              </a:ext>
            </a:extLst>
          </p:cNvPr>
          <p:cNvSpPr>
            <a:spLocks noGrp="1"/>
          </p:cNvSpPr>
          <p:nvPr>
            <p:ph idx="1"/>
          </p:nvPr>
        </p:nvSpPr>
        <p:spPr/>
        <p:txBody>
          <a:bodyPr/>
          <a:lstStyle/>
          <a:p>
            <a:r>
              <a:rPr lang="en-US" altLang="zh-CN"/>
              <a:t>The Web is an example of a REST system!</a:t>
            </a:r>
          </a:p>
          <a:p>
            <a:endParaRPr lang="en-US" altLang="zh-CN" sz="1000"/>
          </a:p>
          <a:p>
            <a:r>
              <a:rPr lang="en-US" altLang="zh-CN"/>
              <a:t>All of those Web services that you have been using all these many years - book ordering services, search services,  online dictionary services, etc - are REST-based Web services</a:t>
            </a:r>
            <a:endParaRPr lang="zh-CN" altLang="en-US"/>
          </a:p>
        </p:txBody>
      </p:sp>
      <p:sp>
        <p:nvSpPr>
          <p:cNvPr id="4" name="灯片编号占位符 3">
            <a:extLst>
              <a:ext uri="{FF2B5EF4-FFF2-40B4-BE49-F238E27FC236}">
                <a16:creationId xmlns:a16="http://schemas.microsoft.com/office/drawing/2014/main" id="{5A58718F-D05F-4031-B0B8-649DFAAC407C}"/>
              </a:ext>
            </a:extLst>
          </p:cNvPr>
          <p:cNvSpPr>
            <a:spLocks noGrp="1"/>
          </p:cNvSpPr>
          <p:nvPr>
            <p:ph type="sldNum" sz="quarter" idx="12"/>
          </p:nvPr>
        </p:nvSpPr>
        <p:spPr/>
        <p:txBody>
          <a:bodyPr/>
          <a:lstStyle/>
          <a:p>
            <a:fld id="{BEE6C54C-6C12-40E0-80B0-01E42803F46F}" type="slidenum">
              <a:rPr lang="zh-CN" altLang="en-US" smtClean="0"/>
              <a:pPr/>
              <a:t>26</a:t>
            </a:fld>
            <a:endParaRPr lang="zh-CN" altLang="en-US"/>
          </a:p>
        </p:txBody>
      </p:sp>
    </p:spTree>
    <p:extLst>
      <p:ext uri="{BB962C8B-B14F-4D97-AF65-F5344CB8AC3E}">
        <p14:creationId xmlns:p14="http://schemas.microsoft.com/office/powerpoint/2010/main" val="3130424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A12E2-0925-4BB0-8E73-E635A50BD94E}"/>
              </a:ext>
            </a:extLst>
          </p:cNvPr>
          <p:cNvSpPr>
            <a:spLocks noGrp="1"/>
          </p:cNvSpPr>
          <p:nvPr>
            <p:ph type="title"/>
          </p:nvPr>
        </p:nvSpPr>
        <p:spPr/>
        <p:txBody>
          <a:bodyPr/>
          <a:lstStyle/>
          <a:p>
            <a:r>
              <a:rPr lang="zh-CN" altLang="en-US"/>
              <a:t>小结</a:t>
            </a:r>
          </a:p>
        </p:txBody>
      </p:sp>
      <p:sp>
        <p:nvSpPr>
          <p:cNvPr id="3" name="内容占位符 2">
            <a:extLst>
              <a:ext uri="{FF2B5EF4-FFF2-40B4-BE49-F238E27FC236}">
                <a16:creationId xmlns:a16="http://schemas.microsoft.com/office/drawing/2014/main" id="{340912A6-F6A3-411E-B875-E694CE3DAC3B}"/>
              </a:ext>
            </a:extLst>
          </p:cNvPr>
          <p:cNvSpPr>
            <a:spLocks noGrp="1"/>
          </p:cNvSpPr>
          <p:nvPr>
            <p:ph idx="1"/>
          </p:nvPr>
        </p:nvSpPr>
        <p:spPr/>
        <p:txBody>
          <a:bodyPr/>
          <a:lstStyle/>
          <a:p>
            <a:r>
              <a:rPr lang="zh-CN" altLang="en-US"/>
              <a:t>简要介绍了</a:t>
            </a:r>
            <a:r>
              <a:rPr lang="en-US" altLang="zh-CN"/>
              <a:t>RESTful</a:t>
            </a:r>
            <a:r>
              <a:rPr lang="zh-CN" altLang="en-US"/>
              <a:t>架构的基本概念和约束</a:t>
            </a:r>
          </a:p>
        </p:txBody>
      </p:sp>
      <p:sp>
        <p:nvSpPr>
          <p:cNvPr id="4" name="灯片编号占位符 3">
            <a:extLst>
              <a:ext uri="{FF2B5EF4-FFF2-40B4-BE49-F238E27FC236}">
                <a16:creationId xmlns:a16="http://schemas.microsoft.com/office/drawing/2014/main" id="{17EF29D9-23ED-4910-9B17-5ED49B0B1BAF}"/>
              </a:ext>
            </a:extLst>
          </p:cNvPr>
          <p:cNvSpPr>
            <a:spLocks noGrp="1"/>
          </p:cNvSpPr>
          <p:nvPr>
            <p:ph type="sldNum" sz="quarter" idx="12"/>
          </p:nvPr>
        </p:nvSpPr>
        <p:spPr/>
        <p:txBody>
          <a:bodyPr/>
          <a:lstStyle/>
          <a:p>
            <a:fld id="{BEE6C54C-6C12-40E0-80B0-01E42803F46F}" type="slidenum">
              <a:rPr lang="zh-CN" altLang="en-US" smtClean="0"/>
              <a:pPr/>
              <a:t>27</a:t>
            </a:fld>
            <a:endParaRPr lang="zh-CN" altLang="en-US"/>
          </a:p>
        </p:txBody>
      </p:sp>
    </p:spTree>
    <p:extLst>
      <p:ext uri="{BB962C8B-B14F-4D97-AF65-F5344CB8AC3E}">
        <p14:creationId xmlns:p14="http://schemas.microsoft.com/office/powerpoint/2010/main" val="361056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8C9DB-CFDA-4AB0-AC75-981B84FA9FBD}"/>
              </a:ext>
            </a:extLst>
          </p:cNvPr>
          <p:cNvSpPr>
            <a:spLocks noGrp="1"/>
          </p:cNvSpPr>
          <p:nvPr>
            <p:ph type="title"/>
          </p:nvPr>
        </p:nvSpPr>
        <p:spPr>
          <a:xfrm>
            <a:off x="923365" y="291830"/>
            <a:ext cx="10430435" cy="876755"/>
          </a:xfrm>
        </p:spPr>
        <p:txBody>
          <a:bodyPr>
            <a:normAutofit/>
          </a:bodyPr>
          <a:lstStyle/>
          <a:p>
            <a:r>
              <a:rPr lang="zh-CN" altLang="en-US"/>
              <a:t>什么是</a:t>
            </a:r>
            <a:r>
              <a:rPr lang="en-US" altLang="zh-CN"/>
              <a:t>REST</a:t>
            </a:r>
            <a:r>
              <a:rPr lang="zh-CN" altLang="en-US"/>
              <a:t>？</a:t>
            </a:r>
          </a:p>
        </p:txBody>
      </p:sp>
      <p:sp>
        <p:nvSpPr>
          <p:cNvPr id="3" name="内容占位符 2">
            <a:extLst>
              <a:ext uri="{FF2B5EF4-FFF2-40B4-BE49-F238E27FC236}">
                <a16:creationId xmlns:a16="http://schemas.microsoft.com/office/drawing/2014/main" id="{EF570EA1-38DA-4EF6-AB7D-C4AE4A94576E}"/>
              </a:ext>
            </a:extLst>
          </p:cNvPr>
          <p:cNvSpPr>
            <a:spLocks noGrp="1"/>
          </p:cNvSpPr>
          <p:nvPr>
            <p:ph idx="1"/>
          </p:nvPr>
        </p:nvSpPr>
        <p:spPr/>
        <p:txBody>
          <a:bodyPr>
            <a:normAutofit/>
          </a:bodyPr>
          <a:lstStyle/>
          <a:p>
            <a:r>
              <a:rPr lang="en-US" altLang="zh-CN">
                <a:solidFill>
                  <a:srgbClr val="FF0000"/>
                </a:solidFill>
              </a:rPr>
              <a:t>REST</a:t>
            </a:r>
            <a:r>
              <a:rPr lang="zh-CN" altLang="en-US"/>
              <a:t>（</a:t>
            </a:r>
            <a:r>
              <a:rPr lang="en-US" altLang="zh-CN">
                <a:solidFill>
                  <a:srgbClr val="0000FF"/>
                </a:solidFill>
              </a:rPr>
              <a:t>RE</a:t>
            </a:r>
            <a:r>
              <a:rPr lang="en-US" altLang="zh-CN"/>
              <a:t>presentational </a:t>
            </a:r>
            <a:r>
              <a:rPr lang="en-US" altLang="zh-CN">
                <a:solidFill>
                  <a:srgbClr val="0000FF"/>
                </a:solidFill>
              </a:rPr>
              <a:t>S</a:t>
            </a:r>
            <a:r>
              <a:rPr lang="en-US" altLang="zh-CN"/>
              <a:t>tate </a:t>
            </a:r>
            <a:r>
              <a:rPr lang="en-US" altLang="zh-CN">
                <a:solidFill>
                  <a:srgbClr val="0000FF"/>
                </a:solidFill>
              </a:rPr>
              <a:t>T</a:t>
            </a:r>
            <a:r>
              <a:rPr lang="en-US" altLang="zh-CN"/>
              <a:t>ransfer</a:t>
            </a:r>
            <a:r>
              <a:rPr lang="zh-CN" altLang="en-US"/>
              <a:t>）</a:t>
            </a:r>
            <a:endParaRPr lang="en-US" altLang="zh-CN"/>
          </a:p>
          <a:p>
            <a:pPr lvl="1"/>
            <a:r>
              <a:rPr lang="zh-CN" altLang="en-US"/>
              <a:t>中文翻译为：</a:t>
            </a:r>
            <a:r>
              <a:rPr lang="zh-CN" altLang="en-US">
                <a:solidFill>
                  <a:srgbClr val="C00000"/>
                </a:solidFill>
              </a:rPr>
              <a:t>表述（或表征）性状态转移</a:t>
            </a:r>
            <a:endParaRPr lang="en-US" altLang="zh-CN">
              <a:solidFill>
                <a:srgbClr val="C00000"/>
              </a:solidFill>
            </a:endParaRPr>
          </a:p>
          <a:p>
            <a:pPr lvl="1"/>
            <a:r>
              <a:rPr lang="zh-CN" altLang="en-US"/>
              <a:t>指的是分布式超媒体系统满足的一组软件架构约束条件和原则</a:t>
            </a:r>
            <a:endParaRPr lang="en-US" altLang="zh-CN">
              <a:solidFill>
                <a:srgbClr val="FF0000"/>
              </a:solidFill>
            </a:endParaRPr>
          </a:p>
          <a:p>
            <a:pPr lvl="2"/>
            <a:r>
              <a:rPr lang="zh-CN" altLang="en-US"/>
              <a:t>如，</a:t>
            </a:r>
            <a:r>
              <a:rPr lang="en-US" altLang="zh-CN"/>
              <a:t>World Wide Web</a:t>
            </a:r>
          </a:p>
          <a:p>
            <a:pPr lvl="1"/>
            <a:r>
              <a:rPr lang="zh-CN" altLang="en-US"/>
              <a:t>由</a:t>
            </a:r>
            <a:r>
              <a:rPr lang="en-US" altLang="zh-CN"/>
              <a:t>Roy Thomas Fielding</a:t>
            </a:r>
            <a:r>
              <a:rPr lang="zh-CN" altLang="en-US"/>
              <a:t>在其</a:t>
            </a:r>
            <a:r>
              <a:rPr lang="en-US" altLang="zh-CN"/>
              <a:t>2000</a:t>
            </a:r>
            <a:r>
              <a:rPr lang="zh-CN" altLang="en-US"/>
              <a:t>年的博士论文中提出</a:t>
            </a:r>
            <a:endParaRPr lang="en-US" altLang="zh-CN"/>
          </a:p>
          <a:p>
            <a:pPr lvl="2"/>
            <a:r>
              <a:rPr lang="en-US" altLang="zh-CN" sz="1800">
                <a:solidFill>
                  <a:srgbClr val="C00000"/>
                </a:solidFill>
              </a:rPr>
              <a:t>Architectural Styles and the Design of Network-based Software Architectures</a:t>
            </a:r>
          </a:p>
          <a:p>
            <a:pPr lvl="2"/>
            <a:r>
              <a:rPr lang="en-US" altLang="zh-CN" sz="1800">
                <a:hlinkClick r:id="rId2"/>
              </a:rPr>
              <a:t>https://www.ics.uci.edu/~fielding/pubs/dissertation/top.htm</a:t>
            </a:r>
            <a:endParaRPr lang="en-US" altLang="zh-CN" sz="1800"/>
          </a:p>
          <a:p>
            <a:pPr lvl="2"/>
            <a:r>
              <a:rPr lang="en-US" altLang="zh-CN" sz="1800"/>
              <a:t>R.T.Fielding</a:t>
            </a:r>
            <a:r>
              <a:rPr lang="zh-CN" altLang="en-US" sz="1800"/>
              <a:t>是</a:t>
            </a:r>
            <a:r>
              <a:rPr lang="en-US" altLang="zh-CN" sz="1800"/>
              <a:t>HTTP</a:t>
            </a:r>
            <a:r>
              <a:rPr lang="zh-CN" altLang="en-US" sz="1800"/>
              <a:t>协议（</a:t>
            </a:r>
            <a:r>
              <a:rPr lang="en-US" altLang="zh-CN" sz="1800"/>
              <a:t>1.0</a:t>
            </a:r>
            <a:r>
              <a:rPr lang="zh-CN" altLang="en-US" sz="1800"/>
              <a:t>版和</a:t>
            </a:r>
            <a:r>
              <a:rPr lang="en-US" altLang="zh-CN" sz="1800"/>
              <a:t>1.1</a:t>
            </a:r>
            <a:r>
              <a:rPr lang="zh-CN" altLang="en-US" sz="1800"/>
              <a:t>版）主要设计者、</a:t>
            </a:r>
            <a:r>
              <a:rPr lang="en-US" altLang="zh-CN" sz="1800"/>
              <a:t>Apache</a:t>
            </a:r>
            <a:r>
              <a:rPr lang="zh-CN" altLang="en-US" sz="1800"/>
              <a:t>服务器软件作者、</a:t>
            </a:r>
            <a:r>
              <a:rPr lang="en-US" altLang="zh-CN" sz="1800"/>
              <a:t>Apache</a:t>
            </a:r>
            <a:r>
              <a:rPr lang="zh-CN" altLang="en-US" sz="1800"/>
              <a:t>基金会第一任主席</a:t>
            </a:r>
            <a:endParaRPr lang="en-US" altLang="zh-CN" sz="1800"/>
          </a:p>
          <a:p>
            <a:pPr lvl="1"/>
            <a:r>
              <a:rPr lang="en-US" altLang="zh-CN">
                <a:solidFill>
                  <a:srgbClr val="FF0000"/>
                </a:solidFill>
              </a:rPr>
              <a:t>REST</a:t>
            </a:r>
            <a:r>
              <a:rPr lang="zh-CN" altLang="en-US">
                <a:solidFill>
                  <a:srgbClr val="FF0000"/>
                </a:solidFill>
              </a:rPr>
              <a:t>不是标准，而且也不必然使用</a:t>
            </a:r>
            <a:r>
              <a:rPr lang="en-US" altLang="zh-CN">
                <a:solidFill>
                  <a:srgbClr val="FF0000"/>
                </a:solidFill>
              </a:rPr>
              <a:t>HTTP</a:t>
            </a:r>
            <a:endParaRPr lang="zh-CN" altLang="en-US">
              <a:solidFill>
                <a:srgbClr val="FF0000"/>
              </a:solidFill>
            </a:endParaRPr>
          </a:p>
        </p:txBody>
      </p:sp>
      <p:sp>
        <p:nvSpPr>
          <p:cNvPr id="4" name="灯片编号占位符 3">
            <a:extLst>
              <a:ext uri="{FF2B5EF4-FFF2-40B4-BE49-F238E27FC236}">
                <a16:creationId xmlns:a16="http://schemas.microsoft.com/office/drawing/2014/main" id="{3545F9D7-365C-4EBE-9373-B926441B66C2}"/>
              </a:ext>
            </a:extLst>
          </p:cNvPr>
          <p:cNvSpPr>
            <a:spLocks noGrp="1"/>
          </p:cNvSpPr>
          <p:nvPr>
            <p:ph type="sldNum" sz="quarter" idx="12"/>
          </p:nvPr>
        </p:nvSpPr>
        <p:spPr/>
        <p:txBody>
          <a:bodyPr/>
          <a:lstStyle/>
          <a:p>
            <a:fld id="{BEE6C54C-6C12-40E0-80B0-01E42803F46F}" type="slidenum">
              <a:rPr lang="zh-CN" altLang="en-US" smtClean="0"/>
              <a:pPr/>
              <a:t>2</a:t>
            </a:fld>
            <a:endParaRPr lang="zh-CN" altLang="en-US"/>
          </a:p>
        </p:txBody>
      </p:sp>
    </p:spTree>
    <p:extLst>
      <p:ext uri="{BB962C8B-B14F-4D97-AF65-F5344CB8AC3E}">
        <p14:creationId xmlns:p14="http://schemas.microsoft.com/office/powerpoint/2010/main" val="64115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54AA2-47D5-4CC4-9690-1C48EE7F30B1}"/>
              </a:ext>
            </a:extLst>
          </p:cNvPr>
          <p:cNvSpPr>
            <a:spLocks noGrp="1"/>
          </p:cNvSpPr>
          <p:nvPr>
            <p:ph type="title"/>
          </p:nvPr>
        </p:nvSpPr>
        <p:spPr/>
        <p:txBody>
          <a:bodyPr>
            <a:normAutofit/>
          </a:bodyPr>
          <a:lstStyle/>
          <a:p>
            <a:r>
              <a:rPr lang="zh-CN" altLang="en-US"/>
              <a:t>什么是</a:t>
            </a:r>
            <a:r>
              <a:rPr lang="en-US" altLang="zh-CN"/>
              <a:t>RESTful</a:t>
            </a:r>
            <a:r>
              <a:rPr lang="zh-CN" altLang="en-US"/>
              <a:t>？</a:t>
            </a:r>
          </a:p>
        </p:txBody>
      </p:sp>
      <p:sp>
        <p:nvSpPr>
          <p:cNvPr id="3" name="内容占位符 2">
            <a:extLst>
              <a:ext uri="{FF2B5EF4-FFF2-40B4-BE49-F238E27FC236}">
                <a16:creationId xmlns:a16="http://schemas.microsoft.com/office/drawing/2014/main" id="{94F256E0-175C-4315-BDC8-29BDC298C8A3}"/>
              </a:ext>
            </a:extLst>
          </p:cNvPr>
          <p:cNvSpPr>
            <a:spLocks noGrp="1"/>
          </p:cNvSpPr>
          <p:nvPr>
            <p:ph idx="1"/>
          </p:nvPr>
        </p:nvSpPr>
        <p:spPr/>
        <p:txBody>
          <a:bodyPr/>
          <a:lstStyle/>
          <a:p>
            <a:r>
              <a:rPr lang="zh-CN" altLang="en-US"/>
              <a:t>如果一个架构符合</a:t>
            </a:r>
            <a:r>
              <a:rPr lang="en-US" altLang="zh-CN"/>
              <a:t>REST</a:t>
            </a:r>
            <a:r>
              <a:rPr lang="zh-CN" altLang="en-US"/>
              <a:t>的约束条件和原则，就称它为</a:t>
            </a:r>
            <a:r>
              <a:rPr lang="en-US" altLang="zh-CN"/>
              <a:t>RESTful</a:t>
            </a:r>
            <a:r>
              <a:rPr lang="zh-CN" altLang="en-US"/>
              <a:t>架构</a:t>
            </a:r>
            <a:endParaRPr lang="en-US" altLang="zh-CN"/>
          </a:p>
          <a:p>
            <a:pPr lvl="1"/>
            <a:r>
              <a:rPr lang="en-US" altLang="zh-CN"/>
              <a:t>REST</a:t>
            </a:r>
            <a:r>
              <a:rPr lang="zh-CN" altLang="en-US"/>
              <a:t>本身并没有创造新的技术、组件或服务，而隐藏在</a:t>
            </a:r>
            <a:r>
              <a:rPr lang="en-US" altLang="zh-CN"/>
              <a:t>RESTful</a:t>
            </a:r>
            <a:r>
              <a:rPr lang="zh-CN" altLang="en-US"/>
              <a:t>背后的理念就是使用</a:t>
            </a:r>
            <a:r>
              <a:rPr lang="en-US" altLang="zh-CN"/>
              <a:t>Web</a:t>
            </a:r>
            <a:r>
              <a:rPr lang="zh-CN" altLang="en-US"/>
              <a:t>的现有特征和能力，更好地使用现有</a:t>
            </a:r>
            <a:r>
              <a:rPr lang="en-US" altLang="zh-CN"/>
              <a:t>Web</a:t>
            </a:r>
            <a:r>
              <a:rPr lang="zh-CN" altLang="en-US"/>
              <a:t>标准中的一些准则和约束。</a:t>
            </a:r>
            <a:endParaRPr lang="en-US" altLang="zh-CN"/>
          </a:p>
          <a:p>
            <a:pPr lvl="1"/>
            <a:endParaRPr lang="en-US" altLang="zh-CN" sz="1600"/>
          </a:p>
          <a:p>
            <a:r>
              <a:rPr lang="zh-CN" altLang="en-US"/>
              <a:t>遵循 </a:t>
            </a:r>
            <a:r>
              <a:rPr lang="en-US" altLang="zh-CN"/>
              <a:t>REST </a:t>
            </a:r>
            <a:r>
              <a:rPr lang="zh-CN" altLang="en-US"/>
              <a:t>架构风格的 </a:t>
            </a:r>
            <a:r>
              <a:rPr lang="en-US" altLang="zh-CN"/>
              <a:t>API </a:t>
            </a:r>
            <a:r>
              <a:rPr lang="zh-CN" altLang="en-US"/>
              <a:t>称为 </a:t>
            </a:r>
            <a:r>
              <a:rPr lang="en-US" altLang="zh-CN">
                <a:solidFill>
                  <a:srgbClr val="FF0000"/>
                </a:solidFill>
              </a:rPr>
              <a:t>REST(RESTful) API</a:t>
            </a:r>
          </a:p>
        </p:txBody>
      </p:sp>
      <p:sp>
        <p:nvSpPr>
          <p:cNvPr id="4" name="灯片编号占位符 3">
            <a:extLst>
              <a:ext uri="{FF2B5EF4-FFF2-40B4-BE49-F238E27FC236}">
                <a16:creationId xmlns:a16="http://schemas.microsoft.com/office/drawing/2014/main" id="{8890ACA5-B0F0-4A86-A8F9-FEA67D0AAA1B}"/>
              </a:ext>
            </a:extLst>
          </p:cNvPr>
          <p:cNvSpPr>
            <a:spLocks noGrp="1"/>
          </p:cNvSpPr>
          <p:nvPr>
            <p:ph type="sldNum" sz="quarter" idx="12"/>
          </p:nvPr>
        </p:nvSpPr>
        <p:spPr/>
        <p:txBody>
          <a:bodyPr/>
          <a:lstStyle/>
          <a:p>
            <a:fld id="{BEE6C54C-6C12-40E0-80B0-01E42803F46F}" type="slidenum">
              <a:rPr lang="zh-CN" altLang="en-US" smtClean="0"/>
              <a:pPr/>
              <a:t>3</a:t>
            </a:fld>
            <a:endParaRPr lang="zh-CN" altLang="en-US"/>
          </a:p>
        </p:txBody>
      </p:sp>
    </p:spTree>
    <p:extLst>
      <p:ext uri="{BB962C8B-B14F-4D97-AF65-F5344CB8AC3E}">
        <p14:creationId xmlns:p14="http://schemas.microsoft.com/office/powerpoint/2010/main" val="295656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721F8-1815-4733-A3EC-7164E0BA1AFA}"/>
              </a:ext>
            </a:extLst>
          </p:cNvPr>
          <p:cNvSpPr>
            <a:spLocks noGrp="1"/>
          </p:cNvSpPr>
          <p:nvPr>
            <p:ph type="title"/>
          </p:nvPr>
        </p:nvSpPr>
        <p:spPr/>
        <p:txBody>
          <a:bodyPr/>
          <a:lstStyle/>
          <a:p>
            <a:r>
              <a:rPr lang="zh-CN" altLang="en-US"/>
              <a:t>评估</a:t>
            </a:r>
            <a:r>
              <a:rPr lang="en-US" altLang="zh-CN"/>
              <a:t>Web</a:t>
            </a:r>
            <a:r>
              <a:rPr lang="zh-CN" altLang="en-US"/>
              <a:t>架构的七大关键属性</a:t>
            </a:r>
          </a:p>
        </p:txBody>
      </p:sp>
      <p:sp>
        <p:nvSpPr>
          <p:cNvPr id="3" name="内容占位符 2">
            <a:extLst>
              <a:ext uri="{FF2B5EF4-FFF2-40B4-BE49-F238E27FC236}">
                <a16:creationId xmlns:a16="http://schemas.microsoft.com/office/drawing/2014/main" id="{4CF398FF-0B2D-4944-8155-926CC741CC83}"/>
              </a:ext>
            </a:extLst>
          </p:cNvPr>
          <p:cNvSpPr>
            <a:spLocks noGrp="1"/>
          </p:cNvSpPr>
          <p:nvPr>
            <p:ph idx="1"/>
          </p:nvPr>
        </p:nvSpPr>
        <p:spPr>
          <a:xfrm>
            <a:off x="838199" y="1407460"/>
            <a:ext cx="10611255" cy="4769504"/>
          </a:xfrm>
        </p:spPr>
        <p:txBody>
          <a:bodyPr>
            <a:normAutofit/>
          </a:bodyPr>
          <a:lstStyle/>
          <a:p>
            <a:r>
              <a:rPr lang="en-US" altLang="zh-CN" b="1">
                <a:solidFill>
                  <a:srgbClr val="C00000"/>
                </a:solidFill>
              </a:rPr>
              <a:t>HTTP</a:t>
            </a:r>
            <a:r>
              <a:rPr lang="zh-CN" altLang="en-US" b="1">
                <a:solidFill>
                  <a:srgbClr val="C00000"/>
                </a:solidFill>
              </a:rPr>
              <a:t>协议应该在以下属性中取得可接受的平衡：</a:t>
            </a:r>
            <a:endParaRPr lang="en-US" altLang="zh-CN" b="1">
              <a:solidFill>
                <a:srgbClr val="C00000"/>
              </a:solidFill>
            </a:endParaRPr>
          </a:p>
          <a:p>
            <a:pPr marL="808038" lvl="1" indent="-273050">
              <a:lnSpc>
                <a:spcPct val="150000"/>
              </a:lnSpc>
              <a:buFont typeface="+mj-lt"/>
              <a:buAutoNum type="arabicPeriod"/>
            </a:pPr>
            <a:r>
              <a:rPr lang="zh-CN" altLang="en-US" sz="2000">
                <a:solidFill>
                  <a:srgbClr val="0000CC"/>
                </a:solidFill>
              </a:rPr>
              <a:t>性能</a:t>
            </a:r>
            <a:r>
              <a:rPr lang="en-US" altLang="zh-CN" sz="2000">
                <a:solidFill>
                  <a:srgbClr val="0000CC"/>
                </a:solidFill>
              </a:rPr>
              <a:t>Performance</a:t>
            </a:r>
            <a:r>
              <a:rPr lang="zh-CN" altLang="en-US" sz="2000"/>
              <a:t>：影响高可用的关键因素</a:t>
            </a:r>
          </a:p>
          <a:p>
            <a:pPr marL="808038" lvl="1" indent="-273050">
              <a:lnSpc>
                <a:spcPct val="150000"/>
              </a:lnSpc>
              <a:buFont typeface="+mj-lt"/>
              <a:buAutoNum type="arabicPeriod"/>
            </a:pPr>
            <a:r>
              <a:rPr lang="zh-CN" altLang="en-US" sz="2000">
                <a:solidFill>
                  <a:srgbClr val="0000CC"/>
                </a:solidFill>
              </a:rPr>
              <a:t>可伸缩性</a:t>
            </a:r>
            <a:r>
              <a:rPr lang="en-US" altLang="zh-CN" sz="2000">
                <a:solidFill>
                  <a:srgbClr val="0000CC"/>
                </a:solidFill>
              </a:rPr>
              <a:t>Scalability</a:t>
            </a:r>
            <a:r>
              <a:rPr lang="zh-CN" altLang="en-US" sz="2000"/>
              <a:t>：支持部署可以相互交互的大量的组件</a:t>
            </a:r>
          </a:p>
          <a:p>
            <a:pPr marL="808038" lvl="1" indent="-273050">
              <a:lnSpc>
                <a:spcPct val="150000"/>
              </a:lnSpc>
              <a:buFont typeface="+mj-lt"/>
              <a:buAutoNum type="arabicPeriod"/>
            </a:pPr>
            <a:r>
              <a:rPr lang="zh-CN" altLang="en-US" sz="2000">
                <a:solidFill>
                  <a:srgbClr val="0000CC"/>
                </a:solidFill>
              </a:rPr>
              <a:t>简单性</a:t>
            </a:r>
            <a:r>
              <a:rPr lang="en-US" altLang="zh-CN" sz="2000">
                <a:solidFill>
                  <a:srgbClr val="0000CC"/>
                </a:solidFill>
              </a:rPr>
              <a:t>Simplicity</a:t>
            </a:r>
            <a:r>
              <a:rPr lang="zh-CN" altLang="en-US" sz="2000"/>
              <a:t>：易理解、易实现、易验证</a:t>
            </a:r>
          </a:p>
          <a:p>
            <a:pPr marL="808038" lvl="1" indent="-273050">
              <a:lnSpc>
                <a:spcPct val="150000"/>
              </a:lnSpc>
              <a:buFont typeface="+mj-lt"/>
              <a:buAutoNum type="arabicPeriod"/>
            </a:pPr>
            <a:r>
              <a:rPr lang="zh-CN" altLang="en-US" sz="2000">
                <a:solidFill>
                  <a:srgbClr val="0000CC"/>
                </a:solidFill>
              </a:rPr>
              <a:t>可见性</a:t>
            </a:r>
            <a:r>
              <a:rPr lang="en-US" altLang="zh-CN" sz="2000">
                <a:solidFill>
                  <a:srgbClr val="0000CC"/>
                </a:solidFill>
              </a:rPr>
              <a:t>Visibility</a:t>
            </a:r>
            <a:r>
              <a:rPr lang="zh-CN" altLang="en-US" sz="2000">
                <a:solidFill>
                  <a:srgbClr val="0000CC"/>
                </a:solidFill>
              </a:rPr>
              <a:t>：</a:t>
            </a:r>
            <a:r>
              <a:rPr lang="zh-CN" altLang="en-US" sz="2000"/>
              <a:t>对两个组件间的交互进行监视或者仲裁的能力。如缓存、分层设计</a:t>
            </a:r>
          </a:p>
          <a:p>
            <a:pPr marL="808038" lvl="1" indent="-273050">
              <a:lnSpc>
                <a:spcPct val="150000"/>
              </a:lnSpc>
              <a:buFont typeface="+mj-lt"/>
              <a:buAutoNum type="arabicPeriod"/>
            </a:pPr>
            <a:r>
              <a:rPr lang="zh-CN" altLang="en-US" sz="2000">
                <a:solidFill>
                  <a:srgbClr val="0000CC"/>
                </a:solidFill>
              </a:rPr>
              <a:t>可移植性</a:t>
            </a:r>
            <a:r>
              <a:rPr lang="en-US" altLang="zh-CN" sz="2000">
                <a:solidFill>
                  <a:srgbClr val="0000CC"/>
                </a:solidFill>
              </a:rPr>
              <a:t>Portability</a:t>
            </a:r>
            <a:r>
              <a:rPr lang="zh-CN" altLang="en-US" sz="2000"/>
              <a:t>：在不同的环境下运行的能力</a:t>
            </a:r>
          </a:p>
          <a:p>
            <a:pPr marL="808038" lvl="1" indent="-273050">
              <a:lnSpc>
                <a:spcPct val="150000"/>
              </a:lnSpc>
              <a:buFont typeface="+mj-lt"/>
              <a:buAutoNum type="arabicPeriod"/>
            </a:pPr>
            <a:r>
              <a:rPr lang="zh-CN" altLang="en-US" sz="2000">
                <a:solidFill>
                  <a:srgbClr val="0000CC"/>
                </a:solidFill>
              </a:rPr>
              <a:t>可靠性</a:t>
            </a:r>
            <a:r>
              <a:rPr lang="en-US" altLang="zh-CN" sz="2000">
                <a:solidFill>
                  <a:srgbClr val="0000CC"/>
                </a:solidFill>
              </a:rPr>
              <a:t>Reliability</a:t>
            </a:r>
            <a:r>
              <a:rPr lang="zh-CN" altLang="en-US" sz="2000">
                <a:solidFill>
                  <a:srgbClr val="0000CC"/>
                </a:solidFill>
              </a:rPr>
              <a:t>：</a:t>
            </a:r>
            <a:r>
              <a:rPr lang="zh-CN" altLang="en-US" sz="2000"/>
              <a:t>出现部分故障时，对整体的影响的程度</a:t>
            </a:r>
          </a:p>
          <a:p>
            <a:pPr marL="808038" lvl="1" indent="-273050">
              <a:lnSpc>
                <a:spcPct val="150000"/>
              </a:lnSpc>
              <a:buFont typeface="+mj-lt"/>
              <a:buAutoNum type="arabicPeriod"/>
            </a:pPr>
            <a:r>
              <a:rPr lang="zh-CN" altLang="en-US" sz="2000">
                <a:solidFill>
                  <a:srgbClr val="0000CC"/>
                </a:solidFill>
              </a:rPr>
              <a:t>可修改性</a:t>
            </a:r>
            <a:r>
              <a:rPr lang="en-US" altLang="zh-CN" sz="2000">
                <a:solidFill>
                  <a:srgbClr val="0000CC"/>
                </a:solidFill>
              </a:rPr>
              <a:t>Modifiability</a:t>
            </a:r>
            <a:r>
              <a:rPr lang="zh-CN" altLang="en-US" sz="2000"/>
              <a:t>：对系统作出修改的难易程度，由可进化性、可定制性、可扩展性、可配置型、可重用性构成</a:t>
            </a:r>
          </a:p>
        </p:txBody>
      </p:sp>
      <p:sp>
        <p:nvSpPr>
          <p:cNvPr id="4" name="灯片编号占位符 3">
            <a:extLst>
              <a:ext uri="{FF2B5EF4-FFF2-40B4-BE49-F238E27FC236}">
                <a16:creationId xmlns:a16="http://schemas.microsoft.com/office/drawing/2014/main" id="{E30C0658-94E5-498B-BE6A-7C8DEBA280EE}"/>
              </a:ext>
            </a:extLst>
          </p:cNvPr>
          <p:cNvSpPr>
            <a:spLocks noGrp="1"/>
          </p:cNvSpPr>
          <p:nvPr>
            <p:ph type="sldNum" sz="quarter" idx="12"/>
          </p:nvPr>
        </p:nvSpPr>
        <p:spPr/>
        <p:txBody>
          <a:bodyPr/>
          <a:lstStyle/>
          <a:p>
            <a:fld id="{BEE6C54C-6C12-40E0-80B0-01E42803F46F}" type="slidenum">
              <a:rPr lang="zh-CN" altLang="en-US" smtClean="0"/>
              <a:pPr/>
              <a:t>4</a:t>
            </a:fld>
            <a:endParaRPr lang="zh-CN" altLang="en-US"/>
          </a:p>
        </p:txBody>
      </p:sp>
    </p:spTree>
    <p:extLst>
      <p:ext uri="{BB962C8B-B14F-4D97-AF65-F5344CB8AC3E}">
        <p14:creationId xmlns:p14="http://schemas.microsoft.com/office/powerpoint/2010/main" val="281358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C2A43-160E-4B22-8580-B094105E6B14}"/>
              </a:ext>
            </a:extLst>
          </p:cNvPr>
          <p:cNvSpPr>
            <a:spLocks noGrp="1"/>
          </p:cNvSpPr>
          <p:nvPr>
            <p:ph type="title"/>
          </p:nvPr>
        </p:nvSpPr>
        <p:spPr/>
        <p:txBody>
          <a:bodyPr/>
          <a:lstStyle/>
          <a:p>
            <a:r>
              <a:rPr lang="en-US" altLang="zh-CN"/>
              <a:t>~</a:t>
            </a:r>
            <a:r>
              <a:rPr lang="zh-CN" altLang="en-US"/>
              <a:t>续</a:t>
            </a:r>
          </a:p>
        </p:txBody>
      </p:sp>
      <p:sp>
        <p:nvSpPr>
          <p:cNvPr id="3" name="内容占位符 2">
            <a:extLst>
              <a:ext uri="{FF2B5EF4-FFF2-40B4-BE49-F238E27FC236}">
                <a16:creationId xmlns:a16="http://schemas.microsoft.com/office/drawing/2014/main" id="{52CB35D4-11FF-423A-BE68-3AD16C104D8D}"/>
              </a:ext>
            </a:extLst>
          </p:cNvPr>
          <p:cNvSpPr>
            <a:spLocks noGrp="1"/>
          </p:cNvSpPr>
          <p:nvPr>
            <p:ph idx="1"/>
          </p:nvPr>
        </p:nvSpPr>
        <p:spPr/>
        <p:txBody>
          <a:bodyPr/>
          <a:lstStyle/>
          <a:p>
            <a:pPr>
              <a:lnSpc>
                <a:spcPct val="150000"/>
              </a:lnSpc>
            </a:pPr>
            <a:r>
              <a:rPr lang="zh-CN" altLang="en-US" b="1">
                <a:solidFill>
                  <a:srgbClr val="C00000"/>
                </a:solidFill>
              </a:rPr>
              <a:t>架构属性：性能</a:t>
            </a:r>
            <a:endParaRPr lang="en-US" altLang="zh-CN" b="1">
              <a:solidFill>
                <a:srgbClr val="C00000"/>
              </a:solidFill>
            </a:endParaRPr>
          </a:p>
          <a:p>
            <a:pPr lvl="1">
              <a:lnSpc>
                <a:spcPct val="150000"/>
              </a:lnSpc>
            </a:pPr>
            <a:r>
              <a:rPr lang="zh-CN" altLang="en-US">
                <a:solidFill>
                  <a:srgbClr val="0000FF"/>
                </a:solidFill>
              </a:rPr>
              <a:t>网络性能</a:t>
            </a:r>
            <a:r>
              <a:rPr lang="en-US" altLang="zh-CN">
                <a:solidFill>
                  <a:srgbClr val="0000FF"/>
                </a:solidFill>
              </a:rPr>
              <a:t>Network Performance</a:t>
            </a:r>
          </a:p>
          <a:p>
            <a:pPr lvl="2"/>
            <a:r>
              <a:rPr lang="en-US" altLang="zh-CN"/>
              <a:t>Throughtput</a:t>
            </a:r>
            <a:r>
              <a:rPr lang="zh-CN" altLang="en-US"/>
              <a:t>吞吐量：小于等于带宽</a:t>
            </a:r>
            <a:r>
              <a:rPr lang="en-US" altLang="zh-CN"/>
              <a:t>bandwith</a:t>
            </a:r>
          </a:p>
          <a:p>
            <a:pPr lvl="2"/>
            <a:r>
              <a:rPr lang="en-US" altLang="zh-CN"/>
              <a:t>Overhead</a:t>
            </a:r>
            <a:r>
              <a:rPr lang="zh-CN" altLang="en-US"/>
              <a:t>开销：首次开销，每次开销</a:t>
            </a:r>
            <a:endParaRPr lang="en-US" altLang="zh-CN"/>
          </a:p>
          <a:p>
            <a:pPr lvl="2"/>
            <a:endParaRPr lang="zh-CN" altLang="en-US" sz="600"/>
          </a:p>
          <a:p>
            <a:pPr lvl="1"/>
            <a:r>
              <a:rPr lang="zh-CN" altLang="en-US">
                <a:solidFill>
                  <a:srgbClr val="0000FF"/>
                </a:solidFill>
              </a:rPr>
              <a:t>用户感知的性能</a:t>
            </a:r>
            <a:r>
              <a:rPr lang="en-US" altLang="zh-CN">
                <a:solidFill>
                  <a:srgbClr val="0000FF"/>
                </a:solidFill>
              </a:rPr>
              <a:t>User-perceived Performance</a:t>
            </a:r>
          </a:p>
          <a:p>
            <a:pPr lvl="2"/>
            <a:r>
              <a:rPr lang="en-US" altLang="zh-CN"/>
              <a:t>Latency </a:t>
            </a:r>
            <a:r>
              <a:rPr lang="zh-CN" altLang="en-US"/>
              <a:t>延迟：发起请求到接收到响应的时间</a:t>
            </a:r>
          </a:p>
          <a:p>
            <a:pPr lvl="2"/>
            <a:r>
              <a:rPr lang="en-US" altLang="zh-CN"/>
              <a:t>Completion</a:t>
            </a:r>
            <a:r>
              <a:rPr lang="zh-CN" altLang="en-US"/>
              <a:t>完成时间：完成第一个应用动作所花费的时间</a:t>
            </a:r>
            <a:endParaRPr lang="en-US" altLang="zh-CN"/>
          </a:p>
          <a:p>
            <a:pPr lvl="2"/>
            <a:endParaRPr lang="zh-CN" altLang="en-US" sz="600"/>
          </a:p>
          <a:p>
            <a:pPr lvl="1"/>
            <a:r>
              <a:rPr lang="zh-CN" altLang="en-US">
                <a:solidFill>
                  <a:srgbClr val="0000FF"/>
                </a:solidFill>
              </a:rPr>
              <a:t>网络效率</a:t>
            </a:r>
            <a:r>
              <a:rPr lang="en-US" altLang="zh-CN">
                <a:solidFill>
                  <a:srgbClr val="0000FF"/>
                </a:solidFill>
              </a:rPr>
              <a:t>Network Efficiency</a:t>
            </a:r>
          </a:p>
          <a:p>
            <a:pPr lvl="2"/>
            <a:r>
              <a:rPr lang="zh-CN" altLang="en-US"/>
              <a:t>重用缓存、减少交互次数、数据传输距离更近、</a:t>
            </a:r>
            <a:r>
              <a:rPr lang="en-US" altLang="zh-CN"/>
              <a:t>COD</a:t>
            </a:r>
            <a:endParaRPr lang="zh-CN" altLang="en-US"/>
          </a:p>
        </p:txBody>
      </p:sp>
      <p:sp>
        <p:nvSpPr>
          <p:cNvPr id="4" name="灯片编号占位符 3">
            <a:extLst>
              <a:ext uri="{FF2B5EF4-FFF2-40B4-BE49-F238E27FC236}">
                <a16:creationId xmlns:a16="http://schemas.microsoft.com/office/drawing/2014/main" id="{DD060A6B-2D2F-4735-BEE9-08866D9F0374}"/>
              </a:ext>
            </a:extLst>
          </p:cNvPr>
          <p:cNvSpPr>
            <a:spLocks noGrp="1"/>
          </p:cNvSpPr>
          <p:nvPr>
            <p:ph type="sldNum" sz="quarter" idx="12"/>
          </p:nvPr>
        </p:nvSpPr>
        <p:spPr/>
        <p:txBody>
          <a:bodyPr/>
          <a:lstStyle/>
          <a:p>
            <a:fld id="{BEE6C54C-6C12-40E0-80B0-01E42803F46F}" type="slidenum">
              <a:rPr lang="zh-CN" altLang="en-US" smtClean="0"/>
              <a:pPr/>
              <a:t>5</a:t>
            </a:fld>
            <a:endParaRPr lang="zh-CN" altLang="en-US"/>
          </a:p>
        </p:txBody>
      </p:sp>
    </p:spTree>
    <p:extLst>
      <p:ext uri="{BB962C8B-B14F-4D97-AF65-F5344CB8AC3E}">
        <p14:creationId xmlns:p14="http://schemas.microsoft.com/office/powerpoint/2010/main" val="305280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321CE-365A-4D77-B4D5-E017F825D504}"/>
              </a:ext>
            </a:extLst>
          </p:cNvPr>
          <p:cNvSpPr>
            <a:spLocks noGrp="1"/>
          </p:cNvSpPr>
          <p:nvPr>
            <p:ph type="title"/>
          </p:nvPr>
        </p:nvSpPr>
        <p:spPr/>
        <p:txBody>
          <a:bodyPr/>
          <a:lstStyle/>
          <a:p>
            <a:r>
              <a:rPr lang="en-US" altLang="zh-CN"/>
              <a:t>~</a:t>
            </a:r>
            <a:r>
              <a:rPr lang="zh-CN" altLang="en-US"/>
              <a:t>续</a:t>
            </a:r>
          </a:p>
        </p:txBody>
      </p:sp>
      <p:sp>
        <p:nvSpPr>
          <p:cNvPr id="3" name="内容占位符 2">
            <a:extLst>
              <a:ext uri="{FF2B5EF4-FFF2-40B4-BE49-F238E27FC236}">
                <a16:creationId xmlns:a16="http://schemas.microsoft.com/office/drawing/2014/main" id="{FF980C98-B935-4C4F-BA97-495848E45AB6}"/>
              </a:ext>
            </a:extLst>
          </p:cNvPr>
          <p:cNvSpPr>
            <a:spLocks noGrp="1"/>
          </p:cNvSpPr>
          <p:nvPr>
            <p:ph idx="1"/>
          </p:nvPr>
        </p:nvSpPr>
        <p:spPr/>
        <p:txBody>
          <a:bodyPr>
            <a:normAutofit/>
          </a:bodyPr>
          <a:lstStyle/>
          <a:p>
            <a:pPr>
              <a:lnSpc>
                <a:spcPct val="150000"/>
              </a:lnSpc>
            </a:pPr>
            <a:r>
              <a:rPr lang="zh-CN" altLang="en-US" b="1">
                <a:solidFill>
                  <a:srgbClr val="C00000"/>
                </a:solidFill>
              </a:rPr>
              <a:t>架构属性：可修改性</a:t>
            </a:r>
          </a:p>
          <a:p>
            <a:pPr lvl="1">
              <a:lnSpc>
                <a:spcPct val="150000"/>
              </a:lnSpc>
            </a:pPr>
            <a:r>
              <a:rPr lang="zh-CN" altLang="en-US">
                <a:solidFill>
                  <a:srgbClr val="0000FF"/>
                </a:solidFill>
              </a:rPr>
              <a:t>可进化性</a:t>
            </a:r>
            <a:r>
              <a:rPr lang="en-US" altLang="zh-CN">
                <a:solidFill>
                  <a:srgbClr val="0000FF"/>
                </a:solidFill>
              </a:rPr>
              <a:t>Evolvability</a:t>
            </a:r>
            <a:r>
              <a:rPr lang="zh-CN" altLang="en-US">
                <a:solidFill>
                  <a:srgbClr val="0000FF"/>
                </a:solidFill>
              </a:rPr>
              <a:t>：</a:t>
            </a:r>
            <a:r>
              <a:rPr lang="zh-CN" altLang="en-US"/>
              <a:t>一个组件独立升级而不影响其它组件</a:t>
            </a:r>
            <a:endParaRPr lang="en-US" altLang="zh-CN"/>
          </a:p>
          <a:p>
            <a:pPr lvl="1"/>
            <a:endParaRPr lang="zh-CN" altLang="en-US" sz="600"/>
          </a:p>
          <a:p>
            <a:pPr lvl="1"/>
            <a:r>
              <a:rPr lang="zh-CN" altLang="en-US">
                <a:solidFill>
                  <a:srgbClr val="0000FF"/>
                </a:solidFill>
              </a:rPr>
              <a:t>可扩展性</a:t>
            </a:r>
            <a:r>
              <a:rPr lang="en-US" altLang="zh-CN">
                <a:solidFill>
                  <a:srgbClr val="0000FF"/>
                </a:solidFill>
              </a:rPr>
              <a:t>Extensibility</a:t>
            </a:r>
            <a:r>
              <a:rPr lang="zh-CN" altLang="en-US"/>
              <a:t>：向系统添加功能，而不会影响到系统的其它部分</a:t>
            </a:r>
            <a:endParaRPr lang="en-US" altLang="zh-CN"/>
          </a:p>
          <a:p>
            <a:pPr lvl="1"/>
            <a:endParaRPr lang="zh-CN" altLang="en-US" sz="600"/>
          </a:p>
          <a:p>
            <a:pPr lvl="1"/>
            <a:r>
              <a:rPr lang="zh-CN" altLang="en-US">
                <a:solidFill>
                  <a:srgbClr val="0000FF"/>
                </a:solidFill>
              </a:rPr>
              <a:t>可定制性</a:t>
            </a:r>
            <a:r>
              <a:rPr lang="en-US" altLang="zh-CN">
                <a:solidFill>
                  <a:srgbClr val="0000FF"/>
                </a:solidFill>
              </a:rPr>
              <a:t>Customizability</a:t>
            </a:r>
            <a:r>
              <a:rPr lang="zh-CN" altLang="en-US">
                <a:solidFill>
                  <a:srgbClr val="0000FF"/>
                </a:solidFill>
              </a:rPr>
              <a:t>：</a:t>
            </a:r>
            <a:r>
              <a:rPr lang="zh-CN" altLang="en-US"/>
              <a:t>临时性、定制性地更改某一要素来提供服务，不对常规客户产生影响</a:t>
            </a:r>
            <a:endParaRPr lang="en-US" altLang="zh-CN"/>
          </a:p>
          <a:p>
            <a:pPr lvl="1"/>
            <a:endParaRPr lang="zh-CN" altLang="en-US" sz="600"/>
          </a:p>
          <a:p>
            <a:pPr lvl="1"/>
            <a:r>
              <a:rPr lang="zh-CN" altLang="en-US">
                <a:solidFill>
                  <a:srgbClr val="0000FF"/>
                </a:solidFill>
              </a:rPr>
              <a:t>可配置性</a:t>
            </a:r>
            <a:r>
              <a:rPr lang="en-US" altLang="zh-CN">
                <a:solidFill>
                  <a:srgbClr val="0000FF"/>
                </a:solidFill>
              </a:rPr>
              <a:t>Configurability</a:t>
            </a:r>
            <a:r>
              <a:rPr lang="zh-CN" altLang="en-US"/>
              <a:t>：应用部署后可通过修改配置提供新的功能</a:t>
            </a:r>
            <a:endParaRPr lang="en-US" altLang="zh-CN"/>
          </a:p>
          <a:p>
            <a:pPr lvl="1"/>
            <a:endParaRPr lang="zh-CN" altLang="en-US" sz="600">
              <a:solidFill>
                <a:srgbClr val="0000FF"/>
              </a:solidFill>
            </a:endParaRPr>
          </a:p>
          <a:p>
            <a:pPr lvl="1"/>
            <a:r>
              <a:rPr lang="zh-CN" altLang="en-US">
                <a:solidFill>
                  <a:srgbClr val="0000FF"/>
                </a:solidFill>
              </a:rPr>
              <a:t>可重用性</a:t>
            </a:r>
            <a:r>
              <a:rPr lang="en-US" altLang="zh-CN">
                <a:solidFill>
                  <a:srgbClr val="0000FF"/>
                </a:solidFill>
              </a:rPr>
              <a:t>Reusability</a:t>
            </a:r>
            <a:r>
              <a:rPr lang="zh-CN" altLang="en-US"/>
              <a:t>：组件可以不做修改在其它应用使用</a:t>
            </a:r>
          </a:p>
        </p:txBody>
      </p:sp>
      <p:sp>
        <p:nvSpPr>
          <p:cNvPr id="4" name="灯片编号占位符 3">
            <a:extLst>
              <a:ext uri="{FF2B5EF4-FFF2-40B4-BE49-F238E27FC236}">
                <a16:creationId xmlns:a16="http://schemas.microsoft.com/office/drawing/2014/main" id="{680BA2D6-CE85-4405-A35E-2082FB71CCBF}"/>
              </a:ext>
            </a:extLst>
          </p:cNvPr>
          <p:cNvSpPr>
            <a:spLocks noGrp="1"/>
          </p:cNvSpPr>
          <p:nvPr>
            <p:ph type="sldNum" sz="quarter" idx="12"/>
          </p:nvPr>
        </p:nvSpPr>
        <p:spPr/>
        <p:txBody>
          <a:bodyPr/>
          <a:lstStyle/>
          <a:p>
            <a:fld id="{BEE6C54C-6C12-40E0-80B0-01E42803F46F}" type="slidenum">
              <a:rPr lang="zh-CN" altLang="en-US" smtClean="0"/>
              <a:pPr/>
              <a:t>6</a:t>
            </a:fld>
            <a:endParaRPr lang="zh-CN" altLang="en-US"/>
          </a:p>
        </p:txBody>
      </p:sp>
    </p:spTree>
    <p:extLst>
      <p:ext uri="{BB962C8B-B14F-4D97-AF65-F5344CB8AC3E}">
        <p14:creationId xmlns:p14="http://schemas.microsoft.com/office/powerpoint/2010/main" val="327730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C7F36-CA8B-4323-A0B5-DF893EA85A92}"/>
              </a:ext>
            </a:extLst>
          </p:cNvPr>
          <p:cNvSpPr>
            <a:spLocks noGrp="1"/>
          </p:cNvSpPr>
          <p:nvPr>
            <p:ph type="title"/>
          </p:nvPr>
        </p:nvSpPr>
        <p:spPr/>
        <p:txBody>
          <a:bodyPr/>
          <a:lstStyle/>
          <a:p>
            <a:r>
              <a:rPr lang="en-US" altLang="zh-CN"/>
              <a:t>REST</a:t>
            </a:r>
            <a:r>
              <a:rPr lang="zh-CN" altLang="en-US"/>
              <a:t>约束</a:t>
            </a:r>
          </a:p>
        </p:txBody>
      </p:sp>
      <p:sp>
        <p:nvSpPr>
          <p:cNvPr id="3" name="内容占位符 2">
            <a:extLst>
              <a:ext uri="{FF2B5EF4-FFF2-40B4-BE49-F238E27FC236}">
                <a16:creationId xmlns:a16="http://schemas.microsoft.com/office/drawing/2014/main" id="{E565E2DA-2D8F-4290-9C6E-ABB677800DD5}"/>
              </a:ext>
            </a:extLst>
          </p:cNvPr>
          <p:cNvSpPr>
            <a:spLocks noGrp="1"/>
          </p:cNvSpPr>
          <p:nvPr>
            <p:ph idx="1"/>
          </p:nvPr>
        </p:nvSpPr>
        <p:spPr/>
        <p:txBody>
          <a:bodyPr>
            <a:normAutofit lnSpcReduction="10000"/>
          </a:bodyPr>
          <a:lstStyle/>
          <a:p>
            <a:r>
              <a:rPr lang="zh-CN" altLang="en-US"/>
              <a:t>要将应用程序视为</a:t>
            </a:r>
            <a:r>
              <a:rPr lang="en-US" altLang="zh-CN"/>
              <a:t>RESTful</a:t>
            </a:r>
            <a:r>
              <a:rPr lang="zh-CN" altLang="en-US"/>
              <a:t>，应用程序需要符合以下</a:t>
            </a:r>
            <a:r>
              <a:rPr lang="en-US" altLang="zh-CN"/>
              <a:t>REST</a:t>
            </a:r>
            <a:r>
              <a:rPr lang="zh-CN" altLang="en-US"/>
              <a:t>约束。遵守约束条件可使分布式超媒体系统具有以下理想的非功能属性：</a:t>
            </a:r>
            <a:endParaRPr lang="en-US" altLang="zh-CN"/>
          </a:p>
          <a:p>
            <a:pPr lvl="1"/>
            <a:r>
              <a:rPr lang="zh-CN" altLang="en-US"/>
              <a:t>性能，可伸缩性，简单性，可扩展性，可见性，可移植性和可靠性</a:t>
            </a:r>
            <a:endParaRPr lang="en-US" altLang="zh-CN"/>
          </a:p>
          <a:p>
            <a:r>
              <a:rPr lang="en-US" altLang="zh-CN">
                <a:solidFill>
                  <a:srgbClr val="FF0000"/>
                </a:solidFill>
              </a:rPr>
              <a:t>REST</a:t>
            </a:r>
            <a:r>
              <a:rPr lang="zh-CN" altLang="en-US">
                <a:solidFill>
                  <a:srgbClr val="FF0000"/>
                </a:solidFill>
              </a:rPr>
              <a:t>约束</a:t>
            </a:r>
            <a:endParaRPr lang="en-US" altLang="zh-CN">
              <a:solidFill>
                <a:srgbClr val="FF0000"/>
              </a:solidFill>
            </a:endParaRPr>
          </a:p>
          <a:p>
            <a:pPr lvl="1"/>
            <a:r>
              <a:rPr lang="zh-CN" altLang="en-US">
                <a:solidFill>
                  <a:srgbClr val="0000CC"/>
                </a:solidFill>
              </a:rPr>
              <a:t>客户机</a:t>
            </a:r>
            <a:r>
              <a:rPr lang="en-US" altLang="zh-CN">
                <a:solidFill>
                  <a:srgbClr val="0000CC"/>
                </a:solidFill>
              </a:rPr>
              <a:t>-</a:t>
            </a:r>
            <a:r>
              <a:rPr lang="zh-CN" altLang="en-US">
                <a:solidFill>
                  <a:srgbClr val="0000CC"/>
                </a:solidFill>
              </a:rPr>
              <a:t>服务器</a:t>
            </a:r>
            <a:r>
              <a:rPr lang="en-US" altLang="zh-CN">
                <a:solidFill>
                  <a:srgbClr val="0000CC"/>
                </a:solidFill>
              </a:rPr>
              <a:t>Client-server</a:t>
            </a:r>
          </a:p>
          <a:p>
            <a:pPr lvl="1"/>
            <a:r>
              <a:rPr lang="zh-CN" altLang="en-US">
                <a:solidFill>
                  <a:srgbClr val="0000CC"/>
                </a:solidFill>
              </a:rPr>
              <a:t>无状态的</a:t>
            </a:r>
            <a:r>
              <a:rPr lang="en-US" altLang="zh-CN">
                <a:solidFill>
                  <a:srgbClr val="0000CC"/>
                </a:solidFill>
              </a:rPr>
              <a:t>Stateless</a:t>
            </a:r>
          </a:p>
          <a:p>
            <a:pPr lvl="1"/>
            <a:r>
              <a:rPr lang="zh-CN" altLang="en-US">
                <a:solidFill>
                  <a:srgbClr val="0000CC"/>
                </a:solidFill>
              </a:rPr>
              <a:t>可缓存的</a:t>
            </a:r>
            <a:r>
              <a:rPr lang="en-US" altLang="zh-CN">
                <a:solidFill>
                  <a:srgbClr val="0000CC"/>
                </a:solidFill>
              </a:rPr>
              <a:t>Cacheable</a:t>
            </a:r>
          </a:p>
          <a:p>
            <a:pPr lvl="1"/>
            <a:r>
              <a:rPr lang="zh-CN" altLang="en-US">
                <a:solidFill>
                  <a:srgbClr val="0000CC"/>
                </a:solidFill>
              </a:rPr>
              <a:t>统一接口</a:t>
            </a:r>
            <a:r>
              <a:rPr lang="en-US" altLang="zh-CN">
                <a:solidFill>
                  <a:srgbClr val="0000CC"/>
                </a:solidFill>
              </a:rPr>
              <a:t>Uniform interface</a:t>
            </a:r>
          </a:p>
          <a:p>
            <a:pPr lvl="1"/>
            <a:r>
              <a:rPr lang="zh-CN" altLang="en-US">
                <a:solidFill>
                  <a:srgbClr val="0000CC"/>
                </a:solidFill>
              </a:rPr>
              <a:t>分层的</a:t>
            </a:r>
            <a:r>
              <a:rPr lang="en-US" altLang="zh-CN">
                <a:solidFill>
                  <a:srgbClr val="0000CC"/>
                </a:solidFill>
              </a:rPr>
              <a:t>Layered</a:t>
            </a:r>
          </a:p>
          <a:p>
            <a:pPr lvl="1"/>
            <a:r>
              <a:rPr lang="zh-CN" altLang="en-US">
                <a:solidFill>
                  <a:srgbClr val="0000CC"/>
                </a:solidFill>
              </a:rPr>
              <a:t>按需编码</a:t>
            </a:r>
            <a:r>
              <a:rPr lang="en-US" altLang="zh-CN">
                <a:solidFill>
                  <a:srgbClr val="0000CC"/>
                </a:solidFill>
              </a:rPr>
              <a:t>Code on demand (optional)</a:t>
            </a:r>
          </a:p>
        </p:txBody>
      </p:sp>
      <p:sp>
        <p:nvSpPr>
          <p:cNvPr id="4" name="灯片编号占位符 3">
            <a:extLst>
              <a:ext uri="{FF2B5EF4-FFF2-40B4-BE49-F238E27FC236}">
                <a16:creationId xmlns:a16="http://schemas.microsoft.com/office/drawing/2014/main" id="{07504676-8DB5-4329-ACFA-4B4F439E6254}"/>
              </a:ext>
            </a:extLst>
          </p:cNvPr>
          <p:cNvSpPr>
            <a:spLocks noGrp="1"/>
          </p:cNvSpPr>
          <p:nvPr>
            <p:ph type="sldNum" sz="quarter" idx="12"/>
          </p:nvPr>
        </p:nvSpPr>
        <p:spPr/>
        <p:txBody>
          <a:bodyPr/>
          <a:lstStyle/>
          <a:p>
            <a:fld id="{BEE6C54C-6C12-40E0-80B0-01E42803F46F}" type="slidenum">
              <a:rPr lang="zh-CN" altLang="en-US" smtClean="0"/>
              <a:pPr/>
              <a:t>7</a:t>
            </a:fld>
            <a:endParaRPr lang="zh-CN" altLang="en-US"/>
          </a:p>
        </p:txBody>
      </p:sp>
    </p:spTree>
    <p:extLst>
      <p:ext uri="{BB962C8B-B14F-4D97-AF65-F5344CB8AC3E}">
        <p14:creationId xmlns:p14="http://schemas.microsoft.com/office/powerpoint/2010/main" val="203491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E46AF-FF39-49DC-B834-7C17A2DF18B8}"/>
              </a:ext>
            </a:extLst>
          </p:cNvPr>
          <p:cNvSpPr>
            <a:spLocks noGrp="1"/>
          </p:cNvSpPr>
          <p:nvPr>
            <p:ph type="title"/>
          </p:nvPr>
        </p:nvSpPr>
        <p:spPr/>
        <p:txBody>
          <a:bodyPr/>
          <a:lstStyle/>
          <a:p>
            <a:r>
              <a:rPr lang="zh-CN" altLang="en-US"/>
              <a:t>客户机</a:t>
            </a:r>
            <a:r>
              <a:rPr lang="en-US" altLang="zh-CN"/>
              <a:t>-</a:t>
            </a:r>
            <a:r>
              <a:rPr lang="zh-CN" altLang="en-US"/>
              <a:t>服务器</a:t>
            </a:r>
          </a:p>
        </p:txBody>
      </p:sp>
      <p:sp>
        <p:nvSpPr>
          <p:cNvPr id="3" name="内容占位符 2">
            <a:extLst>
              <a:ext uri="{FF2B5EF4-FFF2-40B4-BE49-F238E27FC236}">
                <a16:creationId xmlns:a16="http://schemas.microsoft.com/office/drawing/2014/main" id="{CB33644C-25F1-4E76-9A34-44318BBBA855}"/>
              </a:ext>
            </a:extLst>
          </p:cNvPr>
          <p:cNvSpPr>
            <a:spLocks noGrp="1"/>
          </p:cNvSpPr>
          <p:nvPr>
            <p:ph idx="1"/>
          </p:nvPr>
        </p:nvSpPr>
        <p:spPr/>
        <p:txBody>
          <a:bodyPr/>
          <a:lstStyle/>
          <a:p>
            <a:r>
              <a:rPr lang="zh-CN" altLang="en-US"/>
              <a:t>客户端</a:t>
            </a:r>
            <a:r>
              <a:rPr lang="en-US" altLang="zh-CN"/>
              <a:t>-</a:t>
            </a:r>
            <a:r>
              <a:rPr lang="zh-CN" altLang="en-US"/>
              <a:t>服务器模型支持</a:t>
            </a:r>
            <a:r>
              <a:rPr lang="zh-CN" altLang="en-US">
                <a:solidFill>
                  <a:srgbClr val="FF0000"/>
                </a:solidFill>
              </a:rPr>
              <a:t>关注点分离</a:t>
            </a:r>
            <a:r>
              <a:rPr lang="zh-CN" altLang="en-US"/>
              <a:t>，以便客户端不关心数据存储。因此，提高了客户端代码的</a:t>
            </a:r>
            <a:r>
              <a:rPr lang="zh-CN" altLang="en-US">
                <a:solidFill>
                  <a:srgbClr val="FF0000"/>
                </a:solidFill>
              </a:rPr>
              <a:t>可移植性</a:t>
            </a:r>
            <a:endParaRPr lang="en-US" altLang="zh-CN"/>
          </a:p>
          <a:p>
            <a:r>
              <a:rPr lang="zh-CN" altLang="en-US"/>
              <a:t>另一方面，服务器不关心用户界面或用户状态，因此服务器可以更简单，更可扩展</a:t>
            </a:r>
            <a:endParaRPr lang="en-US" altLang="zh-CN"/>
          </a:p>
          <a:p>
            <a:r>
              <a:rPr lang="zh-CN" altLang="en-US"/>
              <a:t>服务器和客户端只要符合定义的合同，就可以独立开发</a:t>
            </a:r>
          </a:p>
        </p:txBody>
      </p:sp>
      <p:sp>
        <p:nvSpPr>
          <p:cNvPr id="4" name="灯片编号占位符 3">
            <a:extLst>
              <a:ext uri="{FF2B5EF4-FFF2-40B4-BE49-F238E27FC236}">
                <a16:creationId xmlns:a16="http://schemas.microsoft.com/office/drawing/2014/main" id="{33CE3A74-472B-4925-9F3F-3D0EB797424C}"/>
              </a:ext>
            </a:extLst>
          </p:cNvPr>
          <p:cNvSpPr>
            <a:spLocks noGrp="1"/>
          </p:cNvSpPr>
          <p:nvPr>
            <p:ph type="sldNum" sz="quarter" idx="12"/>
          </p:nvPr>
        </p:nvSpPr>
        <p:spPr/>
        <p:txBody>
          <a:bodyPr/>
          <a:lstStyle/>
          <a:p>
            <a:fld id="{BEE6C54C-6C12-40E0-80B0-01E42803F46F}" type="slidenum">
              <a:rPr lang="zh-CN" altLang="en-US" smtClean="0"/>
              <a:pPr/>
              <a:t>8</a:t>
            </a:fld>
            <a:endParaRPr lang="zh-CN" altLang="en-US"/>
          </a:p>
        </p:txBody>
      </p:sp>
      <p:grpSp>
        <p:nvGrpSpPr>
          <p:cNvPr id="5" name="组合 4">
            <a:extLst>
              <a:ext uri="{FF2B5EF4-FFF2-40B4-BE49-F238E27FC236}">
                <a16:creationId xmlns:a16="http://schemas.microsoft.com/office/drawing/2014/main" id="{9CA0D2EF-B2C6-44BD-AE73-E104D3EDA3F4}"/>
              </a:ext>
            </a:extLst>
          </p:cNvPr>
          <p:cNvGrpSpPr/>
          <p:nvPr/>
        </p:nvGrpSpPr>
        <p:grpSpPr>
          <a:xfrm>
            <a:off x="3032328" y="4280462"/>
            <a:ext cx="5581650" cy="2020907"/>
            <a:chOff x="3937000" y="3962400"/>
            <a:chExt cx="5581650" cy="2020907"/>
          </a:xfrm>
        </p:grpSpPr>
        <p:sp>
          <p:nvSpPr>
            <p:cNvPr id="6" name="Text Box 7">
              <a:extLst>
                <a:ext uri="{FF2B5EF4-FFF2-40B4-BE49-F238E27FC236}">
                  <a16:creationId xmlns:a16="http://schemas.microsoft.com/office/drawing/2014/main" id="{30784CF8-D9A6-45C8-B853-A87B6BDC8516}"/>
                </a:ext>
              </a:extLst>
            </p:cNvPr>
            <p:cNvSpPr txBox="1">
              <a:spLocks noChangeArrowheads="1"/>
            </p:cNvSpPr>
            <p:nvPr/>
          </p:nvSpPr>
          <p:spPr bwMode="auto">
            <a:xfrm>
              <a:off x="3937000" y="4343400"/>
              <a:ext cx="1219200" cy="954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0000FF"/>
                  </a:solidFill>
                  <a:ea typeface="宋体" panose="02010600030101010101" pitchFamily="2" charset="-122"/>
                </a:rPr>
                <a:t>Browser</a:t>
              </a:r>
            </a:p>
          </p:txBody>
        </p:sp>
        <p:sp>
          <p:nvSpPr>
            <p:cNvPr id="7" name="Text Box 8">
              <a:extLst>
                <a:ext uri="{FF2B5EF4-FFF2-40B4-BE49-F238E27FC236}">
                  <a16:creationId xmlns:a16="http://schemas.microsoft.com/office/drawing/2014/main" id="{007B8062-36CA-43BC-A7C3-FDB83CC9E9A2}"/>
                </a:ext>
              </a:extLst>
            </p:cNvPr>
            <p:cNvSpPr txBox="1">
              <a:spLocks noChangeArrowheads="1"/>
            </p:cNvSpPr>
            <p:nvPr/>
          </p:nvSpPr>
          <p:spPr bwMode="auto">
            <a:xfrm>
              <a:off x="8128000" y="4343400"/>
              <a:ext cx="139065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b="1">
                  <a:solidFill>
                    <a:srgbClr val="0000FF"/>
                  </a:solidFill>
                  <a:ea typeface="宋体" panose="02010600030101010101" pitchFamily="2" charset="-122"/>
                </a:rPr>
                <a:t>Web Server</a:t>
              </a:r>
            </a:p>
          </p:txBody>
        </p:sp>
        <p:sp>
          <p:nvSpPr>
            <p:cNvPr id="8" name="Line 9">
              <a:extLst>
                <a:ext uri="{FF2B5EF4-FFF2-40B4-BE49-F238E27FC236}">
                  <a16:creationId xmlns:a16="http://schemas.microsoft.com/office/drawing/2014/main" id="{54E69CC9-B6A2-4754-A375-4E0BE91CDF5B}"/>
                </a:ext>
              </a:extLst>
            </p:cNvPr>
            <p:cNvSpPr>
              <a:spLocks noChangeShapeType="1"/>
            </p:cNvSpPr>
            <p:nvPr/>
          </p:nvSpPr>
          <p:spPr bwMode="auto">
            <a:xfrm>
              <a:off x="5156200" y="4495800"/>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endParaRPr>
            </a:p>
          </p:txBody>
        </p:sp>
        <p:sp>
          <p:nvSpPr>
            <p:cNvPr id="9" name="Text Box 10">
              <a:extLst>
                <a:ext uri="{FF2B5EF4-FFF2-40B4-BE49-F238E27FC236}">
                  <a16:creationId xmlns:a16="http://schemas.microsoft.com/office/drawing/2014/main" id="{21BFA2A7-D100-48D3-8B9D-5AFEF443B5CA}"/>
                </a:ext>
              </a:extLst>
            </p:cNvPr>
            <p:cNvSpPr txBox="1">
              <a:spLocks noChangeArrowheads="1"/>
            </p:cNvSpPr>
            <p:nvPr/>
          </p:nvSpPr>
          <p:spPr bwMode="auto">
            <a:xfrm>
              <a:off x="5384800" y="3962400"/>
              <a:ext cx="2438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1">
                  <a:solidFill>
                    <a:srgbClr val="0000FF"/>
                  </a:solidFill>
                  <a:ea typeface="宋体" panose="02010600030101010101" pitchFamily="2" charset="-122"/>
                </a:rPr>
                <a:t>GET /index.html HTTP/1.1</a:t>
              </a:r>
            </a:p>
            <a:p>
              <a:r>
                <a:rPr lang="en-US" altLang="zh-CN" sz="1400" b="1">
                  <a:solidFill>
                    <a:srgbClr val="0000FF"/>
                  </a:solidFill>
                  <a:ea typeface="宋体" panose="02010600030101010101" pitchFamily="2" charset="-122"/>
                </a:rPr>
                <a:t>Host: www.pitt.edu</a:t>
              </a:r>
            </a:p>
          </p:txBody>
        </p:sp>
        <p:sp>
          <p:nvSpPr>
            <p:cNvPr id="10" name="Line 11">
              <a:extLst>
                <a:ext uri="{FF2B5EF4-FFF2-40B4-BE49-F238E27FC236}">
                  <a16:creationId xmlns:a16="http://schemas.microsoft.com/office/drawing/2014/main" id="{666A2139-796B-45DF-AB12-A3521A32E374}"/>
                </a:ext>
              </a:extLst>
            </p:cNvPr>
            <p:cNvSpPr>
              <a:spLocks noChangeShapeType="1"/>
            </p:cNvSpPr>
            <p:nvPr/>
          </p:nvSpPr>
          <p:spPr bwMode="auto">
            <a:xfrm flipH="1">
              <a:off x="5156200" y="4953000"/>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endParaRPr>
            </a:p>
          </p:txBody>
        </p:sp>
        <p:sp>
          <p:nvSpPr>
            <p:cNvPr id="11" name="Text Box 12">
              <a:extLst>
                <a:ext uri="{FF2B5EF4-FFF2-40B4-BE49-F238E27FC236}">
                  <a16:creationId xmlns:a16="http://schemas.microsoft.com/office/drawing/2014/main" id="{ED60D6F3-F198-4F8E-B3EC-AF1986929EC3}"/>
                </a:ext>
              </a:extLst>
            </p:cNvPr>
            <p:cNvSpPr txBox="1">
              <a:spLocks noChangeArrowheads="1"/>
            </p:cNvSpPr>
            <p:nvPr/>
          </p:nvSpPr>
          <p:spPr bwMode="auto">
            <a:xfrm>
              <a:off x="5537200" y="5029200"/>
              <a:ext cx="217559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ea typeface="宋体" panose="02010600030101010101" pitchFamily="2" charset="-122"/>
                </a:rPr>
                <a:t>HTTP/1.1 200 OK</a:t>
              </a:r>
            </a:p>
            <a:p>
              <a:r>
                <a:rPr lang="en-US" altLang="zh-CN" sz="1400" b="1">
                  <a:solidFill>
                    <a:srgbClr val="0000FF"/>
                  </a:solidFill>
                  <a:ea typeface="宋体" panose="02010600030101010101" pitchFamily="2" charset="-122"/>
                </a:rPr>
                <a:t>Content-Type: text/html</a:t>
              </a:r>
            </a:p>
            <a:p>
              <a:endParaRPr lang="en-US" altLang="zh-CN" sz="1400" b="1">
                <a:solidFill>
                  <a:srgbClr val="0000FF"/>
                </a:solidFill>
                <a:ea typeface="宋体" panose="02010600030101010101" pitchFamily="2" charset="-122"/>
              </a:endParaRPr>
            </a:p>
            <a:p>
              <a:r>
                <a:rPr lang="en-US" altLang="zh-CN" sz="1400" b="1">
                  <a:solidFill>
                    <a:srgbClr val="0000FF"/>
                  </a:solidFill>
                  <a:ea typeface="宋体" panose="02010600030101010101" pitchFamily="2" charset="-122"/>
                </a:rPr>
                <a:t>&lt;html&gt;&lt;head&gt;…</a:t>
              </a:r>
            </a:p>
          </p:txBody>
        </p:sp>
      </p:grpSp>
    </p:spTree>
    <p:extLst>
      <p:ext uri="{BB962C8B-B14F-4D97-AF65-F5344CB8AC3E}">
        <p14:creationId xmlns:p14="http://schemas.microsoft.com/office/powerpoint/2010/main" val="3542253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2519</TotalTime>
  <Words>1964</Words>
  <Application>Microsoft Office PowerPoint</Application>
  <PresentationFormat>宽屏</PresentationFormat>
  <Paragraphs>270</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Yu Mincho</vt:lpstr>
      <vt:lpstr>等线</vt:lpstr>
      <vt:lpstr>宋体</vt:lpstr>
      <vt:lpstr>微软雅黑</vt:lpstr>
      <vt:lpstr>Arial</vt:lpstr>
      <vt:lpstr>Times New Roman</vt:lpstr>
      <vt:lpstr>Wingdings</vt:lpstr>
      <vt:lpstr>Office 主题​​</vt:lpstr>
      <vt:lpstr>RESTful架构简介</vt:lpstr>
      <vt:lpstr>大纲</vt:lpstr>
      <vt:lpstr>什么是REST？</vt:lpstr>
      <vt:lpstr>什么是RESTful？</vt:lpstr>
      <vt:lpstr>评估Web架构的七大关键属性</vt:lpstr>
      <vt:lpstr>~续</vt:lpstr>
      <vt:lpstr>~续</vt:lpstr>
      <vt:lpstr>REST约束</vt:lpstr>
      <vt:lpstr>客户机-服务器</vt:lpstr>
      <vt:lpstr>无状态的</vt:lpstr>
      <vt:lpstr>可缓存的</vt:lpstr>
      <vt:lpstr>统一接口</vt:lpstr>
      <vt:lpstr>分层的</vt:lpstr>
      <vt:lpstr>按需编码</vt:lpstr>
      <vt:lpstr>REST元素</vt:lpstr>
      <vt:lpstr>PowerPoint 演示文稿</vt:lpstr>
      <vt:lpstr>PowerPoint 演示文稿</vt:lpstr>
      <vt:lpstr>PowerPoint 演示文稿</vt:lpstr>
      <vt:lpstr>HTTP GET</vt:lpstr>
      <vt:lpstr>HTTP POST</vt:lpstr>
      <vt:lpstr>HTTP PUT</vt:lpstr>
      <vt:lpstr>HTTP DELETE</vt:lpstr>
      <vt:lpstr>表示Representations</vt:lpstr>
      <vt:lpstr>Why is it called  "Representational State Transfer"?</vt:lpstr>
      <vt:lpstr>架构风格</vt:lpstr>
      <vt:lpstr>Real Life Examples</vt:lpstr>
      <vt:lpstr>REST和Web</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michaelwin</dc:creator>
  <cp:lastModifiedBy>michaelwin</cp:lastModifiedBy>
  <cp:revision>333</cp:revision>
  <dcterms:created xsi:type="dcterms:W3CDTF">2022-08-22T13:55:33Z</dcterms:created>
  <dcterms:modified xsi:type="dcterms:W3CDTF">2023-09-22T12:46:21Z</dcterms:modified>
</cp:coreProperties>
</file>