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79"/>
  </p:notesMasterIdLst>
  <p:sldIdLst>
    <p:sldId id="258" r:id="rId2"/>
    <p:sldId id="259" r:id="rId3"/>
    <p:sldId id="393" r:id="rId4"/>
    <p:sldId id="432" r:id="rId5"/>
    <p:sldId id="439" r:id="rId6"/>
    <p:sldId id="433" r:id="rId7"/>
    <p:sldId id="434" r:id="rId8"/>
    <p:sldId id="435" r:id="rId9"/>
    <p:sldId id="436" r:id="rId10"/>
    <p:sldId id="437" r:id="rId11"/>
    <p:sldId id="438"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3" r:id="rId25"/>
    <p:sldId id="454" r:id="rId26"/>
    <p:sldId id="455" r:id="rId27"/>
    <p:sldId id="456" r:id="rId28"/>
    <p:sldId id="457" r:id="rId29"/>
    <p:sldId id="458" r:id="rId30"/>
    <p:sldId id="459" r:id="rId31"/>
    <p:sldId id="460" r:id="rId32"/>
    <p:sldId id="461" r:id="rId33"/>
    <p:sldId id="463" r:id="rId34"/>
    <p:sldId id="464" r:id="rId35"/>
    <p:sldId id="465" r:id="rId36"/>
    <p:sldId id="452" r:id="rId37"/>
    <p:sldId id="462" r:id="rId38"/>
    <p:sldId id="467" r:id="rId39"/>
    <p:sldId id="468" r:id="rId40"/>
    <p:sldId id="469" r:id="rId41"/>
    <p:sldId id="470" r:id="rId42"/>
    <p:sldId id="471" r:id="rId43"/>
    <p:sldId id="472" r:id="rId44"/>
    <p:sldId id="473" r:id="rId45"/>
    <p:sldId id="474" r:id="rId46"/>
    <p:sldId id="466" r:id="rId47"/>
    <p:sldId id="476" r:id="rId48"/>
    <p:sldId id="479" r:id="rId49"/>
    <p:sldId id="480" r:id="rId50"/>
    <p:sldId id="481" r:id="rId51"/>
    <p:sldId id="485" r:id="rId52"/>
    <p:sldId id="486" r:id="rId53"/>
    <p:sldId id="487" r:id="rId54"/>
    <p:sldId id="488" r:id="rId55"/>
    <p:sldId id="491" r:id="rId56"/>
    <p:sldId id="482" r:id="rId57"/>
    <p:sldId id="483" r:id="rId58"/>
    <p:sldId id="475" r:id="rId59"/>
    <p:sldId id="493" r:id="rId60"/>
    <p:sldId id="494" r:id="rId61"/>
    <p:sldId id="495" r:id="rId62"/>
    <p:sldId id="496" r:id="rId63"/>
    <p:sldId id="497" r:id="rId64"/>
    <p:sldId id="498" r:id="rId65"/>
    <p:sldId id="499" r:id="rId66"/>
    <p:sldId id="492" r:id="rId67"/>
    <p:sldId id="500" r:id="rId68"/>
    <p:sldId id="501" r:id="rId69"/>
    <p:sldId id="502" r:id="rId70"/>
    <p:sldId id="503" r:id="rId71"/>
    <p:sldId id="504" r:id="rId72"/>
    <p:sldId id="505" r:id="rId73"/>
    <p:sldId id="508" r:id="rId74"/>
    <p:sldId id="507" r:id="rId75"/>
    <p:sldId id="506" r:id="rId76"/>
    <p:sldId id="381" r:id="rId77"/>
    <p:sldId id="509"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D24030C-0EBD-4CC4-8FE6-17DCF833B052}">
          <p14:sldIdLst>
            <p14:sldId id="258"/>
            <p14:sldId id="259"/>
            <p14:sldId id="393"/>
            <p14:sldId id="432"/>
            <p14:sldId id="439"/>
            <p14:sldId id="433"/>
            <p14:sldId id="434"/>
          </p14:sldIdLst>
        </p14:section>
        <p14:section name="无标题节" id="{01EB97F2-2A05-45B6-9D78-610ACB989BF5}">
          <p14:sldIdLst>
            <p14:sldId id="435"/>
            <p14:sldId id="436"/>
            <p14:sldId id="437"/>
            <p14:sldId id="438"/>
            <p14:sldId id="440"/>
            <p14:sldId id="441"/>
            <p14:sldId id="442"/>
            <p14:sldId id="443"/>
            <p14:sldId id="444"/>
            <p14:sldId id="445"/>
            <p14:sldId id="446"/>
            <p14:sldId id="447"/>
            <p14:sldId id="448"/>
            <p14:sldId id="449"/>
            <p14:sldId id="450"/>
            <p14:sldId id="451"/>
            <p14:sldId id="453"/>
            <p14:sldId id="454"/>
            <p14:sldId id="455"/>
            <p14:sldId id="456"/>
            <p14:sldId id="457"/>
            <p14:sldId id="458"/>
            <p14:sldId id="459"/>
            <p14:sldId id="460"/>
            <p14:sldId id="461"/>
            <p14:sldId id="463"/>
            <p14:sldId id="464"/>
            <p14:sldId id="465"/>
            <p14:sldId id="452"/>
            <p14:sldId id="462"/>
            <p14:sldId id="467"/>
            <p14:sldId id="468"/>
            <p14:sldId id="469"/>
            <p14:sldId id="470"/>
            <p14:sldId id="471"/>
            <p14:sldId id="472"/>
            <p14:sldId id="473"/>
            <p14:sldId id="474"/>
            <p14:sldId id="466"/>
            <p14:sldId id="476"/>
            <p14:sldId id="479"/>
            <p14:sldId id="480"/>
            <p14:sldId id="481"/>
            <p14:sldId id="485"/>
            <p14:sldId id="486"/>
            <p14:sldId id="487"/>
            <p14:sldId id="488"/>
            <p14:sldId id="491"/>
            <p14:sldId id="482"/>
            <p14:sldId id="483"/>
            <p14:sldId id="475"/>
            <p14:sldId id="493"/>
            <p14:sldId id="494"/>
            <p14:sldId id="495"/>
            <p14:sldId id="496"/>
            <p14:sldId id="497"/>
            <p14:sldId id="498"/>
            <p14:sldId id="499"/>
            <p14:sldId id="492"/>
            <p14:sldId id="500"/>
            <p14:sldId id="501"/>
            <p14:sldId id="502"/>
            <p14:sldId id="503"/>
            <p14:sldId id="504"/>
            <p14:sldId id="505"/>
            <p14:sldId id="508"/>
            <p14:sldId id="507"/>
            <p14:sldId id="506"/>
            <p14:sldId id="381"/>
            <p14:sldId id="50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CC00FF"/>
    <a:srgbClr val="990099"/>
    <a:srgbClr val="006600"/>
    <a:srgbClr val="009900"/>
    <a:srgbClr val="000099"/>
    <a:srgbClr val="80008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35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2023/11/20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29897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9144000" cy="3352800"/>
          </a:xfrm>
          <a:prstGeom prst="rect">
            <a:avLst/>
          </a:prstGeom>
          <a:solidFill>
            <a:srgbClr val="800080"/>
          </a:solidFill>
          <a:ln w="9525">
            <a:noFill/>
            <a:miter lim="800000"/>
            <a:headEnd/>
            <a:tailEnd/>
          </a:ln>
        </p:spPr>
        <p:txBody>
          <a:bodyPr wrap="none" anchor="ctr"/>
          <a:lstStyle/>
          <a:p>
            <a:pPr>
              <a:defRPr/>
            </a:pPr>
            <a:endParaRPr lang="zh-CN" altLang="en-US"/>
          </a:p>
        </p:txBody>
      </p:sp>
      <p:sp>
        <p:nvSpPr>
          <p:cNvPr id="2" name="标题 1"/>
          <p:cNvSpPr>
            <a:spLocks noGrp="1"/>
          </p:cNvSpPr>
          <p:nvPr>
            <p:ph type="ctrTitle"/>
          </p:nvPr>
        </p:nvSpPr>
        <p:spPr>
          <a:xfrm>
            <a:off x="683568" y="1484784"/>
            <a:ext cx="7772400" cy="1686049"/>
          </a:xfrm>
        </p:spPr>
        <p:txBody>
          <a:bodyPr/>
          <a:lstStyle>
            <a:lvl1pPr algn="l">
              <a:defRPr sz="4400" b="1">
                <a:solidFill>
                  <a:srgbClr val="FFC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37786-67EF-4019-BA35-0AA7F2AA710E}" type="datetime1">
              <a:rPr lang="zh-CN" altLang="en-US" smtClean="0"/>
              <a:t>2023/11/20</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3B95BAD-014B-4381-A9C5-3CC8CB27A4A6}" type="datetime1">
              <a:rPr lang="zh-CN" altLang="en-US" smtClean="0"/>
              <a:t>2023/11/20</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B40CC5-1583-49A9-83B8-A63CC4B74680}" type="datetime1">
              <a:rPr lang="zh-CN" altLang="en-US" smtClean="0"/>
              <a:t>2023/11/20</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9F031B-8DA3-478B-92AA-02907990EC0A}" type="datetime1">
              <a:rPr lang="zh-CN" altLang="en-US" smtClean="0"/>
              <a:t>2023/11/20</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0">
                <a:solidFill>
                  <a:srgbClr val="3333CC"/>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marL="355600" indent="-355600">
              <a:defRPr sz="2400">
                <a:latin typeface="微软雅黑" panose="020B0503020204020204" pitchFamily="34" charset="-122"/>
                <a:ea typeface="微软雅黑" panose="020B0503020204020204" pitchFamily="34" charset="-122"/>
              </a:defRPr>
            </a:lvl1pPr>
            <a:lvl2pPr>
              <a:buClr>
                <a:srgbClr val="990099"/>
              </a:buClr>
              <a:buSzPct val="90000"/>
              <a:buFont typeface="Wingdings" pitchFamily="2" charset="2"/>
              <a:buChar char="Þ"/>
              <a:defRPr sz="2400">
                <a:latin typeface="微软雅黑" panose="020B0503020204020204" pitchFamily="34" charset="-122"/>
                <a:ea typeface="微软雅黑" panose="020B0503020204020204" pitchFamily="34" charset="-122"/>
              </a:defRPr>
            </a:lvl2pPr>
            <a:lvl3pPr>
              <a:buFont typeface="Times New Roman" pitchFamily="18" charset="0"/>
              <a:buChar char="─"/>
              <a:defRPr sz="2000">
                <a:latin typeface="微软雅黑" panose="020B0503020204020204" pitchFamily="34" charset="-122"/>
                <a:ea typeface="微软雅黑" panose="020B0503020204020204" pitchFamily="34" charset="-122"/>
              </a:defRPr>
            </a:lvl3pPr>
            <a:lvl4pPr>
              <a:buFont typeface="Arial" pitchFamily="34" charset="0"/>
              <a:buChar char="•"/>
              <a:defRPr b="1">
                <a:latin typeface="微软雅黑" panose="020B0503020204020204" pitchFamily="34" charset="-122"/>
                <a:ea typeface="微软雅黑" panose="020B0503020204020204" pitchFamily="34" charset="-122"/>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fld id="{B6549C5F-2259-4B8F-A974-25404107CA46}" type="datetime1">
              <a:rPr lang="zh-CN" altLang="en-US" smtClean="0"/>
              <a:t>2023/11/20</a:t>
            </a:fld>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r>
              <a:rPr lang="zh-CN" altLang="en-US"/>
              <a:t>应用密码学</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1" baseline="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a:defRPr sz="2600">
                <a:latin typeface="微软雅黑" panose="020B0503020204020204" pitchFamily="34" charset="-122"/>
                <a:ea typeface="微软雅黑" panose="020B0503020204020204" pitchFamily="34" charset="-122"/>
              </a:defRPr>
            </a:lvl1pPr>
            <a:lvl2pPr>
              <a:buFont typeface="Wingdings" pitchFamily="2" charset="2"/>
              <a:buChar char="Þ"/>
              <a:defRPr sz="2400">
                <a:latin typeface="微软雅黑" panose="020B0503020204020204" pitchFamily="34" charset="-122"/>
                <a:ea typeface="微软雅黑" panose="020B0503020204020204" pitchFamily="34" charset="-122"/>
              </a:defRPr>
            </a:lvl2pPr>
            <a:lvl3pPr>
              <a:defRPr sz="2200" b="0">
                <a:latin typeface="微软雅黑" panose="020B0503020204020204" pitchFamily="34" charset="-122"/>
                <a:ea typeface="微软雅黑" panose="020B0503020204020204" pitchFamily="34" charset="-122"/>
              </a:defRPr>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35392EC-AB40-4BD5-BF27-ADF523569895}" type="datetime1">
              <a:rPr lang="zh-CN" altLang="en-US" smtClean="0"/>
              <a:t>2023/11/20</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FC09F6-33F8-4ADE-9718-4E2A4D1C843C}" type="datetime1">
              <a:rPr lang="zh-CN" altLang="en-US" smtClean="0"/>
              <a:t>2023/11/20</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A179D73-6A3B-4752-A3EE-303F9B240F82}" type="datetime1">
              <a:rPr lang="zh-CN" altLang="en-US" smtClean="0"/>
              <a:t>2023/11/20</a:t>
            </a:fld>
            <a:endParaRPr lang="zh-CN" altLang="en-US"/>
          </a:p>
        </p:txBody>
      </p:sp>
      <p:sp>
        <p:nvSpPr>
          <p:cNvPr id="8" name="页脚占位符 7"/>
          <p:cNvSpPr>
            <a:spLocks noGrp="1"/>
          </p:cNvSpPr>
          <p:nvPr>
            <p:ph type="ftr" sz="quarter" idx="11"/>
          </p:nvPr>
        </p:nvSpPr>
        <p:spPr/>
        <p:txBody>
          <a:bodyPr/>
          <a:lstStyle/>
          <a:p>
            <a:r>
              <a:rPr lang="zh-CN" altLang="en-US"/>
              <a:t>应用密码学</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66E6EE-B551-4CBE-8731-7C9B6C733168}" type="datetime1">
              <a:rPr lang="zh-CN" altLang="en-US" smtClean="0"/>
              <a:t>2023/11/20</a:t>
            </a:fld>
            <a:endParaRPr lang="zh-CN" altLang="en-US"/>
          </a:p>
        </p:txBody>
      </p:sp>
      <p:sp>
        <p:nvSpPr>
          <p:cNvPr id="4" name="页脚占位符 3"/>
          <p:cNvSpPr>
            <a:spLocks noGrp="1"/>
          </p:cNvSpPr>
          <p:nvPr>
            <p:ph type="ftr" sz="quarter" idx="11"/>
          </p:nvPr>
        </p:nvSpPr>
        <p:spPr/>
        <p:txBody>
          <a:bodyPr/>
          <a:lstStyle/>
          <a:p>
            <a:r>
              <a:rPr lang="zh-CN" altLang="en-US"/>
              <a:t>应用密码学</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B42D87-9950-4F69-948C-9A38CF3E1473}" type="datetime1">
              <a:rPr lang="zh-CN" altLang="en-US" smtClean="0"/>
              <a:t>2023/11/20</a:t>
            </a:fld>
            <a:endParaRPr lang="zh-CN" altLang="en-US"/>
          </a:p>
        </p:txBody>
      </p:sp>
      <p:sp>
        <p:nvSpPr>
          <p:cNvPr id="3" name="页脚占位符 2"/>
          <p:cNvSpPr>
            <a:spLocks noGrp="1"/>
          </p:cNvSpPr>
          <p:nvPr>
            <p:ph type="ftr" sz="quarter" idx="11"/>
          </p:nvPr>
        </p:nvSpPr>
        <p:spPr/>
        <p:txBody>
          <a:bodyPr/>
          <a:lstStyle/>
          <a:p>
            <a:r>
              <a:rPr lang="zh-CN" altLang="en-US"/>
              <a:t>应用密码学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DACBB61-B0D9-473C-A925-4F0662F05251}" type="datetime1">
              <a:rPr lang="zh-CN" altLang="en-US" smtClean="0"/>
              <a:t>2023/11/20</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99592" y="0"/>
            <a:ext cx="8244408"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323528" y="721496"/>
            <a:ext cx="8363272" cy="55878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200">
                <a:solidFill>
                  <a:schemeClr val="tx1">
                    <a:tint val="75000"/>
                  </a:schemeClr>
                </a:solidFill>
              </a:defRPr>
            </a:lvl1pPr>
          </a:lstStyle>
          <a:p>
            <a:fld id="{081E523F-C529-4B83-BC32-A8E0E7230935}" type="datetime1">
              <a:rPr lang="zh-CN" altLang="en-US" smtClean="0"/>
              <a:t>2023/11/20</a:t>
            </a:fld>
            <a:endParaRPr lang="zh-CN" altLang="en-US"/>
          </a:p>
        </p:txBody>
      </p:sp>
      <p:sp>
        <p:nvSpPr>
          <p:cNvPr id="5" name="页脚占位符 4"/>
          <p:cNvSpPr>
            <a:spLocks noGrp="1"/>
          </p:cNvSpPr>
          <p:nvPr>
            <p:ph type="ftr" sz="quarter" idx="3"/>
          </p:nvPr>
        </p:nvSpPr>
        <p:spPr>
          <a:xfrm>
            <a:off x="3131840" y="6453336"/>
            <a:ext cx="2895600" cy="268139"/>
          </a:xfrm>
          <a:prstGeom prst="rect">
            <a:avLst/>
          </a:prstGeom>
        </p:spPr>
        <p:txBody>
          <a:bodyPr vert="horz" lIns="91440" tIns="45720" rIns="91440" bIns="45720" rtlCol="0" anchor="ctr"/>
          <a:lstStyle>
            <a:lvl1pPr algn="ctr">
              <a:defRPr sz="1800">
                <a:solidFill>
                  <a:schemeClr val="tx1"/>
                </a:solidFill>
                <a:latin typeface="华文楷体" pitchFamily="2" charset="-122"/>
                <a:ea typeface="华文楷体" pitchFamily="2" charset="-122"/>
              </a:defRPr>
            </a:lvl1pPr>
          </a:lstStyle>
          <a:p>
            <a:r>
              <a:rPr lang="zh-CN" altLang="en-US" dirty="0"/>
              <a:t>应用密码学</a:t>
            </a:r>
          </a:p>
        </p:txBody>
      </p:sp>
      <p:sp>
        <p:nvSpPr>
          <p:cNvPr id="6" name="灯片编号占位符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8" name="Rectangle 2"/>
          <p:cNvSpPr>
            <a:spLocks noChangeArrowheads="1"/>
          </p:cNvSpPr>
          <p:nvPr/>
        </p:nvSpPr>
        <p:spPr bwMode="auto">
          <a:xfrm>
            <a:off x="0" y="692696"/>
            <a:ext cx="914400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pic>
        <p:nvPicPr>
          <p:cNvPr id="10" name="Picture 3"/>
          <p:cNvPicPr>
            <a:picLocks noChangeAspect="1" noChangeArrowheads="1"/>
          </p:cNvPicPr>
          <p:nvPr userDrawn="1"/>
        </p:nvPicPr>
        <p:blipFill>
          <a:blip r:embed="rId14" cstate="print"/>
          <a:srcRect/>
          <a:stretch>
            <a:fillRect/>
          </a:stretch>
        </p:blipFill>
        <p:spPr bwMode="auto">
          <a:xfrm>
            <a:off x="0" y="-11868"/>
            <a:ext cx="899592" cy="69269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marL="0" indent="0" algn="l" defTabSz="914400" rtl="0" eaLnBrk="1" latinLnBrk="0" hangingPunct="1">
        <a:spcBef>
          <a:spcPct val="0"/>
        </a:spcBef>
        <a:buNone/>
        <a:defRPr sz="3200" kern="1200" baseline="0">
          <a:solidFill>
            <a:srgbClr val="3333CC"/>
          </a:solidFill>
          <a:latin typeface="Times New Roman" panose="02020603050405020304" pitchFamily="18" charset="0"/>
          <a:ea typeface="黑体" pitchFamily="2" charset="-122"/>
          <a:cs typeface="+mj-cs"/>
        </a:defRPr>
      </a:lvl1pPr>
    </p:titleStyle>
    <p:body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400" kern="1200" baseline="0">
          <a:solidFill>
            <a:schemeClr val="tx1"/>
          </a:solidFill>
          <a:latin typeface="微软雅黑" panose="020B0503020204020204" pitchFamily="34" charset="-122"/>
          <a:ea typeface="微软雅黑" panose="020B0503020204020204" pitchFamily="34" charset="-122"/>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400" kern="1200" baseline="0">
          <a:solidFill>
            <a:schemeClr val="tx1"/>
          </a:solidFill>
          <a:latin typeface="微软雅黑" panose="020B0503020204020204" pitchFamily="34" charset="-122"/>
          <a:ea typeface="微软雅黑" panose="020B0503020204020204" pitchFamily="34"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8080/axis/HelloWorld.jws?wsdl"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hyperlink" Target="https://blog.csdn.net/qq_44377709/article/details/131507075"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pPr algn="ctr"/>
            <a:r>
              <a:rPr lang="zh-CN" altLang="en-US" dirty="0"/>
              <a:t>服务组合编程与</a:t>
            </a:r>
            <a:r>
              <a:rPr lang="en-US" altLang="zh-CN" dirty="0"/>
              <a:t>BPEL</a:t>
            </a:r>
            <a:r>
              <a:rPr lang="zh-CN" altLang="en-US" dirty="0"/>
              <a:t>语言</a:t>
            </a:r>
          </a:p>
        </p:txBody>
      </p:sp>
      <p:sp>
        <p:nvSpPr>
          <p:cNvPr id="2" name="灯片编号占位符 1">
            <a:extLst>
              <a:ext uri="{FF2B5EF4-FFF2-40B4-BE49-F238E27FC236}">
                <a16:creationId xmlns:a16="http://schemas.microsoft.com/office/drawing/2014/main" id="{62115675-9B0D-4E57-A778-E41067C5376B}"/>
              </a:ext>
            </a:extLst>
          </p:cNvPr>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23528" y="548680"/>
            <a:ext cx="8496944" cy="53362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对于同步调用的关系，一般只需定义被调用方的端口及其角色，因为被调用方无须知道调用方是谁；对于异步交互关系，则需要定义双方的端口和类型。如，在图</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7.20</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中，需要为</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程序定义</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两个合作伙伴链接类型</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：一个为</a:t>
            </a:r>
            <a:r>
              <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程序本身向外提供的同步服务的链接类型</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；另一个是</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程序需要</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调用的</a:t>
            </a:r>
            <a:r>
              <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服务的链接</a:t>
            </a:r>
            <a:r>
              <a:rPr lang="zh-CN" altLang="en-US" sz="24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类型</a:t>
            </a:r>
            <a:r>
              <a:rPr lang="zh-CN" altLang="en-US" sz="24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11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仅定义了</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程序本身的合作伙伴链接类型，表明其本身可以</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提供的同步服务</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，因此还需要定义</a:t>
            </a:r>
            <a:r>
              <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服务的合作伙伴链接类型</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（见代码</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1012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429716" y="1085689"/>
            <a:ext cx="8356574" cy="5458738"/>
          </a:xfrm>
          <a:prstGeom prst="rect">
            <a:avLst/>
          </a:prstGeom>
          <a:solidFill>
            <a:schemeClr val="bg1">
              <a:lumMod val="95000"/>
            </a:schemeClr>
          </a:solidFill>
        </p:spPr>
        <p:txBody>
          <a:bodyPr wrap="square" rtlCol="0">
            <a:spAutoFit/>
          </a:bodyPr>
          <a:lstStyle/>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&lt;definitions</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targetNamespace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=“http://localhost:8080/axis/</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xmlns:tns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=“http://localhost:8080/axis/</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xmlns:plnk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/2003/05/partner-link/”&gt;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引入原有的</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描述</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&lt;import location==“http://localhost:8080/axis/</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endPar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合作伙伴链接类型定义</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plnk:parterLinkType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plnk:portType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plnk:parterLinkType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&lt;/definitions&gt;</a:t>
            </a:r>
          </a:p>
        </p:txBody>
      </p:sp>
      <p:sp>
        <p:nvSpPr>
          <p:cNvPr id="2" name="矩形 1"/>
          <p:cNvSpPr/>
          <p:nvPr/>
        </p:nvSpPr>
        <p:spPr>
          <a:xfrm>
            <a:off x="251520" y="183343"/>
            <a:ext cx="8712967" cy="773802"/>
          </a:xfrm>
          <a:prstGeom prst="rect">
            <a:avLst/>
          </a:prstGeom>
        </p:spPr>
        <p:txBody>
          <a:bodyPr wrap="square">
            <a:spAutoFit/>
          </a:bodyPr>
          <a:lstStyle/>
          <a:p>
            <a:pPr lvl="0">
              <a:lnSpc>
                <a:spcPct val="130000"/>
              </a:lnSpc>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合作伙伴链接类型定义存放在</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HelloWorldWrapper.wsdl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中，文件引入（</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import</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）了原有的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描述，是对原有</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描述的扩展。</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6522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3528" y="116632"/>
            <a:ext cx="8363272" cy="1944216"/>
          </a:xfrm>
        </p:spPr>
        <p:txBody>
          <a:bodyPr>
            <a:normAutofit/>
          </a:bodyPr>
          <a:lstStyle/>
          <a:p>
            <a:pPr marL="457200" indent="-457200">
              <a:lnSpc>
                <a:spcPct val="100000"/>
              </a:lnSpc>
              <a:buFont typeface="+mj-lt"/>
              <a:buAutoNum type="arabicPeriod" startAt="3"/>
            </a:pPr>
            <a:r>
              <a:rPr lang="zh-CN" altLang="en-US" sz="2400" dirty="0">
                <a:solidFill>
                  <a:srgbClr val="3333CC"/>
                </a:solidFill>
                <a:cs typeface="Times New Roman" panose="02020603050405020304" pitchFamily="18" charset="0"/>
              </a:rPr>
              <a:t>编写</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a:t>
            </a:r>
            <a:endParaRPr lang="en-US" altLang="zh-CN" sz="2400" dirty="0">
              <a:solidFill>
                <a:srgbClr val="3333CC"/>
              </a:solidFill>
              <a:cs typeface="Times New Roman" panose="02020603050405020304" pitchFamily="18" charset="0"/>
            </a:endParaRPr>
          </a:p>
          <a:p>
            <a:pPr marL="531813" lvl="2" indent="-258763">
              <a:lnSpc>
                <a:spcPct val="100000"/>
              </a:lnSpc>
            </a:pPr>
            <a:r>
              <a:rPr lang="zh-CN" altLang="en-US" sz="2000"/>
              <a:t>通过工具</a:t>
            </a:r>
            <a:r>
              <a:rPr lang="en-US" altLang="zh-CN" sz="2000"/>
              <a:t>(</a:t>
            </a:r>
            <a:r>
              <a:rPr lang="zh-CN" altLang="en-US" sz="2000"/>
              <a:t>如</a:t>
            </a:r>
            <a:r>
              <a:rPr lang="en-US" altLang="zh-CN" sz="2000" dirty="0"/>
              <a:t>Oracle BPEL </a:t>
            </a:r>
            <a:r>
              <a:rPr lang="en-US" altLang="zh-CN" sz="2000"/>
              <a:t>PM Designer)</a:t>
            </a:r>
            <a:r>
              <a:rPr lang="zh-CN" altLang="en-US" sz="2000"/>
              <a:t>完成</a:t>
            </a:r>
            <a:r>
              <a:rPr lang="en-US" altLang="zh-CN" sz="2000" dirty="0"/>
              <a:t>BPEL</a:t>
            </a:r>
            <a:r>
              <a:rPr lang="zh-CN" altLang="en-US" sz="2000" dirty="0"/>
              <a:t>程序的编写，将更有效率。</a:t>
            </a:r>
            <a:endParaRPr lang="en-US" altLang="zh-CN" sz="2000" dirty="0"/>
          </a:p>
          <a:p>
            <a:pPr marL="531813" lvl="2" indent="-258763">
              <a:lnSpc>
                <a:spcPct val="100000"/>
              </a:lnSpc>
            </a:pPr>
            <a:r>
              <a:rPr lang="en-US" altLang="zh-CN" sz="2000" dirty="0"/>
              <a:t>BPEL</a:t>
            </a:r>
            <a:r>
              <a:rPr lang="zh-CN" altLang="en-US" sz="2000" dirty="0"/>
              <a:t>程序的结构提纲分为三部分内容：</a:t>
            </a:r>
            <a:r>
              <a:rPr lang="zh-CN" altLang="en-US" sz="2000" dirty="0">
                <a:solidFill>
                  <a:srgbClr val="3333CC"/>
                </a:solidFill>
              </a:rPr>
              <a:t>合作伙伴链接声明</a:t>
            </a:r>
            <a:r>
              <a:rPr lang="zh-CN" altLang="en-US" sz="2000" dirty="0"/>
              <a:t>、</a:t>
            </a:r>
            <a:r>
              <a:rPr lang="zh-CN" altLang="en-US" sz="2000" dirty="0">
                <a:solidFill>
                  <a:srgbClr val="3333CC"/>
                </a:solidFill>
              </a:rPr>
              <a:t>变量声明</a:t>
            </a:r>
            <a:r>
              <a:rPr lang="zh-CN" altLang="en-US" sz="2000" dirty="0"/>
              <a:t>和</a:t>
            </a:r>
            <a:r>
              <a:rPr lang="zh-CN" altLang="en-US" sz="2000" dirty="0">
                <a:solidFill>
                  <a:srgbClr val="3333CC"/>
                </a:solidFill>
              </a:rPr>
              <a:t>流程定义</a:t>
            </a:r>
            <a:r>
              <a:rPr lang="zh-CN" altLang="en-US" sz="2000" dirty="0"/>
              <a:t>，其中合作伙伴链接就是合作伙伴链接类型的实例声明。</a:t>
            </a:r>
            <a:endParaRPr lang="en-US" altLang="zh-CN" sz="2000" dirty="0"/>
          </a:p>
        </p:txBody>
      </p:sp>
      <p:sp>
        <p:nvSpPr>
          <p:cNvPr id="7" name="TextBox 6"/>
          <p:cNvSpPr txBox="1"/>
          <p:nvPr/>
        </p:nvSpPr>
        <p:spPr>
          <a:xfrm>
            <a:off x="611559" y="2040403"/>
            <a:ext cx="8081277" cy="449418"/>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  BPEL</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程序的基本结构</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755575" y="2564904"/>
            <a:ext cx="7937261" cy="3970318"/>
          </a:xfrm>
          <a:prstGeom prst="rect">
            <a:avLst/>
          </a:prstGeom>
          <a:solidFill>
            <a:schemeClr val="bg1">
              <a:lumMod val="95000"/>
            </a:schemeClr>
          </a:solidFill>
        </p:spPr>
        <p:txBody>
          <a:bodyPr wrap="square" rtlCol="0">
            <a:spAutoFit/>
          </a:bodyPr>
          <a:lstStyle/>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&lt;process name=“HelloWorld”…&gt;</a:t>
            </a:r>
          </a:p>
          <a:p>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合作伙伴链接声明</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&lt;variables&gt;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变量声明</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&lt;/variables&gt;</a:t>
            </a:r>
          </a:p>
          <a:p>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&lt;sequence&gt;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流程定义</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&lt;/sequence&gt;</a:t>
            </a:r>
          </a:p>
          <a:p>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&lt;/process&gt;</a:t>
            </a:r>
          </a:p>
        </p:txBody>
      </p:sp>
    </p:spTree>
    <p:extLst>
      <p:ext uri="{BB962C8B-B14F-4D97-AF65-F5344CB8AC3E}">
        <p14:creationId xmlns:p14="http://schemas.microsoft.com/office/powerpoint/2010/main" val="339903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96243" y="453446"/>
            <a:ext cx="8568952" cy="1440160"/>
          </a:xfrm>
        </p:spPr>
        <p:txBody>
          <a:bodyPr>
            <a:normAutofit/>
          </a:bodyPr>
          <a:lstStyle/>
          <a:p>
            <a:pPr marL="0" indent="0">
              <a:buNone/>
            </a:pPr>
            <a:r>
              <a:rPr lang="en-US" altLang="zh-CN" sz="2400" b="1" dirty="0">
                <a:solidFill>
                  <a:srgbClr val="C00000"/>
                </a:solidFill>
                <a:cs typeface="Times New Roman" panose="02020603050405020304" pitchFamily="18" charset="0"/>
              </a:rPr>
              <a:t>3.1 </a:t>
            </a:r>
            <a:r>
              <a:rPr lang="zh-CN" altLang="en-US" sz="2400" dirty="0">
                <a:solidFill>
                  <a:srgbClr val="3333CC"/>
                </a:solidFill>
                <a:cs typeface="Times New Roman" panose="02020603050405020304" pitchFamily="18" charset="0"/>
              </a:rPr>
              <a:t>首先为程序添加名字</a:t>
            </a:r>
            <a:r>
              <a:rPr lang="zh-CN" altLang="en-US" sz="2400">
                <a:solidFill>
                  <a:srgbClr val="3333CC"/>
                </a:solidFill>
                <a:cs typeface="Times New Roman" panose="02020603050405020304" pitchFamily="18" charset="0"/>
              </a:rPr>
              <a:t>空间声明</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见代码</a:t>
            </a:r>
            <a:r>
              <a:rPr lang="en-US" altLang="zh-CN" sz="2400">
                <a:solidFill>
                  <a:srgbClr val="3333CC"/>
                </a:solidFill>
                <a:cs typeface="Times New Roman" panose="02020603050405020304" pitchFamily="18" charset="0"/>
              </a:rPr>
              <a:t>6)</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其中包括</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语言的名字空间，以及</a:t>
            </a:r>
            <a:r>
              <a:rPr lang="en-US" altLang="zh-CN" sz="2400" dirty="0">
                <a:solidFill>
                  <a:srgbClr val="3333CC"/>
                </a:solidFill>
                <a:cs typeface="Times New Roman" panose="02020603050405020304" pitchFamily="18" charset="0"/>
              </a:rPr>
              <a:t>HelloWorld Web</a:t>
            </a:r>
            <a:r>
              <a:rPr lang="zh-CN" altLang="en-US" sz="2400" dirty="0">
                <a:solidFill>
                  <a:srgbClr val="3333CC"/>
                </a:solidFill>
                <a:cs typeface="Times New Roman" panose="02020603050405020304" pitchFamily="18" charset="0"/>
              </a:rPr>
              <a:t>服务的名字空间。</a:t>
            </a:r>
            <a:endParaRPr lang="en-US" altLang="zh-CN" sz="2400" dirty="0">
              <a:solidFill>
                <a:srgbClr val="3333CC"/>
              </a:solidFill>
              <a:cs typeface="Times New Roman" panose="02020603050405020304" pitchFamily="18" charset="0"/>
            </a:endParaRPr>
          </a:p>
        </p:txBody>
      </p:sp>
      <p:sp>
        <p:nvSpPr>
          <p:cNvPr id="7" name="TextBox 6"/>
          <p:cNvSpPr txBox="1"/>
          <p:nvPr/>
        </p:nvSpPr>
        <p:spPr>
          <a:xfrm>
            <a:off x="582202" y="1890479"/>
            <a:ext cx="8081277" cy="453457"/>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6  </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增加名字空间声明</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602994" y="2397662"/>
            <a:ext cx="7937261" cy="2536400"/>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&lt;process name=“HelloWorld”</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targetNamespace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=“http://www.advantwise.com”</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xmlns:tns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=“http://www.advantwise.</a:t>
            </a: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com”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/2003/03/business-process/”</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xmlns:nsxm10=“http://localhost:8080/axis/</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50000"/>
              </a:lnSpc>
            </a:pPr>
            <a:endPar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1543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14433" y="332656"/>
            <a:ext cx="8568952" cy="2232248"/>
          </a:xfrm>
        </p:spPr>
        <p:txBody>
          <a:bodyPr>
            <a:normAutofit/>
          </a:bodyPr>
          <a:lstStyle/>
          <a:p>
            <a:pPr marL="0" indent="0">
              <a:lnSpc>
                <a:spcPct val="100000"/>
              </a:lnSpc>
              <a:buNone/>
            </a:pPr>
            <a:r>
              <a:rPr lang="en-US" altLang="zh-CN" sz="2400" b="1" dirty="0">
                <a:solidFill>
                  <a:srgbClr val="C00000"/>
                </a:solidFill>
                <a:cs typeface="Times New Roman" panose="02020603050405020304" pitchFamily="18" charset="0"/>
              </a:rPr>
              <a:t>3.2 </a:t>
            </a:r>
            <a:r>
              <a:rPr lang="zh-CN" altLang="en-US" sz="2400" dirty="0">
                <a:solidFill>
                  <a:srgbClr val="3333CC"/>
                </a:solidFill>
                <a:cs typeface="Times New Roman" panose="02020603050405020304" pitchFamily="18" charset="0"/>
              </a:rPr>
              <a:t>接着，声明合作</a:t>
            </a:r>
            <a:r>
              <a:rPr lang="zh-CN" altLang="en-US" sz="2400">
                <a:solidFill>
                  <a:srgbClr val="3333CC"/>
                </a:solidFill>
                <a:cs typeface="Times New Roman" panose="02020603050405020304" pitchFamily="18" charset="0"/>
              </a:rPr>
              <a:t>伙伴链接</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见代码</a:t>
            </a:r>
            <a:r>
              <a:rPr lang="en-US" altLang="zh-CN" sz="2400">
                <a:solidFill>
                  <a:srgbClr val="3333CC"/>
                </a:solidFill>
                <a:cs typeface="Times New Roman" panose="02020603050405020304" pitchFamily="18" charset="0"/>
              </a:rPr>
              <a:t>7)</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其中定义了两个合作伙伴链接：一个是</a:t>
            </a:r>
            <a:r>
              <a:rPr lang="en-US" altLang="zh-CN" sz="2400" dirty="0">
                <a:solidFill>
                  <a:srgbClr val="3333CC"/>
                </a:solidFill>
                <a:cs typeface="Times New Roman" panose="02020603050405020304" pitchFamily="18" charset="0"/>
              </a:rPr>
              <a:t>client</a:t>
            </a:r>
            <a:r>
              <a:rPr lang="zh-CN" altLang="en-US" sz="2400" dirty="0">
                <a:solidFill>
                  <a:srgbClr val="3333CC"/>
                </a:solidFill>
                <a:cs typeface="Times New Roman" panose="02020603050405020304" pitchFamily="18" charset="0"/>
              </a:rPr>
              <a:t>，表明</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程序本身是提供服务</a:t>
            </a:r>
            <a:r>
              <a:rPr lang="zh-CN" altLang="en-US" sz="2400">
                <a:solidFill>
                  <a:srgbClr val="3333CC"/>
                </a:solidFill>
                <a:cs typeface="Times New Roman" panose="02020603050405020304" pitchFamily="18" charset="0"/>
              </a:rPr>
              <a:t>的角色</a:t>
            </a:r>
            <a:r>
              <a:rPr lang="en-US" altLang="zh-CN" sz="2400">
                <a:solidFill>
                  <a:srgbClr val="3333CC"/>
                </a:solidFill>
                <a:cs typeface="Times New Roman" panose="02020603050405020304" pitchFamily="18" charset="0"/>
              </a:rPr>
              <a:t>(myRole</a:t>
            </a:r>
            <a:r>
              <a:rPr lang="zh-CN" altLang="en-US" sz="2400">
                <a:solidFill>
                  <a:srgbClr val="3333CC"/>
                </a:solidFill>
                <a:cs typeface="Times New Roman" panose="02020603050405020304" pitchFamily="18" charset="0"/>
              </a:rPr>
              <a:t>属性</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另一个是</a:t>
            </a:r>
            <a:r>
              <a:rPr lang="en-US" altLang="zh-CN" sz="2400" dirty="0" err="1">
                <a:solidFill>
                  <a:srgbClr val="3333CC"/>
                </a:solidFill>
                <a:cs typeface="Times New Roman" panose="02020603050405020304" pitchFamily="18" charset="0"/>
              </a:rPr>
              <a:t>HelloWorldPartnerLink</a:t>
            </a:r>
            <a:r>
              <a:rPr lang="zh-CN" altLang="en-US" sz="2400" dirty="0">
                <a:solidFill>
                  <a:srgbClr val="3333CC"/>
                </a:solidFill>
                <a:cs typeface="Times New Roman" panose="02020603050405020304" pitchFamily="18" charset="0"/>
              </a:rPr>
              <a:t>，表明</a:t>
            </a:r>
            <a:r>
              <a:rPr lang="en-US" altLang="zh-CN" sz="2400" dirty="0">
                <a:solidFill>
                  <a:srgbClr val="3333CC"/>
                </a:solidFill>
                <a:cs typeface="Times New Roman" panose="02020603050405020304" pitchFamily="18" charset="0"/>
              </a:rPr>
              <a:t>HelloWorld Web</a:t>
            </a:r>
            <a:r>
              <a:rPr lang="zh-CN" altLang="en-US" sz="2400" dirty="0">
                <a:solidFill>
                  <a:srgbClr val="3333CC"/>
                </a:solidFill>
                <a:cs typeface="Times New Roman" panose="02020603050405020304" pitchFamily="18" charset="0"/>
              </a:rPr>
              <a:t>服务是提供服务</a:t>
            </a:r>
            <a:r>
              <a:rPr lang="zh-CN" altLang="en-US" sz="2400">
                <a:solidFill>
                  <a:srgbClr val="3333CC"/>
                </a:solidFill>
                <a:cs typeface="Times New Roman" panose="02020603050405020304" pitchFamily="18" charset="0"/>
              </a:rPr>
              <a:t>的角色</a:t>
            </a:r>
            <a:r>
              <a:rPr lang="en-US" altLang="zh-CN" sz="2400">
                <a:solidFill>
                  <a:srgbClr val="3333CC"/>
                </a:solidFill>
                <a:cs typeface="Times New Roman" panose="02020603050405020304" pitchFamily="18" charset="0"/>
              </a:rPr>
              <a:t>(partnerRole</a:t>
            </a:r>
            <a:r>
              <a:rPr lang="zh-CN" altLang="en-US" sz="2400">
                <a:solidFill>
                  <a:srgbClr val="3333CC"/>
                </a:solidFill>
                <a:cs typeface="Times New Roman" panose="02020603050405020304" pitchFamily="18" charset="0"/>
              </a:rPr>
              <a:t>属性</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a:t>
            </a:r>
            <a:endParaRPr lang="en-US" altLang="zh-CN" sz="2400" dirty="0">
              <a:solidFill>
                <a:srgbClr val="3333CC"/>
              </a:solidFill>
              <a:cs typeface="Times New Roman" panose="02020603050405020304" pitchFamily="18" charset="0"/>
            </a:endParaRPr>
          </a:p>
        </p:txBody>
      </p:sp>
      <p:sp>
        <p:nvSpPr>
          <p:cNvPr id="7" name="TextBox 6"/>
          <p:cNvSpPr txBox="1"/>
          <p:nvPr/>
        </p:nvSpPr>
        <p:spPr>
          <a:xfrm>
            <a:off x="397752" y="2129345"/>
            <a:ext cx="8081277" cy="449418"/>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7  </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合作伙伴链接声明</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425329" y="2586958"/>
            <a:ext cx="8251127" cy="3782895"/>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&lt;!--The ‘client’ role represents the requester of this service.--&gt;</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name=“client”</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myRole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endParaRPr lang="en-US" altLang="zh-CN" sz="12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=“nsxm10:HelloWorldLink”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p:txBody>
      </p:sp>
    </p:spTree>
    <p:extLst>
      <p:ext uri="{BB962C8B-B14F-4D97-AF65-F5344CB8AC3E}">
        <p14:creationId xmlns:p14="http://schemas.microsoft.com/office/powerpoint/2010/main" val="301600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14433" y="332656"/>
            <a:ext cx="8568952" cy="1800200"/>
          </a:xfrm>
        </p:spPr>
        <p:txBody>
          <a:bodyPr>
            <a:normAutofit/>
          </a:bodyPr>
          <a:lstStyle/>
          <a:p>
            <a:pPr marL="0" indent="0">
              <a:lnSpc>
                <a:spcPct val="100000"/>
              </a:lnSpc>
              <a:buNone/>
            </a:pPr>
            <a:r>
              <a:rPr lang="en-US" altLang="zh-CN" sz="2400" b="1" dirty="0">
                <a:solidFill>
                  <a:srgbClr val="C00000"/>
                </a:solidFill>
                <a:cs typeface="Times New Roman" panose="02020603050405020304" pitchFamily="18" charset="0"/>
              </a:rPr>
              <a:t>3.3 </a:t>
            </a:r>
            <a:r>
              <a:rPr lang="zh-CN" altLang="en-US" sz="2400" dirty="0">
                <a:solidFill>
                  <a:srgbClr val="3333CC"/>
                </a:solidFill>
                <a:cs typeface="Times New Roman" panose="02020603050405020304" pitchFamily="18" charset="0"/>
              </a:rPr>
              <a:t>然后声明</a:t>
            </a:r>
            <a:r>
              <a:rPr lang="zh-CN" altLang="en-US" sz="2400">
                <a:solidFill>
                  <a:srgbClr val="3333CC"/>
                </a:solidFill>
                <a:cs typeface="Times New Roman" panose="02020603050405020304" pitchFamily="18" charset="0"/>
              </a:rPr>
              <a:t>程序变量</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见代码</a:t>
            </a:r>
            <a:r>
              <a:rPr lang="en-US" altLang="zh-CN" sz="2400">
                <a:solidFill>
                  <a:srgbClr val="3333CC"/>
                </a:solidFill>
                <a:cs typeface="Times New Roman" panose="02020603050405020304" pitchFamily="18" charset="0"/>
              </a:rPr>
              <a:t>8)</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其中声明了两组共</a:t>
            </a:r>
            <a:r>
              <a:rPr lang="en-US" altLang="zh-CN" sz="2400" dirty="0">
                <a:solidFill>
                  <a:srgbClr val="3333CC"/>
                </a:solidFill>
                <a:cs typeface="Times New Roman" panose="02020603050405020304" pitchFamily="18" charset="0"/>
              </a:rPr>
              <a:t>4</a:t>
            </a:r>
            <a:r>
              <a:rPr lang="zh-CN" altLang="en-US" sz="2400" dirty="0">
                <a:solidFill>
                  <a:srgbClr val="3333CC"/>
                </a:solidFill>
                <a:cs typeface="Times New Roman" panose="02020603050405020304" pitchFamily="18" charset="0"/>
              </a:rPr>
              <a:t>个变量，分别代表</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程序保存的接收消息和回复消息，以及</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程序调用</a:t>
            </a:r>
            <a:r>
              <a:rPr lang="en-US" altLang="zh-CN" sz="2400" dirty="0">
                <a:solidFill>
                  <a:srgbClr val="3333CC"/>
                </a:solidFill>
                <a:cs typeface="Times New Roman" panose="02020603050405020304" pitchFamily="18" charset="0"/>
              </a:rPr>
              <a:t>HelloWorld Web</a:t>
            </a:r>
            <a:r>
              <a:rPr lang="zh-CN" altLang="en-US" sz="2400" dirty="0">
                <a:solidFill>
                  <a:srgbClr val="3333CC"/>
                </a:solidFill>
                <a:cs typeface="Times New Roman" panose="02020603050405020304" pitchFamily="18" charset="0"/>
              </a:rPr>
              <a:t>服务时使用的输入和输出参数。</a:t>
            </a:r>
            <a:endParaRPr lang="en-US" altLang="zh-CN" sz="2400" dirty="0">
              <a:solidFill>
                <a:srgbClr val="3333CC"/>
              </a:solidFill>
              <a:cs typeface="Times New Roman" panose="02020603050405020304" pitchFamily="18" charset="0"/>
            </a:endParaRPr>
          </a:p>
        </p:txBody>
      </p:sp>
      <p:sp>
        <p:nvSpPr>
          <p:cNvPr id="7" name="TextBox 6"/>
          <p:cNvSpPr txBox="1"/>
          <p:nvPr/>
        </p:nvSpPr>
        <p:spPr>
          <a:xfrm>
            <a:off x="274375" y="1683438"/>
            <a:ext cx="8081277" cy="449418"/>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8  </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程序变量声明</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314433" y="2204864"/>
            <a:ext cx="8712968" cy="3742178"/>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&lt;variables&gt; </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&lt;!--BPEL</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程序接收消息和回复消息的变量</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&lt;variable name=“input”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messageType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tns:HelloWorldRequestMessage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&lt;variable name=“output”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messageType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tns:HelloWorldResponseMessage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sz="16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程序调用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服务的输入和输出变量</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&lt;variable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messageType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=“nsxm10:helloWorldResponse”/&gt;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&lt;variable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messageType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=“nsxm10:helloWorldRequest”/&gt;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&lt;/variables&gt; </a:t>
            </a:r>
          </a:p>
        </p:txBody>
      </p:sp>
    </p:spTree>
    <p:extLst>
      <p:ext uri="{BB962C8B-B14F-4D97-AF65-F5344CB8AC3E}">
        <p14:creationId xmlns:p14="http://schemas.microsoft.com/office/powerpoint/2010/main" val="158443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51519" y="188640"/>
            <a:ext cx="8640960" cy="1728192"/>
          </a:xfrm>
        </p:spPr>
        <p:txBody>
          <a:bodyPr>
            <a:normAutofit/>
          </a:bodyPr>
          <a:lstStyle/>
          <a:p>
            <a:pPr marL="0" indent="0">
              <a:lnSpc>
                <a:spcPct val="100000"/>
              </a:lnSpc>
              <a:buNone/>
            </a:pPr>
            <a:r>
              <a:rPr lang="en-US" altLang="zh-CN" sz="2400" b="1" dirty="0">
                <a:solidFill>
                  <a:srgbClr val="C00000"/>
                </a:solidFill>
                <a:cs typeface="Times New Roman" panose="02020603050405020304" pitchFamily="18" charset="0"/>
              </a:rPr>
              <a:t>3.4 </a:t>
            </a:r>
            <a:r>
              <a:rPr lang="zh-CN" altLang="en-US" sz="2400" dirty="0">
                <a:solidFill>
                  <a:srgbClr val="3333CC"/>
                </a:solidFill>
                <a:cs typeface="Times New Roman" panose="02020603050405020304" pitchFamily="18" charset="0"/>
              </a:rPr>
              <a:t>最后定义</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程序的流程，即所谓的</a:t>
            </a:r>
            <a:r>
              <a:rPr lang="zh-CN" altLang="en-US" sz="2400" b="1">
                <a:solidFill>
                  <a:srgbClr val="C00000"/>
                </a:solidFill>
                <a:cs typeface="Times New Roman" panose="02020603050405020304" pitchFamily="18" charset="0"/>
              </a:rPr>
              <a:t>编排逻辑</a:t>
            </a:r>
            <a:r>
              <a:rPr lang="zh-CN" altLang="en-US" sz="2400">
                <a:solidFill>
                  <a:srgbClr val="3333CC"/>
                </a:solidFill>
                <a:cs typeface="Times New Roman" panose="02020603050405020304" pitchFamily="18" charset="0"/>
              </a:rPr>
              <a:t> </a:t>
            </a:r>
            <a:r>
              <a:rPr lang="en-US" altLang="zh-CN" sz="2400">
                <a:solidFill>
                  <a:srgbClr val="3333CC"/>
                </a:solidFill>
                <a:cs typeface="Times New Roman" panose="02020603050405020304" pitchFamily="18" charset="0"/>
              </a:rPr>
              <a:t>(</a:t>
            </a:r>
            <a:r>
              <a:rPr lang="zh-CN" altLang="en-US" sz="2400">
                <a:solidFill>
                  <a:srgbClr val="3333CC"/>
                </a:solidFill>
                <a:cs typeface="Times New Roman" panose="02020603050405020304" pitchFamily="18" charset="0"/>
              </a:rPr>
              <a:t>见代码</a:t>
            </a:r>
            <a:r>
              <a:rPr lang="en-US" altLang="zh-CN" sz="2400">
                <a:solidFill>
                  <a:srgbClr val="3333CC"/>
                </a:solidFill>
                <a:cs typeface="Times New Roman" panose="02020603050405020304" pitchFamily="18" charset="0"/>
              </a:rPr>
              <a:t>9)</a:t>
            </a:r>
            <a:r>
              <a:rPr lang="zh-CN" altLang="en-US" sz="2400">
                <a:solidFill>
                  <a:srgbClr val="3333CC"/>
                </a:solidFill>
                <a:cs typeface="Times New Roman" panose="02020603050405020304" pitchFamily="18" charset="0"/>
              </a:rPr>
              <a:t>。</a:t>
            </a:r>
            <a:r>
              <a:rPr lang="zh-CN" altLang="en-US" sz="2400" dirty="0">
                <a:solidFill>
                  <a:srgbClr val="3333CC"/>
                </a:solidFill>
                <a:cs typeface="Times New Roman" panose="02020603050405020304" pitchFamily="18" charset="0"/>
              </a:rPr>
              <a:t>该流程共包括</a:t>
            </a:r>
            <a:r>
              <a:rPr lang="en-US" altLang="zh-CN" sz="2400" dirty="0">
                <a:solidFill>
                  <a:srgbClr val="3333CC"/>
                </a:solidFill>
                <a:cs typeface="Times New Roman" panose="02020603050405020304" pitchFamily="18" charset="0"/>
              </a:rPr>
              <a:t>4</a:t>
            </a:r>
            <a:r>
              <a:rPr lang="zh-CN" altLang="en-US" sz="2400" dirty="0">
                <a:solidFill>
                  <a:srgbClr val="3333CC"/>
                </a:solidFill>
                <a:cs typeface="Times New Roman" panose="02020603050405020304" pitchFamily="18" charset="0"/>
              </a:rPr>
              <a:t>个基本</a:t>
            </a:r>
            <a:r>
              <a:rPr lang="en-US" altLang="zh-CN" sz="2400" dirty="0">
                <a:solidFill>
                  <a:srgbClr val="3333CC"/>
                </a:solidFill>
                <a:cs typeface="Times New Roman" panose="02020603050405020304" pitchFamily="18" charset="0"/>
              </a:rPr>
              <a:t>BPEL</a:t>
            </a:r>
            <a:r>
              <a:rPr lang="zh-CN" altLang="en-US" sz="2400" dirty="0">
                <a:solidFill>
                  <a:srgbClr val="3333CC"/>
                </a:solidFill>
                <a:cs typeface="Times New Roman" panose="02020603050405020304" pitchFamily="18" charset="0"/>
              </a:rPr>
              <a:t>语句：</a:t>
            </a:r>
            <a:r>
              <a:rPr lang="zh-CN" altLang="en-US" sz="2400" dirty="0">
                <a:solidFill>
                  <a:srgbClr val="C00000"/>
                </a:solidFill>
                <a:cs typeface="Times New Roman" panose="02020603050405020304" pitchFamily="18" charset="0"/>
              </a:rPr>
              <a:t>接收</a:t>
            </a:r>
            <a:r>
              <a:rPr lang="en-US" altLang="zh-CN" sz="2400" dirty="0">
                <a:solidFill>
                  <a:srgbClr val="C00000"/>
                </a:solidFill>
                <a:cs typeface="Times New Roman" panose="02020603050405020304" pitchFamily="18" charset="0"/>
              </a:rPr>
              <a:t>(receive)</a:t>
            </a:r>
            <a:r>
              <a:rPr lang="zh-CN" altLang="en-US" sz="2400" dirty="0">
                <a:solidFill>
                  <a:srgbClr val="3333CC"/>
                </a:solidFill>
                <a:cs typeface="Times New Roman" panose="02020603050405020304" pitchFamily="18" charset="0"/>
              </a:rPr>
              <a:t>、</a:t>
            </a:r>
            <a:r>
              <a:rPr lang="zh-CN" altLang="en-US" sz="2400" dirty="0">
                <a:solidFill>
                  <a:srgbClr val="C00000"/>
                </a:solidFill>
                <a:cs typeface="Times New Roman" panose="02020603050405020304" pitchFamily="18" charset="0"/>
              </a:rPr>
              <a:t>调用</a:t>
            </a:r>
            <a:r>
              <a:rPr lang="en-US" altLang="zh-CN" sz="2400" dirty="0">
                <a:solidFill>
                  <a:srgbClr val="C00000"/>
                </a:solidFill>
                <a:cs typeface="Times New Roman" panose="02020603050405020304" pitchFamily="18" charset="0"/>
              </a:rPr>
              <a:t>(invoke)</a:t>
            </a:r>
            <a:r>
              <a:rPr lang="zh-CN" altLang="en-US" sz="2400" dirty="0">
                <a:solidFill>
                  <a:srgbClr val="3333CC"/>
                </a:solidFill>
                <a:cs typeface="Times New Roman" panose="02020603050405020304" pitchFamily="18" charset="0"/>
              </a:rPr>
              <a:t>、</a:t>
            </a:r>
            <a:r>
              <a:rPr lang="zh-CN" altLang="en-US" sz="2400" dirty="0">
                <a:solidFill>
                  <a:srgbClr val="C00000"/>
                </a:solidFill>
                <a:cs typeface="Times New Roman" panose="02020603050405020304" pitchFamily="18" charset="0"/>
              </a:rPr>
              <a:t>赋值</a:t>
            </a:r>
            <a:r>
              <a:rPr lang="en-US" altLang="zh-CN" sz="2400" dirty="0">
                <a:solidFill>
                  <a:srgbClr val="C00000"/>
                </a:solidFill>
                <a:cs typeface="Times New Roman" panose="02020603050405020304" pitchFamily="18" charset="0"/>
              </a:rPr>
              <a:t>(assign)</a:t>
            </a:r>
            <a:r>
              <a:rPr lang="zh-CN" altLang="en-US" sz="2400" dirty="0">
                <a:solidFill>
                  <a:srgbClr val="3333CC"/>
                </a:solidFill>
                <a:cs typeface="Times New Roman" panose="02020603050405020304" pitchFamily="18" charset="0"/>
              </a:rPr>
              <a:t>和</a:t>
            </a:r>
            <a:r>
              <a:rPr lang="zh-CN" altLang="en-US" sz="2400" dirty="0">
                <a:solidFill>
                  <a:srgbClr val="C00000"/>
                </a:solidFill>
                <a:cs typeface="Times New Roman" panose="02020603050405020304" pitchFamily="18" charset="0"/>
              </a:rPr>
              <a:t>回复</a:t>
            </a:r>
            <a:r>
              <a:rPr lang="en-US" altLang="zh-CN" sz="2400" dirty="0">
                <a:solidFill>
                  <a:srgbClr val="C00000"/>
                </a:solidFill>
                <a:cs typeface="Times New Roman" panose="02020603050405020304" pitchFamily="18" charset="0"/>
              </a:rPr>
              <a:t>(reply)</a:t>
            </a:r>
            <a:r>
              <a:rPr lang="zh-CN" altLang="en-US" sz="2400" dirty="0">
                <a:solidFill>
                  <a:srgbClr val="3333CC"/>
                </a:solidFill>
                <a:cs typeface="Times New Roman" panose="02020603050405020304" pitchFamily="18" charset="0"/>
              </a:rPr>
              <a:t>；和一个</a:t>
            </a:r>
            <a:r>
              <a:rPr lang="en-US" altLang="zh-CN" sz="2400" dirty="0">
                <a:solidFill>
                  <a:srgbClr val="3333CC"/>
                </a:solidFill>
                <a:cs typeface="Times New Roman" panose="02020603050405020304" pitchFamily="18" charset="0"/>
              </a:rPr>
              <a:t>BPEL</a:t>
            </a:r>
            <a:r>
              <a:rPr lang="zh-CN" altLang="en-US" sz="2400" dirty="0">
                <a:solidFill>
                  <a:srgbClr val="C00000"/>
                </a:solidFill>
                <a:cs typeface="Times New Roman" panose="02020603050405020304" pitchFamily="18" charset="0"/>
              </a:rPr>
              <a:t>控制流语句顺序</a:t>
            </a:r>
            <a:r>
              <a:rPr lang="en-US" altLang="zh-CN" sz="2400" dirty="0">
                <a:solidFill>
                  <a:srgbClr val="C00000"/>
                </a:solidFill>
                <a:cs typeface="Times New Roman" panose="02020603050405020304" pitchFamily="18" charset="0"/>
              </a:rPr>
              <a:t>(sequence)</a:t>
            </a:r>
            <a:r>
              <a:rPr lang="zh-CN" altLang="en-US" sz="2400" dirty="0">
                <a:solidFill>
                  <a:srgbClr val="3333CC"/>
                </a:solidFill>
                <a:cs typeface="Times New Roman" panose="02020603050405020304" pitchFamily="18" charset="0"/>
              </a:rPr>
              <a:t>：表示顺序执行这个</a:t>
            </a:r>
            <a:r>
              <a:rPr lang="en-US" altLang="zh-CN" sz="2400" dirty="0">
                <a:solidFill>
                  <a:srgbClr val="3333CC"/>
                </a:solidFill>
                <a:cs typeface="Times New Roman" panose="02020603050405020304" pitchFamily="18" charset="0"/>
              </a:rPr>
              <a:t>4</a:t>
            </a:r>
            <a:r>
              <a:rPr lang="zh-CN" altLang="en-US" sz="2400" dirty="0">
                <a:solidFill>
                  <a:srgbClr val="3333CC"/>
                </a:solidFill>
                <a:cs typeface="Times New Roman" panose="02020603050405020304" pitchFamily="18" charset="0"/>
              </a:rPr>
              <a:t>个基本语句。</a:t>
            </a:r>
            <a:endParaRPr lang="en-US" altLang="zh-CN" sz="2400" dirty="0">
              <a:solidFill>
                <a:srgbClr val="3333CC"/>
              </a:solidFill>
              <a:cs typeface="Times New Roman" panose="02020603050405020304" pitchFamily="18" charset="0"/>
            </a:endParaRPr>
          </a:p>
        </p:txBody>
      </p:sp>
      <p:sp>
        <p:nvSpPr>
          <p:cNvPr id="6" name="TextBox 5"/>
          <p:cNvSpPr txBox="1"/>
          <p:nvPr/>
        </p:nvSpPr>
        <p:spPr>
          <a:xfrm>
            <a:off x="323528" y="1924848"/>
            <a:ext cx="8081277" cy="449418"/>
          </a:xfrm>
          <a:prstGeom prst="rect">
            <a:avLst/>
          </a:prstGeom>
          <a:noFill/>
        </p:spPr>
        <p:txBody>
          <a:bodyPr wrap="square" rtlCol="0">
            <a:spAutoFit/>
          </a:body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9  BPEL</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程序流程定义</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TextBox 7"/>
          <p:cNvSpPr txBox="1"/>
          <p:nvPr/>
        </p:nvSpPr>
        <p:spPr>
          <a:xfrm>
            <a:off x="323528" y="2492896"/>
            <a:ext cx="8618863" cy="3582134"/>
          </a:xfrm>
          <a:prstGeom prst="rect">
            <a:avLst/>
          </a:prstGeom>
          <a:solidFill>
            <a:schemeClr val="bg1">
              <a:lumMod val="95000"/>
            </a:schemeClr>
          </a:solidFill>
        </p:spPr>
        <p:txBody>
          <a:bodyPr wrap="square" rtlCol="0">
            <a:spAutoFit/>
          </a:bodyPr>
          <a:lstStyle/>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&lt;sequence  name=“main”&gt;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接收消息语句</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&lt;receive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receiveInput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=“client”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operation=“</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helloWorldProcess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variable=“input”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createInstance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=“yes”/&gt;</a:t>
            </a:r>
          </a:p>
          <a:p>
            <a:pPr>
              <a:lnSpc>
                <a:spcPct val="130000"/>
              </a:lnSpc>
            </a:pPr>
            <a:r>
              <a:rPr lang="en-US" altLang="zh-CN" sz="11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服务语句</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&lt;invoke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HelloWorldPartnerLink</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=“nsxm10:HelloWorld”</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operation=“</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outputVariable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inputVariable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p:txBody>
      </p:sp>
    </p:spTree>
    <p:extLst>
      <p:ext uri="{BB962C8B-B14F-4D97-AF65-F5344CB8AC3E}">
        <p14:creationId xmlns:p14="http://schemas.microsoft.com/office/powerpoint/2010/main" val="94467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323528" y="692696"/>
            <a:ext cx="8162378" cy="2865785"/>
          </a:xfrm>
          <a:prstGeom prst="rect">
            <a:avLst/>
          </a:prstGeom>
          <a:solidFill>
            <a:schemeClr val="bg1">
              <a:lumMod val="95000"/>
            </a:schemeClr>
          </a:solidFill>
        </p:spPr>
        <p:txBody>
          <a:bodyPr wrap="square" rtlCol="0">
            <a:spAutoFit/>
          </a:bodyPr>
          <a:lstStyle/>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把</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 </a:t>
            </a:r>
            <a:r>
              <a:rPr lang="zh-CN" altLang="en-US"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的返回结果复制到回复变量</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&lt;assign&gt;&lt;copy&gt;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&lt;from variable=”</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part=“</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helloWorldReturn</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&lt;to variable=“output”  part=“payload”  query=“/</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endPar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tns:result</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&lt;/copy&gt; &lt;/assign&gt;</a:t>
            </a:r>
          </a:p>
          <a:p>
            <a:pPr>
              <a:lnSpc>
                <a:spcPct val="130000"/>
              </a:lnSpc>
            </a:pPr>
            <a:r>
              <a:rPr lang="en-US" altLang="zh-CN" sz="14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回复语句</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&lt;reply name=“</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replyOutput</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=“client”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operation=“process”  variable=“output”/&gt;</a:t>
            </a:r>
          </a:p>
          <a:p>
            <a:pPr>
              <a:lnSpc>
                <a:spcPct val="130000"/>
              </a:lnSpc>
            </a:pPr>
            <a:r>
              <a:rPr lang="en-US" altLang="zh-CN" sz="1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&lt;/sequence&gt;</a:t>
            </a:r>
          </a:p>
        </p:txBody>
      </p:sp>
      <p:sp>
        <p:nvSpPr>
          <p:cNvPr id="6" name="TextBox 5"/>
          <p:cNvSpPr txBox="1"/>
          <p:nvPr/>
        </p:nvSpPr>
        <p:spPr>
          <a:xfrm>
            <a:off x="179512" y="3645024"/>
            <a:ext cx="8640960" cy="2653034"/>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Reveive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语句的</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说明了客户端和</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程序的交互关系，说明了消息是发送给</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程序接口中的</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helloWorldProcess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操作，</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variable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属性说明接收到的调用的输入参数保存在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变量中，</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createInstance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属性说明接收到消息后，将创建一个</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程序的实例。</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Font typeface="Arial" panose="020B0604020202020204" pitchFamily="34" charset="0"/>
              <a:buChar char="•"/>
            </a:pP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语句有和</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receive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语句类似的属性，另两个属性</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outputVariable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inputVariable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分别表示调用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服务的输入和输出参数；</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赋值语句的作用是实现</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XML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变量片段的互相复制，其中使用了</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XPath</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路径定位语言；</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回复语句的属性类似于接收语句，但其中的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variable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表示把</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output</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变量的内容作为回复给客户端的消息。</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3775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260648"/>
            <a:ext cx="8064896" cy="4680520"/>
          </a:xfrm>
        </p:spPr>
        <p:txBody>
          <a:bodyPr>
            <a:normAutofit/>
          </a:bodyPr>
          <a:lstStyle/>
          <a:p>
            <a:pPr marL="457200" indent="-457200">
              <a:lnSpc>
                <a:spcPct val="180000"/>
              </a:lnSpc>
              <a:buFont typeface="+mj-lt"/>
              <a:buAutoNum type="arabicPeriod" startAt="4"/>
            </a:pPr>
            <a:r>
              <a:rPr lang="zh-CN" altLang="en-US" sz="2400" b="1" dirty="0">
                <a:solidFill>
                  <a:srgbClr val="3333CC"/>
                </a:solidFill>
                <a:cs typeface="Times New Roman" panose="02020603050405020304" pitchFamily="18" charset="0"/>
              </a:rPr>
              <a:t>部署和测试</a:t>
            </a:r>
            <a:r>
              <a:rPr lang="en-US" altLang="zh-CN" sz="2400" b="1" dirty="0">
                <a:solidFill>
                  <a:srgbClr val="3333CC"/>
                </a:solidFill>
                <a:cs typeface="Times New Roman" panose="02020603050405020304" pitchFamily="18" charset="0"/>
              </a:rPr>
              <a:t>BPEL</a:t>
            </a:r>
            <a:r>
              <a:rPr lang="zh-CN" altLang="en-US" sz="2400" b="1" dirty="0">
                <a:solidFill>
                  <a:srgbClr val="3333CC"/>
                </a:solidFill>
                <a:cs typeface="Times New Roman" panose="02020603050405020304" pitchFamily="18" charset="0"/>
              </a:rPr>
              <a:t>程序</a:t>
            </a:r>
            <a:endParaRPr lang="en-US" altLang="zh-CN" sz="2400" b="1" dirty="0">
              <a:solidFill>
                <a:srgbClr val="3333CC"/>
              </a:solidFill>
              <a:cs typeface="Times New Roman" panose="02020603050405020304" pitchFamily="18" charset="0"/>
            </a:endParaRPr>
          </a:p>
          <a:p>
            <a:pPr marL="531813" lvl="2" indent="-258763">
              <a:lnSpc>
                <a:spcPct val="180000"/>
              </a:lnSpc>
            </a:pPr>
            <a:r>
              <a:rPr lang="en-US" altLang="zh-CN" sz="2000" dirty="0"/>
              <a:t>BPEL</a:t>
            </a:r>
            <a:r>
              <a:rPr lang="zh-CN" altLang="en-US" sz="2000" dirty="0"/>
              <a:t>规范没有定义</a:t>
            </a:r>
            <a:r>
              <a:rPr lang="en-US" altLang="zh-CN" sz="2000" dirty="0"/>
              <a:t>BPEL</a:t>
            </a:r>
            <a:r>
              <a:rPr lang="zh-CN" altLang="en-US" sz="2000" dirty="0"/>
              <a:t>程序的部署，部署的具体情况由不同的</a:t>
            </a:r>
            <a:r>
              <a:rPr lang="en-US" altLang="zh-CN" sz="2000" dirty="0">
                <a:solidFill>
                  <a:srgbClr val="3333CC"/>
                </a:solidFill>
              </a:rPr>
              <a:t>BPEL</a:t>
            </a:r>
            <a:r>
              <a:rPr lang="zh-CN" altLang="en-US" sz="2000" dirty="0">
                <a:solidFill>
                  <a:srgbClr val="3333CC"/>
                </a:solidFill>
              </a:rPr>
              <a:t>运行平台自行规定</a:t>
            </a:r>
            <a:r>
              <a:rPr lang="zh-CN" altLang="en-US" sz="2000" dirty="0"/>
              <a:t>。示例：</a:t>
            </a:r>
            <a:r>
              <a:rPr lang="en-US" altLang="zh-CN" sz="2000" dirty="0"/>
              <a:t>Oracle BPEL PM Designer</a:t>
            </a:r>
            <a:r>
              <a:rPr lang="zh-CN" altLang="en-US" sz="2000" dirty="0"/>
              <a:t>实现</a:t>
            </a:r>
            <a:r>
              <a:rPr lang="en-US" altLang="zh-CN" sz="2000" dirty="0"/>
              <a:t>BPEL</a:t>
            </a:r>
            <a:r>
              <a:rPr lang="zh-CN" altLang="en-US" sz="2000" dirty="0"/>
              <a:t>程序的自动部署。</a:t>
            </a:r>
            <a:r>
              <a:rPr lang="zh-CN" altLang="en-US" sz="2000" b="1" dirty="0">
                <a:solidFill>
                  <a:srgbClr val="C00000"/>
                </a:solidFill>
              </a:rPr>
              <a:t>具体步骤如下</a:t>
            </a:r>
            <a:r>
              <a:rPr lang="zh-CN" altLang="en-US" sz="2000" dirty="0"/>
              <a:t>：</a:t>
            </a:r>
            <a:endParaRPr lang="en-US" altLang="zh-CN" sz="2000" dirty="0"/>
          </a:p>
          <a:p>
            <a:pPr marL="273050" lvl="2" indent="0">
              <a:lnSpc>
                <a:spcPct val="180000"/>
              </a:lnSpc>
              <a:buNone/>
            </a:pPr>
            <a:r>
              <a:rPr lang="zh-CN" altLang="en-US" sz="2000" dirty="0">
                <a:solidFill>
                  <a:srgbClr val="3333CC"/>
                </a:solidFill>
              </a:rPr>
              <a:t>（</a:t>
            </a:r>
            <a:r>
              <a:rPr lang="en-US" altLang="zh-CN" sz="2000" dirty="0">
                <a:solidFill>
                  <a:srgbClr val="3333CC"/>
                </a:solidFill>
              </a:rPr>
              <a:t>1</a:t>
            </a:r>
            <a:r>
              <a:rPr lang="zh-CN" altLang="en-US" sz="2000" dirty="0">
                <a:solidFill>
                  <a:srgbClr val="3333CC"/>
                </a:solidFill>
              </a:rPr>
              <a:t>）首先建立</a:t>
            </a:r>
            <a:r>
              <a:rPr lang="en-US" altLang="zh-CN" sz="2000" dirty="0">
                <a:solidFill>
                  <a:srgbClr val="3333CC"/>
                </a:solidFill>
              </a:rPr>
              <a:t>BPEL</a:t>
            </a:r>
            <a:r>
              <a:rPr lang="zh-CN" altLang="en-US" sz="2000" dirty="0">
                <a:solidFill>
                  <a:srgbClr val="3333CC"/>
                </a:solidFill>
              </a:rPr>
              <a:t>程序部署描述文件</a:t>
            </a:r>
            <a:r>
              <a:rPr lang="en-US" altLang="zh-CN" sz="2000" dirty="0">
                <a:solidFill>
                  <a:srgbClr val="3333CC"/>
                </a:solidFill>
              </a:rPr>
              <a:t>bpel.xml(</a:t>
            </a:r>
            <a:r>
              <a:rPr lang="zh-CN" altLang="en-US" sz="2000" dirty="0">
                <a:solidFill>
                  <a:srgbClr val="3333CC"/>
                </a:solidFill>
              </a:rPr>
              <a:t>见代码</a:t>
            </a:r>
            <a:r>
              <a:rPr lang="en-US" altLang="zh-CN" sz="2000" dirty="0">
                <a:solidFill>
                  <a:srgbClr val="3333CC"/>
                </a:solidFill>
              </a:rPr>
              <a:t>10)</a:t>
            </a:r>
            <a:r>
              <a:rPr lang="zh-CN" altLang="en-US" sz="2000" dirty="0">
                <a:solidFill>
                  <a:srgbClr val="3333CC"/>
                </a:solidFill>
              </a:rPr>
              <a:t>，其中通</a:t>
            </a:r>
            <a:endParaRPr lang="en-US" altLang="zh-CN" sz="2000" dirty="0">
              <a:solidFill>
                <a:srgbClr val="3333CC"/>
              </a:solidFill>
            </a:endParaRPr>
          </a:p>
          <a:p>
            <a:pPr marL="273050" lvl="2" indent="0">
              <a:lnSpc>
                <a:spcPct val="180000"/>
              </a:lnSpc>
              <a:buNone/>
            </a:pPr>
            <a:r>
              <a:rPr lang="en-US" altLang="zh-CN" sz="2000" dirty="0">
                <a:solidFill>
                  <a:srgbClr val="3333CC"/>
                </a:solidFill>
              </a:rPr>
              <a:t>     </a:t>
            </a:r>
            <a:r>
              <a:rPr lang="zh-CN" altLang="en-US" sz="2000" dirty="0">
                <a:solidFill>
                  <a:srgbClr val="3333CC"/>
                </a:solidFill>
              </a:rPr>
              <a:t>过指定</a:t>
            </a:r>
            <a:r>
              <a:rPr lang="en-US" altLang="zh-CN" sz="2000" dirty="0">
                <a:solidFill>
                  <a:srgbClr val="3333CC"/>
                </a:solidFill>
              </a:rPr>
              <a:t>BPEL</a:t>
            </a:r>
            <a:r>
              <a:rPr lang="zh-CN" altLang="en-US" sz="2000" dirty="0">
                <a:solidFill>
                  <a:srgbClr val="3333CC"/>
                </a:solidFill>
              </a:rPr>
              <a:t>程序的</a:t>
            </a:r>
            <a:r>
              <a:rPr lang="en-US" altLang="zh-CN" sz="2000" dirty="0">
                <a:solidFill>
                  <a:srgbClr val="3333CC"/>
                </a:solidFill>
              </a:rPr>
              <a:t>WSDL</a:t>
            </a:r>
            <a:r>
              <a:rPr lang="zh-CN" altLang="en-US" sz="2000" dirty="0">
                <a:solidFill>
                  <a:srgbClr val="3333CC"/>
                </a:solidFill>
              </a:rPr>
              <a:t>描述文件的位置确定了伙伴链接关系的</a:t>
            </a:r>
            <a:endParaRPr lang="en-US" altLang="zh-CN" sz="2000" dirty="0">
              <a:solidFill>
                <a:srgbClr val="3333CC"/>
              </a:solidFill>
            </a:endParaRPr>
          </a:p>
          <a:p>
            <a:pPr marL="273050" lvl="2" indent="0">
              <a:lnSpc>
                <a:spcPct val="180000"/>
              </a:lnSpc>
              <a:buNone/>
            </a:pPr>
            <a:r>
              <a:rPr lang="en-US" altLang="zh-CN" sz="2000" dirty="0">
                <a:solidFill>
                  <a:srgbClr val="3333CC"/>
                </a:solidFill>
              </a:rPr>
              <a:t>    </a:t>
            </a:r>
            <a:r>
              <a:rPr lang="zh-CN" altLang="en-US" sz="2000" dirty="0">
                <a:solidFill>
                  <a:srgbClr val="3333CC"/>
                </a:solidFill>
              </a:rPr>
              <a:t> 绑定。</a:t>
            </a:r>
            <a:endParaRPr lang="en-US" altLang="zh-CN" sz="2000" dirty="0">
              <a:solidFill>
                <a:srgbClr val="3333CC"/>
              </a:solidFill>
            </a:endParaRPr>
          </a:p>
        </p:txBody>
      </p:sp>
    </p:spTree>
    <p:extLst>
      <p:ext uri="{BB962C8B-B14F-4D97-AF65-F5344CB8AC3E}">
        <p14:creationId xmlns:p14="http://schemas.microsoft.com/office/powerpoint/2010/main" val="161834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436357" y="332656"/>
            <a:ext cx="8081277" cy="525657"/>
          </a:xfrm>
          <a:prstGeom prst="rect">
            <a:avLst/>
          </a:prstGeom>
          <a:noFill/>
        </p:spPr>
        <p:txBody>
          <a:bodyPr wrap="square" rtlCol="0">
            <a:spAutoFit/>
          </a:bodyPr>
          <a:lstStyle/>
          <a:p>
            <a:pPr>
              <a:lnSpc>
                <a:spcPct val="130000"/>
              </a:lnSpc>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10  bpel.xml</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文件</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436357" y="980728"/>
            <a:ext cx="8568951" cy="4862485"/>
          </a:xfrm>
          <a:prstGeom prst="rect">
            <a:avLst/>
          </a:prstGeom>
          <a:solidFill>
            <a:schemeClr val="bg1">
              <a:lumMod val="95000"/>
            </a:schemeClr>
          </a:solidFill>
        </p:spPr>
        <p:txBody>
          <a:bodyPr wrap="square" rtlCol="0">
            <a:spAutoFit/>
          </a:bodyPr>
          <a:lstStyle/>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 xml version=“1.0”?&gt;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BPELSuitcase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BPELProcess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id=”</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src</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HelloWorld.bpel</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伙伴链接关系的绑定</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name=“client”&gt;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wsdlLocation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HelloWorld.wsdl</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HelloWorldPartnerLink</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wsdlLocation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services/</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HelloWorldWrapper.wsdl</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partnerLinkBindings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BPELProcess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BPELSuitcase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p:txBody>
      </p:sp>
    </p:spTree>
    <p:extLst>
      <p:ext uri="{BB962C8B-B14F-4D97-AF65-F5344CB8AC3E}">
        <p14:creationId xmlns:p14="http://schemas.microsoft.com/office/powerpoint/2010/main" val="7769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本章要点</a:t>
            </a:r>
          </a:p>
        </p:txBody>
      </p:sp>
      <p:sp>
        <p:nvSpPr>
          <p:cNvPr id="3" name="内容占位符 2"/>
          <p:cNvSpPr>
            <a:spLocks noGrp="1"/>
          </p:cNvSpPr>
          <p:nvPr>
            <p:ph idx="1"/>
          </p:nvPr>
        </p:nvSpPr>
        <p:spPr>
          <a:xfrm>
            <a:off x="323528" y="836712"/>
            <a:ext cx="8363272" cy="1080120"/>
          </a:xfrm>
        </p:spPr>
        <p:txBody>
          <a:bodyPr/>
          <a:lstStyle/>
          <a:p>
            <a:pPr>
              <a:lnSpc>
                <a:spcPct val="150000"/>
              </a:lnSpc>
            </a:pPr>
            <a:r>
              <a:rPr lang="zh-CN" altLang="en-US" dirty="0"/>
              <a:t>服务组合编程和</a:t>
            </a:r>
            <a:r>
              <a:rPr lang="en-US" altLang="zh-CN" dirty="0"/>
              <a:t>BPEL</a:t>
            </a:r>
            <a:r>
              <a:rPr lang="zh-CN" altLang="en-US" dirty="0"/>
              <a:t>语言</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49052" y="260648"/>
            <a:ext cx="8712968" cy="936104"/>
          </a:xfrm>
        </p:spPr>
        <p:txBody>
          <a:bodyPr>
            <a:noAutofit/>
          </a:bodyPr>
          <a:lstStyle/>
          <a:p>
            <a:pPr marL="273050" lvl="2">
              <a:lnSpc>
                <a:spcPct val="100000"/>
              </a:lnSpc>
              <a:buNone/>
            </a:pPr>
            <a:r>
              <a:rPr lang="en-US" altLang="zh-CN" sz="2400">
                <a:solidFill>
                  <a:srgbClr val="3333CC"/>
                </a:solidFill>
              </a:rPr>
              <a:t>(2) </a:t>
            </a:r>
            <a:r>
              <a:rPr lang="zh-CN" altLang="en-US" sz="2400">
                <a:solidFill>
                  <a:srgbClr val="3333CC"/>
                </a:solidFill>
              </a:rPr>
              <a:t>接着</a:t>
            </a:r>
            <a:r>
              <a:rPr lang="zh-CN" altLang="en-US" sz="2400" dirty="0">
                <a:solidFill>
                  <a:srgbClr val="3333CC"/>
                </a:solidFill>
              </a:rPr>
              <a:t>定义部署脚本，该部署脚本的语法符合</a:t>
            </a:r>
            <a:r>
              <a:rPr lang="en-US" altLang="zh-CN" sz="2400" dirty="0">
                <a:solidFill>
                  <a:srgbClr val="3333CC"/>
                </a:solidFill>
              </a:rPr>
              <a:t>Apache Ant</a:t>
            </a:r>
            <a:r>
              <a:rPr lang="zh-CN" altLang="en-US" sz="2400" dirty="0">
                <a:solidFill>
                  <a:srgbClr val="3333CC"/>
                </a:solidFill>
              </a:rPr>
              <a:t>脚本规范</a:t>
            </a:r>
            <a:r>
              <a:rPr lang="zh-CN" altLang="en-US" sz="2400">
                <a:solidFill>
                  <a:srgbClr val="3333CC"/>
                </a:solidFill>
              </a:rPr>
              <a:t>，默认命名</a:t>
            </a:r>
            <a:r>
              <a:rPr lang="zh-CN" altLang="en-US" sz="2400" dirty="0">
                <a:solidFill>
                  <a:srgbClr val="3333CC"/>
                </a:solidFill>
              </a:rPr>
              <a:t>为</a:t>
            </a:r>
            <a:r>
              <a:rPr lang="en-US" altLang="zh-CN" sz="2400" dirty="0">
                <a:solidFill>
                  <a:srgbClr val="3333CC"/>
                </a:solidFill>
              </a:rPr>
              <a:t>build.xml(</a:t>
            </a:r>
            <a:r>
              <a:rPr lang="zh-CN" altLang="en-US" sz="2400" dirty="0">
                <a:solidFill>
                  <a:srgbClr val="3333CC"/>
                </a:solidFill>
              </a:rPr>
              <a:t>见代码</a:t>
            </a:r>
            <a:r>
              <a:rPr lang="en-US" altLang="zh-CN" sz="2400" dirty="0">
                <a:solidFill>
                  <a:srgbClr val="3333CC"/>
                </a:solidFill>
              </a:rPr>
              <a:t>11)</a:t>
            </a:r>
            <a:r>
              <a:rPr lang="zh-CN" altLang="en-US" sz="2400" dirty="0">
                <a:solidFill>
                  <a:srgbClr val="3333CC"/>
                </a:solidFill>
              </a:rPr>
              <a:t>。</a:t>
            </a:r>
            <a:endParaRPr lang="en-US" altLang="zh-CN" sz="2400" dirty="0">
              <a:solidFill>
                <a:srgbClr val="3333CC"/>
              </a:solidFill>
            </a:endParaRPr>
          </a:p>
        </p:txBody>
      </p:sp>
      <p:sp>
        <p:nvSpPr>
          <p:cNvPr id="3" name="TextBox 2"/>
          <p:cNvSpPr txBox="1"/>
          <p:nvPr/>
        </p:nvSpPr>
        <p:spPr>
          <a:xfrm>
            <a:off x="701832" y="1412776"/>
            <a:ext cx="7774981" cy="525657"/>
          </a:xfrm>
          <a:prstGeom prst="rect">
            <a:avLst/>
          </a:prstGeom>
          <a:noFill/>
        </p:spPr>
        <p:txBody>
          <a:bodyPr wrap="square" rtlCol="0">
            <a:spAutoFit/>
          </a:bodyPr>
          <a:lstStyle/>
          <a:p>
            <a:pPr>
              <a:lnSpc>
                <a:spcPct val="130000"/>
              </a:lnSpc>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11  build.xml</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文件</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701832" y="2132856"/>
            <a:ext cx="7491299" cy="3372846"/>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 xml version=“1.0”?&gt;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&lt;project  name=“HelloWorld” default=“main”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basedir</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 name=“deploy”  value=“default”/&gt; </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&lt;property name=“rev”  value=“1.0”/&gt; </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&lt;target name=“main”&gt;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input=“${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basedir</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}/bpel.xml”</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rev=“${deploy}”/&gt;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&lt;/target&gt;</a:t>
            </a:r>
          </a:p>
          <a:p>
            <a:pPr>
              <a:lnSpc>
                <a:spcPct val="150000"/>
              </a:lnSpc>
            </a:pP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&lt;/project&gt;</a:t>
            </a:r>
          </a:p>
        </p:txBody>
      </p:sp>
    </p:spTree>
    <p:extLst>
      <p:ext uri="{BB962C8B-B14F-4D97-AF65-F5344CB8AC3E}">
        <p14:creationId xmlns:p14="http://schemas.microsoft.com/office/powerpoint/2010/main" val="2545744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15516" y="559481"/>
            <a:ext cx="8712968" cy="1800200"/>
          </a:xfrm>
        </p:spPr>
        <p:txBody>
          <a:bodyPr>
            <a:noAutofit/>
          </a:bodyPr>
          <a:lstStyle/>
          <a:p>
            <a:pPr marL="273050" lvl="2">
              <a:lnSpc>
                <a:spcPct val="130000"/>
              </a:lnSpc>
              <a:buNone/>
            </a:pPr>
            <a:r>
              <a:rPr lang="en-US" altLang="zh-CN" sz="2000">
                <a:solidFill>
                  <a:srgbClr val="3333CC"/>
                </a:solidFill>
              </a:rPr>
              <a:t>(3</a:t>
            </a:r>
            <a:r>
              <a:rPr lang="en-US" altLang="zh-CN" sz="2000" dirty="0">
                <a:solidFill>
                  <a:srgbClr val="3333CC"/>
                </a:solidFill>
              </a:rPr>
              <a:t>)</a:t>
            </a:r>
            <a:r>
              <a:rPr lang="zh-CN" altLang="en-US" sz="2000">
                <a:solidFill>
                  <a:srgbClr val="3333CC"/>
                </a:solidFill>
              </a:rPr>
              <a:t>开始</a:t>
            </a:r>
            <a:r>
              <a:rPr lang="zh-CN" altLang="en-US" sz="2000" dirty="0">
                <a:solidFill>
                  <a:srgbClr val="3333CC"/>
                </a:solidFill>
              </a:rPr>
              <a:t>部署前，要启动</a:t>
            </a:r>
            <a:r>
              <a:rPr lang="en-US" altLang="zh-CN" sz="2000" dirty="0">
                <a:solidFill>
                  <a:srgbClr val="3333CC"/>
                </a:solidFill>
              </a:rPr>
              <a:t>Oracle BPEL Process Manager</a:t>
            </a:r>
            <a:r>
              <a:rPr lang="zh-CN" altLang="en-US" sz="2000" dirty="0">
                <a:solidFill>
                  <a:srgbClr val="3333CC"/>
                </a:solidFill>
              </a:rPr>
              <a:t>。</a:t>
            </a:r>
            <a:r>
              <a:rPr lang="en-US" altLang="zh-CN" sz="2000" dirty="0">
                <a:solidFill>
                  <a:srgbClr val="3333CC"/>
                </a:solidFill>
              </a:rPr>
              <a:t>Windows</a:t>
            </a:r>
            <a:r>
              <a:rPr lang="zh-CN" altLang="en-US" sz="2000" dirty="0">
                <a:solidFill>
                  <a:srgbClr val="3333CC"/>
                </a:solidFill>
              </a:rPr>
              <a:t>下可以从安装目录的</a:t>
            </a:r>
            <a:r>
              <a:rPr lang="en-US" altLang="zh-CN" sz="2000" dirty="0">
                <a:solidFill>
                  <a:srgbClr val="3333CC"/>
                </a:solidFill>
              </a:rPr>
              <a:t>bin</a:t>
            </a:r>
            <a:r>
              <a:rPr lang="zh-CN" altLang="en-US" sz="2000" dirty="0">
                <a:solidFill>
                  <a:srgbClr val="3333CC"/>
                </a:solidFill>
              </a:rPr>
              <a:t>目录下执行</a:t>
            </a:r>
            <a:r>
              <a:rPr lang="en-US" altLang="zh-CN" sz="2000" dirty="0">
                <a:solidFill>
                  <a:srgbClr val="3333CC"/>
                </a:solidFill>
              </a:rPr>
              <a:t>startOraBpel.cmd</a:t>
            </a:r>
            <a:r>
              <a:rPr lang="zh-CN" altLang="en-US" sz="2000" dirty="0">
                <a:solidFill>
                  <a:srgbClr val="3333CC"/>
                </a:solidFill>
              </a:rPr>
              <a:t>脚本启动，然后开启一个命令行，先执行</a:t>
            </a:r>
            <a:r>
              <a:rPr lang="en-US" altLang="zh-CN" sz="2000" dirty="0">
                <a:solidFill>
                  <a:srgbClr val="3333CC"/>
                </a:solidFill>
              </a:rPr>
              <a:t>bin</a:t>
            </a:r>
            <a:r>
              <a:rPr lang="zh-CN" altLang="en-US" sz="2000" dirty="0">
                <a:solidFill>
                  <a:srgbClr val="3333CC"/>
                </a:solidFill>
              </a:rPr>
              <a:t>下的环境设置脚本</a:t>
            </a:r>
            <a:r>
              <a:rPr lang="en-US" altLang="zh-CN" sz="2000" dirty="0">
                <a:solidFill>
                  <a:srgbClr val="3333CC"/>
                </a:solidFill>
              </a:rPr>
              <a:t>obsetenv.cmd</a:t>
            </a:r>
            <a:r>
              <a:rPr lang="zh-CN" altLang="en-US" sz="2000" dirty="0">
                <a:solidFill>
                  <a:srgbClr val="3333CC"/>
                </a:solidFill>
              </a:rPr>
              <a:t>，然后在包含上述部署配置文件的和部署脚本的目录下执行</a:t>
            </a:r>
            <a:r>
              <a:rPr lang="en-US" altLang="zh-CN" sz="2000" dirty="0" err="1">
                <a:solidFill>
                  <a:srgbClr val="3333CC"/>
                </a:solidFill>
              </a:rPr>
              <a:t>obant</a:t>
            </a:r>
            <a:r>
              <a:rPr lang="zh-CN" altLang="en-US" sz="2000" dirty="0">
                <a:solidFill>
                  <a:srgbClr val="3333CC"/>
                </a:solidFill>
              </a:rPr>
              <a:t>就可以实现</a:t>
            </a:r>
            <a:r>
              <a:rPr lang="en-US" altLang="zh-CN" sz="2000" dirty="0">
                <a:solidFill>
                  <a:srgbClr val="3333CC"/>
                </a:solidFill>
              </a:rPr>
              <a:t>BPEL</a:t>
            </a:r>
            <a:r>
              <a:rPr lang="zh-CN" altLang="en-US" sz="2000" dirty="0">
                <a:solidFill>
                  <a:srgbClr val="3333CC"/>
                </a:solidFill>
              </a:rPr>
              <a:t>程序的部署。</a:t>
            </a:r>
            <a:endParaRPr lang="en-US" altLang="zh-CN" sz="2000" dirty="0">
              <a:solidFill>
                <a:srgbClr val="3333CC"/>
              </a:solidFill>
            </a:endParaRPr>
          </a:p>
        </p:txBody>
      </p:sp>
      <p:sp>
        <p:nvSpPr>
          <p:cNvPr id="3" name="TextBox 2"/>
          <p:cNvSpPr txBox="1"/>
          <p:nvPr/>
        </p:nvSpPr>
        <p:spPr>
          <a:xfrm>
            <a:off x="467544" y="4077072"/>
            <a:ext cx="7937261" cy="525657"/>
          </a:xfrm>
          <a:prstGeom prst="rect">
            <a:avLst/>
          </a:prstGeom>
          <a:noFill/>
        </p:spPr>
        <p:txBody>
          <a:bodyPr wrap="square"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HelloWorld BPEL</a:t>
            </a: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程序的结果</a:t>
            </a:r>
            <a:endPar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3"/>
          <p:cNvSpPr txBox="1">
            <a:spLocks/>
          </p:cNvSpPr>
          <p:nvPr/>
        </p:nvSpPr>
        <p:spPr>
          <a:xfrm>
            <a:off x="287524" y="2495363"/>
            <a:ext cx="8712968" cy="1376486"/>
          </a:xfrm>
          <a:prstGeom prst="rect">
            <a:avLst/>
          </a:prstGeom>
        </p:spPr>
        <p:txBody>
          <a:bodyPr vert="horz" lIns="91440" tIns="45720" rIns="91440" bIns="45720" rtlCol="0">
            <a:normAutofit/>
          </a:bodyPr>
          <a:lst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6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200" b="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lvl="2">
              <a:lnSpc>
                <a:spcPct val="130000"/>
              </a:lnSpc>
              <a:buFont typeface="Times New Roman" pitchFamily="18" charset="0"/>
              <a:buNone/>
            </a:pPr>
            <a:r>
              <a:rPr lang="en-US" altLang="zh-CN" sz="2000">
                <a:solidFill>
                  <a:srgbClr val="3333CC"/>
                </a:solidFill>
              </a:rPr>
              <a:t>(4) </a:t>
            </a:r>
            <a:r>
              <a:rPr lang="zh-CN" altLang="en-US" sz="2000">
                <a:solidFill>
                  <a:srgbClr val="3333CC"/>
                </a:solidFill>
              </a:rPr>
              <a:t>测试</a:t>
            </a:r>
            <a:r>
              <a:rPr lang="zh-CN" altLang="en-US" sz="2000" dirty="0">
                <a:solidFill>
                  <a:srgbClr val="3333CC"/>
                </a:solidFill>
              </a:rPr>
              <a:t>工作可以通过</a:t>
            </a:r>
            <a:r>
              <a:rPr lang="en-US" altLang="zh-CN" sz="2000" dirty="0">
                <a:solidFill>
                  <a:srgbClr val="3333CC"/>
                </a:solidFill>
              </a:rPr>
              <a:t>BPEL</a:t>
            </a:r>
            <a:r>
              <a:rPr lang="zh-CN" altLang="en-US" sz="2000" dirty="0">
                <a:solidFill>
                  <a:srgbClr val="3333CC"/>
                </a:solidFill>
              </a:rPr>
              <a:t>控制台完成。首先打开</a:t>
            </a:r>
            <a:r>
              <a:rPr lang="en-US" altLang="zh-CN" sz="2000" dirty="0">
                <a:solidFill>
                  <a:srgbClr val="3333CC"/>
                </a:solidFill>
              </a:rPr>
              <a:t>http://localhost:9700/BPELConsole/</a:t>
            </a:r>
            <a:r>
              <a:rPr lang="zh-CN" altLang="en-US" sz="2000" dirty="0">
                <a:solidFill>
                  <a:srgbClr val="3333CC"/>
                </a:solidFill>
              </a:rPr>
              <a:t>，然后测试调用</a:t>
            </a:r>
            <a:r>
              <a:rPr lang="en-US" altLang="zh-CN" sz="2000" dirty="0">
                <a:solidFill>
                  <a:srgbClr val="3333CC"/>
                </a:solidFill>
              </a:rPr>
              <a:t>HelloWorld BPEL</a:t>
            </a:r>
            <a:r>
              <a:rPr lang="zh-CN" altLang="en-US" sz="2000" dirty="0">
                <a:solidFill>
                  <a:srgbClr val="3333CC"/>
                </a:solidFill>
              </a:rPr>
              <a:t>程序，该程序也是一个</a:t>
            </a:r>
            <a:r>
              <a:rPr lang="en-US" altLang="zh-CN" sz="2000" dirty="0">
                <a:solidFill>
                  <a:srgbClr val="3333CC"/>
                </a:solidFill>
              </a:rPr>
              <a:t>Web</a:t>
            </a:r>
            <a:r>
              <a:rPr lang="zh-CN" altLang="en-US" sz="2000" dirty="0">
                <a:solidFill>
                  <a:srgbClr val="3333CC"/>
                </a:solidFill>
              </a:rPr>
              <a:t>服务。调用的结果见代码</a:t>
            </a:r>
            <a:r>
              <a:rPr lang="en-US" altLang="zh-CN" sz="2000" dirty="0">
                <a:solidFill>
                  <a:srgbClr val="3333CC"/>
                </a:solidFill>
              </a:rPr>
              <a:t>12.</a:t>
            </a:r>
          </a:p>
        </p:txBody>
      </p:sp>
      <p:sp>
        <p:nvSpPr>
          <p:cNvPr id="7" name="TextBox 6"/>
          <p:cNvSpPr txBox="1"/>
          <p:nvPr/>
        </p:nvSpPr>
        <p:spPr>
          <a:xfrm>
            <a:off x="526779" y="4725144"/>
            <a:ext cx="7491299" cy="1338828"/>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HelloWorldResponse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&lt;result  type=“</a:t>
            </a:r>
            <a:r>
              <a:rPr lang="en-US" altLang="zh-CN" dirty="0" err="1">
                <a:solidFill>
                  <a:srgbClr val="3333CC"/>
                </a:solidFill>
                <a:latin typeface="Times New Roman" panose="02020603050405020304" pitchFamily="18" charset="0"/>
                <a:cs typeface="Times New Roman" panose="02020603050405020304" pitchFamily="18" charset="0"/>
              </a:rPr>
              <a:t>xsd:string</a:t>
            </a:r>
            <a:r>
              <a:rPr lang="en-US" altLang="zh-CN" dirty="0">
                <a:solidFill>
                  <a:srgbClr val="3333CC"/>
                </a:solidFill>
                <a:latin typeface="Times New Roman" panose="02020603050405020304" pitchFamily="18" charset="0"/>
                <a:cs typeface="Times New Roman" panose="02020603050405020304" pitchFamily="18" charset="0"/>
              </a:rPr>
              <a:t>”&gt; Hello World! &lt;/result&gt; </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HelloWorldResponse</a:t>
            </a:r>
            <a:r>
              <a:rPr lang="en-US" altLang="zh-CN" dirty="0">
                <a:solidFill>
                  <a:srgbClr val="3333CC"/>
                </a:solidFill>
                <a:latin typeface="Times New Roman" panose="02020603050405020304" pitchFamily="18" charset="0"/>
                <a:cs typeface="Times New Roman" panose="02020603050405020304" pitchFamily="18" charset="0"/>
              </a:rPr>
              <a:t> &gt;</a:t>
            </a:r>
          </a:p>
        </p:txBody>
      </p:sp>
    </p:spTree>
    <p:extLst>
      <p:ext uri="{BB962C8B-B14F-4D97-AF65-F5344CB8AC3E}">
        <p14:creationId xmlns:p14="http://schemas.microsoft.com/office/powerpoint/2010/main" val="2725480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2.BPEL</a:t>
            </a:r>
            <a:r>
              <a:rPr lang="zh-CN" altLang="en-US" dirty="0"/>
              <a:t>合作伙伴关系</a:t>
            </a:r>
          </a:p>
        </p:txBody>
      </p:sp>
      <p:sp>
        <p:nvSpPr>
          <p:cNvPr id="3" name="内容占位符 2"/>
          <p:cNvSpPr>
            <a:spLocks noGrp="1"/>
          </p:cNvSpPr>
          <p:nvPr>
            <p:ph idx="1"/>
          </p:nvPr>
        </p:nvSpPr>
        <p:spPr>
          <a:xfrm>
            <a:off x="251520" y="836712"/>
            <a:ext cx="8640960" cy="2880320"/>
          </a:xfrm>
        </p:spPr>
        <p:txBody>
          <a:bodyPr>
            <a:normAutofit/>
          </a:bodyPr>
          <a:lstStyle/>
          <a:p>
            <a:r>
              <a:rPr lang="zh-CN" altLang="en-US" sz="2400" dirty="0">
                <a:cs typeface="Times New Roman" panose="02020603050405020304" pitchFamily="18" charset="0"/>
              </a:rPr>
              <a:t>用</a:t>
            </a:r>
            <a:r>
              <a:rPr lang="en-US" altLang="zh-CN" sz="2400" dirty="0">
                <a:cs typeface="Times New Roman" panose="02020603050405020304" pitchFamily="18" charset="0"/>
              </a:rPr>
              <a:t>BPEL</a:t>
            </a:r>
            <a:r>
              <a:rPr lang="zh-CN" altLang="en-US" sz="2400" dirty="0">
                <a:cs typeface="Times New Roman" panose="02020603050405020304" pitchFamily="18" charset="0"/>
              </a:rPr>
              <a:t>定义的可执行业务过程会涉及跨部门和跨企业的服务提供，它们都被称为</a:t>
            </a:r>
            <a:r>
              <a:rPr lang="zh-CN" altLang="en-US" sz="2400" dirty="0">
                <a:solidFill>
                  <a:srgbClr val="3333CC"/>
                </a:solidFill>
                <a:cs typeface="Times New Roman" panose="02020603050405020304" pitchFamily="18" charset="0"/>
              </a:rPr>
              <a:t>合作伙伴</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lvl="2"/>
            <a:r>
              <a:rPr lang="zh-CN" altLang="en-US" sz="2000" dirty="0">
                <a:cs typeface="Times New Roman" panose="02020603050405020304" pitchFamily="18" charset="0"/>
              </a:rPr>
              <a:t>不仅</a:t>
            </a:r>
            <a:r>
              <a:rPr lang="en-US" altLang="zh-CN" sz="2000" dirty="0">
                <a:cs typeface="Times New Roman" panose="02020603050405020304" pitchFamily="18" charset="0"/>
              </a:rPr>
              <a:t>BPEL</a:t>
            </a:r>
            <a:r>
              <a:rPr lang="zh-CN" altLang="en-US" sz="2000" dirty="0">
                <a:cs typeface="Times New Roman" panose="02020603050405020304" pitchFamily="18" charset="0"/>
              </a:rPr>
              <a:t>程序会向其合作伙伴发送消息，合作伙伴也需要向</a:t>
            </a:r>
            <a:r>
              <a:rPr lang="en-US" altLang="zh-CN" sz="2000" dirty="0">
                <a:cs typeface="Times New Roman" panose="02020603050405020304" pitchFamily="18" charset="0"/>
              </a:rPr>
              <a:t>BPEL</a:t>
            </a:r>
            <a:r>
              <a:rPr lang="zh-CN" altLang="en-US" sz="2000" dirty="0">
                <a:cs typeface="Times New Roman" panose="02020603050405020304" pitchFamily="18" charset="0"/>
              </a:rPr>
              <a:t>程序发送消息。如，</a:t>
            </a:r>
            <a:r>
              <a:rPr lang="en-US" altLang="zh-CN" sz="2000" dirty="0">
                <a:cs typeface="Times New Roman" panose="02020603050405020304" pitchFamily="18" charset="0"/>
              </a:rPr>
              <a:t>BPEL</a:t>
            </a:r>
            <a:r>
              <a:rPr lang="zh-CN" altLang="en-US" sz="2000" dirty="0">
                <a:cs typeface="Times New Roman" panose="02020603050405020304" pitchFamily="18" charset="0"/>
              </a:rPr>
              <a:t>通过声明合作伙伴链接类型和合作伙伴链接来表示这种合作交互关系。</a:t>
            </a:r>
            <a:endParaRPr lang="zh-CN" altLang="en-US" sz="2400" dirty="0">
              <a:cs typeface="Times New Roman" panose="02020603050405020304" pitchFamily="18" charset="0"/>
            </a:endParaRPr>
          </a:p>
        </p:txBody>
      </p:sp>
      <p:grpSp>
        <p:nvGrpSpPr>
          <p:cNvPr id="21" name="组合 20"/>
          <p:cNvGrpSpPr/>
          <p:nvPr/>
        </p:nvGrpSpPr>
        <p:grpSpPr>
          <a:xfrm>
            <a:off x="1992513" y="3450866"/>
            <a:ext cx="3528392" cy="2714438"/>
            <a:chOff x="2699792" y="3450866"/>
            <a:chExt cx="3528392" cy="2714438"/>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3450866"/>
              <a:ext cx="3312479" cy="27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2699792" y="4581128"/>
              <a:ext cx="432048" cy="36004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63888" y="4581128"/>
              <a:ext cx="1008112" cy="362669"/>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860032" y="3933056"/>
              <a:ext cx="1368152" cy="36004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80700" y="5229200"/>
              <a:ext cx="1008112" cy="362669"/>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flipV="1">
              <a:off x="3131840" y="4943798"/>
              <a:ext cx="1296200" cy="107749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4067944" y="4941168"/>
              <a:ext cx="360096" cy="107749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p:cNvCxnSpPr>
            <p:nvPr/>
          </p:nvCxnSpPr>
          <p:spPr>
            <a:xfrm flipV="1">
              <a:off x="4428040" y="4333044"/>
              <a:ext cx="812672" cy="1832260"/>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2"/>
            </p:cNvCxnSpPr>
            <p:nvPr/>
          </p:nvCxnSpPr>
          <p:spPr>
            <a:xfrm flipV="1">
              <a:off x="4428040" y="5612678"/>
              <a:ext cx="812672" cy="552626"/>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20" name="内容占位符 3"/>
          <p:cNvSpPr txBox="1">
            <a:spLocks/>
          </p:cNvSpPr>
          <p:nvPr/>
        </p:nvSpPr>
        <p:spPr>
          <a:xfrm>
            <a:off x="5384663" y="4372086"/>
            <a:ext cx="2808312" cy="1143424"/>
          </a:xfrm>
          <a:prstGeom prst="rect">
            <a:avLst/>
          </a:prstGeom>
        </p:spPr>
        <p:txBody>
          <a:bodyPr vert="horz" lIns="91440" tIns="45720" rIns="91440" bIns="45720" rtlCol="0">
            <a:noAutofit/>
          </a:bodyPr>
          <a:lst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6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200" b="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7800" lvl="2" indent="-177800">
              <a:lnSpc>
                <a:spcPct val="160000"/>
              </a:lnSpc>
              <a:buFont typeface="Arial" panose="020B0604020202020204" pitchFamily="34" charset="0"/>
              <a:buChar char="•"/>
            </a:pPr>
            <a:r>
              <a:rPr lang="zh-CN" altLang="en-US" sz="2000" dirty="0">
                <a:solidFill>
                  <a:srgbClr val="3333CC"/>
                </a:solidFill>
              </a:rPr>
              <a:t>购货服务代表“购买货物业务过程本身。</a:t>
            </a:r>
            <a:endParaRPr lang="en-US" altLang="zh-CN" sz="2000" dirty="0">
              <a:solidFill>
                <a:srgbClr val="3333CC"/>
              </a:solidFill>
            </a:endParaRPr>
          </a:p>
        </p:txBody>
      </p:sp>
    </p:spTree>
    <p:extLst>
      <p:ext uri="{BB962C8B-B14F-4D97-AF65-F5344CB8AC3E}">
        <p14:creationId xmlns:p14="http://schemas.microsoft.com/office/powerpoint/2010/main" val="2234503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40960" cy="5976664"/>
          </a:xfrm>
        </p:spPr>
        <p:txBody>
          <a:bodyPr>
            <a:normAutofit/>
          </a:bodyPr>
          <a:lstStyle/>
          <a:p>
            <a:r>
              <a:rPr lang="en-US" altLang="zh-CN" sz="2400" dirty="0">
                <a:cs typeface="Times New Roman" panose="02020603050405020304" pitchFamily="18" charset="0"/>
              </a:rPr>
              <a:t>BPEL</a:t>
            </a:r>
            <a:r>
              <a:rPr lang="zh-CN" altLang="en-US" sz="2400" dirty="0">
                <a:cs typeface="Times New Roman" panose="02020603050405020304" pitchFamily="18" charset="0"/>
              </a:rPr>
              <a:t>中用于定义合作伙伴关系的元素包括：</a:t>
            </a:r>
            <a:r>
              <a:rPr lang="en-US" altLang="zh-CN" sz="2400" dirty="0" err="1">
                <a:solidFill>
                  <a:srgbClr val="0000FF"/>
                </a:solidFill>
                <a:cs typeface="Times New Roman" panose="02020603050405020304" pitchFamily="18" charset="0"/>
              </a:rPr>
              <a:t>partnerLinkType</a:t>
            </a:r>
            <a:r>
              <a:rPr lang="zh-CN" altLang="en-US" sz="2400" dirty="0">
                <a:solidFill>
                  <a:srgbClr val="0000FF"/>
                </a:solidFill>
                <a:cs typeface="Times New Roman" panose="02020603050405020304" pitchFamily="18" charset="0"/>
              </a:rPr>
              <a:t>、</a:t>
            </a:r>
            <a:r>
              <a:rPr lang="en-US" altLang="zh-CN" sz="2400" dirty="0" err="1">
                <a:solidFill>
                  <a:srgbClr val="0000FF"/>
                </a:solidFill>
                <a:cs typeface="Times New Roman" panose="02020603050405020304" pitchFamily="18" charset="0"/>
              </a:rPr>
              <a:t>partnerLink</a:t>
            </a:r>
            <a:r>
              <a:rPr lang="zh-CN" altLang="en-US" sz="2400" dirty="0">
                <a:cs typeface="Times New Roman" panose="02020603050405020304" pitchFamily="18" charset="0"/>
              </a:rPr>
              <a:t>和</a:t>
            </a:r>
            <a:r>
              <a:rPr lang="en-US" altLang="zh-CN" sz="2400" dirty="0">
                <a:solidFill>
                  <a:srgbClr val="0000FF"/>
                </a:solidFill>
                <a:cs typeface="Times New Roman" panose="02020603050405020304" pitchFamily="18" charset="0"/>
              </a:rPr>
              <a:t>partner</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endParaRPr lang="zh-CN" altLang="en-US" sz="2400" dirty="0">
              <a:cs typeface="Times New Roman" panose="02020603050405020304"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16832"/>
            <a:ext cx="5207297" cy="368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70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3600400"/>
          </a:xfrm>
        </p:spPr>
        <p:txBody>
          <a:bodyPr>
            <a:normAutofit/>
          </a:bodyPr>
          <a:lstStyle/>
          <a:p>
            <a:pPr>
              <a:lnSpc>
                <a:spcPct val="130000"/>
              </a:lnSpc>
            </a:pPr>
            <a:r>
              <a:rPr lang="en-US" altLang="zh-CN" sz="2400" dirty="0" err="1">
                <a:solidFill>
                  <a:srgbClr val="0000FF"/>
                </a:solidFill>
                <a:cs typeface="Times New Roman" panose="02020603050405020304" pitchFamily="18" charset="0"/>
              </a:rPr>
              <a:t>partnerLinkType</a:t>
            </a:r>
            <a:endParaRPr lang="en-US" altLang="zh-CN" sz="2000" dirty="0">
              <a:cs typeface="Times New Roman" panose="02020603050405020304" pitchFamily="18" charset="0"/>
            </a:endParaRPr>
          </a:p>
          <a:p>
            <a:pPr marL="450850" lvl="2">
              <a:lnSpc>
                <a:spcPct val="130000"/>
              </a:lnSpc>
            </a:pPr>
            <a:r>
              <a:rPr lang="en-US" altLang="zh-CN" sz="2000" dirty="0">
                <a:cs typeface="Times New Roman" panose="02020603050405020304" pitchFamily="18" charset="0"/>
              </a:rPr>
              <a:t>BPEL</a:t>
            </a:r>
            <a:r>
              <a:rPr lang="zh-CN" altLang="en-US" sz="2000" dirty="0">
                <a:cs typeface="Times New Roman" panose="02020603050405020304" pitchFamily="18" charset="0"/>
              </a:rPr>
              <a:t>程序与其成员服务的每次交互都有对应伙伴链接关系</a:t>
            </a:r>
            <a:r>
              <a:rPr lang="en-US" altLang="zh-CN" sz="2000" dirty="0">
                <a:cs typeface="Times New Roman" panose="02020603050405020304" pitchFamily="18" charset="0"/>
              </a:rPr>
              <a:t>(</a:t>
            </a:r>
            <a:r>
              <a:rPr lang="en-US" altLang="zh-CN" sz="2000" dirty="0" err="1">
                <a:cs typeface="Times New Roman" panose="02020603050405020304" pitchFamily="18" charset="0"/>
              </a:rPr>
              <a:t>partnerLink</a:t>
            </a:r>
            <a:r>
              <a:rPr lang="en-US" altLang="zh-CN" sz="2000" dirty="0">
                <a:cs typeface="Times New Roman" panose="02020603050405020304" pitchFamily="18" charset="0"/>
              </a:rPr>
              <a:t>)</a:t>
            </a:r>
            <a:r>
              <a:rPr lang="zh-CN" altLang="en-US" sz="2000" dirty="0">
                <a:cs typeface="Times New Roman" panose="02020603050405020304" pitchFamily="18" charset="0"/>
              </a:rPr>
              <a:t>，而每个链接关系的类型通过伙伴链接类型</a:t>
            </a:r>
            <a:r>
              <a:rPr lang="en-US" altLang="zh-CN" sz="2000" dirty="0">
                <a:cs typeface="Times New Roman" panose="02020603050405020304" pitchFamily="18" charset="0"/>
              </a:rPr>
              <a:t>( </a:t>
            </a:r>
            <a:r>
              <a:rPr lang="en-US" altLang="zh-CN" sz="2000" dirty="0" err="1">
                <a:cs typeface="Times New Roman" panose="02020603050405020304" pitchFamily="18" charset="0"/>
              </a:rPr>
              <a:t>partnerLinkType</a:t>
            </a:r>
            <a:r>
              <a:rPr lang="en-US" altLang="zh-CN" sz="2000" dirty="0">
                <a:cs typeface="Times New Roman" panose="02020603050405020304" pitchFamily="18" charset="0"/>
              </a:rPr>
              <a:t>)</a:t>
            </a:r>
            <a:r>
              <a:rPr lang="zh-CN" altLang="en-US" sz="2000" dirty="0">
                <a:cs typeface="Times New Roman" panose="02020603050405020304" pitchFamily="18" charset="0"/>
              </a:rPr>
              <a:t>体现。</a:t>
            </a:r>
            <a:endParaRPr lang="en-US" altLang="zh-CN" sz="2000" dirty="0">
              <a:cs typeface="Times New Roman" panose="02020603050405020304" pitchFamily="18" charset="0"/>
            </a:endParaRPr>
          </a:p>
          <a:p>
            <a:pPr marL="450850" lvl="2">
              <a:lnSpc>
                <a:spcPct val="130000"/>
              </a:lnSpc>
            </a:pPr>
            <a:r>
              <a:rPr lang="zh-CN" altLang="en-US" sz="2000" dirty="0">
                <a:cs typeface="Times New Roman" panose="02020603050405020304" pitchFamily="18" charset="0"/>
              </a:rPr>
              <a:t>交互有</a:t>
            </a:r>
            <a:r>
              <a:rPr lang="zh-CN" altLang="en-US" sz="2000" dirty="0">
                <a:solidFill>
                  <a:srgbClr val="0000FF"/>
                </a:solidFill>
                <a:cs typeface="Times New Roman" panose="02020603050405020304" pitchFamily="18" charset="0"/>
              </a:rPr>
              <a:t>同步</a:t>
            </a:r>
            <a:r>
              <a:rPr lang="zh-CN" altLang="en-US" sz="2000" dirty="0">
                <a:cs typeface="Times New Roman" panose="02020603050405020304" pitchFamily="18" charset="0"/>
              </a:rPr>
              <a:t>和</a:t>
            </a:r>
            <a:r>
              <a:rPr lang="zh-CN" altLang="en-US" sz="2000" dirty="0">
                <a:solidFill>
                  <a:srgbClr val="0000FF"/>
                </a:solidFill>
                <a:cs typeface="Times New Roman" panose="02020603050405020304" pitchFamily="18" charset="0"/>
              </a:rPr>
              <a:t>异步</a:t>
            </a:r>
            <a:r>
              <a:rPr lang="zh-CN" altLang="en-US" sz="2000" dirty="0">
                <a:cs typeface="Times New Roman" panose="02020603050405020304" pitchFamily="18" charset="0"/>
              </a:rPr>
              <a:t>之分。</a:t>
            </a:r>
            <a:endParaRPr lang="en-US" altLang="zh-CN" sz="2000" dirty="0">
              <a:cs typeface="Times New Roman" panose="02020603050405020304" pitchFamily="18" charset="0"/>
            </a:endParaRPr>
          </a:p>
          <a:p>
            <a:pPr marL="450850" lvl="2">
              <a:lnSpc>
                <a:spcPct val="130000"/>
              </a:lnSpc>
            </a:pPr>
            <a:r>
              <a:rPr lang="zh-CN" altLang="en-US" sz="2000" dirty="0">
                <a:cs typeface="Times New Roman" panose="02020603050405020304" pitchFamily="18" charset="0"/>
              </a:rPr>
              <a:t>同步交互是对服务包含的操作的同步调用：服务请求者向服务提供者发送请求消息，服务提供者不需要主动向服务请求者发送消息，服务提供者不需要知道服务请求者是谁。同步交互的</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可以只定义一个服务提供者的角色。</a:t>
            </a:r>
          </a:p>
        </p:txBody>
      </p:sp>
      <p:sp>
        <p:nvSpPr>
          <p:cNvPr id="4" name="TextBox 3"/>
          <p:cNvSpPr txBox="1"/>
          <p:nvPr/>
        </p:nvSpPr>
        <p:spPr>
          <a:xfrm>
            <a:off x="475641" y="4295895"/>
            <a:ext cx="6065158" cy="2169825"/>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plnk:partnerLinkType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stockCheck</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stockCheckService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plnk:portType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stock:StockPortType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plnk:partnerLinkType</a:t>
            </a:r>
            <a:r>
              <a:rPr lang="en-US" altLang="zh-CN" dirty="0">
                <a:solidFill>
                  <a:srgbClr val="3333CC"/>
                </a:solidFill>
                <a:latin typeface="Times New Roman" panose="02020603050405020304" pitchFamily="18" charset="0"/>
                <a:cs typeface="Times New Roman" panose="02020603050405020304" pitchFamily="18" charset="0"/>
              </a:rPr>
              <a:t>&gt;</a:t>
            </a:r>
          </a:p>
        </p:txBody>
      </p:sp>
      <p:sp>
        <p:nvSpPr>
          <p:cNvPr id="6" name="TextBox 5"/>
          <p:cNvSpPr txBox="1"/>
          <p:nvPr/>
        </p:nvSpPr>
        <p:spPr>
          <a:xfrm>
            <a:off x="440518" y="3803451"/>
            <a:ext cx="8424936" cy="453457"/>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13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程序与“库存检查”服务交互时对应的</a:t>
            </a:r>
            <a:r>
              <a:rPr lang="en-US" altLang="zh-CN" sz="20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partnerLinkType</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extBox 1"/>
          <p:cNvSpPr txBox="1"/>
          <p:nvPr/>
        </p:nvSpPr>
        <p:spPr>
          <a:xfrm>
            <a:off x="6660233" y="4295895"/>
            <a:ext cx="2232248" cy="1981696"/>
          </a:xfrm>
          <a:prstGeom prst="rect">
            <a:avLst/>
          </a:prstGeom>
          <a:noFill/>
        </p:spPr>
        <p:txBody>
          <a:bodyPr wrap="square" rtlCol="0">
            <a:spAutoFit/>
          </a:bodyPr>
          <a:lstStyle/>
          <a:p>
            <a:pPr marL="177800" indent="-177800">
              <a:lnSpc>
                <a:spcPct val="13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该代码定义了库存检查服务扮演的角色，因库存检查服务只包含同步操作，所以无需定义</a:t>
            </a:r>
            <a:r>
              <a:rPr lang="en-US" altLang="zh-CN" sz="1600" dirty="0">
                <a:solidFill>
                  <a:srgbClr val="FF0000"/>
                </a:solidFill>
                <a:latin typeface="微软雅黑" panose="020B0503020204020204" pitchFamily="34" charset="-122"/>
                <a:ea typeface="微软雅黑" panose="020B0503020204020204" pitchFamily="34" charset="-122"/>
              </a:rPr>
              <a:t>BPEL</a:t>
            </a:r>
            <a:r>
              <a:rPr lang="zh-CN" altLang="en-US" sz="1600" dirty="0">
                <a:solidFill>
                  <a:srgbClr val="FF0000"/>
                </a:solidFill>
                <a:latin typeface="微软雅黑" panose="020B0503020204020204" pitchFamily="34" charset="-122"/>
                <a:ea typeface="微软雅黑" panose="020B0503020204020204" pitchFamily="34" charset="-122"/>
              </a:rPr>
              <a:t>过程扮演的角色。</a:t>
            </a:r>
          </a:p>
        </p:txBody>
      </p:sp>
    </p:spTree>
    <p:extLst>
      <p:ext uri="{BB962C8B-B14F-4D97-AF65-F5344CB8AC3E}">
        <p14:creationId xmlns:p14="http://schemas.microsoft.com/office/powerpoint/2010/main" val="4290474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2376264"/>
          </a:xfrm>
        </p:spPr>
        <p:txBody>
          <a:bodyPr>
            <a:normAutofit/>
          </a:bodyPr>
          <a:lstStyle/>
          <a:p>
            <a:pPr>
              <a:lnSpc>
                <a:spcPct val="130000"/>
              </a:lnSpc>
            </a:pPr>
            <a:r>
              <a:rPr lang="en-US" altLang="zh-CN" sz="2400" dirty="0" err="1">
                <a:solidFill>
                  <a:srgbClr val="0000FF"/>
                </a:solidFill>
                <a:cs typeface="Times New Roman" panose="02020603050405020304" pitchFamily="18" charset="0"/>
              </a:rPr>
              <a:t>partnerLinkType</a:t>
            </a:r>
            <a:r>
              <a:rPr lang="zh-CN" altLang="en-US" sz="2400">
                <a:solidFill>
                  <a:srgbClr val="0000FF"/>
                </a:solidFill>
                <a:cs typeface="Times New Roman" panose="02020603050405020304" pitchFamily="18" charset="0"/>
              </a:rPr>
              <a:t>（</a:t>
            </a:r>
            <a:r>
              <a:rPr lang="en-US" altLang="zh-CN" sz="2400">
                <a:solidFill>
                  <a:srgbClr val="0000FF"/>
                </a:solidFill>
                <a:cs typeface="Times New Roman" panose="02020603050405020304" pitchFamily="18" charset="0"/>
              </a:rPr>
              <a:t>cont</a:t>
            </a:r>
            <a:r>
              <a:rPr lang="en-US" altLang="zh-CN" sz="2400">
                <a:solidFill>
                  <a:srgbClr val="0000FF"/>
                </a:solidFill>
                <a:latin typeface="Bahnschrift" panose="020B0502040204020203" pitchFamily="34" charset="0"/>
                <a:cs typeface="Times New Roman" panose="02020603050405020304" pitchFamily="18" charset="0"/>
              </a:rPr>
              <a:t>’</a:t>
            </a:r>
            <a:r>
              <a:rPr lang="en-US" altLang="zh-CN" sz="2400">
                <a:solidFill>
                  <a:srgbClr val="0000FF"/>
                </a:solidFill>
                <a:cs typeface="Times New Roman" panose="02020603050405020304" pitchFamily="18" charset="0"/>
              </a:rPr>
              <a:t>d</a:t>
            </a:r>
            <a:r>
              <a:rPr lang="zh-CN" altLang="en-US" sz="2400" dirty="0">
                <a:solidFill>
                  <a:srgbClr val="0000FF"/>
                </a:solidFill>
                <a:cs typeface="Times New Roman" panose="02020603050405020304" pitchFamily="18" charset="0"/>
              </a:rPr>
              <a:t>）</a:t>
            </a:r>
            <a:endParaRPr lang="en-US" altLang="zh-CN" sz="2000" dirty="0">
              <a:cs typeface="Times New Roman" panose="02020603050405020304" pitchFamily="18" charset="0"/>
            </a:endParaRPr>
          </a:p>
          <a:p>
            <a:pPr marL="450850" lvl="2">
              <a:lnSpc>
                <a:spcPct val="130000"/>
              </a:lnSpc>
            </a:pPr>
            <a:r>
              <a:rPr lang="zh-CN" altLang="en-US" sz="2000" dirty="0">
                <a:cs typeface="Times New Roman" panose="02020603050405020304" pitchFamily="18" charset="0"/>
              </a:rPr>
              <a:t>异步交互包含两个消息：一个是服务请求方向服务提供方发出的服务请求；另一个是服务提供方在完成服务后向请求方返回的请求结果。此时服务提供方需要知道服务请求方是谁。因此异步交互的</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需要同时定义服务请求方和服务提供方两类角色。</a:t>
            </a:r>
            <a:endParaRPr lang="en-US" altLang="zh-CN" sz="2000" dirty="0">
              <a:cs typeface="Times New Roman" panose="02020603050405020304" pitchFamily="18" charset="0"/>
            </a:endParaRPr>
          </a:p>
        </p:txBody>
      </p:sp>
      <p:sp>
        <p:nvSpPr>
          <p:cNvPr id="4" name="TextBox 3"/>
          <p:cNvSpPr txBox="1"/>
          <p:nvPr/>
        </p:nvSpPr>
        <p:spPr>
          <a:xfrm>
            <a:off x="475641" y="3098900"/>
            <a:ext cx="6065158" cy="3416320"/>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plnk:partnerLinkType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invoiceService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invoiceService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plnk:portType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inv:InvoicePortType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invoiceRequester</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plnk:portType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tns:invoiceCallback</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plnk:role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plnk:partnerLinkType</a:t>
            </a:r>
            <a:r>
              <a:rPr lang="en-US" altLang="zh-CN" dirty="0">
                <a:solidFill>
                  <a:srgbClr val="3333CC"/>
                </a:solidFill>
                <a:latin typeface="Times New Roman" panose="02020603050405020304" pitchFamily="18" charset="0"/>
                <a:cs typeface="Times New Roman" panose="02020603050405020304" pitchFamily="18" charset="0"/>
              </a:rPr>
              <a:t>&gt;</a:t>
            </a:r>
          </a:p>
        </p:txBody>
      </p:sp>
      <p:sp>
        <p:nvSpPr>
          <p:cNvPr id="6" name="TextBox 5"/>
          <p:cNvSpPr txBox="1"/>
          <p:nvPr/>
        </p:nvSpPr>
        <p:spPr>
          <a:xfrm>
            <a:off x="457935" y="2597472"/>
            <a:ext cx="8424936" cy="453457"/>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14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程序与订单服务的交互对应的</a:t>
            </a:r>
            <a:r>
              <a:rPr lang="en-US" altLang="zh-CN" sz="20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partnerLinkType</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extBox 1"/>
          <p:cNvSpPr txBox="1"/>
          <p:nvPr/>
        </p:nvSpPr>
        <p:spPr>
          <a:xfrm>
            <a:off x="6402375" y="3229961"/>
            <a:ext cx="2495697" cy="2813975"/>
          </a:xfrm>
          <a:prstGeom prst="rect">
            <a:avLst/>
          </a:prstGeom>
          <a:noFill/>
        </p:spPr>
        <p:txBody>
          <a:bodyPr wrap="square" rtlCol="0">
            <a:spAutoFit/>
          </a:bodyPr>
          <a:lstStyle/>
          <a:p>
            <a:pPr marL="177800" indent="-177800">
              <a:lnSpc>
                <a:spcPct val="14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rPr>
              <a:t>因订单服务是异步的，故需同时定义了两种角色：订单服务提供方和订单请求方。当本次订单服务完成后，服务提供方将会通过订单请求方的端口类型向它发送处理结果。</a:t>
            </a:r>
          </a:p>
        </p:txBody>
      </p:sp>
    </p:spTree>
    <p:extLst>
      <p:ext uri="{BB962C8B-B14F-4D97-AF65-F5344CB8AC3E}">
        <p14:creationId xmlns:p14="http://schemas.microsoft.com/office/powerpoint/2010/main" val="315730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836712"/>
            <a:ext cx="8640960" cy="5184576"/>
          </a:xfrm>
        </p:spPr>
        <p:txBody>
          <a:bodyPr>
            <a:normAutofit/>
          </a:bodyPr>
          <a:lstStyle/>
          <a:p>
            <a:r>
              <a:rPr lang="en-US" altLang="zh-CN" sz="2400">
                <a:solidFill>
                  <a:srgbClr val="0000FF"/>
                </a:solidFill>
                <a:cs typeface="Times New Roman" panose="02020603050405020304" pitchFamily="18" charset="0"/>
              </a:rPr>
              <a:t>partnerLinkType(cont</a:t>
            </a:r>
            <a:r>
              <a:rPr lang="en-US" altLang="zh-CN" sz="2400">
                <a:solidFill>
                  <a:srgbClr val="0000FF"/>
                </a:solidFill>
                <a:latin typeface="Bahnschrift" panose="020B0502040204020203" pitchFamily="34" charset="0"/>
                <a:cs typeface="Times New Roman" panose="02020603050405020304" pitchFamily="18" charset="0"/>
              </a:rPr>
              <a:t>’</a:t>
            </a:r>
            <a:r>
              <a:rPr lang="en-US" altLang="zh-CN" sz="2400">
                <a:solidFill>
                  <a:srgbClr val="0000FF"/>
                </a:solidFill>
                <a:cs typeface="Times New Roman" panose="02020603050405020304" pitchFamily="18" charset="0"/>
              </a:rPr>
              <a:t>d</a:t>
            </a:r>
            <a:r>
              <a:rPr lang="en-US" altLang="zh-CN" sz="2400" dirty="0">
                <a:solidFill>
                  <a:srgbClr val="0000FF"/>
                </a:solidFill>
                <a:cs typeface="Times New Roman" panose="02020603050405020304" pitchFamily="18" charset="0"/>
              </a:rPr>
              <a:t>)</a:t>
            </a:r>
            <a:endParaRPr lang="en-US" altLang="zh-CN" sz="2000" dirty="0">
              <a:cs typeface="Times New Roman" panose="02020603050405020304" pitchFamily="18" charset="0"/>
            </a:endParaRPr>
          </a:p>
          <a:p>
            <a:pPr marL="450850" lvl="2"/>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的定义一般作为</a:t>
            </a:r>
            <a:r>
              <a:rPr lang="zh-CN" altLang="en-US" sz="2000" dirty="0">
                <a:solidFill>
                  <a:srgbClr val="0000FF"/>
                </a:solidFill>
                <a:cs typeface="Times New Roman" panose="02020603050405020304" pitchFamily="18" charset="0"/>
              </a:rPr>
              <a:t>公共共享部分</a:t>
            </a:r>
            <a:r>
              <a:rPr lang="zh-CN" altLang="en-US" sz="2000" dirty="0">
                <a:cs typeface="Times New Roman" panose="02020603050405020304" pitchFamily="18" charset="0"/>
              </a:rPr>
              <a:t>出现在</a:t>
            </a:r>
            <a:r>
              <a:rPr lang="en-US" altLang="zh-CN" sz="2000" dirty="0">
                <a:cs typeface="Times New Roman" panose="02020603050405020304" pitchFamily="18" charset="0"/>
              </a:rPr>
              <a:t>BPEL</a:t>
            </a:r>
            <a:r>
              <a:rPr lang="zh-CN" altLang="en-US" sz="2000" dirty="0">
                <a:cs typeface="Times New Roman" panose="02020603050405020304" pitchFamily="18" charset="0"/>
              </a:rPr>
              <a:t>过程的接口描述文档中。</a:t>
            </a:r>
            <a:endParaRPr lang="en-US" altLang="zh-CN" sz="2000" dirty="0">
              <a:cs typeface="Times New Roman" panose="02020603050405020304" pitchFamily="18" charset="0"/>
            </a:endParaRPr>
          </a:p>
          <a:p>
            <a:pPr marL="450850" lvl="2"/>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的定义可以独立于服务的</a:t>
            </a:r>
            <a:r>
              <a:rPr lang="en-US" altLang="zh-CN" sz="2000" dirty="0">
                <a:cs typeface="Times New Roman" panose="02020603050405020304" pitchFamily="18" charset="0"/>
              </a:rPr>
              <a:t>WSDL</a:t>
            </a:r>
            <a:r>
              <a:rPr lang="zh-CN" altLang="en-US" sz="2000" dirty="0">
                <a:cs typeface="Times New Roman" panose="02020603050405020304" pitchFamily="18" charset="0"/>
              </a:rPr>
              <a:t>文档单独存在，也可以放置在</a:t>
            </a:r>
            <a:r>
              <a:rPr lang="en-US" altLang="zh-CN" sz="2000" dirty="0">
                <a:cs typeface="Times New Roman" panose="02020603050405020304" pitchFamily="18" charset="0"/>
              </a:rPr>
              <a:t>WSDL</a:t>
            </a:r>
            <a:r>
              <a:rPr lang="zh-CN" altLang="en-US" sz="2000" dirty="0">
                <a:cs typeface="Times New Roman" panose="02020603050405020304" pitchFamily="18" charset="0"/>
              </a:rPr>
              <a:t>文档中。</a:t>
            </a:r>
            <a:endParaRPr lang="en-US" altLang="zh-CN" sz="2000" dirty="0">
              <a:cs typeface="Times New Roman" panose="02020603050405020304" pitchFamily="18" charset="0"/>
            </a:endParaRPr>
          </a:p>
          <a:p>
            <a:pPr marL="450850" lvl="2"/>
            <a:r>
              <a:rPr lang="en-US" altLang="zh-CN" sz="2000" dirty="0">
                <a:cs typeface="Times New Roman" panose="02020603050405020304" pitchFamily="18" charset="0"/>
              </a:rPr>
              <a:t>WSDL1.1</a:t>
            </a:r>
            <a:r>
              <a:rPr lang="zh-CN" altLang="en-US" sz="2000" dirty="0">
                <a:cs typeface="Times New Roman" panose="02020603050405020304" pitchFamily="18" charset="0"/>
              </a:rPr>
              <a:t>的扩展机制允许</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作为新的定义类型在</a:t>
            </a:r>
            <a:r>
              <a:rPr lang="en-US" altLang="zh-CN" sz="2000" dirty="0">
                <a:cs typeface="Times New Roman" panose="02020603050405020304" pitchFamily="18" charset="0"/>
              </a:rPr>
              <a:t>&lt;</a:t>
            </a:r>
            <a:r>
              <a:rPr lang="en-US" altLang="zh-CN" sz="2000" dirty="0" err="1">
                <a:cs typeface="Times New Roman" panose="02020603050405020304" pitchFamily="18" charset="0"/>
              </a:rPr>
              <a:t>wsdl:definitions</a:t>
            </a:r>
            <a:r>
              <a:rPr lang="en-US" altLang="zh-CN" sz="2000" dirty="0">
                <a:cs typeface="Times New Roman" panose="02020603050405020304" pitchFamily="18" charset="0"/>
              </a:rPr>
              <a:t>&gt;</a:t>
            </a:r>
            <a:r>
              <a:rPr lang="zh-CN" altLang="en-US" sz="2000" dirty="0">
                <a:cs typeface="Times New Roman" panose="02020603050405020304" pitchFamily="18" charset="0"/>
              </a:rPr>
              <a:t>元素中出现，优点：不仅可以共享</a:t>
            </a:r>
            <a:r>
              <a:rPr lang="en-US" altLang="zh-CN" sz="2000" dirty="0">
                <a:cs typeface="Times New Roman" panose="02020603050405020304" pitchFamily="18" charset="0"/>
              </a:rPr>
              <a:t>WSDL</a:t>
            </a:r>
            <a:r>
              <a:rPr lang="zh-CN" altLang="en-US" sz="2000" dirty="0">
                <a:cs typeface="Times New Roman" panose="02020603050405020304" pitchFamily="18" charset="0"/>
              </a:rPr>
              <a:t>的命名空间，也可以利用</a:t>
            </a:r>
            <a:r>
              <a:rPr lang="en-US" altLang="zh-CN" sz="2000" dirty="0">
                <a:cs typeface="Times New Roman" panose="02020603050405020304" pitchFamily="18" charset="0"/>
              </a:rPr>
              <a:t>WSDL</a:t>
            </a:r>
            <a:r>
              <a:rPr lang="zh-CN" altLang="en-US" sz="2000" dirty="0">
                <a:cs typeface="Times New Roman" panose="02020603050405020304" pitchFamily="18" charset="0"/>
              </a:rPr>
              <a:t>的</a:t>
            </a:r>
            <a:r>
              <a:rPr lang="en-US" altLang="zh-CN" sz="2000" dirty="0">
                <a:cs typeface="Times New Roman" panose="02020603050405020304" pitchFamily="18" charset="0"/>
              </a:rPr>
              <a:t>import</a:t>
            </a:r>
            <a:r>
              <a:rPr lang="zh-CN" altLang="en-US" sz="2000" dirty="0">
                <a:cs typeface="Times New Roman" panose="02020603050405020304" pitchFamily="18" charset="0"/>
              </a:rPr>
              <a:t>机制引入端口类型</a:t>
            </a:r>
            <a:endParaRPr lang="en-US" altLang="zh-CN" sz="2000" dirty="0">
              <a:cs typeface="Times New Roman" panose="02020603050405020304" pitchFamily="18" charset="0"/>
            </a:endParaRPr>
          </a:p>
        </p:txBody>
      </p:sp>
    </p:spTree>
    <p:extLst>
      <p:ext uri="{BB962C8B-B14F-4D97-AF65-F5344CB8AC3E}">
        <p14:creationId xmlns:p14="http://schemas.microsoft.com/office/powerpoint/2010/main" val="774760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2664296"/>
          </a:xfrm>
        </p:spPr>
        <p:txBody>
          <a:bodyPr>
            <a:normAutofit/>
          </a:bodyPr>
          <a:lstStyle/>
          <a:p>
            <a:r>
              <a:rPr lang="en-US" altLang="zh-CN" sz="2400" dirty="0" err="1">
                <a:solidFill>
                  <a:srgbClr val="0000FF"/>
                </a:solidFill>
                <a:cs typeface="Times New Roman" panose="02020603050405020304" pitchFamily="18" charset="0"/>
              </a:rPr>
              <a:t>partnerLink</a:t>
            </a:r>
            <a:endParaRPr lang="en-US" altLang="zh-CN" sz="2000" dirty="0">
              <a:cs typeface="Times New Roman" panose="02020603050405020304" pitchFamily="18" charset="0"/>
            </a:endParaRPr>
          </a:p>
          <a:p>
            <a:pPr marL="450850" lvl="2"/>
            <a:r>
              <a:rPr lang="zh-CN" altLang="en-US" sz="2000" dirty="0">
                <a:cs typeface="Times New Roman" panose="02020603050405020304" pitchFamily="18" charset="0"/>
              </a:rPr>
              <a:t>在</a:t>
            </a:r>
            <a:r>
              <a:rPr lang="en-US" altLang="zh-CN" sz="2000" dirty="0">
                <a:cs typeface="Times New Roman" panose="02020603050405020304" pitchFamily="18" charset="0"/>
              </a:rPr>
              <a:t>BPEL</a:t>
            </a:r>
            <a:r>
              <a:rPr lang="zh-CN" altLang="en-US" sz="2000" dirty="0">
                <a:cs typeface="Times New Roman" panose="02020603050405020304" pitchFamily="18" charset="0"/>
              </a:rPr>
              <a:t>程序接口中定义了</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后，就可以在</a:t>
            </a:r>
            <a:r>
              <a:rPr lang="en-US" altLang="zh-CN" sz="2000" dirty="0">
                <a:cs typeface="Times New Roman" panose="02020603050405020304" pitchFamily="18" charset="0"/>
              </a:rPr>
              <a:t>BPEL</a:t>
            </a:r>
            <a:r>
              <a:rPr lang="zh-CN" altLang="en-US" sz="2000" dirty="0">
                <a:cs typeface="Times New Roman" panose="02020603050405020304" pitchFamily="18" charset="0"/>
              </a:rPr>
              <a:t>程序中定义具体的伙伴链接关系</a:t>
            </a:r>
            <a:r>
              <a:rPr lang="en-US" altLang="zh-CN" sz="2000" dirty="0">
                <a:cs typeface="Times New Roman" panose="02020603050405020304" pitchFamily="18" charset="0"/>
              </a:rPr>
              <a:t>(</a:t>
            </a:r>
            <a:r>
              <a:rPr lang="en-US" altLang="zh-CN" sz="2000" dirty="0" err="1">
                <a:cs typeface="Times New Roman" panose="02020603050405020304" pitchFamily="18" charset="0"/>
              </a:rPr>
              <a:t>partnerLink</a:t>
            </a:r>
            <a:r>
              <a:rPr lang="en-US" altLang="zh-CN" sz="2000" dirty="0">
                <a:cs typeface="Times New Roman" panose="02020603050405020304" pitchFamily="18" charset="0"/>
              </a:rPr>
              <a:t>)</a:t>
            </a:r>
            <a:r>
              <a:rPr lang="zh-CN" altLang="en-US" sz="2000" dirty="0">
                <a:cs typeface="Times New Roman" panose="02020603050405020304" pitchFamily="18" charset="0"/>
              </a:rPr>
              <a:t>。多个</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可以有同一个</a:t>
            </a:r>
            <a:r>
              <a:rPr lang="en-US" altLang="zh-CN" sz="2000" dirty="0" err="1">
                <a:cs typeface="Times New Roman" panose="02020603050405020304" pitchFamily="18" charset="0"/>
              </a:rPr>
              <a:t>partnerLinkType</a:t>
            </a:r>
            <a:r>
              <a:rPr lang="zh-CN" altLang="en-US" sz="2000" dirty="0">
                <a:cs typeface="Times New Roman" panose="02020603050405020304" pitchFamily="18" charset="0"/>
              </a:rPr>
              <a:t>，如，</a:t>
            </a:r>
            <a:r>
              <a:rPr lang="en-US" altLang="zh-CN" sz="2000" dirty="0">
                <a:cs typeface="Times New Roman" panose="02020603050405020304" pitchFamily="18" charset="0"/>
              </a:rPr>
              <a:t>BPEL</a:t>
            </a:r>
            <a:r>
              <a:rPr lang="zh-CN" altLang="en-US" sz="2000" dirty="0">
                <a:cs typeface="Times New Roman" panose="02020603050405020304" pitchFamily="18" charset="0"/>
              </a:rPr>
              <a:t>程序要和多个同类产品供货商交互，因此需要多个</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，但它们的类型是一致的。</a:t>
            </a:r>
            <a:endParaRPr lang="en-US" altLang="zh-CN" sz="2000" dirty="0">
              <a:cs typeface="Times New Roman" panose="02020603050405020304" pitchFamily="18" charset="0"/>
            </a:endParaRPr>
          </a:p>
        </p:txBody>
      </p:sp>
      <p:sp>
        <p:nvSpPr>
          <p:cNvPr id="4" name="TextBox 3"/>
          <p:cNvSpPr txBox="1"/>
          <p:nvPr/>
        </p:nvSpPr>
        <p:spPr>
          <a:xfrm>
            <a:off x="256324" y="3002216"/>
            <a:ext cx="8631351" cy="853567"/>
          </a:xfrm>
          <a:prstGeom prst="rect">
            <a:avLst/>
          </a:prstGeom>
          <a:noFill/>
        </p:spPr>
        <p:txBody>
          <a:bodyPr wrap="square" rtlCol="0">
            <a:spAutoFit/>
          </a:bodyPr>
          <a:lstStyle/>
          <a:p>
            <a:pPr>
              <a:lnSpc>
                <a:spcPct val="130000"/>
              </a:lnSpc>
            </a:pP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15   </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13</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定义的“</a:t>
            </a:r>
            <a:r>
              <a:rPr lang="en-US" altLang="zh-CN" sz="20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stockCheck</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partnerLinkType</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的一个</a:t>
            </a:r>
            <a:r>
              <a:rPr lang="zh-CN" altLang="en-US"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实例， </a:t>
            </a:r>
            <a:endParaRPr lang="en-US" altLang="zh-CN"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pPr>
            <a:r>
              <a:rPr lang="en-US" altLang="zh-CN"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该</a:t>
            </a:r>
            <a:r>
              <a:rPr lang="en-US" altLang="zh-CN" sz="2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表明过程将以同步方式调用库存检查服务。</a:t>
            </a:r>
            <a:endPar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1322941" y="4221088"/>
            <a:ext cx="6065158" cy="1687963"/>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a:t>
            </a:r>
            <a:r>
              <a:rPr lang="en-US" altLang="zh-CN" sz="2400" dirty="0" err="1">
                <a:solidFill>
                  <a:srgbClr val="3333CC"/>
                </a:solidFill>
                <a:latin typeface="Times New Roman" panose="02020603050405020304" pitchFamily="18" charset="0"/>
                <a:cs typeface="Times New Roman" panose="02020603050405020304" pitchFamily="18" charset="0"/>
              </a:rPr>
              <a:t>partnerLink</a:t>
            </a:r>
            <a:r>
              <a:rPr lang="en-US" altLang="zh-CN" sz="2400" dirty="0">
                <a:solidFill>
                  <a:srgbClr val="3333CC"/>
                </a:solidFill>
                <a:latin typeface="Times New Roman" panose="02020603050405020304" pitchFamily="18" charset="0"/>
                <a:cs typeface="Times New Roman" panose="02020603050405020304" pitchFamily="18" charset="0"/>
              </a:rPr>
              <a:t> name=“</a:t>
            </a:r>
            <a:r>
              <a:rPr lang="en-US" altLang="zh-CN" sz="2400" dirty="0" err="1">
                <a:solidFill>
                  <a:srgbClr val="3333CC"/>
                </a:solidFill>
                <a:latin typeface="Times New Roman" panose="02020603050405020304" pitchFamily="18" charset="0"/>
                <a:cs typeface="Times New Roman" panose="02020603050405020304" pitchFamily="18" charset="0"/>
              </a:rPr>
              <a:t>stockCheckLink</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partnerLinkType</a:t>
            </a: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tns:stockCheck</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partnerRole</a:t>
            </a:r>
            <a:r>
              <a:rPr lang="en-US" altLang="zh-CN" sz="2400" dirty="0">
                <a:solidFill>
                  <a:srgbClr val="3333CC"/>
                </a:solidFill>
                <a:latin typeface="Times New Roman" panose="02020603050405020304" pitchFamily="18" charset="0"/>
                <a:cs typeface="Times New Roman" panose="02020603050405020304" pitchFamily="18" charset="0"/>
              </a:rPr>
              <a:t>=“</a:t>
            </a:r>
            <a:r>
              <a:rPr lang="en-US" altLang="zh-CN" sz="2400" dirty="0" err="1">
                <a:solidFill>
                  <a:srgbClr val="3333CC"/>
                </a:solidFill>
                <a:latin typeface="Times New Roman" panose="02020603050405020304" pitchFamily="18" charset="0"/>
                <a:cs typeface="Times New Roman" panose="02020603050405020304" pitchFamily="18" charset="0"/>
              </a:rPr>
              <a:t>stockCheckService</a:t>
            </a:r>
            <a:r>
              <a:rPr lang="en-US" altLang="zh-CN" sz="2400" dirty="0">
                <a:solidFill>
                  <a:srgbClr val="3333CC"/>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3908923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95537" y="1052736"/>
            <a:ext cx="8424936" cy="1481111"/>
          </a:xfrm>
          <a:prstGeom prst="rect">
            <a:avLst/>
          </a:prstGeom>
          <a:noFill/>
        </p:spPr>
        <p:txBody>
          <a:bodyPr wrap="square" rtlCol="0">
            <a:spAutoFit/>
          </a:bodyPr>
          <a:lstStyle/>
          <a:p>
            <a:pPr>
              <a:lnSpc>
                <a:spcPct val="130000"/>
              </a:lnSpc>
            </a:pP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16  </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定义的</a:t>
            </a:r>
            <a:r>
              <a:rPr lang="en-US" altLang="zh-CN" sz="24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表明</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程序和订单服务之间会有一次异步交互，在这次会话中</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程序扮演的角色是订单请求方，而订单服务是订单服务方。</a:t>
            </a:r>
            <a:endPar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1331640" y="2996952"/>
            <a:ext cx="6065158" cy="2241960"/>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a:t>
            </a:r>
            <a:r>
              <a:rPr lang="en-US" altLang="zh-CN" sz="2400" dirty="0" err="1">
                <a:solidFill>
                  <a:srgbClr val="3333CC"/>
                </a:solidFill>
                <a:latin typeface="Times New Roman" panose="02020603050405020304" pitchFamily="18" charset="0"/>
                <a:cs typeface="Times New Roman" panose="02020603050405020304" pitchFamily="18" charset="0"/>
              </a:rPr>
              <a:t>partnerLink</a:t>
            </a:r>
            <a:r>
              <a:rPr lang="en-US" altLang="zh-CN" sz="2400" dirty="0">
                <a:solidFill>
                  <a:srgbClr val="3333CC"/>
                </a:solidFill>
                <a:latin typeface="Times New Roman" panose="02020603050405020304" pitchFamily="18" charset="0"/>
                <a:cs typeface="Times New Roman" panose="02020603050405020304" pitchFamily="18" charset="0"/>
              </a:rPr>
              <a:t> name=“</a:t>
            </a:r>
            <a:r>
              <a:rPr lang="en-US" altLang="zh-CN" sz="2400" dirty="0" err="1">
                <a:solidFill>
                  <a:srgbClr val="3333CC"/>
                </a:solidFill>
                <a:latin typeface="Times New Roman" panose="02020603050405020304" pitchFamily="18" charset="0"/>
                <a:cs typeface="Times New Roman" panose="02020603050405020304" pitchFamily="18" charset="0"/>
              </a:rPr>
              <a:t>invoiceLink</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partnerLinkType</a:t>
            </a: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tns:invoiceService</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partnerRole</a:t>
            </a:r>
            <a:r>
              <a:rPr lang="en-US" altLang="zh-CN" sz="2400" dirty="0">
                <a:solidFill>
                  <a:srgbClr val="3333CC"/>
                </a:solidFill>
                <a:latin typeface="Times New Roman" panose="02020603050405020304" pitchFamily="18" charset="0"/>
                <a:cs typeface="Times New Roman" panose="02020603050405020304" pitchFamily="18" charset="0"/>
              </a:rPr>
              <a:t>=“</a:t>
            </a:r>
            <a:r>
              <a:rPr lang="en-US" altLang="zh-CN" sz="2400" dirty="0" err="1">
                <a:solidFill>
                  <a:srgbClr val="3333CC"/>
                </a:solidFill>
                <a:latin typeface="Times New Roman" panose="02020603050405020304" pitchFamily="18" charset="0"/>
                <a:cs typeface="Times New Roman" panose="02020603050405020304" pitchFamily="18" charset="0"/>
              </a:rPr>
              <a:t>invoviceService</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myRole</a:t>
            </a:r>
            <a:r>
              <a:rPr lang="en-US" altLang="zh-CN" sz="2400" dirty="0">
                <a:solidFill>
                  <a:srgbClr val="3333CC"/>
                </a:solidFill>
                <a:latin typeface="Times New Roman" panose="02020603050405020304" pitchFamily="18" charset="0"/>
                <a:cs typeface="Times New Roman" panose="02020603050405020304" pitchFamily="18" charset="0"/>
              </a:rPr>
              <a:t> = “</a:t>
            </a:r>
            <a:r>
              <a:rPr lang="en-US" altLang="zh-CN" sz="2400" dirty="0" err="1">
                <a:solidFill>
                  <a:srgbClr val="3333CC"/>
                </a:solidFill>
                <a:latin typeface="Times New Roman" panose="02020603050405020304" pitchFamily="18" charset="0"/>
                <a:cs typeface="Times New Roman" panose="02020603050405020304" pitchFamily="18" charset="0"/>
              </a:rPr>
              <a:t>invoiceRequester</a:t>
            </a:r>
            <a:r>
              <a:rPr lang="en-US" altLang="zh-CN" sz="2400" dirty="0">
                <a:solidFill>
                  <a:srgbClr val="3333CC"/>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18079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3168352"/>
          </a:xfrm>
        </p:spPr>
        <p:txBody>
          <a:bodyPr>
            <a:normAutofit/>
          </a:bodyPr>
          <a:lstStyle/>
          <a:p>
            <a:pPr>
              <a:lnSpc>
                <a:spcPct val="130000"/>
              </a:lnSpc>
            </a:pPr>
            <a:r>
              <a:rPr lang="en-US" altLang="zh-CN" sz="2400" dirty="0">
                <a:solidFill>
                  <a:srgbClr val="0000FF"/>
                </a:solidFill>
                <a:cs typeface="Times New Roman" panose="02020603050405020304" pitchFamily="18" charset="0"/>
              </a:rPr>
              <a:t>partner</a:t>
            </a:r>
            <a:endParaRPr lang="en-US" altLang="zh-CN" sz="2000" dirty="0">
              <a:cs typeface="Times New Roman" panose="02020603050405020304" pitchFamily="18" charset="0"/>
            </a:endParaRPr>
          </a:p>
          <a:p>
            <a:pPr marL="450850" lvl="2">
              <a:lnSpc>
                <a:spcPct val="130000"/>
              </a:lnSpc>
            </a:pPr>
            <a:r>
              <a:rPr lang="zh-CN" altLang="en-US" sz="2000">
                <a:cs typeface="Times New Roman" panose="02020603050405020304" pitchFamily="18" charset="0"/>
              </a:rPr>
              <a:t>伙伴</a:t>
            </a:r>
            <a:r>
              <a:rPr lang="en-US" altLang="zh-CN" sz="2000">
                <a:cs typeface="Times New Roman" panose="02020603050405020304" pitchFamily="18" charset="0"/>
              </a:rPr>
              <a:t>(partner)</a:t>
            </a:r>
            <a:r>
              <a:rPr lang="zh-CN" altLang="en-US" sz="2000">
                <a:cs typeface="Times New Roman" panose="02020603050405020304" pitchFamily="18" charset="0"/>
              </a:rPr>
              <a:t>是</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的一个分组集合。</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是从交互的角度定义业务伙伴之间的关系，而</a:t>
            </a:r>
            <a:r>
              <a:rPr lang="en-US" altLang="zh-CN" sz="2000" dirty="0">
                <a:cs typeface="Times New Roman" panose="02020603050405020304" pitchFamily="18" charset="0"/>
              </a:rPr>
              <a:t>partner</a:t>
            </a:r>
            <a:r>
              <a:rPr lang="zh-CN" altLang="en-US" sz="2000" dirty="0">
                <a:cs typeface="Times New Roman" panose="02020603050405020304" pitchFamily="18" charset="0"/>
              </a:rPr>
              <a:t>是从合作伙伴的角度，规定某个合作伙伴必须提供的服务，如代码</a:t>
            </a:r>
            <a:r>
              <a:rPr lang="en-US" altLang="zh-CN" sz="2000" dirty="0">
                <a:cs typeface="Times New Roman" panose="02020603050405020304" pitchFamily="18" charset="0"/>
              </a:rPr>
              <a:t>17</a:t>
            </a:r>
            <a:r>
              <a:rPr lang="zh-CN" altLang="en-US" sz="2000" dirty="0">
                <a:cs typeface="Times New Roman" panose="02020603050405020304" pitchFamily="18" charset="0"/>
              </a:rPr>
              <a:t>表示某个合作伙伴必须同时提供库存检查服务和订单服务。由于一个</a:t>
            </a:r>
            <a:r>
              <a:rPr lang="en-US" altLang="zh-CN" sz="2000" dirty="0" err="1">
                <a:cs typeface="Times New Roman" panose="02020603050405020304" pitchFamily="18" charset="0"/>
              </a:rPr>
              <a:t>partnerLink</a:t>
            </a:r>
            <a:r>
              <a:rPr lang="zh-CN" altLang="en-US" sz="2000" dirty="0">
                <a:cs typeface="Times New Roman" panose="02020603050405020304" pitchFamily="18" charset="0"/>
              </a:rPr>
              <a:t>只和一个合作伙伴建立联系，因此只能属于一个</a:t>
            </a:r>
            <a:r>
              <a:rPr lang="en-US" altLang="zh-CN" sz="2000" dirty="0">
                <a:cs typeface="Times New Roman" panose="02020603050405020304" pitchFamily="18" charset="0"/>
              </a:rPr>
              <a:t>partner</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marL="450850" lvl="2">
              <a:lnSpc>
                <a:spcPct val="130000"/>
              </a:lnSpc>
            </a:pPr>
            <a:r>
              <a:rPr lang="zh-CN" altLang="en-US" sz="2000" dirty="0">
                <a:cs typeface="Times New Roman" panose="02020603050405020304" pitchFamily="18" charset="0"/>
              </a:rPr>
              <a:t>在</a:t>
            </a:r>
            <a:r>
              <a:rPr lang="en-US" altLang="zh-CN" sz="2000" dirty="0">
                <a:cs typeface="Times New Roman" panose="02020603050405020304" pitchFamily="18" charset="0"/>
              </a:rPr>
              <a:t>BPEL</a:t>
            </a:r>
            <a:r>
              <a:rPr lang="zh-CN" altLang="en-US" sz="2000" dirty="0">
                <a:cs typeface="Times New Roman" panose="02020603050405020304" pitchFamily="18" charset="0"/>
              </a:rPr>
              <a:t>程序中，</a:t>
            </a:r>
            <a:r>
              <a:rPr lang="en-US" altLang="zh-CN" sz="2000" dirty="0">
                <a:cs typeface="Times New Roman" panose="02020603050405020304" pitchFamily="18" charset="0"/>
              </a:rPr>
              <a:t>partner</a:t>
            </a:r>
            <a:r>
              <a:rPr lang="zh-CN" altLang="en-US" sz="2000" dirty="0">
                <a:cs typeface="Times New Roman" panose="02020603050405020304" pitchFamily="18" charset="0"/>
              </a:rPr>
              <a:t>是可选的。</a:t>
            </a:r>
            <a:endParaRPr lang="en-US" altLang="zh-CN" sz="2000" dirty="0">
              <a:cs typeface="Times New Roman" panose="02020603050405020304" pitchFamily="18" charset="0"/>
            </a:endParaRPr>
          </a:p>
        </p:txBody>
      </p:sp>
      <p:sp>
        <p:nvSpPr>
          <p:cNvPr id="4" name="TextBox 3"/>
          <p:cNvSpPr txBox="1"/>
          <p:nvPr/>
        </p:nvSpPr>
        <p:spPr>
          <a:xfrm>
            <a:off x="755576" y="3429000"/>
            <a:ext cx="6660731" cy="520848"/>
          </a:xfrm>
          <a:prstGeom prst="rect">
            <a:avLst/>
          </a:prstGeom>
          <a:noFill/>
        </p:spPr>
        <p:txBody>
          <a:bodyPr wrap="square" rtlCol="0">
            <a:spAutoFit/>
          </a:bodyPr>
          <a:lstStyle/>
          <a:p>
            <a:pPr>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17</a:t>
            </a:r>
            <a:endParaRPr lang="en-US" altLang="zh-CN" sz="24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784184" y="4009272"/>
            <a:ext cx="7766718" cy="2241960"/>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a:t>
            </a:r>
            <a:r>
              <a:rPr lang="en-US" altLang="zh-CN" sz="2400" dirty="0" err="1">
                <a:solidFill>
                  <a:srgbClr val="3333CC"/>
                </a:solidFill>
                <a:latin typeface="Times New Roman" panose="02020603050405020304" pitchFamily="18" charset="0"/>
                <a:cs typeface="Times New Roman" panose="02020603050405020304" pitchFamily="18" charset="0"/>
              </a:rPr>
              <a:t>plnk:partner</a:t>
            </a:r>
            <a:r>
              <a:rPr lang="en-US" altLang="zh-CN" sz="2400" dirty="0">
                <a:solidFill>
                  <a:srgbClr val="3333CC"/>
                </a:solidFill>
                <a:latin typeface="Times New Roman" panose="02020603050405020304" pitchFamily="18" charset="0"/>
                <a:cs typeface="Times New Roman" panose="02020603050405020304" pitchFamily="18" charset="0"/>
              </a:rPr>
              <a:t> name=“</a:t>
            </a:r>
            <a:r>
              <a:rPr lang="en-US" altLang="zh-CN" sz="2400" dirty="0" err="1">
                <a:solidFill>
                  <a:srgbClr val="3333CC"/>
                </a:solidFill>
                <a:latin typeface="Times New Roman" panose="02020603050405020304" pitchFamily="18" charset="0"/>
                <a:cs typeface="Times New Roman" panose="02020603050405020304" pitchFamily="18" charset="0"/>
              </a:rPr>
              <a:t>StockInvoice</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&lt;</a:t>
            </a:r>
            <a:r>
              <a:rPr lang="en-US" altLang="zh-CN" sz="2400" dirty="0" err="1">
                <a:solidFill>
                  <a:srgbClr val="3333CC"/>
                </a:solidFill>
                <a:latin typeface="Times New Roman" panose="02020603050405020304" pitchFamily="18" charset="0"/>
                <a:cs typeface="Times New Roman" panose="02020603050405020304" pitchFamily="18" charset="0"/>
              </a:rPr>
              <a:t>plnk:partnerLink</a:t>
            </a:r>
            <a:r>
              <a:rPr lang="en-US" altLang="zh-CN" sz="2400" dirty="0">
                <a:solidFill>
                  <a:srgbClr val="3333CC"/>
                </a:solidFill>
                <a:latin typeface="Times New Roman" panose="02020603050405020304" pitchFamily="18" charset="0"/>
                <a:cs typeface="Times New Roman" panose="02020603050405020304" pitchFamily="18" charset="0"/>
              </a:rPr>
              <a:t> name =“</a:t>
            </a:r>
            <a:r>
              <a:rPr lang="en-US" altLang="zh-CN" sz="2400" dirty="0" err="1">
                <a:solidFill>
                  <a:srgbClr val="3333CC"/>
                </a:solidFill>
                <a:latin typeface="Times New Roman" panose="02020603050405020304" pitchFamily="18" charset="0"/>
                <a:cs typeface="Times New Roman" panose="02020603050405020304" pitchFamily="18" charset="0"/>
              </a:rPr>
              <a:t>stockCheckLink</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&lt;</a:t>
            </a:r>
            <a:r>
              <a:rPr lang="en-US" altLang="zh-CN" sz="2400" dirty="0" err="1">
                <a:solidFill>
                  <a:srgbClr val="3333CC"/>
                </a:solidFill>
                <a:latin typeface="Times New Roman" panose="02020603050405020304" pitchFamily="18" charset="0"/>
                <a:cs typeface="Times New Roman" panose="02020603050405020304" pitchFamily="18" charset="0"/>
              </a:rPr>
              <a:t>plnk:partnerLink</a:t>
            </a:r>
            <a:r>
              <a:rPr lang="en-US" altLang="zh-CN" sz="2400" dirty="0">
                <a:solidFill>
                  <a:srgbClr val="3333CC"/>
                </a:solidFill>
                <a:latin typeface="Times New Roman" panose="02020603050405020304" pitchFamily="18" charset="0"/>
                <a:cs typeface="Times New Roman" panose="02020603050405020304" pitchFamily="18" charset="0"/>
              </a:rPr>
              <a:t> name=“</a:t>
            </a:r>
            <a:r>
              <a:rPr lang="en-US" altLang="zh-CN" sz="2400" dirty="0" err="1">
                <a:solidFill>
                  <a:srgbClr val="3333CC"/>
                </a:solidFill>
                <a:latin typeface="Times New Roman" panose="02020603050405020304" pitchFamily="18" charset="0"/>
                <a:cs typeface="Times New Roman" panose="02020603050405020304" pitchFamily="18" charset="0"/>
              </a:rPr>
              <a:t>invoiceLink</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a:t>
            </a:r>
            <a:r>
              <a:rPr lang="en-US" altLang="zh-CN" sz="2400" dirty="0" err="1">
                <a:solidFill>
                  <a:srgbClr val="3333CC"/>
                </a:solidFill>
                <a:latin typeface="Times New Roman" panose="02020603050405020304" pitchFamily="18" charset="0"/>
                <a:cs typeface="Times New Roman" panose="02020603050405020304" pitchFamily="18" charset="0"/>
              </a:rPr>
              <a:t>plnk:partner</a:t>
            </a:r>
            <a:r>
              <a:rPr lang="en-US" altLang="zh-CN" sz="2400" dirty="0">
                <a:solidFill>
                  <a:srgbClr val="3333CC"/>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27568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a:t>
            </a:r>
            <a:r>
              <a:rPr lang="zh-CN" altLang="en-US" b="0" dirty="0"/>
              <a:t>服务组合编程和</a:t>
            </a:r>
            <a:r>
              <a:rPr lang="en-US" altLang="zh-CN" b="0" dirty="0"/>
              <a:t>BPEL</a:t>
            </a:r>
            <a:r>
              <a:rPr lang="zh-CN" altLang="en-US" b="0" dirty="0"/>
              <a:t>语言概述</a:t>
            </a:r>
          </a:p>
        </p:txBody>
      </p:sp>
      <p:sp>
        <p:nvSpPr>
          <p:cNvPr id="17" name="内容占位符 16"/>
          <p:cNvSpPr>
            <a:spLocks noGrp="1"/>
          </p:cNvSpPr>
          <p:nvPr>
            <p:ph idx="1"/>
          </p:nvPr>
        </p:nvSpPr>
        <p:spPr/>
        <p:txBody>
          <a:bodyPr>
            <a:normAutofit lnSpcReduction="10000"/>
          </a:bodyPr>
          <a:lstStyle/>
          <a:p>
            <a:r>
              <a:rPr lang="en-US" altLang="zh-CN" sz="2400" dirty="0">
                <a:solidFill>
                  <a:srgbClr val="0000FF"/>
                </a:solidFill>
                <a:cs typeface="Times New Roman" panose="02020603050405020304" pitchFamily="18" charset="0"/>
              </a:rPr>
              <a:t> </a:t>
            </a:r>
            <a:r>
              <a:rPr lang="zh-CN" altLang="en-US" sz="2400" dirty="0">
                <a:solidFill>
                  <a:srgbClr val="FF0000"/>
                </a:solidFill>
                <a:cs typeface="Times New Roman" panose="02020603050405020304" pitchFamily="18" charset="0"/>
              </a:rPr>
              <a:t>服务组合编程</a:t>
            </a:r>
            <a:r>
              <a:rPr lang="zh-CN" altLang="en-US" sz="2400" dirty="0">
                <a:cs typeface="Times New Roman" panose="02020603050405020304" pitchFamily="18" charset="0"/>
              </a:rPr>
              <a:t>是用某种特定的服务组合编程语言把服务组织成能完成自动业务过程的程序。</a:t>
            </a:r>
            <a:endParaRPr lang="en-US" altLang="zh-CN" sz="2400" dirty="0">
              <a:cs typeface="Times New Roman" panose="02020603050405020304" pitchFamily="18" charset="0"/>
            </a:endParaRPr>
          </a:p>
          <a:p>
            <a:pPr lvl="2"/>
            <a:r>
              <a:rPr lang="en-US" altLang="zh-CN" sz="2000" dirty="0">
                <a:cs typeface="Times New Roman" panose="02020603050405020304" pitchFamily="18" charset="0"/>
              </a:rPr>
              <a:t>Web</a:t>
            </a:r>
            <a:r>
              <a:rPr lang="zh-CN" altLang="en-US" sz="2000" dirty="0">
                <a:cs typeface="Times New Roman" panose="02020603050405020304" pitchFamily="18" charset="0"/>
              </a:rPr>
              <a:t>服务的相关服务组合编程语言有：</a:t>
            </a:r>
            <a:r>
              <a:rPr lang="en-US" altLang="zh-CN" sz="2000" dirty="0">
                <a:cs typeface="Times New Roman" panose="02020603050405020304" pitchFamily="18" charset="0"/>
              </a:rPr>
              <a:t>BPEL</a:t>
            </a:r>
            <a:r>
              <a:rPr lang="zh-CN" altLang="en-US" sz="2000" dirty="0">
                <a:cs typeface="Times New Roman" panose="02020603050405020304" pitchFamily="18" charset="0"/>
              </a:rPr>
              <a:t>，</a:t>
            </a:r>
            <a:r>
              <a:rPr lang="en-US" altLang="zh-CN" sz="2000" dirty="0">
                <a:cs typeface="Times New Roman" panose="02020603050405020304" pitchFamily="18" charset="0"/>
              </a:rPr>
              <a:t>BPML</a:t>
            </a:r>
            <a:r>
              <a:rPr lang="zh-CN" altLang="en-US" sz="2000" dirty="0">
                <a:cs typeface="Times New Roman" panose="02020603050405020304" pitchFamily="18" charset="0"/>
              </a:rPr>
              <a:t>，</a:t>
            </a:r>
            <a:r>
              <a:rPr lang="en-US" altLang="zh-CN" sz="2000" dirty="0">
                <a:cs typeface="Times New Roman" panose="02020603050405020304" pitchFamily="18" charset="0"/>
              </a:rPr>
              <a:t>WSFL</a:t>
            </a:r>
            <a:r>
              <a:rPr lang="zh-CN" altLang="en-US" sz="2000" dirty="0">
                <a:cs typeface="Times New Roman" panose="02020603050405020304" pitchFamily="18" charset="0"/>
              </a:rPr>
              <a:t>，</a:t>
            </a:r>
            <a:r>
              <a:rPr lang="en-US" altLang="zh-CN" sz="2000" dirty="0" err="1">
                <a:cs typeface="Times New Roman" panose="02020603050405020304" pitchFamily="18" charset="0"/>
              </a:rPr>
              <a:t>Xlang</a:t>
            </a:r>
            <a:r>
              <a:rPr lang="zh-CN" altLang="en-US" sz="2000" dirty="0">
                <a:cs typeface="Times New Roman" panose="02020603050405020304" pitchFamily="18" charset="0"/>
              </a:rPr>
              <a:t>，其中</a:t>
            </a:r>
            <a:r>
              <a:rPr lang="en-US" altLang="zh-CN" sz="2000" dirty="0">
                <a:solidFill>
                  <a:srgbClr val="FF0000"/>
                </a:solidFill>
                <a:cs typeface="Times New Roman" panose="02020603050405020304" pitchFamily="18" charset="0"/>
              </a:rPr>
              <a:t>BPEL</a:t>
            </a:r>
            <a:r>
              <a:rPr lang="zh-CN" altLang="en-US" sz="2000" dirty="0">
                <a:cs typeface="Times New Roman" panose="02020603050405020304" pitchFamily="18" charset="0"/>
              </a:rPr>
              <a:t>是目前流行的</a:t>
            </a:r>
            <a:r>
              <a:rPr lang="en-US" altLang="zh-CN" sz="2000" dirty="0">
                <a:cs typeface="Times New Roman" panose="02020603050405020304" pitchFamily="18" charset="0"/>
              </a:rPr>
              <a:t>Web</a:t>
            </a:r>
            <a:r>
              <a:rPr lang="zh-CN" altLang="en-US" sz="2000" dirty="0">
                <a:cs typeface="Times New Roman" panose="02020603050405020304" pitchFamily="18" charset="0"/>
              </a:rPr>
              <a:t>服务组合语言，也是事实上的基于</a:t>
            </a:r>
            <a:r>
              <a:rPr lang="en-US" altLang="zh-CN" sz="2000" dirty="0">
                <a:cs typeface="Times New Roman" panose="02020603050405020304" pitchFamily="18" charset="0"/>
              </a:rPr>
              <a:t>Web</a:t>
            </a:r>
            <a:r>
              <a:rPr lang="zh-CN" altLang="en-US" sz="2000" dirty="0">
                <a:cs typeface="Times New Roman" panose="02020603050405020304" pitchFamily="18" charset="0"/>
              </a:rPr>
              <a:t>服务开发可执行业务过程的业界标准。</a:t>
            </a:r>
            <a:endParaRPr lang="en-US" altLang="zh-CN" sz="2000" dirty="0">
              <a:cs typeface="Times New Roman" panose="02020603050405020304" pitchFamily="18" charset="0"/>
            </a:endParaRPr>
          </a:p>
          <a:p>
            <a:r>
              <a:rPr lang="en-US" altLang="zh-CN" sz="2400" dirty="0">
                <a:cs typeface="Times New Roman" panose="02020603050405020304" pitchFamily="18" charset="0"/>
              </a:rPr>
              <a:t>BPEL</a:t>
            </a:r>
            <a:r>
              <a:rPr lang="zh-CN" altLang="en-US" sz="2400" dirty="0">
                <a:cs typeface="Times New Roman" panose="02020603050405020304" pitchFamily="18" charset="0"/>
              </a:rPr>
              <a:t>是由</a:t>
            </a:r>
            <a:r>
              <a:rPr lang="en-US" altLang="zh-CN" sz="2400" dirty="0">
                <a:cs typeface="Times New Roman" panose="02020603050405020304" pitchFamily="18" charset="0"/>
              </a:rPr>
              <a:t>IBM</a:t>
            </a:r>
            <a:r>
              <a:rPr lang="zh-CN" altLang="en-US" sz="2400" dirty="0">
                <a:cs typeface="Times New Roman" panose="02020603050405020304" pitchFamily="18" charset="0"/>
              </a:rPr>
              <a:t>，</a:t>
            </a:r>
            <a:r>
              <a:rPr lang="en-US" altLang="zh-CN" sz="2400" dirty="0">
                <a:cs typeface="Times New Roman" panose="02020603050405020304" pitchFamily="18" charset="0"/>
              </a:rPr>
              <a:t>Microsoft</a:t>
            </a:r>
            <a:r>
              <a:rPr lang="zh-CN" altLang="en-US" sz="2400" dirty="0">
                <a:cs typeface="Times New Roman" panose="02020603050405020304" pitchFamily="18" charset="0"/>
              </a:rPr>
              <a:t>和</a:t>
            </a:r>
            <a:r>
              <a:rPr lang="en-US" altLang="zh-CN" sz="2400" dirty="0">
                <a:cs typeface="Times New Roman" panose="02020603050405020304" pitchFamily="18" charset="0"/>
              </a:rPr>
              <a:t>BEA</a:t>
            </a:r>
            <a:r>
              <a:rPr lang="zh-CN" altLang="en-US" sz="2400" dirty="0">
                <a:cs typeface="Times New Roman" panose="02020603050405020304" pitchFamily="18" charset="0"/>
              </a:rPr>
              <a:t>于</a:t>
            </a:r>
            <a:r>
              <a:rPr lang="en-US" altLang="zh-CN" sz="2400" dirty="0">
                <a:cs typeface="Times New Roman" panose="02020603050405020304" pitchFamily="18" charset="0"/>
              </a:rPr>
              <a:t>2002</a:t>
            </a:r>
            <a:r>
              <a:rPr lang="zh-CN" altLang="en-US" sz="2400" dirty="0">
                <a:cs typeface="Times New Roman" panose="02020603050405020304" pitchFamily="18" charset="0"/>
              </a:rPr>
              <a:t>年</a:t>
            </a:r>
            <a:r>
              <a:rPr lang="en-US" altLang="zh-CN" sz="2400" dirty="0">
                <a:cs typeface="Times New Roman" panose="02020603050405020304" pitchFamily="18" charset="0"/>
              </a:rPr>
              <a:t>7</a:t>
            </a:r>
            <a:r>
              <a:rPr lang="zh-CN" altLang="en-US" sz="2400" dirty="0">
                <a:cs typeface="Times New Roman" panose="02020603050405020304" pitchFamily="18" charset="0"/>
              </a:rPr>
              <a:t>月联合提出的，主要由</a:t>
            </a:r>
            <a:r>
              <a:rPr lang="en-US" altLang="zh-CN" sz="2400" dirty="0">
                <a:cs typeface="Times New Roman" panose="02020603050405020304" pitchFamily="18" charset="0"/>
              </a:rPr>
              <a:t>IBM</a:t>
            </a:r>
            <a:r>
              <a:rPr lang="zh-CN" altLang="en-US" sz="2400" dirty="0">
                <a:cs typeface="Times New Roman" panose="02020603050405020304" pitchFamily="18" charset="0"/>
              </a:rPr>
              <a:t>的</a:t>
            </a:r>
            <a:r>
              <a:rPr lang="en-US" altLang="zh-CN" sz="2400" dirty="0">
                <a:cs typeface="Times New Roman" panose="02020603050405020304" pitchFamily="18" charset="0"/>
              </a:rPr>
              <a:t>WSFL</a:t>
            </a:r>
            <a:r>
              <a:rPr lang="zh-CN" altLang="en-US" sz="2400" dirty="0">
                <a:cs typeface="Times New Roman" panose="02020603050405020304" pitchFamily="18" charset="0"/>
              </a:rPr>
              <a:t>和</a:t>
            </a:r>
            <a:r>
              <a:rPr lang="en-US" altLang="zh-CN" sz="2400" dirty="0">
                <a:cs typeface="Times New Roman" panose="02020603050405020304" pitchFamily="18" charset="0"/>
              </a:rPr>
              <a:t>Microsoft</a:t>
            </a:r>
            <a:r>
              <a:rPr lang="zh-CN" altLang="en-US" sz="2400" dirty="0">
                <a:cs typeface="Times New Roman" panose="02020603050405020304" pitchFamily="18" charset="0"/>
              </a:rPr>
              <a:t>的</a:t>
            </a:r>
            <a:r>
              <a:rPr lang="en-US" altLang="zh-CN" sz="2400" dirty="0" err="1">
                <a:cs typeface="Times New Roman" panose="02020603050405020304" pitchFamily="18" charset="0"/>
              </a:rPr>
              <a:t>Xlang</a:t>
            </a:r>
            <a:r>
              <a:rPr lang="zh-CN" altLang="en-US" sz="2400" dirty="0">
                <a:cs typeface="Times New Roman" panose="02020603050405020304" pitchFamily="18" charset="0"/>
              </a:rPr>
              <a:t>融合后制定的第二代基于</a:t>
            </a:r>
            <a:r>
              <a:rPr lang="en-US" altLang="zh-CN" sz="2400" dirty="0">
                <a:cs typeface="Times New Roman" panose="02020603050405020304" pitchFamily="18" charset="0"/>
              </a:rPr>
              <a:t>Web</a:t>
            </a:r>
            <a:r>
              <a:rPr lang="zh-CN" altLang="en-US" sz="2400" dirty="0">
                <a:cs typeface="Times New Roman" panose="02020603050405020304" pitchFamily="18" charset="0"/>
              </a:rPr>
              <a:t>服务的业务过程执行语言。</a:t>
            </a:r>
            <a:endParaRPr lang="en-US" altLang="zh-CN" sz="2400" dirty="0">
              <a:cs typeface="Times New Roman" panose="02020603050405020304" pitchFamily="18" charset="0"/>
            </a:endParaRPr>
          </a:p>
          <a:p>
            <a:pPr lvl="2"/>
            <a:r>
              <a:rPr lang="en-US" altLang="zh-CN" sz="2000" dirty="0">
                <a:cs typeface="Times New Roman" panose="02020603050405020304" pitchFamily="18" charset="0"/>
              </a:rPr>
              <a:t>BPEL</a:t>
            </a:r>
            <a:r>
              <a:rPr lang="zh-CN" altLang="en-US" sz="2000" dirty="0">
                <a:cs typeface="Times New Roman" panose="02020603050405020304" pitchFamily="18" charset="0"/>
              </a:rPr>
              <a:t>本身有</a:t>
            </a:r>
            <a:r>
              <a:rPr lang="zh-CN" altLang="en-US" sz="2000">
                <a:cs typeface="Times New Roman" panose="02020603050405020304" pitchFamily="18" charset="0"/>
              </a:rPr>
              <a:t>双重功能</a:t>
            </a:r>
            <a:r>
              <a:rPr lang="zh-CN" altLang="en-US" sz="2000">
                <a:cs typeface="Times New Roman" panose="02020603050405020304" pitchFamily="18" charset="0"/>
                <a:sym typeface="Wingdings" panose="05000000000000000000" pitchFamily="2" charset="2"/>
              </a:rPr>
              <a:t>：</a:t>
            </a:r>
            <a:r>
              <a:rPr lang="en-US" altLang="zh-CN" sz="2000">
                <a:cs typeface="Times New Roman" panose="02020603050405020304" pitchFamily="18" charset="0"/>
                <a:sym typeface="Wingdings" panose="05000000000000000000" pitchFamily="2" charset="2"/>
              </a:rPr>
              <a:t>(1)</a:t>
            </a:r>
            <a:r>
              <a:rPr lang="zh-CN" altLang="en-US" sz="2000">
                <a:cs typeface="Times New Roman" panose="02020603050405020304" pitchFamily="18" charset="0"/>
                <a:sym typeface="Wingdings" panose="05000000000000000000" pitchFamily="2" charset="2"/>
              </a:rPr>
              <a:t>用于</a:t>
            </a:r>
            <a:r>
              <a:rPr lang="zh-CN" altLang="en-US" sz="2000" dirty="0">
                <a:cs typeface="Times New Roman" panose="02020603050405020304" pitchFamily="18" charset="0"/>
                <a:sym typeface="Wingdings" panose="05000000000000000000" pitchFamily="2" charset="2"/>
              </a:rPr>
              <a:t>编写可执行服务组合</a:t>
            </a:r>
            <a:r>
              <a:rPr lang="zh-CN" altLang="en-US" sz="2000">
                <a:cs typeface="Times New Roman" panose="02020603050405020304" pitchFamily="18" charset="0"/>
                <a:sym typeface="Wingdings" panose="05000000000000000000" pitchFamily="2" charset="2"/>
              </a:rPr>
              <a:t>过程；</a:t>
            </a:r>
            <a:r>
              <a:rPr lang="en-US" altLang="zh-CN" sz="2000">
                <a:cs typeface="Times New Roman" panose="02020603050405020304" pitchFamily="18" charset="0"/>
                <a:sym typeface="Wingdings" panose="05000000000000000000" pitchFamily="2" charset="2"/>
              </a:rPr>
              <a:t>(2)</a:t>
            </a:r>
            <a:r>
              <a:rPr lang="zh-CN" altLang="en-US" sz="2000">
                <a:cs typeface="Times New Roman" panose="02020603050405020304" pitchFamily="18" charset="0"/>
                <a:sym typeface="Wingdings" panose="05000000000000000000" pitchFamily="2" charset="2"/>
              </a:rPr>
              <a:t>用于</a:t>
            </a:r>
            <a:r>
              <a:rPr lang="zh-CN" altLang="en-US" sz="2000" dirty="0">
                <a:cs typeface="Times New Roman" panose="02020603050405020304" pitchFamily="18" charset="0"/>
                <a:sym typeface="Wingdings" panose="05000000000000000000" pitchFamily="2" charset="2"/>
              </a:rPr>
              <a:t>定义服务协作协议。</a:t>
            </a:r>
            <a:endParaRPr lang="en-US" altLang="zh-CN" sz="2000" dirty="0">
              <a:cs typeface="Times New Roman" panose="02020603050405020304" pitchFamily="18" charset="0"/>
              <a:sym typeface="Wingdings" panose="05000000000000000000" pitchFamily="2" charset="2"/>
            </a:endParaRPr>
          </a:p>
          <a:p>
            <a:pPr lvl="2"/>
            <a:r>
              <a:rPr lang="zh-CN" altLang="en-US" sz="2000" dirty="0">
                <a:cs typeface="Times New Roman" panose="02020603050405020304" pitchFamily="18" charset="0"/>
                <a:sym typeface="Wingdings" panose="05000000000000000000" pitchFamily="2" charset="2"/>
              </a:rPr>
              <a:t>目前，</a:t>
            </a:r>
            <a:r>
              <a:rPr lang="en-US" altLang="zh-CN" sz="2000" dirty="0">
                <a:cs typeface="Times New Roman" panose="02020603050405020304" pitchFamily="18" charset="0"/>
                <a:sym typeface="Wingdings" panose="05000000000000000000" pitchFamily="2" charset="2"/>
              </a:rPr>
              <a:t>BPEL</a:t>
            </a:r>
            <a:r>
              <a:rPr lang="zh-CN" altLang="en-US" sz="2000" dirty="0">
                <a:cs typeface="Times New Roman" panose="02020603050405020304" pitchFamily="18" charset="0"/>
                <a:sym typeface="Wingdings" panose="05000000000000000000" pitchFamily="2" charset="2"/>
              </a:rPr>
              <a:t>由</a:t>
            </a:r>
            <a:r>
              <a:rPr lang="en-US" altLang="zh-CN" sz="2000" dirty="0">
                <a:cs typeface="Times New Roman" panose="02020603050405020304" pitchFamily="18" charset="0"/>
                <a:sym typeface="Wingdings" panose="05000000000000000000" pitchFamily="2" charset="2"/>
              </a:rPr>
              <a:t>OASIS</a:t>
            </a:r>
            <a:r>
              <a:rPr lang="zh-CN" altLang="en-US" sz="2000" dirty="0">
                <a:cs typeface="Times New Roman" panose="02020603050405020304" pitchFamily="18" charset="0"/>
                <a:sym typeface="Wingdings" panose="05000000000000000000" pitchFamily="2" charset="2"/>
              </a:rPr>
              <a:t>进行标准化。</a:t>
            </a:r>
            <a:endParaRPr lang="en-US" altLang="zh-CN" sz="2000" dirty="0">
              <a:cs typeface="Times New Roman" panose="02020603050405020304" pitchFamily="18" charset="0"/>
            </a:endParaRPr>
          </a:p>
        </p:txBody>
      </p:sp>
    </p:spTree>
    <p:extLst>
      <p:ext uri="{BB962C8B-B14F-4D97-AF65-F5344CB8AC3E}">
        <p14:creationId xmlns:p14="http://schemas.microsoft.com/office/powerpoint/2010/main" val="140844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3.BPEL</a:t>
            </a:r>
            <a:r>
              <a:rPr lang="zh-CN" altLang="en-US" dirty="0"/>
              <a:t>变量、消息属性和表达式</a:t>
            </a:r>
          </a:p>
        </p:txBody>
      </p:sp>
      <p:sp>
        <p:nvSpPr>
          <p:cNvPr id="3" name="内容占位符 2"/>
          <p:cNvSpPr>
            <a:spLocks noGrp="1"/>
          </p:cNvSpPr>
          <p:nvPr>
            <p:ph idx="1"/>
          </p:nvPr>
        </p:nvSpPr>
        <p:spPr>
          <a:xfrm>
            <a:off x="539552" y="836712"/>
            <a:ext cx="8064896" cy="4536504"/>
          </a:xfrm>
        </p:spPr>
        <p:txBody>
          <a:bodyPr>
            <a:normAutofit/>
          </a:bodyPr>
          <a:lstStyle/>
          <a:p>
            <a:pPr marL="457200" indent="-457200">
              <a:buFont typeface="+mj-lt"/>
              <a:buAutoNum type="arabicPeriod"/>
            </a:pPr>
            <a:r>
              <a:rPr lang="zh-CN" altLang="en-US" sz="2400" b="1" dirty="0">
                <a:solidFill>
                  <a:srgbClr val="3333CC"/>
                </a:solidFill>
                <a:cs typeface="Times New Roman" panose="02020603050405020304" pitchFamily="18" charset="0"/>
              </a:rPr>
              <a:t>变量</a:t>
            </a:r>
            <a:endParaRPr lang="en-US" altLang="zh-CN" sz="2400" b="1" dirty="0">
              <a:solidFill>
                <a:srgbClr val="3333CC"/>
              </a:solidFill>
              <a:cs typeface="Times New Roman" panose="02020603050405020304" pitchFamily="18" charset="0"/>
            </a:endParaRPr>
          </a:p>
          <a:p>
            <a:pPr marL="531813" lvl="2" indent="-258763"/>
            <a:r>
              <a:rPr lang="zh-CN" altLang="en-US" sz="2000" dirty="0">
                <a:cs typeface="Times New Roman" panose="02020603050405020304" pitchFamily="18" charset="0"/>
              </a:rPr>
              <a:t>类似于传统编程语言，</a:t>
            </a:r>
            <a:r>
              <a:rPr lang="en-US" altLang="zh-CN" sz="2000" dirty="0">
                <a:cs typeface="Times New Roman" panose="02020603050405020304" pitchFamily="18" charset="0"/>
              </a:rPr>
              <a:t>BPEL</a:t>
            </a:r>
            <a:r>
              <a:rPr lang="zh-CN" altLang="en-US" sz="2000" dirty="0">
                <a:cs typeface="Times New Roman" panose="02020603050405020304" pitchFamily="18" charset="0"/>
              </a:rPr>
              <a:t>也用变量来作为</a:t>
            </a:r>
            <a:r>
              <a:rPr lang="zh-CN" altLang="en-US" sz="2000" dirty="0">
                <a:solidFill>
                  <a:srgbClr val="3333CC"/>
                </a:solidFill>
                <a:cs typeface="Times New Roman" panose="02020603050405020304" pitchFamily="18" charset="0"/>
              </a:rPr>
              <a:t>程序运行时临时保存数据的容器</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在</a:t>
            </a:r>
            <a:r>
              <a:rPr lang="en-US" altLang="zh-CN" sz="2000" dirty="0">
                <a:cs typeface="Times New Roman" panose="02020603050405020304" pitchFamily="18" charset="0"/>
              </a:rPr>
              <a:t>BPEL</a:t>
            </a:r>
            <a:r>
              <a:rPr lang="zh-CN" altLang="en-US" sz="2000" dirty="0">
                <a:cs typeface="Times New Roman" panose="02020603050405020304" pitchFamily="18" charset="0"/>
              </a:rPr>
              <a:t>中，变量用</a:t>
            </a:r>
            <a:r>
              <a:rPr lang="en-US" altLang="zh-CN" sz="2000" dirty="0">
                <a:solidFill>
                  <a:srgbClr val="3333CC"/>
                </a:solidFill>
                <a:cs typeface="Times New Roman" panose="02020603050405020304" pitchFamily="18" charset="0"/>
              </a:rPr>
              <a:t>variable</a:t>
            </a:r>
            <a:r>
              <a:rPr lang="zh-CN" altLang="en-US" sz="2000" dirty="0">
                <a:solidFill>
                  <a:srgbClr val="3333CC"/>
                </a:solidFill>
                <a:cs typeface="Times New Roman" panose="02020603050405020304" pitchFamily="18" charset="0"/>
              </a:rPr>
              <a:t>语句</a:t>
            </a:r>
            <a:r>
              <a:rPr lang="zh-CN" altLang="en-US" sz="2000" dirty="0">
                <a:cs typeface="Times New Roman" panose="02020603050405020304" pitchFamily="18" charset="0"/>
              </a:rPr>
              <a:t>定义，变量有名称和类型属性，其中类型可以由</a:t>
            </a:r>
            <a:r>
              <a:rPr lang="en-US" altLang="zh-CN" sz="2000" dirty="0">
                <a:solidFill>
                  <a:srgbClr val="3333CC"/>
                </a:solidFill>
                <a:cs typeface="Times New Roman" panose="02020603050405020304" pitchFamily="18" charset="0"/>
              </a:rPr>
              <a:t>WSDL</a:t>
            </a:r>
            <a:r>
              <a:rPr lang="zh-CN" altLang="en-US" sz="2000" dirty="0">
                <a:solidFill>
                  <a:srgbClr val="3333CC"/>
                </a:solidFill>
                <a:cs typeface="Times New Roman" panose="02020603050405020304" pitchFamily="18" charset="0"/>
              </a:rPr>
              <a:t>消息类型、</a:t>
            </a:r>
            <a:r>
              <a:rPr lang="en-US" altLang="zh-CN" sz="2000" dirty="0">
                <a:solidFill>
                  <a:srgbClr val="3333CC"/>
                </a:solidFill>
                <a:cs typeface="Times New Roman" panose="02020603050405020304" pitchFamily="18" charset="0"/>
              </a:rPr>
              <a:t>XML schema</a:t>
            </a:r>
            <a:r>
              <a:rPr lang="zh-CN" altLang="en-US" sz="2000" dirty="0">
                <a:solidFill>
                  <a:srgbClr val="3333CC"/>
                </a:solidFill>
                <a:cs typeface="Times New Roman" panose="02020603050405020304" pitchFamily="18" charset="0"/>
              </a:rPr>
              <a:t>简单类型、</a:t>
            </a:r>
            <a:r>
              <a:rPr lang="en-US" altLang="zh-CN" sz="2000" dirty="0">
                <a:solidFill>
                  <a:srgbClr val="3333CC"/>
                </a:solidFill>
                <a:cs typeface="Times New Roman" panose="02020603050405020304" pitchFamily="18" charset="0"/>
              </a:rPr>
              <a:t>XML schema</a:t>
            </a:r>
            <a:r>
              <a:rPr lang="zh-CN" altLang="en-US" sz="2000" dirty="0">
                <a:solidFill>
                  <a:srgbClr val="3333CC"/>
                </a:solidFill>
                <a:cs typeface="Times New Roman" panose="02020603050405020304" pitchFamily="18" charset="0"/>
              </a:rPr>
              <a:t>类型定义</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变量的主要作用是作为接收和发送消息的容器，此时其类型必须是</a:t>
            </a:r>
            <a:r>
              <a:rPr lang="en-US" altLang="zh-CN" sz="2000" dirty="0">
                <a:cs typeface="Times New Roman" panose="02020603050405020304" pitchFamily="18" charset="0"/>
              </a:rPr>
              <a:t>WSDL</a:t>
            </a:r>
            <a:r>
              <a:rPr lang="zh-CN" altLang="en-US" sz="2000" dirty="0">
                <a:cs typeface="Times New Roman" panose="02020603050405020304" pitchFamily="18" charset="0"/>
              </a:rPr>
              <a:t>消息类型；变量也可用于过程的路由判定和循环控制。</a:t>
            </a:r>
            <a:endParaRPr lang="zh-CN" altLang="en-US" sz="2400" dirty="0">
              <a:cs typeface="Times New Roman" panose="02020603050405020304" pitchFamily="18" charset="0"/>
            </a:endParaRPr>
          </a:p>
        </p:txBody>
      </p:sp>
    </p:spTree>
    <p:extLst>
      <p:ext uri="{BB962C8B-B14F-4D97-AF65-F5344CB8AC3E}">
        <p14:creationId xmlns:p14="http://schemas.microsoft.com/office/powerpoint/2010/main" val="1581105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39552" y="620688"/>
            <a:ext cx="7488833" cy="1135054"/>
          </a:xfrm>
          <a:prstGeom prst="rect">
            <a:avLst/>
          </a:prstGeom>
          <a:noFill/>
        </p:spPr>
        <p:txBody>
          <a:bodyPr wrap="square" rtlCol="0">
            <a:spAutoFit/>
          </a:bodyPr>
          <a:lstStyle/>
          <a:p>
            <a:pPr>
              <a:lnSpc>
                <a:spcPct val="150000"/>
              </a:lnSpc>
            </a:pP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18  </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声明了在调用检查库存操作时用到的两个变量，两个变量</a:t>
            </a:r>
            <a:r>
              <a:rPr lang="zh-CN" altLang="en-US"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都使用</a:t>
            </a:r>
            <a:r>
              <a:rPr lang="en-US" altLang="zh-CN" sz="24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消息类型作为其类型。</a:t>
            </a:r>
            <a:endParaRPr lang="en-US" altLang="zh-CN" sz="24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511000" y="2060848"/>
            <a:ext cx="8208913" cy="3349956"/>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&lt;variables&gt;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&lt;variable name=“</a:t>
            </a:r>
            <a:r>
              <a:rPr lang="en-US" altLang="zh-CN" sz="2400" dirty="0" err="1">
                <a:solidFill>
                  <a:srgbClr val="3333CC"/>
                </a:solidFill>
                <a:latin typeface="Times New Roman" panose="02020603050405020304" pitchFamily="18" charset="0"/>
                <a:cs typeface="Times New Roman" panose="02020603050405020304" pitchFamily="18" charset="0"/>
              </a:rPr>
              <a:t>checkStockRequest</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messageType</a:t>
            </a:r>
            <a:r>
              <a:rPr lang="en-US" altLang="zh-CN" sz="2400" dirty="0">
                <a:solidFill>
                  <a:srgbClr val="3333CC"/>
                </a:solidFill>
                <a:latin typeface="Times New Roman" panose="02020603050405020304" pitchFamily="18" charset="0"/>
                <a:cs typeface="Times New Roman" panose="02020603050405020304" pitchFamily="18" charset="0"/>
              </a:rPr>
              <a:t>=“</a:t>
            </a:r>
            <a:r>
              <a:rPr lang="en-US" altLang="zh-CN" sz="2400" dirty="0" err="1">
                <a:solidFill>
                  <a:srgbClr val="3333CC"/>
                </a:solidFill>
                <a:latin typeface="Times New Roman" panose="02020603050405020304" pitchFamily="18" charset="0"/>
                <a:cs typeface="Times New Roman" panose="02020603050405020304" pitchFamily="18" charset="0"/>
              </a:rPr>
              <a:t>stock:CheckStockRequestMsg</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&lt;variable name=“</a:t>
            </a:r>
            <a:r>
              <a:rPr lang="en-US" altLang="zh-CN" sz="2400" dirty="0" err="1">
                <a:solidFill>
                  <a:srgbClr val="3333CC"/>
                </a:solidFill>
                <a:latin typeface="Times New Roman" panose="02020603050405020304" pitchFamily="18" charset="0"/>
                <a:cs typeface="Times New Roman" panose="02020603050405020304" pitchFamily="18" charset="0"/>
              </a:rPr>
              <a:t>checkStockResponse</a:t>
            </a:r>
            <a:r>
              <a:rPr lang="en-US" altLang="zh-CN" sz="24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               </a:t>
            </a:r>
            <a:r>
              <a:rPr lang="en-US" altLang="zh-CN" sz="2400" dirty="0" err="1">
                <a:solidFill>
                  <a:srgbClr val="3333CC"/>
                </a:solidFill>
                <a:latin typeface="Times New Roman" panose="02020603050405020304" pitchFamily="18" charset="0"/>
                <a:cs typeface="Times New Roman" panose="02020603050405020304" pitchFamily="18" charset="0"/>
              </a:rPr>
              <a:t>messageType</a:t>
            </a:r>
            <a:r>
              <a:rPr lang="en-US" altLang="zh-CN" sz="2400" dirty="0">
                <a:solidFill>
                  <a:srgbClr val="3333CC"/>
                </a:solidFill>
                <a:latin typeface="Times New Roman" panose="02020603050405020304" pitchFamily="18" charset="0"/>
                <a:cs typeface="Times New Roman" panose="02020603050405020304" pitchFamily="18" charset="0"/>
              </a:rPr>
              <a:t>=“</a:t>
            </a:r>
            <a:r>
              <a:rPr lang="en-US" altLang="zh-CN" sz="2400" dirty="0" err="1">
                <a:solidFill>
                  <a:srgbClr val="3333CC"/>
                </a:solidFill>
                <a:latin typeface="Times New Roman" panose="02020603050405020304" pitchFamily="18" charset="0"/>
                <a:cs typeface="Times New Roman" panose="02020603050405020304" pitchFamily="18" charset="0"/>
              </a:rPr>
              <a:t>stock:CheckStockResponseMsg</a:t>
            </a:r>
            <a:r>
              <a:rPr lang="en-US" altLang="zh-CN" sz="24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&lt;/variables&gt;</a:t>
            </a:r>
          </a:p>
        </p:txBody>
      </p:sp>
    </p:spTree>
    <p:extLst>
      <p:ext uri="{BB962C8B-B14F-4D97-AF65-F5344CB8AC3E}">
        <p14:creationId xmlns:p14="http://schemas.microsoft.com/office/powerpoint/2010/main" val="3021475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352928" cy="5328592"/>
          </a:xfrm>
        </p:spPr>
        <p:txBody>
          <a:bodyPr>
            <a:normAutofit/>
          </a:bodyPr>
          <a:lstStyle/>
          <a:p>
            <a:pPr marL="514350" indent="-514350">
              <a:buFont typeface="+mj-lt"/>
              <a:buAutoNum type="arabicPeriod" startAt="2"/>
            </a:pPr>
            <a:r>
              <a:rPr lang="zh-CN" altLang="en-US" b="1" dirty="0">
                <a:solidFill>
                  <a:srgbClr val="3333CC"/>
                </a:solidFill>
                <a:cs typeface="Times New Roman" panose="02020603050405020304" pitchFamily="18" charset="0"/>
              </a:rPr>
              <a:t>消息属性</a:t>
            </a:r>
          </a:p>
          <a:p>
            <a:pPr marL="531813" lvl="2" indent="-258763"/>
            <a:r>
              <a:rPr lang="zh-CN" altLang="en-US" dirty="0">
                <a:cs typeface="Times New Roman" panose="02020603050405020304" pitchFamily="18" charset="0"/>
              </a:rPr>
              <a:t>由于消息和变量都可能具有复杂的内部结构，因此</a:t>
            </a:r>
            <a:r>
              <a:rPr lang="en-US" altLang="zh-CN" dirty="0">
                <a:solidFill>
                  <a:srgbClr val="FF0000"/>
                </a:solidFill>
                <a:cs typeface="Times New Roman" panose="02020603050405020304" pitchFamily="18" charset="0"/>
              </a:rPr>
              <a:t>BPEL</a:t>
            </a:r>
            <a:r>
              <a:rPr lang="zh-CN" altLang="en-US">
                <a:solidFill>
                  <a:srgbClr val="FF0000"/>
                </a:solidFill>
                <a:cs typeface="Times New Roman" panose="02020603050405020304" pitchFamily="18" charset="0"/>
              </a:rPr>
              <a:t>消息属性</a:t>
            </a:r>
            <a:r>
              <a:rPr lang="en-US" altLang="zh-CN">
                <a:solidFill>
                  <a:srgbClr val="FF0000"/>
                </a:solidFill>
                <a:cs typeface="Times New Roman" panose="02020603050405020304" pitchFamily="18" charset="0"/>
              </a:rPr>
              <a:t>(property</a:t>
            </a:r>
            <a:r>
              <a:rPr lang="en-US" altLang="zh-CN" dirty="0">
                <a:solidFill>
                  <a:srgbClr val="FF0000"/>
                </a:solidFill>
                <a:cs typeface="Times New Roman" panose="02020603050405020304" pitchFamily="18" charset="0"/>
              </a:rPr>
              <a:t>)</a:t>
            </a:r>
            <a:r>
              <a:rPr lang="zh-CN" altLang="en-US">
                <a:cs typeface="Times New Roman" panose="02020603050405020304" pitchFamily="18" charset="0"/>
              </a:rPr>
              <a:t>用于</a:t>
            </a:r>
            <a:r>
              <a:rPr lang="zh-CN" altLang="en-US" dirty="0">
                <a:cs typeface="Times New Roman" panose="02020603050405020304" pitchFamily="18" charset="0"/>
              </a:rPr>
              <a:t>引用消息或变量中的全部数据或部分数据。</a:t>
            </a:r>
            <a:endParaRPr lang="en-US" altLang="zh-CN" dirty="0">
              <a:cs typeface="Times New Roman" panose="02020603050405020304" pitchFamily="18" charset="0"/>
            </a:endParaRPr>
          </a:p>
          <a:p>
            <a:pPr marL="531813" lvl="2" indent="-258763"/>
            <a:r>
              <a:rPr lang="en-US" altLang="zh-CN" dirty="0">
                <a:solidFill>
                  <a:srgbClr val="FF0000"/>
                </a:solidFill>
                <a:cs typeface="Times New Roman" panose="02020603050405020304" pitchFamily="18" charset="0"/>
              </a:rPr>
              <a:t>property</a:t>
            </a:r>
            <a:r>
              <a:rPr lang="zh-CN" altLang="en-US" dirty="0">
                <a:cs typeface="Times New Roman" panose="02020603050405020304" pitchFamily="18" charset="0"/>
              </a:rPr>
              <a:t>经常用于消息关联和抽象过程。</a:t>
            </a:r>
            <a:endParaRPr lang="en-US" altLang="zh-CN" dirty="0">
              <a:cs typeface="Times New Roman" panose="02020603050405020304" pitchFamily="18" charset="0"/>
            </a:endParaRPr>
          </a:p>
          <a:p>
            <a:pPr marL="531813" lvl="2" indent="-258763"/>
            <a:r>
              <a:rPr lang="zh-CN" altLang="en-US" dirty="0">
                <a:cs typeface="Times New Roman" panose="02020603050405020304" pitchFamily="18" charset="0"/>
              </a:rPr>
              <a:t>可以把</a:t>
            </a:r>
            <a:r>
              <a:rPr lang="en-US" altLang="zh-CN" dirty="0">
                <a:cs typeface="Times New Roman" panose="02020603050405020304" pitchFamily="18" charset="0"/>
              </a:rPr>
              <a:t>property</a:t>
            </a:r>
            <a:r>
              <a:rPr lang="zh-CN" altLang="en-US" dirty="0">
                <a:cs typeface="Times New Roman" panose="02020603050405020304" pitchFamily="18" charset="0"/>
              </a:rPr>
              <a:t>看成是</a:t>
            </a:r>
            <a:r>
              <a:rPr lang="en-US" altLang="zh-CN" dirty="0">
                <a:cs typeface="Times New Roman" panose="02020603050405020304" pitchFamily="18" charset="0"/>
              </a:rPr>
              <a:t>OO</a:t>
            </a:r>
            <a:r>
              <a:rPr lang="zh-CN" altLang="en-US" dirty="0">
                <a:cs typeface="Times New Roman" panose="02020603050405020304" pitchFamily="18" charset="0"/>
              </a:rPr>
              <a:t>中的对象引用，首先要定义一个有名称和类型的</a:t>
            </a:r>
            <a:r>
              <a:rPr lang="en-US" altLang="zh-CN" dirty="0">
                <a:cs typeface="Times New Roman" panose="02020603050405020304" pitchFamily="18" charset="0"/>
              </a:rPr>
              <a:t>property</a:t>
            </a:r>
            <a:r>
              <a:rPr lang="zh-CN" altLang="en-US" dirty="0">
                <a:cs typeface="Times New Roman" panose="02020603050405020304" pitchFamily="18" charset="0"/>
              </a:rPr>
              <a:t>，然后将该</a:t>
            </a:r>
            <a:r>
              <a:rPr lang="en-US" altLang="zh-CN" dirty="0">
                <a:cs typeface="Times New Roman" panose="02020603050405020304" pitchFamily="18" charset="0"/>
              </a:rPr>
              <a:t>property</a:t>
            </a:r>
            <a:r>
              <a:rPr lang="zh-CN" altLang="en-US" dirty="0">
                <a:cs typeface="Times New Roman" panose="02020603050405020304" pitchFamily="18" charset="0"/>
              </a:rPr>
              <a:t>关联到具体的消息或变量。</a:t>
            </a:r>
            <a:endParaRPr lang="en-US" altLang="zh-CN" dirty="0">
              <a:cs typeface="Times New Roman" panose="02020603050405020304" pitchFamily="18" charset="0"/>
            </a:endParaRPr>
          </a:p>
          <a:p>
            <a:pPr marL="531813" lvl="2" indent="-258763"/>
            <a:r>
              <a:rPr lang="en-US" altLang="zh-CN" dirty="0">
                <a:solidFill>
                  <a:srgbClr val="FF0000"/>
                </a:solidFill>
                <a:cs typeface="Times New Roman" panose="02020603050405020304" pitchFamily="18" charset="0"/>
              </a:rPr>
              <a:t>property</a:t>
            </a:r>
            <a:r>
              <a:rPr lang="zh-CN" altLang="en-US" dirty="0">
                <a:cs typeface="Times New Roman" panose="02020603050405020304" pitchFamily="18" charset="0"/>
              </a:rPr>
              <a:t>和具体消息或变量的关联是通过</a:t>
            </a:r>
            <a:r>
              <a:rPr lang="zh-CN" altLang="en-US">
                <a:cs typeface="Times New Roman" panose="02020603050405020304" pitchFamily="18" charset="0"/>
              </a:rPr>
              <a:t>属性别名</a:t>
            </a:r>
            <a:r>
              <a:rPr lang="en-US" altLang="zh-CN">
                <a:solidFill>
                  <a:srgbClr val="FF0000"/>
                </a:solidFill>
                <a:cs typeface="Times New Roman" panose="02020603050405020304" pitchFamily="18" charset="0"/>
              </a:rPr>
              <a:t>(propertyAlias</a:t>
            </a:r>
            <a:r>
              <a:rPr lang="en-US" altLang="zh-CN" dirty="0">
                <a:solidFill>
                  <a:srgbClr val="FF0000"/>
                </a:solidFill>
                <a:cs typeface="Times New Roman" panose="02020603050405020304" pitchFamily="18" charset="0"/>
              </a:rPr>
              <a:t>)</a:t>
            </a:r>
            <a:r>
              <a:rPr lang="zh-CN" altLang="en-US" dirty="0">
                <a:cs typeface="Times New Roman" panose="02020603050405020304" pitchFamily="18" charset="0"/>
              </a:rPr>
              <a:t>实现的。</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1424159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368589" y="2886261"/>
            <a:ext cx="6933810" cy="1168077"/>
          </a:xfrm>
          <a:prstGeom prst="rect">
            <a:avLst/>
          </a:prstGeom>
          <a:solidFill>
            <a:schemeClr val="bg1">
              <a:lumMod val="95000"/>
            </a:schemeClr>
          </a:solidFill>
        </p:spPr>
        <p:txBody>
          <a:bodyPr wrap="square" rtlCol="0">
            <a:spAutoFit/>
          </a:bodyPr>
          <a:lstStyle/>
          <a:p>
            <a:pPr>
              <a:lnSpc>
                <a:spcPct val="120000"/>
              </a:lnSpc>
            </a:pPr>
            <a:r>
              <a:rPr lang="en-US" altLang="zh-CN" sz="2000" dirty="0">
                <a:solidFill>
                  <a:srgbClr val="3333CC"/>
                </a:solidFill>
                <a:latin typeface="Times New Roman" panose="02020603050405020304" pitchFamily="18" charset="0"/>
                <a:cs typeface="Times New Roman" panose="02020603050405020304" pitchFamily="18" charset="0"/>
              </a:rPr>
              <a:t>&lt;</a:t>
            </a:r>
            <a:r>
              <a:rPr lang="en-US" altLang="zh-CN" sz="2000" dirty="0" err="1">
                <a:solidFill>
                  <a:srgbClr val="3333CC"/>
                </a:solidFill>
                <a:latin typeface="Times New Roman" panose="02020603050405020304" pitchFamily="18" charset="0"/>
                <a:cs typeface="Times New Roman" panose="02020603050405020304" pitchFamily="18" charset="0"/>
              </a:rPr>
              <a:t>propertyAlias</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propertyName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tns:taxpayerNumber</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2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messageType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tsmsg:taxpayerInfo</a:t>
            </a:r>
            <a:r>
              <a:rPr lang="en-US" altLang="zh-CN" sz="2000" dirty="0">
                <a:solidFill>
                  <a:srgbClr val="3333CC"/>
                </a:solidFill>
                <a:latin typeface="Times New Roman" panose="02020603050405020304" pitchFamily="18" charset="0"/>
                <a:cs typeface="Times New Roman" panose="02020603050405020304" pitchFamily="18" charset="0"/>
              </a:rPr>
              <a:t>”  part=“identification” </a:t>
            </a:r>
          </a:p>
          <a:p>
            <a:pPr>
              <a:lnSpc>
                <a:spcPct val="120000"/>
              </a:lnSpc>
            </a:pPr>
            <a:r>
              <a:rPr lang="en-US" altLang="zh-CN" sz="2000" dirty="0">
                <a:solidFill>
                  <a:srgbClr val="3333CC"/>
                </a:solidFill>
                <a:latin typeface="Times New Roman" panose="02020603050405020304" pitchFamily="18" charset="0"/>
                <a:cs typeface="Times New Roman" panose="02020603050405020304" pitchFamily="18" charset="0"/>
              </a:rPr>
              <a:t>         query=“/</a:t>
            </a:r>
            <a:r>
              <a:rPr lang="en-US" altLang="zh-CN" sz="2000" dirty="0" err="1">
                <a:solidFill>
                  <a:srgbClr val="3333CC"/>
                </a:solidFill>
                <a:latin typeface="Times New Roman" panose="02020603050405020304" pitchFamily="18" charset="0"/>
                <a:cs typeface="Times New Roman" panose="02020603050405020304" pitchFamily="18" charset="0"/>
              </a:rPr>
              <a:t>socialsecuritynumber</a:t>
            </a:r>
            <a:r>
              <a:rPr lang="en-US" altLang="zh-CN" sz="2000" dirty="0">
                <a:solidFill>
                  <a:srgbClr val="3333CC"/>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239177" y="3155144"/>
            <a:ext cx="113108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20</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TextBox 5"/>
          <p:cNvSpPr txBox="1"/>
          <p:nvPr/>
        </p:nvSpPr>
        <p:spPr>
          <a:xfrm>
            <a:off x="239177" y="473605"/>
            <a:ext cx="113108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19 </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TextBox 6"/>
          <p:cNvSpPr txBox="1"/>
          <p:nvPr/>
        </p:nvSpPr>
        <p:spPr>
          <a:xfrm>
            <a:off x="1345701" y="446969"/>
            <a:ext cx="6552728" cy="830997"/>
          </a:xfrm>
          <a:prstGeom prst="rect">
            <a:avLst/>
          </a:prstGeom>
          <a:solidFill>
            <a:schemeClr val="bg1">
              <a:lumMod val="95000"/>
            </a:schemeClr>
          </a:solidFill>
        </p:spPr>
        <p:txBody>
          <a:bodyPr wrap="square" rtlCol="0">
            <a:spAutoFit/>
          </a:bodyPr>
          <a:lstStyle/>
          <a:p>
            <a:r>
              <a:rPr lang="en-US" altLang="zh-CN" sz="2400" dirty="0">
                <a:solidFill>
                  <a:srgbClr val="3333CC"/>
                </a:solidFill>
                <a:latin typeface="Times New Roman" panose="02020603050405020304" pitchFamily="18" charset="0"/>
                <a:cs typeface="Times New Roman" panose="02020603050405020304" pitchFamily="18" charset="0"/>
              </a:rPr>
              <a:t>&lt;property name=“</a:t>
            </a:r>
            <a:r>
              <a:rPr lang="en-US" altLang="zh-CN" sz="2400" dirty="0" err="1">
                <a:solidFill>
                  <a:srgbClr val="3333CC"/>
                </a:solidFill>
                <a:latin typeface="Times New Roman" panose="02020603050405020304" pitchFamily="18" charset="0"/>
                <a:cs typeface="Times New Roman" panose="02020603050405020304" pitchFamily="18" charset="0"/>
              </a:rPr>
              <a:t>taxpayerNumber</a:t>
            </a:r>
            <a:r>
              <a:rPr lang="en-US" altLang="zh-CN" sz="2400" dirty="0">
                <a:solidFill>
                  <a:srgbClr val="3333CC"/>
                </a:solidFill>
                <a:latin typeface="Times New Roman" panose="02020603050405020304" pitchFamily="18" charset="0"/>
                <a:cs typeface="Times New Roman" panose="02020603050405020304" pitchFamily="18" charset="0"/>
              </a:rPr>
              <a:t>”</a:t>
            </a:r>
          </a:p>
          <a:p>
            <a:r>
              <a:rPr lang="en-US" altLang="zh-CN" sz="2400" dirty="0">
                <a:solidFill>
                  <a:srgbClr val="3333CC"/>
                </a:solidFill>
                <a:latin typeface="Times New Roman" panose="02020603050405020304" pitchFamily="18" charset="0"/>
                <a:cs typeface="Times New Roman" panose="02020603050405020304" pitchFamily="18" charset="0"/>
              </a:rPr>
              <a:t>                 type=“</a:t>
            </a:r>
            <a:r>
              <a:rPr lang="en-US" altLang="zh-CN" sz="2400" dirty="0" err="1">
                <a:solidFill>
                  <a:srgbClr val="3333CC"/>
                </a:solidFill>
                <a:latin typeface="Times New Roman" panose="02020603050405020304" pitchFamily="18" charset="0"/>
                <a:cs typeface="Times New Roman" panose="02020603050405020304" pitchFamily="18" charset="0"/>
              </a:rPr>
              <a:t>txtype:SSN</a:t>
            </a:r>
            <a:r>
              <a:rPr lang="en-US" altLang="zh-CN" sz="2400" dirty="0">
                <a:solidFill>
                  <a:srgbClr val="3333CC"/>
                </a:solidFill>
                <a:latin typeface="Times New Roman" panose="02020603050405020304" pitchFamily="18" charset="0"/>
                <a:cs typeface="Times New Roman" panose="02020603050405020304" pitchFamily="18" charset="0"/>
              </a:rPr>
              <a:t>”/&gt;</a:t>
            </a:r>
          </a:p>
        </p:txBody>
      </p:sp>
      <p:sp>
        <p:nvSpPr>
          <p:cNvPr id="8" name="矩形 7"/>
          <p:cNvSpPr/>
          <p:nvPr/>
        </p:nvSpPr>
        <p:spPr>
          <a:xfrm>
            <a:off x="1078690" y="1413167"/>
            <a:ext cx="7467832" cy="707886"/>
          </a:xfrm>
          <a:prstGeom prst="rect">
            <a:avLst/>
          </a:prstGeom>
        </p:spPr>
        <p:txBody>
          <a:bodyPr wrap="square">
            <a:spAutoFit/>
          </a:bodyPr>
          <a:lstStyle/>
          <a:p>
            <a:pPr marL="342900" lvl="2" indent="-342900">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定义了一个名称为</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taxpayerNumber</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，类型为</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SSN</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property</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buFont typeface="Arial" panose="020B0604020202020204" pitchFamily="34" charset="0"/>
              <a:buChar char="•"/>
            </a:pPr>
            <a:r>
              <a:rPr lang="en-US" altLang="zh-CN" sz="20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property</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需要在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接口文档中声明。</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973816" y="4149080"/>
            <a:ext cx="7401872" cy="1895519"/>
          </a:xfrm>
          <a:prstGeom prst="rect">
            <a:avLst/>
          </a:prstGeom>
        </p:spPr>
        <p:txBody>
          <a:bodyPr wrap="square">
            <a:spAutoFit/>
          </a:bodyPr>
          <a:lstStyle/>
          <a:p>
            <a:pPr marL="342900" lvl="2" indent="-342900">
              <a:lnSpc>
                <a:spcPct val="150000"/>
              </a:lnSpc>
              <a:buFont typeface="Arial" panose="020B0604020202020204" pitchFamily="34" charset="0"/>
              <a:buChar char="•"/>
            </a:pP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把</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taxpayerNumber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消息属性关联到</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taxpayerInfo</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消息的</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identification</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部分的</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socialsecuritynumber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元素，使用了</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Xpath</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作为元素定位语言。</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lnSpc>
                <a:spcPct val="150000"/>
              </a:lnSpc>
              <a:buFont typeface="Arial" panose="020B0604020202020204" pitchFamily="34" charset="0"/>
              <a:buChar char="•"/>
            </a:pP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这样每次收到</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taxpayerInfo</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消息时，其中的</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socialsecuritynumber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部分都可以通过</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taxpayerNumber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消息属性作为</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其代表</a:t>
            </a:r>
            <a:r>
              <a:rPr lang="en-US" altLang="zh-CN"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或别名</a:t>
            </a:r>
            <a:r>
              <a:rPr lang="en-US" altLang="zh-CN"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来使</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用。</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lnSpc>
                <a:spcPct val="150000"/>
              </a:lnSpc>
              <a:buFont typeface="Arial" panose="020B0604020202020204" pitchFamily="34" charset="0"/>
              <a:buChar char="•"/>
            </a:pP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propertyAlias</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也需要在</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接口文档中声明。</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5961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640960" cy="1512168"/>
          </a:xfrm>
        </p:spPr>
        <p:txBody>
          <a:bodyPr>
            <a:normAutofit/>
          </a:bodyPr>
          <a:lstStyle/>
          <a:p>
            <a:pPr marL="514350" indent="-514350">
              <a:buFont typeface="+mj-lt"/>
              <a:buAutoNum type="arabicPeriod" startAt="2"/>
            </a:pPr>
            <a:r>
              <a:rPr lang="zh-CN" altLang="en-US" b="1" dirty="0">
                <a:solidFill>
                  <a:srgbClr val="3333CC"/>
                </a:solidFill>
                <a:cs typeface="Times New Roman" panose="02020603050405020304" pitchFamily="18" charset="0"/>
              </a:rPr>
              <a:t>消息属性</a:t>
            </a:r>
            <a:r>
              <a:rPr lang="en-US" altLang="zh-CN" b="1" dirty="0">
                <a:solidFill>
                  <a:srgbClr val="3333CC"/>
                </a:solidFill>
                <a:cs typeface="Times New Roman" panose="02020603050405020304" pitchFamily="18" charset="0"/>
              </a:rPr>
              <a:t>(cont</a:t>
            </a:r>
            <a:r>
              <a:rPr lang="en-US" altLang="zh-CN" b="1" dirty="0">
                <a:solidFill>
                  <a:srgbClr val="3333CC"/>
                </a:solidFill>
                <a:latin typeface="Bahnschrift" panose="020B0502040204020203" pitchFamily="34" charset="0"/>
                <a:cs typeface="Times New Roman" panose="02020603050405020304" pitchFamily="18" charset="0"/>
              </a:rPr>
              <a:t>’</a:t>
            </a:r>
            <a:r>
              <a:rPr lang="en-US" altLang="zh-CN" b="1" dirty="0">
                <a:solidFill>
                  <a:srgbClr val="3333CC"/>
                </a:solidFill>
                <a:cs typeface="Times New Roman" panose="02020603050405020304" pitchFamily="18" charset="0"/>
              </a:rPr>
              <a:t>d)</a:t>
            </a:r>
            <a:endParaRPr lang="zh-CN" altLang="en-US" b="1" dirty="0">
              <a:solidFill>
                <a:srgbClr val="3333CC"/>
              </a:solidFill>
              <a:cs typeface="Times New Roman" panose="02020603050405020304" pitchFamily="18" charset="0"/>
            </a:endParaRPr>
          </a:p>
          <a:p>
            <a:pPr marL="531813" lvl="2" indent="-258763"/>
            <a:r>
              <a:rPr lang="en-US" altLang="zh-CN" dirty="0">
                <a:cs typeface="Times New Roman" panose="02020603050405020304" pitchFamily="18" charset="0"/>
              </a:rPr>
              <a:t>BPEL</a:t>
            </a:r>
            <a:r>
              <a:rPr lang="zh-CN" altLang="en-US" dirty="0">
                <a:solidFill>
                  <a:srgbClr val="FF0000"/>
                </a:solidFill>
                <a:cs typeface="Times New Roman" panose="02020603050405020304" pitchFamily="18" charset="0"/>
              </a:rPr>
              <a:t>函数</a:t>
            </a:r>
            <a:r>
              <a:rPr lang="en-US" altLang="zh-CN" dirty="0" err="1">
                <a:solidFill>
                  <a:srgbClr val="FF0000"/>
                </a:solidFill>
                <a:cs typeface="Times New Roman" panose="02020603050405020304" pitchFamily="18" charset="0"/>
              </a:rPr>
              <a:t>getVariableProperty</a:t>
            </a:r>
            <a:r>
              <a:rPr lang="zh-CN" altLang="en-US" dirty="0">
                <a:cs typeface="Times New Roman" panose="02020603050405020304" pitchFamily="18" charset="0"/>
              </a:rPr>
              <a:t>用于建立消息属性和变量的关联。</a:t>
            </a:r>
            <a:endParaRPr lang="en-US" altLang="zh-CN" dirty="0">
              <a:cs typeface="Times New Roman" panose="02020603050405020304" pitchFamily="18" charset="0"/>
            </a:endParaRPr>
          </a:p>
        </p:txBody>
      </p:sp>
      <p:sp>
        <p:nvSpPr>
          <p:cNvPr id="4" name="TextBox 3"/>
          <p:cNvSpPr txBox="1"/>
          <p:nvPr/>
        </p:nvSpPr>
        <p:spPr>
          <a:xfrm>
            <a:off x="444038" y="2835747"/>
            <a:ext cx="1131086" cy="495585"/>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21 </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1654775" y="2835747"/>
            <a:ext cx="6552728" cy="579967"/>
          </a:xfrm>
          <a:prstGeom prst="rect">
            <a:avLst/>
          </a:prstGeom>
          <a:solidFill>
            <a:schemeClr val="bg1">
              <a:lumMod val="95000"/>
            </a:schemeClr>
          </a:solidFill>
        </p:spPr>
        <p:txBody>
          <a:bodyPr wrap="square" rtlCol="0">
            <a:spAutoFit/>
          </a:bodyPr>
          <a:lstStyle/>
          <a:p>
            <a:pPr>
              <a:lnSpc>
                <a:spcPct val="150000"/>
              </a:lnSpc>
            </a:pPr>
            <a:r>
              <a:rPr lang="en-US" altLang="zh-CN" sz="2400">
                <a:solidFill>
                  <a:srgbClr val="3333CC"/>
                </a:solidFill>
                <a:latin typeface="Times New Roman" panose="02020603050405020304" pitchFamily="18" charset="0"/>
                <a:cs typeface="Times New Roman" panose="02020603050405020304" pitchFamily="18" charset="0"/>
              </a:rPr>
              <a:t>bpws:getVariableProperty </a:t>
            </a:r>
            <a:r>
              <a:rPr lang="en-US" altLang="zh-CN" sz="2400" dirty="0">
                <a:solidFill>
                  <a:srgbClr val="3333CC"/>
                </a:solidFill>
                <a:latin typeface="Times New Roman" panose="02020603050405020304" pitchFamily="18" charset="0"/>
                <a:cs typeface="Times New Roman" panose="02020603050405020304" pitchFamily="18" charset="0"/>
              </a:rPr>
              <a:t>(‘PO’, ‘</a:t>
            </a:r>
            <a:r>
              <a:rPr lang="en-US" altLang="zh-CN" sz="2400" dirty="0" err="1">
                <a:solidFill>
                  <a:srgbClr val="3333CC"/>
                </a:solidFill>
                <a:latin typeface="Times New Roman" panose="02020603050405020304" pitchFamily="18" charset="0"/>
                <a:cs typeface="Times New Roman" panose="02020603050405020304" pitchFamily="18" charset="0"/>
              </a:rPr>
              <a:t>customerInfo</a:t>
            </a:r>
            <a:r>
              <a:rPr lang="en-US" altLang="zh-CN" sz="2400" dirty="0">
                <a:solidFill>
                  <a:srgbClr val="3333CC"/>
                </a:solidFill>
                <a:latin typeface="Times New Roman" panose="02020603050405020304" pitchFamily="18" charset="0"/>
                <a:cs typeface="Times New Roman" panose="02020603050405020304" pitchFamily="18" charset="0"/>
              </a:rPr>
              <a:t>’)</a:t>
            </a:r>
          </a:p>
        </p:txBody>
      </p:sp>
      <p:sp>
        <p:nvSpPr>
          <p:cNvPr id="6" name="矩形 5"/>
          <p:cNvSpPr/>
          <p:nvPr/>
        </p:nvSpPr>
        <p:spPr>
          <a:xfrm>
            <a:off x="1115616" y="3749802"/>
            <a:ext cx="7200800" cy="2441374"/>
          </a:xfrm>
          <a:prstGeom prst="rect">
            <a:avLst/>
          </a:prstGeom>
        </p:spPr>
        <p:txBody>
          <a:bodyPr wrap="square">
            <a:spAutoFit/>
          </a:bodyPr>
          <a:lstStyle/>
          <a:p>
            <a:pPr marL="342900" lvl="2" indent="-342900">
              <a:lnSpc>
                <a:spcPct val="130000"/>
              </a:lnSpc>
              <a:buFont typeface="Arial" panose="020B0604020202020204" pitchFamily="34" charset="0"/>
              <a:buChar char="•"/>
            </a:pP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假设变量</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的数据结构包含了</a:t>
            </a:r>
            <a:r>
              <a:rPr lang="en-US" altLang="zh-CN" sz="24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customerInfo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消息属性的数据结构，那么该代码使用</a:t>
            </a:r>
            <a:r>
              <a:rPr lang="en-US" altLang="zh-CN" sz="24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customerInfo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作为</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中相应部分的别名，这样</a:t>
            </a:r>
            <a:r>
              <a:rPr lang="en-US" altLang="zh-CN" sz="24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customerInfo</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可以像变量一样用于操作的输入输出参数或过程中的条件判断表达式。</a:t>
            </a:r>
            <a:endPar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90148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264696"/>
          </a:xfrm>
        </p:spPr>
        <p:txBody>
          <a:bodyPr>
            <a:normAutofit/>
          </a:bodyPr>
          <a:lstStyle/>
          <a:p>
            <a:pPr marL="514350" indent="-514350">
              <a:lnSpc>
                <a:spcPct val="130000"/>
              </a:lnSpc>
              <a:buFont typeface="+mj-lt"/>
              <a:buAutoNum type="arabicPeriod" startAt="3"/>
            </a:pPr>
            <a:r>
              <a:rPr lang="zh-CN" altLang="en-US" b="1" dirty="0">
                <a:solidFill>
                  <a:srgbClr val="3333CC"/>
                </a:solidFill>
                <a:cs typeface="Times New Roman" panose="02020603050405020304" pitchFamily="18" charset="0"/>
              </a:rPr>
              <a:t>表达式</a:t>
            </a:r>
          </a:p>
          <a:p>
            <a:pPr marL="531813" lvl="2" indent="-258763">
              <a:lnSpc>
                <a:spcPct val="130000"/>
              </a:lnSpc>
            </a:pPr>
            <a:r>
              <a:rPr lang="en-US" altLang="zh-CN" sz="2400" dirty="0">
                <a:cs typeface="Times New Roman" panose="02020603050405020304" pitchFamily="18" charset="0"/>
              </a:rPr>
              <a:t>BPEL</a:t>
            </a:r>
            <a:r>
              <a:rPr lang="zh-CN" altLang="en-US" sz="2400" dirty="0">
                <a:cs typeface="Times New Roman" panose="02020603050405020304" pitchFamily="18" charset="0"/>
              </a:rPr>
              <a:t>的表达式可以分为以下四类：</a:t>
            </a:r>
            <a:endParaRPr lang="en-US" altLang="zh-CN" sz="2400" dirty="0">
              <a:cs typeface="Times New Roman" panose="02020603050405020304" pitchFamily="18" charset="0"/>
            </a:endParaRPr>
          </a:p>
          <a:p>
            <a:pPr marL="730250" lvl="2" indent="-457200">
              <a:lnSpc>
                <a:spcPct val="130000"/>
              </a:lnSpc>
              <a:buFont typeface="+mj-ea"/>
              <a:buAutoNum type="circleNumDbPlain"/>
            </a:pPr>
            <a:r>
              <a:rPr lang="zh-CN" altLang="en-US" sz="2000" dirty="0">
                <a:solidFill>
                  <a:srgbClr val="0000FF"/>
                </a:solidFill>
                <a:cs typeface="Times New Roman" panose="02020603050405020304" pitchFamily="18" charset="0"/>
              </a:rPr>
              <a:t>布尔表达式；</a:t>
            </a:r>
            <a:endParaRPr lang="en-US" altLang="zh-CN" sz="2000" dirty="0">
              <a:solidFill>
                <a:srgbClr val="0000FF"/>
              </a:solidFill>
              <a:cs typeface="Times New Roman" panose="02020603050405020304" pitchFamily="18" charset="0"/>
            </a:endParaRPr>
          </a:p>
          <a:p>
            <a:pPr marL="730250" lvl="2" indent="-457200">
              <a:lnSpc>
                <a:spcPct val="130000"/>
              </a:lnSpc>
              <a:buFont typeface="+mj-ea"/>
              <a:buAutoNum type="circleNumDbPlain"/>
            </a:pPr>
            <a:r>
              <a:rPr lang="zh-CN" altLang="en-US" sz="2000" dirty="0">
                <a:solidFill>
                  <a:srgbClr val="0000FF"/>
                </a:solidFill>
                <a:cs typeface="Times New Roman" panose="02020603050405020304" pitchFamily="18" charset="0"/>
              </a:rPr>
              <a:t>终止时间表达式；</a:t>
            </a:r>
            <a:endParaRPr lang="en-US" altLang="zh-CN" sz="2000" dirty="0">
              <a:solidFill>
                <a:srgbClr val="0000FF"/>
              </a:solidFill>
              <a:cs typeface="Times New Roman" panose="02020603050405020304" pitchFamily="18" charset="0"/>
            </a:endParaRPr>
          </a:p>
          <a:p>
            <a:pPr marL="730250" lvl="2" indent="-457200">
              <a:lnSpc>
                <a:spcPct val="130000"/>
              </a:lnSpc>
              <a:buFont typeface="+mj-ea"/>
              <a:buAutoNum type="circleNumDbPlain"/>
            </a:pPr>
            <a:r>
              <a:rPr lang="zh-CN" altLang="en-US" sz="2000" dirty="0">
                <a:solidFill>
                  <a:srgbClr val="0000FF"/>
                </a:solidFill>
                <a:cs typeface="Times New Roman" panose="02020603050405020304" pitchFamily="18" charset="0"/>
              </a:rPr>
              <a:t>持续时间表达式；</a:t>
            </a:r>
            <a:endParaRPr lang="en-US" altLang="zh-CN" sz="2000" dirty="0">
              <a:solidFill>
                <a:srgbClr val="0000FF"/>
              </a:solidFill>
              <a:cs typeface="Times New Roman" panose="02020603050405020304" pitchFamily="18" charset="0"/>
            </a:endParaRPr>
          </a:p>
          <a:p>
            <a:pPr marL="730250" lvl="2" indent="-457200">
              <a:lnSpc>
                <a:spcPct val="130000"/>
              </a:lnSpc>
              <a:buFont typeface="+mj-ea"/>
              <a:buAutoNum type="circleNumDbPlain"/>
            </a:pPr>
            <a:r>
              <a:rPr lang="zh-CN" altLang="en-US" sz="2000" dirty="0">
                <a:solidFill>
                  <a:srgbClr val="0000FF"/>
                </a:solidFill>
                <a:cs typeface="Times New Roman" panose="02020603050405020304" pitchFamily="18" charset="0"/>
              </a:rPr>
              <a:t>一般表达式。</a:t>
            </a:r>
            <a:endParaRPr lang="en-US" altLang="zh-CN" sz="2000" dirty="0">
              <a:solidFill>
                <a:srgbClr val="0000FF"/>
              </a:solidFill>
              <a:cs typeface="Times New Roman" panose="02020603050405020304" pitchFamily="18" charset="0"/>
            </a:endParaRPr>
          </a:p>
          <a:p>
            <a:pPr marL="531813" lvl="2" indent="-258763">
              <a:lnSpc>
                <a:spcPct val="130000"/>
              </a:lnSpc>
            </a:pPr>
            <a:r>
              <a:rPr lang="en-US" altLang="zh-CN" sz="2400" dirty="0">
                <a:cs typeface="Times New Roman" panose="02020603050405020304" pitchFamily="18" charset="0"/>
              </a:rPr>
              <a:t>BPEL</a:t>
            </a:r>
            <a:r>
              <a:rPr lang="zh-CN" altLang="en-US" sz="2400" dirty="0">
                <a:cs typeface="Times New Roman" panose="02020603050405020304" pitchFamily="18" charset="0"/>
              </a:rPr>
              <a:t>表达式遵循</a:t>
            </a:r>
            <a:r>
              <a:rPr lang="en-US" altLang="zh-CN" sz="2400" dirty="0">
                <a:solidFill>
                  <a:srgbClr val="0000FF"/>
                </a:solidFill>
                <a:cs typeface="Times New Roman" panose="02020603050405020304" pitchFamily="18" charset="0"/>
              </a:rPr>
              <a:t>XPath1.0</a:t>
            </a:r>
            <a:r>
              <a:rPr lang="zh-CN" altLang="en-US" sz="2400" dirty="0">
                <a:solidFill>
                  <a:srgbClr val="0000FF"/>
                </a:solidFill>
                <a:cs typeface="Times New Roman" panose="02020603050405020304" pitchFamily="18" charset="0"/>
              </a:rPr>
              <a:t>标准</a:t>
            </a:r>
            <a:r>
              <a:rPr lang="zh-CN" altLang="en-US" sz="2400" dirty="0">
                <a:cs typeface="Times New Roman" panose="02020603050405020304" pitchFamily="18" charset="0"/>
              </a:rPr>
              <a:t>，其中布尔表达式的取值是</a:t>
            </a:r>
            <a:r>
              <a:rPr lang="en-US" altLang="zh-CN" sz="2400" dirty="0">
                <a:solidFill>
                  <a:srgbClr val="0000FF"/>
                </a:solidFill>
                <a:cs typeface="Times New Roman" panose="02020603050405020304" pitchFamily="18" charset="0"/>
              </a:rPr>
              <a:t>XPath</a:t>
            </a:r>
            <a:r>
              <a:rPr lang="zh-CN" altLang="en-US" sz="2400" dirty="0">
                <a:solidFill>
                  <a:srgbClr val="0000FF"/>
                </a:solidFill>
                <a:cs typeface="Times New Roman" panose="02020603050405020304" pitchFamily="18" charset="0"/>
              </a:rPr>
              <a:t>中的</a:t>
            </a:r>
            <a:r>
              <a:rPr lang="en-US" altLang="zh-CN" sz="2400" dirty="0">
                <a:solidFill>
                  <a:srgbClr val="0000FF"/>
                </a:solidFill>
                <a:cs typeface="Times New Roman" panose="02020603050405020304" pitchFamily="18" charset="0"/>
              </a:rPr>
              <a:t>Boolean</a:t>
            </a:r>
            <a:r>
              <a:rPr lang="zh-CN" altLang="en-US" sz="2400" dirty="0">
                <a:solidFill>
                  <a:srgbClr val="0000FF"/>
                </a:solidFill>
                <a:cs typeface="Times New Roman" panose="02020603050405020304" pitchFamily="18" charset="0"/>
              </a:rPr>
              <a:t>类型</a:t>
            </a:r>
            <a:r>
              <a:rPr lang="zh-CN" altLang="en-US" sz="2400" dirty="0">
                <a:cs typeface="Times New Roman" panose="02020603050405020304" pitchFamily="18" charset="0"/>
              </a:rPr>
              <a:t>；终止时间表达式的取值是</a:t>
            </a:r>
            <a:r>
              <a:rPr lang="en-US" altLang="zh-CN" sz="2400" dirty="0">
                <a:solidFill>
                  <a:srgbClr val="0000FF"/>
                </a:solidFill>
                <a:cs typeface="Times New Roman" panose="02020603050405020304" pitchFamily="18" charset="0"/>
              </a:rPr>
              <a:t>XML Schema</a:t>
            </a:r>
            <a:r>
              <a:rPr lang="zh-CN" altLang="en-US" sz="2400" dirty="0">
                <a:solidFill>
                  <a:srgbClr val="0000FF"/>
                </a:solidFill>
                <a:cs typeface="Times New Roman" panose="02020603050405020304" pitchFamily="18" charset="0"/>
              </a:rPr>
              <a:t>中的</a:t>
            </a:r>
            <a:r>
              <a:rPr lang="en-US" altLang="zh-CN" sz="2400" dirty="0" err="1">
                <a:solidFill>
                  <a:srgbClr val="0000FF"/>
                </a:solidFill>
                <a:cs typeface="Times New Roman" panose="02020603050405020304" pitchFamily="18" charset="0"/>
              </a:rPr>
              <a:t>dateTime</a:t>
            </a:r>
            <a:r>
              <a:rPr lang="zh-CN" altLang="en-US" sz="2400" dirty="0">
                <a:solidFill>
                  <a:srgbClr val="0000FF"/>
                </a:solidFill>
                <a:cs typeface="Times New Roman" panose="02020603050405020304" pitchFamily="18" charset="0"/>
              </a:rPr>
              <a:t>或</a:t>
            </a:r>
            <a:r>
              <a:rPr lang="en-US" altLang="zh-CN" sz="2400" dirty="0">
                <a:solidFill>
                  <a:srgbClr val="0000FF"/>
                </a:solidFill>
                <a:cs typeface="Times New Roman" panose="02020603050405020304" pitchFamily="18" charset="0"/>
              </a:rPr>
              <a:t>date</a:t>
            </a:r>
            <a:r>
              <a:rPr lang="zh-CN" altLang="en-US" sz="2400" dirty="0">
                <a:solidFill>
                  <a:srgbClr val="0000FF"/>
                </a:solidFill>
                <a:cs typeface="Times New Roman" panose="02020603050405020304" pitchFamily="18" charset="0"/>
              </a:rPr>
              <a:t>类</a:t>
            </a:r>
            <a:r>
              <a:rPr lang="zh-CN" altLang="en-US" sz="2400" dirty="0">
                <a:cs typeface="Times New Roman" panose="02020603050405020304" pitchFamily="18" charset="0"/>
              </a:rPr>
              <a:t>型；持续时间表达式的取值是</a:t>
            </a:r>
            <a:r>
              <a:rPr lang="en-US" altLang="zh-CN" sz="2400" dirty="0">
                <a:solidFill>
                  <a:srgbClr val="0000FF"/>
                </a:solidFill>
                <a:cs typeface="Times New Roman" panose="02020603050405020304" pitchFamily="18" charset="0"/>
              </a:rPr>
              <a:t>XML Schema</a:t>
            </a:r>
            <a:r>
              <a:rPr lang="zh-CN" altLang="en-US" sz="2400" dirty="0">
                <a:solidFill>
                  <a:srgbClr val="0000FF"/>
                </a:solidFill>
                <a:cs typeface="Times New Roman" panose="02020603050405020304" pitchFamily="18" charset="0"/>
              </a:rPr>
              <a:t>中的</a:t>
            </a:r>
            <a:r>
              <a:rPr lang="en-US" altLang="zh-CN" sz="2400" dirty="0">
                <a:solidFill>
                  <a:srgbClr val="0000FF"/>
                </a:solidFill>
                <a:cs typeface="Times New Roman" panose="02020603050405020304" pitchFamily="18" charset="0"/>
              </a:rPr>
              <a:t>duration</a:t>
            </a:r>
            <a:r>
              <a:rPr lang="zh-CN" altLang="en-US" sz="2400" dirty="0">
                <a:solidFill>
                  <a:srgbClr val="0000FF"/>
                </a:solidFill>
                <a:cs typeface="Times New Roman" panose="02020603050405020304" pitchFamily="18" charset="0"/>
              </a:rPr>
              <a:t>类型</a:t>
            </a:r>
            <a:r>
              <a:rPr lang="zh-CN" altLang="en-US" sz="2400" dirty="0">
                <a:cs typeface="Times New Roman" panose="02020603050405020304" pitchFamily="18" charset="0"/>
              </a:rPr>
              <a:t>；一般表达式的取值可以是</a:t>
            </a:r>
            <a:r>
              <a:rPr lang="en-US" altLang="zh-CN" sz="2400" dirty="0">
                <a:solidFill>
                  <a:srgbClr val="0000FF"/>
                </a:solidFill>
                <a:cs typeface="Times New Roman" panose="02020603050405020304" pitchFamily="18" charset="0"/>
              </a:rPr>
              <a:t>XPath</a:t>
            </a:r>
            <a:r>
              <a:rPr lang="zh-CN" altLang="en-US" sz="2400" dirty="0">
                <a:solidFill>
                  <a:srgbClr val="0000FF"/>
                </a:solidFill>
                <a:cs typeface="Times New Roman" panose="02020603050405020304" pitchFamily="18" charset="0"/>
              </a:rPr>
              <a:t>中的</a:t>
            </a:r>
            <a:r>
              <a:rPr lang="en-US" altLang="zh-CN" sz="2400" dirty="0">
                <a:solidFill>
                  <a:srgbClr val="0000FF"/>
                </a:solidFill>
                <a:cs typeface="Times New Roman" panose="02020603050405020304" pitchFamily="18" charset="0"/>
              </a:rPr>
              <a:t>string</a:t>
            </a:r>
            <a:r>
              <a:rPr lang="zh-CN" altLang="en-US" sz="2400" dirty="0">
                <a:solidFill>
                  <a:srgbClr val="0000FF"/>
                </a:solidFill>
                <a:cs typeface="Times New Roman" panose="02020603050405020304" pitchFamily="18" charset="0"/>
              </a:rPr>
              <a:t>、</a:t>
            </a:r>
            <a:r>
              <a:rPr lang="en-US" altLang="zh-CN" sz="2400" dirty="0">
                <a:solidFill>
                  <a:srgbClr val="0000FF"/>
                </a:solidFill>
                <a:cs typeface="Times New Roman" panose="02020603050405020304" pitchFamily="18" charset="0"/>
              </a:rPr>
              <a:t>number</a:t>
            </a:r>
            <a:r>
              <a:rPr lang="zh-CN" altLang="en-US" sz="2400" dirty="0">
                <a:solidFill>
                  <a:srgbClr val="0000FF"/>
                </a:solidFill>
                <a:cs typeface="Times New Roman" panose="02020603050405020304" pitchFamily="18" charset="0"/>
              </a:rPr>
              <a:t>或</a:t>
            </a:r>
            <a:r>
              <a:rPr lang="en-US" altLang="zh-CN" sz="2400" dirty="0">
                <a:solidFill>
                  <a:srgbClr val="0000FF"/>
                </a:solidFill>
                <a:cs typeface="Times New Roman" panose="02020603050405020304" pitchFamily="18" charset="0"/>
              </a:rPr>
              <a:t>Boolean</a:t>
            </a:r>
            <a:r>
              <a:rPr lang="zh-CN" altLang="en-US" sz="2400" dirty="0">
                <a:solidFill>
                  <a:srgbClr val="0000FF"/>
                </a:solidFill>
                <a:cs typeface="Times New Roman" panose="02020603050405020304" pitchFamily="18" charset="0"/>
              </a:rPr>
              <a:t>类型</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1213142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4.BPEL</a:t>
            </a:r>
            <a:r>
              <a:rPr lang="zh-CN" altLang="en-US" dirty="0"/>
              <a:t>基本活动</a:t>
            </a:r>
          </a:p>
        </p:txBody>
      </p:sp>
      <p:sp>
        <p:nvSpPr>
          <p:cNvPr id="5" name="内容占位符 4"/>
          <p:cNvSpPr>
            <a:spLocks noGrp="1"/>
          </p:cNvSpPr>
          <p:nvPr>
            <p:ph idx="1"/>
          </p:nvPr>
        </p:nvSpPr>
        <p:spPr/>
        <p:txBody>
          <a:bodyPr>
            <a:normAutofit/>
          </a:bodyPr>
          <a:lstStyle/>
          <a:p>
            <a:r>
              <a:rPr lang="en-US" altLang="zh-CN" sz="2400" dirty="0"/>
              <a:t>BPEL</a:t>
            </a:r>
            <a:r>
              <a:rPr lang="zh-CN" altLang="en-US" sz="2400" dirty="0"/>
              <a:t>基本活动是在其流程定义部分使用的活动原语。这些活动不能再包含其它活动。</a:t>
            </a:r>
            <a:endParaRPr lang="en-US" altLang="zh-CN" sz="2400" dirty="0"/>
          </a:p>
          <a:p>
            <a:pPr lvl="2"/>
            <a:r>
              <a:rPr lang="zh-CN" altLang="en-US" sz="2000" dirty="0"/>
              <a:t>如，</a:t>
            </a:r>
            <a:r>
              <a:rPr lang="en-US" altLang="zh-CN" sz="2000" dirty="0"/>
              <a:t>HelloWorld</a:t>
            </a:r>
            <a:r>
              <a:rPr lang="zh-CN" altLang="en-US" sz="2000" dirty="0"/>
              <a:t>实例中出现的接收</a:t>
            </a:r>
            <a:r>
              <a:rPr lang="en-US" altLang="zh-CN" sz="2000" dirty="0"/>
              <a:t>/</a:t>
            </a:r>
            <a:r>
              <a:rPr lang="zh-CN" altLang="en-US" sz="2000" dirty="0"/>
              <a:t>回复消息、调用、赋值等。</a:t>
            </a:r>
            <a:endParaRPr lang="en-US" altLang="zh-CN" sz="2000" dirty="0"/>
          </a:p>
          <a:p>
            <a:r>
              <a:rPr lang="en-US" altLang="zh-CN" sz="2400" dirty="0"/>
              <a:t>BPEL</a:t>
            </a:r>
            <a:r>
              <a:rPr lang="zh-CN" altLang="en-US" sz="2400" dirty="0"/>
              <a:t>基本活动包括以下</a:t>
            </a:r>
            <a:r>
              <a:rPr lang="en-US" altLang="zh-CN" sz="2400" dirty="0"/>
              <a:t>9</a:t>
            </a:r>
            <a:r>
              <a:rPr lang="zh-CN" altLang="en-US" sz="2400" dirty="0"/>
              <a:t>条语句：</a:t>
            </a:r>
            <a:endParaRPr lang="en-US" altLang="zh-CN" sz="2400" dirty="0"/>
          </a:p>
          <a:p>
            <a:pPr lvl="2"/>
            <a:r>
              <a:rPr lang="en-US" altLang="zh-CN" sz="2000" dirty="0">
                <a:solidFill>
                  <a:srgbClr val="0000FF"/>
                </a:solidFill>
              </a:rPr>
              <a:t>receive</a:t>
            </a:r>
            <a:r>
              <a:rPr lang="zh-CN" altLang="en-US" sz="2000" dirty="0">
                <a:solidFill>
                  <a:srgbClr val="0000FF"/>
                </a:solidFill>
              </a:rPr>
              <a:t>、</a:t>
            </a:r>
            <a:r>
              <a:rPr lang="en-US" altLang="zh-CN" sz="2000" dirty="0">
                <a:solidFill>
                  <a:srgbClr val="0000FF"/>
                </a:solidFill>
              </a:rPr>
              <a:t>reply</a:t>
            </a:r>
            <a:r>
              <a:rPr lang="zh-CN" altLang="en-US" sz="2000" dirty="0">
                <a:solidFill>
                  <a:srgbClr val="0000FF"/>
                </a:solidFill>
              </a:rPr>
              <a:t>、</a:t>
            </a:r>
            <a:r>
              <a:rPr lang="en-US" altLang="zh-CN" sz="2000" dirty="0">
                <a:solidFill>
                  <a:srgbClr val="0000FF"/>
                </a:solidFill>
              </a:rPr>
              <a:t>invoke</a:t>
            </a:r>
            <a:r>
              <a:rPr lang="zh-CN" altLang="en-US" sz="2000" dirty="0">
                <a:solidFill>
                  <a:srgbClr val="0000FF"/>
                </a:solidFill>
              </a:rPr>
              <a:t>、</a:t>
            </a:r>
            <a:r>
              <a:rPr lang="en-US" altLang="zh-CN" sz="2000" dirty="0">
                <a:solidFill>
                  <a:srgbClr val="0000FF"/>
                </a:solidFill>
              </a:rPr>
              <a:t>assign</a:t>
            </a:r>
            <a:r>
              <a:rPr lang="zh-CN" altLang="en-US" sz="2000" dirty="0">
                <a:solidFill>
                  <a:srgbClr val="0000FF"/>
                </a:solidFill>
              </a:rPr>
              <a:t>、</a:t>
            </a:r>
            <a:r>
              <a:rPr lang="en-US" altLang="zh-CN" sz="2000" dirty="0">
                <a:solidFill>
                  <a:srgbClr val="0000FF"/>
                </a:solidFill>
              </a:rPr>
              <a:t>wait</a:t>
            </a:r>
            <a:r>
              <a:rPr lang="zh-CN" altLang="en-US" sz="2000" dirty="0">
                <a:solidFill>
                  <a:srgbClr val="0000FF"/>
                </a:solidFill>
              </a:rPr>
              <a:t>、</a:t>
            </a:r>
            <a:r>
              <a:rPr lang="en-US" altLang="zh-CN" sz="2000" dirty="0">
                <a:solidFill>
                  <a:srgbClr val="0000FF"/>
                </a:solidFill>
              </a:rPr>
              <a:t>empty</a:t>
            </a:r>
            <a:r>
              <a:rPr lang="zh-CN" altLang="en-US" sz="2000" dirty="0">
                <a:solidFill>
                  <a:srgbClr val="0000FF"/>
                </a:solidFill>
              </a:rPr>
              <a:t>、</a:t>
            </a:r>
            <a:r>
              <a:rPr lang="en-US" altLang="zh-CN" sz="2000" dirty="0">
                <a:solidFill>
                  <a:srgbClr val="0000FF"/>
                </a:solidFill>
              </a:rPr>
              <a:t>terminate</a:t>
            </a:r>
            <a:r>
              <a:rPr lang="zh-CN" altLang="en-US" sz="2000" dirty="0">
                <a:solidFill>
                  <a:srgbClr val="0000FF"/>
                </a:solidFill>
              </a:rPr>
              <a:t>、</a:t>
            </a:r>
            <a:r>
              <a:rPr lang="en-US" altLang="zh-CN" sz="2000" dirty="0">
                <a:solidFill>
                  <a:srgbClr val="0000FF"/>
                </a:solidFill>
              </a:rPr>
              <a:t>throw</a:t>
            </a:r>
            <a:r>
              <a:rPr lang="zh-CN" altLang="en-US" sz="2000" dirty="0">
                <a:solidFill>
                  <a:srgbClr val="0000FF"/>
                </a:solidFill>
              </a:rPr>
              <a:t>、</a:t>
            </a:r>
            <a:r>
              <a:rPr lang="en-US" altLang="zh-CN" sz="2000" dirty="0">
                <a:solidFill>
                  <a:srgbClr val="0000FF"/>
                </a:solidFill>
              </a:rPr>
              <a:t>compensate</a:t>
            </a:r>
          </a:p>
          <a:p>
            <a:pPr marL="457200" indent="-457200">
              <a:buFont typeface="+mj-ea"/>
              <a:buAutoNum type="circleNumDbPlain"/>
            </a:pPr>
            <a:r>
              <a:rPr lang="zh-CN" altLang="en-US" sz="2400" dirty="0">
                <a:solidFill>
                  <a:srgbClr val="C00000"/>
                </a:solidFill>
              </a:rPr>
              <a:t>调用和提供</a:t>
            </a:r>
            <a:r>
              <a:rPr lang="en-US" altLang="zh-CN" sz="2400" dirty="0">
                <a:solidFill>
                  <a:srgbClr val="C00000"/>
                </a:solidFill>
              </a:rPr>
              <a:t>Web</a:t>
            </a:r>
            <a:r>
              <a:rPr lang="zh-CN" altLang="en-US" sz="2400" dirty="0">
                <a:solidFill>
                  <a:srgbClr val="C00000"/>
                </a:solidFill>
              </a:rPr>
              <a:t>服务操作</a:t>
            </a:r>
            <a:endParaRPr lang="en-US" altLang="zh-CN" sz="2400" dirty="0">
              <a:solidFill>
                <a:srgbClr val="C00000"/>
              </a:solidFill>
            </a:endParaRPr>
          </a:p>
          <a:p>
            <a:pPr marL="906463" lvl="2" indent="-457200"/>
            <a:r>
              <a:rPr lang="zh-CN" altLang="en-US" sz="2000" dirty="0"/>
              <a:t>涉及</a:t>
            </a:r>
            <a:r>
              <a:rPr lang="en-US" altLang="zh-CN" sz="2000" dirty="0">
                <a:solidFill>
                  <a:srgbClr val="0000FF"/>
                </a:solidFill>
              </a:rPr>
              <a:t>receive</a:t>
            </a:r>
            <a:r>
              <a:rPr lang="zh-CN" altLang="en-US" sz="2000" dirty="0">
                <a:solidFill>
                  <a:srgbClr val="0000FF"/>
                </a:solidFill>
              </a:rPr>
              <a:t>、</a:t>
            </a:r>
            <a:r>
              <a:rPr lang="en-US" altLang="zh-CN" sz="2000" dirty="0">
                <a:solidFill>
                  <a:srgbClr val="0000FF"/>
                </a:solidFill>
              </a:rPr>
              <a:t>reply</a:t>
            </a:r>
            <a:r>
              <a:rPr lang="zh-CN" altLang="en-US" sz="2000" dirty="0">
                <a:solidFill>
                  <a:srgbClr val="0000FF"/>
                </a:solidFill>
              </a:rPr>
              <a:t>、</a:t>
            </a:r>
            <a:r>
              <a:rPr lang="en-US" altLang="zh-CN" sz="2000" dirty="0">
                <a:solidFill>
                  <a:srgbClr val="0000FF"/>
                </a:solidFill>
              </a:rPr>
              <a:t>invoke</a:t>
            </a:r>
            <a:r>
              <a:rPr lang="zh-CN" altLang="en-US" sz="2000" dirty="0"/>
              <a:t>三个</a:t>
            </a:r>
            <a:r>
              <a:rPr lang="en-US" altLang="zh-CN" sz="2000" dirty="0"/>
              <a:t>BPEL</a:t>
            </a:r>
            <a:r>
              <a:rPr lang="zh-CN" altLang="en-US" sz="2000" dirty="0"/>
              <a:t>基本活动。</a:t>
            </a:r>
            <a:endParaRPr lang="en-US" altLang="zh-CN" sz="2000" dirty="0"/>
          </a:p>
          <a:p>
            <a:pPr marL="906463" lvl="2" indent="-457200"/>
            <a:r>
              <a:rPr lang="en-US" altLang="zh-CN" sz="2000" dirty="0"/>
              <a:t>BPEL</a:t>
            </a:r>
            <a:r>
              <a:rPr lang="zh-CN" altLang="en-US" sz="2000" dirty="0"/>
              <a:t>程序既可作为客户端调用其他</a:t>
            </a:r>
            <a:r>
              <a:rPr lang="en-US" altLang="zh-CN" sz="2000" dirty="0"/>
              <a:t>Web</a:t>
            </a:r>
            <a:r>
              <a:rPr lang="zh-CN" altLang="en-US" sz="2000" dirty="0"/>
              <a:t>服务的操作，也可作为服务端提供</a:t>
            </a:r>
            <a:r>
              <a:rPr lang="en-US" altLang="zh-CN" sz="2000" dirty="0"/>
              <a:t>Web</a:t>
            </a:r>
            <a:r>
              <a:rPr lang="zh-CN" altLang="en-US" sz="2000" dirty="0"/>
              <a:t>服务的操作。</a:t>
            </a:r>
          </a:p>
        </p:txBody>
      </p:sp>
    </p:spTree>
    <p:extLst>
      <p:ext uri="{BB962C8B-B14F-4D97-AF65-F5344CB8AC3E}">
        <p14:creationId xmlns:p14="http://schemas.microsoft.com/office/powerpoint/2010/main" val="1816522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0633" y="2165938"/>
            <a:ext cx="411788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838523" y="867785"/>
            <a:ext cx="6739790" cy="961289"/>
          </a:xfrm>
          <a:prstGeom prst="rect">
            <a:avLst/>
          </a:prstGeom>
        </p:spPr>
        <p:txBody>
          <a:bodyPr wrap="square">
            <a:spAutoFit/>
          </a:bodyPr>
          <a:lstStyle/>
          <a:p>
            <a:pPr marL="0" lvl="2">
              <a:lnSpc>
                <a:spcPct val="150000"/>
              </a:lnSpc>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语句以“</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Request-response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”模式实现和</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服务操作的同步交互。</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箭头连接符 8"/>
          <p:cNvCxnSpPr/>
          <p:nvPr/>
        </p:nvCxnSpPr>
        <p:spPr>
          <a:xfrm flipH="1">
            <a:off x="3241809" y="1875897"/>
            <a:ext cx="144016" cy="868812"/>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4370929" y="4002142"/>
            <a:ext cx="1895216" cy="144016"/>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370929" y="4146158"/>
            <a:ext cx="1895216" cy="682067"/>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261545" y="2580759"/>
            <a:ext cx="2592288" cy="2862322"/>
          </a:xfrm>
          <a:prstGeom prst="rect">
            <a:avLst/>
          </a:prstGeom>
        </p:spPr>
        <p:txBody>
          <a:bodyPr wrap="square">
            <a:spAutoFit/>
          </a:bodyPr>
          <a:lstStyle/>
          <a:p>
            <a:pPr marL="0" lvl="2"/>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程序先用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语句以“</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One-way</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”模式向</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服务操作发送消息，但</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程序并不等待返回消息，而是继续执行，在后续某处，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receive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语句等待回复消息。</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TextBox 27"/>
          <p:cNvSpPr txBox="1"/>
          <p:nvPr/>
        </p:nvSpPr>
        <p:spPr>
          <a:xfrm>
            <a:off x="467544" y="265298"/>
            <a:ext cx="6912768"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srgbClr val="FF0000"/>
                </a:solidFill>
                <a:latin typeface="微软雅黑" panose="020B0503020204020204" pitchFamily="34" charset="-122"/>
                <a:ea typeface="微软雅黑" panose="020B0503020204020204" pitchFamily="34" charset="-122"/>
              </a:rPr>
              <a:t>BPEL</a:t>
            </a:r>
            <a:r>
              <a:rPr lang="zh-CN" altLang="en-US" sz="2400" b="1" dirty="0">
                <a:solidFill>
                  <a:srgbClr val="FF0000"/>
                </a:solidFill>
                <a:latin typeface="微软雅黑" panose="020B0503020204020204" pitchFamily="34" charset="-122"/>
                <a:ea typeface="微软雅黑" panose="020B0503020204020204" pitchFamily="34" charset="-122"/>
              </a:rPr>
              <a:t>程序作为客户端调用其他</a:t>
            </a:r>
            <a:r>
              <a:rPr lang="en-US" altLang="zh-CN" sz="2400" b="1" dirty="0">
                <a:solidFill>
                  <a:srgbClr val="FF0000"/>
                </a:solidFill>
                <a:latin typeface="微软雅黑" panose="020B0503020204020204" pitchFamily="34" charset="-122"/>
                <a:ea typeface="微软雅黑" panose="020B0503020204020204" pitchFamily="34" charset="-122"/>
              </a:rPr>
              <a:t>Web</a:t>
            </a:r>
            <a:r>
              <a:rPr lang="zh-CN" altLang="en-US" sz="2400" b="1" dirty="0">
                <a:solidFill>
                  <a:srgbClr val="FF0000"/>
                </a:solidFill>
                <a:latin typeface="微软雅黑" panose="020B0503020204020204" pitchFamily="34" charset="-122"/>
                <a:ea typeface="微软雅黑" panose="020B0503020204020204" pitchFamily="34" charset="-122"/>
              </a:rPr>
              <a:t>服务操作</a:t>
            </a:r>
          </a:p>
        </p:txBody>
      </p:sp>
    </p:spTree>
    <p:extLst>
      <p:ext uri="{BB962C8B-B14F-4D97-AF65-F5344CB8AC3E}">
        <p14:creationId xmlns:p14="http://schemas.microsoft.com/office/powerpoint/2010/main" val="1248331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67544" y="476672"/>
            <a:ext cx="7920880" cy="453457"/>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22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程序向库存服务中的检查库存操作发出的调用请求</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899592" y="1196752"/>
            <a:ext cx="7056784" cy="1883657"/>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&lt;invoke name=“</a:t>
            </a:r>
            <a:r>
              <a:rPr lang="en-US" altLang="zh-CN" sz="2000" dirty="0" err="1">
                <a:solidFill>
                  <a:srgbClr val="3333CC"/>
                </a:solidFill>
                <a:latin typeface="Times New Roman" panose="02020603050405020304" pitchFamily="18" charset="0"/>
                <a:cs typeface="Times New Roman" panose="02020603050405020304" pitchFamily="18" charset="0"/>
              </a:rPr>
              <a:t>stockCheck</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stockCheckLink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stock:StockPortType</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checkStock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inputVariable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checkStockRequest</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outputVariable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checkStockResponse</a:t>
            </a:r>
            <a:r>
              <a:rPr lang="en-US" altLang="zh-CN" sz="2000" dirty="0">
                <a:solidFill>
                  <a:srgbClr val="3333CC"/>
                </a:solidFill>
                <a:latin typeface="Times New Roman" panose="02020603050405020304" pitchFamily="18" charset="0"/>
                <a:cs typeface="Times New Roman" panose="02020603050405020304" pitchFamily="18" charset="0"/>
              </a:rPr>
              <a:t>”/ &gt;</a:t>
            </a:r>
          </a:p>
        </p:txBody>
      </p:sp>
      <p:sp>
        <p:nvSpPr>
          <p:cNvPr id="7" name="矩形 6"/>
          <p:cNvSpPr/>
          <p:nvPr/>
        </p:nvSpPr>
        <p:spPr>
          <a:xfrm>
            <a:off x="683568" y="3284984"/>
            <a:ext cx="7848872" cy="2536400"/>
          </a:xfrm>
          <a:prstGeom prst="rect">
            <a:avLst/>
          </a:prstGeom>
        </p:spPr>
        <p:txBody>
          <a:bodyPr wrap="square">
            <a:spAutoFit/>
          </a:bodyPr>
          <a:lstStyle/>
          <a:p>
            <a:pPr marL="342900" lvl="2" indent="-342900">
              <a:lnSpc>
                <a:spcPct val="150000"/>
              </a:lnSpc>
              <a:buFont typeface="Arial" panose="020B0604020202020204" pitchFamily="34" charset="0"/>
              <a:buChar char="•"/>
            </a:pP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语句依赖于过程和成员</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服务之间定义的伙伴</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链接关系</a:t>
            </a:r>
            <a:r>
              <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lnSpc>
                <a:spcPct val="130000"/>
              </a:lnSpc>
              <a:buFont typeface="Arial" panose="020B0604020202020204" pitchFamily="34" charset="0"/>
              <a:buChar char="•"/>
            </a:pP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lnSpc>
                <a:spcPct val="150000"/>
              </a:lnSpc>
              <a:buFont typeface="Arial" panose="020B0604020202020204" pitchFamily="34" charset="0"/>
              <a:buChar char="•"/>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因库存服务提供 操作既有输入也有输出，故是一个“</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request-response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”模式的同步调用，调用的输入参数来自</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checkStockRequest</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变量，调用的输出被保存在</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checkStockResponse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变量。</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62492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67544" y="230450"/>
            <a:ext cx="7920880" cy="453457"/>
          </a:xfrm>
          <a:prstGeom prst="rect">
            <a:avLst/>
          </a:prstGeom>
          <a:noFill/>
        </p:spPr>
        <p:txBody>
          <a:bodyPr wrap="square" rtlCol="0">
            <a:spAutoFit/>
          </a:bodyPr>
          <a:lstStyle/>
          <a:p>
            <a:pPr>
              <a:lnSpc>
                <a:spcPct val="13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23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过程作为客户端调用异步发票服务示例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611560" y="836712"/>
            <a:ext cx="7920880" cy="2853153"/>
          </a:xfrm>
          <a:prstGeom prst="rect">
            <a:avLst/>
          </a:prstGeom>
          <a:solidFill>
            <a:schemeClr val="bg1">
              <a:lumMod val="95000"/>
            </a:schemeClr>
          </a:solidFill>
        </p:spPr>
        <p:txBody>
          <a:bodyPr wrap="square" rtlCol="0">
            <a:spAutoFit/>
          </a:bodyPr>
          <a:lstStyle/>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&lt;invoke name=“</a:t>
            </a:r>
            <a:r>
              <a:rPr lang="en-US" altLang="zh-CN" sz="2000" dirty="0" err="1">
                <a:solidFill>
                  <a:srgbClr val="3333CC"/>
                </a:solidFill>
                <a:latin typeface="Times New Roman" panose="02020603050405020304" pitchFamily="18" charset="0"/>
                <a:cs typeface="Times New Roman" panose="02020603050405020304" pitchFamily="18" charset="0"/>
              </a:rPr>
              <a:t>invoiceService</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invoiceLink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inv:InvoicePortType</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createInvoice</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inputVariable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invoiceRequest</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&lt;invoke name=“</a:t>
            </a:r>
            <a:r>
              <a:rPr lang="en-US" altLang="zh-CN" sz="2000" dirty="0" err="1">
                <a:solidFill>
                  <a:srgbClr val="3333CC"/>
                </a:solidFill>
                <a:latin typeface="Times New Roman" panose="02020603050405020304" pitchFamily="18" charset="0"/>
                <a:cs typeface="Times New Roman" panose="02020603050405020304" pitchFamily="18" charset="0"/>
              </a:rPr>
              <a:t>receiveService</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invoiceLink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tns:invoiceCallback</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sendInvoice</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variable=“invoice”/&gt;</a:t>
            </a:r>
          </a:p>
        </p:txBody>
      </p:sp>
      <p:sp>
        <p:nvSpPr>
          <p:cNvPr id="7" name="矩形 6"/>
          <p:cNvSpPr/>
          <p:nvPr/>
        </p:nvSpPr>
        <p:spPr>
          <a:xfrm>
            <a:off x="251520" y="4005064"/>
            <a:ext cx="8640960" cy="2554545"/>
          </a:xfrm>
          <a:prstGeom prst="rect">
            <a:avLst/>
          </a:prstGeom>
        </p:spPr>
        <p:txBody>
          <a:bodyPr wrap="square">
            <a:spAutoFit/>
          </a:bodyPr>
          <a:lstStyle/>
          <a:p>
            <a:pPr marL="342900" lvl="2" indent="-342900">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过程首先通过</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语句调用发票服务的单项操作</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createInvoice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，然后再利用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receive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接收返回</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结果。</a:t>
            </a: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buFont typeface="Arial" panose="020B0604020202020204" pitchFamily="34" charset="0"/>
              <a:buChar char="•"/>
            </a:pP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注意</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点</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endParaRPr lang="en-US" altLang="zh-CN"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endParaRPr>
          </a:p>
          <a:p>
            <a:pPr marL="342900" lvl="2" indent="-342900">
              <a:buFont typeface="Arial" panose="020B0604020202020204" pitchFamily="34" charset="0"/>
              <a:buChar char="•"/>
            </a:pP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1)invoke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语句只有一个属性</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inputVariable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，没有</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outputVariable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属性，这是区分单向调用和请求</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响应调用的</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特征；</a:t>
            </a: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endParaRPr>
          </a:p>
          <a:p>
            <a:pPr marL="342900" lvl="2" indent="-342900">
              <a:buFont typeface="Arial" panose="020B0604020202020204" pitchFamily="34" charset="0"/>
              <a:buChar char="•"/>
            </a:pP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2)receive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语句没有</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createInstance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属性，表明这是在程序开始运行后接收异步调用的回复。</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8345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2.</a:t>
            </a:r>
            <a:r>
              <a:rPr lang="zh-CN" altLang="en-US" b="0" dirty="0"/>
              <a:t>一个简单的</a:t>
            </a:r>
            <a:r>
              <a:rPr lang="en-US" altLang="zh-CN" b="0" dirty="0"/>
              <a:t>BPEL</a:t>
            </a:r>
            <a:r>
              <a:rPr lang="zh-CN" altLang="en-US" b="0" dirty="0"/>
              <a:t>程序</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836712"/>
            <a:ext cx="6618717" cy="345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5536" y="4437111"/>
            <a:ext cx="8208912"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介绍如何编制和调用一个简单的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程序最终保存在文件</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HelloWorld.bpel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程序流程：流程开始于接收到一条调用请求消息，然后该流程调用一个简单的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服务操作，该操作的功能是返回“</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！”字符串，流程把调用结果复制到回复变量后把消息回复给调用者。</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75435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088713"/>
            <a:ext cx="4526130" cy="3020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03548" y="1242704"/>
            <a:ext cx="7992888" cy="540341"/>
          </a:xfrm>
          <a:prstGeom prst="rect">
            <a:avLst/>
          </a:prstGeom>
        </p:spPr>
        <p:txBody>
          <a:bodyPr wrap="square">
            <a:spAutoFit/>
          </a:bodyPr>
          <a:lstStyle/>
          <a:p>
            <a:pPr marL="0" lvl="2">
              <a:lnSpc>
                <a:spcPct val="150000"/>
              </a:lnSpc>
            </a:pPr>
            <a:r>
              <a:rPr lang="en-US" altLang="zh-CN"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程序用通过一对“</a:t>
            </a:r>
            <a:r>
              <a:rPr lang="en-US" altLang="zh-CN"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receive-reply</a:t>
            </a:r>
            <a:r>
              <a:rPr lang="zh-CN" altLang="en-US"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rPr>
              <a:t>”语句提供同步操作服务。</a:t>
            </a:r>
            <a:endParaRPr lang="en-US" altLang="zh-CN" sz="2200" dirty="0">
              <a:solidFill>
                <a:srgbClr val="CC00FF"/>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9" name="直接箭头连接符 8"/>
          <p:cNvCxnSpPr/>
          <p:nvPr/>
        </p:nvCxnSpPr>
        <p:spPr>
          <a:xfrm flipH="1">
            <a:off x="2771800" y="1875897"/>
            <a:ext cx="144016" cy="689007"/>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635896" y="3930134"/>
            <a:ext cx="1728192" cy="0"/>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635896" y="3930134"/>
            <a:ext cx="1728192" cy="653166"/>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220072" y="3318798"/>
            <a:ext cx="3528391" cy="1938992"/>
          </a:xfrm>
          <a:prstGeom prst="rect">
            <a:avLst/>
          </a:prstGeom>
        </p:spPr>
        <p:txBody>
          <a:bodyPr wrap="square">
            <a:spAutoFit/>
          </a:bodyPr>
          <a:lstStyle/>
          <a:p>
            <a:pPr marL="285750" lvl="2" indent="-285750">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程序通过一对“</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receive-invoke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”语句提供异步操作。</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2" indent="-285750">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此时，</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程序在接口中声明的操作必须是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one-way</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模式</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TextBox 27"/>
          <p:cNvSpPr txBox="1"/>
          <p:nvPr/>
        </p:nvSpPr>
        <p:spPr>
          <a:xfrm>
            <a:off x="472723" y="376192"/>
            <a:ext cx="648072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solidFill>
                  <a:srgbClr val="FF0000"/>
                </a:solidFill>
                <a:latin typeface="微软雅黑" panose="020B0503020204020204" pitchFamily="34" charset="-122"/>
                <a:ea typeface="微软雅黑" panose="020B0503020204020204" pitchFamily="34" charset="-122"/>
              </a:rPr>
              <a:t>BPEL</a:t>
            </a:r>
            <a:r>
              <a:rPr lang="zh-CN" altLang="en-US" sz="2400" b="1" dirty="0">
                <a:solidFill>
                  <a:srgbClr val="FF0000"/>
                </a:solidFill>
                <a:latin typeface="微软雅黑" panose="020B0503020204020204" pitchFamily="34" charset="-122"/>
                <a:ea typeface="微软雅黑" panose="020B0503020204020204" pitchFamily="34" charset="-122"/>
              </a:rPr>
              <a:t>程序提供的</a:t>
            </a:r>
            <a:r>
              <a:rPr lang="en-US" altLang="zh-CN" sz="2400" b="1" dirty="0">
                <a:solidFill>
                  <a:srgbClr val="FF0000"/>
                </a:solidFill>
                <a:latin typeface="微软雅黑" panose="020B0503020204020204" pitchFamily="34" charset="-122"/>
                <a:ea typeface="微软雅黑" panose="020B0503020204020204" pitchFamily="34" charset="-122"/>
              </a:rPr>
              <a:t>Web</a:t>
            </a:r>
            <a:r>
              <a:rPr lang="zh-CN" altLang="en-US" sz="2400" b="1" dirty="0">
                <a:solidFill>
                  <a:srgbClr val="FF0000"/>
                </a:solidFill>
                <a:latin typeface="微软雅黑" panose="020B0503020204020204" pitchFamily="34" charset="-122"/>
                <a:ea typeface="微软雅黑" panose="020B0503020204020204" pitchFamily="34" charset="-122"/>
              </a:rPr>
              <a:t>服务</a:t>
            </a:r>
          </a:p>
        </p:txBody>
      </p:sp>
    </p:spTree>
    <p:extLst>
      <p:ext uri="{BB962C8B-B14F-4D97-AF65-F5344CB8AC3E}">
        <p14:creationId xmlns:p14="http://schemas.microsoft.com/office/powerpoint/2010/main" val="2606985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67544" y="230450"/>
            <a:ext cx="7920880" cy="961289"/>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24   </a:t>
            </a:r>
            <a:r>
              <a:rPr lang="en-US" altLang="zh-CN" sz="20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HelloWorld.bpel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以异步方式提供服务的接收和回调语句，</a:t>
            </a:r>
            <a:endPar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此时，需要客户端提供回调接口。</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470276" y="1412776"/>
            <a:ext cx="8206179" cy="4853701"/>
          </a:xfrm>
          <a:prstGeom prst="rect">
            <a:avLst/>
          </a:prstGeom>
          <a:solidFill>
            <a:schemeClr val="bg1">
              <a:lumMod val="95000"/>
            </a:schemeClr>
          </a:solidFill>
        </p:spPr>
        <p:txBody>
          <a:bodyPr wrap="square" rtlCol="0">
            <a:spAutoFit/>
          </a:bodyPr>
          <a:lstStyle/>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a:t>
            </a:r>
            <a:r>
              <a:rPr lang="zh-CN" altLang="en-US" sz="2000" dirty="0">
                <a:solidFill>
                  <a:srgbClr val="3333CC"/>
                </a:solidFill>
                <a:latin typeface="Times New Roman" panose="02020603050405020304" pitchFamily="18" charset="0"/>
                <a:cs typeface="Times New Roman" panose="02020603050405020304" pitchFamily="18" charset="0"/>
              </a:rPr>
              <a:t>接收消息语句</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&lt;receive name=“</a:t>
            </a:r>
            <a:r>
              <a:rPr lang="en-US" altLang="zh-CN" sz="2000" dirty="0" err="1">
                <a:solidFill>
                  <a:srgbClr val="3333CC"/>
                </a:solidFill>
                <a:latin typeface="Times New Roman" panose="02020603050405020304" pitchFamily="18" charset="0"/>
                <a:cs typeface="Times New Roman" panose="02020603050405020304" pitchFamily="18" charset="0"/>
              </a:rPr>
              <a:t>receiveInput</a:t>
            </a: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=“client”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tns:HelloWorld</a:t>
            </a: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asncHelloWorldProcess</a:t>
            </a:r>
            <a:r>
              <a:rPr lang="en-US" altLang="zh-CN" sz="2000" dirty="0">
                <a:solidFill>
                  <a:srgbClr val="3333CC"/>
                </a:solidFill>
                <a:latin typeface="Times New Roman" panose="02020603050405020304" pitchFamily="18" charset="0"/>
                <a:cs typeface="Times New Roman" panose="02020603050405020304" pitchFamily="18" charset="0"/>
              </a:rPr>
              <a:t>” variable=“input” </a:t>
            </a:r>
            <a:r>
              <a:rPr lang="en-US" altLang="zh-CN" sz="2000" dirty="0" err="1">
                <a:solidFill>
                  <a:srgbClr val="3333CC"/>
                </a:solidFill>
                <a:latin typeface="Times New Roman" panose="02020603050405020304" pitchFamily="18" charset="0"/>
                <a:cs typeface="Times New Roman" panose="02020603050405020304" pitchFamily="18" charset="0"/>
              </a:rPr>
              <a:t>createInstance</a:t>
            </a:r>
            <a:r>
              <a:rPr lang="en-US" altLang="zh-CN" sz="2000" dirty="0">
                <a:solidFill>
                  <a:srgbClr val="3333CC"/>
                </a:solidFill>
                <a:latin typeface="Times New Roman" panose="02020603050405020304" pitchFamily="18" charset="0"/>
                <a:cs typeface="Times New Roman" panose="02020603050405020304" pitchFamily="18" charset="0"/>
              </a:rPr>
              <a:t>=“yes”/&gt;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inputVariable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invoiceRequest</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a:t>
            </a:r>
            <a:r>
              <a:rPr lang="zh-CN" altLang="en-US" sz="2000" dirty="0">
                <a:solidFill>
                  <a:srgbClr val="3333CC"/>
                </a:solidFill>
                <a:latin typeface="Times New Roman" panose="02020603050405020304" pitchFamily="18" charset="0"/>
                <a:cs typeface="Times New Roman" panose="02020603050405020304" pitchFamily="18" charset="0"/>
              </a:rPr>
              <a:t>异步回调客户端</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&lt;invoke name=“</a:t>
            </a:r>
            <a:r>
              <a:rPr lang="en-US" altLang="zh-CN" sz="2000" dirty="0" err="1">
                <a:solidFill>
                  <a:srgbClr val="3333CC"/>
                </a:solidFill>
                <a:latin typeface="Times New Roman" panose="02020603050405020304" pitchFamily="18" charset="0"/>
                <a:cs typeface="Times New Roman" panose="02020603050405020304" pitchFamily="18" charset="0"/>
              </a:rPr>
              <a:t>callbackClient</a:t>
            </a: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=“client”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tns:AsncHelloWorldCallback</a:t>
            </a:r>
            <a:r>
              <a:rPr lang="en-US" altLang="zh-CN" sz="2000"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onResult</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inputVariable</a:t>
            </a:r>
            <a:r>
              <a:rPr lang="en-US" altLang="zh-CN" sz="2000" dirty="0">
                <a:solidFill>
                  <a:srgbClr val="3333CC"/>
                </a:solidFill>
                <a:latin typeface="Times New Roman" panose="02020603050405020304" pitchFamily="18" charset="0"/>
                <a:cs typeface="Times New Roman" panose="02020603050405020304" pitchFamily="18" charset="0"/>
              </a:rPr>
              <a:t> =“output”/&gt;</a:t>
            </a:r>
          </a:p>
        </p:txBody>
      </p:sp>
    </p:spTree>
    <p:extLst>
      <p:ext uri="{BB962C8B-B14F-4D97-AF65-F5344CB8AC3E}">
        <p14:creationId xmlns:p14="http://schemas.microsoft.com/office/powerpoint/2010/main" val="431429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4.BPEL</a:t>
            </a:r>
            <a:r>
              <a:rPr lang="zh-CN" altLang="en-US" b="0"/>
              <a:t>基本活动</a:t>
            </a:r>
            <a:r>
              <a:rPr lang="en-US" altLang="zh-CN" b="0">
                <a:cs typeface="Times New Roman" panose="02020603050405020304" pitchFamily="18" charset="0"/>
              </a:rPr>
              <a:t>(cont</a:t>
            </a:r>
            <a:r>
              <a:rPr lang="en-US" altLang="zh-CN" b="0">
                <a:latin typeface="Bahnschrift" panose="020B0502040204020203" pitchFamily="34" charset="0"/>
                <a:cs typeface="Times New Roman" panose="02020603050405020304" pitchFamily="18" charset="0"/>
              </a:rPr>
              <a:t>’</a:t>
            </a:r>
            <a:r>
              <a:rPr lang="en-US" altLang="zh-CN" b="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a:xfrm>
            <a:off x="318356" y="764704"/>
            <a:ext cx="8363272" cy="1872208"/>
          </a:xfrm>
        </p:spPr>
        <p:txBody>
          <a:bodyPr>
            <a:normAutofit/>
          </a:bodyPr>
          <a:lstStyle/>
          <a:p>
            <a:pPr marL="457200" indent="-457200">
              <a:lnSpc>
                <a:spcPct val="130000"/>
              </a:lnSpc>
              <a:buFont typeface="+mj-ea"/>
              <a:buAutoNum type="circleNumDbPlain" startAt="2"/>
            </a:pPr>
            <a:r>
              <a:rPr lang="zh-CN" altLang="en-US" sz="2400" dirty="0">
                <a:solidFill>
                  <a:srgbClr val="C00000"/>
                </a:solidFill>
              </a:rPr>
              <a:t>赋值</a:t>
            </a:r>
            <a:endParaRPr lang="en-US" altLang="zh-CN" sz="2400" dirty="0">
              <a:solidFill>
                <a:srgbClr val="C00000"/>
              </a:solidFill>
            </a:endParaRPr>
          </a:p>
          <a:p>
            <a:pPr marL="906463" lvl="2" indent="-457200">
              <a:lnSpc>
                <a:spcPct val="130000"/>
              </a:lnSpc>
            </a:pPr>
            <a:r>
              <a:rPr lang="en-US" altLang="zh-CN" sz="2000" dirty="0"/>
              <a:t>BPEL</a:t>
            </a:r>
            <a:r>
              <a:rPr lang="zh-CN" altLang="en-US" sz="2000" dirty="0"/>
              <a:t>通过</a:t>
            </a:r>
            <a:r>
              <a:rPr lang="en-US" altLang="zh-CN" sz="2000" dirty="0">
                <a:solidFill>
                  <a:srgbClr val="0000FF"/>
                </a:solidFill>
              </a:rPr>
              <a:t>assign</a:t>
            </a:r>
            <a:r>
              <a:rPr lang="zh-CN" altLang="en-US" sz="2000" dirty="0"/>
              <a:t>语句实现对变量的赋值。</a:t>
            </a:r>
            <a:r>
              <a:rPr lang="en-US" altLang="zh-CN" sz="2000" dirty="0">
                <a:solidFill>
                  <a:srgbClr val="3333CC"/>
                </a:solidFill>
              </a:rPr>
              <a:t>assign</a:t>
            </a:r>
            <a:r>
              <a:rPr lang="zh-CN" altLang="en-US" sz="2000" dirty="0"/>
              <a:t>可以把一个表达式赋给一个变量。</a:t>
            </a:r>
            <a:endParaRPr lang="en-US" altLang="zh-CN" sz="2000" dirty="0"/>
          </a:p>
          <a:p>
            <a:pPr marL="906463" lvl="2" indent="-457200">
              <a:lnSpc>
                <a:spcPct val="130000"/>
              </a:lnSpc>
            </a:pPr>
            <a:r>
              <a:rPr lang="en-US" altLang="zh-CN" sz="2000" dirty="0"/>
              <a:t>BPEL</a:t>
            </a:r>
            <a:r>
              <a:rPr lang="zh-CN" altLang="en-US" sz="2000" dirty="0"/>
              <a:t>的默认表达式规范是</a:t>
            </a:r>
            <a:r>
              <a:rPr lang="en-US" altLang="zh-CN" sz="2000" dirty="0"/>
              <a:t>XPath</a:t>
            </a:r>
            <a:r>
              <a:rPr lang="zh-CN" altLang="en-US" sz="2000" dirty="0"/>
              <a:t>。</a:t>
            </a:r>
            <a:endParaRPr lang="en-US" altLang="zh-CN" sz="2000" dirty="0"/>
          </a:p>
        </p:txBody>
      </p:sp>
      <p:sp>
        <p:nvSpPr>
          <p:cNvPr id="4" name="TextBox 3"/>
          <p:cNvSpPr txBox="1"/>
          <p:nvPr/>
        </p:nvSpPr>
        <p:spPr>
          <a:xfrm>
            <a:off x="997735" y="3190910"/>
            <a:ext cx="7056784" cy="1938992"/>
          </a:xfrm>
          <a:prstGeom prst="rect">
            <a:avLst/>
          </a:prstGeom>
          <a:solidFill>
            <a:schemeClr val="bg1">
              <a:lumMod val="95000"/>
            </a:schemeClr>
          </a:solidFill>
        </p:spPr>
        <p:txBody>
          <a:bodyPr wrap="square" rtlCol="0">
            <a:spAutoFit/>
          </a:bodyPr>
          <a:lstStyle/>
          <a:p>
            <a:r>
              <a:rPr lang="en-US" altLang="zh-CN" sz="2000" dirty="0">
                <a:solidFill>
                  <a:srgbClr val="3333CC"/>
                </a:solidFill>
                <a:latin typeface="Times New Roman" panose="02020603050405020304" pitchFamily="18" charset="0"/>
                <a:cs typeface="Times New Roman" panose="02020603050405020304" pitchFamily="18" charset="0"/>
              </a:rPr>
              <a:t>&lt;assign&gt;</a:t>
            </a:r>
          </a:p>
          <a:p>
            <a:r>
              <a:rPr lang="en-US" altLang="zh-CN" sz="2000" dirty="0">
                <a:solidFill>
                  <a:srgbClr val="3333CC"/>
                </a:solidFill>
                <a:latin typeface="Times New Roman" panose="02020603050405020304" pitchFamily="18" charset="0"/>
                <a:cs typeface="Times New Roman" panose="02020603050405020304" pitchFamily="18" charset="0"/>
              </a:rPr>
              <a:t>      &lt;copy&gt;</a:t>
            </a:r>
          </a:p>
          <a:p>
            <a:r>
              <a:rPr lang="en-US" altLang="zh-CN" sz="2000" dirty="0">
                <a:solidFill>
                  <a:srgbClr val="3333CC"/>
                </a:solidFill>
                <a:latin typeface="Times New Roman" panose="02020603050405020304" pitchFamily="18" charset="0"/>
                <a:cs typeface="Times New Roman" panose="02020603050405020304" pitchFamily="18" charset="0"/>
              </a:rPr>
              <a:t>            &lt;from  variable=“PO”  part=“</a:t>
            </a:r>
            <a:r>
              <a:rPr lang="en-US" altLang="zh-CN" sz="2000" dirty="0" err="1">
                <a:solidFill>
                  <a:srgbClr val="3333CC"/>
                </a:solidFill>
                <a:latin typeface="Times New Roman" panose="02020603050405020304" pitchFamily="18" charset="0"/>
                <a:cs typeface="Times New Roman" panose="02020603050405020304" pitchFamily="18" charset="0"/>
              </a:rPr>
              <a:t>customerInfo</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&lt;to  variable=“</a:t>
            </a:r>
            <a:r>
              <a:rPr lang="en-US" altLang="zh-CN" sz="2000" dirty="0" err="1">
                <a:solidFill>
                  <a:srgbClr val="3333CC"/>
                </a:solidFill>
                <a:latin typeface="Times New Roman" panose="02020603050405020304" pitchFamily="18" charset="0"/>
                <a:cs typeface="Times New Roman" panose="02020603050405020304" pitchFamily="18" charset="0"/>
              </a:rPr>
              <a:t>creditRequest</a:t>
            </a:r>
            <a:r>
              <a:rPr lang="en-US" altLang="zh-CN" sz="2000" dirty="0">
                <a:solidFill>
                  <a:srgbClr val="3333CC"/>
                </a:solidFill>
                <a:latin typeface="Times New Roman" panose="02020603050405020304" pitchFamily="18" charset="0"/>
                <a:cs typeface="Times New Roman" panose="02020603050405020304" pitchFamily="18" charset="0"/>
              </a:rPr>
              <a:t>” part=“</a:t>
            </a:r>
            <a:r>
              <a:rPr lang="en-US" altLang="zh-CN" sz="2000" dirty="0" err="1">
                <a:solidFill>
                  <a:srgbClr val="3333CC"/>
                </a:solidFill>
                <a:latin typeface="Times New Roman" panose="02020603050405020304" pitchFamily="18" charset="0"/>
                <a:cs typeface="Times New Roman" panose="02020603050405020304" pitchFamily="18" charset="0"/>
              </a:rPr>
              <a:t>customerInfo</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&lt;/copy&gt;</a:t>
            </a:r>
          </a:p>
          <a:p>
            <a:r>
              <a:rPr lang="en-US" altLang="zh-CN" sz="2000" dirty="0">
                <a:solidFill>
                  <a:srgbClr val="3333CC"/>
                </a:solidFill>
                <a:latin typeface="Times New Roman" panose="02020603050405020304" pitchFamily="18" charset="0"/>
                <a:cs typeface="Times New Roman" panose="02020603050405020304" pitchFamily="18" charset="0"/>
              </a:rPr>
              <a:t>&lt;/assign&gt;</a:t>
            </a:r>
          </a:p>
        </p:txBody>
      </p:sp>
      <p:sp>
        <p:nvSpPr>
          <p:cNvPr id="6" name="TextBox 5"/>
          <p:cNvSpPr txBox="1"/>
          <p:nvPr/>
        </p:nvSpPr>
        <p:spPr>
          <a:xfrm>
            <a:off x="2555776" y="2636912"/>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25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一个变量赋值的示例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318356" y="5301208"/>
            <a:ext cx="8758841" cy="1249637"/>
          </a:xfrm>
          <a:prstGeom prst="rect">
            <a:avLst/>
          </a:prstGeom>
        </p:spPr>
        <p:txBody>
          <a:bodyPr wrap="square">
            <a:spAutoFit/>
          </a:bodyPr>
          <a:lstStyle/>
          <a:p>
            <a:pPr marL="177800" lvl="2" indent="-177800">
              <a:lnSpc>
                <a:spcPct val="13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把订单变量中的顾客信息部分赋值给信用请求变量中的相应部分。</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30000"/>
              </a:lnSpc>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变量是一个</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消息类型，因为其有</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part</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简单类型或元素类型的变量不会出现</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part</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030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23528" y="548680"/>
            <a:ext cx="8363272" cy="5256584"/>
          </a:xfrm>
        </p:spPr>
        <p:txBody>
          <a:bodyPr>
            <a:normAutofit/>
          </a:bodyPr>
          <a:lstStyle/>
          <a:p>
            <a:pPr marL="457200" indent="-457200">
              <a:buFont typeface="+mj-ea"/>
              <a:buAutoNum type="circleNumDbPlain" startAt="2"/>
            </a:pPr>
            <a:r>
              <a:rPr lang="zh-CN" altLang="en-US" sz="2400" dirty="0">
                <a:solidFill>
                  <a:srgbClr val="C00000"/>
                </a:solidFill>
                <a:cs typeface="Times New Roman" panose="02020603050405020304" pitchFamily="18" charset="0"/>
              </a:rPr>
              <a:t>赋值</a:t>
            </a:r>
            <a:r>
              <a:rPr lang="en-US" altLang="zh-CN" sz="2400" dirty="0">
                <a:solidFill>
                  <a:srgbClr val="C00000"/>
                </a:solidFill>
                <a:cs typeface="Times New Roman" panose="02020603050405020304" pitchFamily="18" charset="0"/>
              </a:rPr>
              <a:t>(cont</a:t>
            </a:r>
            <a:r>
              <a:rPr lang="en-US" altLang="zh-CN" sz="2400" dirty="0">
                <a:solidFill>
                  <a:srgbClr val="C00000"/>
                </a:solidFill>
                <a:latin typeface="Bahnschrift" panose="020B0502040204020203" pitchFamily="34" charset="0"/>
                <a:cs typeface="Times New Roman" panose="02020603050405020304" pitchFamily="18" charset="0"/>
              </a:rPr>
              <a:t>’</a:t>
            </a:r>
            <a:r>
              <a:rPr lang="en-US" altLang="zh-CN" sz="2400" dirty="0">
                <a:solidFill>
                  <a:srgbClr val="C00000"/>
                </a:solidFill>
                <a:cs typeface="Times New Roman" panose="02020603050405020304" pitchFamily="18" charset="0"/>
              </a:rPr>
              <a:t>d)</a:t>
            </a:r>
          </a:p>
          <a:p>
            <a:pPr marL="449263" lvl="2" indent="0">
              <a:buNone/>
            </a:pPr>
            <a:r>
              <a:rPr lang="zh-CN" altLang="en-US" sz="2000" dirty="0">
                <a:cs typeface="Times New Roman" panose="02020603050405020304" pitchFamily="18" charset="0"/>
              </a:rPr>
              <a:t>赋值语句的</a:t>
            </a:r>
            <a:r>
              <a:rPr lang="zh-CN" altLang="en-US" sz="2000">
                <a:solidFill>
                  <a:srgbClr val="C00000"/>
                </a:solidFill>
                <a:cs typeface="Times New Roman" panose="02020603050405020304" pitchFamily="18" charset="0"/>
              </a:rPr>
              <a:t>作用</a:t>
            </a:r>
            <a:r>
              <a:rPr lang="zh-CN" altLang="en-US" sz="2000">
                <a:cs typeface="Times New Roman" panose="02020603050405020304" pitchFamily="18" charset="0"/>
              </a:rPr>
              <a:t>：</a:t>
            </a:r>
            <a:endParaRPr lang="en-US" altLang="zh-CN" sz="2000">
              <a:cs typeface="Times New Roman" panose="02020603050405020304" pitchFamily="18" charset="0"/>
            </a:endParaRPr>
          </a:p>
          <a:p>
            <a:pPr marL="906463" lvl="2" indent="-457200"/>
            <a:r>
              <a:rPr lang="zh-CN" altLang="en-US" sz="2000">
                <a:solidFill>
                  <a:srgbClr val="3333CC"/>
                </a:solidFill>
                <a:cs typeface="Times New Roman" panose="02020603050405020304" pitchFamily="18" charset="0"/>
              </a:rPr>
              <a:t>①</a:t>
            </a:r>
            <a:r>
              <a:rPr lang="zh-CN" altLang="en-US" sz="2000" dirty="0">
                <a:solidFill>
                  <a:srgbClr val="3333CC"/>
                </a:solidFill>
                <a:cs typeface="Times New Roman" panose="02020603050405020304" pitchFamily="18" charset="0"/>
              </a:rPr>
              <a:t>用于消息和变量之间传递</a:t>
            </a:r>
            <a:r>
              <a:rPr lang="zh-CN" altLang="en-US" sz="2000">
                <a:solidFill>
                  <a:srgbClr val="3333CC"/>
                </a:solidFill>
                <a:cs typeface="Times New Roman" panose="02020603050405020304" pitchFamily="18" charset="0"/>
              </a:rPr>
              <a:t>数据；</a:t>
            </a:r>
            <a:endParaRPr lang="en-US" altLang="zh-CN" sz="2000">
              <a:solidFill>
                <a:srgbClr val="3333CC"/>
              </a:solidFill>
              <a:cs typeface="Times New Roman" panose="02020603050405020304" pitchFamily="18" charset="0"/>
            </a:endParaRPr>
          </a:p>
          <a:p>
            <a:pPr marL="906463" lvl="2" indent="-457200"/>
            <a:r>
              <a:rPr lang="zh-CN" altLang="en-US" sz="2000">
                <a:solidFill>
                  <a:srgbClr val="3333CC"/>
                </a:solidFill>
                <a:cs typeface="Times New Roman" panose="02020603050405020304" pitchFamily="18" charset="0"/>
              </a:rPr>
              <a:t>②</a:t>
            </a:r>
            <a:r>
              <a:rPr lang="zh-CN" altLang="en-US" sz="2000" dirty="0">
                <a:solidFill>
                  <a:srgbClr val="3333CC"/>
                </a:solidFill>
                <a:cs typeface="Times New Roman" panose="02020603050405020304" pitchFamily="18" charset="0"/>
              </a:rPr>
              <a:t>用于动态选定服务访问点（具体描述见“服务选择模型”）</a:t>
            </a:r>
            <a:r>
              <a:rPr lang="zh-CN" altLang="en-US" sz="2000" dirty="0">
                <a:cs typeface="Times New Roman" panose="02020603050405020304" pitchFamily="18" charset="0"/>
              </a:rPr>
              <a:t>。 </a:t>
            </a:r>
            <a:endParaRPr lang="en-US" altLang="zh-CN" sz="2000" dirty="0">
              <a:cs typeface="Times New Roman" panose="02020603050405020304" pitchFamily="18" charset="0"/>
            </a:endParaRPr>
          </a:p>
          <a:p>
            <a:pPr marL="449263" lvl="2" indent="0">
              <a:buNone/>
            </a:pPr>
            <a:r>
              <a:rPr lang="zh-CN" altLang="en-US" sz="2000" dirty="0">
                <a:cs typeface="Times New Roman" panose="02020603050405020304" pitchFamily="18" charset="0"/>
              </a:rPr>
              <a:t>由于</a:t>
            </a:r>
            <a:r>
              <a:rPr lang="en-US" altLang="zh-CN" sz="2000" dirty="0">
                <a:cs typeface="Times New Roman" panose="02020603050405020304" pitchFamily="18" charset="0"/>
              </a:rPr>
              <a:t>BPEL</a:t>
            </a:r>
            <a:r>
              <a:rPr lang="zh-CN" altLang="en-US" sz="2000" dirty="0">
                <a:cs typeface="Times New Roman" panose="02020603050405020304" pitchFamily="18" charset="0"/>
              </a:rPr>
              <a:t>过程中允许出现并发活动，因此为了确保共享变量的一致性，</a:t>
            </a:r>
            <a:r>
              <a:rPr lang="en-US" altLang="zh-CN" sz="2000" dirty="0">
                <a:cs typeface="Times New Roman" panose="02020603050405020304" pitchFamily="18" charset="0"/>
              </a:rPr>
              <a:t>BPEL</a:t>
            </a:r>
            <a:r>
              <a:rPr lang="zh-CN" altLang="en-US" sz="2000" dirty="0">
                <a:cs typeface="Times New Roman" panose="02020603050405020304" pitchFamily="18" charset="0"/>
              </a:rPr>
              <a:t>提供了</a:t>
            </a:r>
            <a:r>
              <a:rPr lang="zh-CN" altLang="en-US" sz="2000" dirty="0">
                <a:solidFill>
                  <a:srgbClr val="C00000"/>
                </a:solidFill>
                <a:cs typeface="Times New Roman" panose="02020603050405020304" pitchFamily="18" charset="0"/>
              </a:rPr>
              <a:t>串行化（</a:t>
            </a:r>
            <a:r>
              <a:rPr lang="en-US" altLang="zh-CN" sz="2000" dirty="0">
                <a:solidFill>
                  <a:srgbClr val="C00000"/>
                </a:solidFill>
                <a:cs typeface="Times New Roman" panose="02020603050405020304" pitchFamily="18" charset="0"/>
              </a:rPr>
              <a:t>serializable</a:t>
            </a:r>
            <a:r>
              <a:rPr lang="zh-CN" altLang="en-US" sz="2000" dirty="0">
                <a:solidFill>
                  <a:srgbClr val="C00000"/>
                </a:solidFill>
                <a:cs typeface="Times New Roman" panose="02020603050405020304" pitchFamily="18" charset="0"/>
              </a:rPr>
              <a:t>）</a:t>
            </a:r>
            <a:r>
              <a:rPr lang="zh-CN" altLang="en-US" sz="2000">
                <a:solidFill>
                  <a:srgbClr val="C00000"/>
                </a:solidFill>
                <a:cs typeface="Times New Roman" panose="02020603050405020304" pitchFamily="18" charset="0"/>
              </a:rPr>
              <a:t>机制</a:t>
            </a:r>
            <a:r>
              <a:rPr lang="zh-CN" altLang="en-US" sz="2000">
                <a:cs typeface="Times New Roman" panose="02020603050405020304" pitchFamily="18" charset="0"/>
              </a:rPr>
              <a:t>：</a:t>
            </a:r>
            <a:endParaRPr lang="en-US" altLang="zh-CN" sz="2000">
              <a:cs typeface="Times New Roman" panose="02020603050405020304" pitchFamily="18" charset="0"/>
            </a:endParaRPr>
          </a:p>
          <a:p>
            <a:pPr marL="792163" lvl="2" indent="-342900">
              <a:buFont typeface="Wingdings" panose="05000000000000000000" pitchFamily="2" charset="2"/>
              <a:buChar char="ü"/>
            </a:pPr>
            <a:r>
              <a:rPr lang="zh-CN" altLang="en-US" sz="2000">
                <a:solidFill>
                  <a:srgbClr val="0000FF"/>
                </a:solidFill>
                <a:cs typeface="Times New Roman" panose="02020603050405020304" pitchFamily="18" charset="0"/>
              </a:rPr>
              <a:t>如果</a:t>
            </a:r>
            <a:r>
              <a:rPr lang="zh-CN" altLang="en-US" sz="2000" dirty="0">
                <a:solidFill>
                  <a:srgbClr val="0000FF"/>
                </a:solidFill>
                <a:cs typeface="Times New Roman" panose="02020603050405020304" pitchFamily="18" charset="0"/>
              </a:rPr>
              <a:t>有两个并发活动同时访问相同的变量，且活动本身声明了它们之间是串行的，那么对变量的访问也是串行的。（详述见“编排模型”部分的</a:t>
            </a:r>
            <a:r>
              <a:rPr lang="en-US" altLang="zh-CN" sz="2000" dirty="0">
                <a:solidFill>
                  <a:srgbClr val="0000FF"/>
                </a:solidFill>
                <a:cs typeface="Times New Roman" panose="02020603050405020304" pitchFamily="18" charset="0"/>
              </a:rPr>
              <a:t>scope</a:t>
            </a:r>
            <a:r>
              <a:rPr lang="zh-CN" altLang="en-US" sz="2000" dirty="0">
                <a:solidFill>
                  <a:srgbClr val="0000FF"/>
                </a:solidFill>
                <a:cs typeface="Times New Roman" panose="02020603050405020304" pitchFamily="18" charset="0"/>
              </a:rPr>
              <a:t>元素介绍）</a:t>
            </a:r>
            <a:r>
              <a:rPr lang="zh-CN" altLang="en-US" sz="2000" dirty="0">
                <a:cs typeface="Times New Roman" panose="02020603050405020304" pitchFamily="18" charset="0"/>
              </a:rPr>
              <a:t>。</a:t>
            </a:r>
            <a:endParaRPr lang="en-US" altLang="zh-CN" sz="2000" dirty="0">
              <a:solidFill>
                <a:srgbClr val="0000FF"/>
              </a:solidFill>
              <a:cs typeface="Times New Roman" panose="02020603050405020304" pitchFamily="18" charset="0"/>
            </a:endParaRPr>
          </a:p>
        </p:txBody>
      </p:sp>
    </p:spTree>
    <p:extLst>
      <p:ext uri="{BB962C8B-B14F-4D97-AF65-F5344CB8AC3E}">
        <p14:creationId xmlns:p14="http://schemas.microsoft.com/office/powerpoint/2010/main" val="3882475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4.BPEL</a:t>
            </a:r>
            <a:r>
              <a:rPr lang="zh-CN" altLang="en-US" b="0"/>
              <a:t>基本活动</a:t>
            </a:r>
            <a:r>
              <a:rPr lang="en-US" altLang="zh-CN" b="0">
                <a:cs typeface="Times New Roman" panose="02020603050405020304" pitchFamily="18" charset="0"/>
              </a:rPr>
              <a:t>(cont</a:t>
            </a:r>
            <a:r>
              <a:rPr lang="en-US" altLang="zh-CN" b="0">
                <a:latin typeface="Bahnschrift" panose="020B0502040204020203" pitchFamily="34" charset="0"/>
                <a:cs typeface="Times New Roman" panose="02020603050405020304" pitchFamily="18" charset="0"/>
              </a:rPr>
              <a:t>’</a:t>
            </a:r>
            <a:r>
              <a:rPr lang="en-US" altLang="zh-CN" b="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a:xfrm>
            <a:off x="318356" y="764704"/>
            <a:ext cx="8502116" cy="1656184"/>
          </a:xfrm>
        </p:spPr>
        <p:txBody>
          <a:bodyPr>
            <a:normAutofit/>
          </a:bodyPr>
          <a:lstStyle/>
          <a:p>
            <a:pPr marL="457200" indent="-457200">
              <a:buFont typeface="+mj-ea"/>
              <a:buAutoNum type="circleNumDbPlain" startAt="3"/>
            </a:pPr>
            <a:r>
              <a:rPr lang="zh-CN" altLang="en-US" sz="2400" dirty="0">
                <a:solidFill>
                  <a:srgbClr val="C00000"/>
                </a:solidFill>
              </a:rPr>
              <a:t>流程等待</a:t>
            </a:r>
            <a:endParaRPr lang="en-US" altLang="zh-CN" sz="2400" dirty="0">
              <a:solidFill>
                <a:srgbClr val="C00000"/>
              </a:solidFill>
            </a:endParaRPr>
          </a:p>
          <a:p>
            <a:pPr marL="723900" lvl="2" indent="-274638"/>
            <a:r>
              <a:rPr lang="en-US" altLang="zh-CN" sz="2000" dirty="0"/>
              <a:t>BPEL</a:t>
            </a:r>
            <a:r>
              <a:rPr lang="zh-CN" altLang="en-US" sz="2000" dirty="0"/>
              <a:t>的</a:t>
            </a:r>
            <a:r>
              <a:rPr lang="en-US" altLang="zh-CN" sz="2000" dirty="0">
                <a:solidFill>
                  <a:srgbClr val="0000FF"/>
                </a:solidFill>
              </a:rPr>
              <a:t>wait</a:t>
            </a:r>
            <a:r>
              <a:rPr lang="zh-CN" altLang="en-US" sz="2000" dirty="0"/>
              <a:t>语句表示让流程等待一段时间。这段时间可以用</a:t>
            </a:r>
            <a:r>
              <a:rPr lang="zh-CN" altLang="en-US" sz="2000" dirty="0">
                <a:solidFill>
                  <a:srgbClr val="0000FF"/>
                </a:solidFill>
              </a:rPr>
              <a:t>相对时间</a:t>
            </a:r>
            <a:r>
              <a:rPr lang="zh-CN" altLang="en-US" sz="2000" dirty="0"/>
              <a:t>表示，也可以用</a:t>
            </a:r>
            <a:r>
              <a:rPr lang="zh-CN" altLang="en-US" sz="2000" dirty="0">
                <a:solidFill>
                  <a:srgbClr val="0000FF"/>
                </a:solidFill>
              </a:rPr>
              <a:t>绝对时间</a:t>
            </a:r>
            <a:r>
              <a:rPr lang="zh-CN" altLang="en-US" sz="2000" dirty="0"/>
              <a:t>表示。</a:t>
            </a:r>
            <a:endParaRPr lang="en-US" altLang="zh-CN" sz="2000" dirty="0"/>
          </a:p>
        </p:txBody>
      </p:sp>
      <p:sp>
        <p:nvSpPr>
          <p:cNvPr id="4" name="TextBox 3"/>
          <p:cNvSpPr txBox="1"/>
          <p:nvPr/>
        </p:nvSpPr>
        <p:spPr>
          <a:xfrm>
            <a:off x="1068893" y="3009254"/>
            <a:ext cx="7056784" cy="1015663"/>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&lt;wait  for=“PT1H”/&gt;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&lt;wait until=“2015-11-20T08:30:00.000+08:00”/&gt;</a:t>
            </a:r>
          </a:p>
        </p:txBody>
      </p:sp>
      <p:sp>
        <p:nvSpPr>
          <p:cNvPr id="6" name="TextBox 5"/>
          <p:cNvSpPr txBox="1"/>
          <p:nvPr/>
        </p:nvSpPr>
        <p:spPr>
          <a:xfrm>
            <a:off x="2555776" y="2446436"/>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26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一个流程等待的示例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17864" y="4295523"/>
            <a:ext cx="8758841" cy="2049857"/>
          </a:xfrm>
          <a:prstGeom prst="rect">
            <a:avLst/>
          </a:prstGeom>
        </p:spPr>
        <p:txBody>
          <a:bodyPr wrap="square">
            <a:spAutoFit/>
          </a:bodyPr>
          <a:lstStyle/>
          <a:p>
            <a:pPr marL="177800" lvl="2" indent="-177800">
              <a:lnSpc>
                <a:spcPct val="130000"/>
              </a:lnSpc>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属性表示的是相对时间，取值必须是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duration</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类型，此处表示</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个小时；</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30000"/>
              </a:lnSpc>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until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表示的绝对时间</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，取值必须是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date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类型，此处表示</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2015</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11</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日北京时间早上</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点</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分，这个时间比格林尼治时间晚</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个小时。</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67294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4.BPEL</a:t>
            </a:r>
            <a:r>
              <a:rPr lang="zh-CN" altLang="en-US" b="0" dirty="0"/>
              <a:t>基本活动</a:t>
            </a:r>
            <a:r>
              <a:rPr lang="en-US" altLang="zh-CN" b="0" dirty="0">
                <a:cs typeface="Times New Roman" panose="02020603050405020304" pitchFamily="18" charset="0"/>
              </a:rPr>
              <a:t>(cont</a:t>
            </a:r>
            <a:r>
              <a:rPr lang="en-US" altLang="zh-CN" b="0" dirty="0">
                <a:latin typeface="Bahnschrift" panose="020B0502040204020203" pitchFamily="34" charset="0"/>
                <a:cs typeface="Times New Roman" panose="02020603050405020304" pitchFamily="18" charset="0"/>
              </a:rPr>
              <a:t>’</a:t>
            </a:r>
            <a:r>
              <a:rPr lang="en-US" altLang="zh-CN" b="0" dirty="0">
                <a:cs typeface="Times New Roman" panose="02020603050405020304" pitchFamily="18" charset="0"/>
              </a:rPr>
              <a:t>d)</a:t>
            </a:r>
            <a:endParaRPr lang="zh-CN" altLang="en-US" b="0" dirty="0">
              <a:cs typeface="Times New Roman" panose="02020603050405020304" pitchFamily="18" charset="0"/>
            </a:endParaRPr>
          </a:p>
        </p:txBody>
      </p:sp>
      <p:sp>
        <p:nvSpPr>
          <p:cNvPr id="5" name="内容占位符 4"/>
          <p:cNvSpPr>
            <a:spLocks noGrp="1"/>
          </p:cNvSpPr>
          <p:nvPr>
            <p:ph idx="1"/>
          </p:nvPr>
        </p:nvSpPr>
        <p:spPr>
          <a:xfrm>
            <a:off x="318356" y="764704"/>
            <a:ext cx="8502116" cy="1296144"/>
          </a:xfrm>
        </p:spPr>
        <p:txBody>
          <a:bodyPr>
            <a:normAutofit/>
          </a:bodyPr>
          <a:lstStyle/>
          <a:p>
            <a:pPr marL="457200" indent="-457200">
              <a:buFont typeface="+mj-ea"/>
              <a:buAutoNum type="circleNumDbPlain" startAt="4"/>
            </a:pPr>
            <a:r>
              <a:rPr lang="zh-CN" altLang="en-US" sz="2400" dirty="0">
                <a:solidFill>
                  <a:srgbClr val="C00000"/>
                </a:solidFill>
              </a:rPr>
              <a:t>空操作</a:t>
            </a:r>
            <a:endParaRPr lang="en-US" altLang="zh-CN" sz="2400" dirty="0">
              <a:solidFill>
                <a:srgbClr val="C00000"/>
              </a:solidFill>
            </a:endParaRPr>
          </a:p>
          <a:p>
            <a:pPr marL="723900" lvl="2" indent="-274638"/>
            <a:r>
              <a:rPr lang="en-US" altLang="zh-CN" sz="2000" dirty="0"/>
              <a:t>BPEL</a:t>
            </a:r>
            <a:r>
              <a:rPr lang="zh-CN" altLang="en-US" sz="2000" dirty="0"/>
              <a:t>的空操作用</a:t>
            </a:r>
            <a:r>
              <a:rPr lang="en-US" altLang="zh-CN" sz="2000" dirty="0">
                <a:solidFill>
                  <a:srgbClr val="0000FF"/>
                </a:solidFill>
              </a:rPr>
              <a:t>empty</a:t>
            </a:r>
            <a:r>
              <a:rPr lang="zh-CN" altLang="en-US" sz="2000" dirty="0"/>
              <a:t>语句表示。</a:t>
            </a:r>
            <a:endParaRPr lang="en-US" altLang="zh-CN" sz="2000" dirty="0"/>
          </a:p>
        </p:txBody>
      </p:sp>
      <p:sp>
        <p:nvSpPr>
          <p:cNvPr id="4" name="TextBox 3"/>
          <p:cNvSpPr txBox="1"/>
          <p:nvPr/>
        </p:nvSpPr>
        <p:spPr>
          <a:xfrm>
            <a:off x="997735" y="2470830"/>
            <a:ext cx="7056784" cy="579967"/>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&lt;empty/&gt;</a:t>
            </a:r>
          </a:p>
        </p:txBody>
      </p:sp>
      <p:sp>
        <p:nvSpPr>
          <p:cNvPr id="6" name="TextBox 5"/>
          <p:cNvSpPr txBox="1"/>
          <p:nvPr/>
        </p:nvSpPr>
        <p:spPr>
          <a:xfrm>
            <a:off x="2555776" y="1916832"/>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27  empty</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语句语法</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内容占位符 4"/>
          <p:cNvSpPr txBox="1">
            <a:spLocks/>
          </p:cNvSpPr>
          <p:nvPr/>
        </p:nvSpPr>
        <p:spPr>
          <a:xfrm>
            <a:off x="346227" y="3212976"/>
            <a:ext cx="8502116" cy="1296144"/>
          </a:xfrm>
          <a:prstGeom prst="rect">
            <a:avLst/>
          </a:prstGeom>
        </p:spPr>
        <p:txBody>
          <a:bodyPr vert="horz" lIns="91440" tIns="45720" rIns="91440" bIns="45720" rtlCol="0">
            <a:normAutofit fontScale="85000" lnSpcReduction="10000"/>
          </a:bodyPr>
          <a:lst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600" kern="1200">
                <a:solidFill>
                  <a:schemeClr val="tx1"/>
                </a:solidFill>
                <a:latin typeface="+mn-lt"/>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Þ"/>
              <a:defRPr sz="2400" kern="120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200" b="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ea"/>
              <a:buAutoNum type="circleNumDbPlain" startAt="5"/>
            </a:pPr>
            <a:r>
              <a:rPr lang="zh-CN" altLang="en-US" sz="2400" dirty="0">
                <a:solidFill>
                  <a:srgbClr val="C00000"/>
                </a:solidFill>
                <a:latin typeface="微软雅黑" panose="020B0503020204020204" pitchFamily="34" charset="-122"/>
                <a:ea typeface="微软雅黑" panose="020B0503020204020204" pitchFamily="34" charset="-122"/>
              </a:rPr>
              <a:t>中断流程</a:t>
            </a:r>
            <a:endParaRPr lang="en-US" altLang="zh-CN" sz="2400" dirty="0">
              <a:solidFill>
                <a:srgbClr val="C00000"/>
              </a:solidFill>
              <a:latin typeface="微软雅黑" panose="020B0503020204020204" pitchFamily="34" charset="-122"/>
              <a:ea typeface="微软雅黑" panose="020B0503020204020204" pitchFamily="34" charset="-122"/>
            </a:endParaRPr>
          </a:p>
          <a:p>
            <a:pPr marL="723900" lvl="2" indent="-274638"/>
            <a:r>
              <a:rPr lang="en-US" altLang="zh-CN" sz="2000" dirty="0">
                <a:solidFill>
                  <a:srgbClr val="0000FF"/>
                </a:solidFill>
                <a:latin typeface="微软雅黑" panose="020B0503020204020204" pitchFamily="34" charset="-122"/>
                <a:ea typeface="微软雅黑" panose="020B0503020204020204" pitchFamily="34" charset="-122"/>
              </a:rPr>
              <a:t>terminate</a:t>
            </a:r>
            <a:r>
              <a:rPr lang="zh-CN" altLang="en-US" sz="2000" dirty="0">
                <a:latin typeface="微软雅黑" panose="020B0503020204020204" pitchFamily="34" charset="-122"/>
                <a:ea typeface="微软雅黑" panose="020B0503020204020204" pitchFamily="34" charset="-122"/>
              </a:rPr>
              <a:t>语句用于非正常结束，一旦执行该语句，过程中所有的活动都会立即中止，且不进行任何异常处理或补偿处理。</a:t>
            </a:r>
            <a:endParaRPr lang="en-US" altLang="zh-CN" sz="2000" dirty="0">
              <a:latin typeface="微软雅黑" panose="020B0503020204020204" pitchFamily="34" charset="-122"/>
              <a:ea typeface="微软雅黑" panose="020B0503020204020204" pitchFamily="34" charset="-122"/>
            </a:endParaRPr>
          </a:p>
        </p:txBody>
      </p:sp>
      <p:sp>
        <p:nvSpPr>
          <p:cNvPr id="9" name="TextBox 8"/>
          <p:cNvSpPr txBox="1"/>
          <p:nvPr/>
        </p:nvSpPr>
        <p:spPr>
          <a:xfrm>
            <a:off x="2555776" y="4680323"/>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28  terminate</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语句语法</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extBox 9"/>
          <p:cNvSpPr txBox="1"/>
          <p:nvPr/>
        </p:nvSpPr>
        <p:spPr>
          <a:xfrm>
            <a:off x="997735" y="5351150"/>
            <a:ext cx="7056784" cy="579967"/>
          </a:xfrm>
          <a:prstGeom prst="rect">
            <a:avLst/>
          </a:prstGeom>
          <a:solidFill>
            <a:schemeClr val="bg1">
              <a:lumMod val="95000"/>
            </a:schemeClr>
          </a:solidFill>
        </p:spPr>
        <p:txBody>
          <a:bodyPr wrap="square" rtlCol="0">
            <a:spAutoFit/>
          </a:bodyPr>
          <a:lstStyle/>
          <a:p>
            <a:pPr>
              <a:lnSpc>
                <a:spcPct val="150000"/>
              </a:lnSpc>
            </a:pPr>
            <a:r>
              <a:rPr lang="en-US" altLang="zh-CN" sz="2400" dirty="0">
                <a:solidFill>
                  <a:srgbClr val="3333CC"/>
                </a:solidFill>
                <a:latin typeface="Times New Roman" panose="02020603050405020304" pitchFamily="18" charset="0"/>
                <a:cs typeface="Times New Roman" panose="02020603050405020304" pitchFamily="18" charset="0"/>
              </a:rPr>
              <a:t>&lt;terminate/&gt;</a:t>
            </a:r>
          </a:p>
        </p:txBody>
      </p:sp>
    </p:spTree>
    <p:extLst>
      <p:ext uri="{BB962C8B-B14F-4D97-AF65-F5344CB8AC3E}">
        <p14:creationId xmlns:p14="http://schemas.microsoft.com/office/powerpoint/2010/main" val="1036870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5.BPEL</a:t>
            </a:r>
            <a:r>
              <a:rPr lang="zh-CN" altLang="en-US" dirty="0"/>
              <a:t>结构化活动</a:t>
            </a:r>
          </a:p>
        </p:txBody>
      </p:sp>
      <p:sp>
        <p:nvSpPr>
          <p:cNvPr id="4" name="内容占位符 3"/>
          <p:cNvSpPr>
            <a:spLocks noGrp="1"/>
          </p:cNvSpPr>
          <p:nvPr>
            <p:ph idx="1"/>
          </p:nvPr>
        </p:nvSpPr>
        <p:spPr/>
        <p:txBody>
          <a:bodyPr>
            <a:normAutofit/>
          </a:bodyPr>
          <a:lstStyle/>
          <a:p>
            <a:r>
              <a:rPr lang="en-US" altLang="zh-CN" sz="2400" dirty="0">
                <a:cs typeface="Times New Roman" panose="02020603050405020304" pitchFamily="18" charset="0"/>
              </a:rPr>
              <a:t>BPEL</a:t>
            </a:r>
            <a:r>
              <a:rPr lang="zh-CN" altLang="en-US" sz="2400" dirty="0">
                <a:cs typeface="Times New Roman" panose="02020603050405020304" pitchFamily="18" charset="0"/>
              </a:rPr>
              <a:t>中的结构化活动类似于传统编程语言中的控制语句。</a:t>
            </a:r>
            <a:endParaRPr lang="en-US" altLang="zh-CN" sz="2400" dirty="0">
              <a:cs typeface="Times New Roman" panose="02020603050405020304" pitchFamily="18" charset="0"/>
            </a:endParaRPr>
          </a:p>
          <a:p>
            <a:endParaRPr lang="zh-CN" altLang="en-US" sz="2400" dirty="0">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72816"/>
            <a:ext cx="4680520" cy="29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83568" y="5036673"/>
            <a:ext cx="7862501" cy="1005788"/>
          </a:xfrm>
          <a:prstGeom prst="rect">
            <a:avLst/>
          </a:prstGeom>
        </p:spPr>
        <p:txBody>
          <a:bodyPr wrap="square">
            <a:spAutoFit/>
          </a:bodyPr>
          <a:lstStyle/>
          <a:p>
            <a:pPr marL="0" lvl="2">
              <a:lnSpc>
                <a:spcPct val="130000"/>
              </a:lnSpc>
            </a:pPr>
            <a:r>
              <a:rPr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结构化活动共有</a:t>
            </a:r>
            <a:r>
              <a:rPr lang="en-US" altLang="zh-CN"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个：</a:t>
            </a:r>
            <a:endParaRPr lang="en-US" altLang="zh-CN" sz="24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30000"/>
              </a:lnSpc>
              <a:buFont typeface="Arial" panose="020B0604020202020204" pitchFamily="34" charset="0"/>
              <a:buChar char="•"/>
            </a:pPr>
            <a:r>
              <a:rPr lang="en-US" altLang="zh-CN" sz="24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sequence</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switch</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pick</a:t>
            </a:r>
            <a:r>
              <a:rPr lang="zh-CN" altLang="en-US"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04250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1512168"/>
          </a:xfrm>
        </p:spPr>
        <p:txBody>
          <a:bodyPr>
            <a:normAutofit/>
          </a:bodyPr>
          <a:lstStyle/>
          <a:p>
            <a:pPr marL="0" indent="0">
              <a:buNone/>
            </a:pPr>
            <a:r>
              <a:rPr lang="en-US" altLang="zh-CN" sz="2400" dirty="0">
                <a:solidFill>
                  <a:srgbClr val="0000FF"/>
                </a:solidFill>
                <a:cs typeface="Times New Roman" panose="02020603050405020304" pitchFamily="18" charset="0"/>
              </a:rPr>
              <a:t>1.</a:t>
            </a:r>
            <a:r>
              <a:rPr lang="zh-CN" altLang="en-US" sz="2400">
                <a:solidFill>
                  <a:srgbClr val="0000FF"/>
                </a:solidFill>
                <a:cs typeface="Times New Roman" panose="02020603050405020304" pitchFamily="18" charset="0"/>
              </a:rPr>
              <a:t>顺序活动</a:t>
            </a:r>
            <a:r>
              <a:rPr lang="en-US" altLang="zh-CN" sz="2400">
                <a:solidFill>
                  <a:srgbClr val="0000FF"/>
                </a:solidFill>
                <a:cs typeface="Times New Roman" panose="02020603050405020304" pitchFamily="18" charset="0"/>
              </a:rPr>
              <a:t>(sequence</a:t>
            </a:r>
            <a:r>
              <a:rPr lang="en-US" altLang="zh-CN" sz="2400" dirty="0">
                <a:solidFill>
                  <a:srgbClr val="0000FF"/>
                </a:solidFill>
                <a:cs typeface="Times New Roman" panose="02020603050405020304" pitchFamily="18" charset="0"/>
              </a:rPr>
              <a:t>)</a:t>
            </a:r>
          </a:p>
          <a:p>
            <a:pPr marL="531813" lvl="2" indent="-258763"/>
            <a:r>
              <a:rPr lang="zh-CN" altLang="en-US" sz="2000" dirty="0">
                <a:cs typeface="Times New Roman" panose="02020603050405020304" pitchFamily="18" charset="0"/>
              </a:rPr>
              <a:t>用于定义顺序执行的活动。</a:t>
            </a:r>
            <a:endParaRPr lang="en-US" altLang="zh-CN" sz="2000" dirty="0">
              <a:cs typeface="Times New Roman" panose="02020603050405020304" pitchFamily="18" charset="0"/>
            </a:endParaRPr>
          </a:p>
        </p:txBody>
      </p:sp>
      <p:sp>
        <p:nvSpPr>
          <p:cNvPr id="8" name="TextBox 7"/>
          <p:cNvSpPr txBox="1"/>
          <p:nvPr/>
        </p:nvSpPr>
        <p:spPr>
          <a:xfrm>
            <a:off x="457200" y="2852936"/>
            <a:ext cx="8244408" cy="2345322"/>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&lt;sequence&gt;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&lt;invoke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stock:StockPortType</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checkStock</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&lt;invoke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product:ProductService</a:t>
            </a: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scheduleProduct</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&lt;/sequence&gt;</a:t>
            </a:r>
          </a:p>
        </p:txBody>
      </p:sp>
      <p:sp>
        <p:nvSpPr>
          <p:cNvPr id="9" name="TextBox 8"/>
          <p:cNvSpPr txBox="1"/>
          <p:nvPr/>
        </p:nvSpPr>
        <p:spPr>
          <a:xfrm>
            <a:off x="457200" y="2168213"/>
            <a:ext cx="3664181"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29  sequence</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87093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1512168"/>
          </a:xfrm>
        </p:spPr>
        <p:txBody>
          <a:bodyPr>
            <a:normAutofit/>
          </a:bodyPr>
          <a:lstStyle/>
          <a:p>
            <a:pPr marL="0" indent="0">
              <a:buNone/>
            </a:pPr>
            <a:r>
              <a:rPr lang="en-US" altLang="zh-CN" sz="2400" dirty="0">
                <a:solidFill>
                  <a:srgbClr val="0000FF"/>
                </a:solidFill>
                <a:cs typeface="Times New Roman" panose="02020603050405020304" pitchFamily="18" charset="0"/>
              </a:rPr>
              <a:t>2.</a:t>
            </a:r>
            <a:r>
              <a:rPr lang="zh-CN" altLang="en-US" sz="2400">
                <a:solidFill>
                  <a:srgbClr val="0000FF"/>
                </a:solidFill>
                <a:cs typeface="Times New Roman" panose="02020603050405020304" pitchFamily="18" charset="0"/>
              </a:rPr>
              <a:t>选择活动</a:t>
            </a:r>
            <a:r>
              <a:rPr lang="en-US" altLang="zh-CN" sz="2400">
                <a:solidFill>
                  <a:srgbClr val="0000FF"/>
                </a:solidFill>
                <a:cs typeface="Times New Roman" panose="02020603050405020304" pitchFamily="18" charset="0"/>
              </a:rPr>
              <a:t>(switch</a:t>
            </a:r>
            <a:r>
              <a:rPr lang="en-US" altLang="zh-CN" sz="2400" dirty="0">
                <a:solidFill>
                  <a:srgbClr val="0000FF"/>
                </a:solidFill>
                <a:cs typeface="Times New Roman" panose="02020603050405020304" pitchFamily="18" charset="0"/>
              </a:rPr>
              <a:t>)</a:t>
            </a:r>
          </a:p>
          <a:p>
            <a:pPr marL="531813" lvl="2" indent="-258763"/>
            <a:r>
              <a:rPr lang="zh-CN" altLang="en-US" sz="2000" dirty="0">
                <a:cs typeface="Times New Roman" panose="02020603050405020304" pitchFamily="18" charset="0"/>
              </a:rPr>
              <a:t>用于实现条件分支。</a:t>
            </a:r>
            <a:endParaRPr lang="en-US" altLang="zh-CN" sz="2000" dirty="0">
              <a:cs typeface="Times New Roman" panose="02020603050405020304" pitchFamily="18" charset="0"/>
            </a:endParaRPr>
          </a:p>
        </p:txBody>
      </p:sp>
      <p:sp>
        <p:nvSpPr>
          <p:cNvPr id="8" name="TextBox 7"/>
          <p:cNvSpPr txBox="1"/>
          <p:nvPr/>
        </p:nvSpPr>
        <p:spPr>
          <a:xfrm>
            <a:off x="422832" y="2791573"/>
            <a:ext cx="8424936" cy="2554545"/>
          </a:xfrm>
          <a:prstGeom prst="rect">
            <a:avLst/>
          </a:prstGeom>
          <a:solidFill>
            <a:schemeClr val="bg1">
              <a:lumMod val="95000"/>
            </a:schemeClr>
          </a:solidFill>
        </p:spPr>
        <p:txBody>
          <a:bodyPr wrap="square" rtlCol="0">
            <a:spAutoFit/>
          </a:bodyPr>
          <a:lstStyle/>
          <a:p>
            <a:r>
              <a:rPr lang="en-US" altLang="zh-CN" sz="2000" dirty="0">
                <a:solidFill>
                  <a:srgbClr val="3333CC"/>
                </a:solidFill>
                <a:latin typeface="Times New Roman" panose="02020603050405020304" pitchFamily="18" charset="0"/>
                <a:cs typeface="Times New Roman" panose="02020603050405020304" pitchFamily="18" charset="0"/>
              </a:rPr>
              <a:t>&lt;switch&gt;</a:t>
            </a:r>
          </a:p>
          <a:p>
            <a:r>
              <a:rPr lang="en-US" altLang="zh-CN" sz="2000" dirty="0">
                <a:solidFill>
                  <a:srgbClr val="3333CC"/>
                </a:solidFill>
                <a:latin typeface="Times New Roman" panose="02020603050405020304" pitchFamily="18" charset="0"/>
                <a:cs typeface="Times New Roman" panose="02020603050405020304" pitchFamily="18" charset="0"/>
              </a:rPr>
              <a:t>      &lt;case condition=“</a:t>
            </a:r>
            <a:r>
              <a:rPr lang="en-US" altLang="zh-CN" sz="2000" dirty="0" err="1">
                <a:solidFill>
                  <a:srgbClr val="3333CC"/>
                </a:solidFill>
                <a:latin typeface="Times New Roman" panose="02020603050405020304" pitchFamily="18" charset="0"/>
                <a:cs typeface="Times New Roman" panose="02020603050405020304" pitchFamily="18" charset="0"/>
              </a:rPr>
              <a:t>getVariableProperty</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stockInfo</a:t>
            </a:r>
            <a:r>
              <a:rPr lang="en-US" altLang="zh-CN" sz="2000" dirty="0">
                <a:solidFill>
                  <a:srgbClr val="3333CC"/>
                </a:solidFill>
                <a:latin typeface="Times New Roman" panose="02020603050405020304" pitchFamily="18" charset="0"/>
                <a:cs typeface="Times New Roman" panose="02020603050405020304" pitchFamily="18" charset="0"/>
              </a:rPr>
              <a:t>, amount) &lt;1000”&gt;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库存不足，调度生产</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&lt;/case&gt;</a:t>
            </a:r>
          </a:p>
          <a:p>
            <a:r>
              <a:rPr lang="en-US" altLang="zh-CN" sz="2000" dirty="0">
                <a:solidFill>
                  <a:srgbClr val="3333CC"/>
                </a:solidFill>
                <a:latin typeface="Times New Roman" panose="02020603050405020304" pitchFamily="18" charset="0"/>
                <a:cs typeface="Times New Roman" panose="02020603050405020304" pitchFamily="18" charset="0"/>
              </a:rPr>
              <a:t>     &lt;otherwise&gt;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继续流程</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&lt;/otherwise&gt;</a:t>
            </a:r>
          </a:p>
          <a:p>
            <a:r>
              <a:rPr lang="en-US" altLang="zh-CN" sz="2000" dirty="0">
                <a:solidFill>
                  <a:srgbClr val="3333CC"/>
                </a:solidFill>
                <a:latin typeface="Times New Roman" panose="02020603050405020304" pitchFamily="18" charset="0"/>
                <a:cs typeface="Times New Roman" panose="02020603050405020304" pitchFamily="18" charset="0"/>
              </a:rPr>
              <a:t>&lt;/switch&gt;</a:t>
            </a:r>
          </a:p>
        </p:txBody>
      </p:sp>
      <p:sp>
        <p:nvSpPr>
          <p:cNvPr id="9" name="TextBox 8"/>
          <p:cNvSpPr txBox="1"/>
          <p:nvPr/>
        </p:nvSpPr>
        <p:spPr>
          <a:xfrm>
            <a:off x="387448" y="2071881"/>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30  switch</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459514" y="4260180"/>
            <a:ext cx="4227286" cy="1107996"/>
          </a:xfrm>
          <a:prstGeom prst="rect">
            <a:avLst/>
          </a:prstGeom>
        </p:spPr>
        <p:txBody>
          <a:bodyPr wrap="square">
            <a:spAutoFit/>
          </a:bodyPr>
          <a:lstStyle/>
          <a:p>
            <a:pPr marL="0" lvl="2"/>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switch</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语句用于检查库存信息变量中的库存数量，如果库存数量低于</a:t>
            </a:r>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1000</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，则调度生产。</a:t>
            </a:r>
            <a:endPar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4218070" y="3717032"/>
            <a:ext cx="569954" cy="54314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20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1702574"/>
          </a:xfrm>
        </p:spPr>
        <p:txBody>
          <a:bodyPr>
            <a:normAutofit/>
          </a:bodyPr>
          <a:lstStyle/>
          <a:p>
            <a:pPr marL="0" indent="0">
              <a:buNone/>
            </a:pPr>
            <a:r>
              <a:rPr lang="en-US" altLang="zh-CN" sz="2400" dirty="0">
                <a:solidFill>
                  <a:srgbClr val="0000FF"/>
                </a:solidFill>
                <a:cs typeface="Times New Roman" panose="02020603050405020304" pitchFamily="18" charset="0"/>
              </a:rPr>
              <a:t>3.</a:t>
            </a:r>
            <a:r>
              <a:rPr lang="zh-CN" altLang="en-US" sz="2400">
                <a:solidFill>
                  <a:srgbClr val="0000FF"/>
                </a:solidFill>
                <a:cs typeface="Times New Roman" panose="02020603050405020304" pitchFamily="18" charset="0"/>
              </a:rPr>
              <a:t>循环活动</a:t>
            </a:r>
            <a:r>
              <a:rPr lang="en-US" altLang="zh-CN" sz="2400">
                <a:solidFill>
                  <a:srgbClr val="0000FF"/>
                </a:solidFill>
                <a:cs typeface="Times New Roman" panose="02020603050405020304" pitchFamily="18" charset="0"/>
              </a:rPr>
              <a:t>(while</a:t>
            </a:r>
            <a:r>
              <a:rPr lang="en-US" altLang="zh-CN" sz="2400" dirty="0">
                <a:solidFill>
                  <a:srgbClr val="0000FF"/>
                </a:solidFill>
                <a:cs typeface="Times New Roman" panose="02020603050405020304" pitchFamily="18" charset="0"/>
              </a:rPr>
              <a:t>)</a:t>
            </a:r>
          </a:p>
          <a:p>
            <a:pPr marL="531813" lvl="2" indent="-258763"/>
            <a:r>
              <a:rPr lang="zh-CN" altLang="en-US" sz="2000" dirty="0">
                <a:cs typeface="Times New Roman" panose="02020603050405020304" pitchFamily="18" charset="0"/>
              </a:rPr>
              <a:t>用于在判断条件为真的情况下循环执行；</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该活动只能包含一</a:t>
            </a:r>
            <a:r>
              <a:rPr lang="zh-CN" altLang="en-US" sz="2000">
                <a:cs typeface="Times New Roman" panose="02020603050405020304" pitchFamily="18" charset="0"/>
              </a:rPr>
              <a:t>个活动</a:t>
            </a:r>
            <a:r>
              <a:rPr lang="en-US" altLang="zh-CN" sz="2000">
                <a:cs typeface="Times New Roman" panose="02020603050405020304" pitchFamily="18" charset="0"/>
              </a:rPr>
              <a:t>(</a:t>
            </a:r>
            <a:r>
              <a:rPr lang="zh-CN" altLang="en-US" sz="2000">
                <a:cs typeface="Times New Roman" panose="02020603050405020304" pitchFamily="18" charset="0"/>
              </a:rPr>
              <a:t>基本</a:t>
            </a:r>
            <a:r>
              <a:rPr lang="zh-CN" altLang="en-US" sz="2000" dirty="0">
                <a:cs typeface="Times New Roman" panose="02020603050405020304" pitchFamily="18" charset="0"/>
              </a:rPr>
              <a:t>活动或</a:t>
            </a:r>
            <a:r>
              <a:rPr lang="zh-CN" altLang="en-US" sz="2000">
                <a:cs typeface="Times New Roman" panose="02020603050405020304" pitchFamily="18" charset="0"/>
              </a:rPr>
              <a:t>结构化活动</a:t>
            </a:r>
            <a:r>
              <a:rPr lang="en-US" altLang="zh-CN" sz="2000">
                <a:cs typeface="Times New Roman" panose="02020603050405020304" pitchFamily="18" charset="0"/>
              </a:rPr>
              <a:t>)</a:t>
            </a:r>
            <a:r>
              <a:rPr lang="zh-CN" altLang="en-US" sz="2000">
                <a:cs typeface="Times New Roman" panose="02020603050405020304" pitchFamily="18" charset="0"/>
              </a:rPr>
              <a:t>。</a:t>
            </a:r>
            <a:endParaRPr lang="en-US" altLang="zh-CN" sz="2000" dirty="0">
              <a:cs typeface="Times New Roman" panose="02020603050405020304" pitchFamily="18" charset="0"/>
            </a:endParaRPr>
          </a:p>
        </p:txBody>
      </p:sp>
      <p:sp>
        <p:nvSpPr>
          <p:cNvPr id="8" name="TextBox 7"/>
          <p:cNvSpPr txBox="1"/>
          <p:nvPr/>
        </p:nvSpPr>
        <p:spPr>
          <a:xfrm>
            <a:off x="407113" y="3411165"/>
            <a:ext cx="8424936" cy="1421992"/>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a:t>
            </a:r>
            <a:r>
              <a:rPr lang="en-US" altLang="zh-CN" sz="2000" dirty="0" err="1">
                <a:solidFill>
                  <a:srgbClr val="3333CC"/>
                </a:solidFill>
                <a:latin typeface="Times New Roman" panose="02020603050405020304" pitchFamily="18" charset="0"/>
                <a:cs typeface="Times New Roman" panose="02020603050405020304" pitchFamily="18" charset="0"/>
              </a:rPr>
              <a:t>bpws:while</a:t>
            </a:r>
            <a:r>
              <a:rPr lang="en-US" altLang="zh-CN" sz="2000" dirty="0">
                <a:solidFill>
                  <a:srgbClr val="3333CC"/>
                </a:solidFill>
                <a:latin typeface="Times New Roman" panose="02020603050405020304" pitchFamily="18" charset="0"/>
                <a:cs typeface="Times New Roman" panose="02020603050405020304" pitchFamily="18" charset="0"/>
              </a:rPr>
              <a:t> condition=“</a:t>
            </a:r>
            <a:r>
              <a:rPr lang="en-US" altLang="zh-CN" sz="2000" dirty="0" err="1">
                <a:solidFill>
                  <a:srgbClr val="3333CC"/>
                </a:solidFill>
                <a:latin typeface="Times New Roman" panose="02020603050405020304" pitchFamily="18" charset="0"/>
                <a:cs typeface="Times New Roman" panose="02020603050405020304" pitchFamily="18" charset="0"/>
              </a:rPr>
              <a:t>getVariableProperty</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stockInfo</a:t>
            </a:r>
            <a:r>
              <a:rPr lang="en-US" altLang="zh-CN" sz="2000" dirty="0">
                <a:solidFill>
                  <a:srgbClr val="3333CC"/>
                </a:solidFill>
                <a:latin typeface="Times New Roman" panose="02020603050405020304" pitchFamily="18" charset="0"/>
                <a:cs typeface="Times New Roman" panose="02020603050405020304" pitchFamily="18" charset="0"/>
              </a:rPr>
              <a:t>, amount)&lt;10000”&gt;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生产</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 </a:t>
            </a:r>
            <a:r>
              <a:rPr lang="en-US" altLang="zh-CN" sz="2000" dirty="0" err="1">
                <a:solidFill>
                  <a:srgbClr val="3333CC"/>
                </a:solidFill>
                <a:latin typeface="Times New Roman" panose="02020603050405020304" pitchFamily="18" charset="0"/>
                <a:cs typeface="Times New Roman" panose="02020603050405020304" pitchFamily="18" charset="0"/>
              </a:rPr>
              <a:t>bpws:while</a:t>
            </a:r>
            <a:r>
              <a:rPr lang="en-US" altLang="zh-CN" sz="2000" dirty="0">
                <a:solidFill>
                  <a:srgbClr val="3333CC"/>
                </a:solidFill>
                <a:latin typeface="Times New Roman" panose="02020603050405020304" pitchFamily="18" charset="0"/>
                <a:cs typeface="Times New Roman" panose="02020603050405020304" pitchFamily="18" charset="0"/>
              </a:rPr>
              <a:t> &gt;</a:t>
            </a:r>
          </a:p>
        </p:txBody>
      </p:sp>
      <p:sp>
        <p:nvSpPr>
          <p:cNvPr id="9" name="TextBox 8"/>
          <p:cNvSpPr txBox="1"/>
          <p:nvPr/>
        </p:nvSpPr>
        <p:spPr>
          <a:xfrm>
            <a:off x="407113" y="2794861"/>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31  while</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2516322" y="5151038"/>
            <a:ext cx="4824536" cy="1107996"/>
          </a:xfrm>
          <a:prstGeom prst="rect">
            <a:avLst/>
          </a:prstGeom>
        </p:spPr>
        <p:txBody>
          <a:bodyPr wrap="square">
            <a:spAutoFit/>
          </a:bodyPr>
          <a:lstStyle/>
          <a:p>
            <a:pPr marL="0" lvl="2"/>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语句用于检查库存信息变量中的库存数量，如果库存数量低于</a:t>
            </a:r>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10000</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，则生产活动将一直持续。</a:t>
            </a:r>
            <a:endPar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2222201" y="4377657"/>
            <a:ext cx="569954" cy="720079"/>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27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363272" cy="5904656"/>
          </a:xfrm>
        </p:spPr>
        <p:txBody>
          <a:bodyPr/>
          <a:lstStyle/>
          <a:p>
            <a:r>
              <a:rPr lang="zh-CN" altLang="en-US" sz="2800" dirty="0"/>
              <a:t>具体步骤：</a:t>
            </a:r>
            <a:endParaRPr lang="en-US" altLang="zh-CN" sz="2800" dirty="0"/>
          </a:p>
          <a:p>
            <a:pPr marL="531813" lvl="2" indent="0">
              <a:buNone/>
            </a:pPr>
            <a:r>
              <a:rPr lang="en-US" altLang="zh-CN" sz="2400" dirty="0"/>
              <a:t>1.Web</a:t>
            </a:r>
            <a:r>
              <a:rPr lang="zh-CN" altLang="en-US" sz="2400" dirty="0"/>
              <a:t>服务准备</a:t>
            </a:r>
            <a:endParaRPr lang="en-US" altLang="zh-CN" sz="2400" dirty="0"/>
          </a:p>
          <a:p>
            <a:pPr marL="531813" lvl="2" indent="0">
              <a:buNone/>
            </a:pPr>
            <a:r>
              <a:rPr lang="en-US" altLang="zh-CN" sz="2400" dirty="0"/>
              <a:t>2.</a:t>
            </a:r>
            <a:r>
              <a:rPr lang="zh-CN" altLang="en-US" sz="2400" dirty="0"/>
              <a:t>定义</a:t>
            </a:r>
            <a:r>
              <a:rPr lang="en-US" altLang="zh-CN" sz="2400" dirty="0"/>
              <a:t>BPEL</a:t>
            </a:r>
            <a:r>
              <a:rPr lang="zh-CN" altLang="en-US" sz="2400" dirty="0"/>
              <a:t>程序的调用接口</a:t>
            </a:r>
            <a:endParaRPr lang="en-US" altLang="zh-CN" sz="2400" dirty="0"/>
          </a:p>
          <a:p>
            <a:pPr marL="531813" lvl="2" indent="0">
              <a:buNone/>
            </a:pPr>
            <a:r>
              <a:rPr lang="en-US" altLang="zh-CN" sz="2400" dirty="0"/>
              <a:t>3.</a:t>
            </a:r>
            <a:r>
              <a:rPr lang="zh-CN" altLang="en-US" sz="2400" dirty="0"/>
              <a:t>编写</a:t>
            </a:r>
            <a:r>
              <a:rPr lang="en-US" altLang="zh-CN" sz="2400" dirty="0"/>
              <a:t>BPEL</a:t>
            </a:r>
            <a:r>
              <a:rPr lang="zh-CN" altLang="en-US" sz="2400" dirty="0"/>
              <a:t>程序</a:t>
            </a:r>
            <a:endParaRPr lang="en-US" altLang="zh-CN" sz="2400" dirty="0"/>
          </a:p>
          <a:p>
            <a:pPr marL="531813" lvl="2" indent="0">
              <a:buNone/>
            </a:pPr>
            <a:r>
              <a:rPr lang="en-US" altLang="zh-CN" sz="2400" dirty="0"/>
              <a:t>4.</a:t>
            </a:r>
            <a:r>
              <a:rPr lang="zh-CN" altLang="en-US" sz="2400" dirty="0"/>
              <a:t>部署和测试</a:t>
            </a:r>
            <a:r>
              <a:rPr lang="en-US" altLang="zh-CN" sz="2400" dirty="0"/>
              <a:t>BPEL</a:t>
            </a:r>
            <a:r>
              <a:rPr lang="zh-CN" altLang="en-US" sz="2400" dirty="0"/>
              <a:t>程序</a:t>
            </a:r>
          </a:p>
        </p:txBody>
      </p:sp>
    </p:spTree>
    <p:extLst>
      <p:ext uri="{BB962C8B-B14F-4D97-AF65-F5344CB8AC3E}">
        <p14:creationId xmlns:p14="http://schemas.microsoft.com/office/powerpoint/2010/main" val="3749901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2448272"/>
          </a:xfrm>
        </p:spPr>
        <p:txBody>
          <a:bodyPr>
            <a:normAutofit/>
          </a:bodyPr>
          <a:lstStyle/>
          <a:p>
            <a:pPr marL="0" indent="0">
              <a:lnSpc>
                <a:spcPct val="130000"/>
              </a:lnSpc>
              <a:buNone/>
            </a:pPr>
            <a:r>
              <a:rPr lang="en-US" altLang="zh-CN" sz="2400" dirty="0">
                <a:solidFill>
                  <a:srgbClr val="0000FF"/>
                </a:solidFill>
                <a:cs typeface="Times New Roman" panose="02020603050405020304" pitchFamily="18" charset="0"/>
              </a:rPr>
              <a:t>4.</a:t>
            </a:r>
            <a:r>
              <a:rPr lang="zh-CN" altLang="en-US" sz="2400">
                <a:solidFill>
                  <a:srgbClr val="0000FF"/>
                </a:solidFill>
                <a:cs typeface="Times New Roman" panose="02020603050405020304" pitchFamily="18" charset="0"/>
              </a:rPr>
              <a:t>并行活动</a:t>
            </a:r>
            <a:r>
              <a:rPr lang="en-US" altLang="zh-CN" sz="2400">
                <a:solidFill>
                  <a:srgbClr val="0000FF"/>
                </a:solidFill>
                <a:cs typeface="Times New Roman" panose="02020603050405020304" pitchFamily="18" charset="0"/>
              </a:rPr>
              <a:t>(flow</a:t>
            </a:r>
            <a:r>
              <a:rPr lang="en-US" altLang="zh-CN" sz="2400" dirty="0">
                <a:solidFill>
                  <a:srgbClr val="0000FF"/>
                </a:solidFill>
                <a:cs typeface="Times New Roman" panose="02020603050405020304" pitchFamily="18" charset="0"/>
              </a:rPr>
              <a:t>)</a:t>
            </a:r>
          </a:p>
          <a:p>
            <a:pPr marL="531813" lvl="2" indent="-258763">
              <a:lnSpc>
                <a:spcPct val="130000"/>
              </a:lnSpc>
            </a:pPr>
            <a:r>
              <a:rPr lang="zh-CN" altLang="en-US" sz="2000" dirty="0">
                <a:cs typeface="Times New Roman" panose="02020603050405020304" pitchFamily="18" charset="0"/>
              </a:rPr>
              <a:t>用于定义一组并行执行的活动，当这些活动都执行完后，</a:t>
            </a:r>
            <a:r>
              <a:rPr lang="en-US" altLang="zh-CN" sz="2000" dirty="0">
                <a:cs typeface="Times New Roman" panose="02020603050405020304" pitchFamily="18" charset="0"/>
              </a:rPr>
              <a:t>flow</a:t>
            </a:r>
            <a:r>
              <a:rPr lang="zh-CN" altLang="en-US" sz="2000" dirty="0">
                <a:cs typeface="Times New Roman" panose="02020603050405020304" pitchFamily="18" charset="0"/>
              </a:rPr>
              <a:t>语句也就执行完了。</a:t>
            </a:r>
            <a:endParaRPr lang="en-US" altLang="zh-CN" sz="2000" dirty="0">
              <a:cs typeface="Times New Roman" panose="02020603050405020304" pitchFamily="18" charset="0"/>
            </a:endParaRPr>
          </a:p>
          <a:p>
            <a:pPr marL="531813" lvl="2" indent="-258763">
              <a:lnSpc>
                <a:spcPct val="130000"/>
              </a:lnSpc>
            </a:pPr>
            <a:r>
              <a:rPr lang="zh-CN" altLang="en-US" sz="2000" dirty="0">
                <a:cs typeface="Times New Roman" panose="02020603050405020304" pitchFamily="18" charset="0"/>
              </a:rPr>
              <a:t>在</a:t>
            </a:r>
            <a:r>
              <a:rPr lang="en-US" altLang="zh-CN" sz="2000" dirty="0">
                <a:cs typeface="Times New Roman" panose="02020603050405020304" pitchFamily="18" charset="0"/>
              </a:rPr>
              <a:t>flow</a:t>
            </a:r>
            <a:r>
              <a:rPr lang="zh-CN" altLang="en-US" sz="2000" dirty="0">
                <a:cs typeface="Times New Roman" panose="02020603050405020304" pitchFamily="18" charset="0"/>
              </a:rPr>
              <a:t>包含的元素之间完全没有依赖关系的情形下，并行关系的描述比较简单。</a:t>
            </a:r>
            <a:endParaRPr lang="en-US" altLang="zh-CN" sz="2000" dirty="0">
              <a:cs typeface="Times New Roman" panose="02020603050405020304" pitchFamily="18" charset="0"/>
            </a:endParaRPr>
          </a:p>
        </p:txBody>
      </p:sp>
      <p:sp>
        <p:nvSpPr>
          <p:cNvPr id="8" name="TextBox 7"/>
          <p:cNvSpPr txBox="1"/>
          <p:nvPr/>
        </p:nvSpPr>
        <p:spPr>
          <a:xfrm>
            <a:off x="421547" y="3937552"/>
            <a:ext cx="8424936" cy="1883657"/>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&lt;flow&gt;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&lt;invoke  partner=“</a:t>
            </a:r>
            <a:r>
              <a:rPr lang="en-US" altLang="zh-CN" sz="2000" dirty="0" err="1">
                <a:solidFill>
                  <a:srgbClr val="3333CC"/>
                </a:solidFill>
                <a:latin typeface="Times New Roman" panose="02020603050405020304" pitchFamily="18" charset="0"/>
                <a:cs typeface="Times New Roman" panose="02020603050405020304" pitchFamily="18" charset="0"/>
              </a:rPr>
              <a:t>StockService</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&lt;invoke  partner=“</a:t>
            </a:r>
            <a:r>
              <a:rPr lang="en-US" altLang="zh-CN" sz="2000" dirty="0" err="1">
                <a:solidFill>
                  <a:srgbClr val="3333CC"/>
                </a:solidFill>
                <a:latin typeface="Times New Roman" panose="02020603050405020304" pitchFamily="18" charset="0"/>
                <a:cs typeface="Times New Roman" panose="02020603050405020304" pitchFamily="18" charset="0"/>
              </a:rPr>
              <a:t>FinancialService</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 flow &gt;</a:t>
            </a:r>
          </a:p>
        </p:txBody>
      </p:sp>
      <p:sp>
        <p:nvSpPr>
          <p:cNvPr id="9" name="TextBox 8"/>
          <p:cNvSpPr txBox="1"/>
          <p:nvPr/>
        </p:nvSpPr>
        <p:spPr>
          <a:xfrm>
            <a:off x="421546" y="3252829"/>
            <a:ext cx="4613509"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32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“购货”示例中的</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063452" y="4371548"/>
            <a:ext cx="2518913" cy="1015663"/>
          </a:xfrm>
          <a:prstGeom prst="rect">
            <a:avLst/>
          </a:prstGeom>
        </p:spPr>
        <p:txBody>
          <a:bodyPr wrap="square">
            <a:spAutoFit/>
          </a:bodyPr>
          <a:lstStyle/>
          <a:p>
            <a:pPr marL="0" lvl="2"/>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“出货”活动和“开发票”活动可以并行执行</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5059047" y="4706976"/>
            <a:ext cx="802080" cy="90176"/>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211447" y="4797152"/>
            <a:ext cx="649680" cy="360040"/>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515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5616624"/>
          </a:xfrm>
        </p:spPr>
        <p:txBody>
          <a:bodyPr>
            <a:normAutofit/>
          </a:bodyPr>
          <a:lstStyle/>
          <a:p>
            <a:pPr marL="0" indent="0">
              <a:buNone/>
            </a:pPr>
            <a:r>
              <a:rPr lang="en-US" altLang="zh-CN" sz="2400" dirty="0">
                <a:solidFill>
                  <a:srgbClr val="0000FF"/>
                </a:solidFill>
                <a:cs typeface="Times New Roman" panose="02020603050405020304" pitchFamily="18" charset="0"/>
              </a:rPr>
              <a:t>4.</a:t>
            </a:r>
            <a:r>
              <a:rPr lang="zh-CN" altLang="en-US" sz="2400">
                <a:solidFill>
                  <a:srgbClr val="0000FF"/>
                </a:solidFill>
                <a:cs typeface="Times New Roman" panose="02020603050405020304" pitchFamily="18" charset="0"/>
              </a:rPr>
              <a:t>并行活动</a:t>
            </a:r>
            <a:r>
              <a:rPr lang="en-US" altLang="zh-CN" sz="2400">
                <a:solidFill>
                  <a:srgbClr val="0000FF"/>
                </a:solidFill>
                <a:cs typeface="Times New Roman" panose="02020603050405020304" pitchFamily="18" charset="0"/>
              </a:rPr>
              <a:t>(flow)(</a:t>
            </a:r>
            <a:r>
              <a:rPr lang="en-US" altLang="zh-CN" sz="2400" dirty="0">
                <a:solidFill>
                  <a:srgbClr val="0000FF"/>
                </a:solidFill>
                <a:cs typeface="Times New Roman" panose="02020603050405020304" pitchFamily="18" charset="0"/>
              </a:rPr>
              <a:t>cont</a:t>
            </a:r>
            <a:r>
              <a:rPr lang="en-US" altLang="zh-CN" sz="2400" dirty="0">
                <a:solidFill>
                  <a:srgbClr val="0000FF"/>
                </a:solidFill>
                <a:latin typeface="Bahnschrift" panose="020B0502040204020203" pitchFamily="34" charset="0"/>
                <a:cs typeface="Times New Roman" panose="02020603050405020304" pitchFamily="18" charset="0"/>
              </a:rPr>
              <a:t>’</a:t>
            </a:r>
            <a:r>
              <a:rPr lang="en-US" altLang="zh-CN" sz="2400" dirty="0">
                <a:solidFill>
                  <a:srgbClr val="0000FF"/>
                </a:solidFill>
                <a:cs typeface="Times New Roman" panose="02020603050405020304" pitchFamily="18" charset="0"/>
              </a:rPr>
              <a:t>d)</a:t>
            </a:r>
          </a:p>
          <a:p>
            <a:pPr marL="531813" lvl="2" indent="-258763"/>
            <a:r>
              <a:rPr lang="zh-CN" altLang="en-US" sz="2000" dirty="0">
                <a:cs typeface="Times New Roman" panose="02020603050405020304" pitchFamily="18" charset="0"/>
              </a:rPr>
              <a:t>事实上，</a:t>
            </a:r>
            <a:r>
              <a:rPr lang="en-US" altLang="zh-CN" sz="2000" dirty="0">
                <a:cs typeface="Times New Roman" panose="02020603050405020304" pitchFamily="18" charset="0"/>
              </a:rPr>
              <a:t>flow</a:t>
            </a:r>
            <a:r>
              <a:rPr lang="zh-CN" altLang="en-US" sz="2000" dirty="0">
                <a:cs typeface="Times New Roman" panose="02020603050405020304" pitchFamily="18" charset="0"/>
              </a:rPr>
              <a:t>语句中的活动可以具有除了循环以外完整的控制流关系。</a:t>
            </a:r>
            <a:endParaRPr lang="en-US" altLang="zh-CN" sz="2000" dirty="0">
              <a:cs typeface="Times New Roman" panose="02020603050405020304" pitchFamily="18" charset="0"/>
            </a:endParaRPr>
          </a:p>
          <a:p>
            <a:pPr marL="531813" lvl="2" indent="-258763"/>
            <a:r>
              <a:rPr lang="zh-CN" altLang="en-US" sz="2000" dirty="0">
                <a:solidFill>
                  <a:srgbClr val="3333CC"/>
                </a:solidFill>
                <a:cs typeface="Times New Roman" panose="02020603050405020304" pitchFamily="18" charset="0"/>
              </a:rPr>
              <a:t>用</a:t>
            </a:r>
            <a:r>
              <a:rPr lang="en-US" altLang="zh-CN" sz="2000" dirty="0">
                <a:solidFill>
                  <a:srgbClr val="3333CC"/>
                </a:solidFill>
                <a:cs typeface="Times New Roman" panose="02020603050405020304" pitchFamily="18" charset="0"/>
              </a:rPr>
              <a:t>link</a:t>
            </a:r>
            <a:r>
              <a:rPr lang="zh-CN" altLang="en-US" sz="2000" dirty="0">
                <a:cs typeface="Times New Roman" panose="02020603050405020304" pitchFamily="18" charset="0"/>
              </a:rPr>
              <a:t>连接的活动的元素或属性可以表示工作流过程模型中常用的</a:t>
            </a:r>
            <a:r>
              <a:rPr lang="zh-CN" altLang="en-US" sz="2000">
                <a:cs typeface="Times New Roman" panose="02020603050405020304" pitchFamily="18" charset="0"/>
              </a:rPr>
              <a:t>与分支</a:t>
            </a:r>
            <a:r>
              <a:rPr lang="en-US" altLang="zh-CN" sz="2000">
                <a:cs typeface="Times New Roman" panose="02020603050405020304" pitchFamily="18" charset="0"/>
              </a:rPr>
              <a:t>(AND-SPLIT)</a:t>
            </a:r>
            <a:r>
              <a:rPr lang="zh-CN" altLang="en-US" sz="2000">
                <a:cs typeface="Times New Roman" panose="02020603050405020304" pitchFamily="18" charset="0"/>
              </a:rPr>
              <a:t>、或分支</a:t>
            </a:r>
            <a:r>
              <a:rPr lang="en-US" altLang="zh-CN" sz="2000">
                <a:cs typeface="Times New Roman" panose="02020603050405020304" pitchFamily="18" charset="0"/>
              </a:rPr>
              <a:t>(OR-SPLIT)</a:t>
            </a:r>
            <a:r>
              <a:rPr lang="zh-CN" altLang="en-US" sz="2000">
                <a:cs typeface="Times New Roman" panose="02020603050405020304" pitchFamily="18" charset="0"/>
              </a:rPr>
              <a:t>、与归并</a:t>
            </a:r>
            <a:r>
              <a:rPr lang="en-US" altLang="zh-CN" sz="2000">
                <a:cs typeface="Times New Roman" panose="02020603050405020304" pitchFamily="18" charset="0"/>
              </a:rPr>
              <a:t>(AND-JOIN)</a:t>
            </a:r>
            <a:r>
              <a:rPr lang="zh-CN" altLang="en-US" sz="2000">
                <a:cs typeface="Times New Roman" panose="02020603050405020304" pitchFamily="18" charset="0"/>
              </a:rPr>
              <a:t>和或归并</a:t>
            </a:r>
            <a:r>
              <a:rPr lang="en-US" altLang="zh-CN" sz="2000">
                <a:cs typeface="Times New Roman" panose="02020603050405020304" pitchFamily="18" charset="0"/>
              </a:rPr>
              <a:t>(OR-JOIN)</a:t>
            </a:r>
            <a:r>
              <a:rPr lang="zh-CN" altLang="en-US" sz="2000">
                <a:cs typeface="Times New Roman" panose="02020603050405020304" pitchFamily="18" charset="0"/>
              </a:rPr>
              <a:t>。</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以下介绍</a:t>
            </a:r>
            <a:r>
              <a:rPr lang="zh-CN" altLang="en-US" sz="2000" dirty="0">
                <a:solidFill>
                  <a:srgbClr val="0000FF"/>
                </a:solidFill>
                <a:cs typeface="Times New Roman" panose="02020603050405020304" pitchFamily="18" charset="0"/>
              </a:rPr>
              <a:t>如何用</a:t>
            </a:r>
            <a:r>
              <a:rPr lang="en-US" altLang="zh-CN" sz="2000" dirty="0">
                <a:solidFill>
                  <a:srgbClr val="0000FF"/>
                </a:solidFill>
                <a:cs typeface="Times New Roman" panose="02020603050405020304" pitchFamily="18" charset="0"/>
              </a:rPr>
              <a:t>link</a:t>
            </a:r>
            <a:r>
              <a:rPr lang="zh-CN" altLang="en-US" sz="2000" dirty="0">
                <a:solidFill>
                  <a:srgbClr val="0000FF"/>
                </a:solidFill>
                <a:cs typeface="Times New Roman" panose="02020603050405020304" pitchFamily="18" charset="0"/>
              </a:rPr>
              <a:t>连接两个活动以及如何设置和</a:t>
            </a:r>
            <a:r>
              <a:rPr lang="en-US" altLang="zh-CN" sz="2000" dirty="0">
                <a:solidFill>
                  <a:srgbClr val="0000FF"/>
                </a:solidFill>
                <a:cs typeface="Times New Roman" panose="02020603050405020304" pitchFamily="18" charset="0"/>
              </a:rPr>
              <a:t>link</a:t>
            </a:r>
            <a:r>
              <a:rPr lang="zh-CN" altLang="en-US" sz="2000" dirty="0">
                <a:solidFill>
                  <a:srgbClr val="0000FF"/>
                </a:solidFill>
                <a:cs typeface="Times New Roman" panose="02020603050405020304" pitchFamily="18" charset="0"/>
              </a:rPr>
              <a:t>相关的活动的元素和属性。</a:t>
            </a:r>
            <a:endParaRPr lang="en-US" altLang="zh-CN" sz="2000" dirty="0">
              <a:solidFill>
                <a:srgbClr val="0000FF"/>
              </a:solidFill>
              <a:cs typeface="Times New Roman" panose="02020603050405020304" pitchFamily="18" charset="0"/>
            </a:endParaRPr>
          </a:p>
        </p:txBody>
      </p:sp>
    </p:spTree>
    <p:extLst>
      <p:ext uri="{BB962C8B-B14F-4D97-AF65-F5344CB8AC3E}">
        <p14:creationId xmlns:p14="http://schemas.microsoft.com/office/powerpoint/2010/main" val="143344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808" y="404664"/>
            <a:ext cx="6176522" cy="317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7929" y="3861048"/>
            <a:ext cx="8887138" cy="2492990"/>
          </a:xfrm>
          <a:prstGeom prst="rect">
            <a:avLst/>
          </a:prstGeom>
        </p:spPr>
        <p:txBody>
          <a:bodyPr wrap="square">
            <a:spAutoFit/>
          </a:bodyPr>
          <a:lstStyle/>
          <a:p>
            <a:pPr marL="177800" lvl="2" indent="-177800">
              <a:buFont typeface="Arial" panose="020B0604020202020204" pitchFamily="34" charset="0"/>
              <a:buChar char="•"/>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用名为</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A_B_link</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连接情况，</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具有两个状态：</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肯定状态</a:t>
            </a:r>
            <a:r>
              <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(positive)</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和否定状态</a:t>
            </a:r>
            <a:r>
              <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(negative)</a:t>
            </a: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1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在活动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中定义元素</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source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，具有</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transitionCondition</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属性，实际执行中，只有在该属性为真时</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之间的</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状态才设为肯定；否则，</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状态被设为否定。</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12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zh-CN" altLang="en-US">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中定义了元素</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target</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，具有</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joinCondition</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属性。仅当该属性为真时活动</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才可能被激活。</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用于检查连接状态的函数</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getLinkCondition</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经常出现在</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joinCondition</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5A5D7A30-1B8F-48CA-83D5-F64DACC0CF6B}"/>
              </a:ext>
            </a:extLst>
          </p:cNvPr>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p14="http://schemas.microsoft.com/office/powerpoint/2010/main" val="4220267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395536" y="513835"/>
            <a:ext cx="8208912" cy="830997"/>
          </a:xfrm>
          <a:prstGeom prst="rect">
            <a:avLst/>
          </a:prstGeom>
        </p:spPr>
        <p:txBody>
          <a:bodyPr wrap="square">
            <a:spAutoFit/>
          </a:bodyPr>
          <a:lstStyle/>
          <a:p>
            <a:pPr marL="342900" lvl="2" indent="-342900">
              <a:buFont typeface="Arial" panose="020B0604020202020204" pitchFamily="34" charset="0"/>
              <a:buChar char="•"/>
            </a:pP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可以用</a:t>
            </a:r>
            <a:r>
              <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建立与分支、或分支、与归并和或归并控制流关系，四种关系见下图。</a:t>
            </a:r>
            <a:endParaRPr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04" y="1556791"/>
            <a:ext cx="6984776" cy="447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81D94993-E1CE-4DE8-B11D-6CE7D7A0A8EB}"/>
              </a:ext>
            </a:extLst>
          </p:cNvPr>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extLst>
      <p:ext uri="{BB962C8B-B14F-4D97-AF65-F5344CB8AC3E}">
        <p14:creationId xmlns:p14="http://schemas.microsoft.com/office/powerpoint/2010/main" val="18602959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051720" y="253914"/>
            <a:ext cx="3888432" cy="581057"/>
          </a:xfrm>
          <a:prstGeom prst="rect">
            <a:avLst/>
          </a:prstGeom>
        </p:spPr>
        <p:txBody>
          <a:bodyPr wrap="square">
            <a:spAutoFit/>
          </a:bodyPr>
          <a:lstStyle/>
          <a:p>
            <a:pPr marL="0" lvl="2">
              <a:lnSpc>
                <a:spcPct val="150000"/>
              </a:lnSpc>
            </a:pPr>
            <a:r>
              <a:rPr lang="en-US" altLang="zh-CN" sz="24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suppressJoinFailure</a:t>
            </a: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属性</a:t>
            </a:r>
            <a:endPar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395536" y="1074509"/>
            <a:ext cx="8352928" cy="4708981"/>
          </a:xfrm>
          <a:prstGeom prst="rect">
            <a:avLst/>
          </a:prstGeom>
        </p:spPr>
        <p:txBody>
          <a:bodyPr wrap="square">
            <a:spAutoFit/>
          </a:bodyPr>
          <a:lstStyle/>
          <a:p>
            <a:pPr marL="177800" lvl="2" indent="-177800">
              <a:buFont typeface="Arial" panose="020B0604020202020204" pitchFamily="34" charset="0"/>
              <a:buChar char="•"/>
            </a:pP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suppressJoinFailure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语句的一种重要属性。主要作用：实现死</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路径消除</a:t>
            </a: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(death </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path eliminate</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DPE)</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DPE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就是在用</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连接活动构成的活动图中的某个活动无效被激活的情况下，一个默认的空活动会替代该活动执行，而该活动后继</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link</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的状态会被设为</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negative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，且这种处理会一直传递下去，直到</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中的活动被全部执行为止。因此</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DPE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可保证控制流不会因为某个活动无法被激活而半途中止。</a:t>
            </a:r>
            <a:endPar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suppressJoinFailure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属性可以出现在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过程的顶级元素</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process</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或任何一个活动定义中，但该属性主要是和</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元素相关。</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buFont typeface="Arial" panose="020B0604020202020204" pitchFamily="34" charset="0"/>
              <a:buChar char="•"/>
            </a:pP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suppressJoinFailure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属性可以设置为“</a:t>
            </a: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yes</a:t>
            </a:r>
            <a:r>
              <a:rPr lang="zh-CN" altLang="en-US"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默认值</a:t>
            </a:r>
            <a:r>
              <a:rPr lang="en-US" altLang="zh-CN"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或</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no</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yes</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”时可以实现</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DPE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，表明即使</a:t>
            </a:r>
            <a:r>
              <a:rPr lang="en-US" altLang="zh-CN" sz="20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joinCondition</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为假也不抛出异常。值为“</a:t>
            </a:r>
            <a:r>
              <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no</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”时，则在</a:t>
            </a:r>
            <a:r>
              <a:rPr lang="en-US" altLang="zh-CN" sz="20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joinCondition</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为假时抛出</a:t>
            </a:r>
            <a:r>
              <a:rPr lang="en-US" altLang="zh-CN" sz="20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joinFailure</a:t>
            </a:r>
            <a:r>
              <a:rPr lang="zh-CN" altLang="en-US"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异常。</a:t>
            </a:r>
            <a:endParaRPr lang="en-US" altLang="zh-CN" sz="20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67AABBEF-044B-4A5F-A958-FC0D63956174}"/>
              </a:ext>
            </a:extLst>
          </p:cNvPr>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1161515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0331" y="35613"/>
            <a:ext cx="374441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33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并行活动示例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TextBox 2"/>
          <p:cNvSpPr txBox="1"/>
          <p:nvPr/>
        </p:nvSpPr>
        <p:spPr>
          <a:xfrm>
            <a:off x="237623" y="601070"/>
            <a:ext cx="8712968" cy="6074355"/>
          </a:xfrm>
          <a:prstGeom prst="rect">
            <a:avLst/>
          </a:prstGeom>
          <a:solidFill>
            <a:schemeClr val="bg1">
              <a:lumMod val="95000"/>
            </a:schemeClr>
          </a:solidFill>
        </p:spPr>
        <p:txBody>
          <a:bodyPr wrap="square" rtlCol="0">
            <a:spAutoFit/>
          </a:bodyPr>
          <a:lstStyle/>
          <a:p>
            <a:r>
              <a:rPr lang="en-US" altLang="zh-CN" sz="1600" dirty="0">
                <a:solidFill>
                  <a:srgbClr val="3333CC"/>
                </a:solidFill>
                <a:latin typeface="Times New Roman" panose="02020603050405020304" pitchFamily="18" charset="0"/>
                <a:cs typeface="Times New Roman" panose="02020603050405020304" pitchFamily="18" charset="0"/>
              </a:rPr>
              <a:t>&lt;flow  </a:t>
            </a:r>
            <a:r>
              <a:rPr lang="en-US" altLang="zh-CN" sz="1600" dirty="0" err="1">
                <a:solidFill>
                  <a:srgbClr val="3333CC"/>
                </a:solidFill>
                <a:latin typeface="Times New Roman" panose="02020603050405020304" pitchFamily="18" charset="0"/>
                <a:cs typeface="Times New Roman" panose="02020603050405020304" pitchFamily="18" charset="0"/>
              </a:rPr>
              <a:t>suppressJoinFailure</a:t>
            </a:r>
            <a:r>
              <a:rPr lang="en-US" altLang="zh-CN" sz="1600" dirty="0">
                <a:solidFill>
                  <a:srgbClr val="3333CC"/>
                </a:solidFill>
                <a:latin typeface="Times New Roman" panose="02020603050405020304" pitchFamily="18" charset="0"/>
                <a:cs typeface="Times New Roman" panose="02020603050405020304" pitchFamily="18" charset="0"/>
              </a:rPr>
              <a:t> =“yes”&gt;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定义链接</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&lt;links&gt;</a:t>
            </a:r>
          </a:p>
          <a:p>
            <a:r>
              <a:rPr lang="en-US" altLang="zh-CN" sz="1600" dirty="0">
                <a:solidFill>
                  <a:srgbClr val="3333CC"/>
                </a:solidFill>
                <a:latin typeface="Times New Roman" panose="02020603050405020304" pitchFamily="18" charset="0"/>
                <a:cs typeface="Times New Roman" panose="02020603050405020304" pitchFamily="18" charset="0"/>
              </a:rPr>
              <a:t>            &lt;link name=“</a:t>
            </a:r>
            <a:r>
              <a:rPr lang="en-US" altLang="zh-CN" sz="1600" dirty="0" err="1">
                <a:solidFill>
                  <a:srgbClr val="3333CC"/>
                </a:solidFill>
                <a:latin typeface="Times New Roman" panose="02020603050405020304" pitchFamily="18" charset="0"/>
                <a:cs typeface="Times New Roman" panose="02020603050405020304" pitchFamily="18" charset="0"/>
              </a:rPr>
              <a:t>invoiceLink</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&lt;link name=“</a:t>
            </a:r>
            <a:r>
              <a:rPr lang="en-US" altLang="zh-CN" sz="1600" dirty="0" err="1">
                <a:solidFill>
                  <a:srgbClr val="3333CC"/>
                </a:solidFill>
                <a:latin typeface="Times New Roman" panose="02020603050405020304" pitchFamily="18" charset="0"/>
                <a:cs typeface="Times New Roman" panose="02020603050405020304" pitchFamily="18" charset="0"/>
              </a:rPr>
              <a:t>shippingLink</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&lt;/links&gt;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调用订单服务</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&lt;invoke name=“</a:t>
            </a:r>
            <a:r>
              <a:rPr lang="en-US" altLang="zh-CN" sz="1600" dirty="0" err="1">
                <a:solidFill>
                  <a:srgbClr val="3333CC"/>
                </a:solidFill>
                <a:latin typeface="Times New Roman" panose="02020603050405020304" pitchFamily="18" charset="0"/>
                <a:cs typeface="Times New Roman" panose="02020603050405020304" pitchFamily="18" charset="0"/>
              </a:rPr>
              <a:t>invoiceService</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设为链接源</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&lt;source  link=“</a:t>
            </a:r>
            <a:r>
              <a:rPr lang="en-US" altLang="zh-CN" sz="1600" dirty="0" err="1">
                <a:solidFill>
                  <a:srgbClr val="3333CC"/>
                </a:solidFill>
                <a:latin typeface="Times New Roman" panose="02020603050405020304" pitchFamily="18" charset="0"/>
                <a:cs typeface="Times New Roman" panose="02020603050405020304" pitchFamily="18" charset="0"/>
              </a:rPr>
              <a:t>invoiceLink</a:t>
            </a:r>
            <a:r>
              <a:rPr lang="en-US" altLang="zh-CN" sz="1600">
                <a:solidFill>
                  <a:srgbClr val="3333CC"/>
                </a:solidFill>
                <a:latin typeface="Times New Roman" panose="02020603050405020304" pitchFamily="18" charset="0"/>
                <a:cs typeface="Times New Roman" panose="02020603050405020304" pitchFamily="18" charset="0"/>
              </a:rPr>
              <a:t>” transitionCondition</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&lt;/invoke&gt;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调用货运服务</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&lt;invoke name=“</a:t>
            </a:r>
            <a:r>
              <a:rPr lang="en-US" altLang="zh-CN" sz="1600" dirty="0" err="1">
                <a:solidFill>
                  <a:srgbClr val="3333CC"/>
                </a:solidFill>
                <a:latin typeface="Times New Roman" panose="02020603050405020304" pitchFamily="18" charset="0"/>
                <a:cs typeface="Times New Roman" panose="02020603050405020304" pitchFamily="18" charset="0"/>
              </a:rPr>
              <a:t>shippingService</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设为链接源</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&lt;source  link=“</a:t>
            </a:r>
            <a:r>
              <a:rPr lang="en-US" altLang="zh-CN" sz="1600" dirty="0" err="1">
                <a:solidFill>
                  <a:srgbClr val="3333CC"/>
                </a:solidFill>
                <a:latin typeface="Times New Roman" panose="02020603050405020304" pitchFamily="18" charset="0"/>
                <a:cs typeface="Times New Roman" panose="02020603050405020304" pitchFamily="18" charset="0"/>
              </a:rPr>
              <a:t>shippingLink</a:t>
            </a:r>
            <a:r>
              <a:rPr lang="en-US" altLang="zh-CN" sz="1600">
                <a:solidFill>
                  <a:srgbClr val="3333CC"/>
                </a:solidFill>
                <a:latin typeface="Times New Roman" panose="02020603050405020304" pitchFamily="18" charset="0"/>
                <a:cs typeface="Times New Roman" panose="02020603050405020304" pitchFamily="18" charset="0"/>
              </a:rPr>
              <a:t>” transitionCondition</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&lt;/invoke&gt;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调用确认服务前需先定义归并条件</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&lt;invoke name=“</a:t>
            </a:r>
            <a:r>
              <a:rPr lang="en-US" altLang="zh-CN" sz="1600" dirty="0" err="1">
                <a:solidFill>
                  <a:srgbClr val="3333CC"/>
                </a:solidFill>
                <a:latin typeface="Times New Roman" panose="02020603050405020304" pitchFamily="18" charset="0"/>
                <a:cs typeface="Times New Roman" panose="02020603050405020304" pitchFamily="18" charset="0"/>
              </a:rPr>
              <a:t>confirmService</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joinCondition</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getLinkStatus</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invoiceLink</a:t>
            </a:r>
            <a:r>
              <a:rPr lang="en-US" altLang="zh-CN" sz="1600" dirty="0">
                <a:solidFill>
                  <a:srgbClr val="3333CC"/>
                </a:solidFill>
                <a:latin typeface="Times New Roman" panose="02020603050405020304" pitchFamily="18" charset="0"/>
                <a:cs typeface="Times New Roman" panose="02020603050405020304" pitchFamily="18" charset="0"/>
              </a:rPr>
              <a:t>”) AND </a:t>
            </a:r>
            <a:r>
              <a:rPr lang="en-US" altLang="zh-CN" sz="1600" dirty="0" err="1">
                <a:solidFill>
                  <a:srgbClr val="3333CC"/>
                </a:solidFill>
                <a:latin typeface="Times New Roman" panose="02020603050405020304" pitchFamily="18" charset="0"/>
                <a:cs typeface="Times New Roman" panose="02020603050405020304" pitchFamily="18" charset="0"/>
              </a:rPr>
              <a:t>getLinkStatus</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shippingLink</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&lt;target link=“</a:t>
            </a:r>
            <a:r>
              <a:rPr lang="en-US" altLang="zh-CN" sz="1600" dirty="0" err="1">
                <a:solidFill>
                  <a:srgbClr val="3333CC"/>
                </a:solidFill>
                <a:latin typeface="Times New Roman" panose="02020603050405020304" pitchFamily="18" charset="0"/>
                <a:cs typeface="Times New Roman" panose="02020603050405020304" pitchFamily="18" charset="0"/>
              </a:rPr>
              <a:t>invoiceLink</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&lt;target  link=“</a:t>
            </a:r>
            <a:r>
              <a:rPr lang="en-US" altLang="zh-CN" sz="1600" dirty="0" err="1">
                <a:solidFill>
                  <a:srgbClr val="3333CC"/>
                </a:solidFill>
                <a:latin typeface="Times New Roman" panose="02020603050405020304" pitchFamily="18" charset="0"/>
                <a:cs typeface="Times New Roman" panose="02020603050405020304" pitchFamily="18" charset="0"/>
              </a:rPr>
              <a:t>shippingLink</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   &lt;/invoke&gt;</a:t>
            </a:r>
          </a:p>
          <a:p>
            <a:pPr>
              <a:lnSpc>
                <a:spcPct val="120000"/>
              </a:lnSpc>
            </a:pPr>
            <a:r>
              <a:rPr lang="en-US" altLang="zh-CN" sz="1600" dirty="0">
                <a:solidFill>
                  <a:srgbClr val="3333CC"/>
                </a:solidFill>
                <a:latin typeface="Times New Roman" panose="02020603050405020304" pitchFamily="18" charset="0"/>
                <a:cs typeface="Times New Roman" panose="02020603050405020304" pitchFamily="18" charset="0"/>
              </a:rPr>
              <a:t>&lt;/flow&gt;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1626" y="260647"/>
            <a:ext cx="4628965" cy="251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316321" y="3212976"/>
            <a:ext cx="3370479" cy="1077218"/>
          </a:xfrm>
          <a:prstGeom prst="rect">
            <a:avLst/>
          </a:prstGeom>
        </p:spPr>
        <p:txBody>
          <a:bodyPr wrap="square">
            <a:spAutoFit/>
          </a:bodyPr>
          <a:lstStyle/>
          <a:p>
            <a:pPr marL="177800" lvl="2" indent="-177800">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包含一个</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flow</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语句内的三个</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invoke</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活动，订单服务和出货服务并执行完成后将执行订单确认服务，</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 name="直接箭头连接符 5"/>
          <p:cNvCxnSpPr/>
          <p:nvPr/>
        </p:nvCxnSpPr>
        <p:spPr>
          <a:xfrm flipV="1">
            <a:off x="6228184" y="2775692"/>
            <a:ext cx="1" cy="437284"/>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3347867" y="519189"/>
            <a:ext cx="973759" cy="317523"/>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E1DA6AAB-E28C-40C5-96A2-49624F00D813}"/>
              </a:ext>
            </a:extLst>
          </p:cNvPr>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2576488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latin typeface="Bahnschrift" panose="020B0502040204020203" pitchFamily="34" charset="0"/>
                <a:cs typeface="Times New Roman" panose="02020603050405020304" pitchFamily="18" charset="0"/>
              </a:rPr>
              <a:t>5.BPEL</a:t>
            </a:r>
            <a:r>
              <a:rPr lang="zh-CN" altLang="en-US" b="0">
                <a:latin typeface="Bahnschrift" panose="020B0502040204020203" pitchFamily="34" charset="0"/>
                <a:cs typeface="Times New Roman" panose="02020603050405020304" pitchFamily="18" charset="0"/>
              </a:rPr>
              <a:t>结构化活动</a:t>
            </a:r>
            <a:r>
              <a:rPr lang="en-US" altLang="zh-CN" b="0">
                <a:latin typeface="Bahnschrift" panose="020B0502040204020203" pitchFamily="34"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323528" y="836712"/>
            <a:ext cx="8363272" cy="4968552"/>
          </a:xfrm>
        </p:spPr>
        <p:txBody>
          <a:bodyPr>
            <a:normAutofit/>
          </a:bodyPr>
          <a:lstStyle/>
          <a:p>
            <a:pPr marL="0" indent="0">
              <a:buNone/>
            </a:pPr>
            <a:r>
              <a:rPr lang="en-US" altLang="zh-CN" sz="2400" dirty="0">
                <a:solidFill>
                  <a:srgbClr val="0000FF"/>
                </a:solidFill>
                <a:cs typeface="Times New Roman" panose="02020603050405020304" pitchFamily="18" charset="0"/>
              </a:rPr>
              <a:t>5.</a:t>
            </a:r>
            <a:r>
              <a:rPr lang="zh-CN" altLang="en-US" sz="2400" dirty="0">
                <a:solidFill>
                  <a:srgbClr val="0000FF"/>
                </a:solidFill>
                <a:cs typeface="Times New Roman" panose="02020603050405020304" pitchFamily="18" charset="0"/>
              </a:rPr>
              <a:t>事件</a:t>
            </a:r>
            <a:r>
              <a:rPr lang="zh-CN" altLang="en-US" sz="2400">
                <a:solidFill>
                  <a:srgbClr val="0000FF"/>
                </a:solidFill>
                <a:cs typeface="Times New Roman" panose="02020603050405020304" pitchFamily="18" charset="0"/>
              </a:rPr>
              <a:t>选择活动</a:t>
            </a:r>
            <a:r>
              <a:rPr lang="en-US" altLang="zh-CN" sz="2400">
                <a:solidFill>
                  <a:srgbClr val="0000FF"/>
                </a:solidFill>
                <a:cs typeface="Times New Roman" panose="02020603050405020304" pitchFamily="18" charset="0"/>
              </a:rPr>
              <a:t>(pick</a:t>
            </a:r>
            <a:r>
              <a:rPr lang="en-US" altLang="zh-CN" sz="2400" dirty="0">
                <a:solidFill>
                  <a:srgbClr val="0000FF"/>
                </a:solidFill>
                <a:cs typeface="Times New Roman" panose="02020603050405020304" pitchFamily="18" charset="0"/>
              </a:rPr>
              <a:t>)</a:t>
            </a:r>
          </a:p>
          <a:p>
            <a:pPr marL="531813" lvl="2" indent="-258763"/>
            <a:r>
              <a:rPr lang="en-US" altLang="zh-CN" sz="2000" dirty="0">
                <a:cs typeface="Times New Roman" panose="02020603050405020304" pitchFamily="18" charset="0"/>
              </a:rPr>
              <a:t>pick</a:t>
            </a:r>
            <a:r>
              <a:rPr lang="zh-CN" altLang="en-US" sz="2000" dirty="0">
                <a:cs typeface="Times New Roman" panose="02020603050405020304" pitchFamily="18" charset="0"/>
              </a:rPr>
              <a:t>语句包含一组</a:t>
            </a:r>
            <a:r>
              <a:rPr lang="zh-CN" altLang="en-US" sz="2000" dirty="0">
                <a:solidFill>
                  <a:srgbClr val="0000FF"/>
                </a:solidFill>
                <a:cs typeface="Times New Roman" panose="02020603050405020304" pitchFamily="18" charset="0"/>
              </a:rPr>
              <a:t>彼此间互斥的事件</a:t>
            </a:r>
            <a:r>
              <a:rPr lang="zh-CN" altLang="en-US" sz="2000" dirty="0">
                <a:cs typeface="Times New Roman" panose="02020603050405020304" pitchFamily="18" charset="0"/>
              </a:rPr>
              <a:t>以及与该事件</a:t>
            </a:r>
            <a:r>
              <a:rPr lang="zh-CN" altLang="en-US" sz="2000" dirty="0">
                <a:solidFill>
                  <a:srgbClr val="0000FF"/>
                </a:solidFill>
                <a:cs typeface="Times New Roman" panose="02020603050405020304" pitchFamily="18" charset="0"/>
              </a:rPr>
              <a:t>关联的活动</a:t>
            </a:r>
            <a:r>
              <a:rPr lang="zh-CN" altLang="en-US" sz="2000" dirty="0">
                <a:cs typeface="Times New Roman" panose="02020603050405020304" pitchFamily="18" charset="0"/>
              </a:rPr>
              <a:t>。</a:t>
            </a:r>
            <a:r>
              <a:rPr lang="en-US" altLang="zh-CN" sz="2000" dirty="0">
                <a:cs typeface="Times New Roman" panose="02020603050405020304" pitchFamily="18" charset="0"/>
              </a:rPr>
              <a:t>pick</a:t>
            </a:r>
            <a:r>
              <a:rPr lang="zh-CN" altLang="en-US" sz="2000" dirty="0">
                <a:cs typeface="Times New Roman" panose="02020603050405020304" pitchFamily="18" charset="0"/>
              </a:rPr>
              <a:t>元素会等待其包含的任意一个事件的到达，一旦该事件被触发，其他事件就失去了被触发的权利。</a:t>
            </a:r>
            <a:endParaRPr lang="en-US" altLang="zh-CN" sz="2000" dirty="0">
              <a:cs typeface="Times New Roman" panose="02020603050405020304" pitchFamily="18" charset="0"/>
            </a:endParaRPr>
          </a:p>
          <a:p>
            <a:pPr marL="531813" lvl="2" indent="-258763"/>
            <a:r>
              <a:rPr lang="zh-CN" altLang="en-US" sz="2000" dirty="0">
                <a:cs typeface="Times New Roman" panose="02020603050405020304" pitchFamily="18" charset="0"/>
              </a:rPr>
              <a:t>事件分为两类：</a:t>
            </a:r>
            <a:r>
              <a:rPr lang="zh-CN" altLang="en-US" sz="2000" dirty="0">
                <a:solidFill>
                  <a:srgbClr val="0000FF"/>
                </a:solidFill>
                <a:cs typeface="Times New Roman" panose="02020603050405020304" pitchFamily="18" charset="0"/>
              </a:rPr>
              <a:t>消息事件和时间事件</a:t>
            </a:r>
            <a:r>
              <a:rPr lang="zh-CN" altLang="en-US" sz="2000" dirty="0">
                <a:cs typeface="Times New Roman" panose="02020603050405020304" pitchFamily="18" charset="0"/>
              </a:rPr>
              <a:t>。</a:t>
            </a:r>
            <a:r>
              <a:rPr lang="en-US" altLang="zh-CN" sz="2000" dirty="0">
                <a:cs typeface="Times New Roman" panose="02020603050405020304" pitchFamily="18" charset="0"/>
              </a:rPr>
              <a:t>pick</a:t>
            </a:r>
            <a:r>
              <a:rPr lang="zh-CN" altLang="en-US" sz="2000" dirty="0">
                <a:cs typeface="Times New Roman" panose="02020603050405020304" pitchFamily="18" charset="0"/>
              </a:rPr>
              <a:t>至少要包含一个消息事件。</a:t>
            </a:r>
            <a:endParaRPr lang="en-US" altLang="zh-CN" sz="2000" dirty="0">
              <a:cs typeface="Times New Roman" panose="02020603050405020304" pitchFamily="18" charset="0"/>
            </a:endParaRPr>
          </a:p>
          <a:p>
            <a:pPr marL="531813" lvl="2" indent="-258763"/>
            <a:r>
              <a:rPr lang="en-US" altLang="zh-CN" sz="2000" dirty="0">
                <a:cs typeface="Times New Roman" panose="02020603050405020304" pitchFamily="18" charset="0"/>
              </a:rPr>
              <a:t>pick</a:t>
            </a:r>
            <a:r>
              <a:rPr lang="zh-CN" altLang="en-US" sz="2000" dirty="0">
                <a:cs typeface="Times New Roman" panose="02020603050405020304" pitchFamily="18" charset="0"/>
              </a:rPr>
              <a:t>可以代替</a:t>
            </a:r>
            <a:r>
              <a:rPr lang="en-US" altLang="zh-CN" sz="2000" dirty="0">
                <a:cs typeface="Times New Roman" panose="02020603050405020304" pitchFamily="18" charset="0"/>
              </a:rPr>
              <a:t>receive</a:t>
            </a:r>
            <a:r>
              <a:rPr lang="zh-CN" altLang="en-US" sz="2000" dirty="0">
                <a:cs typeface="Times New Roman" panose="02020603050405020304" pitchFamily="18" charset="0"/>
              </a:rPr>
              <a:t>为</a:t>
            </a:r>
            <a:r>
              <a:rPr lang="en-US" altLang="zh-CN" sz="2000" dirty="0">
                <a:cs typeface="Times New Roman" panose="02020603050405020304" pitchFamily="18" charset="0"/>
              </a:rPr>
              <a:t>BPEL</a:t>
            </a:r>
            <a:r>
              <a:rPr lang="zh-CN" altLang="en-US" sz="2000" dirty="0">
                <a:cs typeface="Times New Roman" panose="02020603050405020304" pitchFamily="18" charset="0"/>
              </a:rPr>
              <a:t>过程提供多个互斥入口，但当</a:t>
            </a:r>
            <a:r>
              <a:rPr lang="en-US" altLang="zh-CN" sz="2000" dirty="0">
                <a:cs typeface="Times New Roman" panose="02020603050405020304" pitchFamily="18" charset="0"/>
              </a:rPr>
              <a:t>pick</a:t>
            </a:r>
            <a:r>
              <a:rPr lang="zh-CN" altLang="en-US" sz="2000" dirty="0">
                <a:cs typeface="Times New Roman" panose="02020603050405020304" pitchFamily="18" charset="0"/>
              </a:rPr>
              <a:t>语句作为</a:t>
            </a:r>
            <a:r>
              <a:rPr lang="zh-CN" altLang="en-US" sz="2000" dirty="0">
                <a:solidFill>
                  <a:srgbClr val="FF0000"/>
                </a:solidFill>
                <a:cs typeface="Times New Roman" panose="02020603050405020304" pitchFamily="18" charset="0"/>
              </a:rPr>
              <a:t>过程的入口点时，不允许在其中出现时间事件</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marL="531813" lvl="2" indent="-258763"/>
            <a:r>
              <a:rPr lang="en-US" altLang="zh-CN" sz="2000" dirty="0">
                <a:cs typeface="Times New Roman" panose="02020603050405020304" pitchFamily="18" charset="0"/>
              </a:rPr>
              <a:t>pick</a:t>
            </a:r>
            <a:r>
              <a:rPr lang="zh-CN" altLang="en-US" sz="2000" dirty="0">
                <a:cs typeface="Times New Roman" panose="02020603050405020304" pitchFamily="18" charset="0"/>
              </a:rPr>
              <a:t>的典型用法是同时包含消息事件和时间事件，这样可以确保当消息事件无法到达时能够触发时间事件，从而确保</a:t>
            </a:r>
            <a:r>
              <a:rPr lang="en-US" altLang="zh-CN" sz="2000" dirty="0">
                <a:cs typeface="Times New Roman" panose="02020603050405020304" pitchFamily="18" charset="0"/>
              </a:rPr>
              <a:t>pick</a:t>
            </a:r>
            <a:r>
              <a:rPr lang="zh-CN" altLang="en-US" sz="2000" dirty="0">
                <a:cs typeface="Times New Roman" panose="02020603050405020304" pitchFamily="18" charset="0"/>
              </a:rPr>
              <a:t>总有机会执行。</a:t>
            </a:r>
            <a:endParaRPr lang="en-US" altLang="zh-CN" sz="2000" dirty="0">
              <a:cs typeface="Times New Roman" panose="02020603050405020304" pitchFamily="18" charset="0"/>
            </a:endParaRPr>
          </a:p>
        </p:txBody>
      </p:sp>
    </p:spTree>
    <p:extLst>
      <p:ext uri="{BB962C8B-B14F-4D97-AF65-F5344CB8AC3E}">
        <p14:creationId xmlns:p14="http://schemas.microsoft.com/office/powerpoint/2010/main" val="3651810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Bahnschrift" panose="020B0502040204020203" pitchFamily="34" charset="0"/>
                <a:cs typeface="Times New Roman" panose="02020603050405020304" pitchFamily="18" charset="0"/>
              </a:rPr>
              <a:t>5.BPEL</a:t>
            </a:r>
            <a:r>
              <a:rPr lang="zh-CN" altLang="en-US" b="0" dirty="0">
                <a:latin typeface="Bahnschrift" panose="020B0502040204020203" pitchFamily="34" charset="0"/>
                <a:cs typeface="Times New Roman" panose="02020603050405020304" pitchFamily="18" charset="0"/>
              </a:rPr>
              <a:t>结构化活动</a:t>
            </a:r>
            <a:r>
              <a:rPr lang="en-US" altLang="zh-CN" b="0" dirty="0">
                <a:latin typeface="Bahnschrift" panose="020B0502040204020203" pitchFamily="34" charset="0"/>
                <a:cs typeface="Times New Roman" panose="02020603050405020304" pitchFamily="18" charset="0"/>
              </a:rPr>
              <a:t>(cont’d)</a:t>
            </a:r>
            <a:endParaRPr lang="zh-CN" altLang="en-US" b="0" dirty="0">
              <a:latin typeface="Bahnschrift" panose="020B0502040204020203" pitchFamily="34" charset="0"/>
              <a:cs typeface="Times New Roman" panose="02020603050405020304" pitchFamily="18" charset="0"/>
            </a:endParaRPr>
          </a:p>
        </p:txBody>
      </p:sp>
      <p:sp>
        <p:nvSpPr>
          <p:cNvPr id="8" name="TextBox 7"/>
          <p:cNvSpPr txBox="1"/>
          <p:nvPr/>
        </p:nvSpPr>
        <p:spPr>
          <a:xfrm>
            <a:off x="500713" y="1504245"/>
            <a:ext cx="7382583" cy="3253263"/>
          </a:xfrm>
          <a:prstGeom prst="rect">
            <a:avLst/>
          </a:prstGeom>
          <a:solidFill>
            <a:schemeClr val="bg1">
              <a:lumMod val="95000"/>
            </a:schemeClr>
          </a:solidFill>
        </p:spPr>
        <p:txBody>
          <a:bodyPr wrap="square" rtlCol="0">
            <a:spAutoFit/>
          </a:bodyPr>
          <a:lstStyle/>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&lt;pick&gt;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onMessage</a:t>
            </a: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partnerLink</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CustomerLink</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portType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cus:CancelOrderPortType</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operation=“</a:t>
            </a:r>
            <a:r>
              <a:rPr lang="en-US" altLang="zh-CN" sz="2000" dirty="0" err="1">
                <a:solidFill>
                  <a:srgbClr val="3333CC"/>
                </a:solidFill>
                <a:latin typeface="Times New Roman" panose="02020603050405020304" pitchFamily="18" charset="0"/>
                <a:cs typeface="Times New Roman" panose="02020603050405020304" pitchFamily="18" charset="0"/>
              </a:rPr>
              <a:t>cancelOrder</a:t>
            </a:r>
            <a:r>
              <a:rPr lang="en-US" altLang="zh-CN" sz="2000" dirty="0">
                <a:solidFill>
                  <a:srgbClr val="3333CC"/>
                </a:solidFill>
                <a:latin typeface="Times New Roman" panose="02020603050405020304" pitchFamily="18" charset="0"/>
                <a:cs typeface="Times New Roman" panose="02020603050405020304" pitchFamily="18" charset="0"/>
              </a:rPr>
              <a:t>”  variable=“</a:t>
            </a:r>
            <a:r>
              <a:rPr lang="en-US" altLang="zh-CN" sz="2000" dirty="0" err="1">
                <a:solidFill>
                  <a:srgbClr val="3333CC"/>
                </a:solidFill>
                <a:latin typeface="Times New Roman" panose="02020603050405020304" pitchFamily="18" charset="0"/>
                <a:cs typeface="Times New Roman" panose="02020603050405020304" pitchFamily="18" charset="0"/>
              </a:rPr>
              <a:t>orderInfo</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onAlarm</a:t>
            </a:r>
            <a:r>
              <a:rPr lang="en-US" altLang="zh-CN" sz="2000" dirty="0">
                <a:solidFill>
                  <a:srgbClr val="3333CC"/>
                </a:solidFill>
                <a:latin typeface="Times New Roman" panose="02020603050405020304" pitchFamily="18" charset="0"/>
                <a:cs typeface="Times New Roman" panose="02020603050405020304" pitchFamily="18" charset="0"/>
              </a:rPr>
              <a:t>  for=“P0Y0M3DT0H0M” &gt;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&lt;empty/&gt;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onAlarm</a:t>
            </a:r>
            <a:r>
              <a:rPr lang="en-US" altLang="zh-CN" sz="2000"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sz="2000" dirty="0">
                <a:solidFill>
                  <a:srgbClr val="3333CC"/>
                </a:solidFill>
                <a:latin typeface="Times New Roman" panose="02020603050405020304" pitchFamily="18" charset="0"/>
                <a:cs typeface="Times New Roman" panose="02020603050405020304" pitchFamily="18" charset="0"/>
              </a:rPr>
              <a:t>&lt;/ pick &gt;</a:t>
            </a:r>
          </a:p>
        </p:txBody>
      </p:sp>
      <p:sp>
        <p:nvSpPr>
          <p:cNvPr id="9" name="TextBox 8"/>
          <p:cNvSpPr txBox="1"/>
          <p:nvPr/>
        </p:nvSpPr>
        <p:spPr>
          <a:xfrm>
            <a:off x="474385" y="807942"/>
            <a:ext cx="4613509" cy="581057"/>
          </a:xfrm>
          <a:prstGeom prst="rect">
            <a:avLst/>
          </a:prstGeom>
          <a:noFill/>
        </p:spPr>
        <p:txBody>
          <a:bodyPr wrap="square" rtlCol="0">
            <a:spAutoFit/>
          </a:bodyPr>
          <a:lstStyle/>
          <a:p>
            <a:pPr>
              <a:lnSpc>
                <a:spcPct val="150000"/>
              </a:lnSpc>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34  pick</a:t>
            </a: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用法示例</a:t>
            </a:r>
            <a:endParaRPr lang="en-US" altLang="zh-CN" sz="24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11560" y="4984629"/>
            <a:ext cx="7776864" cy="1253677"/>
          </a:xfrm>
          <a:prstGeom prst="rect">
            <a:avLst/>
          </a:prstGeom>
        </p:spPr>
        <p:txBody>
          <a:bodyPr wrap="square">
            <a:spAutoFit/>
          </a:bodyPr>
          <a:lstStyle/>
          <a:p>
            <a:pPr marL="285750" lvl="2" indent="-285750">
              <a:lnSpc>
                <a:spcPct val="13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等待顾客取消订单消息的到达，如果</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日内顾客没有发出取消订单消息，则时间事件被触发，空语句被执行，从而</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pick</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语句顺利执行完成。</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2781139" y="3695623"/>
            <a:ext cx="288032" cy="129931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980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6.BPEL</a:t>
            </a:r>
            <a:r>
              <a:rPr lang="zh-CN" altLang="en-US" dirty="0"/>
              <a:t>语句块</a:t>
            </a:r>
          </a:p>
        </p:txBody>
      </p:sp>
      <p:sp>
        <p:nvSpPr>
          <p:cNvPr id="6" name="内容占位符 5"/>
          <p:cNvSpPr>
            <a:spLocks noGrp="1"/>
          </p:cNvSpPr>
          <p:nvPr>
            <p:ph idx="1"/>
          </p:nvPr>
        </p:nvSpPr>
        <p:spPr>
          <a:xfrm>
            <a:off x="323528" y="836712"/>
            <a:ext cx="5256584" cy="5472608"/>
          </a:xfrm>
        </p:spPr>
        <p:txBody>
          <a:bodyPr>
            <a:normAutofit/>
          </a:bodyPr>
          <a:lstStyle/>
          <a:p>
            <a:r>
              <a:rPr lang="zh-CN" altLang="en-US" sz="2400" dirty="0"/>
              <a:t>在</a:t>
            </a:r>
            <a:r>
              <a:rPr lang="en-US" altLang="zh-CN" sz="2400" dirty="0"/>
              <a:t>BPEL</a:t>
            </a:r>
            <a:r>
              <a:rPr lang="zh-CN" altLang="en-US" sz="2400" dirty="0"/>
              <a:t>中，除了结构化伙伴本身就是语句块之外，还可以用</a:t>
            </a:r>
            <a:r>
              <a:rPr lang="en-US" altLang="zh-CN" sz="2400" dirty="0">
                <a:solidFill>
                  <a:srgbClr val="0000FF"/>
                </a:solidFill>
              </a:rPr>
              <a:t>scope</a:t>
            </a:r>
            <a:r>
              <a:rPr lang="zh-CN" altLang="en-US" sz="2400" dirty="0">
                <a:solidFill>
                  <a:srgbClr val="0000FF"/>
                </a:solidFill>
              </a:rPr>
              <a:t>显示定义</a:t>
            </a:r>
            <a:r>
              <a:rPr lang="zh-CN" altLang="en-US" sz="2400" dirty="0"/>
              <a:t>一个语句块。</a:t>
            </a:r>
            <a:endParaRPr lang="en-US" altLang="zh-CN" sz="2400" dirty="0"/>
          </a:p>
          <a:p>
            <a:pPr>
              <a:lnSpc>
                <a:spcPct val="130000"/>
              </a:lnSpc>
            </a:pPr>
            <a:r>
              <a:rPr lang="zh-CN" altLang="en-US" sz="2400" dirty="0"/>
              <a:t>每个语句块都有自己私有的执行上下文，语句块内的活动都共享该上下文。</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836712"/>
            <a:ext cx="285381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75556" y="4330564"/>
            <a:ext cx="4752528" cy="1446550"/>
          </a:xfrm>
          <a:prstGeom prst="rect">
            <a:avLst/>
          </a:prstGeom>
        </p:spPr>
        <p:txBody>
          <a:bodyPr wrap="square">
            <a:spAutoFit/>
          </a:bodyPr>
          <a:lstStyle/>
          <a:p>
            <a:pPr marL="285750" lvl="2" indent="-285750">
              <a:buFont typeface="Arial" panose="020B0604020202020204" pitchFamily="34" charset="0"/>
              <a:buChar char="•"/>
            </a:pPr>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可以有自己私有的异常处理、补偿处理、事件处理和活动；</a:t>
            </a:r>
            <a:endPar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2" indent="-285750">
              <a:buFont typeface="Arial" panose="020B0604020202020204" pitchFamily="34" charset="0"/>
              <a:buChar char="•"/>
            </a:pP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a:t>
            </a:r>
            <a:r>
              <a:rPr lang="zh-CN" altLang="en-US"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内可定义私有的变量和关联集。</a:t>
            </a:r>
            <a:endParaRPr lang="en-US" altLang="zh-CN" sz="22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2" name="直接箭头连接符 11"/>
          <p:cNvCxnSpPr/>
          <p:nvPr/>
        </p:nvCxnSpPr>
        <p:spPr>
          <a:xfrm flipV="1">
            <a:off x="4860032" y="3501008"/>
            <a:ext cx="936104" cy="79939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630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6.BPEL</a:t>
            </a:r>
            <a:r>
              <a:rPr lang="zh-CN" altLang="en-US" b="0"/>
              <a:t>语句块</a:t>
            </a:r>
            <a:r>
              <a:rPr lang="en-US" altLang="zh-CN" b="0"/>
              <a:t>(cont</a:t>
            </a:r>
            <a:r>
              <a:rPr lang="en-US" altLang="zh-CN" b="0">
                <a:latin typeface="Arial" panose="020B0604020202020204" pitchFamily="34" charset="0"/>
                <a:cs typeface="Arial" panose="020B0604020202020204" pitchFamily="34" charset="0"/>
              </a:rPr>
              <a:t>’</a:t>
            </a:r>
            <a:r>
              <a:rPr lang="en-US" altLang="zh-CN" b="0"/>
              <a:t>d</a:t>
            </a:r>
            <a:r>
              <a:rPr lang="en-US" altLang="zh-CN" b="0" dirty="0"/>
              <a:t>)</a:t>
            </a:r>
            <a:endParaRPr lang="zh-CN" altLang="en-US" b="0" dirty="0"/>
          </a:p>
        </p:txBody>
      </p:sp>
      <p:sp>
        <p:nvSpPr>
          <p:cNvPr id="6" name="内容占位符 5"/>
          <p:cNvSpPr>
            <a:spLocks noGrp="1"/>
          </p:cNvSpPr>
          <p:nvPr>
            <p:ph idx="1"/>
          </p:nvPr>
        </p:nvSpPr>
        <p:spPr>
          <a:xfrm>
            <a:off x="323528" y="836712"/>
            <a:ext cx="8208912" cy="5472608"/>
          </a:xfrm>
        </p:spPr>
        <p:txBody>
          <a:bodyPr>
            <a:normAutofit/>
          </a:bodyPr>
          <a:lstStyle/>
          <a:p>
            <a:r>
              <a:rPr lang="en-US" altLang="zh-CN" dirty="0" err="1"/>
              <a:t>variableAccessSerializable</a:t>
            </a:r>
            <a:r>
              <a:rPr lang="zh-CN" altLang="en-US" dirty="0"/>
              <a:t>属性</a:t>
            </a:r>
            <a:endParaRPr lang="en-US" altLang="zh-CN" dirty="0"/>
          </a:p>
          <a:p>
            <a:pPr lvl="1"/>
            <a:r>
              <a:rPr lang="en-US" altLang="zh-CN" sz="2200" dirty="0"/>
              <a:t>scope</a:t>
            </a:r>
            <a:r>
              <a:rPr lang="zh-CN" altLang="en-US" sz="2200" dirty="0"/>
              <a:t>的一个重要属性。默认值为“</a:t>
            </a:r>
            <a:r>
              <a:rPr lang="en-US" altLang="zh-CN" sz="2200" dirty="0"/>
              <a:t>no</a:t>
            </a:r>
            <a:r>
              <a:rPr lang="zh-CN" altLang="en-US" sz="2200" dirty="0"/>
              <a:t>”。当属性值为“</a:t>
            </a:r>
            <a:r>
              <a:rPr lang="en-US" altLang="zh-CN" sz="2200" dirty="0"/>
              <a:t>yes</a:t>
            </a:r>
            <a:r>
              <a:rPr lang="zh-CN" altLang="en-US" sz="2200" dirty="0"/>
              <a:t>”时，</a:t>
            </a:r>
            <a:r>
              <a:rPr lang="en-US" altLang="zh-CN" sz="2200" dirty="0"/>
              <a:t>scope</a:t>
            </a:r>
            <a:r>
              <a:rPr lang="zh-CN" altLang="en-US" sz="2200" dirty="0"/>
              <a:t>中对变量的并发访问将被串行化，即，任何时刻只能有一个活动访问</a:t>
            </a:r>
            <a:r>
              <a:rPr lang="en-US" altLang="zh-CN" sz="2200" dirty="0"/>
              <a:t>scope</a:t>
            </a:r>
            <a:r>
              <a:rPr lang="zh-CN" altLang="en-US" sz="2200" dirty="0"/>
              <a:t>中的变量。</a:t>
            </a:r>
            <a:endParaRPr lang="en-US" altLang="zh-CN" sz="2200" dirty="0"/>
          </a:p>
          <a:p>
            <a:pPr lvl="1"/>
            <a:r>
              <a:rPr lang="en-US" altLang="zh-CN" sz="2200" dirty="0" err="1"/>
              <a:t>variableAccessSerializable</a:t>
            </a:r>
            <a:r>
              <a:rPr lang="zh-CN" altLang="en-US" sz="2200" dirty="0"/>
              <a:t>属性设为“</a:t>
            </a:r>
            <a:r>
              <a:rPr lang="en-US" altLang="zh-CN" sz="2200" dirty="0"/>
              <a:t>yes</a:t>
            </a:r>
            <a:r>
              <a:rPr lang="zh-CN" altLang="en-US" sz="2200" dirty="0"/>
              <a:t>”的</a:t>
            </a:r>
            <a:r>
              <a:rPr lang="en-US" altLang="zh-CN" sz="2200" dirty="0"/>
              <a:t>scope</a:t>
            </a:r>
            <a:r>
              <a:rPr lang="zh-CN" altLang="en-US" sz="2200" dirty="0"/>
              <a:t>称为</a:t>
            </a:r>
            <a:r>
              <a:rPr lang="zh-CN" altLang="en-US" sz="2200" dirty="0">
                <a:solidFill>
                  <a:srgbClr val="0000FF"/>
                </a:solidFill>
              </a:rPr>
              <a:t>串行</a:t>
            </a:r>
            <a:r>
              <a:rPr lang="en-US" altLang="zh-CN" sz="2200" dirty="0">
                <a:solidFill>
                  <a:srgbClr val="0000FF"/>
                </a:solidFill>
              </a:rPr>
              <a:t>scope(serializable scope)</a:t>
            </a:r>
            <a:r>
              <a:rPr lang="zh-CN" altLang="en-US" sz="2200" dirty="0"/>
              <a:t>。</a:t>
            </a:r>
            <a:endParaRPr lang="en-US" altLang="zh-CN" sz="2200" dirty="0"/>
          </a:p>
          <a:p>
            <a:pPr lvl="1"/>
            <a:r>
              <a:rPr lang="zh-CN" altLang="en-US" sz="2200" dirty="0"/>
              <a:t>注意：可串行的</a:t>
            </a:r>
            <a:r>
              <a:rPr lang="en-US" altLang="zh-CN" sz="2200" dirty="0"/>
              <a:t>scope</a:t>
            </a:r>
            <a:r>
              <a:rPr lang="zh-CN" altLang="en-US" sz="2200" dirty="0"/>
              <a:t>中</a:t>
            </a:r>
            <a:r>
              <a:rPr lang="zh-CN" altLang="en-US" sz="2200" dirty="0">
                <a:solidFill>
                  <a:srgbClr val="C00000"/>
                </a:solidFill>
              </a:rPr>
              <a:t>不能再嵌套其他</a:t>
            </a:r>
            <a:r>
              <a:rPr lang="en-US" altLang="zh-CN" sz="2200" dirty="0">
                <a:solidFill>
                  <a:srgbClr val="C00000"/>
                </a:solidFill>
              </a:rPr>
              <a:t>scope</a:t>
            </a:r>
            <a:r>
              <a:rPr lang="zh-CN" altLang="en-US" sz="2200" dirty="0"/>
              <a:t>。</a:t>
            </a:r>
            <a:endParaRPr lang="en-US" altLang="zh-CN" sz="2200" dirty="0"/>
          </a:p>
          <a:p>
            <a:endParaRPr lang="zh-CN" altLang="en-US" sz="2400" dirty="0"/>
          </a:p>
        </p:txBody>
      </p:sp>
    </p:spTree>
    <p:extLst>
      <p:ext uri="{BB962C8B-B14F-4D97-AF65-F5344CB8AC3E}">
        <p14:creationId xmlns:p14="http://schemas.microsoft.com/office/powerpoint/2010/main" val="414684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3528" y="116632"/>
            <a:ext cx="8363272" cy="1872208"/>
          </a:xfrm>
        </p:spPr>
        <p:txBody>
          <a:bodyPr>
            <a:normAutofit/>
          </a:bodyPr>
          <a:lstStyle/>
          <a:p>
            <a:pPr marL="273050" indent="-273050">
              <a:buFont typeface="+mj-lt"/>
              <a:buAutoNum type="arabicPeriod"/>
            </a:pPr>
            <a:r>
              <a:rPr lang="en-US" altLang="zh-CN" sz="2400" dirty="0">
                <a:solidFill>
                  <a:srgbClr val="FF0000"/>
                </a:solidFill>
              </a:rPr>
              <a:t>Web</a:t>
            </a:r>
            <a:r>
              <a:rPr lang="zh-CN" altLang="en-US" sz="2400" dirty="0">
                <a:solidFill>
                  <a:srgbClr val="FF0000"/>
                </a:solidFill>
              </a:rPr>
              <a:t>服务准备</a:t>
            </a:r>
            <a:endParaRPr lang="en-US" altLang="zh-CN" sz="2400" dirty="0">
              <a:solidFill>
                <a:srgbClr val="FF0000"/>
              </a:solidFill>
            </a:endParaRPr>
          </a:p>
          <a:p>
            <a:pPr marL="531813" lvl="2" indent="-258763"/>
            <a:r>
              <a:rPr lang="zh-CN" altLang="en-US" sz="2000" dirty="0"/>
              <a:t>在开始编制上述</a:t>
            </a:r>
            <a:r>
              <a:rPr lang="en-US" altLang="zh-CN" sz="2000" dirty="0"/>
              <a:t>BPEL</a:t>
            </a:r>
            <a:r>
              <a:rPr lang="zh-CN" altLang="en-US" sz="2000" dirty="0"/>
              <a:t>程序前，要先准备好</a:t>
            </a:r>
            <a:r>
              <a:rPr lang="en-US" altLang="zh-CN" sz="2000" dirty="0"/>
              <a:t>HelloWorld Web</a:t>
            </a:r>
            <a:r>
              <a:rPr lang="zh-CN" altLang="en-US" sz="2000" dirty="0"/>
              <a:t>服务。</a:t>
            </a:r>
            <a:r>
              <a:rPr lang="zh-CN" altLang="en-US" sz="2000" dirty="0">
                <a:solidFill>
                  <a:srgbClr val="0000FF"/>
                </a:solidFill>
              </a:rPr>
              <a:t>注：可以通过</a:t>
            </a:r>
            <a:r>
              <a:rPr lang="en-US" altLang="zh-CN" sz="2000" dirty="0">
                <a:solidFill>
                  <a:srgbClr val="0000FF"/>
                </a:solidFill>
              </a:rPr>
              <a:t>AXIS</a:t>
            </a:r>
            <a:r>
              <a:rPr lang="zh-CN" altLang="en-US" sz="2000" dirty="0">
                <a:solidFill>
                  <a:srgbClr val="0000FF"/>
                </a:solidFill>
              </a:rPr>
              <a:t>的即时部署功能获得该</a:t>
            </a:r>
            <a:r>
              <a:rPr lang="en-US" altLang="zh-CN" sz="2000" dirty="0">
                <a:solidFill>
                  <a:srgbClr val="0000FF"/>
                </a:solidFill>
              </a:rPr>
              <a:t>Web</a:t>
            </a:r>
            <a:r>
              <a:rPr lang="zh-CN" altLang="en-US" sz="2000" dirty="0">
                <a:solidFill>
                  <a:srgbClr val="0000FF"/>
                </a:solidFill>
              </a:rPr>
              <a:t>服务</a:t>
            </a:r>
            <a:r>
              <a:rPr lang="zh-CN" altLang="en-US" sz="2000" dirty="0"/>
              <a:t>。</a:t>
            </a:r>
            <a:endParaRPr lang="en-US" altLang="zh-CN" sz="2000" dirty="0"/>
          </a:p>
        </p:txBody>
      </p:sp>
      <p:sp>
        <p:nvSpPr>
          <p:cNvPr id="7" name="TextBox 6"/>
          <p:cNvSpPr txBox="1"/>
          <p:nvPr/>
        </p:nvSpPr>
        <p:spPr>
          <a:xfrm>
            <a:off x="693839" y="3111644"/>
            <a:ext cx="7848872" cy="2114425"/>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public class HelloWorld{</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public String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return “HelloWorld!”; </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5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8" name="TextBox 7"/>
          <p:cNvSpPr txBox="1"/>
          <p:nvPr/>
        </p:nvSpPr>
        <p:spPr>
          <a:xfrm>
            <a:off x="693839" y="5301208"/>
            <a:ext cx="7848872" cy="1153586"/>
          </a:xfrm>
          <a:prstGeom prst="rect">
            <a:avLst/>
          </a:prstGeom>
          <a:noFill/>
        </p:spPr>
        <p:txBody>
          <a:bodyPr wrap="square" rtlCol="0">
            <a:spAutoFit/>
          </a:bodyP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把</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HelloWorld.java</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更名为</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HelloWorld.jws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，然后即时部署到</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AXIS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根目录后，该</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类就变成了以“</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http://localhost:8080/axis/HelloWorld.jws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”为标识的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服务。该服务的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描述可以通过</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hlinkClick r:id="rId2">
                  <a:extLst>
                    <a:ext uri="{A12FA001-AC4F-418D-AE19-62706E023703}">
                      <ahyp:hlinkClr xmlns:ahyp="http://schemas.microsoft.com/office/drawing/2018/hyperlinkcolor" val="tx"/>
                    </a:ext>
                  </a:extLst>
                </a:hlinkClick>
              </a:rPr>
              <a:t>http://localhost:8080/axis/HelloWorld.jws?wsdl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获得。</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693839" y="1772816"/>
            <a:ext cx="7835617" cy="133882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被封装为</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Java</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HelloWorld.java</a:t>
            </a:r>
          </a:p>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该类只有一个返回“</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”字符串的方法，该方法将被封装为</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服务操作并被</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程序调用。</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30484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BPEL</a:t>
            </a:r>
            <a:r>
              <a:rPr lang="zh-CN" altLang="en-US" dirty="0"/>
              <a:t>异常</a:t>
            </a:r>
          </a:p>
        </p:txBody>
      </p:sp>
      <p:sp>
        <p:nvSpPr>
          <p:cNvPr id="3" name="内容占位符 2"/>
          <p:cNvSpPr>
            <a:spLocks noGrp="1"/>
          </p:cNvSpPr>
          <p:nvPr>
            <p:ph idx="1"/>
          </p:nvPr>
        </p:nvSpPr>
        <p:spPr>
          <a:xfrm>
            <a:off x="179512" y="836712"/>
            <a:ext cx="5472608" cy="5040560"/>
          </a:xfrm>
        </p:spPr>
        <p:txBody>
          <a:bodyPr/>
          <a:lstStyle/>
          <a:p>
            <a:r>
              <a:rPr lang="en-US" altLang="zh-CN" sz="2400" dirty="0"/>
              <a:t>BPEL</a:t>
            </a:r>
            <a:r>
              <a:rPr lang="zh-CN" altLang="en-US" sz="2400" dirty="0"/>
              <a:t>采用的异常模型为</a:t>
            </a:r>
            <a:r>
              <a:rPr lang="en-US" altLang="zh-CN" sz="2400" dirty="0">
                <a:solidFill>
                  <a:srgbClr val="0000FF"/>
                </a:solidFill>
              </a:rPr>
              <a:t>try-throw-catch</a:t>
            </a:r>
            <a:r>
              <a:rPr lang="zh-CN" altLang="en-US" sz="2400" dirty="0"/>
              <a:t>。</a:t>
            </a:r>
            <a:endParaRPr lang="en-US" altLang="zh-CN" sz="2400" dirty="0"/>
          </a:p>
          <a:p>
            <a:pPr marL="450850" lvl="2"/>
            <a:r>
              <a:rPr lang="zh-CN" altLang="en-US" sz="2000" dirty="0"/>
              <a:t>为可嵌套的活动建立异常处理逻辑，当活动出现异常时，程序执行流程会立即中断正常流程而进入异常处理。</a:t>
            </a:r>
            <a:endParaRPr lang="en-US" altLang="zh-CN" sz="2000" dirty="0"/>
          </a:p>
          <a:p>
            <a:pPr marL="450850" lvl="2"/>
            <a:r>
              <a:rPr lang="zh-CN" altLang="en-US" sz="2000" dirty="0"/>
              <a:t>对于本层无法处理的异常，异常处理逻辑会继续向包含该活动的外层活动抛出异常，而最外层的活动可以选择</a:t>
            </a:r>
            <a:r>
              <a:rPr lang="zh-CN" altLang="en-US" sz="2000" dirty="0">
                <a:solidFill>
                  <a:srgbClr val="0000FF"/>
                </a:solidFill>
              </a:rPr>
              <a:t>抑制该异常、中止程序执</a:t>
            </a:r>
            <a:r>
              <a:rPr lang="zh-CN" altLang="en-US" sz="2000" dirty="0"/>
              <a:t>行或</a:t>
            </a:r>
            <a:r>
              <a:rPr lang="zh-CN" altLang="en-US" sz="2000" dirty="0">
                <a:solidFill>
                  <a:srgbClr val="0000FF"/>
                </a:solidFill>
              </a:rPr>
              <a:t>向执行环境报告错误</a:t>
            </a:r>
            <a:r>
              <a:rPr lang="zh-CN" altLang="en-US" sz="2000" dirty="0"/>
              <a:t>。</a:t>
            </a: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3623" y="1052736"/>
            <a:ext cx="3075245" cy="403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544" y="5519172"/>
            <a:ext cx="8370682" cy="1169038"/>
          </a:xfrm>
          <a:prstGeom prst="rect">
            <a:avLst/>
          </a:prstGeom>
        </p:spPr>
        <p:txBody>
          <a:bodyPr wrap="square">
            <a:spAutoFit/>
          </a:bodyPr>
          <a:lstStyle/>
          <a:p>
            <a:pPr marL="285750" lvl="2" indent="-285750">
              <a:lnSpc>
                <a:spcPct val="12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是一个复合活动，包含了活动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也是一个复合活动。活动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抛出了异常，活动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捕获异常并继续抛出该异常让活动</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捕获处理。</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 name="直接箭头连接符 5"/>
          <p:cNvCxnSpPr/>
          <p:nvPr/>
        </p:nvCxnSpPr>
        <p:spPr>
          <a:xfrm flipV="1">
            <a:off x="5220072" y="4509120"/>
            <a:ext cx="720080" cy="1010052"/>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418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7. BPEL</a:t>
            </a:r>
            <a:r>
              <a:rPr lang="zh-CN" altLang="en-US" b="0"/>
              <a:t>异常</a:t>
            </a:r>
            <a:r>
              <a:rPr lang="en-US" altLang="zh-CN" b="0"/>
              <a:t>(cont</a:t>
            </a:r>
            <a:r>
              <a:rPr lang="en-US" altLang="zh-CN" b="0">
                <a:latin typeface="Bahnschrift" panose="020B0502040204020203" pitchFamily="34" charset="0"/>
              </a:rPr>
              <a:t>’</a:t>
            </a:r>
            <a:r>
              <a:rPr lang="en-US" altLang="zh-CN" b="0"/>
              <a:t>d)</a:t>
            </a:r>
            <a:endParaRPr lang="zh-CN" altLang="en-US" dirty="0"/>
          </a:p>
        </p:txBody>
      </p:sp>
      <p:sp>
        <p:nvSpPr>
          <p:cNvPr id="3" name="内容占位符 2"/>
          <p:cNvSpPr>
            <a:spLocks noGrp="1"/>
          </p:cNvSpPr>
          <p:nvPr>
            <p:ph idx="1"/>
          </p:nvPr>
        </p:nvSpPr>
        <p:spPr>
          <a:xfrm>
            <a:off x="179512" y="836712"/>
            <a:ext cx="8712968" cy="3456384"/>
          </a:xfrm>
        </p:spPr>
        <p:txBody>
          <a:bodyPr>
            <a:normAutofit/>
          </a:bodyPr>
          <a:lstStyle/>
          <a:p>
            <a:r>
              <a:rPr lang="en-US" altLang="zh-CN" sz="2400" dirty="0"/>
              <a:t>BPEL</a:t>
            </a:r>
            <a:r>
              <a:rPr lang="zh-CN" altLang="en-US" sz="2400" dirty="0"/>
              <a:t>程序中对异常的发生的定义</a:t>
            </a:r>
            <a:endParaRPr lang="en-US" altLang="zh-CN" sz="2400" dirty="0"/>
          </a:p>
          <a:p>
            <a:pPr lvl="1">
              <a:buFont typeface="Times New Roman" panose="02020603050405020304" pitchFamily="18" charset="0"/>
              <a:buChar char="─"/>
            </a:pPr>
            <a:r>
              <a:rPr lang="en-US" altLang="zh-CN" sz="2000" dirty="0"/>
              <a:t>BPEL</a:t>
            </a:r>
            <a:r>
              <a:rPr lang="zh-CN" altLang="en-US" sz="2000" dirty="0"/>
              <a:t>使用</a:t>
            </a:r>
            <a:r>
              <a:rPr lang="en-US" altLang="zh-CN" sz="2000" dirty="0">
                <a:solidFill>
                  <a:srgbClr val="C00000"/>
                </a:solidFill>
              </a:rPr>
              <a:t>throw</a:t>
            </a:r>
            <a:r>
              <a:rPr lang="zh-CN" altLang="en-US" sz="2000" dirty="0">
                <a:solidFill>
                  <a:srgbClr val="C00000"/>
                </a:solidFill>
              </a:rPr>
              <a:t>语句</a:t>
            </a:r>
            <a:r>
              <a:rPr lang="zh-CN" altLang="en-US" sz="2000" dirty="0"/>
              <a:t>抛出异常。</a:t>
            </a:r>
            <a:endParaRPr lang="en-US" altLang="zh-CN" sz="2000" dirty="0"/>
          </a:p>
          <a:p>
            <a:pPr lvl="1">
              <a:buFont typeface="Times New Roman" panose="02020603050405020304" pitchFamily="18" charset="0"/>
              <a:buChar char="─"/>
            </a:pPr>
            <a:r>
              <a:rPr lang="en-US" altLang="zh-CN" sz="2000" dirty="0" err="1"/>
              <a:t>faultName</a:t>
            </a:r>
            <a:r>
              <a:rPr lang="zh-CN" altLang="en-US" sz="2000" dirty="0"/>
              <a:t>：</a:t>
            </a:r>
            <a:r>
              <a:rPr lang="en-US" altLang="zh-CN" sz="2000" dirty="0"/>
              <a:t>throw</a:t>
            </a:r>
            <a:r>
              <a:rPr lang="zh-CN" altLang="en-US" sz="2000" dirty="0"/>
              <a:t>的必要属性，表示抛出异常的名称。</a:t>
            </a:r>
            <a:endParaRPr lang="en-US" altLang="zh-CN" sz="2000" dirty="0"/>
          </a:p>
          <a:p>
            <a:pPr lvl="1">
              <a:buFont typeface="Times New Roman" panose="02020603050405020304" pitchFamily="18" charset="0"/>
              <a:buChar char="─"/>
            </a:pPr>
            <a:r>
              <a:rPr lang="en-US" altLang="zh-CN" sz="2000" dirty="0" err="1"/>
              <a:t>faultVariable</a:t>
            </a:r>
            <a:r>
              <a:rPr lang="zh-CN" altLang="en-US" sz="2000" dirty="0"/>
              <a:t>：</a:t>
            </a:r>
            <a:r>
              <a:rPr lang="en-US" altLang="zh-CN" sz="2000" dirty="0"/>
              <a:t>throw</a:t>
            </a:r>
            <a:r>
              <a:rPr lang="zh-CN" altLang="en-US" sz="2000" dirty="0"/>
              <a:t>的可选属性，用于为异常处理器提供额外的信息。</a:t>
            </a:r>
            <a:endParaRPr lang="en-US" altLang="zh-CN" sz="2000" dirty="0"/>
          </a:p>
          <a:p>
            <a:pPr lvl="1">
              <a:buFont typeface="Times New Roman" panose="02020603050405020304" pitchFamily="18" charset="0"/>
              <a:buChar char="─"/>
            </a:pPr>
            <a:r>
              <a:rPr lang="en-US" altLang="zh-CN" sz="2000" dirty="0"/>
              <a:t>throw</a:t>
            </a:r>
            <a:r>
              <a:rPr lang="zh-CN" altLang="en-US" sz="2000" dirty="0"/>
              <a:t>抛出的异常并不需要事先定义，只要在抛出时指定一个合格的名称</a:t>
            </a:r>
            <a:r>
              <a:rPr lang="en-US" altLang="zh-CN" sz="2000" dirty="0"/>
              <a:t>(qualified name)</a:t>
            </a:r>
            <a:r>
              <a:rPr lang="zh-CN" altLang="en-US" sz="2000" dirty="0"/>
              <a:t>来代表即可。</a:t>
            </a:r>
            <a:endParaRPr lang="en-US" altLang="zh-CN" sz="2000" dirty="0"/>
          </a:p>
        </p:txBody>
      </p:sp>
      <p:sp>
        <p:nvSpPr>
          <p:cNvPr id="7" name="TextBox 6"/>
          <p:cNvSpPr txBox="1"/>
          <p:nvPr/>
        </p:nvSpPr>
        <p:spPr>
          <a:xfrm>
            <a:off x="1486570" y="4852695"/>
            <a:ext cx="6563642" cy="960328"/>
          </a:xfrm>
          <a:prstGeom prst="rect">
            <a:avLst/>
          </a:prstGeom>
          <a:solidFill>
            <a:schemeClr val="bg1">
              <a:lumMod val="95000"/>
            </a:schemeClr>
          </a:solidFill>
        </p:spPr>
        <p:txBody>
          <a:bodyPr wrap="square" rtlCol="0">
            <a:spAutoFit/>
          </a:bodyPr>
          <a:lstStyle/>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&lt;throw </a:t>
            </a:r>
            <a:r>
              <a:rPr lang="en-US" altLang="zh-CN" sz="2000" dirty="0" err="1">
                <a:solidFill>
                  <a:srgbClr val="3333CC"/>
                </a:solidFill>
                <a:latin typeface="Times New Roman" panose="02020603050405020304" pitchFamily="18" charset="0"/>
                <a:cs typeface="Times New Roman" panose="02020603050405020304" pitchFamily="18" charset="0"/>
              </a:rPr>
              <a:t>faultName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tns:ScheduleProductionFault</a:t>
            </a:r>
            <a:r>
              <a:rPr lang="en-US" altLang="zh-CN" sz="20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2000" dirty="0">
                <a:solidFill>
                  <a:srgbClr val="3333CC"/>
                </a:solidFill>
                <a:latin typeface="Times New Roman" panose="02020603050405020304" pitchFamily="18" charset="0"/>
                <a:cs typeface="Times New Roman" panose="02020603050405020304" pitchFamily="18" charset="0"/>
              </a:rPr>
              <a:t>             </a:t>
            </a:r>
            <a:r>
              <a:rPr lang="en-US" altLang="zh-CN" sz="2000" dirty="0" err="1">
                <a:solidFill>
                  <a:srgbClr val="3333CC"/>
                </a:solidFill>
                <a:latin typeface="Times New Roman" panose="02020603050405020304" pitchFamily="18" charset="0"/>
                <a:cs typeface="Times New Roman" panose="02020603050405020304" pitchFamily="18" charset="0"/>
              </a:rPr>
              <a:t>faultVariable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ScheduleProductionFaultVar</a:t>
            </a:r>
            <a:r>
              <a:rPr lang="en-US" altLang="zh-CN" sz="2000" dirty="0">
                <a:solidFill>
                  <a:srgbClr val="3333CC"/>
                </a:solidFill>
                <a:latin typeface="Times New Roman" panose="02020603050405020304" pitchFamily="18" charset="0"/>
                <a:cs typeface="Times New Roman" panose="02020603050405020304" pitchFamily="18" charset="0"/>
              </a:rPr>
              <a:t>”/&gt;</a:t>
            </a:r>
          </a:p>
        </p:txBody>
      </p:sp>
      <p:sp>
        <p:nvSpPr>
          <p:cNvPr id="8" name="TextBox 7"/>
          <p:cNvSpPr txBox="1"/>
          <p:nvPr/>
        </p:nvSpPr>
        <p:spPr>
          <a:xfrm>
            <a:off x="2586323" y="4293096"/>
            <a:ext cx="3971354"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35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抛出调度生产异常示例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841601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7. BPEL</a:t>
            </a:r>
            <a:r>
              <a:rPr lang="zh-CN" altLang="en-US" b="0" dirty="0"/>
              <a:t>异常</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3" name="内容占位符 2"/>
          <p:cNvSpPr>
            <a:spLocks noGrp="1"/>
          </p:cNvSpPr>
          <p:nvPr>
            <p:ph idx="1"/>
          </p:nvPr>
        </p:nvSpPr>
        <p:spPr>
          <a:xfrm>
            <a:off x="179512" y="836712"/>
            <a:ext cx="8496944" cy="2847457"/>
          </a:xfrm>
        </p:spPr>
        <p:txBody>
          <a:bodyPr/>
          <a:lstStyle/>
          <a:p>
            <a:pPr>
              <a:lnSpc>
                <a:spcPct val="130000"/>
              </a:lnSpc>
            </a:pPr>
            <a:r>
              <a:rPr lang="en-US" altLang="zh-CN" sz="2400" dirty="0"/>
              <a:t>BPEL</a:t>
            </a:r>
            <a:r>
              <a:rPr lang="zh-CN" altLang="en-US" sz="2400" dirty="0"/>
              <a:t>程序中对异常的处理</a:t>
            </a:r>
            <a:endParaRPr lang="en-US" altLang="zh-CN" sz="2400" dirty="0"/>
          </a:p>
          <a:p>
            <a:pPr lvl="1">
              <a:lnSpc>
                <a:spcPct val="130000"/>
              </a:lnSpc>
              <a:buFont typeface="Times New Roman" panose="02020603050405020304" pitchFamily="18" charset="0"/>
              <a:buChar char="─"/>
            </a:pPr>
            <a:r>
              <a:rPr lang="en-US" altLang="zh-CN" sz="2000" dirty="0"/>
              <a:t>BPEL</a:t>
            </a:r>
            <a:r>
              <a:rPr lang="zh-CN" altLang="en-US" sz="2000" dirty="0"/>
              <a:t>中用于捕获</a:t>
            </a:r>
            <a:r>
              <a:rPr lang="en-US" altLang="zh-CN" sz="2000" dirty="0"/>
              <a:t>scope</a:t>
            </a:r>
            <a:r>
              <a:rPr lang="zh-CN" altLang="en-US" sz="2000" dirty="0"/>
              <a:t>中异常的元素有两个：</a:t>
            </a:r>
            <a:r>
              <a:rPr lang="en-US" altLang="zh-CN" sz="2000" dirty="0">
                <a:solidFill>
                  <a:srgbClr val="0000FF"/>
                </a:solidFill>
              </a:rPr>
              <a:t>catch</a:t>
            </a:r>
            <a:r>
              <a:rPr lang="zh-CN" altLang="en-US" sz="2000" dirty="0"/>
              <a:t>和</a:t>
            </a:r>
            <a:r>
              <a:rPr lang="en-US" altLang="zh-CN" sz="2000" dirty="0" err="1">
                <a:solidFill>
                  <a:srgbClr val="0000FF"/>
                </a:solidFill>
              </a:rPr>
              <a:t>catchAll</a:t>
            </a:r>
            <a:r>
              <a:rPr lang="zh-CN" altLang="en-US" sz="2000" dirty="0"/>
              <a:t>。</a:t>
            </a:r>
            <a:endParaRPr lang="en-US" altLang="zh-CN" sz="2000" dirty="0"/>
          </a:p>
          <a:p>
            <a:pPr lvl="1">
              <a:lnSpc>
                <a:spcPct val="130000"/>
              </a:lnSpc>
              <a:buFont typeface="Times New Roman" panose="02020603050405020304" pitchFamily="18" charset="0"/>
              <a:buChar char="─"/>
            </a:pPr>
            <a:r>
              <a:rPr lang="en-US" altLang="zh-CN" sz="2000" dirty="0"/>
              <a:t>catch</a:t>
            </a:r>
            <a:r>
              <a:rPr lang="zh-CN" altLang="en-US" sz="2000" dirty="0"/>
              <a:t>用于捕获特定的异常，</a:t>
            </a:r>
            <a:r>
              <a:rPr lang="en-US" altLang="zh-CN" sz="2000" dirty="0" err="1"/>
              <a:t>catchAll</a:t>
            </a:r>
            <a:r>
              <a:rPr lang="zh-CN" altLang="en-US" sz="2000" dirty="0"/>
              <a:t>用于捕获没有被</a:t>
            </a:r>
            <a:r>
              <a:rPr lang="en-US" altLang="zh-CN" sz="2000" dirty="0"/>
              <a:t>catch</a:t>
            </a:r>
            <a:r>
              <a:rPr lang="zh-CN" altLang="en-US" sz="2000" dirty="0"/>
              <a:t>元素的其他所有异常，这个两个语句都包含在</a:t>
            </a:r>
            <a:r>
              <a:rPr lang="en-US" altLang="zh-CN" sz="2000" dirty="0" err="1"/>
              <a:t>faultHandlers</a:t>
            </a:r>
            <a:r>
              <a:rPr lang="zh-CN" altLang="en-US" sz="2000" dirty="0"/>
              <a:t>元素中。</a:t>
            </a:r>
            <a:endParaRPr lang="en-US" altLang="zh-CN" sz="2000" dirty="0"/>
          </a:p>
          <a:p>
            <a:pPr lvl="1">
              <a:lnSpc>
                <a:spcPct val="130000"/>
              </a:lnSpc>
              <a:buFont typeface="Times New Roman" panose="02020603050405020304" pitchFamily="18" charset="0"/>
              <a:buChar char="─"/>
            </a:pPr>
            <a:r>
              <a:rPr lang="en-US" altLang="zh-CN" sz="2000" dirty="0"/>
              <a:t>BPEL</a:t>
            </a:r>
            <a:r>
              <a:rPr lang="zh-CN" altLang="en-US" sz="2000" dirty="0"/>
              <a:t>为没有提供异常捕获定义的</a:t>
            </a:r>
            <a:r>
              <a:rPr lang="en-US" altLang="zh-CN" sz="2000" dirty="0"/>
              <a:t>scope</a:t>
            </a:r>
            <a:r>
              <a:rPr lang="zh-CN" altLang="en-US" sz="2000" dirty="0"/>
              <a:t>提供了默认的异常捕获和处理，它先逆序执行所有</a:t>
            </a:r>
            <a:r>
              <a:rPr lang="en-US" altLang="zh-CN" sz="2000" dirty="0"/>
              <a:t>scope</a:t>
            </a:r>
            <a:r>
              <a:rPr lang="zh-CN" altLang="en-US" sz="2000" dirty="0"/>
              <a:t>内的补偿处理，然后向外层抛出捕获的异常。</a:t>
            </a:r>
            <a:endParaRPr lang="en-US" altLang="zh-CN" sz="2000" dirty="0"/>
          </a:p>
        </p:txBody>
      </p:sp>
      <p:sp>
        <p:nvSpPr>
          <p:cNvPr id="4" name="TextBox 3"/>
          <p:cNvSpPr txBox="1"/>
          <p:nvPr/>
        </p:nvSpPr>
        <p:spPr>
          <a:xfrm>
            <a:off x="1259632" y="4077072"/>
            <a:ext cx="6408712" cy="2554545"/>
          </a:xfrm>
          <a:prstGeom prst="rect">
            <a:avLst/>
          </a:prstGeom>
          <a:solidFill>
            <a:schemeClr val="bg1">
              <a:lumMod val="95000"/>
            </a:schemeClr>
          </a:solidFill>
        </p:spPr>
        <p:txBody>
          <a:bodyPr wrap="square" rtlCol="0">
            <a:spAutoFit/>
          </a:bodyPr>
          <a:lstStyle/>
          <a:p>
            <a:r>
              <a:rPr lang="en-US" altLang="zh-CN" sz="2000" dirty="0">
                <a:solidFill>
                  <a:srgbClr val="3333CC"/>
                </a:solidFill>
                <a:latin typeface="Times New Roman" panose="02020603050405020304" pitchFamily="18" charset="0"/>
                <a:cs typeface="Times New Roman" panose="02020603050405020304" pitchFamily="18" charset="0"/>
              </a:rPr>
              <a:t>&lt;</a:t>
            </a:r>
            <a:r>
              <a:rPr lang="en-US" altLang="zh-CN" sz="2000" dirty="0" err="1">
                <a:solidFill>
                  <a:srgbClr val="3333CC"/>
                </a:solidFill>
                <a:latin typeface="Times New Roman" panose="02020603050405020304" pitchFamily="18" charset="0"/>
                <a:cs typeface="Times New Roman" panose="02020603050405020304" pitchFamily="18" charset="0"/>
              </a:rPr>
              <a:t>faultHandlers</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&lt;catch </a:t>
            </a:r>
            <a:r>
              <a:rPr lang="en-US" altLang="zh-CN" sz="2000" dirty="0" err="1">
                <a:solidFill>
                  <a:srgbClr val="3333CC"/>
                </a:solidFill>
                <a:latin typeface="Times New Roman" panose="02020603050405020304" pitchFamily="18" charset="0"/>
                <a:cs typeface="Times New Roman" panose="02020603050405020304" pitchFamily="18" charset="0"/>
              </a:rPr>
              <a:t>faultName</a:t>
            </a:r>
            <a:r>
              <a:rPr lang="en-US" altLang="zh-CN" sz="2000" dirty="0">
                <a:solidFill>
                  <a:srgbClr val="3333CC"/>
                </a:solidFill>
                <a:latin typeface="Times New Roman" panose="02020603050405020304" pitchFamily="18" charset="0"/>
                <a:cs typeface="Times New Roman" panose="02020603050405020304" pitchFamily="18" charset="0"/>
              </a:rPr>
              <a:t>=“</a:t>
            </a:r>
            <a:r>
              <a:rPr lang="en-US" altLang="zh-CN" sz="2000" dirty="0" err="1">
                <a:solidFill>
                  <a:srgbClr val="3333CC"/>
                </a:solidFill>
                <a:latin typeface="Times New Roman" panose="02020603050405020304" pitchFamily="18" charset="0"/>
                <a:cs typeface="Times New Roman" panose="02020603050405020304" pitchFamily="18" charset="0"/>
              </a:rPr>
              <a:t>tns:ScheduleProductionFault</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处理预期的异常</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&lt;/catch&gt;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catchAll</a:t>
            </a:r>
            <a:r>
              <a:rPr lang="en-US" altLang="zh-CN" sz="2000" dirty="0">
                <a:solidFill>
                  <a:srgbClr val="3333CC"/>
                </a:solidFill>
                <a:latin typeface="Times New Roman" panose="02020603050405020304" pitchFamily="18" charset="0"/>
                <a:cs typeface="Times New Roman" panose="02020603050405020304" pitchFamily="18" charset="0"/>
              </a:rPr>
              <a:t>&gt;      </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zh-CN" altLang="en-US" sz="2000" dirty="0">
                <a:solidFill>
                  <a:srgbClr val="3333CC"/>
                </a:solidFill>
                <a:latin typeface="Times New Roman" panose="02020603050405020304" pitchFamily="18" charset="0"/>
                <a:cs typeface="Times New Roman" panose="02020603050405020304" pitchFamily="18" charset="0"/>
              </a:rPr>
              <a:t>处理未预期的异常</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       &lt;/</a:t>
            </a:r>
            <a:r>
              <a:rPr lang="en-US" altLang="zh-CN" sz="2000" dirty="0" err="1">
                <a:solidFill>
                  <a:srgbClr val="3333CC"/>
                </a:solidFill>
                <a:latin typeface="Times New Roman" panose="02020603050405020304" pitchFamily="18" charset="0"/>
                <a:cs typeface="Times New Roman" panose="02020603050405020304" pitchFamily="18" charset="0"/>
              </a:rPr>
              <a:t>catchAll</a:t>
            </a:r>
            <a:r>
              <a:rPr lang="en-US" altLang="zh-CN" sz="2000" dirty="0">
                <a:solidFill>
                  <a:srgbClr val="3333CC"/>
                </a:solidFill>
                <a:latin typeface="Times New Roman" panose="02020603050405020304" pitchFamily="18" charset="0"/>
                <a:cs typeface="Times New Roman" panose="02020603050405020304" pitchFamily="18" charset="0"/>
              </a:rPr>
              <a:t>&gt;</a:t>
            </a:r>
          </a:p>
          <a:p>
            <a:r>
              <a:rPr lang="en-US" altLang="zh-CN" sz="2000" dirty="0">
                <a:solidFill>
                  <a:srgbClr val="3333CC"/>
                </a:solidFill>
                <a:latin typeface="Times New Roman" panose="02020603050405020304" pitchFamily="18" charset="0"/>
                <a:cs typeface="Times New Roman" panose="02020603050405020304" pitchFamily="18" charset="0"/>
              </a:rPr>
              <a:t>&lt;/</a:t>
            </a:r>
            <a:r>
              <a:rPr lang="en-US" altLang="zh-CN" sz="2000" dirty="0" err="1">
                <a:solidFill>
                  <a:srgbClr val="3333CC"/>
                </a:solidFill>
                <a:latin typeface="Times New Roman" panose="02020603050405020304" pitchFamily="18" charset="0"/>
                <a:cs typeface="Times New Roman" panose="02020603050405020304" pitchFamily="18" charset="0"/>
              </a:rPr>
              <a:t>faultHandlers</a:t>
            </a:r>
            <a:r>
              <a:rPr lang="en-US" altLang="zh-CN" sz="2000" dirty="0">
                <a:solidFill>
                  <a:srgbClr val="3333CC"/>
                </a:solidFill>
                <a:latin typeface="Times New Roman" panose="02020603050405020304" pitchFamily="18" charset="0"/>
                <a:cs typeface="Times New Roman" panose="02020603050405020304" pitchFamily="18" charset="0"/>
              </a:rPr>
              <a:t>&gt;</a:t>
            </a:r>
          </a:p>
        </p:txBody>
      </p:sp>
      <p:sp>
        <p:nvSpPr>
          <p:cNvPr id="5" name="TextBox 4"/>
          <p:cNvSpPr txBox="1"/>
          <p:nvPr/>
        </p:nvSpPr>
        <p:spPr>
          <a:xfrm>
            <a:off x="2339752" y="3540153"/>
            <a:ext cx="5020327"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36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异常捕获和处理示例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144557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 BPEL</a:t>
            </a:r>
            <a:r>
              <a:rPr lang="zh-CN" altLang="en-US" dirty="0"/>
              <a:t>事务</a:t>
            </a:r>
          </a:p>
        </p:txBody>
      </p:sp>
      <p:sp>
        <p:nvSpPr>
          <p:cNvPr id="3" name="内容占位符 2"/>
          <p:cNvSpPr>
            <a:spLocks noGrp="1"/>
          </p:cNvSpPr>
          <p:nvPr>
            <p:ph idx="1"/>
          </p:nvPr>
        </p:nvSpPr>
        <p:spPr/>
        <p:txBody>
          <a:bodyPr>
            <a:normAutofit/>
          </a:bodyPr>
          <a:lstStyle/>
          <a:p>
            <a:pPr>
              <a:lnSpc>
                <a:spcPct val="130000"/>
              </a:lnSpc>
            </a:pPr>
            <a:r>
              <a:rPr lang="zh-CN" altLang="en-US" sz="2400" dirty="0"/>
              <a:t>事务是保持程序状态一致性的机制：</a:t>
            </a:r>
            <a:r>
              <a:rPr lang="en-US" altLang="zh-CN" sz="2400" dirty="0">
                <a:solidFill>
                  <a:srgbClr val="FF0000"/>
                </a:solidFill>
              </a:rPr>
              <a:t>ACID</a:t>
            </a:r>
            <a:r>
              <a:rPr lang="zh-CN" altLang="en-US" sz="2400" dirty="0">
                <a:solidFill>
                  <a:srgbClr val="FF0000"/>
                </a:solidFill>
              </a:rPr>
              <a:t>特性</a:t>
            </a:r>
            <a:r>
              <a:rPr lang="zh-CN" altLang="en-US" sz="2400" dirty="0"/>
              <a:t>。</a:t>
            </a:r>
            <a:endParaRPr lang="en-US" altLang="zh-CN" sz="2400" dirty="0"/>
          </a:p>
          <a:p>
            <a:pPr>
              <a:lnSpc>
                <a:spcPct val="130000"/>
              </a:lnSpc>
            </a:pPr>
            <a:r>
              <a:rPr lang="en-US" altLang="zh-CN" sz="2400" dirty="0"/>
              <a:t>BPEL</a:t>
            </a:r>
            <a:r>
              <a:rPr lang="zh-CN" altLang="en-US" sz="2400" dirty="0"/>
              <a:t>提供了对基于补偿的</a:t>
            </a:r>
            <a:r>
              <a:rPr lang="en-US" altLang="zh-CN" sz="2400" dirty="0"/>
              <a:t>SAGA</a:t>
            </a:r>
            <a:r>
              <a:rPr lang="zh-CN" altLang="en-US" sz="2400" dirty="0"/>
              <a:t>事务模型的支持。</a:t>
            </a:r>
            <a:endParaRPr lang="en-US" altLang="zh-CN" sz="2400" dirty="0"/>
          </a:p>
          <a:p>
            <a:pPr lvl="2">
              <a:lnSpc>
                <a:spcPct val="130000"/>
              </a:lnSpc>
            </a:pPr>
            <a:r>
              <a:rPr lang="zh-CN" altLang="en-US" sz="2000" dirty="0"/>
              <a:t>原子事务需要锁定参与事务的资源，如果采用异步的消息松耦合交互的自主服务参与原子事务，事务的时间会比较长，长时间锁定资源会大幅度降低系统可用性，因此不切实际。因此，出现了</a:t>
            </a:r>
            <a:r>
              <a:rPr lang="en-US" altLang="zh-CN" sz="2000" dirty="0"/>
              <a:t>SAGA (Hector Garcia-Molina, 1987)</a:t>
            </a:r>
            <a:r>
              <a:rPr lang="zh-CN" altLang="en-US" sz="2000" dirty="0"/>
              <a:t>为代表的补偿事务模型在服务组合中的</a:t>
            </a:r>
            <a:r>
              <a:rPr lang="zh-CN" altLang="en-US" sz="2000"/>
              <a:t>使用。</a:t>
            </a:r>
            <a:endParaRPr lang="en-US" altLang="zh-CN" sz="2000"/>
          </a:p>
          <a:p>
            <a:pPr lvl="2">
              <a:lnSpc>
                <a:spcPct val="130000"/>
              </a:lnSpc>
            </a:pPr>
            <a:r>
              <a:rPr lang="en-US" altLang="zh-CN" sz="1600">
                <a:solidFill>
                  <a:srgbClr val="FF0000"/>
                </a:solidFill>
              </a:rPr>
              <a:t>Term saga </a:t>
            </a:r>
            <a:r>
              <a:rPr lang="en-US" altLang="zh-CN" sz="1600">
                <a:solidFill>
                  <a:srgbClr val="0000FF"/>
                </a:solidFill>
              </a:rPr>
              <a:t>refers to a LLT that can be broken up into a collection of sub-transactions that can be interleaved in any way with other transactions</a:t>
            </a:r>
            <a:r>
              <a:rPr lang="en-US" altLang="zh-CN" sz="1600"/>
              <a:t>.</a:t>
            </a:r>
            <a:endParaRPr lang="en-US" altLang="zh-CN" sz="1600" dirty="0"/>
          </a:p>
          <a:p>
            <a:pPr lvl="2">
              <a:lnSpc>
                <a:spcPct val="130000"/>
              </a:lnSpc>
            </a:pPr>
            <a:r>
              <a:rPr lang="en-US" altLang="zh-CN" sz="2000" dirty="0"/>
              <a:t>SAGA</a:t>
            </a:r>
            <a:r>
              <a:rPr lang="zh-CN" altLang="en-US" sz="2000" dirty="0"/>
              <a:t>事务模型通过降低对事务原子性和隔离性的要求来实现灵活的</a:t>
            </a:r>
            <a:r>
              <a:rPr lang="zh-CN" altLang="en-US" sz="2000" dirty="0">
                <a:solidFill>
                  <a:srgbClr val="0000FF"/>
                </a:solidFill>
              </a:rPr>
              <a:t>长事务机制</a:t>
            </a:r>
            <a:r>
              <a:rPr lang="zh-CN" altLang="en-US" sz="2000" dirty="0"/>
              <a:t>。</a:t>
            </a:r>
            <a:endParaRPr lang="en-US" altLang="zh-CN" sz="2000" dirty="0"/>
          </a:p>
        </p:txBody>
      </p:sp>
      <p:sp>
        <p:nvSpPr>
          <p:cNvPr id="4" name="矩形 3">
            <a:extLst>
              <a:ext uri="{FF2B5EF4-FFF2-40B4-BE49-F238E27FC236}">
                <a16:creationId xmlns:a16="http://schemas.microsoft.com/office/drawing/2014/main" id="{50CBF0C4-4A85-41ED-AA3C-C1F3913697AD}"/>
              </a:ext>
            </a:extLst>
          </p:cNvPr>
          <p:cNvSpPr/>
          <p:nvPr/>
        </p:nvSpPr>
        <p:spPr>
          <a:xfrm>
            <a:off x="1043608" y="5517232"/>
            <a:ext cx="7272808" cy="923330"/>
          </a:xfrm>
          <a:prstGeom prst="rect">
            <a:avLst/>
          </a:prstGeom>
        </p:spPr>
        <p:txBody>
          <a:bodyPr wrap="square">
            <a:spAutoFit/>
          </a:bodyPr>
          <a:lstStyle/>
          <a:p>
            <a:r>
              <a:rPr lang="zh-CN" altLang="en-US">
                <a:solidFill>
                  <a:srgbClr val="C00000"/>
                </a:solidFill>
                <a:latin typeface="微软雅黑" panose="020B0503020204020204" pitchFamily="34" charset="-122"/>
                <a:ea typeface="微软雅黑" panose="020B0503020204020204" pitchFamily="34" charset="-122"/>
              </a:rPr>
              <a:t>关于</a:t>
            </a:r>
            <a:r>
              <a:rPr lang="en-US" altLang="zh-CN">
                <a:solidFill>
                  <a:srgbClr val="C00000"/>
                </a:solidFill>
                <a:latin typeface="微软雅黑" panose="020B0503020204020204" pitchFamily="34" charset="-122"/>
                <a:ea typeface="微软雅黑" panose="020B0503020204020204" pitchFamily="34" charset="-122"/>
              </a:rPr>
              <a:t>SAGA</a:t>
            </a:r>
            <a:r>
              <a:rPr lang="zh-CN" altLang="en-US">
                <a:solidFill>
                  <a:srgbClr val="C00000"/>
                </a:solidFill>
                <a:latin typeface="微软雅黑" panose="020B0503020204020204" pitchFamily="34" charset="-122"/>
                <a:ea typeface="微软雅黑" panose="020B0503020204020204" pitchFamily="34" charset="-122"/>
              </a:rPr>
              <a:t>可参考：</a:t>
            </a:r>
            <a:endParaRPr lang="en-US" altLang="zh-CN">
              <a:solidFill>
                <a:srgbClr val="C00000"/>
              </a:solidFill>
              <a:latin typeface="微软雅黑" panose="020B0503020204020204" pitchFamily="34" charset="-122"/>
              <a:ea typeface="微软雅黑" panose="020B0503020204020204" pitchFamily="34" charset="-122"/>
            </a:endParaRPr>
          </a:p>
          <a:p>
            <a:r>
              <a:rPr lang="zh-CN" altLang="en-US">
                <a:solidFill>
                  <a:srgbClr val="C00000"/>
                </a:solidFill>
                <a:latin typeface="微软雅黑" panose="020B0503020204020204" pitchFamily="34" charset="-122"/>
                <a:ea typeface="微软雅黑" panose="020B0503020204020204" pitchFamily="34" charset="-122"/>
                <a:hlinkClick r:id="rId2"/>
              </a:rPr>
              <a:t>https://blog.csdn.net/qq_44377709/article/details/131507075</a:t>
            </a:r>
            <a:endParaRPr lang="en-US" altLang="zh-CN">
              <a:solidFill>
                <a:srgbClr val="C00000"/>
              </a:solidFill>
              <a:latin typeface="微软雅黑" panose="020B0503020204020204" pitchFamily="34" charset="-122"/>
              <a:ea typeface="微软雅黑" panose="020B0503020204020204" pitchFamily="34" charset="-122"/>
            </a:endParaRPr>
          </a:p>
          <a:p>
            <a:endParaRPr lang="zh-CN" altLang="en-US">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2234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8. BPEL</a:t>
            </a:r>
            <a:r>
              <a:rPr lang="zh-CN" altLang="en-US" b="0"/>
              <a:t>事务</a:t>
            </a:r>
            <a:r>
              <a:rPr lang="en-US" altLang="zh-CN" b="0"/>
              <a:t>(cont</a:t>
            </a:r>
            <a:r>
              <a:rPr lang="en-US" altLang="zh-CN" b="0">
                <a:latin typeface="Bahnschrift" panose="020B0502040204020203" pitchFamily="34" charset="0"/>
              </a:rPr>
              <a:t>’</a:t>
            </a:r>
            <a:r>
              <a:rPr lang="en-US" altLang="zh-CN" b="0"/>
              <a:t>d)</a:t>
            </a:r>
            <a:endParaRPr lang="zh-CN" altLang="en-US" dirty="0"/>
          </a:p>
        </p:txBody>
      </p:sp>
      <p:pic>
        <p:nvPicPr>
          <p:cNvPr id="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8323" y="1412776"/>
            <a:ext cx="432228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866141" y="1412776"/>
            <a:ext cx="3998684" cy="4454553"/>
          </a:xfrm>
          <a:prstGeom prst="rect">
            <a:avLst/>
          </a:prstGeom>
        </p:spPr>
        <p:txBody>
          <a:bodyPr wrap="square">
            <a:spAutoFit/>
          </a:bodyPr>
          <a:lstStyle/>
          <a:p>
            <a:pPr marL="285750" lvl="2" indent="-285750">
              <a:lnSpc>
                <a:spcPct val="13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子事务</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1,..,n</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为传统满足</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ACID</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特性的原子事务，每个子事务都有和其对应的补偿操作。</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2" indent="-285750">
              <a:lnSpc>
                <a:spcPct val="130000"/>
              </a:lnSpc>
              <a:buFont typeface="Arial" panose="020B0604020202020204" pitchFamily="34" charset="0"/>
              <a:buChar char="•"/>
            </a:pP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子事务和其补偿操作是一对互逆关系。补偿操作的语义</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是取消</a:t>
            </a:r>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(undo)</a:t>
            </a:r>
            <a:r>
              <a:rPr lang="zh-CN" altLang="en-US"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其</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对应子事务操作的效果。</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lvl="2" indent="-285750">
              <a:lnSpc>
                <a:spcPct val="130000"/>
              </a:lnSpc>
              <a:buFont typeface="Arial" panose="020B0604020202020204" pitchFamily="34" charset="0"/>
              <a:buChar char="•"/>
            </a:pP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SAGA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事务的回滚：首先中止所有尚未完成的子事务，然后逆向执行已完成的子事务对应的补偿操作。</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25304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8. BPEL</a:t>
            </a:r>
            <a:r>
              <a:rPr lang="zh-CN" altLang="en-US" b="0" dirty="0"/>
              <a:t>事务</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5" name="内容占位符 4"/>
          <p:cNvSpPr>
            <a:spLocks noGrp="1"/>
          </p:cNvSpPr>
          <p:nvPr>
            <p:ph idx="1"/>
          </p:nvPr>
        </p:nvSpPr>
        <p:spPr/>
        <p:txBody>
          <a:bodyPr>
            <a:normAutofit/>
          </a:bodyPr>
          <a:lstStyle/>
          <a:p>
            <a:r>
              <a:rPr lang="zh-CN" altLang="en-US" sz="2400" dirty="0"/>
              <a:t>在</a:t>
            </a:r>
            <a:r>
              <a:rPr lang="en-US" altLang="zh-CN" sz="2400" dirty="0"/>
              <a:t>BPEL</a:t>
            </a:r>
            <a:r>
              <a:rPr lang="zh-CN" altLang="en-US" sz="2400" dirty="0"/>
              <a:t>程序中</a:t>
            </a:r>
            <a:r>
              <a:rPr lang="zh-CN" altLang="en-US" sz="2400" dirty="0">
                <a:solidFill>
                  <a:srgbClr val="0000FF"/>
                </a:solidFill>
              </a:rPr>
              <a:t>定义事务补偿处理</a:t>
            </a:r>
            <a:r>
              <a:rPr lang="zh-CN" altLang="en-US" sz="2400" dirty="0"/>
              <a:t>和</a:t>
            </a:r>
            <a:r>
              <a:rPr lang="zh-CN" altLang="en-US" sz="2400" dirty="0">
                <a:solidFill>
                  <a:srgbClr val="0000FF"/>
                </a:solidFill>
              </a:rPr>
              <a:t>启动事务补偿</a:t>
            </a:r>
            <a:endParaRPr lang="en-US" altLang="zh-CN" sz="2400" dirty="0">
              <a:solidFill>
                <a:srgbClr val="0000FF"/>
              </a:solidFill>
            </a:endParaRPr>
          </a:p>
          <a:p>
            <a:pPr lvl="2"/>
            <a:r>
              <a:rPr lang="en-US" altLang="zh-CN" sz="2000" dirty="0" err="1">
                <a:solidFill>
                  <a:srgbClr val="0000FF"/>
                </a:solidFill>
              </a:rPr>
              <a:t>compensationHandler</a:t>
            </a:r>
            <a:r>
              <a:rPr lang="zh-CN" altLang="en-US" sz="2000" dirty="0">
                <a:solidFill>
                  <a:srgbClr val="0000FF"/>
                </a:solidFill>
              </a:rPr>
              <a:t>语句</a:t>
            </a:r>
            <a:r>
              <a:rPr lang="zh-CN" altLang="en-US" sz="2000" dirty="0"/>
              <a:t>用于</a:t>
            </a:r>
            <a:r>
              <a:rPr lang="zh-CN" altLang="en-US" sz="2000" dirty="0">
                <a:solidFill>
                  <a:srgbClr val="0000FF"/>
                </a:solidFill>
              </a:rPr>
              <a:t>定义补偿处理</a:t>
            </a:r>
            <a:r>
              <a:rPr lang="zh-CN" altLang="en-US" sz="2000" dirty="0"/>
              <a:t>；</a:t>
            </a:r>
            <a:endParaRPr lang="en-US" altLang="zh-CN" sz="2000" dirty="0"/>
          </a:p>
          <a:p>
            <a:pPr lvl="2"/>
            <a:r>
              <a:rPr lang="en-US" altLang="zh-CN" sz="2000" dirty="0">
                <a:solidFill>
                  <a:srgbClr val="0000FF"/>
                </a:solidFill>
              </a:rPr>
              <a:t>compensate</a:t>
            </a:r>
            <a:r>
              <a:rPr lang="zh-CN" altLang="en-US" sz="2000" dirty="0">
                <a:solidFill>
                  <a:srgbClr val="0000FF"/>
                </a:solidFill>
              </a:rPr>
              <a:t>语句</a:t>
            </a:r>
            <a:r>
              <a:rPr lang="zh-CN" altLang="en-US" sz="2000" dirty="0"/>
              <a:t>用于</a:t>
            </a:r>
            <a:r>
              <a:rPr lang="zh-CN" altLang="en-US" sz="2000" dirty="0">
                <a:solidFill>
                  <a:srgbClr val="0000FF"/>
                </a:solidFill>
              </a:rPr>
              <a:t>启动事务补偿处理</a:t>
            </a:r>
            <a:r>
              <a:rPr lang="zh-CN" altLang="en-US" sz="2000" dirty="0"/>
              <a:t>；</a:t>
            </a:r>
            <a:endParaRPr lang="en-US" altLang="zh-CN" sz="2000" dirty="0"/>
          </a:p>
          <a:p>
            <a:pPr lvl="2"/>
            <a:r>
              <a:rPr lang="en-US" altLang="zh-CN" sz="2000" dirty="0"/>
              <a:t>compensate</a:t>
            </a:r>
            <a:r>
              <a:rPr lang="zh-CN" altLang="en-US" sz="2000" dirty="0"/>
              <a:t>只能出现在异常处理代码或事务补偿处理代码中；</a:t>
            </a:r>
            <a:endParaRPr lang="en-US" altLang="zh-CN" sz="2000" dirty="0"/>
          </a:p>
          <a:p>
            <a:pPr lvl="2"/>
            <a:r>
              <a:rPr lang="en-US" altLang="zh-CN" sz="2000" dirty="0"/>
              <a:t>compensate</a:t>
            </a:r>
            <a:r>
              <a:rPr lang="zh-CN" altLang="en-US" sz="2000" dirty="0"/>
              <a:t>有一个可选属性</a:t>
            </a:r>
            <a:r>
              <a:rPr lang="en-US" altLang="zh-CN" sz="2000" dirty="0"/>
              <a:t>scope</a:t>
            </a:r>
            <a:r>
              <a:rPr lang="zh-CN" altLang="en-US" sz="2000" dirty="0"/>
              <a:t>，表示调用的是该</a:t>
            </a:r>
            <a:r>
              <a:rPr lang="en-US" altLang="zh-CN" sz="2000" dirty="0"/>
              <a:t>scope</a:t>
            </a:r>
            <a:r>
              <a:rPr lang="zh-CN" altLang="en-US" sz="2000" dirty="0"/>
              <a:t>关联的</a:t>
            </a:r>
            <a:r>
              <a:rPr lang="en-US" altLang="zh-CN" sz="2000" dirty="0" err="1"/>
              <a:t>compensationHandler</a:t>
            </a:r>
            <a:r>
              <a:rPr lang="zh-CN" altLang="en-US" sz="2000" dirty="0"/>
              <a:t>，不带属性的</a:t>
            </a:r>
            <a:r>
              <a:rPr lang="en-US" altLang="zh-CN" sz="2000" dirty="0"/>
              <a:t>compensate</a:t>
            </a:r>
            <a:r>
              <a:rPr lang="zh-CN" altLang="en-US" sz="2000" dirty="0"/>
              <a:t>元素表示启动本</a:t>
            </a:r>
            <a:r>
              <a:rPr lang="en-US" altLang="zh-CN" sz="2000" dirty="0"/>
              <a:t>scope</a:t>
            </a:r>
            <a:r>
              <a:rPr lang="zh-CN" altLang="en-US" sz="2000" dirty="0"/>
              <a:t>的默认事务补偿处理。</a:t>
            </a:r>
            <a:endParaRPr lang="en-US" altLang="zh-CN" sz="2000" dirty="0"/>
          </a:p>
        </p:txBody>
      </p:sp>
    </p:spTree>
    <p:extLst>
      <p:ext uri="{BB962C8B-B14F-4D97-AF65-F5344CB8AC3E}">
        <p14:creationId xmlns:p14="http://schemas.microsoft.com/office/powerpoint/2010/main" val="3542641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2561823" y="418152"/>
            <a:ext cx="6259399" cy="347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91606" y="3861048"/>
            <a:ext cx="8784976" cy="2751522"/>
          </a:xfrm>
          <a:prstGeom prst="rect">
            <a:avLst/>
          </a:prstGeom>
        </p:spPr>
        <p:txBody>
          <a:bodyPr wrap="square">
            <a:spAutoFit/>
          </a:bodyPr>
          <a:lstStyle/>
          <a:p>
            <a:pPr marL="177800" lvl="2" indent="-177800">
              <a:lnSpc>
                <a:spcPct val="120000"/>
              </a:lnSpc>
              <a:buFont typeface="Arial" panose="020B0604020202020204" pitchFamily="34" charset="0"/>
              <a:buChar char="•"/>
            </a:pP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a)scope</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compensate</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语句直接调用</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注意：</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执行的前提是其关联的</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已经执行完成，否则将视为空操作；如果</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中发生异常，</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尚未开始执行或没有完成执行，补偿处理只进行空操作，因为没有执行的操作或事务、没有提交的操作都没必要进行补偿。</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20000"/>
              </a:lnSpc>
              <a:buFont typeface="Arial" panose="020B0604020202020204" pitchFamily="34" charset="0"/>
              <a:buChar char="•"/>
            </a:pP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b)scope</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compensate</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语句调用的</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的默认事务补偿处理。该默认事务补偿处理会以执行的逆序调用</a:t>
            </a:r>
            <a:r>
              <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scope_1</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包含的</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6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包含在循环中，那么同样也以逆序调用。</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177800" lvl="2" indent="-177800">
              <a:lnSpc>
                <a:spcPct val="120000"/>
              </a:lnSpc>
              <a:buFont typeface="Arial" panose="020B0604020202020204" pitchFamily="34" charset="0"/>
              <a:buChar char="•"/>
            </a:pP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默认的事务补偿处理可以</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被覆盖</a:t>
            </a:r>
            <a:r>
              <a:rPr lang="en-US" altLang="zh-CN"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(override)</a:t>
            </a:r>
            <a:r>
              <a:rPr lang="zh-CN" altLang="en-US" sz="16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定义</a:t>
            </a:r>
            <a:r>
              <a:rPr lang="zh-CN" altLang="en-US"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，这样在进行事务补偿前可进行一些额外的工作，如更新过程状态、发出通知消息等。</a:t>
            </a:r>
            <a:endParaRPr lang="en-US" altLang="zh-CN" sz="16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191606" y="155634"/>
            <a:ext cx="4740434" cy="1698542"/>
          </a:xfrm>
          <a:prstGeom prst="rect">
            <a:avLst/>
          </a:prstGeom>
        </p:spPr>
        <p:txBody>
          <a:bodyPr wrap="square">
            <a:spAutoFit/>
          </a:bodyPr>
          <a:lstStyle/>
          <a:p>
            <a:pPr marL="0" lvl="2">
              <a:lnSpc>
                <a:spcPct val="110000"/>
              </a:lnSpc>
            </a:pP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假设</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都已经执行完成，默认的补偿顺序是先调用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，再调用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compensationHandler</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，因为</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嵌套在</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内部，必然要先于</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scope_1_1</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完成执行。</a:t>
            </a:r>
            <a:endPar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6" name="直接箭头连接符 5"/>
          <p:cNvCxnSpPr>
            <a:cxnSpLocks/>
          </p:cNvCxnSpPr>
          <p:nvPr/>
        </p:nvCxnSpPr>
        <p:spPr>
          <a:xfrm>
            <a:off x="4788024" y="1196752"/>
            <a:ext cx="800465" cy="219219"/>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60FDD8C8-044F-402D-BAA6-6CBF94105F0B}"/>
              </a:ext>
            </a:extLst>
          </p:cNvPr>
          <p:cNvSpPr>
            <a:spLocks noGrp="1"/>
          </p:cNvSpPr>
          <p:nvPr>
            <p:ph type="sldNum" sz="quarter" idx="12"/>
          </p:nvPr>
        </p:nvSpPr>
        <p:spPr/>
        <p:txBody>
          <a:bodyPr/>
          <a:lstStyle/>
          <a:p>
            <a:fld id="{0C913308-F349-4B6D-A68A-DD1791B4A57B}" type="slidenum">
              <a:rPr lang="zh-CN" altLang="en-US" smtClean="0"/>
              <a:pPr/>
              <a:t>66</a:t>
            </a:fld>
            <a:endParaRPr lang="zh-CN" altLang="en-US"/>
          </a:p>
        </p:txBody>
      </p:sp>
    </p:spTree>
    <p:extLst>
      <p:ext uri="{BB962C8B-B14F-4D97-AF65-F5344CB8AC3E}">
        <p14:creationId xmlns:p14="http://schemas.microsoft.com/office/powerpoint/2010/main" val="1879194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 BPEL</a:t>
            </a:r>
            <a:r>
              <a:rPr lang="zh-CN" altLang="en-US" dirty="0"/>
              <a:t>事件</a:t>
            </a:r>
          </a:p>
        </p:txBody>
      </p:sp>
      <p:sp>
        <p:nvSpPr>
          <p:cNvPr id="3" name="内容占位符 2"/>
          <p:cNvSpPr>
            <a:spLocks noGrp="1"/>
          </p:cNvSpPr>
          <p:nvPr>
            <p:ph idx="1"/>
          </p:nvPr>
        </p:nvSpPr>
        <p:spPr/>
        <p:txBody>
          <a:bodyPr>
            <a:normAutofit/>
          </a:bodyPr>
          <a:lstStyle/>
          <a:p>
            <a:r>
              <a:rPr lang="zh-CN" altLang="en-US" sz="2400" dirty="0">
                <a:solidFill>
                  <a:srgbClr val="0000FF"/>
                </a:solidFill>
              </a:rPr>
              <a:t>事件</a:t>
            </a:r>
            <a:r>
              <a:rPr lang="en-US" altLang="zh-CN" sz="2400" dirty="0">
                <a:solidFill>
                  <a:srgbClr val="0000FF"/>
                </a:solidFill>
              </a:rPr>
              <a:t>(event)</a:t>
            </a:r>
            <a:r>
              <a:rPr lang="zh-CN" altLang="en-US" sz="2400" dirty="0"/>
              <a:t>表示可能发生的情况。</a:t>
            </a:r>
            <a:endParaRPr lang="en-US" altLang="zh-CN" sz="2400" dirty="0"/>
          </a:p>
          <a:p>
            <a:r>
              <a:rPr lang="zh-CN" altLang="en-US" sz="2400" dirty="0"/>
              <a:t>事件是</a:t>
            </a:r>
            <a:r>
              <a:rPr lang="en-US" altLang="zh-CN" sz="2400" dirty="0"/>
              <a:t>BPEL1.1</a:t>
            </a:r>
            <a:r>
              <a:rPr lang="zh-CN" altLang="en-US" sz="2400" dirty="0"/>
              <a:t>新加入的语言成分，</a:t>
            </a:r>
            <a:r>
              <a:rPr lang="en-US" altLang="zh-CN" sz="2400" dirty="0"/>
              <a:t>BPEL</a:t>
            </a:r>
            <a:r>
              <a:rPr lang="zh-CN" altLang="en-US" sz="2400" dirty="0"/>
              <a:t>可定义两类事件：</a:t>
            </a:r>
            <a:endParaRPr lang="en-US" altLang="zh-CN" sz="2400" dirty="0"/>
          </a:p>
          <a:p>
            <a:pPr lvl="2"/>
            <a:r>
              <a:rPr lang="zh-CN" altLang="en-US" sz="2000" dirty="0">
                <a:solidFill>
                  <a:srgbClr val="0000FF"/>
                </a:solidFill>
              </a:rPr>
              <a:t>消息事件：表示某消息的到达；</a:t>
            </a:r>
            <a:endParaRPr lang="en-US" altLang="zh-CN" sz="2000" dirty="0">
              <a:solidFill>
                <a:srgbClr val="0000FF"/>
              </a:solidFill>
            </a:endParaRPr>
          </a:p>
          <a:p>
            <a:pPr lvl="2"/>
            <a:r>
              <a:rPr lang="zh-CN" altLang="en-US" sz="2000" dirty="0">
                <a:solidFill>
                  <a:srgbClr val="0000FF"/>
                </a:solidFill>
              </a:rPr>
              <a:t>定时警报事件：表示某时刻到达。</a:t>
            </a:r>
            <a:endParaRPr lang="en-US" altLang="zh-CN" sz="2400" dirty="0"/>
          </a:p>
          <a:p>
            <a:r>
              <a:rPr lang="zh-CN" altLang="en-US" sz="2400" dirty="0"/>
              <a:t>在</a:t>
            </a:r>
            <a:r>
              <a:rPr lang="en-US" altLang="zh-CN" sz="2400" dirty="0"/>
              <a:t>BPEL</a:t>
            </a:r>
            <a:r>
              <a:rPr lang="zh-CN" altLang="en-US" sz="2400" dirty="0"/>
              <a:t>中可以为任何</a:t>
            </a:r>
            <a:r>
              <a:rPr lang="en-US" altLang="zh-CN" sz="2400" dirty="0"/>
              <a:t>scope</a:t>
            </a:r>
            <a:r>
              <a:rPr lang="zh-CN" altLang="en-US" sz="2400" dirty="0"/>
              <a:t>定义事件处理。</a:t>
            </a:r>
            <a:endParaRPr lang="en-US" altLang="zh-CN" sz="2400" dirty="0"/>
          </a:p>
          <a:p>
            <a:pPr lvl="2"/>
            <a:r>
              <a:rPr lang="zh-CN" altLang="en-US" sz="2000" dirty="0">
                <a:solidFill>
                  <a:srgbClr val="0000FF"/>
                </a:solidFill>
              </a:rPr>
              <a:t>事件处理的功能：等待接收事件并进行响应处理</a:t>
            </a:r>
            <a:r>
              <a:rPr lang="zh-CN" altLang="en-US" sz="2000" dirty="0"/>
              <a:t>。如，在整个购货过程期间，可以随时接收订单状态查询事件并做处理。</a:t>
            </a:r>
            <a:endParaRPr lang="en-US" altLang="zh-CN" sz="2000" dirty="0"/>
          </a:p>
          <a:p>
            <a:pPr lvl="2"/>
            <a:r>
              <a:rPr lang="zh-CN" altLang="en-US" sz="2000" dirty="0"/>
              <a:t>某</a:t>
            </a:r>
            <a:r>
              <a:rPr lang="en-US" altLang="zh-CN" sz="2000" dirty="0"/>
              <a:t>scope</a:t>
            </a:r>
            <a:r>
              <a:rPr lang="zh-CN" altLang="en-US" sz="2000" dirty="0"/>
              <a:t>对应的事件处理在</a:t>
            </a:r>
            <a:r>
              <a:rPr lang="en-US" altLang="zh-CN" sz="2000" dirty="0"/>
              <a:t>scope</a:t>
            </a:r>
            <a:r>
              <a:rPr lang="zh-CN" altLang="en-US" sz="2000" dirty="0"/>
              <a:t>活动期间都是活动的，且和</a:t>
            </a:r>
            <a:r>
              <a:rPr lang="en-US" altLang="zh-CN" sz="2000" dirty="0"/>
              <a:t>scope</a:t>
            </a:r>
            <a:r>
              <a:rPr lang="zh-CN" altLang="en-US" sz="2000" dirty="0"/>
              <a:t>内的流程并发执行。</a:t>
            </a:r>
            <a:endParaRPr lang="en-US" altLang="zh-CN" sz="2000" dirty="0"/>
          </a:p>
          <a:p>
            <a:pPr lvl="2"/>
            <a:r>
              <a:rPr lang="zh-CN" altLang="en-US" sz="2000" dirty="0">
                <a:solidFill>
                  <a:srgbClr val="C00000"/>
                </a:solidFill>
              </a:rPr>
              <a:t>注意：</a:t>
            </a:r>
            <a:r>
              <a:rPr lang="zh-CN" altLang="en-US" sz="2000" dirty="0"/>
              <a:t>一个事件会同时被多个等待该事件的活动事件接收处理</a:t>
            </a:r>
            <a:endParaRPr lang="en-US" altLang="zh-CN" sz="2000" dirty="0"/>
          </a:p>
          <a:p>
            <a:pPr lvl="2"/>
            <a:endParaRPr lang="zh-CN" altLang="en-US" sz="2000" dirty="0"/>
          </a:p>
        </p:txBody>
      </p:sp>
    </p:spTree>
    <p:extLst>
      <p:ext uri="{BB962C8B-B14F-4D97-AF65-F5344CB8AC3E}">
        <p14:creationId xmlns:p14="http://schemas.microsoft.com/office/powerpoint/2010/main" val="16837014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a:t>9. BPEL</a:t>
            </a:r>
            <a:r>
              <a:rPr lang="zh-CN" altLang="en-US" b="0"/>
              <a:t>事件</a:t>
            </a:r>
            <a:r>
              <a:rPr lang="en-US" altLang="zh-CN" b="0"/>
              <a:t>(cont</a:t>
            </a:r>
            <a:r>
              <a:rPr lang="en-US" altLang="zh-CN" b="0">
                <a:latin typeface="Bahnschrift" panose="020B0502040204020203" pitchFamily="34" charset="0"/>
              </a:rPr>
              <a:t>’</a:t>
            </a:r>
            <a:r>
              <a:rPr lang="en-US" altLang="zh-CN" b="0"/>
              <a:t>d)</a:t>
            </a:r>
            <a:endParaRPr lang="zh-CN" altLang="en-US" dirty="0"/>
          </a:p>
        </p:txBody>
      </p:sp>
      <p:sp>
        <p:nvSpPr>
          <p:cNvPr id="3" name="内容占位符 2"/>
          <p:cNvSpPr>
            <a:spLocks noGrp="1"/>
          </p:cNvSpPr>
          <p:nvPr>
            <p:ph idx="1"/>
          </p:nvPr>
        </p:nvSpPr>
        <p:spPr>
          <a:xfrm>
            <a:off x="268686" y="764704"/>
            <a:ext cx="8363272" cy="2088232"/>
          </a:xfrm>
        </p:spPr>
        <p:txBody>
          <a:bodyPr>
            <a:normAutofit/>
          </a:bodyPr>
          <a:lstStyle/>
          <a:p>
            <a:pPr>
              <a:lnSpc>
                <a:spcPct val="130000"/>
              </a:lnSpc>
            </a:pPr>
            <a:r>
              <a:rPr lang="zh-CN" altLang="en-US" sz="2400" dirty="0">
                <a:solidFill>
                  <a:srgbClr val="0000FF"/>
                </a:solidFill>
              </a:rPr>
              <a:t>事件</a:t>
            </a:r>
            <a:r>
              <a:rPr lang="en-US" altLang="zh-CN" sz="2400" dirty="0">
                <a:solidFill>
                  <a:srgbClr val="0000FF"/>
                </a:solidFill>
              </a:rPr>
              <a:t>(event)</a:t>
            </a:r>
            <a:r>
              <a:rPr lang="zh-CN" altLang="en-US" sz="2400" dirty="0"/>
              <a:t>被认为是正常流程的一部分，事件处理中抛出的异常由其对应</a:t>
            </a:r>
            <a:r>
              <a:rPr lang="en-US" altLang="zh-CN" sz="2400" dirty="0"/>
              <a:t>scope</a:t>
            </a:r>
            <a:r>
              <a:rPr lang="zh-CN" altLang="en-US" sz="2400" dirty="0"/>
              <a:t>的异常处理捕获。</a:t>
            </a:r>
            <a:endParaRPr lang="en-US" altLang="zh-CN" sz="2400" dirty="0"/>
          </a:p>
          <a:p>
            <a:pPr>
              <a:lnSpc>
                <a:spcPct val="130000"/>
              </a:lnSpc>
            </a:pPr>
            <a:r>
              <a:rPr lang="en-US" altLang="zh-CN" sz="2400" dirty="0">
                <a:solidFill>
                  <a:srgbClr val="0000FF"/>
                </a:solidFill>
              </a:rPr>
              <a:t>BPEL</a:t>
            </a:r>
            <a:r>
              <a:rPr lang="zh-CN" altLang="en-US" sz="2400" dirty="0">
                <a:solidFill>
                  <a:srgbClr val="0000FF"/>
                </a:solidFill>
              </a:rPr>
              <a:t>接收消息事件的语句：</a:t>
            </a:r>
            <a:r>
              <a:rPr lang="en-US" altLang="zh-CN" sz="2400" dirty="0" err="1">
                <a:solidFill>
                  <a:srgbClr val="0000FF"/>
                </a:solidFill>
              </a:rPr>
              <a:t>onMessage</a:t>
            </a:r>
            <a:endParaRPr lang="en-US" altLang="zh-CN" sz="2400" dirty="0">
              <a:solidFill>
                <a:srgbClr val="0000FF"/>
              </a:solidFill>
            </a:endParaRPr>
          </a:p>
          <a:p>
            <a:pPr lvl="2">
              <a:lnSpc>
                <a:spcPct val="130000"/>
              </a:lnSpc>
            </a:pPr>
            <a:r>
              <a:rPr lang="en-US" altLang="zh-CN" sz="2000" dirty="0" err="1"/>
              <a:t>onMessage</a:t>
            </a:r>
            <a:r>
              <a:rPr lang="zh-CN" altLang="en-US" sz="2000" dirty="0"/>
              <a:t>和</a:t>
            </a:r>
            <a:r>
              <a:rPr lang="en-US" altLang="zh-CN" sz="2000" dirty="0"/>
              <a:t>receive</a:t>
            </a:r>
            <a:r>
              <a:rPr lang="zh-CN" altLang="en-US" sz="2000" dirty="0"/>
              <a:t>语句的语义一致，都是等待外部消息的到达。</a:t>
            </a:r>
            <a:endParaRPr lang="en-US" altLang="zh-CN" sz="2000" dirty="0"/>
          </a:p>
        </p:txBody>
      </p:sp>
      <p:sp>
        <p:nvSpPr>
          <p:cNvPr id="4" name="TextBox 3"/>
          <p:cNvSpPr txBox="1"/>
          <p:nvPr/>
        </p:nvSpPr>
        <p:spPr>
          <a:xfrm>
            <a:off x="539552" y="3360766"/>
            <a:ext cx="5472608" cy="3293209"/>
          </a:xfrm>
          <a:prstGeom prst="rect">
            <a:avLst/>
          </a:prstGeom>
          <a:solidFill>
            <a:schemeClr val="bg1">
              <a:lumMod val="95000"/>
            </a:schemeClr>
          </a:solidFill>
        </p:spPr>
        <p:txBody>
          <a:bodyPr wrap="square" rtlCol="0">
            <a:spAutoFit/>
          </a:bodyPr>
          <a:lstStyle/>
          <a:p>
            <a:r>
              <a:rPr lang="en-US" altLang="zh-CN" sz="1600" dirty="0">
                <a:solidFill>
                  <a:srgbClr val="3333CC"/>
                </a:solidFill>
                <a:latin typeface="Times New Roman" panose="02020603050405020304" pitchFamily="18" charset="0"/>
                <a:cs typeface="Times New Roman" panose="02020603050405020304" pitchFamily="18" charset="0"/>
              </a:rPr>
              <a:t>&lt;process name=“</a:t>
            </a:r>
            <a:r>
              <a:rPr lang="en-US" altLang="zh-CN" sz="1600" dirty="0" err="1">
                <a:solidFill>
                  <a:srgbClr val="3333CC"/>
                </a:solidFill>
                <a:latin typeface="Times New Roman" panose="02020603050405020304" pitchFamily="18" charset="0"/>
                <a:cs typeface="Times New Roman" panose="02020603050405020304" pitchFamily="18" charset="0"/>
              </a:rPr>
              <a:t>purchasegoods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a:solidFill>
                  <a:srgbClr val="3333CC"/>
                </a:solidFill>
                <a:latin typeface="Times New Roman" panose="02020603050405020304" pitchFamily="18" charset="0"/>
                <a:cs typeface="Times New Roman" panose="02020603050405020304" pitchFamily="18" charset="0"/>
              </a:rPr>
              <a:t>&lt;eventHandlers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onMessage</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partnerLink</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CustomerVenderLinkType</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portType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tns:VendorPortType</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operation=“</a:t>
            </a:r>
            <a:r>
              <a:rPr lang="en-US" altLang="zh-CN" sz="1600" dirty="0" err="1">
                <a:solidFill>
                  <a:srgbClr val="3333CC"/>
                </a:solidFill>
                <a:latin typeface="Times New Roman" panose="02020603050405020304" pitchFamily="18" charset="0"/>
                <a:cs typeface="Times New Roman" panose="02020603050405020304" pitchFamily="18" charset="0"/>
              </a:rPr>
              <a:t>queryOrderStatus</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variable=“</a:t>
            </a:r>
            <a:r>
              <a:rPr lang="en-US" altLang="zh-CN" sz="1600" dirty="0" err="1">
                <a:solidFill>
                  <a:srgbClr val="3333CC"/>
                </a:solidFill>
                <a:latin typeface="Times New Roman" panose="02020603050405020304" pitchFamily="18" charset="0"/>
                <a:cs typeface="Times New Roman" panose="02020603050405020304" pitchFamily="18" charset="0"/>
              </a:rPr>
              <a:t>queryOrderStatusVar</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&lt;!--do order status query and return result--&gt;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onMessage</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eventHandlers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&lt;/process&gt;</a:t>
            </a:r>
          </a:p>
        </p:txBody>
      </p:sp>
      <p:sp>
        <p:nvSpPr>
          <p:cNvPr id="5" name="TextBox 4"/>
          <p:cNvSpPr txBox="1"/>
          <p:nvPr/>
        </p:nvSpPr>
        <p:spPr>
          <a:xfrm>
            <a:off x="539551" y="2852936"/>
            <a:ext cx="7864983"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37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整个过程的一个事件处理示例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372200" y="4490258"/>
            <a:ext cx="2421763" cy="1338828"/>
          </a:xfrm>
          <a:prstGeom prst="rect">
            <a:avLst/>
          </a:prstGeom>
        </p:spPr>
        <p:txBody>
          <a:bodyPr wrap="square">
            <a:spAutoFit/>
          </a:bodyPr>
          <a:lstStyle/>
          <a:p>
            <a:pPr marL="0" lvl="2">
              <a:lnSpc>
                <a:spcPct val="150000"/>
              </a:lnSpc>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该事件处理等待查询订单状态消息并给出响相应答复。</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flipV="1">
            <a:off x="5364088" y="4490258"/>
            <a:ext cx="936104" cy="378902"/>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564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9. BPEL</a:t>
            </a:r>
            <a:r>
              <a:rPr lang="zh-CN" altLang="en-US" b="0" dirty="0"/>
              <a:t>事件</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3" name="内容占位符 2"/>
          <p:cNvSpPr>
            <a:spLocks noGrp="1"/>
          </p:cNvSpPr>
          <p:nvPr>
            <p:ph idx="1"/>
          </p:nvPr>
        </p:nvSpPr>
        <p:spPr>
          <a:xfrm>
            <a:off x="323528" y="836712"/>
            <a:ext cx="8363272" cy="1944216"/>
          </a:xfrm>
        </p:spPr>
        <p:txBody>
          <a:bodyPr>
            <a:normAutofit/>
          </a:bodyPr>
          <a:lstStyle/>
          <a:p>
            <a:pPr>
              <a:lnSpc>
                <a:spcPct val="130000"/>
              </a:lnSpc>
            </a:pPr>
            <a:r>
              <a:rPr lang="en-US" altLang="zh-CN" sz="2400" dirty="0">
                <a:solidFill>
                  <a:srgbClr val="0000FF"/>
                </a:solidFill>
              </a:rPr>
              <a:t>BPEL</a:t>
            </a:r>
            <a:r>
              <a:rPr lang="zh-CN" altLang="en-US" sz="2400" dirty="0">
                <a:solidFill>
                  <a:srgbClr val="0000FF"/>
                </a:solidFill>
              </a:rPr>
              <a:t>定义定时警报事件的语句：</a:t>
            </a:r>
            <a:r>
              <a:rPr lang="en-US" altLang="zh-CN" sz="2400" dirty="0" err="1">
                <a:solidFill>
                  <a:srgbClr val="0000FF"/>
                </a:solidFill>
              </a:rPr>
              <a:t>onAlarm</a:t>
            </a:r>
            <a:r>
              <a:rPr lang="zh-CN" altLang="en-US" sz="2400" dirty="0">
                <a:solidFill>
                  <a:srgbClr val="0000FF"/>
                </a:solidFill>
              </a:rPr>
              <a:t>。</a:t>
            </a:r>
            <a:endParaRPr lang="en-US" altLang="zh-CN" sz="2400" dirty="0">
              <a:solidFill>
                <a:srgbClr val="0000FF"/>
              </a:solidFill>
            </a:endParaRPr>
          </a:p>
          <a:p>
            <a:pPr lvl="2">
              <a:lnSpc>
                <a:spcPct val="130000"/>
              </a:lnSpc>
            </a:pPr>
            <a:r>
              <a:rPr lang="zh-CN" altLang="en-US" sz="2000" dirty="0"/>
              <a:t>一旦某</a:t>
            </a:r>
            <a:r>
              <a:rPr lang="en-US" altLang="zh-CN" sz="2000" dirty="0"/>
              <a:t>scope</a:t>
            </a:r>
            <a:r>
              <a:rPr lang="zh-CN" altLang="en-US" sz="2000" dirty="0"/>
              <a:t>开始活动，其关联的定时警报事件处理就开始计时。</a:t>
            </a:r>
            <a:endParaRPr lang="en-US" altLang="zh-CN" sz="2000" dirty="0"/>
          </a:p>
          <a:p>
            <a:pPr lvl="2">
              <a:lnSpc>
                <a:spcPct val="130000"/>
              </a:lnSpc>
            </a:pPr>
            <a:r>
              <a:rPr lang="zh-CN" altLang="en-US" sz="2000" dirty="0">
                <a:solidFill>
                  <a:srgbClr val="C00000"/>
                </a:solidFill>
              </a:rPr>
              <a:t>两种计时方式</a:t>
            </a:r>
            <a:r>
              <a:rPr lang="zh-CN" altLang="en-US" sz="2000" dirty="0"/>
              <a:t>：</a:t>
            </a:r>
            <a:r>
              <a:rPr lang="zh-CN" altLang="en-US" sz="2000" dirty="0">
                <a:solidFill>
                  <a:srgbClr val="0000FF"/>
                </a:solidFill>
              </a:rPr>
              <a:t>相对时间和绝对时间</a:t>
            </a:r>
            <a:r>
              <a:rPr lang="zh-CN" altLang="en-US" sz="2000" dirty="0"/>
              <a:t>。时间一到，事件处理就会被触发执行。</a:t>
            </a:r>
            <a:endParaRPr lang="en-US" altLang="zh-CN" sz="2000" dirty="0"/>
          </a:p>
        </p:txBody>
      </p:sp>
      <p:sp>
        <p:nvSpPr>
          <p:cNvPr id="4" name="TextBox 3"/>
          <p:cNvSpPr txBox="1"/>
          <p:nvPr/>
        </p:nvSpPr>
        <p:spPr>
          <a:xfrm>
            <a:off x="539552" y="3360766"/>
            <a:ext cx="5040560" cy="3046988"/>
          </a:xfrm>
          <a:prstGeom prst="rect">
            <a:avLst/>
          </a:prstGeom>
          <a:solidFill>
            <a:schemeClr val="bg1">
              <a:lumMod val="95000"/>
            </a:schemeClr>
          </a:solidFill>
        </p:spPr>
        <p:txBody>
          <a:bodyPr wrap="square" rtlCol="0">
            <a:spAutoFit/>
          </a:bodyPr>
          <a:lstStyle/>
          <a:p>
            <a:r>
              <a:rPr lang="en-US" altLang="zh-CN" sz="1600" dirty="0">
                <a:solidFill>
                  <a:srgbClr val="3333CC"/>
                </a:solidFill>
                <a:latin typeface="Times New Roman" panose="02020603050405020304" pitchFamily="18" charset="0"/>
                <a:cs typeface="Times New Roman" panose="02020603050405020304" pitchFamily="18" charset="0"/>
              </a:rPr>
              <a:t>&lt;process name=“</a:t>
            </a:r>
            <a:r>
              <a:rPr lang="en-US" altLang="zh-CN" sz="1600" dirty="0" err="1">
                <a:solidFill>
                  <a:srgbClr val="3333CC"/>
                </a:solidFill>
                <a:latin typeface="Times New Roman" panose="02020603050405020304" pitchFamily="18" charset="0"/>
                <a:cs typeface="Times New Roman" panose="02020603050405020304" pitchFamily="18" charset="0"/>
              </a:rPr>
              <a:t>purchasegoods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a:solidFill>
                  <a:srgbClr val="3333CC"/>
                </a:solidFill>
                <a:latin typeface="Times New Roman" panose="02020603050405020304" pitchFamily="18" charset="0"/>
                <a:cs typeface="Times New Roman" panose="02020603050405020304" pitchFamily="18" charset="0"/>
              </a:rPr>
              <a:t>&lt;eventHanlders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onAlarm</a:t>
            </a:r>
            <a:r>
              <a:rPr lang="en-US" altLang="zh-CN" sz="1600" dirty="0">
                <a:solidFill>
                  <a:srgbClr val="3333CC"/>
                </a:solidFill>
                <a:latin typeface="Times New Roman" panose="02020603050405020304" pitchFamily="18" charset="0"/>
                <a:cs typeface="Times New Roman" panose="02020603050405020304" pitchFamily="18" charset="0"/>
              </a:rPr>
              <a:t>  for=“PT1H”&gt;</a:t>
            </a:r>
          </a:p>
          <a:p>
            <a:r>
              <a:rPr lang="en-US" altLang="zh-CN" sz="1600" dirty="0">
                <a:solidFill>
                  <a:srgbClr val="3333CC"/>
                </a:solidFill>
                <a:latin typeface="Times New Roman" panose="02020603050405020304" pitchFamily="18" charset="0"/>
                <a:cs typeface="Times New Roman" panose="02020603050405020304" pitchFamily="18" charset="0"/>
              </a:rPr>
              <a:t>                &lt;!--do something--&gt;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onAlarm</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onAlarm</a:t>
            </a:r>
            <a:r>
              <a:rPr lang="en-US" altLang="zh-CN" sz="1600" dirty="0">
                <a:solidFill>
                  <a:srgbClr val="3333CC"/>
                </a:solidFill>
                <a:latin typeface="Times New Roman" panose="02020603050405020304" pitchFamily="18" charset="0"/>
                <a:cs typeface="Times New Roman" panose="02020603050405020304" pitchFamily="18" charset="0"/>
              </a:rPr>
              <a:t> until=“2015-11-20T08:30:00.000+08:00”&gt;</a:t>
            </a:r>
          </a:p>
          <a:p>
            <a:r>
              <a:rPr lang="en-US" altLang="zh-CN" sz="1600" dirty="0">
                <a:solidFill>
                  <a:srgbClr val="3333CC"/>
                </a:solidFill>
                <a:latin typeface="Times New Roman" panose="02020603050405020304" pitchFamily="18" charset="0"/>
                <a:cs typeface="Times New Roman" panose="02020603050405020304" pitchFamily="18" charset="0"/>
              </a:rPr>
              <a:t>                &lt;!---do something-&gt;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onAlarm</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eventHandlers</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&lt;/process&gt;</a:t>
            </a:r>
          </a:p>
        </p:txBody>
      </p:sp>
      <p:sp>
        <p:nvSpPr>
          <p:cNvPr id="5" name="TextBox 4"/>
          <p:cNvSpPr txBox="1"/>
          <p:nvPr/>
        </p:nvSpPr>
        <p:spPr>
          <a:xfrm>
            <a:off x="539551" y="2852936"/>
            <a:ext cx="7864983"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38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两个时间警报事件示例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713817" y="3573016"/>
            <a:ext cx="3250672" cy="2862322"/>
          </a:xfrm>
          <a:prstGeom prst="rect">
            <a:avLst/>
          </a:prstGeom>
        </p:spPr>
        <p:txBody>
          <a:bodyPr wrap="square">
            <a:spAutoFit/>
          </a:bodyPr>
          <a:lstStyle/>
          <a:p>
            <a:pPr marL="0" lvl="2"/>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属性值必须是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duration</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类型；相对时间</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endPar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r>
              <a:rPr lang="en-US" altLang="zh-CN" sz="200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until</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属性值必须是</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XML Schema</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date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en-US"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类型；绝对时间</a:t>
            </a:r>
            <a:endParaRPr lang="en-US" altLang="zh-CN" sz="2000"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箭头连接符 6"/>
          <p:cNvCxnSpPr/>
          <p:nvPr/>
        </p:nvCxnSpPr>
        <p:spPr>
          <a:xfrm flipH="1">
            <a:off x="3203848" y="3789040"/>
            <a:ext cx="2520280" cy="43204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3995936" y="5157192"/>
            <a:ext cx="1728193" cy="504056"/>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95536" y="1196752"/>
            <a:ext cx="8640960" cy="4893647"/>
          </a:xfrm>
          <a:prstGeom prst="rect">
            <a:avLst/>
          </a:prstGeom>
          <a:solidFill>
            <a:schemeClr val="bg1">
              <a:lumMod val="95000"/>
            </a:schemeClr>
          </a:solidFill>
        </p:spPr>
        <p:txBody>
          <a:bodyPr wrap="square" rtlCol="0">
            <a:spAutoFit/>
          </a:bodyPr>
          <a:lstStyle/>
          <a:p>
            <a:endParaRPr lang="en-US" altLang="zh-CN" sz="8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wsdl:definitions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targetNamespace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http://loaclhost:8080/axis/HelloWordl.jws</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回复消息定义</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wsdl:part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helloWorldReturn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type=“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xsd:String</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endParaRPr lang="en-US" altLang="zh-CN" sz="8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请求消息定义</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wsdl:message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endParaRPr lang="en-US" altLang="zh-CN" sz="8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端口类型定义</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wsdl:portType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name=“HelloWorld”&gt;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操作定义</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wsdl:operation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wsdl:input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message=“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impl:helloWorldRequest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helloWorldRequest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wsdl:output</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message=“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impl:helloWorldResponse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helloWorldResponse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wsdl:operation</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wsdl:portType</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600"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wsdl:definitions</a:t>
            </a:r>
            <a:r>
              <a:rPr lang="en-US" altLang="zh-CN" sz="16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p:txBody>
      </p:sp>
      <p:sp>
        <p:nvSpPr>
          <p:cNvPr id="2" name="矩形 1"/>
          <p:cNvSpPr/>
          <p:nvPr/>
        </p:nvSpPr>
        <p:spPr>
          <a:xfrm>
            <a:off x="395536" y="558922"/>
            <a:ext cx="8640959" cy="417358"/>
          </a:xfrm>
          <a:prstGeom prst="rect">
            <a:avLst/>
          </a:prstGeom>
        </p:spPr>
        <p:txBody>
          <a:bodyPr wrap="square">
            <a:spAutoFit/>
          </a:bodyPr>
          <a:lstStyle/>
          <a:p>
            <a:pPr lvl="0">
              <a:lnSpc>
                <a:spcPct val="130000"/>
              </a:lnSpc>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  HelloWorld Web</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描述的</a:t>
            </a:r>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接口部分</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省略了命名空间声明</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72818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10.BPEL</a:t>
            </a:r>
            <a:r>
              <a:rPr lang="zh-CN" altLang="en-US" b="0" dirty="0"/>
              <a:t>实例路由</a:t>
            </a:r>
          </a:p>
        </p:txBody>
      </p:sp>
      <p:sp>
        <p:nvSpPr>
          <p:cNvPr id="3" name="内容占位符 2"/>
          <p:cNvSpPr>
            <a:spLocks noGrp="1"/>
          </p:cNvSpPr>
          <p:nvPr>
            <p:ph idx="1"/>
          </p:nvPr>
        </p:nvSpPr>
        <p:spPr/>
        <p:txBody>
          <a:bodyPr>
            <a:normAutofit/>
          </a:bodyPr>
          <a:lstStyle/>
          <a:p>
            <a:r>
              <a:rPr lang="zh-CN" altLang="en-US" sz="2400" dirty="0">
                <a:solidFill>
                  <a:srgbClr val="0000FF"/>
                </a:solidFill>
              </a:rPr>
              <a:t>实例路由的目的是把消息发送到特定的</a:t>
            </a:r>
            <a:r>
              <a:rPr lang="en-US" altLang="zh-CN" sz="2400" dirty="0">
                <a:solidFill>
                  <a:srgbClr val="0000FF"/>
                </a:solidFill>
              </a:rPr>
              <a:t>Web</a:t>
            </a:r>
            <a:r>
              <a:rPr lang="zh-CN" altLang="en-US" sz="2400" dirty="0">
                <a:solidFill>
                  <a:srgbClr val="0000FF"/>
                </a:solidFill>
              </a:rPr>
              <a:t>服务实例</a:t>
            </a:r>
            <a:r>
              <a:rPr lang="zh-CN" altLang="en-US" sz="2400" dirty="0"/>
              <a:t>。</a:t>
            </a:r>
            <a:endParaRPr lang="en-US" altLang="zh-CN" sz="2400" dirty="0"/>
          </a:p>
          <a:p>
            <a:pPr lvl="2"/>
            <a:r>
              <a:rPr lang="en-US" altLang="zh-CN" sz="2000" dirty="0"/>
              <a:t>Web</a:t>
            </a:r>
            <a:r>
              <a:rPr lang="zh-CN" altLang="en-US" sz="2000" dirty="0"/>
              <a:t>服务之间的会话实质上是服务实例之间的会话。</a:t>
            </a:r>
            <a:endParaRPr lang="en-US" altLang="zh-CN" sz="2000" dirty="0"/>
          </a:p>
          <a:p>
            <a:pPr lvl="2"/>
            <a:r>
              <a:rPr lang="zh-CN" altLang="en-US" sz="2000" dirty="0"/>
              <a:t>如果和有状态的</a:t>
            </a:r>
            <a:r>
              <a:rPr lang="en-US" altLang="zh-CN" sz="2000"/>
              <a:t>Web</a:t>
            </a:r>
            <a:r>
              <a:rPr lang="zh-CN" altLang="en-US" sz="2000"/>
              <a:t>服务</a:t>
            </a:r>
            <a:r>
              <a:rPr lang="en-US" altLang="zh-CN" sz="2000"/>
              <a:t>(</a:t>
            </a:r>
            <a:r>
              <a:rPr lang="zh-CN" altLang="en-US" sz="2000"/>
              <a:t>如</a:t>
            </a:r>
            <a:r>
              <a:rPr lang="en-US" altLang="zh-CN" sz="2000"/>
              <a:t>BPEL</a:t>
            </a:r>
            <a:r>
              <a:rPr lang="zh-CN" altLang="en-US" sz="2000"/>
              <a:t>程序</a:t>
            </a:r>
            <a:r>
              <a:rPr lang="en-US" altLang="zh-CN" sz="2000"/>
              <a:t>)</a:t>
            </a:r>
            <a:r>
              <a:rPr lang="zh-CN" altLang="en-US" sz="2000"/>
              <a:t>进行</a:t>
            </a:r>
            <a:r>
              <a:rPr lang="zh-CN" altLang="en-US" sz="2000" dirty="0"/>
              <a:t>会话，会话期间的每一次交互都可能改变服务实例的状态，因此必须确保会话自始至终都是和同一个服务实例进行。</a:t>
            </a:r>
            <a:endParaRPr lang="en-US" altLang="zh-CN" sz="2000" dirty="0"/>
          </a:p>
          <a:p>
            <a:r>
              <a:rPr lang="zh-CN" altLang="en-US" sz="2400" dirty="0"/>
              <a:t>如果采用</a:t>
            </a:r>
            <a:r>
              <a:rPr lang="en-US" altLang="zh-CN" sz="2400" dirty="0"/>
              <a:t>SOAP</a:t>
            </a:r>
            <a:r>
              <a:rPr lang="zh-CN" altLang="en-US" sz="2400" dirty="0"/>
              <a:t>消息扩展规范</a:t>
            </a:r>
            <a:r>
              <a:rPr lang="en-US" altLang="zh-CN" sz="2400" dirty="0">
                <a:solidFill>
                  <a:srgbClr val="0000FF"/>
                </a:solidFill>
              </a:rPr>
              <a:t>WS-Addressing</a:t>
            </a:r>
            <a:r>
              <a:rPr lang="zh-CN" altLang="en-US" sz="2400" dirty="0"/>
              <a:t>，可以透明地实现实例路由，但如果仅仅是采用轻量级</a:t>
            </a:r>
            <a:r>
              <a:rPr lang="en-US" altLang="zh-CN" sz="2400" dirty="0"/>
              <a:t>SOAP</a:t>
            </a:r>
            <a:r>
              <a:rPr lang="zh-CN" altLang="en-US" sz="2400" dirty="0"/>
              <a:t>消息通信协议，那么</a:t>
            </a:r>
            <a:r>
              <a:rPr lang="en-US" altLang="zh-CN" sz="2400" dirty="0"/>
              <a:t>Web</a:t>
            </a:r>
            <a:r>
              <a:rPr lang="zh-CN" altLang="en-US" sz="2400" dirty="0"/>
              <a:t>服务实例的路由需要在</a:t>
            </a:r>
            <a:r>
              <a:rPr lang="zh-CN" altLang="en-US" sz="2400" dirty="0">
                <a:solidFill>
                  <a:srgbClr val="0000FF"/>
                </a:solidFill>
              </a:rPr>
              <a:t>应用级</a:t>
            </a:r>
            <a:r>
              <a:rPr lang="zh-CN" altLang="en-US" sz="2400" dirty="0"/>
              <a:t>定义。</a:t>
            </a:r>
            <a:endParaRPr lang="en-US" altLang="zh-CN" sz="2400" dirty="0"/>
          </a:p>
          <a:p>
            <a:r>
              <a:rPr lang="zh-CN" altLang="en-US" sz="2400" dirty="0">
                <a:solidFill>
                  <a:srgbClr val="0000FF"/>
                </a:solidFill>
              </a:rPr>
              <a:t>通过给消息指定关联集</a:t>
            </a:r>
            <a:r>
              <a:rPr lang="zh-CN" altLang="en-US" sz="2400" dirty="0"/>
              <a:t>，</a:t>
            </a:r>
            <a:r>
              <a:rPr lang="en-US" altLang="zh-CN" sz="2400" dirty="0"/>
              <a:t>BPEL</a:t>
            </a:r>
            <a:r>
              <a:rPr lang="zh-CN" altLang="en-US" sz="2400" dirty="0"/>
              <a:t>可以实现</a:t>
            </a:r>
            <a:r>
              <a:rPr lang="zh-CN" altLang="en-US" sz="2400" dirty="0">
                <a:solidFill>
                  <a:srgbClr val="FF0000"/>
                </a:solidFill>
              </a:rPr>
              <a:t>应用级</a:t>
            </a:r>
            <a:r>
              <a:rPr lang="zh-CN" altLang="en-US" sz="2400" dirty="0"/>
              <a:t>实例路由。</a:t>
            </a:r>
          </a:p>
        </p:txBody>
      </p:sp>
    </p:spTree>
    <p:extLst>
      <p:ext uri="{BB962C8B-B14F-4D97-AF65-F5344CB8AC3E}">
        <p14:creationId xmlns:p14="http://schemas.microsoft.com/office/powerpoint/2010/main" val="37095252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10.BPEL</a:t>
            </a:r>
            <a:r>
              <a:rPr lang="zh-CN" altLang="en-US" b="0" dirty="0"/>
              <a:t>实例路由</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3" name="内容占位符 2"/>
          <p:cNvSpPr>
            <a:spLocks noGrp="1"/>
          </p:cNvSpPr>
          <p:nvPr>
            <p:ph idx="1"/>
          </p:nvPr>
        </p:nvSpPr>
        <p:spPr/>
        <p:txBody>
          <a:bodyPr>
            <a:normAutofit/>
          </a:bodyPr>
          <a:lstStyle/>
          <a:p>
            <a:r>
              <a:rPr lang="zh-CN" altLang="en-US" sz="2400" dirty="0"/>
              <a:t>该方法类似于为消息定义一个主键，该主键唯一标识一个参与会话的服务实例，这样每次接收到消息后都可以根据消息中主键的值确定要把该消息交给哪个服务实例。</a:t>
            </a:r>
            <a:endParaRPr lang="en-US" altLang="zh-CN" sz="2400" dirty="0"/>
          </a:p>
          <a:p>
            <a:pPr lvl="2"/>
            <a:r>
              <a:rPr lang="zh-CN" altLang="en-US" sz="2000" dirty="0"/>
              <a:t>如，消息中包含订单数据结构，那么在每一个过程实例只处理一个订单的情况下，客户号加上订单号就可以被定义为关联集。</a:t>
            </a:r>
            <a:endParaRPr lang="en-US" altLang="zh-CN" sz="2000" dirty="0"/>
          </a:p>
          <a:p>
            <a:r>
              <a:rPr lang="zh-CN" altLang="en-US" sz="2400" dirty="0"/>
              <a:t>关联集由</a:t>
            </a:r>
            <a:r>
              <a:rPr lang="en-US" altLang="zh-CN" sz="2400" dirty="0" err="1">
                <a:solidFill>
                  <a:srgbClr val="0000FF"/>
                </a:solidFill>
              </a:rPr>
              <a:t>correlationSet</a:t>
            </a:r>
            <a:r>
              <a:rPr lang="zh-CN" altLang="en-US" sz="2400" dirty="0">
                <a:solidFill>
                  <a:srgbClr val="0000FF"/>
                </a:solidFill>
              </a:rPr>
              <a:t>语句声明</a:t>
            </a:r>
            <a:r>
              <a:rPr lang="zh-CN" altLang="en-US" sz="2400" dirty="0"/>
              <a:t>。</a:t>
            </a:r>
            <a:endParaRPr lang="en-US" altLang="zh-CN" sz="2400" dirty="0"/>
          </a:p>
          <a:p>
            <a:pPr lvl="2"/>
            <a:r>
              <a:rPr lang="zh-CN" altLang="en-US" sz="2000" dirty="0"/>
              <a:t>在定义关联集前需要指定消息中哪些部分可以作为关联集；</a:t>
            </a:r>
            <a:endParaRPr lang="en-US" altLang="zh-CN" sz="2000" dirty="0"/>
          </a:p>
          <a:p>
            <a:pPr lvl="2"/>
            <a:r>
              <a:rPr lang="zh-CN" altLang="en-US" sz="2000" dirty="0"/>
              <a:t>首先应建立对消息中可以作为关联集的部分的引用；</a:t>
            </a:r>
            <a:endParaRPr lang="en-US" altLang="zh-CN" sz="2000" dirty="0"/>
          </a:p>
          <a:p>
            <a:pPr lvl="2"/>
            <a:r>
              <a:rPr lang="zh-CN" altLang="en-US" sz="2000" dirty="0"/>
              <a:t>引用可通过</a:t>
            </a:r>
            <a:r>
              <a:rPr lang="zh-CN" altLang="en-US" sz="2000" dirty="0">
                <a:solidFill>
                  <a:srgbClr val="0000FF"/>
                </a:solidFill>
              </a:rPr>
              <a:t>消息属性定义语句</a:t>
            </a:r>
            <a:r>
              <a:rPr lang="en-US" altLang="zh-CN" sz="2000" dirty="0">
                <a:solidFill>
                  <a:srgbClr val="0000FF"/>
                </a:solidFill>
              </a:rPr>
              <a:t>property</a:t>
            </a:r>
            <a:r>
              <a:rPr lang="zh-CN" altLang="en-US" sz="2000" dirty="0">
                <a:solidFill>
                  <a:srgbClr val="0000FF"/>
                </a:solidFill>
              </a:rPr>
              <a:t>定义</a:t>
            </a:r>
            <a:r>
              <a:rPr lang="zh-CN" altLang="en-US" sz="2000" dirty="0"/>
              <a:t>，并用</a:t>
            </a:r>
            <a:r>
              <a:rPr lang="en-US" altLang="zh-CN" sz="2000" dirty="0" err="1">
                <a:solidFill>
                  <a:srgbClr val="0000FF"/>
                </a:solidFill>
              </a:rPr>
              <a:t>propertyAlias</a:t>
            </a:r>
            <a:r>
              <a:rPr lang="zh-CN" altLang="en-US" sz="2000" dirty="0"/>
              <a:t>建立引用和消息部分之间的关联。</a:t>
            </a:r>
            <a:endParaRPr lang="en-US" altLang="zh-CN" sz="2000" dirty="0"/>
          </a:p>
        </p:txBody>
      </p:sp>
    </p:spTree>
    <p:extLst>
      <p:ext uri="{BB962C8B-B14F-4D97-AF65-F5344CB8AC3E}">
        <p14:creationId xmlns:p14="http://schemas.microsoft.com/office/powerpoint/2010/main" val="151160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05683" y="624463"/>
            <a:ext cx="4670373" cy="3046988"/>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&lt;property name=“</a:t>
            </a:r>
            <a:r>
              <a:rPr lang="en-US" altLang="zh-CN" sz="1600" dirty="0" err="1">
                <a:solidFill>
                  <a:srgbClr val="3333CC"/>
                </a:solidFill>
                <a:latin typeface="Times New Roman" panose="02020603050405020304" pitchFamily="18" charset="0"/>
                <a:cs typeface="Times New Roman" panose="02020603050405020304" pitchFamily="18" charset="0"/>
              </a:rPr>
              <a:t>customerID</a:t>
            </a:r>
            <a:r>
              <a:rPr lang="en-US" altLang="zh-CN" sz="1600" dirty="0">
                <a:solidFill>
                  <a:srgbClr val="3333CC"/>
                </a:solidFill>
                <a:latin typeface="Times New Roman" panose="02020603050405020304" pitchFamily="18" charset="0"/>
                <a:cs typeface="Times New Roman" panose="02020603050405020304" pitchFamily="18" charset="0"/>
              </a:rPr>
              <a:t>” type=“</a:t>
            </a:r>
            <a:r>
              <a:rPr lang="en-US" altLang="zh-CN" sz="1600" dirty="0" err="1">
                <a:solidFill>
                  <a:srgbClr val="3333CC"/>
                </a:solidFill>
                <a:latin typeface="Times New Roman" panose="02020603050405020304" pitchFamily="18" charset="0"/>
                <a:cs typeface="Times New Roman" panose="02020603050405020304" pitchFamily="18" charset="0"/>
              </a:rPr>
              <a:t>xs:string</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&lt;property name=“</a:t>
            </a:r>
            <a:r>
              <a:rPr lang="en-US" altLang="zh-CN" sz="1600" dirty="0" err="1">
                <a:solidFill>
                  <a:srgbClr val="3333CC"/>
                </a:solidFill>
                <a:latin typeface="Times New Roman" panose="02020603050405020304" pitchFamily="18" charset="0"/>
                <a:cs typeface="Times New Roman" panose="02020603050405020304" pitchFamily="18" charset="0"/>
              </a:rPr>
              <a:t>orderID</a:t>
            </a:r>
            <a:r>
              <a:rPr lang="en-US" altLang="zh-CN" sz="1600" dirty="0">
                <a:solidFill>
                  <a:srgbClr val="3333CC"/>
                </a:solidFill>
                <a:latin typeface="Times New Roman" panose="02020603050405020304" pitchFamily="18" charset="0"/>
                <a:cs typeface="Times New Roman" panose="02020603050405020304" pitchFamily="18" charset="0"/>
              </a:rPr>
              <a:t>” type=“</a:t>
            </a:r>
            <a:r>
              <a:rPr lang="en-US" altLang="zh-CN" sz="1600" dirty="0" err="1">
                <a:solidFill>
                  <a:srgbClr val="3333CC"/>
                </a:solidFill>
                <a:latin typeface="Times New Roman" panose="02020603050405020304" pitchFamily="18" charset="0"/>
                <a:cs typeface="Times New Roman" panose="02020603050405020304" pitchFamily="18" charset="0"/>
              </a:rPr>
              <a:t>xs:string</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propertyAlias</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propertyName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tns:customerID</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messageType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tns:POMessage</a:t>
            </a:r>
            <a:r>
              <a:rPr lang="en-US" altLang="zh-CN" sz="1600" dirty="0">
                <a:solidFill>
                  <a:srgbClr val="3333CC"/>
                </a:solidFill>
                <a:latin typeface="Times New Roman" panose="02020603050405020304" pitchFamily="18" charset="0"/>
                <a:cs typeface="Times New Roman" panose="02020603050405020304" pitchFamily="18" charset="0"/>
              </a:rPr>
              <a:t>” part=“PO”</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query=“/Customer/</a:t>
            </a:r>
            <a:r>
              <a:rPr lang="en-US" altLang="zh-CN" sz="1600" dirty="0" err="1">
                <a:solidFill>
                  <a:srgbClr val="3333CC"/>
                </a:solidFill>
                <a:latin typeface="Times New Roman" panose="02020603050405020304" pitchFamily="18" charset="0"/>
                <a:cs typeface="Times New Roman" panose="02020603050405020304" pitchFamily="18" charset="0"/>
              </a:rPr>
              <a:t>CustomerID</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propertyAlias</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propertyName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tns:orderID</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messageType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tns:POMessage</a:t>
            </a:r>
            <a:r>
              <a:rPr lang="en-US" altLang="zh-CN" sz="1600" dirty="0">
                <a:solidFill>
                  <a:srgbClr val="3333CC"/>
                </a:solidFill>
                <a:latin typeface="Times New Roman" panose="02020603050405020304" pitchFamily="18" charset="0"/>
                <a:cs typeface="Times New Roman" panose="02020603050405020304" pitchFamily="18" charset="0"/>
              </a:rPr>
              <a:t>” part=“PO”</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query=“/Customer/</a:t>
            </a:r>
            <a:r>
              <a:rPr lang="en-US" altLang="zh-CN" sz="1600" dirty="0" err="1">
                <a:solidFill>
                  <a:srgbClr val="3333CC"/>
                </a:solidFill>
                <a:latin typeface="Times New Roman" panose="02020603050405020304" pitchFamily="18" charset="0"/>
                <a:cs typeface="Times New Roman" panose="02020603050405020304" pitchFamily="18" charset="0"/>
              </a:rPr>
              <a:t>OrderID</a:t>
            </a:r>
            <a:r>
              <a:rPr lang="en-US" altLang="zh-CN" sz="1600" dirty="0">
                <a:solidFill>
                  <a:srgbClr val="3333CC"/>
                </a:solidFill>
                <a:latin typeface="Times New Roman" panose="02020603050405020304" pitchFamily="18" charset="0"/>
                <a:cs typeface="Times New Roman" panose="02020603050405020304" pitchFamily="18" charset="0"/>
              </a:rPr>
              <a:t>”/&gt;</a:t>
            </a:r>
          </a:p>
        </p:txBody>
      </p:sp>
      <p:sp>
        <p:nvSpPr>
          <p:cNvPr id="6" name="TextBox 5"/>
          <p:cNvSpPr txBox="1"/>
          <p:nvPr/>
        </p:nvSpPr>
        <p:spPr>
          <a:xfrm>
            <a:off x="395537" y="116632"/>
            <a:ext cx="4680520"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39  BPEL</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实例路由关联示例</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117000" y="1083919"/>
            <a:ext cx="4067944" cy="1705403"/>
          </a:xfrm>
          <a:prstGeom prst="rect">
            <a:avLst/>
          </a:prstGeom>
        </p:spPr>
        <p:txBody>
          <a:bodyPr wrap="square">
            <a:spAutoFit/>
          </a:bodyPr>
          <a:lstStyle/>
          <a:p>
            <a:pPr marL="0" lvl="2">
              <a:lnSpc>
                <a:spcPct val="150000"/>
              </a:lnSpc>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定义了两个消息属性：</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customerID</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orderID</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及其和消息</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POMessage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中对应部分的关联。</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a:p>
            <a:pPr marL="0" lvl="2">
              <a:lnSpc>
                <a:spcPct val="150000"/>
              </a:lnSpc>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该代码一般在过程的</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描述中定义。</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箭头连接符 7"/>
          <p:cNvCxnSpPr/>
          <p:nvPr/>
        </p:nvCxnSpPr>
        <p:spPr>
          <a:xfrm flipH="1" flipV="1">
            <a:off x="4478808" y="1176355"/>
            <a:ext cx="638192" cy="126014"/>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3675" y="4007392"/>
            <a:ext cx="5066676"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40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39</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中消息属性组成的关联集</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TextBox 11"/>
          <p:cNvSpPr txBox="1"/>
          <p:nvPr/>
        </p:nvSpPr>
        <p:spPr>
          <a:xfrm>
            <a:off x="395536" y="4653136"/>
            <a:ext cx="4670373" cy="1569660"/>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correlationSets</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correlationSet</a:t>
            </a:r>
            <a:r>
              <a:rPr lang="en-US" altLang="zh-CN" sz="1600" dirty="0">
                <a:solidFill>
                  <a:srgbClr val="3333CC"/>
                </a:solidFill>
                <a:latin typeface="Times New Roman" panose="02020603050405020304" pitchFamily="18" charset="0"/>
                <a:cs typeface="Times New Roman" panose="02020603050405020304" pitchFamily="18" charset="0"/>
              </a:rPr>
              <a:t> name=“</a:t>
            </a:r>
            <a:r>
              <a:rPr lang="en-US" altLang="zh-CN" sz="1600" dirty="0" err="1">
                <a:solidFill>
                  <a:srgbClr val="3333CC"/>
                </a:solidFill>
                <a:latin typeface="Times New Roman" panose="02020603050405020304" pitchFamily="18" charset="0"/>
                <a:cs typeface="Times New Roman" panose="02020603050405020304" pitchFamily="18" charset="0"/>
              </a:rPr>
              <a:t>PurchaseGoods</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properties=“</a:t>
            </a:r>
            <a:r>
              <a:rPr lang="en-US" altLang="zh-CN" sz="1600" dirty="0" err="1">
                <a:solidFill>
                  <a:srgbClr val="3333CC"/>
                </a:solidFill>
                <a:latin typeface="Times New Roman" panose="02020603050405020304" pitchFamily="18" charset="0"/>
                <a:cs typeface="Times New Roman" panose="02020603050405020304" pitchFamily="18" charset="0"/>
              </a:rPr>
              <a:t>tns:customerID</a:t>
            </a:r>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tns:orderID</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correlationSets</a:t>
            </a:r>
            <a:r>
              <a:rPr lang="en-US" altLang="zh-CN" sz="1600" dirty="0">
                <a:solidFill>
                  <a:srgbClr val="3333CC"/>
                </a:solidFill>
                <a:latin typeface="Times New Roman" panose="02020603050405020304" pitchFamily="18" charset="0"/>
                <a:cs typeface="Times New Roman" panose="02020603050405020304" pitchFamily="18" charset="0"/>
              </a:rPr>
              <a:t>&gt;</a:t>
            </a:r>
          </a:p>
        </p:txBody>
      </p:sp>
      <p:sp>
        <p:nvSpPr>
          <p:cNvPr id="13" name="矩形 12"/>
          <p:cNvSpPr/>
          <p:nvPr/>
        </p:nvSpPr>
        <p:spPr>
          <a:xfrm>
            <a:off x="5279468" y="4635768"/>
            <a:ext cx="3672408" cy="870751"/>
          </a:xfrm>
          <a:prstGeom prst="rect">
            <a:avLst/>
          </a:prstGeom>
        </p:spPr>
        <p:txBody>
          <a:bodyPr wrap="square">
            <a:spAutoFit/>
          </a:bodyPr>
          <a:lstStyle/>
          <a:p>
            <a:pPr marL="0" lvl="2">
              <a:lnSpc>
                <a:spcPct val="150000"/>
              </a:lnSpc>
            </a:pP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PurchaseGoods</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为关联集，代码在过程定义中出现。</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6" name="直接箭头连接符 15"/>
          <p:cNvCxnSpPr>
            <a:cxnSpLocks/>
          </p:cNvCxnSpPr>
          <p:nvPr/>
        </p:nvCxnSpPr>
        <p:spPr>
          <a:xfrm flipH="1">
            <a:off x="3995936" y="4941168"/>
            <a:ext cx="1283532" cy="333750"/>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D7EA7A1-4779-4923-BD35-4760C37524EA}"/>
              </a:ext>
            </a:extLst>
          </p:cNvPr>
          <p:cNvSpPr>
            <a:spLocks noGrp="1"/>
          </p:cNvSpPr>
          <p:nvPr>
            <p:ph type="sldNum" sz="quarter" idx="12"/>
          </p:nvPr>
        </p:nvSpPr>
        <p:spPr/>
        <p:txBody>
          <a:bodyPr/>
          <a:lstStyle/>
          <a:p>
            <a:fld id="{0C913308-F349-4B6D-A68A-DD1791B4A57B}" type="slidenum">
              <a:rPr lang="zh-CN" altLang="en-US" smtClean="0"/>
              <a:pPr/>
              <a:t>72</a:t>
            </a:fld>
            <a:endParaRPr lang="zh-CN" altLang="en-US"/>
          </a:p>
        </p:txBody>
      </p:sp>
    </p:spTree>
    <p:extLst>
      <p:ext uri="{BB962C8B-B14F-4D97-AF65-F5344CB8AC3E}">
        <p14:creationId xmlns:p14="http://schemas.microsoft.com/office/powerpoint/2010/main" val="16348862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10.BPEL</a:t>
            </a:r>
            <a:r>
              <a:rPr lang="zh-CN" altLang="en-US" b="0" dirty="0"/>
              <a:t>实例路由</a:t>
            </a:r>
            <a:r>
              <a:rPr lang="en-US" altLang="zh-CN" b="0" dirty="0"/>
              <a:t>(cont</a:t>
            </a:r>
            <a:r>
              <a:rPr lang="en-US" altLang="zh-CN" b="0" dirty="0">
                <a:latin typeface="Bahnschrift" panose="020B0502040204020203" pitchFamily="34" charset="0"/>
              </a:rPr>
              <a:t>’</a:t>
            </a:r>
            <a:r>
              <a:rPr lang="en-US" altLang="zh-CN" b="0" dirty="0"/>
              <a:t>d)</a:t>
            </a:r>
            <a:endParaRPr lang="zh-CN" altLang="en-US" b="0" dirty="0"/>
          </a:p>
        </p:txBody>
      </p:sp>
      <p:sp>
        <p:nvSpPr>
          <p:cNvPr id="3" name="内容占位符 2"/>
          <p:cNvSpPr>
            <a:spLocks noGrp="1"/>
          </p:cNvSpPr>
          <p:nvPr>
            <p:ph idx="1"/>
          </p:nvPr>
        </p:nvSpPr>
        <p:spPr>
          <a:xfrm>
            <a:off x="323528" y="836712"/>
            <a:ext cx="8363272" cy="1944216"/>
          </a:xfrm>
        </p:spPr>
        <p:txBody>
          <a:bodyPr>
            <a:normAutofit/>
          </a:bodyPr>
          <a:lstStyle/>
          <a:p>
            <a:r>
              <a:rPr lang="zh-CN" altLang="en-US" sz="2400" dirty="0">
                <a:solidFill>
                  <a:srgbClr val="0000FF"/>
                </a:solidFill>
              </a:rPr>
              <a:t>在消息的发送和接收语句</a:t>
            </a:r>
            <a:r>
              <a:rPr lang="en-US" altLang="zh-CN" sz="2400" dirty="0">
                <a:solidFill>
                  <a:srgbClr val="0000FF"/>
                </a:solidFill>
              </a:rPr>
              <a:t>(receive</a:t>
            </a:r>
            <a:r>
              <a:rPr lang="zh-CN" altLang="en-US" sz="2400" dirty="0">
                <a:solidFill>
                  <a:srgbClr val="0000FF"/>
                </a:solidFill>
              </a:rPr>
              <a:t>、</a:t>
            </a:r>
            <a:r>
              <a:rPr lang="en-US" altLang="zh-CN" sz="2400" dirty="0">
                <a:solidFill>
                  <a:srgbClr val="0000FF"/>
                </a:solidFill>
              </a:rPr>
              <a:t>invoke</a:t>
            </a:r>
            <a:r>
              <a:rPr lang="zh-CN" altLang="en-US" sz="2400" dirty="0">
                <a:solidFill>
                  <a:srgbClr val="0000FF"/>
                </a:solidFill>
              </a:rPr>
              <a:t>和</a:t>
            </a:r>
            <a:r>
              <a:rPr lang="en-US" altLang="zh-CN" sz="2400" dirty="0">
                <a:solidFill>
                  <a:srgbClr val="0000FF"/>
                </a:solidFill>
              </a:rPr>
              <a:t>reply</a:t>
            </a:r>
            <a:r>
              <a:rPr lang="zh-CN" altLang="en-US" sz="2400" dirty="0">
                <a:solidFill>
                  <a:srgbClr val="0000FF"/>
                </a:solidFill>
              </a:rPr>
              <a:t>等</a:t>
            </a:r>
            <a:r>
              <a:rPr lang="en-US" altLang="zh-CN" sz="2400" dirty="0">
                <a:solidFill>
                  <a:srgbClr val="0000FF"/>
                </a:solidFill>
              </a:rPr>
              <a:t>)</a:t>
            </a:r>
            <a:r>
              <a:rPr lang="zh-CN" altLang="en-US" sz="2400" dirty="0">
                <a:solidFill>
                  <a:srgbClr val="0000FF"/>
                </a:solidFill>
              </a:rPr>
              <a:t>中使用消息关联集</a:t>
            </a:r>
            <a:r>
              <a:rPr lang="zh-CN" altLang="en-US" sz="2400" dirty="0"/>
              <a:t>：</a:t>
            </a:r>
            <a:r>
              <a:rPr lang="en-US" altLang="zh-CN" sz="2400" dirty="0">
                <a:solidFill>
                  <a:srgbClr val="990099"/>
                </a:solidFill>
              </a:rPr>
              <a:t>correlation</a:t>
            </a:r>
            <a:r>
              <a:rPr lang="zh-CN" altLang="en-US" sz="2400" dirty="0">
                <a:solidFill>
                  <a:srgbClr val="990099"/>
                </a:solidFill>
              </a:rPr>
              <a:t>语句</a:t>
            </a:r>
            <a:r>
              <a:rPr lang="zh-CN" altLang="en-US" sz="2400" dirty="0"/>
              <a:t>。</a:t>
            </a:r>
            <a:endParaRPr lang="en-US" altLang="zh-CN" sz="2400" dirty="0"/>
          </a:p>
          <a:p>
            <a:pPr lvl="2"/>
            <a:r>
              <a:rPr lang="en-US" altLang="zh-CN" sz="2000" dirty="0"/>
              <a:t>correlation</a:t>
            </a:r>
            <a:r>
              <a:rPr lang="zh-CN" altLang="en-US" sz="2000" dirty="0"/>
              <a:t>语句用于为消息发送和接收语句指派消息关联集。</a:t>
            </a:r>
            <a:endParaRPr lang="en-US" altLang="zh-CN" sz="2000" dirty="0"/>
          </a:p>
        </p:txBody>
      </p:sp>
      <p:sp>
        <p:nvSpPr>
          <p:cNvPr id="4" name="TextBox 3"/>
          <p:cNvSpPr txBox="1"/>
          <p:nvPr/>
        </p:nvSpPr>
        <p:spPr>
          <a:xfrm>
            <a:off x="643306" y="2531116"/>
            <a:ext cx="4742381" cy="499624"/>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41</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4"/>
          <p:cNvSpPr txBox="1"/>
          <p:nvPr/>
        </p:nvSpPr>
        <p:spPr>
          <a:xfrm>
            <a:off x="711945" y="3133200"/>
            <a:ext cx="7586438" cy="2252924"/>
          </a:xfrm>
          <a:prstGeom prst="rect">
            <a:avLst/>
          </a:prstGeom>
          <a:solidFill>
            <a:schemeClr val="bg1">
              <a:lumMod val="95000"/>
            </a:schemeClr>
          </a:solidFill>
        </p:spPr>
        <p:txBody>
          <a:bodyPr wrap="square" rtlCol="0">
            <a:spAutoFit/>
          </a:bodyPr>
          <a:lstStyle/>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&lt;receive </a:t>
            </a:r>
            <a:r>
              <a:rPr lang="en-US" altLang="zh-CN" dirty="0" err="1">
                <a:solidFill>
                  <a:srgbClr val="3333CC"/>
                </a:solidFill>
                <a:latin typeface="Times New Roman" panose="02020603050405020304" pitchFamily="18" charset="0"/>
                <a:cs typeface="Times New Roman" panose="02020603050405020304" pitchFamily="18" charset="0"/>
              </a:rPr>
              <a:t>createInstance</a:t>
            </a:r>
            <a:r>
              <a:rPr lang="en-US" altLang="zh-CN" dirty="0">
                <a:solidFill>
                  <a:srgbClr val="3333CC"/>
                </a:solidFill>
                <a:latin typeface="Times New Roman" panose="02020603050405020304" pitchFamily="18" charset="0"/>
                <a:cs typeface="Times New Roman" panose="02020603050405020304" pitchFamily="18" charset="0"/>
              </a:rPr>
              <a:t>=“yes” </a:t>
            </a:r>
            <a:r>
              <a:rPr lang="en-US" altLang="zh-CN" dirty="0" err="1">
                <a:solidFill>
                  <a:srgbClr val="3333CC"/>
                </a:solidFill>
                <a:latin typeface="Times New Roman" panose="02020603050405020304" pitchFamily="18" charset="0"/>
                <a:cs typeface="Times New Roman" panose="02020603050405020304" pitchFamily="18" charset="0"/>
              </a:rPr>
              <a:t>partnerLink</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a:solidFill>
                  <a:srgbClr val="3333CC"/>
                </a:solidFill>
                <a:latin typeface="Times New Roman" panose="02020603050405020304" pitchFamily="18" charset="0"/>
                <a:cs typeface="Times New Roman" panose="02020603050405020304" pitchFamily="18" charset="0"/>
              </a:rPr>
              <a:t>CustomerVendorLink</a:t>
            </a:r>
            <a:r>
              <a:rPr lang="en-US" altLang="zh-CN" dirty="0">
                <a:solidFill>
                  <a:srgbClr val="3333CC"/>
                </a:solidFill>
                <a:latin typeface="Times New Roman" panose="02020603050405020304" pitchFamily="18" charset="0"/>
                <a:cs typeface="Times New Roman" panose="02020603050405020304" pitchFamily="18" charset="0"/>
              </a:rPr>
              <a:t>”</a:t>
            </a:r>
          </a:p>
          <a:p>
            <a:pPr>
              <a:lnSpc>
                <a:spcPct val="130000"/>
              </a:lnSpc>
            </a:pPr>
            <a:r>
              <a:rPr lang="en-US" altLang="zh-CN" dirty="0" err="1">
                <a:solidFill>
                  <a:srgbClr val="3333CC"/>
                </a:solidFill>
                <a:latin typeface="Times New Roman" panose="02020603050405020304" pitchFamily="18" charset="0"/>
                <a:cs typeface="Times New Roman" panose="02020603050405020304" pitchFamily="18" charset="0"/>
              </a:rPr>
              <a:t>portType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tns:VendorPortType</a:t>
            </a:r>
            <a:r>
              <a:rPr lang="en-US" altLang="zh-CN" dirty="0">
                <a:solidFill>
                  <a:srgbClr val="3333CC"/>
                </a:solidFill>
                <a:latin typeface="Times New Roman" panose="02020603050405020304" pitchFamily="18" charset="0"/>
                <a:cs typeface="Times New Roman" panose="02020603050405020304" pitchFamily="18" charset="0"/>
              </a:rPr>
              <a:t>” operation=“</a:t>
            </a:r>
            <a:r>
              <a:rPr lang="en-US" altLang="zh-CN" dirty="0" err="1">
                <a:solidFill>
                  <a:srgbClr val="3333CC"/>
                </a:solidFill>
                <a:latin typeface="Times New Roman" panose="02020603050405020304" pitchFamily="18" charset="0"/>
                <a:cs typeface="Times New Roman" panose="02020603050405020304" pitchFamily="18" charset="0"/>
              </a:rPr>
              <a:t>placeOrder</a:t>
            </a:r>
            <a:r>
              <a:rPr lang="en-US" altLang="zh-CN" dirty="0">
                <a:solidFill>
                  <a:srgbClr val="3333CC"/>
                </a:solidFill>
                <a:latin typeface="Times New Roman" panose="02020603050405020304" pitchFamily="18" charset="0"/>
                <a:cs typeface="Times New Roman" panose="02020603050405020304" pitchFamily="18" charset="0"/>
              </a:rPr>
              <a:t>” variable=“</a:t>
            </a:r>
            <a:r>
              <a:rPr lang="en-US" altLang="zh-CN" dirty="0" err="1">
                <a:solidFill>
                  <a:srgbClr val="3333CC"/>
                </a:solidFill>
                <a:latin typeface="Times New Roman" panose="02020603050405020304" pitchFamily="18" charset="0"/>
                <a:cs typeface="Times New Roman" panose="02020603050405020304" pitchFamily="18" charset="0"/>
              </a:rPr>
              <a:t>orderVar</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 &lt;correlation set=“</a:t>
            </a:r>
            <a:r>
              <a:rPr lang="en-US" altLang="zh-CN" dirty="0" err="1">
                <a:solidFill>
                  <a:srgbClr val="3333CC"/>
                </a:solidFill>
                <a:latin typeface="Times New Roman" panose="02020603050405020304" pitchFamily="18" charset="0"/>
                <a:cs typeface="Times New Roman" panose="02020603050405020304" pitchFamily="18" charset="0"/>
              </a:rPr>
              <a:t>PurchaseGoods</a:t>
            </a:r>
            <a:r>
              <a:rPr lang="en-US" altLang="zh-CN" dirty="0">
                <a:solidFill>
                  <a:srgbClr val="3333CC"/>
                </a:solidFill>
                <a:latin typeface="Times New Roman" panose="02020603050405020304" pitchFamily="18" charset="0"/>
                <a:cs typeface="Times New Roman" panose="02020603050405020304" pitchFamily="18" charset="0"/>
              </a:rPr>
              <a:t>” initiate=“yes”&gt;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&lt;/receive&gt;</a:t>
            </a:r>
          </a:p>
        </p:txBody>
      </p:sp>
      <p:cxnSp>
        <p:nvCxnSpPr>
          <p:cNvPr id="6" name="直接箭头连接符 5"/>
          <p:cNvCxnSpPr/>
          <p:nvPr/>
        </p:nvCxnSpPr>
        <p:spPr>
          <a:xfrm flipH="1" flipV="1">
            <a:off x="2483768" y="4930745"/>
            <a:ext cx="144016" cy="591400"/>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3306" y="5658165"/>
            <a:ext cx="7704856" cy="646331"/>
          </a:xfrm>
          <a:prstGeom prst="rect">
            <a:avLst/>
          </a:prstGeom>
        </p:spPr>
        <p:txBody>
          <a:bodyPr wrap="square">
            <a:spAutoFit/>
          </a:bodyPr>
          <a:lstStyle/>
          <a:p>
            <a:pPr marL="177800" lvl="2" indent="-177800">
              <a:buFont typeface="Arial" panose="020B0604020202020204" pitchFamily="34" charset="0"/>
              <a:buChar char="•"/>
            </a:pP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receive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语句指派消息关联集</a:t>
            </a:r>
            <a:r>
              <a:rPr lang="en-US" altLang="zh-CN" dirty="0" err="1">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PurchaseGoods</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，并将关联集中的</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initiate</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属性设为“</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yes</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注：默认值为“</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no</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，表明消息接收后初始化关联集。</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079137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内容占位符 2"/>
          <p:cNvSpPr txBox="1">
            <a:spLocks/>
          </p:cNvSpPr>
          <p:nvPr/>
        </p:nvSpPr>
        <p:spPr>
          <a:xfrm>
            <a:off x="349270" y="188640"/>
            <a:ext cx="8363272" cy="2160240"/>
          </a:xfrm>
          <a:prstGeom prst="rect">
            <a:avLst/>
          </a:prstGeom>
        </p:spPr>
        <p:txBody>
          <a:bodyPr>
            <a:normAutofit/>
          </a:bodyPr>
          <a:lst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400" kern="1200" baseline="0">
                <a:solidFill>
                  <a:schemeClr val="tx1"/>
                </a:solidFill>
                <a:latin typeface="Times New Roman" panose="02020603050405020304" pitchFamily="18"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400" kern="1200" baseline="0">
                <a:solidFill>
                  <a:schemeClr val="tx1"/>
                </a:solidFill>
                <a:latin typeface="Times New Roman" panose="02020603050405020304" pitchFamily="18" charset="0"/>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Times New Roman" panose="02020603050405020304" pitchFamily="18"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solidFill>
                  <a:srgbClr val="0000FF"/>
                </a:solidFill>
                <a:latin typeface="微软雅黑" panose="020B0503020204020204" pitchFamily="34" charset="-122"/>
                <a:ea typeface="微软雅黑" panose="020B0503020204020204" pitchFamily="34" charset="-122"/>
              </a:rPr>
              <a:t>correlation</a:t>
            </a:r>
            <a:r>
              <a:rPr lang="zh-CN" altLang="en-US" dirty="0">
                <a:solidFill>
                  <a:srgbClr val="0000FF"/>
                </a:solidFill>
                <a:latin typeface="微软雅黑" panose="020B0503020204020204" pitchFamily="34" charset="-122"/>
                <a:ea typeface="微软雅黑" panose="020B0503020204020204" pitchFamily="34" charset="-122"/>
              </a:rPr>
              <a:t>语句的</a:t>
            </a:r>
            <a:r>
              <a:rPr lang="en-US" altLang="zh-CN" dirty="0">
                <a:solidFill>
                  <a:srgbClr val="990099"/>
                </a:solidFill>
                <a:latin typeface="微软雅黑" panose="020B0503020204020204" pitchFamily="34" charset="-122"/>
                <a:ea typeface="微软雅黑" panose="020B0503020204020204" pitchFamily="34" charset="-122"/>
              </a:rPr>
              <a:t>pattern</a:t>
            </a:r>
            <a:r>
              <a:rPr lang="zh-CN" altLang="en-US" dirty="0">
                <a:solidFill>
                  <a:srgbClr val="990099"/>
                </a:solidFill>
                <a:latin typeface="微软雅黑" panose="020B0503020204020204" pitchFamily="34" charset="-122"/>
                <a:ea typeface="微软雅黑" panose="020B0503020204020204" pitchFamily="34" charset="-122"/>
              </a:rPr>
              <a:t>属性</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531813" lvl="2" indent="-258763"/>
            <a:r>
              <a:rPr lang="en-US" altLang="zh-CN" dirty="0">
                <a:latin typeface="微软雅黑" panose="020B0503020204020204" pitchFamily="34" charset="-122"/>
                <a:ea typeface="微软雅黑" panose="020B0503020204020204" pitchFamily="34" charset="-122"/>
              </a:rPr>
              <a:t>pattern</a:t>
            </a:r>
            <a:r>
              <a:rPr lang="zh-CN" altLang="en-US" dirty="0">
                <a:latin typeface="微软雅黑" panose="020B0503020204020204" pitchFamily="34" charset="-122"/>
                <a:ea typeface="微软雅黑" panose="020B0503020204020204" pitchFamily="34" charset="-122"/>
              </a:rPr>
              <a:t>属性有三个取值：</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in</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out</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out-in</a:t>
            </a:r>
            <a:r>
              <a:rPr lang="zh-CN" altLang="en-US" dirty="0">
                <a:solidFill>
                  <a:srgbClr val="0000FF"/>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，在同步调用语句中使用，分别表明关联集是和发送消息关联、和返回消息关联、和两者都关联。</a:t>
            </a:r>
            <a:endParaRPr lang="en-US" altLang="zh-CN"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49501" y="2201659"/>
            <a:ext cx="8244998" cy="495585"/>
          </a:xfrm>
          <a:prstGeom prst="rect">
            <a:avLst/>
          </a:prstGeom>
          <a:noFill/>
        </p:spPr>
        <p:txBody>
          <a:bodyPr wrap="square" rtlCol="0">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42</a:t>
            </a:r>
            <a:endParaRPr lang="en-US" altLang="zh-CN" sz="2000" b="1"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TextBox 14"/>
          <p:cNvSpPr txBox="1"/>
          <p:nvPr/>
        </p:nvSpPr>
        <p:spPr>
          <a:xfrm>
            <a:off x="553593" y="2809833"/>
            <a:ext cx="7690546" cy="2973122"/>
          </a:xfrm>
          <a:prstGeom prst="rect">
            <a:avLst/>
          </a:prstGeom>
          <a:solidFill>
            <a:schemeClr val="bg1">
              <a:lumMod val="95000"/>
            </a:schemeClr>
          </a:solidFill>
        </p:spPr>
        <p:txBody>
          <a:bodyPr wrap="square" rtlCol="0">
            <a:spAutoFit/>
          </a:bodyPr>
          <a:lstStyle/>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&lt;invoke </a:t>
            </a:r>
            <a:r>
              <a:rPr lang="en-US" altLang="zh-CN" dirty="0" err="1">
                <a:solidFill>
                  <a:srgbClr val="3333CC"/>
                </a:solidFill>
                <a:latin typeface="Times New Roman" panose="02020603050405020304" pitchFamily="18" charset="0"/>
                <a:cs typeface="Times New Roman" panose="02020603050405020304" pitchFamily="18" charset="0"/>
              </a:rPr>
              <a:t>partnerLink</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CustomerVenderLink</a:t>
            </a:r>
            <a:r>
              <a:rPr lang="en-US" altLang="zh-CN" dirty="0">
                <a:solidFill>
                  <a:srgbClr val="3333CC"/>
                </a:solidFill>
                <a:latin typeface="Times New Roman" panose="02020603050405020304" pitchFamily="18" charset="0"/>
                <a:cs typeface="Times New Roman" panose="02020603050405020304" pitchFamily="18" charset="0"/>
              </a:rPr>
              <a:t>” </a:t>
            </a:r>
            <a:r>
              <a:rPr lang="en-US" altLang="zh-CN" dirty="0" err="1">
                <a:solidFill>
                  <a:srgbClr val="3333CC"/>
                </a:solidFill>
                <a:latin typeface="Times New Roman" panose="02020603050405020304" pitchFamily="18" charset="0"/>
                <a:cs typeface="Times New Roman" panose="02020603050405020304" pitchFamily="18" charset="0"/>
              </a:rPr>
              <a:t>portType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tns:VendorPortType</a:t>
            </a:r>
            <a:r>
              <a:rPr lang="en-US" altLang="zh-CN"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operation=“</a:t>
            </a:r>
            <a:r>
              <a:rPr lang="en-US" altLang="zh-CN" dirty="0" err="1">
                <a:solidFill>
                  <a:srgbClr val="3333CC"/>
                </a:solidFill>
                <a:latin typeface="Times New Roman" panose="02020603050405020304" pitchFamily="18" charset="0"/>
                <a:cs typeface="Times New Roman" panose="02020603050405020304" pitchFamily="18" charset="0"/>
              </a:rPr>
              <a:t>syncPlaceOrder</a:t>
            </a:r>
            <a:r>
              <a:rPr lang="en-US" altLang="zh-CN" dirty="0">
                <a:solidFill>
                  <a:srgbClr val="3333CC"/>
                </a:solidFill>
                <a:latin typeface="Times New Roman" panose="02020603050405020304" pitchFamily="18" charset="0"/>
                <a:cs typeface="Times New Roman" panose="02020603050405020304" pitchFamily="18" charset="0"/>
              </a:rPr>
              <a:t>” </a:t>
            </a:r>
          </a:p>
          <a:p>
            <a:pPr>
              <a:lnSpc>
                <a:spcPct val="130000"/>
              </a:lnSpc>
            </a:pPr>
            <a:r>
              <a:rPr lang="en-US" altLang="zh-CN" dirty="0" err="1">
                <a:solidFill>
                  <a:srgbClr val="3333CC"/>
                </a:solidFill>
                <a:latin typeface="Times New Roman" panose="02020603050405020304" pitchFamily="18" charset="0"/>
                <a:cs typeface="Times New Roman" panose="02020603050405020304" pitchFamily="18" charset="0"/>
              </a:rPr>
              <a:t>inputVariable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orderVar</a:t>
            </a:r>
            <a:r>
              <a:rPr lang="en-US" altLang="zh-CN" dirty="0">
                <a:solidFill>
                  <a:srgbClr val="3333CC"/>
                </a:solidFill>
                <a:latin typeface="Times New Roman" panose="02020603050405020304" pitchFamily="18" charset="0"/>
                <a:cs typeface="Times New Roman" panose="02020603050405020304" pitchFamily="18" charset="0"/>
              </a:rPr>
              <a:t>”  </a:t>
            </a:r>
            <a:r>
              <a:rPr lang="en-US" altLang="zh-CN" dirty="0" err="1">
                <a:solidFill>
                  <a:srgbClr val="3333CC"/>
                </a:solidFill>
                <a:latin typeface="Times New Roman" panose="02020603050405020304" pitchFamily="18" charset="0"/>
                <a:cs typeface="Times New Roman" panose="02020603050405020304" pitchFamily="18" charset="0"/>
              </a:rPr>
              <a:t>outputVariable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getResponse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 &lt;correlation set=“</a:t>
            </a:r>
            <a:r>
              <a:rPr lang="en-US" altLang="zh-CN" dirty="0" err="1">
                <a:solidFill>
                  <a:srgbClr val="3333CC"/>
                </a:solidFill>
                <a:latin typeface="Times New Roman" panose="02020603050405020304" pitchFamily="18" charset="0"/>
                <a:cs typeface="Times New Roman" panose="02020603050405020304" pitchFamily="18" charset="0"/>
              </a:rPr>
              <a:t>PurchaseGoods</a:t>
            </a:r>
            <a:r>
              <a:rPr lang="en-US" altLang="zh-CN" dirty="0">
                <a:solidFill>
                  <a:srgbClr val="3333CC"/>
                </a:solidFill>
                <a:latin typeface="Times New Roman" panose="02020603050405020304" pitchFamily="18" charset="0"/>
                <a:cs typeface="Times New Roman" panose="02020603050405020304" pitchFamily="18" charset="0"/>
              </a:rPr>
              <a:t>” initiate=“yes”    pattern=“out”&gt;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 set=“Invoice” initiate=“yes”    pattern=“in”&gt;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&lt;/correlations&gt;</a:t>
            </a:r>
          </a:p>
          <a:p>
            <a:pPr>
              <a:lnSpc>
                <a:spcPct val="130000"/>
              </a:lnSpc>
            </a:pPr>
            <a:r>
              <a:rPr lang="en-US" altLang="zh-CN" dirty="0">
                <a:solidFill>
                  <a:srgbClr val="3333CC"/>
                </a:solidFill>
                <a:latin typeface="Times New Roman" panose="02020603050405020304" pitchFamily="18" charset="0"/>
                <a:cs typeface="Times New Roman" panose="02020603050405020304" pitchFamily="18" charset="0"/>
              </a:rPr>
              <a:t>&lt;/invoke&gt;</a:t>
            </a:r>
          </a:p>
        </p:txBody>
      </p:sp>
      <p:sp>
        <p:nvSpPr>
          <p:cNvPr id="2" name="矩形 1"/>
          <p:cNvSpPr/>
          <p:nvPr/>
        </p:nvSpPr>
        <p:spPr>
          <a:xfrm>
            <a:off x="317875" y="5949280"/>
            <a:ext cx="8286574" cy="455894"/>
          </a:xfrm>
          <a:prstGeom prst="rect">
            <a:avLst/>
          </a:prstGeom>
        </p:spPr>
        <p:txBody>
          <a:bodyPr wrap="square">
            <a:spAutoFit/>
          </a:bodyPr>
          <a:lstStyle/>
          <a:p>
            <a:pPr>
              <a:lnSpc>
                <a:spcPct val="150000"/>
              </a:lnSpc>
            </a:pPr>
            <a:r>
              <a:rPr lang="zh-CN" altLang="en-US"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rPr>
              <a:t>下订单操作的同步调用版本，其中有两个关联集分别同发送消息和返回消息关联</a:t>
            </a:r>
            <a:endParaRPr lang="en-US" altLang="zh-CN" dirty="0">
              <a:solidFill>
                <a:srgbClr val="990099"/>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7" name="直接箭头连接符 16"/>
          <p:cNvCxnSpPr/>
          <p:nvPr/>
        </p:nvCxnSpPr>
        <p:spPr>
          <a:xfrm flipH="1" flipV="1">
            <a:off x="6300192" y="4653137"/>
            <a:ext cx="144016" cy="1425518"/>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5580112" y="4981602"/>
            <a:ext cx="2016224" cy="1097053"/>
          </a:xfrm>
          <a:prstGeom prst="straightConnector1">
            <a:avLst/>
          </a:prstGeom>
          <a:ln w="254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99A75D2F-523F-4001-8180-9C28ADBCB76C}"/>
              </a:ext>
            </a:extLst>
          </p:cNvPr>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extLst>
      <p:ext uri="{BB962C8B-B14F-4D97-AF65-F5344CB8AC3E}">
        <p14:creationId xmlns:p14="http://schemas.microsoft.com/office/powerpoint/2010/main" val="1175205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11.BPEL</a:t>
            </a:r>
            <a:r>
              <a:rPr lang="zh-CN" altLang="en-US" b="0" dirty="0"/>
              <a:t>实例</a:t>
            </a:r>
          </a:p>
        </p:txBody>
      </p:sp>
      <p:sp>
        <p:nvSpPr>
          <p:cNvPr id="3" name="内容占位符 2"/>
          <p:cNvSpPr>
            <a:spLocks noGrp="1"/>
          </p:cNvSpPr>
          <p:nvPr>
            <p:ph idx="1"/>
          </p:nvPr>
        </p:nvSpPr>
        <p:spPr>
          <a:xfrm>
            <a:off x="251520" y="836712"/>
            <a:ext cx="8640960" cy="5832648"/>
          </a:xfrm>
        </p:spPr>
        <p:txBody>
          <a:bodyPr>
            <a:normAutofit/>
          </a:bodyPr>
          <a:lstStyle/>
          <a:p>
            <a:pPr>
              <a:lnSpc>
                <a:spcPct val="130000"/>
              </a:lnSpc>
            </a:pPr>
            <a:r>
              <a:rPr lang="zh-CN" altLang="en-US" sz="2400" dirty="0"/>
              <a:t>目的：</a:t>
            </a:r>
            <a:r>
              <a:rPr lang="zh-CN" altLang="en-US" sz="2400" dirty="0">
                <a:solidFill>
                  <a:srgbClr val="3333CC"/>
                </a:solidFill>
              </a:rPr>
              <a:t>介绍如何用</a:t>
            </a:r>
            <a:r>
              <a:rPr lang="en-US" altLang="zh-CN" sz="2400" dirty="0">
                <a:solidFill>
                  <a:srgbClr val="3333CC"/>
                </a:solidFill>
              </a:rPr>
              <a:t>BPEL</a:t>
            </a:r>
            <a:r>
              <a:rPr lang="zh-CN" altLang="en-US" sz="2400" dirty="0">
                <a:solidFill>
                  <a:srgbClr val="3333CC"/>
                </a:solidFill>
              </a:rPr>
              <a:t>为</a:t>
            </a:r>
            <a:r>
              <a:rPr lang="en-US" altLang="zh-CN" sz="2400" dirty="0" err="1">
                <a:solidFill>
                  <a:srgbClr val="3333CC"/>
                </a:solidFill>
              </a:rPr>
              <a:t>AdvantWise</a:t>
            </a:r>
            <a:r>
              <a:rPr lang="zh-CN" altLang="en-US" sz="2400" dirty="0">
                <a:solidFill>
                  <a:srgbClr val="3333CC"/>
                </a:solidFill>
              </a:rPr>
              <a:t>公司的购货业务过程建立可执行业务过程程序。</a:t>
            </a:r>
            <a:endParaRPr lang="en-US" altLang="zh-CN" sz="2400" dirty="0">
              <a:solidFill>
                <a:srgbClr val="3333CC"/>
              </a:solidFill>
            </a:endParaRPr>
          </a:p>
          <a:p>
            <a:pPr>
              <a:lnSpc>
                <a:spcPct val="130000"/>
              </a:lnSpc>
            </a:pPr>
            <a:r>
              <a:rPr lang="zh-CN" altLang="en-US" sz="2400" dirty="0">
                <a:solidFill>
                  <a:srgbClr val="C00000"/>
                </a:solidFill>
              </a:rPr>
              <a:t>建立</a:t>
            </a:r>
            <a:r>
              <a:rPr lang="en-US" altLang="zh-CN" sz="2400" dirty="0">
                <a:solidFill>
                  <a:srgbClr val="C00000"/>
                </a:solidFill>
              </a:rPr>
              <a:t>BPEL</a:t>
            </a:r>
            <a:r>
              <a:rPr lang="zh-CN" altLang="en-US" sz="2400" dirty="0">
                <a:solidFill>
                  <a:srgbClr val="C00000"/>
                </a:solidFill>
              </a:rPr>
              <a:t>程序的过程步骤</a:t>
            </a:r>
            <a:r>
              <a:rPr lang="zh-CN" altLang="en-US" sz="2400" dirty="0">
                <a:solidFill>
                  <a:srgbClr val="C00000"/>
                </a:solidFill>
                <a:sym typeface="Wingdings" panose="05000000000000000000" pitchFamily="2" charset="2"/>
              </a:rPr>
              <a:t>：</a:t>
            </a:r>
            <a:endParaRPr lang="en-US" altLang="zh-CN" sz="2400" dirty="0">
              <a:solidFill>
                <a:srgbClr val="C00000"/>
              </a:solidFill>
            </a:endParaRPr>
          </a:p>
          <a:p>
            <a:pPr marL="531813" lvl="2" indent="-531813">
              <a:lnSpc>
                <a:spcPct val="130000"/>
              </a:lnSpc>
              <a:buNone/>
            </a:pPr>
            <a:r>
              <a:rPr lang="zh-CN" altLang="en-US" sz="2000" dirty="0">
                <a:solidFill>
                  <a:srgbClr val="990099"/>
                </a:solidFill>
              </a:rPr>
              <a:t>（</a:t>
            </a:r>
            <a:r>
              <a:rPr lang="en-US" altLang="zh-CN" sz="2000" dirty="0">
                <a:solidFill>
                  <a:srgbClr val="990099"/>
                </a:solidFill>
              </a:rPr>
              <a:t>1</a:t>
            </a:r>
            <a:r>
              <a:rPr lang="zh-CN" altLang="en-US" sz="2000" dirty="0">
                <a:solidFill>
                  <a:srgbClr val="990099"/>
                </a:solidFill>
              </a:rPr>
              <a:t>）类型定义</a:t>
            </a:r>
            <a:endParaRPr lang="en-US" altLang="zh-CN" sz="2000" dirty="0">
              <a:solidFill>
                <a:srgbClr val="990099"/>
              </a:solidFill>
            </a:endParaRPr>
          </a:p>
          <a:p>
            <a:pPr marL="531813" lvl="2" indent="-80963">
              <a:lnSpc>
                <a:spcPct val="130000"/>
              </a:lnSpc>
              <a:buFont typeface="+mj-ea"/>
              <a:buAutoNum type="circleNumDbPlain"/>
            </a:pPr>
            <a:r>
              <a:rPr lang="en-US" altLang="zh-CN" sz="1800" dirty="0">
                <a:solidFill>
                  <a:srgbClr val="0000FF"/>
                </a:solidFill>
              </a:rPr>
              <a:t> </a:t>
            </a:r>
            <a:r>
              <a:rPr lang="zh-CN" altLang="en-US" sz="1800" dirty="0">
                <a:solidFill>
                  <a:srgbClr val="0000FF"/>
                </a:solidFill>
              </a:rPr>
              <a:t>定义客户、订单等数据结构类型，这些数据结构由参与过程的</a:t>
            </a:r>
            <a:r>
              <a:rPr lang="en-US" altLang="zh-CN" sz="1800" dirty="0">
                <a:solidFill>
                  <a:srgbClr val="0000FF"/>
                </a:solidFill>
              </a:rPr>
              <a:t>Web</a:t>
            </a:r>
            <a:r>
              <a:rPr lang="zh-CN" altLang="en-US" sz="1800" dirty="0">
                <a:solidFill>
                  <a:srgbClr val="0000FF"/>
                </a:solidFill>
              </a:rPr>
              <a:t>服务共享；</a:t>
            </a:r>
            <a:endParaRPr lang="en-US" altLang="zh-CN" sz="1800" dirty="0">
              <a:solidFill>
                <a:srgbClr val="0000FF"/>
              </a:solidFill>
            </a:endParaRPr>
          </a:p>
          <a:p>
            <a:pPr marL="531813" lvl="2" indent="-80963">
              <a:lnSpc>
                <a:spcPct val="130000"/>
              </a:lnSpc>
              <a:buFont typeface="+mj-ea"/>
              <a:buAutoNum type="circleNumDbPlain"/>
            </a:pPr>
            <a:r>
              <a:rPr lang="zh-CN" altLang="en-US" sz="1800" dirty="0">
                <a:solidFill>
                  <a:srgbClr val="0000FF"/>
                </a:solidFill>
              </a:rPr>
              <a:t>定义服务的</a:t>
            </a:r>
            <a:r>
              <a:rPr lang="en-US" altLang="zh-CN" sz="1800" dirty="0">
                <a:solidFill>
                  <a:srgbClr val="0000FF"/>
                </a:solidFill>
              </a:rPr>
              <a:t>WSDL</a:t>
            </a:r>
            <a:r>
              <a:rPr lang="zh-CN" altLang="en-US" sz="1800" dirty="0">
                <a:solidFill>
                  <a:srgbClr val="0000FF"/>
                </a:solidFill>
              </a:rPr>
              <a:t>接口类型；</a:t>
            </a:r>
            <a:endParaRPr lang="en-US" altLang="zh-CN" sz="1800" dirty="0">
              <a:solidFill>
                <a:srgbClr val="0000FF"/>
              </a:solidFill>
            </a:endParaRPr>
          </a:p>
          <a:p>
            <a:pPr marL="531813" lvl="2" indent="-80963">
              <a:lnSpc>
                <a:spcPct val="130000"/>
              </a:lnSpc>
              <a:buFont typeface="+mj-ea"/>
              <a:buAutoNum type="circleNumDbPlain"/>
            </a:pPr>
            <a:r>
              <a:rPr lang="zh-CN" altLang="en-US" sz="1800" dirty="0">
                <a:solidFill>
                  <a:srgbClr val="0000FF"/>
                </a:solidFill>
              </a:rPr>
              <a:t>定义参与过程的伙伴链接类型。</a:t>
            </a:r>
            <a:endParaRPr lang="en-US" altLang="zh-CN" sz="1800" dirty="0">
              <a:solidFill>
                <a:srgbClr val="0000FF"/>
              </a:solidFill>
            </a:endParaRPr>
          </a:p>
          <a:p>
            <a:pPr marL="531813" lvl="2" indent="-531813">
              <a:lnSpc>
                <a:spcPct val="130000"/>
              </a:lnSpc>
              <a:buNone/>
            </a:pPr>
            <a:r>
              <a:rPr lang="zh-CN" altLang="en-US" sz="2000" dirty="0">
                <a:solidFill>
                  <a:srgbClr val="990099"/>
                </a:solidFill>
              </a:rPr>
              <a:t>（</a:t>
            </a:r>
            <a:r>
              <a:rPr lang="en-US" altLang="zh-CN" sz="2000" dirty="0">
                <a:solidFill>
                  <a:srgbClr val="990099"/>
                </a:solidFill>
              </a:rPr>
              <a:t>2</a:t>
            </a:r>
            <a:r>
              <a:rPr lang="zh-CN" altLang="en-US" sz="2000" dirty="0">
                <a:solidFill>
                  <a:srgbClr val="990099"/>
                </a:solidFill>
              </a:rPr>
              <a:t>）过程定义</a:t>
            </a:r>
            <a:endParaRPr lang="en-US" altLang="zh-CN" sz="2000" dirty="0">
              <a:solidFill>
                <a:srgbClr val="990099"/>
              </a:solidFill>
            </a:endParaRPr>
          </a:p>
          <a:p>
            <a:pPr marL="531813" lvl="2" indent="-80963">
              <a:lnSpc>
                <a:spcPct val="130000"/>
              </a:lnSpc>
              <a:buFont typeface="+mj-ea"/>
              <a:buAutoNum type="circleNumDbPlain"/>
            </a:pPr>
            <a:r>
              <a:rPr lang="en-US" altLang="zh-CN" sz="1800" dirty="0">
                <a:solidFill>
                  <a:srgbClr val="0000FF"/>
                </a:solidFill>
              </a:rPr>
              <a:t> </a:t>
            </a:r>
            <a:r>
              <a:rPr lang="zh-CN" altLang="en-US" sz="1800" dirty="0">
                <a:solidFill>
                  <a:srgbClr val="0000FF"/>
                </a:solidFill>
              </a:rPr>
              <a:t>定义定义伙伴链接；</a:t>
            </a:r>
            <a:endParaRPr lang="en-US" altLang="zh-CN" sz="1800" dirty="0">
              <a:solidFill>
                <a:srgbClr val="0000FF"/>
              </a:solidFill>
            </a:endParaRPr>
          </a:p>
          <a:p>
            <a:pPr marL="531813" lvl="2" indent="-80963">
              <a:lnSpc>
                <a:spcPct val="130000"/>
              </a:lnSpc>
              <a:buFont typeface="+mj-ea"/>
              <a:buAutoNum type="circleNumDbPlain"/>
            </a:pPr>
            <a:r>
              <a:rPr lang="zh-CN" altLang="en-US" sz="1800" dirty="0">
                <a:solidFill>
                  <a:srgbClr val="0000FF"/>
                </a:solidFill>
              </a:rPr>
              <a:t>定义变量；</a:t>
            </a:r>
            <a:endParaRPr lang="en-US" altLang="zh-CN" sz="1800" dirty="0">
              <a:solidFill>
                <a:srgbClr val="0000FF"/>
              </a:solidFill>
            </a:endParaRPr>
          </a:p>
          <a:p>
            <a:pPr marL="531813" lvl="2" indent="-80963">
              <a:lnSpc>
                <a:spcPct val="130000"/>
              </a:lnSpc>
              <a:buFont typeface="+mj-ea"/>
              <a:buAutoNum type="circleNumDbPlain"/>
            </a:pPr>
            <a:r>
              <a:rPr lang="zh-CN" altLang="en-US" sz="1800" dirty="0">
                <a:solidFill>
                  <a:srgbClr val="0000FF"/>
                </a:solidFill>
              </a:rPr>
              <a:t>定义流程</a:t>
            </a:r>
            <a:r>
              <a:rPr lang="zh-CN" altLang="en-US" sz="1800">
                <a:solidFill>
                  <a:srgbClr val="0000FF"/>
                </a:solidFill>
              </a:rPr>
              <a:t>逻辑。</a:t>
            </a:r>
            <a:endParaRPr lang="en-US" altLang="zh-CN" sz="1800" dirty="0">
              <a:solidFill>
                <a:srgbClr val="0000FF"/>
              </a:solidFill>
            </a:endParaRPr>
          </a:p>
        </p:txBody>
      </p:sp>
    </p:spTree>
    <p:extLst>
      <p:ext uri="{BB962C8B-B14F-4D97-AF65-F5344CB8AC3E}">
        <p14:creationId xmlns:p14="http://schemas.microsoft.com/office/powerpoint/2010/main" val="34881848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07504" y="836712"/>
            <a:ext cx="8928992" cy="5472608"/>
          </a:xfrm>
        </p:spPr>
        <p:txBody>
          <a:bodyPr>
            <a:normAutofit/>
          </a:bodyPr>
          <a:lstStyle/>
          <a:p>
            <a:r>
              <a:rPr lang="zh-CN" altLang="en-US" dirty="0">
                <a:cs typeface="Times New Roman" panose="02020603050405020304" pitchFamily="18" charset="0"/>
              </a:rPr>
              <a:t>本章介绍了服务组合</a:t>
            </a:r>
            <a:r>
              <a:rPr lang="zh-CN" altLang="en-US" dirty="0">
                <a:solidFill>
                  <a:srgbClr val="3333CC"/>
                </a:solidFill>
                <a:cs typeface="Times New Roman" panose="02020603050405020304" pitchFamily="18" charset="0"/>
              </a:rPr>
              <a:t>编程技术和</a:t>
            </a:r>
            <a:r>
              <a:rPr lang="en-US" altLang="zh-CN" dirty="0">
                <a:solidFill>
                  <a:srgbClr val="3333CC"/>
                </a:solidFill>
                <a:cs typeface="Times New Roman" panose="02020603050405020304" pitchFamily="18" charset="0"/>
              </a:rPr>
              <a:t>BPEL</a:t>
            </a:r>
            <a:r>
              <a:rPr lang="zh-CN" altLang="en-US" dirty="0">
                <a:solidFill>
                  <a:srgbClr val="3333CC"/>
                </a:solidFill>
                <a:cs typeface="Times New Roman" panose="02020603050405020304" pitchFamily="18" charset="0"/>
              </a:rPr>
              <a:t>语言</a:t>
            </a:r>
            <a:r>
              <a:rPr lang="zh-CN" altLang="en-US" dirty="0">
                <a:cs typeface="Times New Roman" panose="02020603050405020304" pitchFamily="18" charset="0"/>
              </a:rPr>
              <a:t>。</a:t>
            </a:r>
            <a:endParaRPr lang="en-US" altLang="zh-CN" dirty="0">
              <a:cs typeface="Times New Roman" panose="02020603050405020304" pitchFamily="18" charset="0"/>
            </a:endParaRPr>
          </a:p>
          <a:p>
            <a:r>
              <a:rPr lang="en-US" altLang="zh-CN" dirty="0">
                <a:cs typeface="Times New Roman" panose="02020603050405020304" pitchFamily="18" charset="0"/>
              </a:rPr>
              <a:t>BPEL</a:t>
            </a:r>
            <a:r>
              <a:rPr lang="zh-CN" altLang="en-US" dirty="0">
                <a:cs typeface="Times New Roman" panose="02020603050405020304" pitchFamily="18" charset="0"/>
              </a:rPr>
              <a:t>是业界事实上的业务过程定义语言标准，</a:t>
            </a:r>
            <a:r>
              <a:rPr lang="en-US" altLang="zh-CN" dirty="0">
                <a:cs typeface="Times New Roman" panose="02020603050405020304" pitchFamily="18" charset="0"/>
              </a:rPr>
              <a:t>BPEL</a:t>
            </a:r>
            <a:r>
              <a:rPr lang="zh-CN" altLang="en-US" dirty="0">
                <a:cs typeface="Times New Roman" panose="02020603050405020304" pitchFamily="18" charset="0"/>
              </a:rPr>
              <a:t>使与业务合作伙伴的集成变得更容易、更高效。</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1163411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79276-42B2-413A-8D58-34B349CE624E}"/>
              </a:ext>
            </a:extLst>
          </p:cNvPr>
          <p:cNvSpPr>
            <a:spLocks noGrp="1"/>
          </p:cNvSpPr>
          <p:nvPr>
            <p:ph type="title"/>
          </p:nvPr>
        </p:nvSpPr>
        <p:spPr/>
        <p:txBody>
          <a:bodyPr/>
          <a:lstStyle/>
          <a:p>
            <a:r>
              <a:rPr lang="zh-CN" altLang="en-US"/>
              <a:t>作业</a:t>
            </a:r>
          </a:p>
        </p:txBody>
      </p:sp>
      <p:sp>
        <p:nvSpPr>
          <p:cNvPr id="3" name="内容占位符 2">
            <a:extLst>
              <a:ext uri="{FF2B5EF4-FFF2-40B4-BE49-F238E27FC236}">
                <a16:creationId xmlns:a16="http://schemas.microsoft.com/office/drawing/2014/main" id="{CAB71DAF-50A5-4D82-8667-8779A7082B1F}"/>
              </a:ext>
            </a:extLst>
          </p:cNvPr>
          <p:cNvSpPr>
            <a:spLocks noGrp="1"/>
          </p:cNvSpPr>
          <p:nvPr>
            <p:ph idx="1"/>
          </p:nvPr>
        </p:nvSpPr>
        <p:spPr/>
        <p:txBody>
          <a:bodyPr/>
          <a:lstStyle/>
          <a:p>
            <a:pPr marL="0" indent="0">
              <a:buNone/>
            </a:pPr>
            <a:r>
              <a:rPr lang="en-US" altLang="zh-CN"/>
              <a:t>1.</a:t>
            </a:r>
            <a:r>
              <a:rPr lang="zh-CN" altLang="en-US"/>
              <a:t>什么是服务组合编程？</a:t>
            </a:r>
          </a:p>
          <a:p>
            <a:pPr marL="0" indent="0">
              <a:buNone/>
            </a:pPr>
            <a:r>
              <a:rPr lang="en-US" altLang="zh-CN"/>
              <a:t>2.</a:t>
            </a:r>
            <a:r>
              <a:rPr lang="zh-CN" altLang="en-US"/>
              <a:t>简述一个</a:t>
            </a:r>
            <a:r>
              <a:rPr lang="en-US" altLang="zh-CN"/>
              <a:t>BPEL</a:t>
            </a:r>
            <a:r>
              <a:rPr lang="zh-CN" altLang="en-US"/>
              <a:t>程序的结构组成。</a:t>
            </a:r>
          </a:p>
        </p:txBody>
      </p:sp>
    </p:spTree>
    <p:extLst>
      <p:ext uri="{BB962C8B-B14F-4D97-AF65-F5344CB8AC3E}">
        <p14:creationId xmlns:p14="http://schemas.microsoft.com/office/powerpoint/2010/main" val="423478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3528" y="116632"/>
            <a:ext cx="8363272" cy="1440160"/>
          </a:xfrm>
        </p:spPr>
        <p:txBody>
          <a:bodyPr>
            <a:normAutofit/>
          </a:bodyPr>
          <a:lstStyle/>
          <a:p>
            <a:pPr>
              <a:lnSpc>
                <a:spcPct val="130000"/>
              </a:lnSpc>
              <a:buFont typeface="+mj-lt"/>
              <a:buAutoNum type="arabicPeriod" startAt="2"/>
            </a:pPr>
            <a:r>
              <a:rPr lang="zh-CN" altLang="en-US" sz="2400" dirty="0">
                <a:solidFill>
                  <a:srgbClr val="FF0000"/>
                </a:solidFill>
                <a:cs typeface="Times New Roman" panose="02020603050405020304" pitchFamily="18" charset="0"/>
              </a:rPr>
              <a:t>定义</a:t>
            </a:r>
            <a:r>
              <a:rPr lang="en-US" altLang="zh-CN" sz="2400" dirty="0">
                <a:solidFill>
                  <a:srgbClr val="FF0000"/>
                </a:solidFill>
                <a:cs typeface="Times New Roman" panose="02020603050405020304" pitchFamily="18" charset="0"/>
              </a:rPr>
              <a:t>BPEL</a:t>
            </a:r>
            <a:r>
              <a:rPr lang="zh-CN" altLang="en-US" sz="2400" dirty="0">
                <a:solidFill>
                  <a:srgbClr val="FF0000"/>
                </a:solidFill>
                <a:cs typeface="Times New Roman" panose="02020603050405020304" pitchFamily="18" charset="0"/>
              </a:rPr>
              <a:t>程序的调用接口</a:t>
            </a:r>
            <a:endParaRPr lang="en-US" altLang="zh-CN" sz="2400" dirty="0">
              <a:solidFill>
                <a:srgbClr val="FF0000"/>
              </a:solidFill>
              <a:cs typeface="Times New Roman" panose="02020603050405020304" pitchFamily="18" charset="0"/>
            </a:endParaRPr>
          </a:p>
          <a:p>
            <a:pPr marL="531813" lvl="2" indent="-258763">
              <a:lnSpc>
                <a:spcPct val="130000"/>
              </a:lnSpc>
            </a:pPr>
            <a:r>
              <a:rPr lang="zh-CN" altLang="en-US" sz="2000" dirty="0"/>
              <a:t>从代码</a:t>
            </a:r>
            <a:r>
              <a:rPr lang="en-US" altLang="zh-CN" sz="2000" dirty="0"/>
              <a:t>2</a:t>
            </a:r>
            <a:r>
              <a:rPr lang="zh-CN" altLang="en-US" sz="2000" dirty="0"/>
              <a:t>中可以看到，</a:t>
            </a:r>
            <a:r>
              <a:rPr lang="en-US" altLang="zh-CN" sz="2000" dirty="0"/>
              <a:t>BPEL</a:t>
            </a:r>
            <a:r>
              <a:rPr lang="zh-CN" altLang="en-US" sz="2000" dirty="0"/>
              <a:t>程序本身也是以</a:t>
            </a:r>
            <a:r>
              <a:rPr lang="en-US" altLang="zh-CN" sz="2000" dirty="0"/>
              <a:t>Web</a:t>
            </a:r>
            <a:r>
              <a:rPr lang="zh-CN" altLang="en-US" sz="2000" dirty="0"/>
              <a:t>服务的形式向外提供调用接口的，在编写程序前最好先定义程序的</a:t>
            </a:r>
            <a:r>
              <a:rPr lang="en-US" altLang="zh-CN" sz="2000" dirty="0"/>
              <a:t>WSDL</a:t>
            </a:r>
            <a:r>
              <a:rPr lang="zh-CN" altLang="en-US" sz="2000" dirty="0"/>
              <a:t>接口。</a:t>
            </a:r>
            <a:endParaRPr lang="en-US" altLang="zh-CN" sz="2000" dirty="0"/>
          </a:p>
        </p:txBody>
      </p:sp>
      <p:sp>
        <p:nvSpPr>
          <p:cNvPr id="7" name="TextBox 6"/>
          <p:cNvSpPr txBox="1"/>
          <p:nvPr/>
        </p:nvSpPr>
        <p:spPr>
          <a:xfrm>
            <a:off x="611560" y="1916832"/>
            <a:ext cx="8208912" cy="4378443"/>
          </a:xfrm>
          <a:prstGeom prst="rect">
            <a:avLst/>
          </a:prstGeom>
          <a:solidFill>
            <a:schemeClr val="bg1">
              <a:lumMod val="95000"/>
            </a:schemeClr>
          </a:solidFill>
        </p:spPr>
        <p:txBody>
          <a:bodyPr wrap="square" rtlCol="0">
            <a:spAutoFit/>
          </a:bodyPr>
          <a:lstStyle/>
          <a:p>
            <a:pPr>
              <a:lnSpc>
                <a:spcPct val="130000"/>
              </a:lnSpc>
            </a:pPr>
            <a:r>
              <a:rPr lang="en-US" altLang="zh-CN">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definitions name=“HelloWorld”</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targetNamespace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=“http://www.advantwise.com”</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xmlns:tns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=“http://www.advantwise.com”</a:t>
            </a:r>
          </a:p>
          <a:p>
            <a:pPr>
              <a:lnSpc>
                <a:spcPct val="130000"/>
              </a:lnSpc>
            </a:pPr>
            <a:r>
              <a:rPr lang="en-US" altLang="zh-CN" sz="100"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xmlns:plnk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/2003/05/</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partner~link</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xmlns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=“http://schemas.xmlsoap.org/</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wsdl</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 </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端口类型定义</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name=“HelloWorld”&gt;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&lt;operation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helloWorldProcess</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&lt;input message=“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tns:HelloRequestMessage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&lt;output message=“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tns:HelloResponseMessage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&lt;/operation&gt;</a:t>
            </a:r>
          </a:p>
          <a:p>
            <a:pPr>
              <a:lnSpc>
                <a:spcPct val="130000"/>
              </a:lnSpc>
            </a:pP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portType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p:txBody>
      </p:sp>
      <p:sp>
        <p:nvSpPr>
          <p:cNvPr id="2" name="矩形 1"/>
          <p:cNvSpPr/>
          <p:nvPr/>
        </p:nvSpPr>
        <p:spPr>
          <a:xfrm>
            <a:off x="456164" y="1482735"/>
            <a:ext cx="8363271" cy="417358"/>
          </a:xfrm>
          <a:prstGeom prst="rect">
            <a:avLst/>
          </a:prstGeom>
        </p:spPr>
        <p:txBody>
          <a:bodyPr wrap="square">
            <a:spAutoFit/>
          </a:bodyPr>
          <a:lstStyle/>
          <a:p>
            <a:pPr lvl="0">
              <a:lnSpc>
                <a:spcPct val="130000"/>
              </a:lnSpc>
            </a:pPr>
            <a:r>
              <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代码 </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a:t>
            </a: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抽象接口定义的主要部分，存放在文件</a:t>
            </a:r>
            <a:r>
              <a:rPr lang="en-US" altLang="zh-CN" sz="16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HelloWorld.wsdl</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a:t>
            </a:r>
            <a:endPar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459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367465" y="404664"/>
            <a:ext cx="8356574" cy="3139321"/>
          </a:xfrm>
          <a:prstGeom prst="rect">
            <a:avLst/>
          </a:prstGeom>
          <a:solidFill>
            <a:schemeClr val="bg1">
              <a:lumMod val="95000"/>
            </a:schemeClr>
          </a:solidFill>
        </p:spPr>
        <p:txBody>
          <a:bodyPr wrap="square" rtlCol="0">
            <a:spAutoFit/>
          </a:bodyPr>
          <a:lstStyle/>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合作伙伴链接类型定义</a:t>
            </a:r>
            <a:endPar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PARTNER LINK TYPE DEFINITION</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plnk:parterLinkType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name=“HelloWorld”&gt;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HelloWorldProvider</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plnk:portType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name=“</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tns:HelloWorld</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plnk:role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plnk:parterLinkType</a:t>
            </a:r>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 &gt;</a:t>
            </a:r>
          </a:p>
          <a:p>
            <a:r>
              <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&lt;/definitions&gt;</a:t>
            </a:r>
          </a:p>
        </p:txBody>
      </p:sp>
      <p:sp>
        <p:nvSpPr>
          <p:cNvPr id="5" name="TextBox 4"/>
          <p:cNvSpPr txBox="1"/>
          <p:nvPr/>
        </p:nvSpPr>
        <p:spPr>
          <a:xfrm>
            <a:off x="367465" y="3861048"/>
            <a:ext cx="8640960"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定义声明了一个名为</a:t>
            </a:r>
            <a:r>
              <a:rPr lang="en-US" altLang="zh-CN" sz="16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HelloWorldProcess</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的操作，其输入和输出消息的定义类似于</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HelloWorld 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服务中操作消息的定义。</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其中的接口声明中有一个通常</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WSDL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描述所没有的部分：合作伙伴链接类型定义。</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中，对于任何和</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程序交互的</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服务都被看作是</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程序的合作伙伴。为了描述这种交互关系，需要预先在</a:t>
            </a:r>
            <a:r>
              <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BPEL</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程序的接口描述中定义合作关系的类型，该类型由合作双方的端口类型及其扮演的角色刻画。</a:t>
            </a:r>
            <a:endParaRPr lang="en-US"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606452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33479</TotalTime>
  <Words>8579</Words>
  <Application>Microsoft Office PowerPoint</Application>
  <PresentationFormat>全屏显示(4:3)</PresentationFormat>
  <Paragraphs>675</Paragraphs>
  <Slides>77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77</vt:i4>
      </vt:variant>
    </vt:vector>
  </HeadingPairs>
  <TitlesOfParts>
    <vt:vector size="88" baseType="lpstr">
      <vt:lpstr>黑体</vt:lpstr>
      <vt:lpstr>华文楷体</vt:lpstr>
      <vt:lpstr>楷体_GB2312</vt:lpstr>
      <vt:lpstr>宋体</vt:lpstr>
      <vt:lpstr>微软雅黑</vt:lpstr>
      <vt:lpstr>Arial</vt:lpstr>
      <vt:lpstr>Bahnschrift</vt:lpstr>
      <vt:lpstr>Calibri</vt:lpstr>
      <vt:lpstr>Times New Roman</vt:lpstr>
      <vt:lpstr>Wingdings</vt:lpstr>
      <vt:lpstr>Office 主题</vt:lpstr>
      <vt:lpstr>服务组合编程与BPEL语言</vt:lpstr>
      <vt:lpstr>本章要点</vt:lpstr>
      <vt:lpstr>1.服务组合编程和BPEL语言概述</vt:lpstr>
      <vt:lpstr>2.一个简单的BPEL程序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2.BPEL合作伙伴关系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3.BPEL变量、消息属性和表达式</vt:lpstr>
      <vt:lpstr>PowerPoint 演示文稿</vt:lpstr>
      <vt:lpstr>PowerPoint 演示文稿</vt:lpstr>
      <vt:lpstr>PowerPoint 演示文稿</vt:lpstr>
      <vt:lpstr>PowerPoint 演示文稿</vt:lpstr>
      <vt:lpstr>PowerPoint 演示文稿</vt:lpstr>
      <vt:lpstr>4.BPEL基本活动</vt:lpstr>
      <vt:lpstr>PowerPoint 演示文稿</vt:lpstr>
      <vt:lpstr>PowerPoint 演示文稿</vt:lpstr>
      <vt:lpstr>PowerPoint 演示文稿</vt:lpstr>
      <vt:lpstr>PowerPoint 演示文稿</vt:lpstr>
      <vt:lpstr>PowerPoint 演示文稿</vt:lpstr>
      <vt:lpstr>4.BPEL基本活动(cont’d)</vt:lpstr>
      <vt:lpstr>PowerPoint 演示文稿</vt:lpstr>
      <vt:lpstr>4.BPEL基本活动(cont’d)</vt:lpstr>
      <vt:lpstr>4.BPEL基本活动(cont’d)</vt:lpstr>
      <vt:lpstr>5.BPEL结构化活动</vt:lpstr>
      <vt:lpstr>5.BPEL结构化活动(cont’d)</vt:lpstr>
      <vt:lpstr>5.BPEL结构化活动(cont’d)</vt:lpstr>
      <vt:lpstr>5.BPEL结构化活动(cont’d)</vt:lpstr>
      <vt:lpstr>5.BPEL结构化活动(cont’d)</vt:lpstr>
      <vt:lpstr>5.BPEL结构化活动(cont’d)</vt:lpstr>
      <vt:lpstr>PowerPoint 演示文稿</vt:lpstr>
      <vt:lpstr>PowerPoint 演示文稿</vt:lpstr>
      <vt:lpstr>PowerPoint 演示文稿</vt:lpstr>
      <vt:lpstr>PowerPoint 演示文稿</vt:lpstr>
      <vt:lpstr>5.BPEL结构化活动(cont’d)</vt:lpstr>
      <vt:lpstr>5.BPEL结构化活动(cont’d)</vt:lpstr>
      <vt:lpstr>6.BPEL语句块</vt:lpstr>
      <vt:lpstr>6.BPEL语句块(cont’d)</vt:lpstr>
      <vt:lpstr>7. BPEL异常</vt:lpstr>
      <vt:lpstr>7. BPEL异常(cont’d)</vt:lpstr>
      <vt:lpstr>7. BPEL异常(cont’d)</vt:lpstr>
      <vt:lpstr>8. BPEL事务</vt:lpstr>
      <vt:lpstr>8. BPEL事务(cont’d)</vt:lpstr>
      <vt:lpstr>8. BPEL事务(cont’d)</vt:lpstr>
      <vt:lpstr>PowerPoint 演示文稿</vt:lpstr>
      <vt:lpstr>9. BPEL事件</vt:lpstr>
      <vt:lpstr>9. BPEL事件(cont’d)</vt:lpstr>
      <vt:lpstr>9. BPEL事件(cont’d)</vt:lpstr>
      <vt:lpstr>10.BPEL实例路由</vt:lpstr>
      <vt:lpstr>10.BPEL实例路由(cont’d)</vt:lpstr>
      <vt:lpstr>PowerPoint 演示文稿</vt:lpstr>
      <vt:lpstr>10.BPEL实例路由(cont’d)</vt:lpstr>
      <vt:lpstr>PowerPoint 演示文稿</vt:lpstr>
      <vt:lpstr>11.BPEL实例</vt:lpstr>
      <vt:lpstr>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apple</dc:creator>
  <cp:lastModifiedBy>michaelwin</cp:lastModifiedBy>
  <cp:revision>2141</cp:revision>
  <dcterms:modified xsi:type="dcterms:W3CDTF">2023-11-20T15:04:43Z</dcterms:modified>
</cp:coreProperties>
</file>