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9" r:id="rId3"/>
    <p:sldId id="270" r:id="rId4"/>
    <p:sldId id="262" r:id="rId5"/>
    <p:sldId id="263" r:id="rId6"/>
    <p:sldId id="264" r:id="rId7"/>
    <p:sldId id="267" r:id="rId8"/>
    <p:sldId id="268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33CC"/>
    <a:srgbClr val="0000FF"/>
    <a:srgbClr val="000096"/>
    <a:srgbClr val="FFFF99"/>
    <a:srgbClr val="FFFF00"/>
    <a:srgbClr val="FFFFFF"/>
    <a:srgbClr val="CCFFCC"/>
    <a:srgbClr val="00008E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32" autoAdjust="0"/>
  </p:normalViewPr>
  <p:slideViewPr>
    <p:cSldViewPr snapToGrid="0">
      <p:cViewPr varScale="1">
        <p:scale>
          <a:sx n="75" d="100"/>
          <a:sy n="75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84E11BE-BC9E-4809-8622-360EE2A4F5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9133FD-B6DD-480C-A07C-27349AEE3D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ADB44-04F4-40CF-9D18-104BE3844352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2C7A99-2E68-4ED5-8FDF-4F1D5F41ED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888231-D52B-4FD4-A1AE-6D964655D3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5E36F-E13D-4CC4-A598-EAFD06659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103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CE257-1405-4E10-BA19-01D66260D5EF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941C8-1C79-4C75-984E-01ECF387D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627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A7CAE-84E5-4186-B103-0C8F3B3BE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3960B4-1214-45DA-855D-20FBE5538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6444E-B4C4-4312-9ED3-B4BB2AFA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9BE7-417A-4497-A599-7DA821A9CC08}" type="datetime1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D4E4B-AD21-4FFF-B2FD-68A1CF3D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D3350-B2B3-4559-A15D-A2C7BC58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50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86956-87BF-42EB-9AAE-DCB6528E7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FDB322-61C7-4EC0-926D-31C460537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EE457-2DEE-4B6C-95B8-A13B34805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429B-5C71-4C3A-9182-F6E3112F456D}" type="datetime1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ED871-9A23-4A7F-8D73-93CA3963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09F55A-70D6-4F81-8F0A-1D99221E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80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0BD5BE-681B-4328-923F-AB0C1008F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3EC269-B637-446D-8CD5-707418271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D295D-936B-4A1D-919B-3A6E30C7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CB5B-00B3-438E-8A2B-6BB4A086DBD6}" type="datetime1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6DF43B-30A1-4AA8-968E-BFF99C7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4B0A8-FBFB-43AE-9C41-A3E5A01B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31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DCC2E-7B4C-4E79-B585-C276CF4A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097"/>
            <a:ext cx="10515600" cy="117495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0ED88E-900D-4672-93B8-AAC051FEF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742"/>
            <a:ext cx="10515600" cy="4776222"/>
          </a:xfrm>
        </p:spPr>
        <p:txBody>
          <a:bodyPr/>
          <a:lstStyle>
            <a:lvl1pPr>
              <a:lnSpc>
                <a:spcPct val="120000"/>
              </a:lnSpc>
              <a:defRPr sz="3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576000" indent="-216000">
              <a:lnSpc>
                <a:spcPct val="120000"/>
              </a:lnSpc>
              <a:buFont typeface="Verdana" panose="020B0604030504040204" pitchFamily="34" charset="0"/>
              <a:buChar char="­"/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864000" indent="-216000">
              <a:lnSpc>
                <a:spcPct val="120000"/>
              </a:lnSpc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lnSpc>
                <a:spcPct val="120000"/>
              </a:lnSpc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lnSpc>
                <a:spcPct val="120000"/>
              </a:lnSpc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0EF13-964B-40E0-A059-2A1968A8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CD4F-F09D-4B59-A5A5-09378460296A}" type="datetime1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2752A-6F4F-4B62-B779-44ABB1BE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07C3B-D304-4C9F-804E-DB13FF9B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950117"/>
            <a:ext cx="557349" cy="365125"/>
          </a:xfrm>
          <a:noFill/>
        </p:spPr>
        <p:txBody>
          <a:bodyPr/>
          <a:lstStyle>
            <a:lvl1pPr algn="ctr">
              <a:defRPr sz="2400" b="0">
                <a:solidFill>
                  <a:srgbClr val="C00000"/>
                </a:solidFill>
              </a:defRPr>
            </a:lvl1pPr>
          </a:lstStyle>
          <a:p>
            <a:fld id="{353DBB4E-1D55-4CCA-BE4F-A23EE6C282C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​​(S) 11" title="分隔线">
            <a:extLst>
              <a:ext uri="{FF2B5EF4-FFF2-40B4-BE49-F238E27FC236}">
                <a16:creationId xmlns:a16="http://schemas.microsoft.com/office/drawing/2014/main" id="{9C6E0974-E43E-4AB7-9020-0C09EED71CE0}"/>
              </a:ext>
            </a:extLst>
          </p:cNvPr>
          <p:cNvCxnSpPr>
            <a:cxnSpLocks/>
          </p:cNvCxnSpPr>
          <p:nvPr userDrawn="1"/>
        </p:nvCxnSpPr>
        <p:spPr bwMode="ltGray">
          <a:xfrm>
            <a:off x="838200" y="1162118"/>
            <a:ext cx="10548154" cy="0"/>
          </a:xfrm>
          <a:prstGeom prst="line">
            <a:avLst/>
          </a:prstGeom>
          <a:ln w="19050"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57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7F2B1-814D-46DC-B339-D9588B33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EAA6EF-2566-4DA7-9173-0B7E09D02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87882-0C38-41DE-95B7-5BE66E6A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44BB-6341-47AD-BD02-EDE09853434A}" type="datetime1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D2059-C9A8-463D-A975-F75EE923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314C54-378F-442B-AB1C-9A6A17C8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78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90BD1-BD57-4975-9DA3-62394B44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2D8516-6770-44D9-995E-A29A9A0D4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D39363-46BB-4474-9373-2C7C0A4BA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B698EF-D6E7-4CD3-8BD2-FB114FE3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4C31-96BD-4502-8E92-C2F0C02E550B}" type="datetime1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09E630-227E-40C8-A8B5-87E8E656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4CB150-FCBD-4B05-9D57-AD24FDC0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25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58652-FC0D-4CAE-AB54-AB95B7BF3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F29E3E-B316-4D4D-8324-D7A5C784A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C84C68-62B8-46A3-B5E9-328732015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B6DB22-833C-4A9A-8F05-A64CB508E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06928B-09D2-451D-9C25-01C4AA1B7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4FD301-81E3-483F-8303-67E77831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AB83-F678-45DA-A193-7025D8476E97}" type="datetime1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C44FB6-1F14-4BC4-A305-9E947EB3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999DC3-8A14-458C-8078-BE0F5A96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61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DD794-4E2A-4361-97EC-FCE120F6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0D058A-F73B-4AAE-B2D5-83C2D988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7D05-B746-40F2-BAEF-E265AF3A3A1E}" type="datetime1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6D89C8-1D0B-4F59-95F0-42C9D169D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C8BCE8-4440-428C-A719-AFA669DF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9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A91079-0F79-4173-9E0E-154D6836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4465-6E03-45CB-B932-A9D0DB1B4F7B}" type="datetime1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88B26C-B58F-4736-B4EF-34FECE3C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F4AFB2-A173-4A0B-9B0E-1D8C7011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33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DAAFD-73BE-4BC3-8B04-A566F272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240FD0-7DDD-45C6-8DA7-5D3923AC7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F892F6-4418-490A-B9A3-F78D2120B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C544DB-4958-4263-B2F3-CC60DC8D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2931-54F4-4BED-9679-28EC61918406}" type="datetime1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F769AC-D8EB-46A3-AF72-C3D5972B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154E4B-01F1-4AEB-A497-66427C82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73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69388-11A5-4296-A6E8-1B5E00F2C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AF66B4-3759-4FAC-A9EA-D83C66099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9F0BE3-171B-498C-BC90-63AD2FF89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8B5441-103A-433F-920B-FBFE3EDBB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6A2C-6B28-44D1-8D72-3927A613CC46}" type="datetime1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E237DA-CDFD-438B-8E43-5029014B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2DC628-7D80-4747-B3C1-14552BEB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06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8FE384-B438-4925-A658-BF3015E7A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D5AD60-5A0B-4DF6-B878-4A3DEA530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504AB-3552-42F1-8593-07419631A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626D1-0BD6-45E7-A103-8FAE9B6CC827}" type="datetime1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75DD22-F1EF-4758-9DFF-93237B4AE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229C1B-46E7-442B-ADA9-142A35B35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DBB4E-1D55-4CCA-BE4F-A23EE6C282C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E3719BF-807A-4E1D-B6E1-B8E340468AF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922" y="491857"/>
            <a:ext cx="1685375" cy="53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9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euler.org/zh/learn/mooc/detail/?id=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loud.huaweicloud.com/expertmobile/qtn?id=2d90505f8b1b4f13b53f06679882fc7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ducation.huaweicloud.com/courses/course-v1:HuaweiX+CBUCNXK034+Self-paced/abou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p.weixin.qq.com/s/pdIK8XXTWcAHo3kH0ndf9Q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gauss.org/zh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B5C50-7ED0-4309-A53E-F79436D36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88837"/>
            <a:ext cx="12192000" cy="2262909"/>
          </a:xfrm>
          <a:noFill/>
        </p:spPr>
        <p:txBody>
          <a:bodyPr anchor="ctr" anchorCtr="1">
            <a:normAutofit/>
          </a:bodyPr>
          <a:lstStyle/>
          <a:p>
            <a:r>
              <a:rPr lang="zh-CN" altLang="en-US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华为</a:t>
            </a:r>
            <a:r>
              <a:rPr lang="en-US" altLang="zh-CN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OpenGauss</a:t>
            </a:r>
            <a:r>
              <a:rPr lang="zh-CN" altLang="en-US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实验环境介绍</a:t>
            </a:r>
          </a:p>
        </p:txBody>
      </p:sp>
    </p:spTree>
    <p:extLst>
      <p:ext uri="{BB962C8B-B14F-4D97-AF65-F5344CB8AC3E}">
        <p14:creationId xmlns:p14="http://schemas.microsoft.com/office/powerpoint/2010/main" val="172673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D2CB1-D4E0-4B62-8FF4-0E9253759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OpenEuler</a:t>
            </a:r>
            <a:r>
              <a:rPr lang="zh-CN" altLang="en-US" dirty="0"/>
              <a:t>操作系统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5423E-6FE0-4DD8-A6B4-486306B6A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华为</a:t>
            </a:r>
            <a:r>
              <a:rPr lang="en-US" altLang="zh-CN" dirty="0" err="1"/>
              <a:t>OpenGauss</a:t>
            </a:r>
            <a:r>
              <a:rPr lang="zh-CN" altLang="en-US" dirty="0"/>
              <a:t>开源软件是安装运行在</a:t>
            </a:r>
            <a:r>
              <a:rPr lang="en-US" altLang="zh-CN" dirty="0" err="1"/>
              <a:t>OpenEuler</a:t>
            </a:r>
            <a:r>
              <a:rPr lang="zh-CN" altLang="en-US" dirty="0"/>
              <a:t>操作系统上的</a:t>
            </a:r>
            <a:endParaRPr lang="en-US" altLang="zh-CN" dirty="0"/>
          </a:p>
          <a:p>
            <a:r>
              <a:rPr lang="en-US" altLang="zh-CN" dirty="0" err="1"/>
              <a:t>OpenEuler</a:t>
            </a:r>
            <a:r>
              <a:rPr lang="zh-CN" altLang="en-US" dirty="0"/>
              <a:t>是</a:t>
            </a:r>
            <a:r>
              <a:rPr lang="en-US" altLang="zh-CN" dirty="0"/>
              <a:t>Linux</a:t>
            </a:r>
            <a:r>
              <a:rPr lang="zh-CN" altLang="en-US" dirty="0"/>
              <a:t>系统</a:t>
            </a:r>
            <a:endParaRPr lang="en-US" altLang="zh-CN" dirty="0"/>
          </a:p>
          <a:p>
            <a:pPr lvl="1"/>
            <a:r>
              <a:rPr lang="zh-CN" altLang="en-US" dirty="0"/>
              <a:t>需要熟悉和掌握</a:t>
            </a:r>
            <a:r>
              <a:rPr lang="en-US" altLang="zh-CN" dirty="0" err="1"/>
              <a:t>linux</a:t>
            </a:r>
            <a:r>
              <a:rPr lang="zh-CN" altLang="en-US" dirty="0"/>
              <a:t>的一些基本命令</a:t>
            </a:r>
            <a:endParaRPr lang="en-US" altLang="zh-CN" dirty="0"/>
          </a:p>
          <a:p>
            <a:pPr marL="360000" lvl="1" indent="0">
              <a:buNone/>
            </a:pPr>
            <a:endParaRPr lang="en-US" altLang="zh-CN" dirty="0">
              <a:hlinkClick r:id="rId2"/>
            </a:endParaRPr>
          </a:p>
          <a:p>
            <a:r>
              <a:rPr lang="en-US" altLang="zh-CN" dirty="0" err="1"/>
              <a:t>OpenEuler</a:t>
            </a:r>
            <a:r>
              <a:rPr lang="zh-CN" altLang="en-US" dirty="0"/>
              <a:t>的学习在</a:t>
            </a:r>
            <a:r>
              <a:rPr lang="en-US" altLang="zh-CN" dirty="0" err="1"/>
              <a:t>OpenEuler</a:t>
            </a:r>
            <a:r>
              <a:rPr lang="zh-CN" altLang="en-US" dirty="0"/>
              <a:t>社区：</a:t>
            </a:r>
            <a:endParaRPr lang="en-US" altLang="zh-CN" dirty="0">
              <a:hlinkClick r:id="rId2"/>
            </a:endParaRPr>
          </a:p>
          <a:p>
            <a:pPr lvl="1"/>
            <a:r>
              <a:rPr lang="en-US" altLang="zh-CN" dirty="0">
                <a:hlinkClick r:id="rId2"/>
              </a:rPr>
              <a:t>https://www.openeuler.org/zh/learn/mooc/detail/?id=1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42541D-B4F5-49A8-85E5-C92C0977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27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5F44A-7EBA-41E3-8F64-955C5899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113D7-62AE-46E5-ADA4-B01B72FDA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熟悉和掌握</a:t>
            </a:r>
            <a:r>
              <a:rPr lang="en-US" altLang="zh-CN" dirty="0" err="1"/>
              <a:t>OpenGauss</a:t>
            </a:r>
            <a:r>
              <a:rPr lang="zh-CN" altLang="en-US" dirty="0"/>
              <a:t>数据库的相关概念和技术</a:t>
            </a:r>
            <a:endParaRPr lang="en-US" altLang="zh-CN" dirty="0"/>
          </a:p>
          <a:p>
            <a:r>
              <a:rPr lang="zh-CN" altLang="en-US" dirty="0"/>
              <a:t>熟悉和掌握数据库连接工具</a:t>
            </a:r>
            <a:r>
              <a:rPr lang="en-US" altLang="zh-CN" dirty="0" err="1"/>
              <a:t>gsql</a:t>
            </a:r>
            <a:r>
              <a:rPr lang="zh-CN" altLang="en-US" dirty="0"/>
              <a:t>的使用</a:t>
            </a:r>
            <a:endParaRPr lang="en-US" altLang="zh-CN" dirty="0"/>
          </a:p>
          <a:p>
            <a:r>
              <a:rPr lang="zh-CN" altLang="en-US" dirty="0"/>
              <a:t>了解数据库连接工具</a:t>
            </a:r>
            <a:r>
              <a:rPr lang="en-US" altLang="zh-CN" dirty="0"/>
              <a:t>Data Studio</a:t>
            </a:r>
            <a:r>
              <a:rPr lang="zh-CN" altLang="en-US" dirty="0"/>
              <a:t>工具的使用</a:t>
            </a:r>
            <a:endParaRPr lang="en-US" altLang="zh-CN" dirty="0"/>
          </a:p>
          <a:p>
            <a:r>
              <a:rPr lang="zh-CN" altLang="en-US" dirty="0"/>
              <a:t>熟悉和掌握</a:t>
            </a:r>
            <a:r>
              <a:rPr lang="en-US" altLang="zh-CN" dirty="0" err="1"/>
              <a:t>OpenEuler</a:t>
            </a:r>
            <a:r>
              <a:rPr lang="zh-CN" altLang="en-US" dirty="0"/>
              <a:t>操作系统的的基本概念和命令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2E0598-C789-4C6E-8D44-65C725AF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67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5A0EF-6B07-40F8-BA94-8ED6C3D2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283AE-7AB3-4090-9FF7-292A9BD6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自行完成实验内容，无须提交实验报告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0C4DA2-A57B-46C0-9BED-FC283A6C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3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FDCE6-316D-48AE-BECB-F1D778EE6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700C5-9548-460B-BA0B-2FEF49BD2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资源使用须知</a:t>
            </a:r>
            <a:endParaRPr lang="en-US" altLang="zh-CN" dirty="0"/>
          </a:p>
          <a:p>
            <a:pPr lvl="1"/>
            <a:r>
              <a:rPr lang="zh-CN" altLang="en-US" dirty="0"/>
              <a:t>华为云账户的注册和认证</a:t>
            </a:r>
            <a:endParaRPr lang="en-US" altLang="zh-CN" dirty="0"/>
          </a:p>
          <a:p>
            <a:pPr lvl="1"/>
            <a:r>
              <a:rPr lang="zh-CN" altLang="en-US" dirty="0"/>
              <a:t>数据库课程资料和安装流程</a:t>
            </a:r>
            <a:endParaRPr lang="en-US" altLang="zh-CN" dirty="0"/>
          </a:p>
          <a:p>
            <a:pPr lvl="1"/>
            <a:r>
              <a:rPr lang="zh-CN" altLang="en-US" dirty="0"/>
              <a:t>高校“智能基座”项目</a:t>
            </a:r>
            <a:endParaRPr lang="en-US" altLang="zh-CN" dirty="0"/>
          </a:p>
          <a:p>
            <a:pPr lvl="1"/>
            <a:r>
              <a:rPr lang="en-US" altLang="zh-CN" dirty="0" err="1"/>
              <a:t>OpenGauss</a:t>
            </a:r>
            <a:r>
              <a:rPr lang="zh-CN" altLang="en-US" dirty="0"/>
              <a:t>社区</a:t>
            </a:r>
            <a:endParaRPr lang="en-US" altLang="zh-CN" dirty="0"/>
          </a:p>
          <a:p>
            <a:pPr lvl="1"/>
            <a:r>
              <a:rPr lang="zh-CN" altLang="en-US" dirty="0"/>
              <a:t>资源使用费用相关</a:t>
            </a:r>
            <a:endParaRPr lang="en-US" altLang="zh-CN" dirty="0"/>
          </a:p>
          <a:p>
            <a:endParaRPr lang="en-US" altLang="zh-CN" sz="1200" dirty="0"/>
          </a:p>
          <a:p>
            <a:r>
              <a:rPr lang="en-US" altLang="zh-CN" dirty="0" err="1"/>
              <a:t>OpenEuler</a:t>
            </a:r>
            <a:r>
              <a:rPr lang="zh-CN" altLang="en-US" dirty="0"/>
              <a:t>操作系统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7DDA84-2035-4E54-B400-18F5D832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11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54C0C-8EF5-4C3F-BED4-26E18437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华为云账户的注册和认证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293CC6-9FB6-43AC-BF1C-228C1C51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043A9CC-47E7-4150-8A7F-38D8B5755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6118" y="1229768"/>
            <a:ext cx="2969802" cy="52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67091C6-A175-4564-8067-DC8DCAC39F43}"/>
              </a:ext>
            </a:extLst>
          </p:cNvPr>
          <p:cNvSpPr/>
          <p:nvPr/>
        </p:nvSpPr>
        <p:spPr>
          <a:xfrm>
            <a:off x="4958082" y="2159997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600" dirty="0">
                <a:solidFill>
                  <a:srgbClr val="000000"/>
                </a:solidFill>
                <a:latin typeface="宋体" panose="02010600030101010101" pitchFamily="2" charset="-122"/>
              </a:rPr>
              <a:t>Web</a:t>
            </a:r>
            <a:r>
              <a:rPr lang="zh-CN" altLang="en-US" sz="3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链接：</a:t>
            </a:r>
            <a:r>
              <a:rPr lang="en-US" altLang="zh-CN" sz="3600" dirty="0">
                <a:solidFill>
                  <a:srgbClr val="1F497D"/>
                </a:solidFill>
                <a:latin typeface="宋体" panose="02010600030101010101" pitchFamily="2" charset="-122"/>
                <a:hlinkClick r:id="rId3"/>
              </a:rPr>
              <a:t>https://devcloud.huaweicloud.com/expertmobile/qtn?id=2d90505f8b1b4f13b53f06679882fc75</a:t>
            </a:r>
            <a:endParaRPr lang="en-US" altLang="zh-CN" sz="3600" dirty="0">
              <a:solidFill>
                <a:srgbClr val="1F497D"/>
              </a:solidFill>
              <a:latin typeface="宋体" panose="02010600030101010101" pitchFamily="2" charset="-122"/>
            </a:endParaRP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3710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54EC0-6396-461D-9177-529A16FF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数据库课程资料和安装流程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ECB378-BED1-4842-AEF9-6D647A6CA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9DC7C6-3608-4066-B008-532CD6A9ED25}"/>
              </a:ext>
            </a:extLst>
          </p:cNvPr>
          <p:cNvSpPr/>
          <p:nvPr/>
        </p:nvSpPr>
        <p:spPr>
          <a:xfrm>
            <a:off x="838200" y="1561515"/>
            <a:ext cx="101498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hlinkClick r:id="rId2"/>
              </a:rPr>
              <a:t>https://education.huaweicloud.com/courses/course-v1:HuaweiX+CBUCNXK034+Self-paced/about</a:t>
            </a:r>
            <a:endParaRPr lang="en-US" altLang="zh-CN" sz="3600" dirty="0"/>
          </a:p>
          <a:p>
            <a:endParaRPr lang="zh-CN" altLang="en-US" sz="3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10D574-5138-4E51-BD10-98394B5FFD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0" t="18452" r="1267"/>
          <a:stretch/>
        </p:blipFill>
        <p:spPr>
          <a:xfrm>
            <a:off x="670560" y="3182727"/>
            <a:ext cx="10850880" cy="2113758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2F6A296-4A90-4570-A730-86E861A1B2FF}"/>
              </a:ext>
            </a:extLst>
          </p:cNvPr>
          <p:cNvCxnSpPr>
            <a:cxnSpLocks/>
          </p:cNvCxnSpPr>
          <p:nvPr/>
        </p:nvCxnSpPr>
        <p:spPr>
          <a:xfrm flipV="1">
            <a:off x="4561840" y="5296485"/>
            <a:ext cx="172720" cy="515034"/>
          </a:xfrm>
          <a:prstGeom prst="straightConnector1">
            <a:avLst/>
          </a:prstGeom>
          <a:ln w="76200">
            <a:solidFill>
              <a:srgbClr val="3333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80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19A83-44F4-4B1C-B42A-D7636B92E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智能基座</a:t>
            </a:r>
            <a:r>
              <a:rPr lang="en-US" altLang="zh-CN" dirty="0"/>
              <a:t>Gauss</a:t>
            </a:r>
            <a:r>
              <a:rPr lang="zh-CN" altLang="en-US" dirty="0"/>
              <a:t>数据库课程教学参考资源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630CA-E7D4-4C34-A073-4129277A4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https://mp.weixin.qq.com/s/pdIK8XXTWcAHo3kH0ndf9Q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97EBFF-5007-4C36-B6D0-184530D1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46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4FD3F-BB2A-4D77-A4F0-8EE32E68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169"/>
            <a:ext cx="10515600" cy="1174952"/>
          </a:xfrm>
        </p:spPr>
        <p:txBody>
          <a:bodyPr/>
          <a:lstStyle/>
          <a:p>
            <a:r>
              <a:rPr lang="en-US" altLang="zh-CN" dirty="0" err="1"/>
              <a:t>OpenGauss</a:t>
            </a:r>
            <a:r>
              <a:rPr lang="zh-CN" altLang="en-US" dirty="0"/>
              <a:t>社区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EF9585-857B-454A-9515-287DD30D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2050" name="Picture 2" descr="https://mp.weixin.qq.com/mp/qrcode?scene=10000004&amp;size=102&amp;__biz=MzkzNDE2ODg4MA==&amp;mid=2247518818&amp;idx=1&amp;sn=aa5fc3cd1d981a76b2c08960d377d1f2&amp;send_time=">
            <a:extLst>
              <a:ext uri="{FF2B5EF4-FFF2-40B4-BE49-F238E27FC236}">
                <a16:creationId xmlns:a16="http://schemas.microsoft.com/office/drawing/2014/main" id="{B846BDCD-6E32-4D08-8A19-32B81729C4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517" y="2993654"/>
            <a:ext cx="2839403" cy="283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CA1C7DD-9021-46C2-93EC-5C2454000AA1}"/>
              </a:ext>
            </a:extLst>
          </p:cNvPr>
          <p:cNvSpPr txBox="1"/>
          <p:nvPr/>
        </p:nvSpPr>
        <p:spPr>
          <a:xfrm>
            <a:off x="2977038" y="5761673"/>
            <a:ext cx="5166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Gauss</a:t>
            </a:r>
            <a:r>
              <a:rPr lang="zh-CN" altLang="en-US" sz="3600" dirty="0"/>
              <a:t>松鼠会微信二维码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C38A86-03C8-49D3-969F-1A621F26F3CC}"/>
              </a:ext>
            </a:extLst>
          </p:cNvPr>
          <p:cNvSpPr/>
          <p:nvPr/>
        </p:nvSpPr>
        <p:spPr>
          <a:xfrm>
            <a:off x="952988" y="1431378"/>
            <a:ext cx="711284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>
                <a:hlinkClick r:id="rId3"/>
              </a:rPr>
              <a:t>https://opengauss.org/zh/</a:t>
            </a:r>
            <a:endParaRPr lang="en-US" altLang="zh-CN" sz="4800" dirty="0"/>
          </a:p>
          <a:p>
            <a:r>
              <a:rPr lang="zh-CN" altLang="en-US" sz="4800" dirty="0"/>
              <a:t>社区网站</a:t>
            </a:r>
          </a:p>
        </p:txBody>
      </p:sp>
    </p:spTree>
    <p:extLst>
      <p:ext uri="{BB962C8B-B14F-4D97-AF65-F5344CB8AC3E}">
        <p14:creationId xmlns:p14="http://schemas.microsoft.com/office/powerpoint/2010/main" val="1599196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1E82C-D393-48A4-AE28-DFEB3797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资源使用费用相关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435B0C-E518-4951-84A0-1952646B5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按需购买符合规格的弹性云服务器</a:t>
            </a:r>
            <a:r>
              <a:rPr lang="en-US" altLang="zh-CN" dirty="0"/>
              <a:t>(</a:t>
            </a:r>
            <a:r>
              <a:rPr lang="en-US" altLang="zh-CN" dirty="0" err="1"/>
              <a:t>ecs</a:t>
            </a:r>
            <a:r>
              <a:rPr lang="en-US" altLang="zh-CN" dirty="0"/>
              <a:t>)</a:t>
            </a:r>
            <a:r>
              <a:rPr lang="zh-CN" altLang="en-US" dirty="0"/>
              <a:t>每小时</a:t>
            </a:r>
            <a:r>
              <a:rPr lang="en-US" altLang="zh-CN" dirty="0">
                <a:solidFill>
                  <a:srgbClr val="FF0000"/>
                </a:solidFill>
              </a:rPr>
              <a:t>0.3388</a:t>
            </a:r>
            <a:r>
              <a:rPr lang="zh-CN" altLang="en-US" dirty="0"/>
              <a:t>元，弹性公网</a:t>
            </a:r>
            <a:r>
              <a:rPr lang="en-US" altLang="zh-CN" dirty="0"/>
              <a:t>IP 0.8</a:t>
            </a:r>
            <a:r>
              <a:rPr lang="zh-CN" altLang="en-US" dirty="0"/>
              <a:t>元</a:t>
            </a:r>
            <a:r>
              <a:rPr lang="en-US" altLang="zh-CN" dirty="0"/>
              <a:t>/GB</a:t>
            </a:r>
            <a:r>
              <a:rPr lang="zh-CN" altLang="en-US" dirty="0"/>
              <a:t>（一般不会超过</a:t>
            </a:r>
            <a:r>
              <a:rPr lang="en-US" altLang="zh-CN" dirty="0"/>
              <a:t>1GB</a:t>
            </a:r>
            <a:r>
              <a:rPr lang="zh-CN" altLang="en-US" dirty="0"/>
              <a:t>的流量），所以可以按照每小时</a:t>
            </a:r>
            <a:r>
              <a:rPr lang="en-US" altLang="zh-CN" dirty="0"/>
              <a:t>0.3388</a:t>
            </a:r>
            <a:r>
              <a:rPr lang="zh-CN" altLang="en-US" dirty="0"/>
              <a:t>元计算。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不使用的时候选择关闭弹性云服务器</a:t>
            </a:r>
            <a:r>
              <a:rPr lang="zh-CN" altLang="en-US" dirty="0"/>
              <a:t>，则只需要支付云硬盘</a:t>
            </a:r>
            <a:r>
              <a:rPr lang="en-US" altLang="zh-CN" dirty="0"/>
              <a:t>EVS(</a:t>
            </a:r>
            <a:r>
              <a:rPr lang="zh-CN" altLang="en-US" dirty="0"/>
              <a:t>通用性</a:t>
            </a:r>
            <a:r>
              <a:rPr lang="en-US" altLang="zh-CN" dirty="0"/>
              <a:t>SSD|40GB)</a:t>
            </a:r>
            <a:r>
              <a:rPr lang="zh-CN" altLang="en-US" dirty="0"/>
              <a:t>的费用，云硬盘每</a:t>
            </a:r>
            <a:r>
              <a:rPr lang="en-US" altLang="zh-CN" dirty="0"/>
              <a:t>GB</a:t>
            </a:r>
            <a:r>
              <a:rPr lang="zh-CN" altLang="en-US" dirty="0"/>
              <a:t>每小时</a:t>
            </a:r>
            <a:r>
              <a:rPr lang="en-US" altLang="zh-CN" dirty="0"/>
              <a:t>0.00097</a:t>
            </a:r>
            <a:r>
              <a:rPr lang="zh-CN" altLang="en-US" dirty="0"/>
              <a:t>元。</a:t>
            </a:r>
            <a:r>
              <a:rPr lang="en-US" altLang="zh-CN" dirty="0"/>
              <a:t>40GB</a:t>
            </a:r>
            <a:r>
              <a:rPr lang="zh-CN" altLang="en-US" dirty="0"/>
              <a:t>的云硬盘</a:t>
            </a:r>
            <a:r>
              <a:rPr lang="en-US" altLang="zh-CN" dirty="0"/>
              <a:t>1</a:t>
            </a:r>
            <a:r>
              <a:rPr lang="zh-CN" altLang="en-US" dirty="0"/>
              <a:t>小时的费用为</a:t>
            </a:r>
            <a:r>
              <a:rPr lang="en-US" altLang="zh-CN" dirty="0"/>
              <a:t>0.0388</a:t>
            </a:r>
            <a:r>
              <a:rPr lang="zh-CN" altLang="en-US" dirty="0"/>
              <a:t>元。</a:t>
            </a:r>
          </a:p>
          <a:p>
            <a:endParaRPr lang="zh-CN" altLang="en-US" dirty="0"/>
          </a:p>
          <a:p>
            <a:r>
              <a:rPr lang="zh-CN" altLang="en-US" dirty="0"/>
              <a:t>所以使用弹性云服务器 </a:t>
            </a:r>
            <a:r>
              <a:rPr lang="en-US" altLang="zh-CN" dirty="0">
                <a:solidFill>
                  <a:srgbClr val="FF0000"/>
                </a:solidFill>
              </a:rPr>
              <a:t>0.3388</a:t>
            </a:r>
            <a:r>
              <a:rPr lang="zh-CN" altLang="en-US" dirty="0">
                <a:solidFill>
                  <a:srgbClr val="FF0000"/>
                </a:solidFill>
              </a:rPr>
              <a:t>元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小时</a:t>
            </a:r>
            <a:r>
              <a:rPr lang="zh-CN" altLang="en-US" dirty="0"/>
              <a:t>，关闭弹性云服务器 </a:t>
            </a:r>
            <a:r>
              <a:rPr lang="en-US" altLang="zh-CN" dirty="0">
                <a:solidFill>
                  <a:srgbClr val="FF0000"/>
                </a:solidFill>
              </a:rPr>
              <a:t>0.0388</a:t>
            </a:r>
            <a:r>
              <a:rPr lang="zh-CN" altLang="en-US" dirty="0">
                <a:solidFill>
                  <a:srgbClr val="FF0000"/>
                </a:solidFill>
              </a:rPr>
              <a:t>元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小时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不用时及时关闭弹性云服务器，课程结束后彻底删除资源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代金券到账后如果需要购买云资源请务必在</a:t>
            </a:r>
            <a:r>
              <a:rPr lang="zh-CN" altLang="en-US" dirty="0">
                <a:solidFill>
                  <a:srgbClr val="FF0000"/>
                </a:solidFill>
              </a:rPr>
              <a:t>费用中心</a:t>
            </a:r>
            <a:r>
              <a:rPr lang="en-US" altLang="zh-CN" dirty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代金券 中点击 “立即使用”</a:t>
            </a:r>
            <a:r>
              <a:rPr lang="zh-CN" altLang="en-US" dirty="0"/>
              <a:t>，勾选后确认使用。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EA5F12-C496-4A2F-B9CB-F7E63765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317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5999</TotalTime>
  <Words>401</Words>
  <Application>Microsoft Office PowerPoint</Application>
  <PresentationFormat>宽屏</PresentationFormat>
  <Paragraphs>53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宋体</vt:lpstr>
      <vt:lpstr>微软雅黑</vt:lpstr>
      <vt:lpstr>微软雅黑 Light</vt:lpstr>
      <vt:lpstr>Arial</vt:lpstr>
      <vt:lpstr>Verdana</vt:lpstr>
      <vt:lpstr>Office 主题​​</vt:lpstr>
      <vt:lpstr>华为OpenGauss实验环境介绍</vt:lpstr>
      <vt:lpstr>实验目的</vt:lpstr>
      <vt:lpstr>实验要求</vt:lpstr>
      <vt:lpstr>大纲</vt:lpstr>
      <vt:lpstr>华为云账户的注册和认证</vt:lpstr>
      <vt:lpstr>数据库课程资料和安装流程</vt:lpstr>
      <vt:lpstr>智能基座Gauss数据库课程教学参考资源</vt:lpstr>
      <vt:lpstr>OpenGauss社区</vt:lpstr>
      <vt:lpstr>资源使用费用相关</vt:lpstr>
      <vt:lpstr>OpenEuler操作系统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大数据分析、可视化及应用案例</dc:title>
  <dc:creator>michaelwin</dc:creator>
  <cp:lastModifiedBy>michaelwin</cp:lastModifiedBy>
  <cp:revision>637</cp:revision>
  <dcterms:created xsi:type="dcterms:W3CDTF">2021-11-02T01:47:40Z</dcterms:created>
  <dcterms:modified xsi:type="dcterms:W3CDTF">2022-02-24T04:30:32Z</dcterms:modified>
</cp:coreProperties>
</file>