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3300"/>
    <a:srgbClr val="00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874" name="页眉占位符 798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79875" name="日期占位符 798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79876" name="幻灯片图像占位符 79875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9877" name="文本占位符 79876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9878" name="页脚占位符 798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/>
          </a:p>
        </p:txBody>
      </p:sp>
      <p:sp>
        <p:nvSpPr>
          <p:cNvPr id="79879" name="灯片编号占位符 798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0898" name="幻灯片图像占位符 808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0114" name="幻灯片图像占位符 9011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0115" name="文本占位符 901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1138" name="幻灯片图像占位符 911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2162" name="幻灯片图像占位符 921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2163" name="文本占位符 921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1922" name="幻灯片图像占位符 8192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2946" name="幻灯片图像占位符 8294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3970" name="幻灯片图像占位符 8396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4994" name="幻灯片图像占位符 8499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6018" name="幻灯片图像占位符 860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7042" name="幻灯片图像占位符 8704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7043" name="文本占位符 870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8066" name="幻灯片图像占位符 880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8067" name="文本占位符 880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9090" name="幻灯片图像占位符 8908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 noRot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5779" name="副标题 75778"/>
          <p:cNvSpPr>
            <a:spLocks noGrp="1" noRot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90000"/>
              <a:buFont typeface="Wingdings 2" panose="05020102010507070707" pitchFamily="18" charset="2"/>
              <a:buNone/>
              <a:defRPr/>
            </a:lvl3pPr>
            <a:lvl4pPr marL="1371600" lvl="3" indent="0" algn="ctr"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folHlink"/>
              </a:buClr>
              <a:buSzPct val="90000"/>
              <a:buFont typeface="Wingdings 2" panose="05020102010507070707" pitchFamily="18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5780" name="日期占位符 75779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1" name="页脚占位符 7578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2" name="灯片编号占位符 7578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8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81784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84968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408" y="1600200"/>
            <a:ext cx="4184968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4755" name="文本占位符 74754"/>
          <p:cNvSpPr>
            <a:spLocks noGrp="1" noRot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4756" name="日期占位符 74755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4757" name="页脚占位符 7475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4758" name="灯片编号占位符 7475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ru"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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468313" y="692150"/>
            <a:ext cx="7772400" cy="1470025"/>
          </a:xfrm>
          <a:ln/>
        </p:spPr>
        <p:txBody>
          <a:bodyPr anchor="ctr" anchorCtr="0"/>
          <a:p>
            <a:pPr defTabSz="914400">
              <a:buSzTx/>
              <a:buFontTx/>
              <a:buNone/>
            </a:pPr>
            <a:r>
              <a:rPr lang="en-US" altLang="zh-CN" kern="1200" baseline="0">
                <a:latin typeface="Arial" panose="020B0604020202020204" pitchFamily="34" charset="0"/>
                <a:ea typeface="宋体" pitchFamily="2" charset="-122"/>
              </a:rPr>
              <a:t>DEBUG</a:t>
            </a:r>
            <a:r>
              <a:rPr lang="zh-CN" altLang="en-US" kern="1200" baseline="0" dirty="0">
                <a:latin typeface="Arial" panose="020B0604020202020204" pitchFamily="34" charset="0"/>
                <a:ea typeface="宋体" pitchFamily="2" charset="-122"/>
              </a:rPr>
              <a:t>的使用及调试方法</a:t>
            </a:r>
            <a:endParaRPr lang="zh-CN" altLang="en-US" kern="1200" baseline="0" dirty="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250825" y="2133600"/>
            <a:ext cx="8893175" cy="4724400"/>
          </a:xfrm>
          <a:ln/>
        </p:spPr>
        <p:txBody>
          <a:bodyPr anchor="t" anchorCtr="0"/>
          <a:p>
            <a:pPr algn="l" defTabSz="914400">
              <a:lnSpc>
                <a:spcPct val="80000"/>
              </a:lnSpc>
              <a:buSzPct val="85000"/>
            </a:pPr>
            <a:r>
              <a:rPr lang="en-US" altLang="zh-CN" sz="4800" b="1" kern="1200" baseline="0">
                <a:solidFill>
                  <a:srgbClr val="800000"/>
                </a:solidFill>
                <a:latin typeface="Arial" panose="020B0604020202020204" pitchFamily="34" charset="0"/>
                <a:ea typeface="宋体" pitchFamily="2" charset="-122"/>
              </a:rPr>
              <a:t>1</a:t>
            </a:r>
            <a:r>
              <a:rPr lang="zh-CN" altLang="en-US" sz="4800" b="1" kern="1200" baseline="0" dirty="0">
                <a:solidFill>
                  <a:srgbClr val="800000"/>
                </a:solidFill>
                <a:latin typeface="Arial" panose="020B0604020202020204" pitchFamily="34" charset="0"/>
                <a:ea typeface="宋体" pitchFamily="2" charset="-122"/>
              </a:rPr>
              <a:t>、</a:t>
            </a:r>
            <a:r>
              <a:rPr lang="zh-CN" altLang="en-US" sz="4400" b="1" kern="1200" baseline="0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实验目的和要求</a:t>
            </a:r>
            <a:r>
              <a:rPr lang="zh-CN" altLang="en-US" sz="4400" kern="1200" baseline="0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kern="1200" baseline="0" dirty="0">
              <a:latin typeface="宋体" pitchFamily="2" charset="-122"/>
              <a:ea typeface="宋体" pitchFamily="2" charset="-122"/>
            </a:endParaRPr>
          </a:p>
          <a:p>
            <a:pPr defTabSz="914400">
              <a:lnSpc>
                <a:spcPct val="140000"/>
              </a:lnSpc>
              <a:buSzPct val="85000"/>
            </a:pPr>
            <a:r>
              <a:rPr lang="zh-CN" altLang="en-US" sz="1600" kern="1200" baseline="0" dirty="0">
                <a:latin typeface="Arial" panose="020B0604020202020204" pitchFamily="34" charset="0"/>
                <a:ea typeface="宋体" pitchFamily="2" charset="-122"/>
              </a:rPr>
              <a:t>                       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掌握</a:t>
            </a:r>
            <a:r>
              <a:rPr lang="en-US" altLang="zh-CN" sz="3600" kern="1200" baseline="0">
                <a:latin typeface="Arial" panose="020B0604020202020204" pitchFamily="34" charset="0"/>
                <a:ea typeface="宋体" pitchFamily="2" charset="-122"/>
              </a:rPr>
              <a:t>DEBUG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下的主要命令如： </a:t>
            </a:r>
            <a:r>
              <a:rPr lang="en-US" altLang="zh-CN" sz="3600" kern="1200" baseline="0">
                <a:latin typeface="Arial" panose="020B0604020202020204" pitchFamily="34" charset="0"/>
                <a:ea typeface="宋体" pitchFamily="2" charset="-122"/>
              </a:rPr>
              <a:t>U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、</a:t>
            </a:r>
            <a:r>
              <a:rPr lang="en-US" altLang="zh-CN" sz="3600" kern="1200" baseline="0">
                <a:latin typeface="Arial" panose="020B0604020202020204" pitchFamily="34" charset="0"/>
                <a:ea typeface="宋体" pitchFamily="2" charset="-122"/>
              </a:rPr>
              <a:t>T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、  </a:t>
            </a:r>
            <a:r>
              <a:rPr lang="en-US" altLang="zh-CN" sz="3600" kern="1200" baseline="0">
                <a:latin typeface="Arial" panose="020B0604020202020204" pitchFamily="34" charset="0"/>
                <a:ea typeface="宋体" pitchFamily="2" charset="-122"/>
              </a:rPr>
              <a:t>D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、</a:t>
            </a:r>
            <a:r>
              <a:rPr lang="en-US" altLang="zh-CN" sz="3600" kern="1200" baseline="0">
                <a:latin typeface="Arial" panose="020B0604020202020204" pitchFamily="34" charset="0"/>
                <a:ea typeface="宋体" pitchFamily="2" charset="-122"/>
              </a:rPr>
              <a:t>E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、</a:t>
            </a:r>
            <a:r>
              <a:rPr lang="en-US" altLang="zh-CN" sz="3600" kern="1200" baseline="0">
                <a:latin typeface="Arial" panose="020B0604020202020204" pitchFamily="34" charset="0"/>
                <a:ea typeface="宋体" pitchFamily="2" charset="-122"/>
              </a:rPr>
              <a:t>R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、</a:t>
            </a:r>
            <a:r>
              <a:rPr lang="en-US" altLang="zh-CN" sz="3600" kern="1200" baseline="0">
                <a:latin typeface="Arial" panose="020B0604020202020204" pitchFamily="34" charset="0"/>
                <a:ea typeface="宋体" pitchFamily="2" charset="-122"/>
              </a:rPr>
              <a:t>A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、</a:t>
            </a:r>
            <a:r>
              <a:rPr lang="en-US" altLang="zh-CN" sz="3600" kern="1200" baseline="0">
                <a:latin typeface="Arial" panose="020B0604020202020204" pitchFamily="34" charset="0"/>
                <a:ea typeface="宋体" pitchFamily="2" charset="-122"/>
              </a:rPr>
              <a:t>G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、</a:t>
            </a:r>
            <a:r>
              <a:rPr lang="en-US" altLang="zh-CN" sz="3600" kern="1200" baseline="0">
                <a:latin typeface="Arial" panose="020B0604020202020204" pitchFamily="34" charset="0"/>
                <a:ea typeface="宋体" pitchFamily="2" charset="-122"/>
              </a:rPr>
              <a:t>Q</a:t>
            </a:r>
            <a:r>
              <a:rPr lang="zh-CN" altLang="en-US" sz="3600" kern="1200" baseline="0" dirty="0">
                <a:latin typeface="Arial" panose="020B0604020202020204" pitchFamily="34" charset="0"/>
                <a:ea typeface="宋体" pitchFamily="2" charset="-122"/>
              </a:rPr>
              <a:t>命令等。</a:t>
            </a:r>
            <a:endParaRPr lang="zh-CN" altLang="en-US" sz="3600" kern="1200" baseline="0" dirty="0">
              <a:latin typeface="Arial" panose="020B0604020202020204" pitchFamily="34" charset="0"/>
              <a:ea typeface="宋体" pitchFamily="2" charset="-122"/>
            </a:endParaRPr>
          </a:p>
          <a:p>
            <a:pPr defTabSz="914400">
              <a:lnSpc>
                <a:spcPct val="140000"/>
              </a:lnSpc>
              <a:spcBef>
                <a:spcPct val="0"/>
              </a:spcBef>
              <a:buSzPct val="85000"/>
            </a:pPr>
            <a:r>
              <a:rPr lang="zh-CN" altLang="en-US" sz="3600" kern="1200" baseline="0" dirty="0">
                <a:latin typeface="宋体" pitchFamily="2" charset="-122"/>
                <a:ea typeface="宋体" pitchFamily="2" charset="-122"/>
              </a:rPr>
              <a:t>     掌握调试方法，理解</a:t>
            </a:r>
            <a:r>
              <a:rPr lang="en-US" altLang="zh-CN" sz="3600" kern="1200" baseline="0">
                <a:latin typeface="宋体" pitchFamily="2" charset="-122"/>
                <a:ea typeface="宋体" pitchFamily="2" charset="-122"/>
              </a:rPr>
              <a:t>CS:IP</a:t>
            </a:r>
            <a:r>
              <a:rPr lang="zh-CN" altLang="en-US" sz="3600" kern="1200" baseline="0" dirty="0">
                <a:latin typeface="宋体" pitchFamily="2" charset="-122"/>
                <a:ea typeface="宋体" pitchFamily="2" charset="-122"/>
              </a:rPr>
              <a:t>的作用</a:t>
            </a:r>
            <a:r>
              <a:rPr lang="en-US" altLang="zh-CN" sz="3600" kern="1200" baseline="0">
                <a:latin typeface="宋体" pitchFamily="2" charset="-122"/>
                <a:ea typeface="宋体" pitchFamily="2" charset="-122"/>
              </a:rPr>
              <a:t>,</a:t>
            </a:r>
            <a:endParaRPr lang="en-US" altLang="zh-CN" sz="3600" kern="1200" baseline="0">
              <a:latin typeface="宋体" pitchFamily="2" charset="-122"/>
              <a:ea typeface="宋体" pitchFamily="2" charset="-122"/>
            </a:endParaRPr>
          </a:p>
          <a:p>
            <a:pPr defTabSz="914400">
              <a:lnSpc>
                <a:spcPct val="140000"/>
              </a:lnSpc>
              <a:spcBef>
                <a:spcPct val="0"/>
              </a:spcBef>
              <a:buSzPct val="85000"/>
            </a:pPr>
            <a:r>
              <a:rPr lang="zh-CN" altLang="en-US" sz="3600" kern="1200" baseline="0" dirty="0">
                <a:latin typeface="宋体" pitchFamily="2" charset="-122"/>
                <a:ea typeface="宋体" pitchFamily="2" charset="-122"/>
              </a:rPr>
              <a:t>要求能在</a:t>
            </a:r>
            <a:r>
              <a:rPr lang="en-US" altLang="zh-CN" sz="3600" kern="1200" baseline="0">
                <a:latin typeface="宋体" pitchFamily="2" charset="-122"/>
                <a:ea typeface="宋体" pitchFamily="2" charset="-122"/>
              </a:rPr>
              <a:t>DEBUG</a:t>
            </a:r>
            <a:r>
              <a:rPr lang="zh-CN" altLang="en-US" sz="3600" kern="1200" baseline="0" dirty="0">
                <a:latin typeface="宋体" pitchFamily="2" charset="-122"/>
                <a:ea typeface="宋体" pitchFamily="2" charset="-122"/>
              </a:rPr>
              <a:t>下编写简单程序。</a:t>
            </a:r>
            <a:endParaRPr lang="zh-CN" altLang="en-US" sz="3600" kern="1200" baseline="0" dirty="0">
              <a:latin typeface="宋体" pitchFamily="2" charset="-122"/>
              <a:ea typeface="宋体" pitchFamily="2" charset="-122"/>
            </a:endParaRPr>
          </a:p>
          <a:p>
            <a:pPr defTabSz="914400">
              <a:lnSpc>
                <a:spcPct val="80000"/>
              </a:lnSpc>
              <a:buSzPct val="85000"/>
            </a:pPr>
            <a:endParaRPr lang="zh-CN" altLang="en-US" sz="3600" kern="1200" baseline="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6" name="标题 23555"/>
          <p:cNvSpPr>
            <a:spLocks noGrp="1" noRot="1"/>
          </p:cNvSpPr>
          <p:nvPr>
            <p:ph type="title"/>
          </p:nvPr>
        </p:nvSpPr>
        <p:spPr>
          <a:xfrm>
            <a:off x="0" y="0"/>
            <a:ext cx="9144000" cy="6858000"/>
          </a:xfrm>
          <a:ln/>
        </p:spPr>
        <p:txBody>
          <a:bodyPr anchor="ctr" anchorCtr="0"/>
          <a:p>
            <a:pPr algn="l">
              <a:lnSpc>
                <a:spcPct val="14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D  CS</a:t>
            </a:r>
            <a:r>
              <a:rPr lang="zh-CN" altLang="en-US" sz="4000" b="1" dirty="0">
                <a:solidFill>
                  <a:schemeClr val="fol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：</a:t>
            </a:r>
            <a:r>
              <a:rPr lang="en-US" altLang="zh-CN" sz="4000" b="1">
                <a:solidFill>
                  <a:schemeClr val="fol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150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</a:rPr>
              <a:t>   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；显示从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</a:rPr>
              <a:t>CS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</a:rPr>
              <a:t>150H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开始				的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</a:rPr>
              <a:t>80H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个字节的内容。</a:t>
            </a:r>
            <a:br>
              <a:rPr lang="zh-CN" altLang="en-US" sz="4000" dirty="0">
                <a:latin typeface="宋体" pitchFamily="2" charset="-122"/>
              </a:rPr>
            </a:br>
            <a:r>
              <a:rPr lang="zh-CN" altLang="en-US" sz="4000" b="1" dirty="0">
                <a:solidFill>
                  <a:srgbClr val="CC0000"/>
                </a:solidFill>
                <a:latin typeface="宋体" pitchFamily="2" charset="-122"/>
              </a:rPr>
              <a:t>－</a:t>
            </a:r>
            <a:r>
              <a:rPr lang="en-US" altLang="zh-CN" sz="4000" b="1">
                <a:solidFill>
                  <a:srgbClr val="CC0000"/>
                </a:solidFill>
                <a:latin typeface="宋体" pitchFamily="2" charset="-122"/>
              </a:rPr>
              <a:t>D  DS</a:t>
            </a:r>
            <a:r>
              <a:rPr lang="zh-CN" altLang="en-US" sz="4000" b="1" dirty="0">
                <a:solidFill>
                  <a:srgbClr val="CC0000"/>
                </a:solidFill>
                <a:latin typeface="宋体" pitchFamily="2" charset="-122"/>
              </a:rPr>
              <a:t>：</a:t>
            </a:r>
            <a:r>
              <a:rPr lang="en-US" altLang="zh-CN" sz="4000" b="1">
                <a:solidFill>
                  <a:srgbClr val="CC0000"/>
                </a:solidFill>
                <a:latin typeface="宋体" pitchFamily="2" charset="-122"/>
              </a:rPr>
              <a:t>20  L5</a:t>
            </a:r>
            <a:r>
              <a:rPr lang="en-US" altLang="zh-CN" sz="4000">
                <a:latin typeface="宋体" pitchFamily="2" charset="-122"/>
              </a:rPr>
              <a:t>  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；显示从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</a:rPr>
              <a:t>DS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</a:rPr>
              <a:t>20H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开 						始的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</a:rPr>
              <a:t>5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个字节。</a:t>
            </a:r>
            <a:b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－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</a:rPr>
              <a:t>D[ START-ADDR END-ADDR]</a:t>
            </a:r>
            <a:br>
              <a:rPr lang="en-US" altLang="zh-CN" sz="4000">
                <a:solidFill>
                  <a:schemeClr val="tx1"/>
                </a:solidFill>
                <a:latin typeface="宋体" pitchFamily="2" charset="-122"/>
              </a:rPr>
            </a:br>
            <a:r>
              <a:rPr lang="zh-CN" altLang="en-US" sz="4000" b="1" dirty="0">
                <a:solidFill>
                  <a:srgbClr val="CC0000"/>
                </a:solidFill>
                <a:latin typeface="宋体" pitchFamily="2" charset="-122"/>
              </a:rPr>
              <a:t>－</a:t>
            </a:r>
            <a:r>
              <a:rPr lang="en-US" altLang="zh-CN" sz="4000" b="1">
                <a:solidFill>
                  <a:srgbClr val="CC0000"/>
                </a:solidFill>
                <a:latin typeface="宋体" pitchFamily="2" charset="-122"/>
              </a:rPr>
              <a:t>D  300  32C</a:t>
            </a:r>
            <a:r>
              <a:rPr lang="en-US" altLang="zh-CN" sz="4000">
                <a:latin typeface="宋体" pitchFamily="2" charset="-122"/>
              </a:rPr>
              <a:t>   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；显示从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</a:rPr>
              <a:t>300H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到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</a:rPr>
              <a:t>32CH  					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</a:rPr>
              <a:t>字节的内容。</a:t>
            </a:r>
            <a:endParaRPr lang="zh-CN" altLang="en-US" sz="4000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4" name="标题 25603"/>
          <p:cNvSpPr>
            <a:spLocks noGrp="1" noRot="1"/>
          </p:cNvSpPr>
          <p:nvPr>
            <p:ph type="title"/>
          </p:nvPr>
        </p:nvSpPr>
        <p:spPr>
          <a:xfrm>
            <a:off x="0" y="0"/>
            <a:ext cx="9612313" cy="6858000"/>
          </a:xfrm>
          <a:ln/>
        </p:spPr>
        <p:txBody>
          <a:bodyPr anchor="ctr" anchorCtr="0"/>
          <a:p>
            <a:pPr marL="838200" indent="-838200" algn="l">
              <a:lnSpc>
                <a:spcPct val="140000"/>
              </a:lnSpc>
            </a:pPr>
            <a:r>
              <a:rPr lang="en-US" altLang="zh-CN" sz="4000" dirty="0"/>
              <a:t>      </a:t>
            </a:r>
            <a:r>
              <a:rPr lang="zh-CN" altLang="zh-CN" sz="4000" b="1" dirty="0">
                <a:solidFill>
                  <a:srgbClr val="003300"/>
                </a:solidFill>
              </a:rPr>
              <a:t>⑺</a:t>
            </a:r>
            <a:r>
              <a:rPr lang="zh-CN" altLang="en-US" sz="4000" b="1">
                <a:solidFill>
                  <a:srgbClr val="003300"/>
                </a:solidFill>
              </a:rPr>
              <a:t> </a:t>
            </a:r>
            <a:r>
              <a:rPr lang="en-US" altLang="zh-CN" sz="4000" b="1">
                <a:solidFill>
                  <a:srgbClr val="003300"/>
                </a:solidFill>
              </a:rPr>
              <a:t>R</a:t>
            </a:r>
            <a:r>
              <a:rPr lang="zh-CN" altLang="en-US" sz="4000" b="1" dirty="0">
                <a:solidFill>
                  <a:srgbClr val="003300"/>
                </a:solidFill>
              </a:rPr>
              <a:t>（显示修改寄存器内容）</a:t>
            </a:r>
            <a:br>
              <a:rPr lang="zh-CN" altLang="en-US" sz="4000" dirty="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R</a:t>
            </a:r>
            <a:r>
              <a:rPr lang="en-US" altLang="zh-CN" sz="4000"/>
              <a:t>         </a:t>
            </a:r>
            <a:r>
              <a:rPr lang="zh-CN" altLang="en-US" sz="4000" dirty="0">
                <a:solidFill>
                  <a:schemeClr val="tx1"/>
                </a:solidFill>
              </a:rPr>
              <a:t>；显示所有寄存器内容。</a:t>
            </a:r>
            <a:br>
              <a:rPr lang="zh-CN" altLang="en-US" sz="4000" dirty="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RDS</a:t>
            </a:r>
            <a:r>
              <a:rPr lang="en-US" altLang="zh-CN" sz="4000"/>
              <a:t>    </a:t>
            </a:r>
            <a:r>
              <a:rPr lang="zh-CN" altLang="en-US" sz="4000" dirty="0">
                <a:solidFill>
                  <a:schemeClr val="tx1"/>
                </a:solidFill>
              </a:rPr>
              <a:t>；显示并可修改</a:t>
            </a:r>
            <a:r>
              <a:rPr lang="en-US" altLang="zh-CN" sz="4000">
                <a:solidFill>
                  <a:schemeClr val="tx1"/>
                </a:solidFill>
              </a:rPr>
              <a:t>DS</a:t>
            </a:r>
            <a:r>
              <a:rPr lang="zh-CN" altLang="en-US" sz="4000" dirty="0">
                <a:solidFill>
                  <a:schemeClr val="tx1"/>
                </a:solidFill>
              </a:rPr>
              <a:t>的内容。</a:t>
            </a:r>
            <a:br>
              <a:rPr lang="zh-CN" altLang="en-US" sz="4000" dirty="0">
                <a:solidFill>
                  <a:schemeClr val="tx1"/>
                </a:solidFill>
              </a:rPr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RF</a:t>
            </a:r>
            <a:r>
              <a:rPr lang="en-US" altLang="zh-CN" sz="4000"/>
              <a:t>      </a:t>
            </a:r>
            <a:r>
              <a:rPr lang="zh-CN" altLang="en-US" sz="4000" dirty="0">
                <a:solidFill>
                  <a:schemeClr val="tx1"/>
                </a:solidFill>
              </a:rPr>
              <a:t>；显示并可修改标志寄存器       				内容。</a:t>
            </a:r>
            <a:br>
              <a:rPr lang="zh-CN" altLang="en-US" sz="4000" dirty="0">
                <a:solidFill>
                  <a:schemeClr val="tx1"/>
                </a:solidFill>
              </a:rPr>
            </a:br>
            <a:r>
              <a:rPr lang="en-US" altLang="zh-CN" sz="4000" b="1">
                <a:solidFill>
                  <a:srgbClr val="003300"/>
                </a:solidFill>
              </a:rPr>
              <a:t>(8) Q</a:t>
            </a:r>
            <a:r>
              <a:rPr lang="zh-CN" altLang="en-US" sz="4000" b="1" dirty="0">
                <a:solidFill>
                  <a:srgbClr val="003300"/>
                </a:solidFill>
              </a:rPr>
              <a:t>（退出）：</a:t>
            </a:r>
            <a:br>
              <a:rPr lang="zh-CN" altLang="en-US" sz="4000" b="1" dirty="0">
                <a:solidFill>
                  <a:srgbClr val="003300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退出</a:t>
            </a:r>
            <a:r>
              <a:rPr lang="en-US" altLang="zh-CN" sz="4000">
                <a:solidFill>
                  <a:schemeClr val="tx1"/>
                </a:solidFill>
              </a:rPr>
              <a:t>DEBUG</a:t>
            </a:r>
            <a:r>
              <a:rPr lang="zh-CN" altLang="en-US" sz="4000" dirty="0">
                <a:solidFill>
                  <a:schemeClr val="tx1"/>
                </a:solidFill>
              </a:rPr>
              <a:t>，该操作不保护文件。</a:t>
            </a:r>
            <a:br>
              <a:rPr lang="zh-CN" altLang="en-US" sz="4000" dirty="0">
                <a:solidFill>
                  <a:schemeClr val="tx1"/>
                </a:solidFill>
              </a:rPr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Q</a:t>
            </a:r>
            <a:endParaRPr lang="en-US" altLang="zh-CN" sz="40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1" name="文本占位符 78850"/>
          <p:cNvSpPr>
            <a:spLocks noGrp="1" noRot="1"/>
          </p:cNvSpPr>
          <p:nvPr>
            <p:ph type="body" idx="1"/>
          </p:nvPr>
        </p:nvSpPr>
        <p:spPr>
          <a:xfrm>
            <a:off x="971550" y="0"/>
            <a:ext cx="7870825" cy="6858000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</a:rPr>
              <a:t>标志位：</a:t>
            </a:r>
            <a:endParaRPr lang="zh-CN" altLang="en-US" b="1" dirty="0">
              <a:solidFill>
                <a:srgbClr val="800000"/>
              </a:solidFill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sz="2800" b="1">
                <a:solidFill>
                  <a:srgbClr val="800000"/>
                </a:solidFill>
              </a:rPr>
              <a:t>OF</a:t>
            </a:r>
            <a:r>
              <a:rPr lang="zh-CN" altLang="en-US" sz="2800" b="1" dirty="0">
                <a:solidFill>
                  <a:srgbClr val="800000"/>
                </a:solidFill>
              </a:rPr>
              <a:t>：</a:t>
            </a:r>
            <a:r>
              <a:rPr lang="zh-CN" altLang="en-US" sz="2800" b="1" dirty="0"/>
              <a:t>溢出标志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en-US" altLang="zh-CN" sz="2800" b="1">
                <a:solidFill>
                  <a:srgbClr val="800000"/>
                </a:solidFill>
              </a:rPr>
              <a:t>OV</a:t>
            </a:r>
            <a:r>
              <a:rPr lang="zh-CN" altLang="en-US" sz="2800" b="1" dirty="0"/>
              <a:t>溢出，</a:t>
            </a:r>
            <a:r>
              <a:rPr lang="en-US" altLang="zh-CN" sz="2800" b="1">
                <a:solidFill>
                  <a:srgbClr val="800000"/>
                </a:solidFill>
              </a:rPr>
              <a:t>NV</a:t>
            </a:r>
            <a:r>
              <a:rPr lang="zh-CN" altLang="en-US" sz="2800" b="1" dirty="0"/>
              <a:t>没溢出</a:t>
            </a:r>
            <a:endParaRPr lang="zh-CN" altLang="en-US" sz="2800" b="1" dirty="0"/>
          </a:p>
          <a:p>
            <a:pPr>
              <a:lnSpc>
                <a:spcPct val="140000"/>
              </a:lnSpc>
              <a:buNone/>
            </a:pPr>
            <a:r>
              <a:rPr lang="en-US" altLang="zh-CN" sz="2800" b="1">
                <a:solidFill>
                  <a:srgbClr val="800000"/>
                </a:solidFill>
              </a:rPr>
              <a:t>DF</a:t>
            </a:r>
            <a:r>
              <a:rPr lang="zh-CN" altLang="en-US" sz="2800" b="1" dirty="0">
                <a:solidFill>
                  <a:srgbClr val="800000"/>
                </a:solidFill>
              </a:rPr>
              <a:t>：</a:t>
            </a:r>
            <a:r>
              <a:rPr lang="zh-CN" altLang="en-US" sz="2800" b="1" dirty="0"/>
              <a:t>方向标志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en-US" altLang="zh-CN" sz="2800" b="1">
                <a:solidFill>
                  <a:srgbClr val="800000"/>
                </a:solidFill>
              </a:rPr>
              <a:t>UP</a:t>
            </a:r>
            <a:r>
              <a:rPr lang="zh-CN" altLang="en-US" sz="2800" b="1" dirty="0"/>
              <a:t>增量，</a:t>
            </a:r>
            <a:r>
              <a:rPr lang="en-US" altLang="zh-CN" sz="2800" b="1">
                <a:solidFill>
                  <a:srgbClr val="800000"/>
                </a:solidFill>
              </a:rPr>
              <a:t>DN</a:t>
            </a:r>
            <a:r>
              <a:rPr lang="zh-CN" altLang="en-US" sz="2800" b="1" dirty="0"/>
              <a:t>减量</a:t>
            </a:r>
            <a:endParaRPr lang="zh-CN" altLang="en-US" sz="2800" b="1" dirty="0"/>
          </a:p>
          <a:p>
            <a:pPr>
              <a:lnSpc>
                <a:spcPct val="140000"/>
              </a:lnSpc>
              <a:buNone/>
            </a:pPr>
            <a:r>
              <a:rPr lang="en-US" altLang="zh-CN" sz="2800" b="1">
                <a:solidFill>
                  <a:srgbClr val="800000"/>
                </a:solidFill>
              </a:rPr>
              <a:t>IF</a:t>
            </a:r>
            <a:r>
              <a:rPr lang="zh-CN" altLang="en-US" sz="2800" b="1" dirty="0">
                <a:solidFill>
                  <a:srgbClr val="800000"/>
                </a:solidFill>
              </a:rPr>
              <a:t>：</a:t>
            </a:r>
            <a:r>
              <a:rPr lang="zh-CN" altLang="en-US" sz="2800" b="1" dirty="0"/>
              <a:t>中断允许标志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en-US" altLang="zh-CN" sz="2800" b="1">
                <a:solidFill>
                  <a:srgbClr val="800000"/>
                </a:solidFill>
              </a:rPr>
              <a:t>EI</a:t>
            </a:r>
            <a:r>
              <a:rPr lang="zh-CN" altLang="en-US" sz="2800" b="1" dirty="0"/>
              <a:t>允许，</a:t>
            </a:r>
            <a:r>
              <a:rPr lang="en-US" altLang="zh-CN" sz="2800" b="1">
                <a:solidFill>
                  <a:srgbClr val="800000"/>
                </a:solidFill>
              </a:rPr>
              <a:t>DI</a:t>
            </a:r>
            <a:r>
              <a:rPr lang="zh-CN" altLang="en-US" sz="2800" b="1" dirty="0"/>
              <a:t>禁止</a:t>
            </a:r>
            <a:endParaRPr lang="zh-CN" altLang="en-US" sz="2800" b="1" dirty="0"/>
          </a:p>
          <a:p>
            <a:pPr>
              <a:lnSpc>
                <a:spcPct val="140000"/>
              </a:lnSpc>
              <a:buNone/>
            </a:pPr>
            <a:r>
              <a:rPr lang="en-US" altLang="zh-CN" sz="2800" b="1">
                <a:solidFill>
                  <a:srgbClr val="800000"/>
                </a:solidFill>
              </a:rPr>
              <a:t>SF</a:t>
            </a:r>
            <a:r>
              <a:rPr lang="zh-CN" altLang="en-US" sz="2800" b="1" dirty="0">
                <a:solidFill>
                  <a:srgbClr val="800000"/>
                </a:solidFill>
              </a:rPr>
              <a:t>：</a:t>
            </a:r>
            <a:r>
              <a:rPr lang="zh-CN" altLang="en-US" sz="2800" b="1" dirty="0"/>
              <a:t>符号标志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en-US" altLang="zh-CN" sz="2800" b="1">
                <a:solidFill>
                  <a:srgbClr val="800000"/>
                </a:solidFill>
              </a:rPr>
              <a:t>PL</a:t>
            </a:r>
            <a:r>
              <a:rPr lang="zh-CN" altLang="en-US" sz="2800" b="1" dirty="0"/>
              <a:t>正数，</a:t>
            </a:r>
            <a:r>
              <a:rPr lang="en-US" altLang="zh-CN" sz="2800" b="1">
                <a:solidFill>
                  <a:srgbClr val="800000"/>
                </a:solidFill>
              </a:rPr>
              <a:t>NG</a:t>
            </a:r>
            <a:r>
              <a:rPr lang="zh-CN" altLang="en-US" sz="2800" b="1" dirty="0"/>
              <a:t>负数</a:t>
            </a:r>
            <a:endParaRPr lang="zh-CN" altLang="en-US" sz="2800" b="1" dirty="0"/>
          </a:p>
          <a:p>
            <a:pPr>
              <a:lnSpc>
                <a:spcPct val="140000"/>
              </a:lnSpc>
              <a:buNone/>
            </a:pPr>
            <a:r>
              <a:rPr lang="en-US" altLang="zh-CN" sz="2800" b="1">
                <a:solidFill>
                  <a:srgbClr val="800000"/>
                </a:solidFill>
              </a:rPr>
              <a:t>ZF</a:t>
            </a:r>
            <a:r>
              <a:rPr lang="zh-CN" altLang="en-US" sz="2800" b="1" dirty="0">
                <a:solidFill>
                  <a:srgbClr val="800000"/>
                </a:solidFill>
              </a:rPr>
              <a:t>：</a:t>
            </a:r>
            <a:r>
              <a:rPr lang="zh-CN" altLang="en-US" sz="2800" b="1" dirty="0"/>
              <a:t>“</a:t>
            </a:r>
            <a:r>
              <a:rPr lang="en-US" altLang="zh-CN" sz="2800" b="1"/>
              <a:t>0”</a:t>
            </a:r>
            <a:r>
              <a:rPr lang="zh-CN" altLang="en-US" sz="2800" b="1" dirty="0"/>
              <a:t>标志  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en-US" altLang="zh-CN" sz="2800" b="1">
                <a:solidFill>
                  <a:srgbClr val="800000"/>
                </a:solidFill>
              </a:rPr>
              <a:t>ZR</a:t>
            </a:r>
            <a:r>
              <a:rPr lang="zh-CN" altLang="en-US" sz="2800" b="1" dirty="0"/>
              <a:t>为“</a:t>
            </a:r>
            <a:r>
              <a:rPr lang="en-US" altLang="zh-CN" sz="2800" b="1"/>
              <a:t>0”</a:t>
            </a:r>
            <a:r>
              <a:rPr lang="zh-CN" altLang="en-US" sz="2800" b="1" dirty="0"/>
              <a:t>，</a:t>
            </a:r>
            <a:r>
              <a:rPr lang="en-US" altLang="zh-CN" sz="2800" b="1">
                <a:solidFill>
                  <a:srgbClr val="800000"/>
                </a:solidFill>
              </a:rPr>
              <a:t>NZ</a:t>
            </a:r>
            <a:r>
              <a:rPr lang="zh-CN" altLang="en-US" sz="2800" b="1" dirty="0"/>
              <a:t>不为“</a:t>
            </a:r>
            <a:r>
              <a:rPr lang="en-US" altLang="zh-CN" sz="2800" b="1"/>
              <a:t>0”</a:t>
            </a:r>
            <a:endParaRPr lang="en-US" altLang="zh-CN" sz="2800" b="1"/>
          </a:p>
          <a:p>
            <a:pPr>
              <a:lnSpc>
                <a:spcPct val="140000"/>
              </a:lnSpc>
              <a:buNone/>
            </a:pPr>
            <a:r>
              <a:rPr lang="en-US" altLang="zh-CN" sz="2800" b="1">
                <a:solidFill>
                  <a:srgbClr val="800000"/>
                </a:solidFill>
              </a:rPr>
              <a:t>AF</a:t>
            </a:r>
            <a:r>
              <a:rPr lang="zh-CN" altLang="en-US" sz="2800" b="1" dirty="0">
                <a:solidFill>
                  <a:srgbClr val="800000"/>
                </a:solidFill>
              </a:rPr>
              <a:t>：</a:t>
            </a:r>
            <a:r>
              <a:rPr lang="zh-CN" altLang="en-US" sz="2800" b="1" dirty="0"/>
              <a:t>半进位标志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en-US" altLang="zh-CN" sz="2800" b="1">
                <a:solidFill>
                  <a:srgbClr val="800000"/>
                </a:solidFill>
              </a:rPr>
              <a:t>AC</a:t>
            </a:r>
            <a:r>
              <a:rPr lang="zh-CN" altLang="en-US" sz="2800" b="1" dirty="0"/>
              <a:t>有半进位</a:t>
            </a:r>
            <a:endParaRPr lang="zh-CN" altLang="en-US" sz="2800" b="1" dirty="0"/>
          </a:p>
          <a:p>
            <a:pPr>
              <a:lnSpc>
                <a:spcPct val="140000"/>
              </a:lnSpc>
              <a:buNone/>
            </a:pPr>
            <a:r>
              <a:rPr lang="zh-CN" altLang="en-US" sz="2800" b="1"/>
              <a:t>                                </a:t>
            </a:r>
            <a:r>
              <a:rPr lang="zh-CN" altLang="en-US" sz="2800" b="1">
                <a:solidFill>
                  <a:srgbClr val="800000"/>
                </a:solidFill>
              </a:rPr>
              <a:t> </a:t>
            </a:r>
            <a:r>
              <a:rPr lang="en-US" altLang="zh-CN" sz="2800" b="1">
                <a:solidFill>
                  <a:srgbClr val="800000"/>
                </a:solidFill>
              </a:rPr>
              <a:t>NA</a:t>
            </a:r>
            <a:r>
              <a:rPr lang="zh-CN" altLang="en-US" sz="2800" b="1" dirty="0"/>
              <a:t>无半进位</a:t>
            </a:r>
            <a:endParaRPr lang="zh-CN" altLang="en-US" sz="2800" b="1" dirty="0"/>
          </a:p>
          <a:p>
            <a:pPr>
              <a:lnSpc>
                <a:spcPct val="140000"/>
              </a:lnSpc>
              <a:buNone/>
            </a:pPr>
            <a:r>
              <a:rPr lang="en-US" altLang="zh-CN" sz="2800" b="1">
                <a:solidFill>
                  <a:srgbClr val="800000"/>
                </a:solidFill>
              </a:rPr>
              <a:t>PF</a:t>
            </a:r>
            <a:r>
              <a:rPr lang="zh-CN" altLang="en-US" sz="2800" b="1" dirty="0">
                <a:solidFill>
                  <a:srgbClr val="800000"/>
                </a:solidFill>
              </a:rPr>
              <a:t>：</a:t>
            </a:r>
            <a:r>
              <a:rPr lang="zh-CN" altLang="en-US" sz="2800" b="1" dirty="0"/>
              <a:t>奇偶标志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en-US" altLang="zh-CN" sz="2800" b="1">
                <a:solidFill>
                  <a:srgbClr val="800000"/>
                </a:solidFill>
              </a:rPr>
              <a:t>PO</a:t>
            </a:r>
            <a:r>
              <a:rPr lang="zh-CN" altLang="en-US" sz="2800" b="1" dirty="0"/>
              <a:t>奇数，</a:t>
            </a:r>
            <a:r>
              <a:rPr lang="en-US" altLang="zh-CN" sz="2800" b="1">
                <a:solidFill>
                  <a:srgbClr val="800000"/>
                </a:solidFill>
              </a:rPr>
              <a:t>PE</a:t>
            </a:r>
            <a:r>
              <a:rPr lang="zh-CN" altLang="en-US" sz="2800" b="1" dirty="0"/>
              <a:t>偶数</a:t>
            </a:r>
            <a:endParaRPr lang="zh-CN" altLang="en-US" sz="2800" b="1" dirty="0"/>
          </a:p>
          <a:p>
            <a:pPr>
              <a:lnSpc>
                <a:spcPct val="140000"/>
              </a:lnSpc>
              <a:buNone/>
            </a:pPr>
            <a:r>
              <a:rPr lang="en-US" altLang="zh-CN" sz="2800" b="1">
                <a:solidFill>
                  <a:srgbClr val="800000"/>
                </a:solidFill>
              </a:rPr>
              <a:t>CF</a:t>
            </a:r>
            <a:r>
              <a:rPr lang="zh-CN" altLang="en-US" sz="2800" b="1" dirty="0">
                <a:solidFill>
                  <a:srgbClr val="800000"/>
                </a:solidFill>
              </a:rPr>
              <a:t>：</a:t>
            </a:r>
            <a:r>
              <a:rPr lang="zh-CN" altLang="en-US" sz="2800" b="1" dirty="0"/>
              <a:t>进位标志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en-US" altLang="zh-CN" sz="2800" b="1">
                <a:solidFill>
                  <a:srgbClr val="800000"/>
                </a:solidFill>
              </a:rPr>
              <a:t>CY</a:t>
            </a:r>
            <a:r>
              <a:rPr lang="zh-CN" altLang="en-US" sz="2800" b="1" dirty="0"/>
              <a:t>有进位，</a:t>
            </a:r>
            <a:r>
              <a:rPr lang="en-US" altLang="zh-CN" sz="2800" b="1">
                <a:solidFill>
                  <a:srgbClr val="800000"/>
                </a:solidFill>
              </a:rPr>
              <a:t>NC</a:t>
            </a:r>
            <a:r>
              <a:rPr lang="zh-CN" altLang="en-US" sz="2800" b="1" dirty="0"/>
              <a:t>无进位</a:t>
            </a: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b="1"/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9" name="标题 3078"/>
          <p:cNvSpPr>
            <a:spLocks noGrp="1" noRot="1"/>
          </p:cNvSpPr>
          <p:nvPr>
            <p:ph type="title"/>
          </p:nvPr>
        </p:nvSpPr>
        <p:spPr>
          <a:xfrm>
            <a:off x="0" y="0"/>
            <a:ext cx="9144000" cy="6858000"/>
          </a:xfrm>
          <a:ln/>
        </p:spPr>
        <p:txBody>
          <a:bodyPr anchor="ctr" anchorCtr="0"/>
          <a:p>
            <a:pPr algn="l">
              <a:lnSpc>
                <a:spcPct val="150000"/>
              </a:lnSpc>
            </a:pPr>
            <a:r>
              <a:rPr lang="en-US" altLang="zh-CN" sz="4800" b="1">
                <a:solidFill>
                  <a:srgbClr val="800000"/>
                </a:solidFill>
                <a:latin typeface="宋体" pitchFamily="2" charset="-122"/>
              </a:rPr>
              <a:t>2. DEBUG</a:t>
            </a:r>
            <a:r>
              <a:rPr lang="zh-CN" altLang="en-US" sz="4800" b="1" dirty="0">
                <a:solidFill>
                  <a:srgbClr val="800000"/>
                </a:solidFill>
                <a:latin typeface="宋体" pitchFamily="2" charset="-122"/>
              </a:rPr>
              <a:t>的功能</a:t>
            </a:r>
            <a:br>
              <a:rPr lang="zh-CN" altLang="en-US" sz="4000">
                <a:solidFill>
                  <a:srgbClr val="800000"/>
                </a:solidFill>
              </a:rPr>
            </a:br>
            <a:r>
              <a:rPr lang="zh-CN" altLang="en-US" sz="4000"/>
              <a:t>       </a:t>
            </a:r>
            <a:r>
              <a:rPr lang="en-US" altLang="zh-CN" sz="4000">
                <a:solidFill>
                  <a:schemeClr val="tx1"/>
                </a:solidFill>
              </a:rPr>
              <a:t>DEBUG</a:t>
            </a:r>
            <a:r>
              <a:rPr lang="zh-CN" altLang="en-US" sz="4000" dirty="0">
                <a:solidFill>
                  <a:schemeClr val="tx1"/>
                </a:solidFill>
              </a:rPr>
              <a:t>是专门为汇编语言设计的调试工具，它通过单步、设置断点等方式，为使用者提供了非常有效的调试手段。在</a:t>
            </a:r>
            <a:r>
              <a:rPr lang="en-US" altLang="zh-CN" sz="4000">
                <a:solidFill>
                  <a:schemeClr val="tx1"/>
                </a:solidFill>
              </a:rPr>
              <a:t>DEBUG</a:t>
            </a:r>
            <a:r>
              <a:rPr lang="zh-CN" altLang="en-US" sz="4000" dirty="0">
                <a:solidFill>
                  <a:schemeClr val="tx1"/>
                </a:solidFill>
              </a:rPr>
              <a:t>下所有输入的数据都是十六进制，所以不需要后面加</a:t>
            </a:r>
            <a:r>
              <a:rPr lang="en-US" altLang="zh-CN" sz="4000">
                <a:solidFill>
                  <a:schemeClr val="tx1"/>
                </a:solidFill>
              </a:rPr>
              <a:t>H</a:t>
            </a:r>
            <a:r>
              <a:rPr lang="zh-CN" altLang="en-US" sz="4000" dirty="0">
                <a:solidFill>
                  <a:schemeClr val="tx1"/>
                </a:solidFill>
              </a:rPr>
              <a:t>。并且不区分大、小写字母。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标题 6147"/>
          <p:cNvSpPr>
            <a:spLocks noGrp="1" noRot="1"/>
          </p:cNvSpPr>
          <p:nvPr>
            <p:ph type="title"/>
          </p:nvPr>
        </p:nvSpPr>
        <p:spPr>
          <a:xfrm>
            <a:off x="0" y="0"/>
            <a:ext cx="9144000" cy="6858000"/>
          </a:xfrm>
          <a:ln/>
        </p:spPr>
        <p:txBody>
          <a:bodyPr anchor="ctr" anchorCtr="0"/>
          <a:p>
            <a:pPr algn="l">
              <a:lnSpc>
                <a:spcPct val="120000"/>
              </a:lnSpc>
              <a:spcBef>
                <a:spcPct val="65000"/>
              </a:spcBef>
            </a:pPr>
            <a:r>
              <a:rPr lang="en-US" altLang="zh-CN" sz="4800" b="1">
                <a:solidFill>
                  <a:srgbClr val="800000"/>
                </a:solidFill>
                <a:latin typeface="宋体" pitchFamily="2" charset="-122"/>
              </a:rPr>
              <a:t>3. DEBUG</a:t>
            </a:r>
            <a:r>
              <a:rPr lang="zh-CN" altLang="en-US" sz="4800" b="1" dirty="0">
                <a:solidFill>
                  <a:srgbClr val="800000"/>
                </a:solidFill>
                <a:latin typeface="宋体" pitchFamily="2" charset="-122"/>
              </a:rPr>
              <a:t>的调用</a:t>
            </a:r>
            <a:br>
              <a:rPr lang="zh-CN" altLang="en-US" sz="4800">
                <a:solidFill>
                  <a:srgbClr val="800000"/>
                </a:solidFill>
                <a:latin typeface="宋体" pitchFamily="2" charset="-122"/>
              </a:rPr>
            </a:br>
            <a:r>
              <a:rPr lang="zh-CN" altLang="en-US"/>
              <a:t>       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en-US" altLang="zh-CN" sz="3600">
                <a:solidFill>
                  <a:schemeClr val="tx1"/>
                </a:solidFill>
                <a:latin typeface="宋体" pitchFamily="2" charset="-122"/>
              </a:rPr>
              <a:t>DOS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下有两种方式调用</a:t>
            </a:r>
            <a:r>
              <a:rPr lang="en-US" altLang="zh-CN" sz="3600">
                <a:solidFill>
                  <a:schemeClr val="tx1"/>
                </a:solidFill>
                <a:latin typeface="宋体" pitchFamily="2" charset="-122"/>
              </a:rPr>
              <a:t>DEBUG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：</a:t>
            </a:r>
            <a:b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</a:b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lang="en-US" altLang="zh-CN" sz="360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）把执行（调试）文件装入存储器中，</a:t>
            </a:r>
            <a:b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</a:b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   格式为：  </a:t>
            </a:r>
            <a:r>
              <a:rPr lang="en-US" altLang="zh-CN" sz="3600" b="1">
                <a:solidFill>
                  <a:schemeClr val="tx1"/>
                </a:solidFill>
                <a:latin typeface="宋体" pitchFamily="2" charset="-122"/>
              </a:rPr>
              <a:t>C&gt;</a:t>
            </a:r>
            <a:r>
              <a:rPr lang="en-US" altLang="zh-CN" sz="3600" b="1">
                <a:solidFill>
                  <a:schemeClr val="folHlink"/>
                </a:solidFill>
                <a:latin typeface="宋体" pitchFamily="2" charset="-122"/>
              </a:rPr>
              <a:t>DEBUG</a:t>
            </a:r>
            <a:r>
              <a:rPr lang="en-US" altLang="zh-CN" sz="3600" b="1">
                <a:latin typeface="宋体" pitchFamily="2" charset="-122"/>
              </a:rPr>
              <a:t>  </a:t>
            </a:r>
            <a:r>
              <a:rPr lang="zh-CN" altLang="en-US" sz="3600" b="1" dirty="0">
                <a:solidFill>
                  <a:schemeClr val="folHlink"/>
                </a:solidFill>
                <a:latin typeface="宋体" pitchFamily="2" charset="-122"/>
              </a:rPr>
              <a:t>文件名</a:t>
            </a:r>
            <a:r>
              <a:rPr lang="en-US" altLang="zh-CN" sz="3600" b="1">
                <a:solidFill>
                  <a:schemeClr val="folHlink"/>
                </a:solidFill>
                <a:latin typeface="宋体" pitchFamily="2" charset="-122"/>
              </a:rPr>
              <a:t>.EXE</a:t>
            </a:r>
            <a:br>
              <a:rPr lang="en-US" altLang="zh-CN" sz="3600" b="1">
                <a:latin typeface="宋体" pitchFamily="2" charset="-122"/>
              </a:rPr>
            </a:b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lang="en-US" altLang="zh-CN" sz="360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）先调用</a:t>
            </a:r>
            <a:r>
              <a:rPr lang="en-US" altLang="zh-CN" sz="3600">
                <a:solidFill>
                  <a:schemeClr val="tx1"/>
                </a:solidFill>
                <a:latin typeface="宋体" pitchFamily="2" charset="-122"/>
              </a:rPr>
              <a:t>DEBUG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，然后用</a:t>
            </a:r>
            <a:r>
              <a:rPr lang="en-US" altLang="zh-CN" sz="3600">
                <a:solidFill>
                  <a:schemeClr val="tx1"/>
                </a:solidFill>
                <a:latin typeface="宋体" pitchFamily="2" charset="-122"/>
              </a:rPr>
              <a:t>N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3600">
                <a:solidFill>
                  <a:schemeClr val="tx1"/>
                </a:solidFill>
                <a:latin typeface="宋体" pitchFamily="2" charset="-122"/>
              </a:rPr>
              <a:t>L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命令把执行（调试）文件装入存储器。格式为：</a:t>
            </a:r>
            <a:br>
              <a:rPr lang="zh-CN" altLang="en-US" sz="3600" dirty="0">
                <a:latin typeface="宋体" pitchFamily="2" charset="-122"/>
              </a:rPr>
            </a:br>
            <a:r>
              <a:rPr lang="zh-CN" altLang="en-US" sz="3600" dirty="0">
                <a:latin typeface="宋体" pitchFamily="2" charset="-122"/>
              </a:rPr>
              <a:t>  </a:t>
            </a:r>
            <a:r>
              <a:rPr lang="en-US" altLang="zh-CN" sz="3600" b="1">
                <a:solidFill>
                  <a:schemeClr val="tx1"/>
                </a:solidFill>
                <a:latin typeface="宋体" pitchFamily="2" charset="-122"/>
              </a:rPr>
              <a:t>C&gt;</a:t>
            </a:r>
            <a:r>
              <a:rPr lang="en-US" altLang="zh-CN" sz="3600" b="1">
                <a:solidFill>
                  <a:schemeClr val="folHlink"/>
                </a:solidFill>
                <a:latin typeface="宋体" pitchFamily="2" charset="-122"/>
              </a:rPr>
              <a:t>DEBUG</a:t>
            </a:r>
            <a:br>
              <a:rPr lang="en-US" altLang="zh-CN" sz="3600" b="1">
                <a:solidFill>
                  <a:schemeClr val="folHlink"/>
                </a:solidFill>
                <a:latin typeface="宋体" pitchFamily="2" charset="-122"/>
              </a:rPr>
            </a:br>
            <a:r>
              <a:rPr lang="en-US" altLang="zh-CN" sz="3600">
                <a:solidFill>
                  <a:schemeClr val="folHlink"/>
                </a:solidFill>
                <a:latin typeface="宋体" pitchFamily="2" charset="-122"/>
              </a:rPr>
              <a:t>   </a:t>
            </a:r>
            <a:r>
              <a:rPr lang="zh-CN" altLang="en-US" sz="3600" b="1" dirty="0">
                <a:solidFill>
                  <a:schemeClr val="tx1"/>
                </a:solidFill>
                <a:latin typeface="宋体" pitchFamily="2" charset="-122"/>
              </a:rPr>
              <a:t>－</a:t>
            </a:r>
            <a:r>
              <a:rPr lang="en-US" altLang="zh-CN" sz="3600" b="1">
                <a:solidFill>
                  <a:schemeClr val="folHlink"/>
                </a:solidFill>
                <a:latin typeface="宋体" pitchFamily="2" charset="-122"/>
              </a:rPr>
              <a:t>N  </a:t>
            </a:r>
            <a:r>
              <a:rPr lang="zh-CN" altLang="en-US" sz="3600" b="1" dirty="0">
                <a:solidFill>
                  <a:schemeClr val="folHlink"/>
                </a:solidFill>
                <a:latin typeface="宋体" pitchFamily="2" charset="-122"/>
              </a:rPr>
              <a:t>文件名</a:t>
            </a:r>
            <a:r>
              <a:rPr lang="en-US" altLang="zh-CN" sz="3600" b="1">
                <a:solidFill>
                  <a:schemeClr val="folHlink"/>
                </a:solidFill>
                <a:latin typeface="宋体" pitchFamily="2" charset="-122"/>
              </a:rPr>
              <a:t>.EXE</a:t>
            </a:r>
            <a:br>
              <a:rPr lang="en-US" altLang="zh-CN" sz="3600" b="1">
                <a:solidFill>
                  <a:schemeClr val="folHlink"/>
                </a:solidFill>
                <a:latin typeface="宋体" pitchFamily="2" charset="-122"/>
              </a:rPr>
            </a:br>
            <a:r>
              <a:rPr lang="en-US" altLang="zh-CN" sz="3600" b="1">
                <a:solidFill>
                  <a:schemeClr val="folHlink"/>
                </a:solidFill>
                <a:latin typeface="宋体" pitchFamily="2" charset="-122"/>
              </a:rPr>
              <a:t>   </a:t>
            </a: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L</a:t>
            </a:r>
            <a:br>
              <a:rPr lang="en-US" altLang="zh-CN" sz="4000" b="1">
                <a:solidFill>
                  <a:schemeClr val="folHlink"/>
                </a:solidFill>
              </a:rPr>
            </a:br>
            <a:endParaRPr lang="en-US" altLang="zh-CN" sz="40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标题 10243"/>
          <p:cNvSpPr>
            <a:spLocks noGrp="1" noRot="1"/>
          </p:cNvSpPr>
          <p:nvPr>
            <p:ph type="title"/>
          </p:nvPr>
        </p:nvSpPr>
        <p:spPr>
          <a:xfrm>
            <a:off x="0" y="0"/>
            <a:ext cx="9144000" cy="6858000"/>
          </a:xfrm>
          <a:ln/>
        </p:spPr>
        <p:txBody>
          <a:bodyPr anchor="ctr" anchorCtr="0"/>
          <a:p>
            <a:pPr algn="l">
              <a:lnSpc>
                <a:spcPct val="120000"/>
              </a:lnSpc>
            </a:pPr>
            <a:r>
              <a:rPr lang="en-US" altLang="zh-CN" sz="4000"/>
              <a:t>        </a:t>
            </a:r>
            <a:br>
              <a:rPr lang="en-US" altLang="zh-CN" sz="4000" dirty="0"/>
            </a:br>
            <a:r>
              <a:rPr lang="en-US" altLang="zh-CN" sz="4000"/>
              <a:t> </a:t>
            </a:r>
            <a:r>
              <a:rPr lang="en-US" altLang="zh-CN" sz="4000" b="1">
                <a:solidFill>
                  <a:srgbClr val="800000"/>
                </a:solidFill>
              </a:rPr>
              <a:t>4.  DEBUG</a:t>
            </a:r>
            <a:r>
              <a:rPr lang="zh-CN" altLang="en-US" sz="4000" b="1" dirty="0">
                <a:solidFill>
                  <a:srgbClr val="800000"/>
                </a:solidFill>
              </a:rPr>
              <a:t>的主要命令</a:t>
            </a:r>
            <a:br>
              <a:rPr lang="zh-CN" altLang="en-US" sz="4000" dirty="0"/>
            </a:br>
            <a:r>
              <a:rPr lang="en-US" altLang="zh-CN" sz="4000" b="1">
                <a:solidFill>
                  <a:srgbClr val="003300"/>
                </a:solidFill>
              </a:rPr>
              <a:t>(1)  U</a:t>
            </a:r>
            <a:r>
              <a:rPr lang="zh-CN" altLang="en-US" sz="4000" b="1" dirty="0">
                <a:solidFill>
                  <a:srgbClr val="003300"/>
                </a:solidFill>
              </a:rPr>
              <a:t>（反汇编）：</a:t>
            </a:r>
            <a:r>
              <a:rPr lang="zh-CN" altLang="en-US" sz="4000" dirty="0">
                <a:solidFill>
                  <a:schemeClr val="tx1"/>
                </a:solidFill>
              </a:rPr>
              <a:t>将机器指令进行反汇编，默认的寄存器是</a:t>
            </a:r>
            <a:r>
              <a:rPr lang="en-US" altLang="zh-CN" sz="4000">
                <a:solidFill>
                  <a:schemeClr val="tx1"/>
                </a:solidFill>
              </a:rPr>
              <a:t>CS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en-US" altLang="zh-CN" sz="4000">
                <a:solidFill>
                  <a:schemeClr val="tx1"/>
                </a:solidFill>
              </a:rPr>
              <a:t>IP</a:t>
            </a:r>
            <a:r>
              <a:rPr lang="zh-CN" altLang="en-US" sz="4000" dirty="0">
                <a:solidFill>
                  <a:schemeClr val="tx1"/>
                </a:solidFill>
              </a:rPr>
              <a:t>，从指定地址开始反汇编</a:t>
            </a:r>
            <a:r>
              <a:rPr lang="en-US" altLang="zh-CN" sz="4000">
                <a:solidFill>
                  <a:schemeClr val="tx1"/>
                </a:solidFill>
              </a:rPr>
              <a:t>32</a:t>
            </a:r>
            <a:r>
              <a:rPr lang="zh-CN" altLang="en-US" sz="4000" dirty="0">
                <a:solidFill>
                  <a:schemeClr val="tx1"/>
                </a:solidFill>
              </a:rPr>
              <a:t>个字节，它的格式是：</a:t>
            </a:r>
            <a:br>
              <a:rPr lang="zh-CN" altLang="en-US" sz="4000" dirty="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U</a:t>
            </a:r>
            <a:r>
              <a:rPr lang="en-US" altLang="zh-CN" sz="4000">
                <a:solidFill>
                  <a:schemeClr val="tx1"/>
                </a:solidFill>
              </a:rPr>
              <a:t>[ START</a:t>
            </a:r>
            <a:r>
              <a:rPr lang="zh-CN" altLang="en-US" sz="4000" dirty="0">
                <a:solidFill>
                  <a:schemeClr val="tx1"/>
                </a:solidFill>
              </a:rPr>
              <a:t>－</a:t>
            </a:r>
            <a:r>
              <a:rPr lang="en-US" altLang="zh-CN" sz="4000">
                <a:solidFill>
                  <a:schemeClr val="tx1"/>
                </a:solidFill>
              </a:rPr>
              <a:t>ADDR]</a:t>
            </a:r>
            <a:r>
              <a:rPr lang="en-US" altLang="zh-CN" sz="4000"/>
              <a:t>   </a:t>
            </a:r>
            <a:br>
              <a:rPr lang="en-US" altLang="zh-CN" sz="400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U</a:t>
            </a:r>
            <a:r>
              <a:rPr lang="en-US" altLang="zh-CN" sz="4000">
                <a:solidFill>
                  <a:schemeClr val="tx1"/>
                </a:solidFill>
              </a:rPr>
              <a:t>[ START</a:t>
            </a:r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</a:rPr>
              <a:t>—</a:t>
            </a:r>
            <a:r>
              <a:rPr lang="en-US" altLang="zh-CN" sz="4000">
                <a:solidFill>
                  <a:schemeClr val="tx1"/>
                </a:solidFill>
              </a:rPr>
              <a:t>ADDR  END</a:t>
            </a:r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</a:rPr>
              <a:t>—</a:t>
            </a:r>
            <a:r>
              <a:rPr lang="en-US" altLang="zh-CN" sz="4000">
                <a:solidFill>
                  <a:schemeClr val="tx1"/>
                </a:solidFill>
              </a:rPr>
              <a:t>ADDR]</a:t>
            </a:r>
            <a:r>
              <a:rPr lang="en-US" altLang="zh-CN" sz="4000"/>
              <a:t>   </a:t>
            </a:r>
            <a:br>
              <a:rPr lang="en-US" altLang="zh-CN" sz="400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U  100</a:t>
            </a:r>
            <a:r>
              <a:rPr lang="en-US" altLang="zh-CN" sz="4000"/>
              <a:t>          </a:t>
            </a:r>
            <a:r>
              <a:rPr lang="zh-CN" altLang="en-US" sz="4000" dirty="0">
                <a:solidFill>
                  <a:schemeClr val="tx1"/>
                </a:solidFill>
              </a:rPr>
              <a:t>；汇编开始于</a:t>
            </a:r>
            <a:r>
              <a:rPr lang="en-US" altLang="zh-CN" sz="4000">
                <a:solidFill>
                  <a:schemeClr val="tx1"/>
                </a:solidFill>
              </a:rPr>
              <a:t>CS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en-US" altLang="zh-CN" sz="4000">
                <a:solidFill>
                  <a:schemeClr val="tx1"/>
                </a:solidFill>
              </a:rPr>
              <a:t>100</a:t>
            </a:r>
            <a:br>
              <a:rPr lang="en-US" altLang="zh-CN" sz="400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U  100  150</a:t>
            </a:r>
            <a:r>
              <a:rPr lang="en-US" altLang="zh-CN" sz="4000"/>
              <a:t>     </a:t>
            </a:r>
            <a:r>
              <a:rPr lang="zh-CN" altLang="en-US" sz="4000" dirty="0">
                <a:solidFill>
                  <a:schemeClr val="tx1"/>
                </a:solidFill>
              </a:rPr>
              <a:t>；反汇编从</a:t>
            </a:r>
            <a:r>
              <a:rPr lang="en-US" altLang="zh-CN" sz="4000">
                <a:solidFill>
                  <a:schemeClr val="tx1"/>
                </a:solidFill>
              </a:rPr>
              <a:t>100H </a:t>
            </a:r>
            <a:r>
              <a:rPr lang="zh-CN" altLang="en-US" sz="4000" dirty="0">
                <a:solidFill>
                  <a:schemeClr val="tx1"/>
                </a:solidFill>
              </a:rPr>
              <a:t>到					</a:t>
            </a:r>
            <a:r>
              <a:rPr lang="en-US" altLang="zh-CN" sz="4000">
                <a:solidFill>
                  <a:schemeClr val="tx1"/>
                </a:solidFill>
              </a:rPr>
              <a:t>150H</a:t>
            </a:r>
            <a:r>
              <a:rPr lang="zh-CN" altLang="en-US" sz="4000" dirty="0">
                <a:solidFill>
                  <a:schemeClr val="tx1"/>
                </a:solidFill>
              </a:rPr>
              <a:t>的内容。</a:t>
            </a:r>
            <a:br>
              <a:rPr lang="zh-CN" altLang="en-US" sz="4000" dirty="0">
                <a:solidFill>
                  <a:schemeClr val="tx1"/>
                </a:solidFill>
              </a:rPr>
            </a:b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3" name="标题 12292"/>
          <p:cNvSpPr>
            <a:spLocks noGrp="1" noRot="1"/>
          </p:cNvSpPr>
          <p:nvPr>
            <p:ph type="title"/>
          </p:nvPr>
        </p:nvSpPr>
        <p:spPr>
          <a:xfrm>
            <a:off x="0" y="0"/>
            <a:ext cx="9144000" cy="6858000"/>
          </a:xfrm>
          <a:ln/>
        </p:spPr>
        <p:txBody>
          <a:bodyPr anchor="ctr" anchorCtr="0"/>
          <a:p>
            <a:pPr marL="838200" indent="-838200" algn="l">
              <a:lnSpc>
                <a:spcPct val="140000"/>
              </a:lnSpc>
              <a:spcAft>
                <a:spcPct val="335000"/>
              </a:spcAft>
            </a:pPr>
            <a:r>
              <a:rPr lang="en-US" altLang="zh-CN" sz="4000" b="1">
                <a:solidFill>
                  <a:srgbClr val="003300"/>
                </a:solidFill>
                <a:latin typeface="宋体" pitchFamily="2" charset="-122"/>
              </a:rPr>
              <a:t>⑵</a:t>
            </a:r>
            <a:r>
              <a:rPr lang="en-US" altLang="zh-CN" sz="4000" b="1">
                <a:solidFill>
                  <a:srgbClr val="003300"/>
                </a:solidFill>
              </a:rPr>
              <a:t>T</a:t>
            </a:r>
            <a:r>
              <a:rPr lang="zh-CN" altLang="en-US" sz="4000" b="1" dirty="0">
                <a:solidFill>
                  <a:srgbClr val="003300"/>
                </a:solidFill>
              </a:rPr>
              <a:t>（跟踪）：</a:t>
            </a:r>
            <a:r>
              <a:rPr lang="zh-CN" altLang="en-US" sz="4000" b="1" dirty="0">
                <a:solidFill>
                  <a:schemeClr val="tx1"/>
                </a:solidFill>
              </a:rPr>
              <a:t>以单步方式执行程 序。</a:t>
            </a:r>
            <a:br>
              <a:rPr lang="zh-CN" altLang="en-US" sz="4000" b="1" dirty="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T</a:t>
            </a:r>
            <a:r>
              <a:rPr lang="en-US" altLang="zh-CN" sz="4000"/>
              <a:t>               </a:t>
            </a:r>
            <a:r>
              <a:rPr lang="zh-CN" altLang="en-US" sz="4000" dirty="0">
                <a:solidFill>
                  <a:schemeClr val="tx1"/>
                </a:solidFill>
              </a:rPr>
              <a:t>；执行一条指令。</a:t>
            </a:r>
            <a:br>
              <a:rPr lang="zh-CN" altLang="en-US" sz="4000" dirty="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T 10</a:t>
            </a:r>
            <a:r>
              <a:rPr lang="en-US" altLang="zh-CN" sz="4000"/>
              <a:t>          </a:t>
            </a:r>
            <a:r>
              <a:rPr lang="zh-CN" altLang="en-US" sz="4000" dirty="0">
                <a:solidFill>
                  <a:schemeClr val="tx1"/>
                </a:solidFill>
              </a:rPr>
              <a:t>；执行下面</a:t>
            </a:r>
            <a:r>
              <a:rPr lang="en-US" altLang="zh-CN" sz="4000">
                <a:solidFill>
                  <a:schemeClr val="tx1"/>
                </a:solidFill>
              </a:rPr>
              <a:t>10H</a:t>
            </a:r>
            <a:r>
              <a:rPr lang="zh-CN" altLang="en-US" sz="4000" dirty="0">
                <a:solidFill>
                  <a:schemeClr val="tx1"/>
                </a:solidFill>
              </a:rPr>
              <a:t>（</a:t>
            </a:r>
            <a:r>
              <a:rPr lang="en-US" altLang="zh-CN" sz="4000">
                <a:solidFill>
                  <a:schemeClr val="tx1"/>
                </a:solidFill>
              </a:rPr>
              <a:t>16</a:t>
            </a:r>
            <a:r>
              <a:rPr lang="zh-CN" altLang="en-US" sz="4000" dirty="0">
                <a:solidFill>
                  <a:schemeClr val="tx1"/>
                </a:solidFill>
              </a:rPr>
              <a:t>）   					条指令。</a:t>
            </a:r>
            <a:br>
              <a:rPr lang="zh-CN" altLang="en-US" sz="4000" dirty="0">
                <a:solidFill>
                  <a:schemeClr val="tx1"/>
                </a:solidFill>
              </a:rPr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T=3  2</a:t>
            </a:r>
            <a:r>
              <a:rPr lang="en-US" altLang="zh-CN" sz="4000"/>
              <a:t> 	 </a:t>
            </a:r>
            <a:r>
              <a:rPr lang="zh-CN" altLang="en-US" sz="4000" dirty="0">
                <a:solidFill>
                  <a:schemeClr val="tx1"/>
                </a:solidFill>
              </a:rPr>
              <a:t>；从指定</a:t>
            </a:r>
            <a:r>
              <a:rPr lang="en-US" altLang="zh-CN" sz="4000">
                <a:solidFill>
                  <a:schemeClr val="tx1"/>
                </a:solidFill>
              </a:rPr>
              <a:t>IP=0003</a:t>
            </a:r>
            <a:r>
              <a:rPr lang="zh-CN" altLang="en-US" sz="4000" dirty="0">
                <a:solidFill>
                  <a:schemeClr val="tx1"/>
                </a:solidFill>
              </a:rPr>
              <a:t>开始</a:t>
            </a:r>
            <a:r>
              <a:rPr lang="en-US" altLang="zh-CN" sz="4000">
                <a:solidFill>
                  <a:schemeClr val="tx1"/>
                </a:solidFill>
              </a:rPr>
              <a:t>,					</a:t>
            </a:r>
            <a:r>
              <a:rPr lang="zh-CN" altLang="en-US" sz="4000" dirty="0">
                <a:solidFill>
                  <a:schemeClr val="tx1"/>
                </a:solidFill>
              </a:rPr>
              <a:t>执行下面</a:t>
            </a:r>
            <a:r>
              <a:rPr lang="en-US" altLang="zh-CN" sz="4000">
                <a:solidFill>
                  <a:schemeClr val="tx1"/>
                </a:solidFill>
              </a:rPr>
              <a:t>2</a:t>
            </a:r>
            <a:r>
              <a:rPr lang="zh-CN" altLang="en-US" sz="4000" dirty="0">
                <a:solidFill>
                  <a:schemeClr val="tx1"/>
                </a:solidFill>
              </a:rPr>
              <a:t>条指令</a:t>
            </a:r>
            <a:r>
              <a:rPr lang="en-US" altLang="zh-CN" sz="4000">
                <a:solidFill>
                  <a:schemeClr val="tx1"/>
                </a:solidFill>
              </a:rPr>
              <a:t>.</a:t>
            </a:r>
            <a:endParaRPr lang="en-US" altLang="zh-CN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4" name="标题 15363"/>
          <p:cNvSpPr>
            <a:spLocks noGrp="1" noRot="1"/>
          </p:cNvSpPr>
          <p:nvPr>
            <p:ph type="title"/>
          </p:nvPr>
        </p:nvSpPr>
        <p:spPr>
          <a:xfrm>
            <a:off x="179388" y="0"/>
            <a:ext cx="8964612" cy="6553200"/>
          </a:xfrm>
          <a:ln/>
        </p:spPr>
        <p:txBody>
          <a:bodyPr anchor="ctr" anchorCtr="0"/>
          <a:p>
            <a:pPr marL="838200" indent="-838200" algn="l">
              <a:lnSpc>
                <a:spcPct val="150000"/>
              </a:lnSpc>
            </a:pPr>
            <a:r>
              <a:rPr lang="en-US" altLang="en-US" sz="4000" b="1">
                <a:solidFill>
                  <a:srgbClr val="003300"/>
                </a:solidFill>
              </a:rPr>
              <a:t>⑶</a:t>
            </a:r>
            <a:r>
              <a:rPr lang="en-US" altLang="zh-CN" sz="4000" b="1">
                <a:solidFill>
                  <a:srgbClr val="003300"/>
                </a:solidFill>
              </a:rPr>
              <a:t>A   (</a:t>
            </a:r>
            <a:r>
              <a:rPr lang="zh-CN" altLang="en-US" sz="4000" b="1" dirty="0">
                <a:solidFill>
                  <a:srgbClr val="003300"/>
                </a:solidFill>
              </a:rPr>
              <a:t>把符号指令汇编成机器码）：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－</a:t>
            </a:r>
            <a:r>
              <a:rPr lang="en-US" altLang="zh-CN" sz="4800">
                <a:solidFill>
                  <a:schemeClr val="folHlink"/>
                </a:solidFill>
              </a:rPr>
              <a:t>A  100</a:t>
            </a:r>
            <a:r>
              <a:rPr lang="en-US" altLang="zh-CN" sz="4000"/>
              <a:t>  </a:t>
            </a:r>
            <a:r>
              <a:rPr lang="zh-CN" altLang="en-US" sz="4000" dirty="0">
                <a:solidFill>
                  <a:schemeClr val="tx1"/>
                </a:solidFill>
              </a:rPr>
              <a:t>；从指定地址</a:t>
            </a:r>
            <a:r>
              <a:rPr lang="en-US" altLang="zh-CN" sz="4000">
                <a:solidFill>
                  <a:schemeClr val="tx1"/>
                </a:solidFill>
              </a:rPr>
              <a:t>100H</a:t>
            </a:r>
            <a:r>
              <a:rPr lang="zh-CN" altLang="en-US" sz="4000" dirty="0">
                <a:solidFill>
                  <a:schemeClr val="tx1"/>
                </a:solidFill>
              </a:rPr>
              <a:t>开始  				汇编，结果写入内存。 </a:t>
            </a:r>
            <a:br>
              <a:rPr lang="zh-CN" altLang="en-US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－</a:t>
            </a:r>
            <a:r>
              <a:rPr lang="en-US" altLang="zh-CN" sz="5400">
                <a:solidFill>
                  <a:schemeClr val="folHlink"/>
                </a:solidFill>
              </a:rPr>
              <a:t>A</a:t>
            </a:r>
            <a:r>
              <a:rPr lang="en-US" altLang="zh-CN" sz="5400"/>
              <a:t>      </a:t>
            </a:r>
            <a:r>
              <a:rPr lang="en-US" altLang="zh-CN" sz="4000"/>
              <a:t>    </a:t>
            </a:r>
            <a:r>
              <a:rPr lang="zh-CN" altLang="en-US" sz="4000" dirty="0">
                <a:solidFill>
                  <a:schemeClr val="tx1"/>
                </a:solidFill>
              </a:rPr>
              <a:t>；不指定地址，则从上				  次	</a:t>
            </a:r>
            <a:r>
              <a:rPr lang="en-US" altLang="zh-CN" sz="4000">
                <a:solidFill>
                  <a:schemeClr val="tx1"/>
                </a:solidFill>
              </a:rPr>
              <a:t>A</a:t>
            </a:r>
            <a:r>
              <a:rPr lang="zh-CN" altLang="en-US" sz="4000" dirty="0">
                <a:solidFill>
                  <a:schemeClr val="tx1"/>
                </a:solidFill>
              </a:rPr>
              <a:t>命令开始汇编。</a:t>
            </a:r>
            <a:br>
              <a:rPr lang="zh-CN" altLang="en-US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  </a:t>
            </a:r>
            <a:r>
              <a:rPr lang="zh-CN" altLang="en-US" sz="4000" b="1" dirty="0"/>
              <a:t>在</a:t>
            </a:r>
            <a:r>
              <a:rPr lang="en-US" altLang="zh-CN" sz="4000" b="1"/>
              <a:t>A</a:t>
            </a:r>
            <a:r>
              <a:rPr lang="zh-CN" altLang="en-US" sz="4000" b="1" dirty="0"/>
              <a:t>命令下不能使用字段名，</a:t>
            </a:r>
            <a:r>
              <a:rPr lang="en-US" altLang="zh-CN" sz="4000" b="1"/>
              <a:t>A</a:t>
            </a:r>
            <a:r>
              <a:rPr lang="zh-CN" altLang="en-US" sz="4000" b="1" dirty="0"/>
              <a:t>令只识别指令和</a:t>
            </a:r>
            <a:r>
              <a:rPr lang="en-US" altLang="zh-CN" sz="4000" b="1"/>
              <a:t>DB</a:t>
            </a:r>
            <a:r>
              <a:rPr lang="zh-CN" altLang="en-US" sz="4000" b="1" dirty="0"/>
              <a:t>、</a:t>
            </a:r>
            <a:r>
              <a:rPr lang="en-US" altLang="zh-CN" sz="4000" b="1"/>
              <a:t>DW</a:t>
            </a:r>
            <a:r>
              <a:rPr lang="zh-CN" altLang="en-US" sz="4000" b="1" dirty="0"/>
              <a:t>的伪指令 。</a:t>
            </a:r>
            <a:endParaRPr lang="zh-CN" altLang="en-US" sz="4000" b="1" dirty="0"/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标题 17411"/>
          <p:cNvSpPr>
            <a:spLocks noGrp="1" noRot="1"/>
          </p:cNvSpPr>
          <p:nvPr>
            <p:ph type="title"/>
          </p:nvPr>
        </p:nvSpPr>
        <p:spPr>
          <a:xfrm>
            <a:off x="0" y="0"/>
            <a:ext cx="9144000" cy="6858000"/>
          </a:xfrm>
          <a:ln/>
        </p:spPr>
        <p:txBody>
          <a:bodyPr anchor="ctr" anchorCtr="0"/>
          <a:p>
            <a:pPr marL="838200" indent="-838200" algn="l">
              <a:lnSpc>
                <a:spcPct val="125000"/>
              </a:lnSpc>
            </a:pPr>
            <a:r>
              <a:rPr lang="en-US" altLang="zh-CN" b="1">
                <a:solidFill>
                  <a:srgbClr val="003300"/>
                </a:solidFill>
                <a:latin typeface="宋体" pitchFamily="2" charset="-122"/>
              </a:rPr>
              <a:t>⑷</a:t>
            </a:r>
            <a:r>
              <a:rPr lang="en-US" altLang="zh-CN" b="1">
                <a:solidFill>
                  <a:srgbClr val="003300"/>
                </a:solidFill>
              </a:rPr>
              <a:t>G </a:t>
            </a:r>
            <a:r>
              <a:rPr lang="zh-CN" altLang="en-US" b="1" dirty="0">
                <a:solidFill>
                  <a:srgbClr val="003300"/>
                </a:solidFill>
              </a:rPr>
              <a:t>（运行可执行程序）：</a:t>
            </a:r>
            <a:br>
              <a:rPr lang="zh-CN" altLang="en-US" dirty="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G  200</a:t>
            </a:r>
            <a:r>
              <a:rPr lang="en-US" altLang="zh-CN" sz="4000"/>
              <a:t>    </a:t>
            </a:r>
            <a:r>
              <a:rPr lang="zh-CN" altLang="en-US" sz="4000" dirty="0">
                <a:solidFill>
                  <a:schemeClr val="tx1"/>
                </a:solidFill>
              </a:rPr>
              <a:t>；</a:t>
            </a:r>
            <a:r>
              <a:rPr lang="zh-CN" altLang="en-US" sz="3600" dirty="0">
                <a:solidFill>
                  <a:schemeClr val="tx1"/>
                </a:solidFill>
              </a:rPr>
              <a:t>从程序当前地址 			                 执行到</a:t>
            </a:r>
            <a:r>
              <a:rPr lang="en-US" altLang="zh-CN" sz="3600">
                <a:solidFill>
                  <a:schemeClr val="tx1"/>
                </a:solidFill>
              </a:rPr>
              <a:t>200H</a:t>
            </a:r>
            <a:r>
              <a:rPr lang="zh-CN" altLang="en-US" sz="3600" dirty="0">
                <a:solidFill>
                  <a:schemeClr val="tx1"/>
                </a:solidFill>
              </a:rPr>
              <a:t>结束</a:t>
            </a:r>
            <a:br>
              <a:rPr lang="zh-CN" altLang="en-US" sz="4000" dirty="0"/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G</a:t>
            </a:r>
            <a:r>
              <a:rPr lang="en-US" altLang="zh-CN" sz="4000"/>
              <a:t>            </a:t>
            </a:r>
            <a:r>
              <a:rPr lang="zh-CN" altLang="en-US" sz="4000" dirty="0">
                <a:solidFill>
                  <a:schemeClr val="tx1"/>
                </a:solidFill>
              </a:rPr>
              <a:t>；</a:t>
            </a:r>
            <a:r>
              <a:rPr lang="zh-CN" altLang="en-US" sz="3600" dirty="0">
                <a:solidFill>
                  <a:schemeClr val="tx1"/>
                </a:solidFill>
              </a:rPr>
              <a:t>从程序当前位置执行					到程序结束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G  =200  260</a:t>
            </a:r>
            <a:r>
              <a:rPr lang="en-US" altLang="zh-CN" sz="4000"/>
              <a:t>            </a:t>
            </a:r>
            <a:br>
              <a:rPr lang="en-US" altLang="zh-CN" sz="4000"/>
            </a:br>
            <a:r>
              <a:rPr lang="zh-CN" altLang="en-US" sz="3600" dirty="0">
                <a:solidFill>
                  <a:schemeClr val="tx1"/>
                </a:solidFill>
              </a:rPr>
              <a:t>；从指定（</a:t>
            </a:r>
            <a:r>
              <a:rPr lang="en-US" altLang="zh-CN" sz="3600">
                <a:solidFill>
                  <a:schemeClr val="tx1"/>
                </a:solidFill>
              </a:rPr>
              <a:t>200H</a:t>
            </a:r>
            <a:r>
              <a:rPr lang="zh-CN" altLang="en-US" sz="3600" dirty="0">
                <a:solidFill>
                  <a:schemeClr val="tx1"/>
                </a:solidFill>
              </a:rPr>
              <a:t>）或当前地址开始执行， 遇到断点（</a:t>
            </a:r>
            <a:r>
              <a:rPr lang="en-US" altLang="zh-CN" sz="3600">
                <a:solidFill>
                  <a:schemeClr val="tx1"/>
                </a:solidFill>
              </a:rPr>
              <a:t>260H</a:t>
            </a:r>
            <a:r>
              <a:rPr lang="zh-CN" altLang="en-US" sz="3600" dirty="0">
                <a:solidFill>
                  <a:schemeClr val="tx1"/>
                </a:solidFill>
              </a:rPr>
              <a:t>）停止，显示寄存器和标志寄存器的内容。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1" name="矩形 19460"/>
          <p:cNvSpPr/>
          <p:nvPr/>
        </p:nvSpPr>
        <p:spPr>
          <a:xfrm>
            <a:off x="250825" y="0"/>
            <a:ext cx="8893175" cy="6726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en-US" altLang="en-US" b="1">
                <a:solidFill>
                  <a:srgbClr val="003300"/>
                </a:solidFill>
                <a:latin typeface="Arial" panose="020B0604020202020204" pitchFamily="34" charset="0"/>
              </a:rPr>
              <a:t>⑸</a:t>
            </a:r>
            <a:r>
              <a:rPr lang="en-US" altLang="zh-CN" b="1">
                <a:solidFill>
                  <a:srgbClr val="003300"/>
                </a:solidFill>
                <a:latin typeface="Arial" panose="020B0604020202020204" pitchFamily="34" charset="0"/>
              </a:rPr>
              <a:t>E</a:t>
            </a:r>
            <a:r>
              <a:rPr lang="zh-CN" altLang="en-US" b="1" dirty="0">
                <a:solidFill>
                  <a:srgbClr val="003300"/>
                </a:solidFill>
                <a:latin typeface="Arial" panose="020B0604020202020204" pitchFamily="34" charset="0"/>
              </a:rPr>
              <a:t>（检查修改内存单元内容）：</a:t>
            </a:r>
            <a:br>
              <a:rPr lang="zh-CN" altLang="en-US" b="1" dirty="0">
                <a:solidFill>
                  <a:srgbClr val="003300"/>
                </a:solidFill>
                <a:latin typeface="Arial" panose="020B0604020202020204" pitchFamily="34" charset="0"/>
              </a:rPr>
            </a:br>
            <a:r>
              <a:rPr lang="zh-CN" altLang="en-US" b="1" dirty="0">
                <a:solidFill>
                  <a:srgbClr val="003300"/>
                </a:solidFill>
                <a:latin typeface="Arial" panose="020B0604020202020204" pitchFamily="34" charset="0"/>
              </a:rPr>
              <a:t>   </a:t>
            </a:r>
            <a:r>
              <a:rPr lang="zh-CN" altLang="en-US" dirty="0">
                <a:latin typeface="Arial" panose="020B0604020202020204" pitchFamily="34" charset="0"/>
              </a:rPr>
              <a:t>默认寄存器是</a:t>
            </a:r>
            <a:r>
              <a:rPr lang="en-US" altLang="zh-CN">
                <a:latin typeface="Arial" panose="020B0604020202020204" pitchFamily="34" charset="0"/>
              </a:rPr>
              <a:t>DS</a:t>
            </a:r>
            <a:r>
              <a:rPr lang="zh-CN" altLang="en-US" dirty="0">
                <a:latin typeface="Arial" panose="020B0604020202020204" pitchFamily="34" charset="0"/>
              </a:rPr>
              <a:t>，格式是：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  －</a:t>
            </a:r>
            <a:r>
              <a:rPr lang="en-US" altLang="zh-CN">
                <a:latin typeface="Arial" panose="020B0604020202020204" pitchFamily="34" charset="0"/>
              </a:rPr>
              <a:t>E[ ADDRESS]  [</a:t>
            </a:r>
            <a:r>
              <a:rPr lang="zh-CN" altLang="en-US" dirty="0">
                <a:latin typeface="Arial" panose="020B0604020202020204" pitchFamily="34" charset="0"/>
              </a:rPr>
              <a:t>表</a:t>
            </a:r>
            <a:r>
              <a:rPr lang="en-US" altLang="zh-CN">
                <a:latin typeface="Arial" panose="020B0604020202020204" pitchFamily="34" charset="0"/>
              </a:rPr>
              <a:t>]</a:t>
            </a:r>
            <a:br>
              <a:rPr lang="en-US" altLang="zh-CN">
                <a:latin typeface="Arial" panose="020B0604020202020204" pitchFamily="34" charset="0"/>
              </a:rPr>
            </a:br>
            <a:r>
              <a:rPr lang="en-US" altLang="zh-CN">
                <a:latin typeface="Arial" panose="020B0604020202020204" pitchFamily="34" charset="0"/>
              </a:rPr>
              <a:t>  </a:t>
            </a:r>
            <a:r>
              <a:rPr lang="zh-CN" altLang="en-US" b="1" dirty="0">
                <a:latin typeface="Arial" panose="020B0604020202020204" pitchFamily="34" charset="0"/>
              </a:rPr>
              <a:t>－</a:t>
            </a:r>
            <a:r>
              <a:rPr lang="en-US" altLang="zh-CN" b="1">
                <a:solidFill>
                  <a:schemeClr val="folHlink"/>
                </a:solidFill>
                <a:latin typeface="Arial" panose="020B0604020202020204" pitchFamily="34" charset="0"/>
              </a:rPr>
              <a:t>E  105  13  3A  21</a:t>
            </a: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            </a:t>
            </a:r>
            <a:endParaRPr lang="en-US" altLang="zh-CN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3600" dirty="0">
                <a:latin typeface="Arial" panose="020B0604020202020204" pitchFamily="34" charset="0"/>
              </a:rPr>
              <a:t>；从</a:t>
            </a:r>
            <a:r>
              <a:rPr lang="en-US" altLang="zh-CN" sz="3600">
                <a:latin typeface="Arial" panose="020B0604020202020204" pitchFamily="34" charset="0"/>
              </a:rPr>
              <a:t>DS</a:t>
            </a:r>
            <a:r>
              <a:rPr lang="zh-CN" altLang="en-US" sz="3600" dirty="0">
                <a:latin typeface="Arial" panose="020B0604020202020204" pitchFamily="34" charset="0"/>
              </a:rPr>
              <a:t>：</a:t>
            </a:r>
            <a:r>
              <a:rPr lang="en-US" altLang="zh-CN" sz="3600">
                <a:latin typeface="Arial" panose="020B0604020202020204" pitchFamily="34" charset="0"/>
              </a:rPr>
              <a:t>105H</a:t>
            </a:r>
            <a:r>
              <a:rPr lang="zh-CN" altLang="en-US" sz="3600" dirty="0">
                <a:latin typeface="Arial" panose="020B0604020202020204" pitchFamily="34" charset="0"/>
              </a:rPr>
              <a:t>开始输入</a:t>
            </a:r>
            <a:r>
              <a:rPr lang="en-US" altLang="zh-CN" sz="3600">
                <a:latin typeface="Arial" panose="020B0604020202020204" pitchFamily="34" charset="0"/>
              </a:rPr>
              <a:t>3</a:t>
            </a:r>
            <a:r>
              <a:rPr lang="zh-CN" altLang="en-US" sz="3600" dirty="0">
                <a:latin typeface="Arial" panose="020B0604020202020204" pitchFamily="34" charset="0"/>
              </a:rPr>
              <a:t>个字节的内容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  </a:t>
            </a:r>
            <a:r>
              <a:rPr lang="zh-CN" altLang="en-US" b="1" dirty="0">
                <a:latin typeface="Arial" panose="020B0604020202020204" pitchFamily="34" charset="0"/>
              </a:rPr>
              <a:t>－</a:t>
            </a:r>
            <a:r>
              <a:rPr lang="en-US" altLang="zh-CN" b="1">
                <a:solidFill>
                  <a:schemeClr val="folHlink"/>
                </a:solidFill>
                <a:latin typeface="Arial" panose="020B0604020202020204" pitchFamily="34" charset="0"/>
              </a:rPr>
              <a:t>E  CS</a:t>
            </a:r>
            <a:r>
              <a:rPr lang="zh-CN" altLang="en-US" b="1" dirty="0">
                <a:solidFill>
                  <a:schemeClr val="folHlink"/>
                </a:solidFill>
                <a:latin typeface="Arial" panose="020B0604020202020204" pitchFamily="34" charset="0"/>
              </a:rPr>
              <a:t>：</a:t>
            </a:r>
            <a:r>
              <a:rPr lang="en-US" altLang="zh-CN" b="1">
                <a:solidFill>
                  <a:schemeClr val="folHlink"/>
                </a:solidFill>
                <a:latin typeface="Arial" panose="020B0604020202020204" pitchFamily="34" charset="0"/>
              </a:rPr>
              <a:t>211  21 2A</a:t>
            </a: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         </a:t>
            </a:r>
            <a:endParaRPr lang="en-US" altLang="zh-CN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3600" dirty="0">
                <a:latin typeface="Arial" panose="020B0604020202020204" pitchFamily="34" charset="0"/>
              </a:rPr>
              <a:t>；从</a:t>
            </a:r>
            <a:r>
              <a:rPr lang="en-US" altLang="zh-CN" sz="3600">
                <a:latin typeface="Arial" panose="020B0604020202020204" pitchFamily="34" charset="0"/>
              </a:rPr>
              <a:t>CS</a:t>
            </a:r>
            <a:r>
              <a:rPr lang="zh-CN" altLang="en-US" sz="3600" dirty="0">
                <a:latin typeface="Arial" panose="020B0604020202020204" pitchFamily="34" charset="0"/>
              </a:rPr>
              <a:t>：</a:t>
            </a:r>
            <a:r>
              <a:rPr lang="en-US" altLang="zh-CN" sz="3600">
                <a:latin typeface="Arial" panose="020B0604020202020204" pitchFamily="34" charset="0"/>
              </a:rPr>
              <a:t>211H</a:t>
            </a:r>
            <a:r>
              <a:rPr lang="zh-CN" altLang="en-US" sz="3600" dirty="0">
                <a:latin typeface="Arial" panose="020B0604020202020204" pitchFamily="34" charset="0"/>
              </a:rPr>
              <a:t>开始输入</a:t>
            </a:r>
            <a:r>
              <a:rPr lang="en-US" altLang="zh-CN" sz="3600">
                <a:latin typeface="Arial" panose="020B0604020202020204" pitchFamily="34" charset="0"/>
              </a:rPr>
              <a:t>2</a:t>
            </a:r>
            <a:r>
              <a:rPr lang="zh-CN" altLang="en-US" sz="3600" dirty="0">
                <a:latin typeface="Arial" panose="020B0604020202020204" pitchFamily="34" charset="0"/>
              </a:rPr>
              <a:t>个字节的内容</a:t>
            </a:r>
            <a:b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zh-CN" altLang="en-US" b="1" dirty="0">
                <a:latin typeface="Arial" panose="020B0604020202020204" pitchFamily="34" charset="0"/>
              </a:rPr>
              <a:t>－</a:t>
            </a:r>
            <a:r>
              <a:rPr lang="en-US" altLang="zh-CN" b="1">
                <a:solidFill>
                  <a:schemeClr val="folHlink"/>
                </a:solidFill>
                <a:latin typeface="Arial" panose="020B0604020202020204" pitchFamily="34" charset="0"/>
              </a:rPr>
              <a:t>E  110   ‘anything’</a:t>
            </a: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            </a:t>
            </a:r>
            <a:endParaRPr lang="en-US" altLang="zh-CN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3600" dirty="0">
                <a:latin typeface="Arial" panose="020B0604020202020204" pitchFamily="34" charset="0"/>
              </a:rPr>
              <a:t>；输入从</a:t>
            </a:r>
            <a:r>
              <a:rPr lang="en-US" altLang="zh-CN" sz="3600">
                <a:latin typeface="Arial" panose="020B0604020202020204" pitchFamily="34" charset="0"/>
              </a:rPr>
              <a:t>DS</a:t>
            </a:r>
            <a:r>
              <a:rPr lang="zh-CN" altLang="en-US" sz="3600" dirty="0">
                <a:latin typeface="Arial" panose="020B0604020202020204" pitchFamily="34" charset="0"/>
              </a:rPr>
              <a:t>：</a:t>
            </a:r>
            <a:r>
              <a:rPr lang="en-US" altLang="zh-CN" sz="3600">
                <a:latin typeface="Arial" panose="020B0604020202020204" pitchFamily="34" charset="0"/>
              </a:rPr>
              <a:t>110H</a:t>
            </a:r>
            <a:r>
              <a:rPr lang="zh-CN" altLang="en-US" sz="3600" dirty="0">
                <a:latin typeface="Arial" panose="020B0604020202020204" pitchFamily="34" charset="0"/>
              </a:rPr>
              <a:t>开始的字符串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8" name="标题 21507"/>
          <p:cNvSpPr>
            <a:spLocks noGrp="1" noRot="1"/>
          </p:cNvSpPr>
          <p:nvPr>
            <p:ph type="title"/>
          </p:nvPr>
        </p:nvSpPr>
        <p:spPr>
          <a:xfrm>
            <a:off x="0" y="0"/>
            <a:ext cx="9144000" cy="6858000"/>
          </a:xfrm>
          <a:ln/>
        </p:spPr>
        <p:txBody>
          <a:bodyPr anchor="ctr" anchorCtr="0"/>
          <a:p>
            <a:pPr algn="l">
              <a:lnSpc>
                <a:spcPct val="140000"/>
              </a:lnSpc>
            </a:pP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E  12C</a:t>
            </a:r>
            <a:r>
              <a:rPr lang="en-US" altLang="zh-CN" sz="4000"/>
              <a:t>    </a:t>
            </a:r>
            <a:r>
              <a:rPr lang="zh-CN" altLang="en-US" sz="4000" dirty="0">
                <a:solidFill>
                  <a:schemeClr val="tx1"/>
                </a:solidFill>
              </a:rPr>
              <a:t>；</a:t>
            </a:r>
            <a:r>
              <a:rPr lang="zh-CN" altLang="en-US" sz="3600" dirty="0">
                <a:solidFill>
                  <a:schemeClr val="tx1"/>
                </a:solidFill>
              </a:rPr>
              <a:t>检查修改</a:t>
            </a:r>
            <a:r>
              <a:rPr lang="en-US" altLang="zh-CN" sz="3600">
                <a:solidFill>
                  <a:schemeClr val="tx1"/>
                </a:solidFill>
              </a:rPr>
              <a:t>DS</a:t>
            </a:r>
            <a:r>
              <a:rPr lang="zh-CN" altLang="en-US" sz="3600" dirty="0">
                <a:solidFill>
                  <a:schemeClr val="tx1"/>
                </a:solidFill>
              </a:rPr>
              <a:t>：</a:t>
            </a:r>
            <a:r>
              <a:rPr lang="en-US" altLang="zh-CN" sz="3600">
                <a:solidFill>
                  <a:schemeClr val="tx1"/>
                </a:solidFill>
              </a:rPr>
              <a:t>12C</a:t>
            </a:r>
            <a:r>
              <a:rPr lang="zh-CN" altLang="en-US" sz="3600" dirty="0">
                <a:solidFill>
                  <a:schemeClr val="tx1"/>
                </a:solidFill>
              </a:rPr>
              <a:t>的内容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       </a:t>
            </a:r>
            <a:r>
              <a:rPr lang="zh-CN" altLang="en-US" sz="3200" b="1" dirty="0">
                <a:solidFill>
                  <a:srgbClr val="000066"/>
                </a:solidFill>
              </a:rPr>
              <a:t>该操作等待从键盘的输入一个或多个十六进制值的字节， 字节之间用空格隔开。</a:t>
            </a:r>
            <a:br>
              <a:rPr lang="zh-CN" altLang="en-US" sz="3200" b="1" dirty="0">
                <a:solidFill>
                  <a:srgbClr val="000066"/>
                </a:solidFill>
              </a:rPr>
            </a:br>
            <a:r>
              <a:rPr lang="en-US" altLang="zh-CN" sz="3600" b="1">
                <a:solidFill>
                  <a:srgbClr val="003300"/>
                </a:solidFill>
              </a:rPr>
              <a:t>(6)   D</a:t>
            </a:r>
            <a:r>
              <a:rPr lang="zh-CN" altLang="en-US" sz="3600" b="1" dirty="0">
                <a:solidFill>
                  <a:srgbClr val="003300"/>
                </a:solidFill>
              </a:rPr>
              <a:t>（显示存储器的内容）：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     默认寄存器是</a:t>
            </a:r>
            <a:r>
              <a:rPr lang="en-US" altLang="zh-CN" sz="3600">
                <a:solidFill>
                  <a:schemeClr val="tx1"/>
                </a:solidFill>
              </a:rPr>
              <a:t>DS</a:t>
            </a:r>
            <a:r>
              <a:rPr lang="zh-CN" altLang="en-US" sz="3600" dirty="0">
                <a:solidFill>
                  <a:schemeClr val="tx1"/>
                </a:solidFill>
              </a:rPr>
              <a:t>，格式是：</a:t>
            </a:r>
            <a:r>
              <a:rPr lang="zh-CN" altLang="en-US" sz="3600" dirty="0"/>
              <a:t> 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</a:rPr>
              <a:t>－</a:t>
            </a:r>
            <a:r>
              <a:rPr lang="en-US" altLang="zh-CN" sz="3600" b="1">
                <a:solidFill>
                  <a:schemeClr val="folHlink"/>
                </a:solidFill>
              </a:rPr>
              <a:t>D  200</a:t>
            </a:r>
            <a:r>
              <a:rPr lang="en-US" altLang="zh-CN" sz="3600"/>
              <a:t>     </a:t>
            </a:r>
            <a:r>
              <a:rPr lang="zh-CN" altLang="en-US" sz="3600" dirty="0">
                <a:solidFill>
                  <a:schemeClr val="tx1"/>
                </a:solidFill>
              </a:rPr>
              <a:t>；显示从</a:t>
            </a:r>
            <a:r>
              <a:rPr lang="en-US" altLang="zh-CN" sz="3600">
                <a:solidFill>
                  <a:schemeClr val="tx1"/>
                </a:solidFill>
              </a:rPr>
              <a:t>DS</a:t>
            </a:r>
            <a:r>
              <a:rPr lang="zh-CN" altLang="en-US" sz="3600" dirty="0">
                <a:solidFill>
                  <a:schemeClr val="tx1"/>
                </a:solidFill>
              </a:rPr>
              <a:t>：</a:t>
            </a:r>
            <a:r>
              <a:rPr lang="en-US" altLang="zh-CN" sz="3600">
                <a:solidFill>
                  <a:schemeClr val="tx1"/>
                </a:solidFill>
              </a:rPr>
              <a:t>200H</a:t>
            </a:r>
            <a:r>
              <a:rPr lang="zh-CN" altLang="en-US" sz="3600" dirty="0">
                <a:solidFill>
                  <a:schemeClr val="tx1"/>
                </a:solidFill>
              </a:rPr>
              <a:t>处开始的 			</a:t>
            </a:r>
            <a:r>
              <a:rPr lang="en-US" altLang="zh-CN" sz="3600">
                <a:solidFill>
                  <a:schemeClr val="tx1"/>
                </a:solidFill>
              </a:rPr>
              <a:t>80H</a:t>
            </a:r>
            <a:r>
              <a:rPr lang="zh-CN" altLang="en-US" sz="3600" dirty="0">
                <a:solidFill>
                  <a:schemeClr val="tx1"/>
                </a:solidFill>
              </a:rPr>
              <a:t>的字节的内容。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zh-CN" altLang="en-US" sz="4000" b="1" dirty="0">
                <a:solidFill>
                  <a:schemeClr val="tx1"/>
                </a:solidFill>
              </a:rPr>
              <a:t>－</a:t>
            </a:r>
            <a:r>
              <a:rPr lang="en-US" altLang="zh-CN" sz="4000" b="1">
                <a:solidFill>
                  <a:schemeClr val="folHlink"/>
                </a:solidFill>
              </a:rPr>
              <a:t>D</a:t>
            </a:r>
            <a:r>
              <a:rPr lang="en-US" altLang="zh-CN" sz="4000"/>
              <a:t>           </a:t>
            </a:r>
            <a:r>
              <a:rPr lang="zh-CN" altLang="en-US" sz="4000" dirty="0">
                <a:solidFill>
                  <a:schemeClr val="tx1"/>
                </a:solidFill>
              </a:rPr>
              <a:t>；</a:t>
            </a:r>
            <a:r>
              <a:rPr lang="zh-CN" altLang="en-US" sz="36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显示从上一次结果处开始的    			</a:t>
            </a:r>
            <a:r>
              <a:rPr lang="en-US" altLang="zh-CN" sz="3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80H</a:t>
            </a:r>
            <a:r>
              <a:rPr lang="zh-CN" altLang="en-US" sz="36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个字节的内容。</a:t>
            </a:r>
            <a:endParaRPr lang="zh-CN" altLang="en-US" sz="36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砖雕艺术">
  <a:themeElements>
    <a:clrScheme name="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50505"/>
      </a:accent4>
      <a:accent5>
        <a:srgbClr val="FFFFCA"/>
      </a:accent5>
      <a:accent6>
        <a:srgbClr val="E5B75B"/>
      </a:accent6>
      <a:hlink>
        <a:srgbClr val="0066FF"/>
      </a:hlink>
      <a:folHlink>
        <a:srgbClr val="CC33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50505"/>
        </a:accent4>
        <a:accent5>
          <a:srgbClr val="FFFFCA"/>
        </a:accent5>
        <a:accent6>
          <a:srgbClr val="E5B75B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5D3"/>
        </a:accent3>
        <a:accent4>
          <a:srgbClr val="2A2A83"/>
        </a:accent4>
        <a:accent5>
          <a:srgbClr val="D8F2F5"/>
        </a:accent5>
        <a:accent6>
          <a:srgbClr val="E5B7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9"/>
        </a:accent4>
        <a:accent5>
          <a:srgbClr val="FFFFFF"/>
        </a:accent5>
        <a:accent6>
          <a:srgbClr val="0089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F"/>
        </a:accent4>
        <a:accent5>
          <a:srgbClr val="FFFFCA"/>
        </a:accent5>
        <a:accent6>
          <a:srgbClr val="E5B7E5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6F2FA"/>
        </a:accent5>
        <a:accent6>
          <a:srgbClr val="E5B7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757"/>
        </a:accent4>
        <a:accent5>
          <a:srgbClr val="F2F2F2"/>
        </a:accent5>
        <a:accent6>
          <a:srgbClr val="E55B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B4B71"/>
        </a:accent4>
        <a:accent5>
          <a:srgbClr val="FFFFE2"/>
        </a:accent5>
        <a:accent6>
          <a:srgbClr val="89B7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3"/>
        </a:accent4>
        <a:accent5>
          <a:srgbClr val="D3E5D9"/>
        </a:accent5>
        <a:accent6>
          <a:srgbClr val="E589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0</TotalTime>
  <Words>1908</Words>
  <Application>WPS 文字</Application>
  <PresentationFormat>在屏幕上显示</PresentationFormat>
  <Paragraphs>43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汉仪书宋二KW</vt:lpstr>
      <vt:lpstr>Wingdings 2</vt:lpstr>
      <vt:lpstr>Arial Unicode MS</vt:lpstr>
      <vt:lpstr>微软雅黑</vt:lpstr>
      <vt:lpstr>汉仪旗黑</vt:lpstr>
      <vt:lpstr>宋体</vt:lpstr>
      <vt:lpstr>砖雕艺术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DEBUG的使用及调试方法</dc:title>
  <dc:creator>zd</dc:creator>
  <cp:lastModifiedBy>叶十一</cp:lastModifiedBy>
  <cp:revision>25</cp:revision>
  <dcterms:created xsi:type="dcterms:W3CDTF">2022-09-16T02:26:22Z</dcterms:created>
  <dcterms:modified xsi:type="dcterms:W3CDTF">2022-09-16T02:26:22Z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2052-3.9.4.6407</vt:lpwstr>
  </property>
</Properties>
</file>