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84" r:id="rId3"/>
    <p:sldId id="291" r:id="rId5"/>
    <p:sldId id="292" r:id="rId6"/>
    <p:sldId id="293" r:id="rId7"/>
    <p:sldId id="310" r:id="rId8"/>
    <p:sldId id="311" r:id="rId9"/>
    <p:sldId id="312" r:id="rId10"/>
    <p:sldId id="313" r:id="rId11"/>
    <p:sldId id="314" r:id="rId12"/>
    <p:sldId id="315" r:id="rId13"/>
    <p:sldId id="294" r:id="rId14"/>
    <p:sldId id="295" r:id="rId15"/>
    <p:sldId id="296" r:id="rId16"/>
    <p:sldId id="297" r:id="rId17"/>
    <p:sldId id="307" r:id="rId18"/>
    <p:sldId id="298" r:id="rId19"/>
    <p:sldId id="299" r:id="rId20"/>
    <p:sldId id="301" r:id="rId21"/>
    <p:sldId id="302" r:id="rId22"/>
    <p:sldId id="303" r:id="rId23"/>
    <p:sldId id="305" r:id="rId24"/>
    <p:sldId id="308" r:id="rId25"/>
    <p:sldId id="304" r:id="rId2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A54D0"/>
    <a:srgbClr val="FF0000"/>
    <a:srgbClr val="0033CC"/>
    <a:srgbClr val="169228"/>
    <a:srgbClr val="080808"/>
    <a:srgbClr val="00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4691"/>
  </p:normalViewPr>
  <p:slideViewPr>
    <p:cSldViewPr showGuides="1">
      <p:cViewPr varScale="1">
        <p:scale>
          <a:sx n="77" d="100"/>
          <a:sy n="77" d="100"/>
        </p:scale>
        <p:origin x="-9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3394" name="页眉占位符 44339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443395" name="日期占位符 44339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443396" name="页脚占位符 44339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zh-CN" altLang="en-US" sz="1200" dirty="0"/>
          </a:p>
        </p:txBody>
      </p:sp>
      <p:sp>
        <p:nvSpPr>
          <p:cNvPr id="443397" name="灯片编号占位符 44339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1346" name="页眉占位符 44134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441347" name="日期占位符 44134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441348" name="幻灯片图像占位符 441347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1349" name="文本占位符 44134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41350" name="页脚占位符 44134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zh-CN" altLang="en-US" sz="1200" dirty="0"/>
          </a:p>
        </p:txBody>
      </p:sp>
      <p:sp>
        <p:nvSpPr>
          <p:cNvPr id="441351" name="灯片编号占位符 44135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06210" name="幻灯片图像占位符 60620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06211" name="文本占位符 6062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15426" name="幻灯片图像占位符 61542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5427" name="文本占位符 6154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16450" name="幻灯片图像占位符 6164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6451" name="文本占位符 6164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17474" name="幻灯片图像占位符 61747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7475" name="文本占位符 6174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18498" name="幻灯片图像占位符 61849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8499" name="文本占位符 6184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19522" name="幻灯片图像占位符 61952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9523" name="文本占位符 6195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20546" name="幻灯片图像占位符 62054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0547" name="文本占位符 6205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21570" name="幻灯片图像占位符 62156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1571" name="文本占位符 6215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22594" name="幻灯片图像占位符 62259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2595" name="文本占位符 6225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23618" name="幻灯片图像占位符 62361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3619" name="文本占位符 6236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24642" name="幻灯片图像占位符 62464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4643" name="文本占位符 6246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07234" name="幻灯片图像占位符 60723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07235" name="文本占位符 6072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25666" name="幻灯片图像占位符 62566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5667" name="文本占位符 6256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26690" name="幻灯片图像占位符 62668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6691" name="文本占位符 6266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27714" name="幻灯片图像占位符 62771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7715" name="文本占位符 6277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28738" name="幻灯片图像占位符 62873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8739" name="文本占位符 6287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08258" name="幻灯片图像占位符 60825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08259" name="文本占位符 6082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09282" name="幻灯片图像占位符 60928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09283" name="文本占位符 6092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10306" name="幻灯片图像占位符 61030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0307" name="文本占位符 6103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11330" name="幻灯片图像占位符 61132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1331" name="文本占位符 6113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12354" name="幻灯片图像占位符 61235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2355" name="文本占位符 6123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13378" name="幻灯片图像占位符 61337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3379" name="文本占位符 6133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14402" name="幻灯片图像占位符 61440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4403" name="文本占位符 6144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65250" name="组合 565249"/>
          <p:cNvGrpSpPr/>
          <p:nvPr/>
        </p:nvGrpSpPr>
        <p:grpSpPr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65251" name="椭圆 565250"/>
            <p:cNvSpPr/>
            <p:nvPr/>
          </p:nvSpPr>
          <p:spPr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65252" name="椭圆 565251"/>
            <p:cNvSpPr/>
            <p:nvPr/>
          </p:nvSpPr>
          <p:spPr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65253" name="椭圆 565252"/>
            <p:cNvSpPr/>
            <p:nvPr/>
          </p:nvSpPr>
          <p:spPr>
            <a:xfrm flipH="1">
              <a:off x="2136" y="1008"/>
              <a:ext cx="960" cy="96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lvl="0" algn="ctr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65254" name="椭圆 565253"/>
            <p:cNvSpPr/>
            <p:nvPr/>
          </p:nvSpPr>
          <p:spPr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txBody>
            <a:bodyPr wrap="none" anchor="ctr" anchorCtr="0"/>
            <a:p>
              <a:pPr lvl="0" algn="ctr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65255" name="椭圆 565254"/>
            <p:cNvSpPr/>
            <p:nvPr/>
          </p:nvSpPr>
          <p:spPr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65256" name="椭圆 565255"/>
            <p:cNvSpPr/>
            <p:nvPr/>
          </p:nvSpPr>
          <p:spPr>
            <a:xfrm flipH="1">
              <a:off x="4392" y="2064"/>
              <a:ext cx="960" cy="96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lvl="0" algn="ctr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65257" name="日期占位符 565256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0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65258" name="页脚占位符 56525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0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65259" name="灯片编号占位符 56525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000"/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65260" name="标题 565259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 algn="r">
              <a:buClrTx/>
              <a:buSzTx/>
              <a:buFontTx/>
              <a:defRPr sz="44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65261" name="副标题 565260"/>
          <p:cNvSpPr>
            <a:spLocks noGrp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r"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64226" name="组合 564225"/>
          <p:cNvGrpSpPr/>
          <p:nvPr/>
        </p:nvGrpSpPr>
        <p:grpSpPr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564227" name="椭圆 564226"/>
            <p:cNvSpPr/>
            <p:nvPr/>
          </p:nvSpPr>
          <p:spPr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txBody>
            <a:bodyPr wrap="none" anchor="ctr" anchorCtr="0"/>
            <a:p>
              <a:pPr lvl="0" algn="ctr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64228" name="椭圆 564227"/>
            <p:cNvSpPr/>
            <p:nvPr/>
          </p:nvSpPr>
          <p:spPr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txBody>
            <a:bodyPr wrap="none" anchor="ctr" anchorCtr="0"/>
            <a:p>
              <a:pPr lvl="0" algn="ctr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64229" name="椭圆 564228"/>
            <p:cNvSpPr/>
            <p:nvPr/>
          </p:nvSpPr>
          <p:spPr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txBody>
            <a:bodyPr wrap="none" anchor="ctr" anchorCtr="0"/>
            <a:p>
              <a:pPr lvl="0" algn="ctr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64230" name="椭圆 564229"/>
            <p:cNvSpPr/>
            <p:nvPr/>
          </p:nvSpPr>
          <p:spPr>
            <a:xfrm flipH="1">
              <a:off x="3984" y="192"/>
              <a:ext cx="695" cy="696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lvl="0" algn="ctr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64231" name="椭圆 564230"/>
            <p:cNvSpPr/>
            <p:nvPr/>
          </p:nvSpPr>
          <p:spPr>
            <a:xfrm flipH="1">
              <a:off x="1486" y="192"/>
              <a:ext cx="695" cy="696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lvl="0" algn="ctr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64232" name="文本占位符 56423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64233" name="日期占位符 564232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64234" name="页脚占位符 56423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64235" name="灯片编号占位符 56423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64236" name="标题 56423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¡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9346" name="矩形 569345"/>
          <p:cNvSpPr/>
          <p:nvPr/>
        </p:nvSpPr>
        <p:spPr>
          <a:xfrm>
            <a:off x="4465638" y="485775"/>
            <a:ext cx="4570412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just">
              <a:lnSpc>
                <a:spcPct val="90000"/>
              </a:lnSpc>
            </a:pP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  <a:ea typeface="黑体" pitchFamily="2" charset="-122"/>
              </a:rPr>
              <a:t>Assembly Language</a:t>
            </a:r>
            <a:endParaRPr lang="en-US" altLang="zh-CN" sz="3600">
              <a:solidFill>
                <a:schemeClr val="hlink"/>
              </a:solidFill>
              <a:latin typeface="Arial" panose="020B0604020202020204" pitchFamily="34" charset="0"/>
              <a:ea typeface="黑体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3600">
                <a:solidFill>
                  <a:schemeClr val="hlink"/>
                </a:solidFill>
                <a:latin typeface="Arial" panose="020B0604020202020204" pitchFamily="34" charset="0"/>
                <a:ea typeface="黑体" pitchFamily="2" charset="-122"/>
              </a:rPr>
              <a:t>     Programming</a:t>
            </a:r>
            <a:endParaRPr lang="en-US" altLang="zh-CN" sz="3600">
              <a:solidFill>
                <a:schemeClr val="hlink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569347" name="直接连接符 569346"/>
          <p:cNvSpPr/>
          <p:nvPr/>
        </p:nvSpPr>
        <p:spPr>
          <a:xfrm>
            <a:off x="684213" y="1052513"/>
            <a:ext cx="7775575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9348" name="标题 569347"/>
          <p:cNvSpPr>
            <a:spLocks noGrp="1"/>
          </p:cNvSpPr>
          <p:nvPr>
            <p:ph type="ctrTitle"/>
          </p:nvPr>
        </p:nvSpPr>
        <p:spPr>
          <a:xfrm>
            <a:off x="684213" y="2995613"/>
            <a:ext cx="8208962" cy="3313112"/>
          </a:xfrm>
          <a:ln/>
        </p:spPr>
        <p:txBody>
          <a:bodyPr vert="horz" wrap="square" lIns="91440" tIns="45720" rIns="91440" bIns="45720" anchor="ctr" anchorCtr="0"/>
          <a:p>
            <a:pPr algn="l" defTabSz="914400">
              <a:buSzTx/>
              <a:buFontTx/>
              <a:buNone/>
            </a:pPr>
            <a:endParaRPr lang="en-US" altLang="zh-CN" sz="2000" b="1" kern="1200" baseline="0" dirty="0">
              <a:solidFill>
                <a:srgbClr val="0033CC"/>
              </a:solidFill>
              <a:latin typeface="Tahoma" panose="020B0604030504040204" pitchFamily="34" charset="0"/>
              <a:ea typeface="黑体" pitchFamily="2" charset="-122"/>
            </a:endParaRPr>
          </a:p>
        </p:txBody>
      </p:sp>
      <p:sp>
        <p:nvSpPr>
          <p:cNvPr id="569349" name="矩形 569348"/>
          <p:cNvSpPr/>
          <p:nvPr/>
        </p:nvSpPr>
        <p:spPr>
          <a:xfrm>
            <a:off x="323850" y="1773238"/>
            <a:ext cx="7991475" cy="8921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sz="7200" b="1" dirty="0">
                <a:latin typeface="Arial" panose="020B0604020202020204" pitchFamily="34" charset="0"/>
                <a:ea typeface="隶书" pitchFamily="49" charset="-122"/>
              </a:rPr>
              <a:t>实验一</a:t>
            </a:r>
            <a:endParaRPr lang="en-US" altLang="zh-CN" sz="7200" b="1">
              <a:latin typeface="Arial" panose="020B0604020202020204" pitchFamily="34" charset="0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5186" name="矩形 605185"/>
          <p:cNvSpPr/>
          <p:nvPr/>
        </p:nvSpPr>
        <p:spPr>
          <a:xfrm>
            <a:off x="457200" y="228600"/>
            <a:ext cx="8458200" cy="6400800"/>
          </a:xfrm>
          <a:prstGeom prst="rect">
            <a:avLst/>
          </a:prstGeom>
          <a:solidFill>
            <a:srgbClr val="E9CD8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05187" name="标题 605186" descr="花束"/>
          <p:cNvSpPr>
            <a:spLocks noGrp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rotWithShape="0">
            <a:blip r:embed="rId1"/>
          </a:blipFill>
          <a:ln/>
        </p:spPr>
        <p:txBody>
          <a:bodyPr anchor="ctr" anchorCtr="0"/>
          <a:p>
            <a:pPr algn="ctr">
              <a:lnSpc>
                <a:spcPct val="80000"/>
              </a:lnSpc>
            </a:pPr>
            <a:r>
              <a:rPr lang="zh-CN" altLang="en-US" sz="3400" dirty="0"/>
              <a:t>开发过程</a:t>
            </a:r>
            <a:r>
              <a:rPr lang="en-US" altLang="zh-CN" sz="3400"/>
              <a:t>4</a:t>
            </a:r>
            <a:r>
              <a:rPr lang="zh-CN" altLang="en-US" sz="3400" dirty="0"/>
              <a:t>：可执行程序的调试</a:t>
            </a:r>
            <a:endParaRPr lang="zh-CN" altLang="en-US"/>
          </a:p>
        </p:txBody>
      </p:sp>
      <p:sp>
        <p:nvSpPr>
          <p:cNvPr id="605188" name="文本占位符 605187"/>
          <p:cNvSpPr>
            <a:spLocks noGrp="1"/>
          </p:cNvSpPr>
          <p:nvPr>
            <p:ph type="body" idx="1"/>
          </p:nvPr>
        </p:nvSpPr>
        <p:spPr>
          <a:xfrm>
            <a:off x="817563" y="817563"/>
            <a:ext cx="8021637" cy="5202237"/>
          </a:xfrm>
          <a:ln/>
        </p:spPr>
        <p:txBody>
          <a:bodyPr/>
          <a:p>
            <a:pPr marL="0" indent="576580">
              <a:buNone/>
            </a:pPr>
            <a:r>
              <a:rPr lang="zh-CN" altLang="en-US" sz="2800" dirty="0">
                <a:latin typeface="宋体" pitchFamily="2" charset="-122"/>
              </a:rPr>
              <a:t>经汇编、连接生成的可执行程序在操作系统下只要输入文件名就可以运行：</a:t>
            </a:r>
            <a:endParaRPr lang="zh-CN" altLang="en-US" dirty="0">
              <a:latin typeface="宋体" pitchFamily="2" charset="-122"/>
            </a:endParaRPr>
          </a:p>
          <a:p>
            <a:pPr marL="0" indent="576580">
              <a:buNone/>
            </a:pPr>
            <a:r>
              <a:rPr lang="en-US" altLang="zh-CN">
                <a:solidFill>
                  <a:srgbClr val="FF0000"/>
                </a:solidFill>
                <a:latin typeface="宋体" pitchFamily="2" charset="-122"/>
              </a:rPr>
              <a:t>test1</a:t>
            </a:r>
            <a:endParaRPr lang="en-US" altLang="zh-CN">
              <a:solidFill>
                <a:srgbClr val="FF0000"/>
              </a:solidFill>
              <a:latin typeface="宋体" pitchFamily="2" charset="-122"/>
            </a:endParaRPr>
          </a:p>
          <a:p>
            <a:pPr marL="0" indent="576580">
              <a:buNone/>
            </a:pPr>
            <a:r>
              <a:rPr lang="zh-CN" altLang="en-US" sz="2800" dirty="0">
                <a:latin typeface="宋体" pitchFamily="2" charset="-122"/>
              </a:rPr>
              <a:t>操作系统装载该文件进入主存，并开始运行</a:t>
            </a:r>
            <a:endParaRPr lang="zh-CN" altLang="en-US" sz="2800" dirty="0">
              <a:latin typeface="宋体" pitchFamily="2" charset="-122"/>
            </a:endParaRPr>
          </a:p>
          <a:p>
            <a:pPr marL="0" indent="576580">
              <a:buNone/>
            </a:pPr>
            <a:r>
              <a:rPr lang="zh-CN" altLang="en-US" sz="2800" dirty="0">
                <a:latin typeface="宋体" pitchFamily="2" charset="-122"/>
              </a:rPr>
              <a:t>如果出现运行错误，可以从源程序开始排错，也可以利用调试程序帮助发现错误</a:t>
            </a:r>
            <a:endParaRPr lang="zh-CN" altLang="en-US" sz="2800" dirty="0">
              <a:latin typeface="宋体" pitchFamily="2" charset="-122"/>
            </a:endParaRPr>
          </a:p>
          <a:p>
            <a:pPr marL="0" indent="576580">
              <a:buNone/>
            </a:pPr>
            <a:r>
              <a:rPr lang="zh-CN" altLang="en-US" sz="2800" dirty="0">
                <a:latin typeface="宋体" pitchFamily="2" charset="-122"/>
              </a:rPr>
              <a:t>采用</a:t>
            </a:r>
            <a:r>
              <a:rPr lang="en-US" altLang="zh-CN" sz="2800">
                <a:latin typeface="宋体" pitchFamily="2" charset="-122"/>
              </a:rPr>
              <a:t>DEBUG.EXE</a:t>
            </a:r>
            <a:r>
              <a:rPr lang="zh-CN" altLang="en-US" sz="2800" dirty="0">
                <a:latin typeface="宋体" pitchFamily="2" charset="-122"/>
              </a:rPr>
              <a:t>调试程序：</a:t>
            </a:r>
            <a:endParaRPr lang="zh-CN" altLang="en-US" dirty="0">
              <a:latin typeface="宋体" pitchFamily="2" charset="-122"/>
            </a:endParaRPr>
          </a:p>
          <a:p>
            <a:pPr marL="0" indent="576580">
              <a:buNone/>
            </a:pPr>
            <a:r>
              <a:rPr lang="zh-CN" altLang="en-US" dirty="0">
                <a:latin typeface="宋体" pitchFamily="2" charset="-122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</a:rPr>
              <a:t>DEBUG test1.exe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05189" name="图片 605188" descr="minispi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5190" name="直接连接符 605189"/>
          <p:cNvSpPr/>
          <p:nvPr/>
        </p:nvSpPr>
        <p:spPr>
          <a:xfrm>
            <a:off x="1016000" y="704850"/>
            <a:ext cx="7877175" cy="0"/>
          </a:xfrm>
          <a:prstGeom prst="line">
            <a:avLst/>
          </a:prstGeom>
          <a:ln w="9525" cap="flat" cmpd="sng">
            <a:solidFill>
              <a:srgbClr val="FFA347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5191" name="矩形 605190"/>
          <p:cNvSpPr/>
          <p:nvPr/>
        </p:nvSpPr>
        <p:spPr>
          <a:xfrm>
            <a:off x="8677275" y="6237288"/>
            <a:ext cx="287338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>
                <a:latin typeface="Arial" panose="020B0604020202020204" pitchFamily="34" charset="0"/>
              </a:rPr>
              <a:t>16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82" name="标题 58368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583683" name="文本占位符 5836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选用某编辑器，输入</a:t>
            </a:r>
            <a:r>
              <a:rPr lang="en-US" altLang="zh-CN" dirty="0" err="1"/>
              <a:t>Helloworld.asm</a:t>
            </a:r>
            <a:r>
              <a:rPr lang="zh-CN" altLang="en-US" dirty="0"/>
              <a:t>程序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masm</a:t>
            </a:r>
            <a:r>
              <a:rPr lang="zh-CN" altLang="en-US" dirty="0"/>
              <a:t>与</a:t>
            </a:r>
            <a:r>
              <a:rPr lang="en-US" altLang="zh-CN"/>
              <a:t>link</a:t>
            </a:r>
            <a:r>
              <a:rPr lang="zh-CN" altLang="en-US" dirty="0"/>
              <a:t>命令汇编并运行程序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/>
              <a:t>ml</a:t>
            </a:r>
            <a:r>
              <a:rPr lang="zh-CN" altLang="en-US" dirty="0"/>
              <a:t>命令汇编并运行程序</a:t>
            </a:r>
            <a:endParaRPr lang="zh-CN" altLang="en-US" dirty="0"/>
          </a:p>
          <a:p>
            <a:r>
              <a:rPr lang="zh-CN" altLang="en-US" dirty="0"/>
              <a:t>自学</a:t>
            </a:r>
            <a:r>
              <a:rPr lang="en-US" altLang="zh-CN"/>
              <a:t>”Debug</a:t>
            </a:r>
            <a:r>
              <a:rPr lang="zh-CN" altLang="en-US" dirty="0"/>
              <a:t>调试程序</a:t>
            </a:r>
            <a:r>
              <a:rPr lang="en-US" altLang="zh-CN"/>
              <a:t>”</a:t>
            </a:r>
            <a:r>
              <a:rPr lang="zh-CN" altLang="en-US" dirty="0"/>
              <a:t>，了解其基本选项的应用</a:t>
            </a:r>
            <a:endParaRPr lang="zh-CN" altLang="en-US" dirty="0"/>
          </a:p>
          <a:p>
            <a:pPr lvl="1"/>
            <a:r>
              <a:rPr lang="zh-CN" altLang="en-US" dirty="0"/>
              <a:t>查看“</a:t>
            </a:r>
            <a:r>
              <a:rPr lang="en-US" altLang="zh-CN"/>
              <a:t>Hello World”</a:t>
            </a:r>
            <a:r>
              <a:rPr lang="zh-CN" altLang="en-US" dirty="0"/>
              <a:t>字符串所在的内存地址，使用</a:t>
            </a:r>
            <a:r>
              <a:rPr lang="en-US" altLang="zh-CN"/>
              <a:t>debug</a:t>
            </a:r>
            <a:r>
              <a:rPr lang="zh-CN" altLang="en-US" dirty="0"/>
              <a:t>工具将“</a:t>
            </a:r>
            <a:r>
              <a:rPr lang="en-US" altLang="zh-CN"/>
              <a:t>W”</a:t>
            </a:r>
            <a:r>
              <a:rPr lang="zh-CN" altLang="en-US" dirty="0"/>
              <a:t>改为“</a:t>
            </a:r>
            <a:r>
              <a:rPr lang="en-US" altLang="zh-CN"/>
              <a:t>w”</a:t>
            </a:r>
            <a:endParaRPr lang="en-US" altLang="zh-CN"/>
          </a:p>
          <a:p>
            <a:pPr lvl="1"/>
            <a:r>
              <a:rPr lang="zh-CN" altLang="en-US" dirty="0"/>
              <a:t>掌握选项的使用：</a:t>
            </a:r>
            <a:r>
              <a:rPr lang="en-US" altLang="zh-CN"/>
              <a:t>A U D E G H P T Q R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4706" name="标题 58470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pic>
        <p:nvPicPr>
          <p:cNvPr id="584708" name="图片 5847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-484187"/>
            <a:ext cx="9177337" cy="7729537"/>
          </a:xfrm>
          <a:prstGeom prst="rect">
            <a:avLst/>
          </a:prstGeom>
          <a:noFill/>
          <a:ln w="317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5730" name="标题 5857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Debug</a:t>
            </a:r>
            <a:r>
              <a:rPr lang="zh-CN" altLang="en-US" dirty="0"/>
              <a:t>学习</a:t>
            </a:r>
            <a:endParaRPr lang="zh-CN" altLang="en-US" dirty="0"/>
          </a:p>
        </p:txBody>
      </p:sp>
      <p:sp>
        <p:nvSpPr>
          <p:cNvPr id="585731" name="文本占位符 5857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格式：</a:t>
            </a:r>
            <a:r>
              <a:rPr lang="en-US" altLang="zh-CN"/>
              <a:t>DEBUG [[</a:t>
            </a:r>
            <a:r>
              <a:rPr lang="zh-CN" altLang="en-US" dirty="0"/>
              <a:t>驱动器号</a:t>
            </a:r>
            <a:r>
              <a:rPr lang="en-US" altLang="zh-CN"/>
              <a:t>:][</a:t>
            </a:r>
            <a:r>
              <a:rPr lang="zh-CN" altLang="en-US" dirty="0"/>
              <a:t>路径</a:t>
            </a:r>
            <a:r>
              <a:rPr lang="en-US" altLang="zh-CN"/>
              <a:t>]</a:t>
            </a:r>
            <a:r>
              <a:rPr lang="zh-CN" altLang="en-US" dirty="0"/>
              <a:t>文件名 </a:t>
            </a:r>
            <a:r>
              <a:rPr lang="en-US" altLang="zh-CN"/>
              <a:t>[</a:t>
            </a:r>
            <a:r>
              <a:rPr lang="zh-CN" altLang="en-US" dirty="0"/>
              <a:t>调试参数</a:t>
            </a:r>
            <a:r>
              <a:rPr lang="en-US" altLang="zh-CN"/>
              <a:t>]]</a:t>
            </a:r>
            <a:br>
              <a:rPr lang="en-US" altLang="zh-CN"/>
            </a:br>
            <a:r>
              <a:rPr lang="en-US" altLang="zh-CN"/>
              <a:t>    </a:t>
            </a:r>
            <a:r>
              <a:rPr lang="zh-CN" altLang="en-US" dirty="0"/>
              <a:t>用途：</a:t>
            </a:r>
            <a:r>
              <a:rPr lang="en-US" altLang="zh-CN"/>
              <a:t>debug</a:t>
            </a:r>
            <a:r>
              <a:rPr lang="zh-CN" altLang="en-US" dirty="0"/>
              <a:t>将所指定文件装入内存，显示提示符“</a:t>
            </a:r>
            <a:r>
              <a:rPr lang="en-US" altLang="zh-CN"/>
              <a:t>-”</a:t>
            </a:r>
            <a:r>
              <a:rPr lang="zh-CN" altLang="en-US" dirty="0"/>
              <a:t>等待进一步命令。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6754" name="标题 5867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sp>
        <p:nvSpPr>
          <p:cNvPr id="586755" name="文本占位符 5867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400" dirty="0"/>
              <a:t>编写汇编代码（</a:t>
            </a:r>
            <a:r>
              <a:rPr lang="en-US" altLang="zh-CN" sz="2400"/>
              <a:t>Assemble</a:t>
            </a:r>
            <a:r>
              <a:rPr lang="zh-CN" altLang="en-US" sz="2400" dirty="0"/>
              <a:t>）</a:t>
            </a:r>
            <a:br>
              <a:rPr lang="zh-CN" altLang="en-US" sz="2400" dirty="0"/>
            </a:br>
            <a:r>
              <a:rPr lang="zh-CN" altLang="en-US" sz="2400" dirty="0"/>
              <a:t>    格式：</a:t>
            </a:r>
            <a:r>
              <a:rPr lang="en-US" altLang="zh-CN" sz="2400"/>
              <a:t>A[</a:t>
            </a:r>
            <a:r>
              <a:rPr lang="zh-CN" altLang="en-US" sz="2400" dirty="0"/>
              <a:t>地址</a:t>
            </a:r>
            <a:r>
              <a:rPr lang="en-US" altLang="zh-CN" sz="2400"/>
              <a:t>]</a:t>
            </a:r>
            <a:br>
              <a:rPr lang="en-US" altLang="zh-CN" sz="2400"/>
            </a:br>
            <a:r>
              <a:rPr lang="en-US" altLang="zh-CN" sz="2400"/>
              <a:t>    </a:t>
            </a:r>
            <a:r>
              <a:rPr lang="zh-CN" altLang="en-US" sz="2400" dirty="0"/>
              <a:t>用途：程序允许在指定位置（若无缺省为</a:t>
            </a:r>
            <a:r>
              <a:rPr lang="en-US" altLang="zh-CN" sz="2400"/>
              <a:t>IP</a:t>
            </a:r>
            <a:r>
              <a:rPr lang="zh-CN" altLang="en-US" sz="2400" dirty="0"/>
              <a:t>指针位置）进行汇编程序书写。</a:t>
            </a:r>
            <a:br>
              <a:rPr lang="zh-CN" altLang="en-US" sz="2400" dirty="0"/>
            </a:br>
            <a:r>
              <a:rPr lang="zh-CN" altLang="en-US" sz="2400" dirty="0"/>
              <a:t>    细节：</a:t>
            </a:r>
            <a:br>
              <a:rPr lang="zh-CN" altLang="en-US" sz="2400" dirty="0"/>
            </a:br>
            <a:r>
              <a:rPr lang="zh-CN" altLang="en-US" sz="2400" dirty="0"/>
              <a:t>        *所有数值皆为十六进制整数，数值后不带“</a:t>
            </a:r>
            <a:r>
              <a:rPr lang="en-US" altLang="zh-CN" sz="2400"/>
              <a:t>H”</a:t>
            </a:r>
            <a:br>
              <a:rPr lang="en-US" altLang="zh-CN" sz="2400"/>
            </a:br>
            <a:r>
              <a:rPr lang="en-US" altLang="zh-CN" sz="2400"/>
              <a:t>        *</a:t>
            </a:r>
            <a:r>
              <a:rPr lang="zh-CN" altLang="en-US" sz="2400" dirty="0"/>
              <a:t>不支持文件管理用的目录表、宏标记、条件汇编</a:t>
            </a:r>
            <a:br>
              <a:rPr lang="zh-CN" altLang="en-US" sz="2400" dirty="0"/>
            </a:br>
            <a:r>
              <a:rPr lang="zh-CN" altLang="en-US" sz="2400" dirty="0"/>
              <a:t>        *跳转指令后要直接书写十六进制地址不支持标号</a:t>
            </a:r>
            <a:br>
              <a:rPr lang="zh-CN" altLang="en-US" sz="2400" dirty="0"/>
            </a:br>
            <a:r>
              <a:rPr lang="zh-CN" altLang="en-US" sz="2400" dirty="0"/>
              <a:t>        *数据类型若非默认类型，要以</a:t>
            </a:r>
            <a:r>
              <a:rPr lang="en-US" altLang="zh-CN" sz="2400"/>
              <a:t>PTR</a:t>
            </a:r>
            <a:r>
              <a:rPr lang="zh-CN" altLang="en-US" sz="2400" dirty="0"/>
              <a:t>加以指定</a:t>
            </a:r>
            <a:br>
              <a:rPr lang="zh-CN" altLang="en-US" sz="2400" dirty="0"/>
            </a:br>
            <a:r>
              <a:rPr lang="zh-CN" altLang="en-US" sz="2400" dirty="0"/>
              <a:t>        *字符串操作要指定类型为</a:t>
            </a:r>
            <a:r>
              <a:rPr lang="en-US" altLang="zh-CN" sz="2400"/>
              <a:t>B</a:t>
            </a:r>
            <a:r>
              <a:rPr lang="zh-CN" altLang="en-US" sz="2400" dirty="0"/>
              <a:t>或</a:t>
            </a:r>
            <a:r>
              <a:rPr lang="en-US" altLang="zh-CN" sz="2400"/>
              <a:t>W</a:t>
            </a:r>
            <a:r>
              <a:rPr lang="zh-CN" altLang="en-US" sz="2400" dirty="0"/>
              <a:t>（如</a:t>
            </a:r>
            <a:r>
              <a:rPr lang="en-US" altLang="zh-CN" sz="2400" dirty="0" err="1"/>
              <a:t>lodsb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lodsw</a:t>
            </a:r>
            <a:r>
              <a:rPr lang="zh-CN" altLang="en-US" sz="2400" dirty="0"/>
              <a:t>等）及长度</a:t>
            </a:r>
            <a:br>
              <a:rPr lang="zh-CN" altLang="en-US" sz="2400" dirty="0"/>
            </a:br>
            <a:r>
              <a:rPr lang="zh-CN" altLang="en-US" sz="2400" dirty="0"/>
              <a:t>        *用</a:t>
            </a:r>
            <a:r>
              <a:rPr lang="en-US" altLang="zh-CN" sz="2400"/>
              <a:t>DB</a:t>
            </a:r>
            <a:r>
              <a:rPr lang="zh-CN" altLang="en-US" sz="2400" dirty="0"/>
              <a:t>和</a:t>
            </a:r>
            <a:r>
              <a:rPr lang="en-US" altLang="zh-CN" sz="2400"/>
              <a:t>DW</a:t>
            </a:r>
            <a:r>
              <a:rPr lang="zh-CN" altLang="en-US" sz="2400" dirty="0"/>
              <a:t>接受数据定义，直按进行汇编</a:t>
            </a:r>
            <a:br>
              <a:rPr lang="zh-CN" altLang="en-US" sz="2400" dirty="0"/>
            </a:br>
            <a:r>
              <a:rPr lang="zh-CN" altLang="en-US" sz="2400" dirty="0"/>
              <a:t>        *对内存地址加</a:t>
            </a:r>
            <a:r>
              <a:rPr lang="en-US" altLang="zh-CN" sz="2400"/>
              <a:t>[]</a:t>
            </a:r>
            <a:r>
              <a:rPr lang="zh-CN" altLang="en-US" sz="2400" dirty="0"/>
              <a:t>以与立即数区分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6994" name="标题 5969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sp>
        <p:nvSpPr>
          <p:cNvPr id="596995" name="文本占位符 5969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400"/>
              <a:t>U: </a:t>
            </a:r>
            <a:r>
              <a:rPr lang="zh-CN" altLang="en-US" sz="2400" dirty="0"/>
              <a:t>反汇编（</a:t>
            </a:r>
            <a:r>
              <a:rPr lang="en-US" altLang="zh-CN" sz="2400" dirty="0" err="1"/>
              <a:t>Unassemble</a:t>
            </a:r>
            <a:r>
              <a:rPr lang="zh-CN" altLang="en-US" sz="2400" dirty="0"/>
              <a:t>）</a:t>
            </a:r>
            <a:br>
              <a:rPr lang="zh-CN" altLang="en-US" sz="2400" dirty="0"/>
            </a:br>
            <a:r>
              <a:rPr lang="zh-CN" altLang="en-US" sz="2400" dirty="0"/>
              <a:t>   格式：</a:t>
            </a:r>
            <a:r>
              <a:rPr lang="en-US" altLang="zh-CN" sz="2400"/>
              <a:t>U [</a:t>
            </a:r>
            <a:r>
              <a:rPr lang="zh-CN" altLang="en-US" sz="2400" dirty="0"/>
              <a:t>地址范围</a:t>
            </a:r>
            <a:r>
              <a:rPr lang="en-US" altLang="zh-CN" sz="2400"/>
              <a:t>]</a:t>
            </a:r>
            <a:br>
              <a:rPr lang="en-US" altLang="zh-CN" sz="2400"/>
            </a:br>
            <a:r>
              <a:rPr lang="en-US" altLang="zh-CN" sz="2400"/>
              <a:t>   </a:t>
            </a:r>
            <a:r>
              <a:rPr lang="zh-CN" altLang="en-US" sz="2400" dirty="0"/>
              <a:t>用途：*将机器指定解码为汇编语言的助记符。</a:t>
            </a:r>
            <a:br>
              <a:rPr lang="zh-CN" altLang="en-US" sz="2400" dirty="0"/>
            </a:br>
            <a:r>
              <a:rPr lang="zh-CN" altLang="en-US" sz="2400" dirty="0"/>
              <a:t>         *地址范围中无段址时，默认使用</a:t>
            </a:r>
            <a:r>
              <a:rPr lang="en-US" altLang="zh-CN" sz="2400"/>
              <a:t>CS</a:t>
            </a:r>
            <a:r>
              <a:rPr lang="zh-CN" altLang="en-US" sz="2400" dirty="0"/>
              <a:t>值。</a:t>
            </a:r>
            <a:br>
              <a:rPr lang="zh-CN" altLang="en-US" sz="2400" dirty="0"/>
            </a:br>
            <a:r>
              <a:rPr lang="zh-CN" altLang="en-US" sz="2400" dirty="0"/>
              <a:t>         *当始地址与实际边界不一致时，结果将不可信。</a:t>
            </a:r>
            <a:br>
              <a:rPr lang="zh-CN" altLang="en-US" sz="2400" dirty="0"/>
            </a:br>
            <a:r>
              <a:rPr lang="zh-CN" altLang="en-US" sz="2400" dirty="0"/>
              <a:t>         *若不含末地址或长度，则自给定始地址起反汇编</a:t>
            </a:r>
            <a:r>
              <a:rPr lang="en-US" altLang="zh-CN" sz="2400"/>
              <a:t>32</a:t>
            </a:r>
            <a:r>
              <a:rPr lang="zh-CN" altLang="en-US" sz="2400" dirty="0"/>
              <a:t>个字节。</a:t>
            </a:r>
            <a:br>
              <a:rPr lang="zh-CN" altLang="en-US" sz="2400" dirty="0"/>
            </a:br>
            <a:r>
              <a:rPr lang="zh-CN" altLang="en-US" sz="2400" dirty="0"/>
              <a:t>         *以后由前次</a:t>
            </a:r>
            <a:r>
              <a:rPr lang="en-US" altLang="zh-CN" sz="2400"/>
              <a:t>U</a:t>
            </a:r>
            <a:r>
              <a:rPr lang="zh-CN" altLang="en-US" sz="2400" dirty="0"/>
              <a:t>最后一指令的下一指令做</a:t>
            </a:r>
            <a:r>
              <a:rPr lang="en-US" altLang="zh-CN" sz="2400"/>
              <a:t>32</a:t>
            </a:r>
            <a:r>
              <a:rPr lang="zh-CN" altLang="en-US" sz="2400" dirty="0"/>
              <a:t>字节的反汇编。</a:t>
            </a:r>
            <a:br>
              <a:rPr lang="zh-CN" altLang="en-US" sz="2400" dirty="0"/>
            </a:br>
            <a:r>
              <a:rPr lang="zh-CN" altLang="en-US" sz="2400" dirty="0"/>
              <a:t>         *若从没用过</a:t>
            </a:r>
            <a:r>
              <a:rPr lang="en-US" altLang="zh-CN" sz="2400"/>
              <a:t>U</a:t>
            </a:r>
            <a:r>
              <a:rPr lang="zh-CN" altLang="en-US" sz="2400" dirty="0"/>
              <a:t>，则于</a:t>
            </a:r>
            <a:r>
              <a:rPr lang="en-US" altLang="zh-CN" sz="2400"/>
              <a:t>CS:IP</a:t>
            </a:r>
            <a:r>
              <a:rPr lang="zh-CN" altLang="en-US" sz="2400" dirty="0"/>
              <a:t>开始进行反汇编。</a:t>
            </a:r>
            <a:br>
              <a:rPr lang="zh-CN" altLang="en-US" sz="2400" dirty="0"/>
            </a:br>
            <a:r>
              <a:rPr lang="zh-CN" altLang="en-US" sz="2400" dirty="0"/>
              <a:t>         *只能对</a:t>
            </a:r>
            <a:r>
              <a:rPr lang="en-US" altLang="zh-CN" sz="2400"/>
              <a:t>8086</a:t>
            </a:r>
            <a:r>
              <a:rPr lang="zh-CN" altLang="en-US" sz="2400" dirty="0"/>
              <a:t>指令解码，对其它以</a:t>
            </a:r>
            <a:r>
              <a:rPr lang="en-US" altLang="zh-CN" sz="2400"/>
              <a:t>DB</a:t>
            </a:r>
            <a:r>
              <a:rPr lang="zh-CN" altLang="en-US" sz="2400" dirty="0"/>
              <a:t>来显示。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7778" name="标题 58777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sp>
        <p:nvSpPr>
          <p:cNvPr id="587779" name="文本占位符 5877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800" dirty="0"/>
              <a:t>显示内存内容（</a:t>
            </a:r>
            <a:r>
              <a:rPr lang="en-US" altLang="zh-CN" sz="2800"/>
              <a:t>Dump</a:t>
            </a:r>
            <a:r>
              <a:rPr lang="zh-CN" altLang="en-US" sz="2800" dirty="0"/>
              <a:t>）</a:t>
            </a:r>
            <a:br>
              <a:rPr lang="zh-CN" altLang="en-US" sz="2800" dirty="0"/>
            </a:br>
            <a:r>
              <a:rPr lang="zh-CN" altLang="en-US" sz="2800" dirty="0"/>
              <a:t>   格式：</a:t>
            </a:r>
            <a:r>
              <a:rPr lang="en-US" altLang="zh-CN" sz="2800"/>
              <a:t>D[</a:t>
            </a:r>
            <a:r>
              <a:rPr lang="zh-CN" altLang="en-US" sz="2800" dirty="0"/>
              <a:t>地址范围</a:t>
            </a:r>
            <a:r>
              <a:rPr lang="en-US" altLang="zh-CN" sz="2800"/>
              <a:t>]</a:t>
            </a:r>
            <a:br>
              <a:rPr lang="en-US" altLang="zh-CN" sz="2800"/>
            </a:br>
            <a:r>
              <a:rPr lang="en-US" altLang="zh-CN" sz="2800"/>
              <a:t>       </a:t>
            </a:r>
            <a:r>
              <a:rPr lang="zh-CN" altLang="en-US" sz="2800" dirty="0"/>
              <a:t>地址范围：给定显示区的始未范围或始地址和长度。</a:t>
            </a:r>
            <a:br>
              <a:rPr lang="zh-CN" altLang="en-US" sz="2800" dirty="0"/>
            </a:br>
            <a:r>
              <a:rPr lang="zh-CN" altLang="en-US" sz="2800" dirty="0"/>
              <a:t>   用途：*内存内容显示指令，以十六进制和</a:t>
            </a:r>
            <a:r>
              <a:rPr lang="en-US" altLang="zh-CN" sz="2800"/>
              <a:t>ASCII</a:t>
            </a:r>
            <a:r>
              <a:rPr lang="zh-CN" altLang="en-US" sz="2800" dirty="0"/>
              <a:t>码形式显示指定范围内的内存内容。</a:t>
            </a:r>
            <a:br>
              <a:rPr lang="zh-CN" altLang="en-US" sz="2800" dirty="0"/>
            </a:br>
            <a:r>
              <a:rPr lang="zh-CN" altLang="en-US" sz="2800" dirty="0"/>
              <a:t>         *若不指定范围，第一次按目标程序的</a:t>
            </a:r>
            <a:r>
              <a:rPr lang="en-US" altLang="zh-CN" sz="2800"/>
              <a:t>CS</a:t>
            </a:r>
            <a:r>
              <a:rPr lang="zh-CN" altLang="en-US" sz="2800" dirty="0"/>
              <a:t>：</a:t>
            </a:r>
            <a:r>
              <a:rPr lang="en-US" altLang="zh-CN" sz="2800"/>
              <a:t>IP</a:t>
            </a:r>
            <a:r>
              <a:rPr lang="zh-CN" altLang="en-US" sz="2800" dirty="0"/>
              <a:t>的位置开始显示。</a:t>
            </a:r>
            <a:br>
              <a:rPr lang="zh-CN" altLang="en-US" sz="2800" dirty="0"/>
            </a:br>
            <a:r>
              <a:rPr lang="zh-CN" altLang="en-US" sz="2800" dirty="0"/>
              <a:t>         以后使用上次显示的末地址的下一地址开始进行显示。</a:t>
            </a:r>
            <a:br>
              <a:rPr lang="zh-CN" altLang="en-US" sz="2800" dirty="0"/>
            </a:br>
            <a:r>
              <a:rPr lang="zh-CN" altLang="en-US" sz="2800" dirty="0"/>
              <a:t>         *若不指定长度，则显示</a:t>
            </a:r>
            <a:r>
              <a:rPr lang="en-US" altLang="zh-CN" sz="2800"/>
              <a:t>128byte</a:t>
            </a:r>
            <a:r>
              <a:rPr lang="zh-CN" altLang="en-US" sz="2800" dirty="0"/>
              <a:t>的内容。计</a:t>
            </a:r>
            <a:r>
              <a:rPr lang="en-US" altLang="zh-CN" sz="2800"/>
              <a:t>8</a:t>
            </a:r>
            <a:r>
              <a:rPr lang="zh-CN" altLang="en-US" sz="2800" dirty="0"/>
              <a:t>行。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8802" name="标题 58880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sp>
        <p:nvSpPr>
          <p:cNvPr id="588803" name="文本占位符 5888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</a:pPr>
            <a:r>
              <a:rPr lang="en-US" altLang="zh-CN" sz="2000"/>
              <a:t>E </a:t>
            </a:r>
            <a:r>
              <a:rPr lang="zh-CN" altLang="en-US" sz="2000" dirty="0"/>
              <a:t>地址 数值列表</a:t>
            </a:r>
            <a:br>
              <a:rPr lang="zh-CN" altLang="en-US" sz="2000" dirty="0"/>
            </a:br>
            <a:r>
              <a:rPr lang="zh-CN" altLang="en-US" sz="2000" dirty="0"/>
              <a:t>         地址：    数据输入的内存始地址</a:t>
            </a:r>
            <a:br>
              <a:rPr lang="zh-CN" altLang="en-US" sz="2000" dirty="0"/>
            </a:br>
            <a:r>
              <a:rPr lang="zh-CN" altLang="en-US" sz="2000" dirty="0"/>
              <a:t>         数值列表：从始地址输入的连续数据</a:t>
            </a:r>
            <a:br>
              <a:rPr lang="zh-CN" altLang="en-US" sz="2000" dirty="0"/>
            </a:br>
            <a:r>
              <a:rPr lang="zh-CN" altLang="en-US" sz="2000" dirty="0"/>
              <a:t>   用途：</a:t>
            </a:r>
            <a:endParaRPr lang="zh-CN" altLang="en-US" sz="2000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dirty="0"/>
              <a:t>	*向内存区域输入数据。数据以十六进制形式，或以</a:t>
            </a:r>
            <a:r>
              <a:rPr lang="en-US" altLang="zh-CN" sz="2000"/>
              <a:t>ASCII</a:t>
            </a:r>
            <a:r>
              <a:rPr lang="zh-CN" altLang="en-US" sz="2000" dirty="0"/>
              <a:t>码形式均可覆盖掉原有数据。</a:t>
            </a:r>
            <a:br>
              <a:rPr lang="zh-CN" altLang="en-US" sz="2000" dirty="0"/>
            </a:br>
            <a:r>
              <a:rPr lang="zh-CN" altLang="en-US" sz="2000" dirty="0"/>
              <a:t>*十六进制时要用空格、逗号或制表符加以分隔。字符串则要用单引号或双引号括起且区分大小写。</a:t>
            </a:r>
            <a:br>
              <a:rPr lang="zh-CN" altLang="en-US" sz="2000" dirty="0"/>
            </a:br>
            <a:r>
              <a:rPr lang="zh-CN" altLang="en-US" sz="2000" dirty="0"/>
              <a:t>*若不指写段址，则默认为</a:t>
            </a:r>
            <a:r>
              <a:rPr lang="en-US" altLang="zh-CN" sz="2000"/>
              <a:t>DS</a:t>
            </a:r>
            <a:r>
              <a:rPr lang="zh-CN" altLang="en-US" sz="2000" dirty="0"/>
              <a:t>中值。每写完一数据地址自动增加。</a:t>
            </a:r>
            <a:br>
              <a:rPr lang="zh-CN" altLang="en-US" sz="2000" dirty="0"/>
            </a:br>
            <a:r>
              <a:rPr lang="zh-CN" altLang="en-US" sz="2000" dirty="0"/>
              <a:t>*如省略数值列表，对应每一字节请求输入。点号前为该字节原始值，点号后请求输入。这时若按空格，跳过这一字节；按回车，结束输入；按减号或连字符，显示前一字节内容。</a:t>
            </a:r>
            <a:br>
              <a:rPr lang="zh-CN" altLang="en-US" sz="2000" dirty="0"/>
            </a:br>
            <a:r>
              <a:rPr lang="zh-CN" altLang="en-US" sz="2000" dirty="0"/>
              <a:t> *出错时内存内容有可能已被改变。提示后终止。</a:t>
            </a:r>
            <a:br>
              <a:rPr lang="zh-CN" altLang="en-US" sz="2000" dirty="0"/>
            </a:br>
            <a:r>
              <a:rPr lang="zh-CN" altLang="en-US" sz="2000" dirty="0"/>
              <a:t> *字符串只能以数值列表的形式输入，不能按地址提式输入。</a:t>
            </a:r>
            <a:br>
              <a:rPr lang="zh-CN" altLang="en-US" sz="2000" dirty="0"/>
            </a:b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0850" name="标题 59084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sp>
        <p:nvSpPr>
          <p:cNvPr id="590851" name="文本占位符 5908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</a:pPr>
            <a:r>
              <a:rPr lang="zh-CN" altLang="en-US" sz="1800" dirty="0"/>
              <a:t>程序执行（</a:t>
            </a:r>
            <a:r>
              <a:rPr lang="en-US" altLang="zh-CN" sz="1800"/>
              <a:t>Go</a:t>
            </a:r>
            <a:r>
              <a:rPr lang="zh-CN" altLang="en-US" sz="1800" dirty="0"/>
              <a:t>）</a:t>
            </a:r>
            <a:br>
              <a:rPr lang="zh-CN" altLang="en-US" sz="1800" dirty="0"/>
            </a:br>
            <a:r>
              <a:rPr lang="zh-CN" altLang="en-US" sz="1800" dirty="0"/>
              <a:t>   格式：</a:t>
            </a:r>
            <a:r>
              <a:rPr lang="en-US" altLang="zh-CN" sz="1800"/>
              <a:t>G[=</a:t>
            </a:r>
            <a:r>
              <a:rPr lang="zh-CN" altLang="en-US" sz="1800" dirty="0"/>
              <a:t>地址</a:t>
            </a:r>
            <a:r>
              <a:rPr lang="en-US" altLang="zh-CN" sz="1800"/>
              <a:t>][</a:t>
            </a:r>
            <a:r>
              <a:rPr lang="zh-CN" altLang="en-US" sz="1800" dirty="0"/>
              <a:t>断点</a:t>
            </a:r>
            <a:r>
              <a:rPr lang="en-US" altLang="zh-CN" sz="1800"/>
              <a:t>0][</a:t>
            </a:r>
            <a:r>
              <a:rPr lang="en-US" altLang="zh-CN" sz="1800">
                <a:latin typeface="Arial" panose="020B0604020202020204" pitchFamily="34" charset="0"/>
              </a:rPr>
              <a:t>……</a:t>
            </a:r>
            <a:r>
              <a:rPr lang="zh-CN" altLang="en-US" sz="1800" dirty="0"/>
              <a:t>断点</a:t>
            </a:r>
            <a:r>
              <a:rPr lang="en-US" altLang="zh-CN" sz="1800"/>
              <a:t>]</a:t>
            </a:r>
            <a:br>
              <a:rPr lang="en-US" altLang="zh-CN" sz="1800"/>
            </a:br>
            <a:r>
              <a:rPr lang="en-US" altLang="zh-CN" sz="1800"/>
              <a:t>         </a:t>
            </a:r>
            <a:r>
              <a:rPr lang="zh-CN" altLang="en-US" sz="1800" dirty="0"/>
              <a:t>地址：          </a:t>
            </a:r>
            <a:r>
              <a:rPr lang="en-US" altLang="zh-CN" sz="1800"/>
              <a:t>Debug</a:t>
            </a:r>
            <a:r>
              <a:rPr lang="zh-CN" altLang="en-US" sz="1800" dirty="0"/>
              <a:t>开始执行的地址。</a:t>
            </a:r>
            <a:br>
              <a:rPr lang="zh-CN" altLang="en-US" sz="1800" dirty="0"/>
            </a:br>
            <a:r>
              <a:rPr lang="zh-CN" altLang="en-US" sz="1800" dirty="0"/>
              <a:t>         断点</a:t>
            </a:r>
            <a:r>
              <a:rPr lang="en-US" altLang="zh-CN" sz="1800"/>
              <a:t>0</a:t>
            </a:r>
            <a:r>
              <a:rPr lang="en-US" altLang="zh-CN" sz="1800">
                <a:latin typeface="Arial" panose="020B0604020202020204" pitchFamily="34" charset="0"/>
              </a:rPr>
              <a:t>……</a:t>
            </a:r>
            <a:r>
              <a:rPr lang="zh-CN" altLang="en-US" sz="1800" dirty="0"/>
              <a:t>断点</a:t>
            </a:r>
            <a:r>
              <a:rPr lang="en-US" altLang="zh-CN" sz="1800"/>
              <a:t>9</a:t>
            </a:r>
            <a:r>
              <a:rPr lang="zh-CN" altLang="en-US" sz="1800" dirty="0"/>
              <a:t>：指定的</a:t>
            </a:r>
            <a:r>
              <a:rPr lang="en-US" altLang="zh-CN" sz="1800"/>
              <a:t>0</a:t>
            </a:r>
            <a:r>
              <a:rPr lang="en-US" altLang="zh-CN" sz="1800">
                <a:latin typeface="Arial" panose="020B0604020202020204" pitchFamily="34" charset="0"/>
              </a:rPr>
              <a:t>—</a:t>
            </a:r>
            <a:r>
              <a:rPr lang="en-US" altLang="zh-CN" sz="1800"/>
              <a:t>10</a:t>
            </a:r>
            <a:r>
              <a:rPr lang="zh-CN" altLang="en-US" sz="1800" dirty="0"/>
              <a:t>个临时中断点。</a:t>
            </a:r>
            <a:br>
              <a:rPr lang="zh-CN" altLang="en-US" sz="1800" dirty="0"/>
            </a:br>
            <a:r>
              <a:rPr lang="zh-CN" altLang="en-US" sz="1800" dirty="0"/>
              <a:t>   用途：*将</a:t>
            </a:r>
            <a:r>
              <a:rPr lang="en-US" altLang="zh-CN" sz="1800"/>
              <a:t>CPU</a:t>
            </a:r>
            <a:r>
              <a:rPr lang="zh-CN" altLang="en-US" sz="1800" dirty="0"/>
              <a:t>控制权由</a:t>
            </a:r>
            <a:r>
              <a:rPr lang="en-US" altLang="zh-CN" sz="1800"/>
              <a:t>Debug</a:t>
            </a:r>
            <a:r>
              <a:rPr lang="zh-CN" altLang="en-US" sz="1800" dirty="0"/>
              <a:t>转移给被调试中的程序。不设断点时，则程</a:t>
            </a:r>
            <a:br>
              <a:rPr lang="zh-CN" altLang="en-US" sz="1800" dirty="0"/>
            </a:br>
            <a:r>
              <a:rPr lang="zh-CN" altLang="en-US" sz="1800" dirty="0"/>
              <a:t>         序的执行或是中途失败或是正常结束。结束时，提示有“</a:t>
            </a:r>
            <a:r>
              <a:rPr lang="en-US" altLang="zh-CN" sz="1800"/>
              <a:t>Program</a:t>
            </a:r>
            <a:br>
              <a:rPr lang="en-US" altLang="zh-CN" sz="1800"/>
            </a:br>
            <a:r>
              <a:rPr lang="en-US" altLang="zh-CN" sz="1800"/>
              <a:t>         </a:t>
            </a:r>
            <a:r>
              <a:rPr lang="en-US" altLang="zh-CN" sz="1800" dirty="0" err="1"/>
              <a:t>termminated</a:t>
            </a:r>
            <a:r>
              <a:rPr lang="en-US" altLang="zh-CN" sz="1800"/>
              <a:t> </a:t>
            </a:r>
            <a:r>
              <a:rPr lang="en-US" altLang="zh-CN" sz="1800" dirty="0" err="1"/>
              <a:t>nomally</a:t>
            </a:r>
            <a:r>
              <a:rPr lang="en-US" altLang="zh-CN" sz="1800"/>
              <a:t>”</a:t>
            </a:r>
            <a:r>
              <a:rPr lang="zh-CN" altLang="en-US" sz="1800" dirty="0"/>
              <a:t>，即程序结束正常，控制权再返回到</a:t>
            </a:r>
            <a:br>
              <a:rPr lang="zh-CN" altLang="en-US" sz="1800" dirty="0"/>
            </a:br>
            <a:r>
              <a:rPr lang="zh-CN" altLang="en-US" sz="1800" dirty="0"/>
              <a:t>         </a:t>
            </a:r>
            <a:r>
              <a:rPr lang="en-US" altLang="zh-CN" sz="1800"/>
              <a:t>Debug</a:t>
            </a:r>
            <a:r>
              <a:rPr lang="zh-CN" altLang="en-US" sz="1800" dirty="0"/>
              <a:t>。</a:t>
            </a:r>
            <a:br>
              <a:rPr lang="zh-CN" altLang="en-US" sz="1800" dirty="0"/>
            </a:br>
            <a:r>
              <a:rPr lang="zh-CN" altLang="en-US" sz="1800" dirty="0"/>
              <a:t>         *此时因数据有可能重写，若需再次执行，因重新装入。</a:t>
            </a:r>
            <a:br>
              <a:rPr lang="zh-CN" altLang="en-US" sz="1800" dirty="0"/>
            </a:br>
            <a:r>
              <a:rPr lang="zh-CN" altLang="en-US" sz="1800" dirty="0"/>
              <a:t>         *地址中，如未指定段址，则使用目标程序的</a:t>
            </a:r>
            <a:r>
              <a:rPr lang="en-US" altLang="zh-CN" sz="1800"/>
              <a:t>CS</a:t>
            </a:r>
            <a:r>
              <a:rPr lang="zh-CN" altLang="en-US" sz="1800" dirty="0"/>
              <a:t>寄存器中的值。当</a:t>
            </a:r>
            <a:br>
              <a:rPr lang="zh-CN" altLang="en-US" sz="1800" dirty="0"/>
            </a:br>
            <a:r>
              <a:rPr lang="zh-CN" altLang="en-US" sz="1800" dirty="0"/>
              <a:t>         地址省略时，则</a:t>
            </a:r>
            <a:r>
              <a:rPr lang="en-US" altLang="zh-CN" sz="1800"/>
              <a:t>Debug</a:t>
            </a:r>
            <a:r>
              <a:rPr lang="zh-CN" altLang="en-US" sz="1800" dirty="0"/>
              <a:t>使用目标程序的</a:t>
            </a:r>
            <a:r>
              <a:rPr lang="en-US" altLang="zh-CN" sz="1800"/>
              <a:t>CS:IP</a:t>
            </a:r>
            <a:r>
              <a:rPr lang="zh-CN" altLang="en-US" sz="1800" dirty="0"/>
              <a:t>寄存器的值开始执行。</a:t>
            </a:r>
            <a:br>
              <a:rPr lang="zh-CN" altLang="en-US" sz="1800" dirty="0"/>
            </a:br>
            <a:r>
              <a:rPr lang="zh-CN" altLang="en-US" sz="1800" dirty="0"/>
              <a:t>         且为与断点区分，地址参数前必须加等号，否则将其认为是第零</a:t>
            </a:r>
            <a:br>
              <a:rPr lang="zh-CN" altLang="en-US" sz="1800" dirty="0"/>
            </a:br>
            <a:r>
              <a:rPr lang="zh-CN" altLang="en-US" sz="1800" dirty="0"/>
              <a:t>         个断点。</a:t>
            </a:r>
            <a:br>
              <a:rPr lang="zh-CN" altLang="en-US" sz="1800" dirty="0"/>
            </a:br>
            <a:r>
              <a:rPr lang="zh-CN" altLang="en-US" sz="1800" dirty="0"/>
              <a:t>         *断点参数可指定</a:t>
            </a:r>
            <a:r>
              <a:rPr lang="en-US" altLang="zh-CN" sz="1800"/>
              <a:t>10</a:t>
            </a:r>
            <a:r>
              <a:rPr lang="zh-CN" altLang="en-US" sz="1800" dirty="0"/>
              <a:t>个临时断点。当程序执行到指定的断点地址时</a:t>
            </a:r>
            <a:br>
              <a:rPr lang="zh-CN" altLang="en-US" sz="1800" dirty="0"/>
            </a:br>
            <a:r>
              <a:rPr lang="zh-CN" altLang="en-US" sz="1800" dirty="0"/>
              <a:t>         则发生中止。与断点表内的次序无关，断点可按任意次序输入。</a:t>
            </a:r>
            <a:br>
              <a:rPr lang="zh-CN" altLang="en-US" sz="1800" dirty="0"/>
            </a:br>
            <a:r>
              <a:rPr lang="zh-CN" altLang="en-US" sz="1800" dirty="0"/>
              <a:t>         *中止时，将会显示寄存器的内容、标志位状态及</a:t>
            </a:r>
            <a:r>
              <a:rPr lang="en-US" altLang="zh-CN" sz="1800"/>
              <a:t>CS:IP</a:t>
            </a:r>
            <a:r>
              <a:rPr lang="zh-CN" altLang="en-US" sz="1800" dirty="0"/>
              <a:t>指出的指</a:t>
            </a:r>
            <a:br>
              <a:rPr lang="zh-CN" altLang="en-US" sz="1800" dirty="0"/>
            </a:br>
            <a:r>
              <a:rPr lang="zh-CN" altLang="en-US" sz="1800" dirty="0"/>
              <a:t>         令（也就是下一条将要执行的指令），然后是提示符“</a:t>
            </a:r>
            <a:r>
              <a:rPr lang="en-US" altLang="zh-CN" sz="1800"/>
              <a:t>-”</a:t>
            </a:r>
            <a:r>
              <a:rPr lang="zh-CN" altLang="en-US" sz="1800" dirty="0"/>
              <a:t>。</a:t>
            </a:r>
            <a:br>
              <a:rPr lang="zh-CN" altLang="en-US" sz="1800" dirty="0"/>
            </a:br>
            <a:r>
              <a:rPr lang="zh-CN" altLang="en-US" sz="1800" dirty="0"/>
              <a:t>         *若没有装入可执行程序或程序内容未知，有可能进入死状态。</a:t>
            </a:r>
            <a:br>
              <a:rPr lang="zh-CN" altLang="en-US" sz="1800" dirty="0"/>
            </a:br>
            <a:r>
              <a:rPr lang="zh-CN" altLang="en-US" sz="1800" dirty="0"/>
              <a:t>         *若目标程序的栈不起作用或太小，则可能引起系统“破碎”。</a:t>
            </a:r>
            <a:br>
              <a:rPr lang="zh-CN" altLang="en-US" sz="1800" dirty="0"/>
            </a:br>
            <a:endParaRPr lang="zh-CN" alt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1874" name="标题 5918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sp>
        <p:nvSpPr>
          <p:cNvPr id="591875" name="文本占位符 5918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sz="2800"/>
              <a:t>H: </a:t>
            </a:r>
            <a:r>
              <a:rPr lang="zh-CN" altLang="en-US" sz="2800" dirty="0"/>
              <a:t>执行十六进制算术运算（</a:t>
            </a:r>
            <a:r>
              <a:rPr lang="en-US" altLang="zh-CN" sz="2800"/>
              <a:t>Hexadecimal</a:t>
            </a:r>
            <a:r>
              <a:rPr lang="zh-CN" altLang="en-US" sz="2800" dirty="0"/>
              <a:t>）</a:t>
            </a:r>
            <a:br>
              <a:rPr lang="zh-CN" altLang="en-US" sz="2800" dirty="0"/>
            </a:br>
            <a:r>
              <a:rPr lang="zh-CN" altLang="en-US" sz="2800" dirty="0"/>
              <a:t>   格式：</a:t>
            </a:r>
            <a:r>
              <a:rPr lang="en-US" altLang="zh-CN" sz="2800"/>
              <a:t>H </a:t>
            </a:r>
            <a:r>
              <a:rPr lang="zh-CN" altLang="en-US" sz="2800" dirty="0"/>
              <a:t>值</a:t>
            </a:r>
            <a:r>
              <a:rPr lang="en-US" altLang="zh-CN" sz="2800"/>
              <a:t>1  </a:t>
            </a:r>
            <a:r>
              <a:rPr lang="zh-CN" altLang="en-US" sz="2800" dirty="0"/>
              <a:t>值</a:t>
            </a:r>
            <a:r>
              <a:rPr lang="en-US" altLang="zh-CN" sz="2800"/>
              <a:t>2</a:t>
            </a:r>
            <a:br>
              <a:rPr lang="en-US" altLang="zh-CN" sz="2800"/>
            </a:br>
            <a:r>
              <a:rPr lang="en-US" altLang="zh-CN" sz="2800"/>
              <a:t>         </a:t>
            </a:r>
            <a:r>
              <a:rPr lang="zh-CN" altLang="en-US" sz="2800" dirty="0"/>
              <a:t>值</a:t>
            </a:r>
            <a:r>
              <a:rPr lang="en-US" altLang="zh-CN" sz="2800"/>
              <a:t>1</a:t>
            </a:r>
            <a:r>
              <a:rPr lang="zh-CN" altLang="en-US" sz="2800" dirty="0"/>
              <a:t>、</a:t>
            </a:r>
            <a:r>
              <a:rPr lang="en-US" altLang="zh-CN" sz="2800"/>
              <a:t>2</a:t>
            </a:r>
            <a:r>
              <a:rPr lang="zh-CN" altLang="en-US" sz="2800" dirty="0"/>
              <a:t>为</a:t>
            </a:r>
            <a:r>
              <a:rPr lang="en-US" altLang="zh-CN" sz="2800"/>
              <a:t>0</a:t>
            </a:r>
            <a:r>
              <a:rPr lang="en-US" altLang="zh-CN" sz="2800">
                <a:latin typeface="Arial" panose="020B0604020202020204" pitchFamily="34" charset="0"/>
              </a:rPr>
              <a:t>—</a:t>
            </a:r>
            <a:r>
              <a:rPr lang="en-US" altLang="zh-CN" sz="2800"/>
              <a:t>FFFFH</a:t>
            </a:r>
            <a:r>
              <a:rPr lang="zh-CN" altLang="en-US" sz="2800" dirty="0"/>
              <a:t>范围内的任意十六进制数。</a:t>
            </a:r>
            <a:br>
              <a:rPr lang="zh-CN" altLang="en-US" sz="2800" dirty="0"/>
            </a:br>
            <a:r>
              <a:rPr lang="zh-CN" altLang="en-US" sz="2800" dirty="0"/>
              <a:t>   用途：</a:t>
            </a:r>
            <a:endParaRPr lang="zh-CN" altLang="en-US" sz="2800" dirty="0"/>
          </a:p>
          <a:p>
            <a:pPr lvl="1">
              <a:buNone/>
            </a:pPr>
            <a:r>
              <a:rPr lang="zh-CN" altLang="en-US" sz="2300" dirty="0"/>
              <a:t>*用来求两个十六进制数的和、差，对结果显示为值</a:t>
            </a:r>
            <a:r>
              <a:rPr lang="en-US" altLang="zh-CN" sz="2300"/>
              <a:t>1+</a:t>
            </a:r>
            <a:r>
              <a:rPr lang="zh-CN" altLang="en-US" sz="2300" dirty="0"/>
              <a:t>值</a:t>
            </a:r>
            <a:r>
              <a:rPr lang="en-US" altLang="zh-CN" sz="2300"/>
              <a:t>2</a:t>
            </a:r>
            <a:r>
              <a:rPr lang="zh-CN" altLang="en-US" sz="2300" dirty="0"/>
              <a:t>及值</a:t>
            </a:r>
            <a:r>
              <a:rPr lang="en-US" altLang="zh-CN" sz="2300"/>
              <a:t>1-</a:t>
            </a:r>
            <a:r>
              <a:rPr lang="zh-CN" altLang="en-US" sz="2300" dirty="0"/>
              <a:t>值</a:t>
            </a:r>
            <a:r>
              <a:rPr lang="en-US" altLang="zh-CN" sz="2300"/>
              <a:t>2</a:t>
            </a:r>
            <a:r>
              <a:rPr lang="zh-CN" altLang="en-US" sz="2300" dirty="0"/>
              <a:t>。如果值</a:t>
            </a:r>
            <a:r>
              <a:rPr lang="en-US" altLang="zh-CN" sz="2300"/>
              <a:t>2 &gt; </a:t>
            </a:r>
            <a:r>
              <a:rPr lang="zh-CN" altLang="en-US" sz="2300" dirty="0"/>
              <a:t>值</a:t>
            </a:r>
            <a:r>
              <a:rPr lang="en-US" altLang="zh-CN" sz="2300"/>
              <a:t>1</a:t>
            </a:r>
            <a:r>
              <a:rPr lang="zh-CN" altLang="en-US" sz="2300" dirty="0"/>
              <a:t>则显示其补码。</a:t>
            </a:r>
            <a:endParaRPr lang="zh-CN" altLang="en-US" sz="2300" dirty="0"/>
          </a:p>
          <a:p>
            <a:pPr lvl="1">
              <a:buNone/>
            </a:pPr>
            <a:r>
              <a:rPr lang="zh-CN" altLang="en-US" sz="2300" dirty="0"/>
              <a:t>*虽然很少用，但事实还是很有用的，熟练掌握。</a:t>
            </a:r>
            <a:br>
              <a:rPr lang="zh-CN" altLang="en-US" sz="2300" dirty="0"/>
            </a:br>
            <a:br>
              <a:rPr lang="zh-CN" altLang="en-US" sz="2300" dirty="0"/>
            </a:br>
            <a:endParaRPr lang="zh-CN" altLang="en-US" sz="2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9586" name="标题 5795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sp>
        <p:nvSpPr>
          <p:cNvPr id="579587" name="文本占位符 5795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sz="2800" dirty="0">
                <a:latin typeface="Tahoma" panose="020B0604030504040204" pitchFamily="34" charset="0"/>
                <a:ea typeface="隶书" pitchFamily="49" charset="-122"/>
              </a:rPr>
              <a:t>上课时间 </a:t>
            </a:r>
            <a:r>
              <a:rPr lang="en-US" altLang="zh-CN" sz="2800">
                <a:latin typeface="Tahoma" panose="020B0604030504040204" pitchFamily="34" charset="0"/>
                <a:ea typeface="隶书" pitchFamily="49" charset="-122"/>
              </a:rPr>
              <a:t>2008</a:t>
            </a:r>
            <a:r>
              <a:rPr lang="zh-CN" altLang="en-US" sz="2800" dirty="0">
                <a:latin typeface="Tahoma" panose="020B0604030504040204" pitchFamily="34" charset="0"/>
                <a:ea typeface="隶书" pitchFamily="49" charset="-122"/>
              </a:rPr>
              <a:t>－</a:t>
            </a:r>
            <a:r>
              <a:rPr lang="en-US" altLang="zh-CN" sz="2800">
                <a:latin typeface="Tahoma" panose="020B0604030504040204" pitchFamily="34" charset="0"/>
                <a:ea typeface="隶书" pitchFamily="49" charset="-122"/>
              </a:rPr>
              <a:t>9</a:t>
            </a:r>
            <a:r>
              <a:rPr lang="zh-CN" altLang="en-US" sz="2800" dirty="0">
                <a:latin typeface="Tahoma" panose="020B0604030504040204" pitchFamily="34" charset="0"/>
                <a:ea typeface="隶书" pitchFamily="49" charset="-122"/>
              </a:rPr>
              <a:t>－</a:t>
            </a:r>
            <a:r>
              <a:rPr lang="en-US" altLang="zh-CN" sz="2800">
                <a:latin typeface="Tahoma" panose="020B0604030504040204" pitchFamily="34" charset="0"/>
                <a:ea typeface="隶书" pitchFamily="49" charset="-122"/>
              </a:rPr>
              <a:t>25</a:t>
            </a:r>
            <a:endParaRPr lang="en-US" altLang="zh-CN" sz="2800">
              <a:latin typeface="Tahoma" panose="020B0604030504040204" pitchFamily="34" charset="0"/>
              <a:ea typeface="隶书" pitchFamily="49" charset="-122"/>
            </a:endParaRPr>
          </a:p>
          <a:p>
            <a:r>
              <a:rPr lang="zh-CN" altLang="en-US" sz="2800" dirty="0">
                <a:latin typeface="Tahoma" panose="020B0604030504040204" pitchFamily="34" charset="0"/>
                <a:ea typeface="隶书" pitchFamily="49" charset="-122"/>
              </a:rPr>
              <a:t>内容</a:t>
            </a:r>
            <a:endParaRPr lang="zh-CN" altLang="en-US" sz="2800" dirty="0">
              <a:latin typeface="Tahoma" panose="020B0604030504040204" pitchFamily="34" charset="0"/>
              <a:ea typeface="隶书" pitchFamily="49" charset="-122"/>
            </a:endParaRPr>
          </a:p>
          <a:p>
            <a:pPr lvl="1"/>
            <a:r>
              <a:rPr lang="zh-CN" altLang="en-US" sz="2900" dirty="0">
                <a:latin typeface="Tahoma" panose="020B0604030504040204" pitchFamily="34" charset="0"/>
                <a:ea typeface="隶书" pitchFamily="49" charset="-122"/>
              </a:rPr>
              <a:t>熟悉汇编编程环境</a:t>
            </a:r>
            <a:endParaRPr lang="zh-CN" altLang="en-US" sz="2900" dirty="0">
              <a:latin typeface="Tahoma" panose="020B0604030504040204" pitchFamily="34" charset="0"/>
              <a:ea typeface="隶书" pitchFamily="49" charset="-122"/>
            </a:endParaRPr>
          </a:p>
          <a:p>
            <a:pPr lvl="1"/>
            <a:r>
              <a:rPr lang="zh-CN" altLang="en-US" sz="2900" dirty="0">
                <a:latin typeface="Tahoma" panose="020B0604030504040204" pitchFamily="34" charset="0"/>
                <a:ea typeface="隶书" pitchFamily="49" charset="-122"/>
              </a:rPr>
              <a:t>了解</a:t>
            </a:r>
            <a:r>
              <a:rPr lang="en-US" altLang="zh-CN" sz="2900">
                <a:latin typeface="Tahoma" panose="020B0604030504040204" pitchFamily="34" charset="0"/>
                <a:ea typeface="隶书" pitchFamily="49" charset="-122"/>
              </a:rPr>
              <a:t>Debug</a:t>
            </a:r>
            <a:r>
              <a:rPr lang="zh-CN" altLang="en-US" sz="2900" dirty="0">
                <a:latin typeface="Tahoma" panose="020B0604030504040204" pitchFamily="34" charset="0"/>
                <a:ea typeface="隶书" pitchFamily="49" charset="-122"/>
              </a:rPr>
              <a:t>工具的使用</a:t>
            </a:r>
            <a:endParaRPr lang="zh-CN" altLang="en-US" sz="2900" dirty="0">
              <a:latin typeface="Tahoma" panose="020B0604030504040204" pitchFamily="34" charset="0"/>
              <a:ea typeface="隶书" pitchFamily="49" charset="-122"/>
            </a:endParaRPr>
          </a:p>
          <a:p>
            <a:endParaRPr lang="en-US" altLang="zh-CN" b="1">
              <a:latin typeface="Tahoma" panose="020B0604030504040204" pitchFamily="34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2898" name="标题 5928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sp>
        <p:nvSpPr>
          <p:cNvPr id="592899" name="文本占位符 5928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400"/>
              <a:t>P: </a:t>
            </a:r>
            <a:r>
              <a:rPr lang="zh-CN" altLang="en-US" sz="2400" dirty="0"/>
              <a:t>循环或子程序处理（</a:t>
            </a:r>
            <a:r>
              <a:rPr lang="en-US" altLang="zh-CN" sz="2400"/>
              <a:t>Procedure</a:t>
            </a:r>
            <a:r>
              <a:rPr lang="zh-CN" altLang="en-US" sz="2400" dirty="0"/>
              <a:t>）</a:t>
            </a:r>
            <a:br>
              <a:rPr lang="zh-CN" altLang="en-US" sz="2400" dirty="0"/>
            </a:br>
            <a:r>
              <a:rPr lang="zh-CN" altLang="en-US" sz="2400" dirty="0"/>
              <a:t>   格式：</a:t>
            </a:r>
            <a:r>
              <a:rPr lang="en-US" altLang="zh-CN" sz="2400"/>
              <a:t>P[=</a:t>
            </a:r>
            <a:r>
              <a:rPr lang="zh-CN" altLang="en-US" sz="2400" dirty="0"/>
              <a:t>地址</a:t>
            </a:r>
            <a:r>
              <a:rPr lang="en-US" altLang="zh-CN" sz="2400"/>
              <a:t>] [</a:t>
            </a:r>
            <a:r>
              <a:rPr lang="zh-CN" altLang="en-US" sz="2400" dirty="0"/>
              <a:t>命令数</a:t>
            </a:r>
            <a:r>
              <a:rPr lang="en-US" altLang="zh-CN" sz="2400"/>
              <a:t>]</a:t>
            </a:r>
            <a:br>
              <a:rPr lang="en-US" altLang="zh-CN" sz="2400"/>
            </a:br>
            <a:r>
              <a:rPr lang="en-US" altLang="zh-CN" sz="2400"/>
              <a:t>         </a:t>
            </a:r>
            <a:r>
              <a:rPr lang="zh-CN" altLang="en-US" sz="2400" dirty="0"/>
              <a:t>地址：  执行的起始地址。</a:t>
            </a:r>
            <a:br>
              <a:rPr lang="zh-CN" altLang="en-US" sz="2400" dirty="0"/>
            </a:br>
            <a:r>
              <a:rPr lang="zh-CN" altLang="en-US" sz="2400" dirty="0"/>
              <a:t>         指令数：执行的指令条数。</a:t>
            </a:r>
            <a:br>
              <a:rPr lang="zh-CN" altLang="en-US" sz="2400" dirty="0"/>
            </a:br>
            <a:r>
              <a:rPr lang="zh-CN" altLang="en-US" sz="2400" dirty="0"/>
              <a:t>   用途：</a:t>
            </a: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	*循环或子程序处理。将循环、串指令、软件中断或子程序调用视为单语句。执行终止，显示目标程序寄存器内容、标志位状态和下一条要执行的指令。</a:t>
            </a:r>
            <a:br>
              <a:rPr lang="zh-CN" altLang="en-US" sz="2400" dirty="0"/>
            </a:br>
            <a:r>
              <a:rPr lang="zh-CN" altLang="en-US" sz="2400" dirty="0"/>
              <a:t> *若地址参数中无段址，则使用</a:t>
            </a:r>
            <a:r>
              <a:rPr lang="en-US" altLang="zh-CN" sz="2400"/>
              <a:t>CS</a:t>
            </a:r>
            <a:r>
              <a:rPr lang="zh-CN" altLang="en-US" sz="2400" dirty="0"/>
              <a:t>中的值。完全忽略地址时，则从程序中的</a:t>
            </a:r>
            <a:r>
              <a:rPr lang="en-US" altLang="zh-CN" sz="2400"/>
              <a:t>CS:IP</a:t>
            </a:r>
            <a:r>
              <a:rPr lang="zh-CN" altLang="en-US" sz="2400" dirty="0"/>
              <a:t>指定位置开始执行。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4946" name="标题 5949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sp>
        <p:nvSpPr>
          <p:cNvPr id="594947" name="文本占位符 5949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</a:pPr>
            <a:r>
              <a:rPr lang="en-US" altLang="zh-CN" sz="2000"/>
              <a:t>T: </a:t>
            </a:r>
            <a:r>
              <a:rPr lang="zh-CN" altLang="en-US" sz="2000" dirty="0"/>
              <a:t>程序执行跟踪（</a:t>
            </a:r>
            <a:r>
              <a:rPr lang="en-US" altLang="zh-CN" sz="2000"/>
              <a:t>Trace</a:t>
            </a:r>
            <a:r>
              <a:rPr lang="zh-CN" altLang="en-US" sz="2000" dirty="0"/>
              <a:t>）</a:t>
            </a:r>
            <a:br>
              <a:rPr lang="zh-CN" altLang="en-US" sz="2000" dirty="0"/>
            </a:br>
            <a:r>
              <a:rPr lang="zh-CN" altLang="en-US" sz="2000" dirty="0"/>
              <a:t>   格式：</a:t>
            </a:r>
            <a:r>
              <a:rPr lang="en-US" altLang="zh-CN" sz="2000"/>
              <a:t>T[=</a:t>
            </a:r>
            <a:r>
              <a:rPr lang="zh-CN" altLang="en-US" sz="2000" dirty="0"/>
              <a:t>地址</a:t>
            </a:r>
            <a:r>
              <a:rPr lang="en-US" altLang="zh-CN" sz="2000"/>
              <a:t>][</a:t>
            </a:r>
            <a:r>
              <a:rPr lang="zh-CN" altLang="en-US" sz="2000" dirty="0"/>
              <a:t>指令数</a:t>
            </a:r>
            <a:r>
              <a:rPr lang="en-US" altLang="zh-CN" sz="2000"/>
              <a:t>]</a:t>
            </a:r>
            <a:br>
              <a:rPr lang="en-US" altLang="zh-CN" sz="2000"/>
            </a:br>
            <a:r>
              <a:rPr lang="en-US" altLang="zh-CN" sz="2000"/>
              <a:t>         </a:t>
            </a:r>
            <a:r>
              <a:rPr lang="zh-CN" altLang="en-US" sz="2000" dirty="0"/>
              <a:t>地址：  执行的第一条指令的地址。</a:t>
            </a:r>
            <a:br>
              <a:rPr lang="zh-CN" altLang="en-US" sz="2000" dirty="0"/>
            </a:br>
            <a:r>
              <a:rPr lang="zh-CN" altLang="en-US" sz="2000" dirty="0"/>
              <a:t>         指定数：执行的机器指令的条数。</a:t>
            </a:r>
            <a:br>
              <a:rPr lang="zh-CN" altLang="en-US" sz="2000" dirty="0"/>
            </a:br>
            <a:r>
              <a:rPr lang="zh-CN" altLang="en-US" sz="2000" dirty="0"/>
              <a:t>   用途：</a:t>
            </a:r>
            <a:endParaRPr lang="zh-CN" altLang="en-US" sz="2000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dirty="0"/>
              <a:t>              *执行单条指令，显示寄存器及下一条指令。</a:t>
            </a:r>
            <a:br>
              <a:rPr lang="zh-CN" altLang="en-US" sz="2000" dirty="0"/>
            </a:br>
            <a:r>
              <a:rPr lang="zh-CN" altLang="en-US" sz="2000" dirty="0"/>
              <a:t>         *在地址参数中若无段址，则默认为</a:t>
            </a:r>
            <a:r>
              <a:rPr lang="en-US" altLang="zh-CN" sz="2000"/>
              <a:t>CS</a:t>
            </a:r>
            <a:r>
              <a:rPr lang="zh-CN" altLang="en-US" sz="2000" dirty="0"/>
              <a:t>寄存器的值。</a:t>
            </a:r>
            <a:br>
              <a:rPr lang="zh-CN" altLang="en-US" sz="2000" dirty="0"/>
            </a:br>
            <a:r>
              <a:rPr lang="zh-CN" altLang="en-US" sz="2000" dirty="0"/>
              <a:t>         *若全部省略，则由</a:t>
            </a:r>
            <a:r>
              <a:rPr lang="en-US" altLang="zh-CN" sz="2000"/>
              <a:t>CS:IP</a:t>
            </a:r>
            <a:r>
              <a:rPr lang="zh-CN" altLang="en-US" sz="2000" dirty="0"/>
              <a:t>寄存器指出的地址开始执行。</a:t>
            </a:r>
            <a:br>
              <a:rPr lang="zh-CN" altLang="en-US" sz="2000" dirty="0"/>
            </a:br>
            <a:r>
              <a:rPr lang="zh-CN" altLang="en-US" sz="2000" dirty="0"/>
              <a:t>         *以后则顺序执行。</a:t>
            </a:r>
            <a:br>
              <a:rPr lang="zh-CN" altLang="en-US" sz="2000" dirty="0"/>
            </a:br>
            <a:r>
              <a:rPr lang="zh-CN" altLang="en-US" sz="2000" dirty="0"/>
              <a:t>         *对</a:t>
            </a:r>
            <a:r>
              <a:rPr lang="en-US" altLang="zh-CN" sz="2000"/>
              <a:t>ROM</a:t>
            </a:r>
            <a:r>
              <a:rPr lang="zh-CN" altLang="en-US" sz="2000" dirty="0"/>
              <a:t>内的跟踪应使用</a:t>
            </a:r>
            <a:r>
              <a:rPr lang="en-US" altLang="zh-CN" sz="2000"/>
              <a:t>T</a:t>
            </a:r>
            <a:r>
              <a:rPr lang="zh-CN" altLang="en-US" sz="2000" dirty="0"/>
              <a:t>命令。</a:t>
            </a:r>
            <a:br>
              <a:rPr lang="zh-CN" altLang="en-US" sz="2000" dirty="0"/>
            </a:br>
            <a:r>
              <a:rPr lang="zh-CN" altLang="en-US" sz="2000" dirty="0"/>
              <a:t>   警告：对</a:t>
            </a:r>
            <a:r>
              <a:rPr lang="en-US" altLang="zh-CN" sz="2000"/>
              <a:t>Intel 8259 </a:t>
            </a:r>
            <a:r>
              <a:rPr lang="zh-CN" altLang="en-US" sz="2000" dirty="0"/>
              <a:t>中断屏幕的内容（</a:t>
            </a:r>
            <a:r>
              <a:rPr lang="en-US" altLang="zh-CN" sz="2000"/>
              <a:t>IBM PC</a:t>
            </a:r>
            <a:r>
              <a:rPr lang="zh-CN" altLang="en-US" sz="2000" dirty="0"/>
              <a:t>及兼容机端口</a:t>
            </a:r>
            <a:r>
              <a:rPr lang="en-US" altLang="zh-CN" sz="2000"/>
              <a:t>20H</a:t>
            </a:r>
            <a:r>
              <a:rPr lang="zh-CN" altLang="en-US" sz="2000" dirty="0"/>
              <a:t>和</a:t>
            </a:r>
            <a:r>
              <a:rPr lang="en-US" altLang="zh-CN" sz="2000"/>
              <a:t>21H</a:t>
            </a:r>
            <a:r>
              <a:rPr lang="zh-CN" altLang="en-US" sz="2000" dirty="0"/>
              <a:t>）的更改，或者系统功能调用（</a:t>
            </a:r>
            <a:r>
              <a:rPr lang="en-US" altLang="zh-CN" sz="2000"/>
              <a:t>INT 21H</a:t>
            </a:r>
            <a:r>
              <a:rPr lang="zh-CN" altLang="en-US" sz="2000" dirty="0"/>
              <a:t>），不能使用</a:t>
            </a:r>
            <a:r>
              <a:rPr lang="en-US" altLang="zh-CN" sz="2000"/>
              <a:t>T</a:t>
            </a:r>
            <a:r>
              <a:rPr lang="zh-CN" altLang="en-US" sz="2000" dirty="0"/>
              <a:t>指令，对上述情况要使用</a:t>
            </a:r>
            <a:r>
              <a:rPr lang="en-US" altLang="zh-CN" sz="2000"/>
              <a:t>P</a:t>
            </a:r>
            <a:r>
              <a:rPr lang="zh-CN" altLang="en-US" sz="2000" dirty="0"/>
              <a:t>指令。</a:t>
            </a:r>
            <a:br>
              <a:rPr lang="zh-CN" altLang="en-US" sz="2000" dirty="0"/>
            </a:b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8018" name="标题 59801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sp>
        <p:nvSpPr>
          <p:cNvPr id="598019" name="文本占位符 5980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400"/>
              <a:t>R: </a:t>
            </a:r>
            <a:r>
              <a:rPr lang="zh-CN" altLang="en-US" sz="2400" dirty="0"/>
              <a:t>寄存器显示与更改（</a:t>
            </a:r>
            <a:r>
              <a:rPr lang="en-US" altLang="zh-CN" sz="2400"/>
              <a:t>Register</a:t>
            </a:r>
            <a:r>
              <a:rPr lang="zh-CN" altLang="en-US" sz="2400" dirty="0"/>
              <a:t>）</a:t>
            </a:r>
            <a:br>
              <a:rPr lang="zh-CN" altLang="en-US" sz="2400" dirty="0"/>
            </a:br>
            <a:r>
              <a:rPr lang="zh-CN" altLang="en-US" sz="2400" dirty="0"/>
              <a:t>   格式：</a:t>
            </a:r>
            <a:r>
              <a:rPr lang="en-US" altLang="zh-CN" sz="2400"/>
              <a:t>R [</a:t>
            </a:r>
            <a:r>
              <a:rPr lang="zh-CN" altLang="en-US" sz="2400" dirty="0"/>
              <a:t>寄存器</a:t>
            </a:r>
            <a:r>
              <a:rPr lang="en-US" altLang="zh-CN" sz="2400"/>
              <a:t>]</a:t>
            </a:r>
            <a:br>
              <a:rPr lang="en-US" altLang="zh-CN" sz="2400"/>
            </a:br>
            <a:r>
              <a:rPr lang="en-US" altLang="zh-CN" sz="2400"/>
              <a:t>         </a:t>
            </a:r>
            <a:r>
              <a:rPr lang="zh-CN" altLang="en-US" sz="2400" dirty="0"/>
              <a:t>寄存器：</a:t>
            </a:r>
            <a:r>
              <a:rPr lang="en-US" altLang="zh-CN" sz="2400"/>
              <a:t>AX BX CX DX SP BP SI DI</a:t>
            </a:r>
            <a:br>
              <a:rPr lang="en-US" altLang="zh-CN" sz="2400"/>
            </a:br>
            <a:r>
              <a:rPr lang="en-US" altLang="zh-CN" sz="2400"/>
              <a:t>                 DS ES CS IP PC</a:t>
            </a:r>
            <a:br>
              <a:rPr lang="en-US" altLang="zh-CN" sz="2400"/>
            </a:br>
            <a:r>
              <a:rPr lang="en-US" altLang="zh-CN" sz="2400"/>
              <a:t>                 F</a:t>
            </a:r>
            <a:br>
              <a:rPr lang="en-US" altLang="zh-CN" sz="2400"/>
            </a:br>
            <a:r>
              <a:rPr lang="en-US" altLang="zh-CN" sz="2400"/>
              <a:t>   </a:t>
            </a:r>
            <a:r>
              <a:rPr lang="zh-CN" altLang="en-US" sz="2400" dirty="0"/>
              <a:t>用途：*若</a:t>
            </a:r>
            <a:r>
              <a:rPr lang="en-US" altLang="zh-CN" sz="2400"/>
              <a:t>R</a:t>
            </a:r>
            <a:r>
              <a:rPr lang="zh-CN" altLang="en-US" sz="2400" dirty="0"/>
              <a:t>不带参数，则显示所有寄存器的内容和状态标志、下一指令。</a:t>
            </a:r>
            <a:br>
              <a:rPr lang="zh-CN" altLang="en-US" sz="2400" dirty="0"/>
            </a:br>
            <a:r>
              <a:rPr lang="zh-CN" altLang="en-US" sz="2400" dirty="0"/>
              <a:t>         *若指定新值，在显示内容后，给出冒句提示输入新值。回车结束。</a:t>
            </a:r>
            <a:br>
              <a:rPr lang="zh-CN" altLang="en-US" sz="2400" dirty="0"/>
            </a:br>
            <a:r>
              <a:rPr lang="zh-CN" altLang="en-US" sz="2400" dirty="0"/>
              <a:t>         *对状态字</a:t>
            </a:r>
            <a:r>
              <a:rPr lang="en-US" altLang="zh-CN" sz="2400"/>
              <a:t>F</a:t>
            </a:r>
            <a:r>
              <a:rPr lang="zh-CN" altLang="en-US" sz="2400" dirty="0"/>
              <a:t>，在连字符“</a:t>
            </a:r>
            <a:r>
              <a:rPr lang="en-US" altLang="zh-CN" sz="2400"/>
              <a:t>-”</a:t>
            </a:r>
            <a:r>
              <a:rPr lang="zh-CN" altLang="en-US" sz="2400" dirty="0"/>
              <a:t>后以空格间隔输入新值，次序不计。</a:t>
            </a:r>
            <a:br>
              <a:rPr lang="zh-CN" altLang="en-US" sz="2400" dirty="0"/>
            </a:br>
            <a:r>
              <a:rPr lang="zh-CN" altLang="en-US" sz="2400" dirty="0"/>
              <a:t>         *若直接回车，则跳过修改，寄存器内容不变。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22" name="标题 5939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sp>
        <p:nvSpPr>
          <p:cNvPr id="593923" name="文本占位符 5939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/>
              <a:t>Q: </a:t>
            </a:r>
            <a:r>
              <a:rPr lang="zh-CN" altLang="en-US" dirty="0"/>
              <a:t>结束</a:t>
            </a:r>
            <a:r>
              <a:rPr lang="en-US" altLang="zh-CN"/>
              <a:t>Debug</a:t>
            </a:r>
            <a:r>
              <a:rPr lang="zh-CN" altLang="en-US" dirty="0"/>
              <a:t>操作（</a:t>
            </a:r>
            <a:r>
              <a:rPr lang="en-US" altLang="zh-CN"/>
              <a:t>Quit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   格式：</a:t>
            </a:r>
            <a:r>
              <a:rPr lang="en-US" altLang="zh-CN"/>
              <a:t>Q</a:t>
            </a:r>
            <a:br>
              <a:rPr lang="en-US" altLang="zh-CN"/>
            </a:br>
            <a:r>
              <a:rPr lang="en-US" altLang="zh-CN"/>
              <a:t>   </a:t>
            </a:r>
            <a:r>
              <a:rPr lang="zh-CN" altLang="en-US" dirty="0"/>
              <a:t>用途：程序结束返回。对未保存的结果丢失。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1634" name="标题 5816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sp>
        <p:nvSpPr>
          <p:cNvPr id="581635" name="文本占位符 5816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编译器</a:t>
            </a:r>
            <a:r>
              <a:rPr lang="en-US" altLang="zh-CN"/>
              <a:t>masm6.15</a:t>
            </a:r>
            <a:endParaRPr lang="en-US" altLang="zh-CN"/>
          </a:p>
          <a:p>
            <a:r>
              <a:rPr lang="zh-CN" altLang="en-US" dirty="0"/>
              <a:t>将</a:t>
            </a:r>
            <a:r>
              <a:rPr lang="en-US" altLang="zh-CN" dirty="0" err="1"/>
              <a:t>masm</a:t>
            </a:r>
            <a:r>
              <a:rPr lang="en-US" altLang="zh-CN"/>
              <a:t> 6.15.zip </a:t>
            </a:r>
            <a:r>
              <a:rPr lang="zh-CN" altLang="en-US" dirty="0"/>
              <a:t>文件解压缩后，为其设置系统路径（“我的电脑”－“属性”－高级－环境变量－系统变量－</a:t>
            </a:r>
            <a:r>
              <a:rPr lang="en-US" altLang="zh-CN"/>
              <a:t>path</a:t>
            </a:r>
            <a:r>
              <a:rPr lang="zh-CN" altLang="en-US" dirty="0"/>
              <a:t>中添加该目录所处路径）</a:t>
            </a:r>
            <a:endParaRPr lang="zh-CN" altLang="en-US" dirty="0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658" name="标题 5826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 dirty="0"/>
          </a:p>
        </p:txBody>
      </p:sp>
      <p:sp>
        <p:nvSpPr>
          <p:cNvPr id="582659" name="文本占位符 5826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dirty="0"/>
              <a:t>命令</a:t>
            </a:r>
            <a:r>
              <a:rPr lang="en-US" altLang="zh-CN" dirty="0" err="1"/>
              <a:t>masm</a:t>
            </a:r>
            <a:r>
              <a:rPr lang="en-US" altLang="zh-CN"/>
              <a:t>  </a:t>
            </a:r>
            <a:r>
              <a:rPr lang="zh-CN" altLang="en-US" dirty="0"/>
              <a:t>（帮助</a:t>
            </a:r>
            <a:r>
              <a:rPr lang="en-US" altLang="zh-CN" dirty="0" err="1"/>
              <a:t>masm</a:t>
            </a:r>
            <a:r>
              <a:rPr lang="en-US" altLang="zh-CN"/>
              <a:t> / ?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</a:rPr>
              <a:t>    .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obj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命令</a:t>
            </a:r>
            <a:r>
              <a:rPr lang="en-US" altLang="zh-CN"/>
              <a:t>link  </a:t>
            </a:r>
            <a:r>
              <a:rPr lang="zh-CN" altLang="en-US" dirty="0"/>
              <a:t>（帮助</a:t>
            </a:r>
            <a:r>
              <a:rPr lang="en-US" altLang="zh-CN"/>
              <a:t>link/ ?</a:t>
            </a:r>
            <a:r>
              <a:rPr lang="zh-CN" altLang="en-US" dirty="0"/>
              <a:t>）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obj</a:t>
            </a:r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>
                <a:solidFill>
                  <a:srgbClr val="FF0000"/>
                </a:solidFill>
              </a:rPr>
              <a:t>.exe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命令</a:t>
            </a:r>
            <a:r>
              <a:rPr lang="en-US" altLang="zh-CN"/>
              <a:t>ml  </a:t>
            </a:r>
            <a:r>
              <a:rPr lang="zh-CN" altLang="en-US" dirty="0"/>
              <a:t>（帮助</a:t>
            </a:r>
            <a:r>
              <a:rPr lang="en-US" altLang="zh-CN"/>
              <a:t>ml/ ?</a:t>
            </a:r>
            <a:r>
              <a:rPr lang="zh-CN" altLang="en-US" dirty="0"/>
              <a:t>）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	    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en-US" altLang="zh-CN">
                <a:solidFill>
                  <a:srgbClr val="FF0000"/>
                </a:solidFill>
              </a:rPr>
              <a:t>  -&gt;   </a:t>
            </a:r>
            <a:r>
              <a:rPr lang="en-US" altLang="zh-CN" dirty="0" err="1">
                <a:solidFill>
                  <a:srgbClr val="FF0000"/>
                </a:solidFill>
              </a:rPr>
              <a:t>obj</a:t>
            </a:r>
            <a:r>
              <a:rPr lang="en-US" altLang="zh-CN">
                <a:solidFill>
                  <a:srgbClr val="FF0000"/>
                </a:solidFill>
              </a:rPr>
              <a:t>    -&gt;exe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</a:rPr>
              <a:t>DOS</a:t>
            </a:r>
            <a:r>
              <a:rPr lang="zh-CN" altLang="en-US" dirty="0">
                <a:solidFill>
                  <a:srgbClr val="FF0000"/>
                </a:solidFill>
              </a:rPr>
              <a:t>环境下，文件名最长</a:t>
            </a:r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少用中文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0066" name="矩形 600065"/>
          <p:cNvSpPr/>
          <p:nvPr/>
        </p:nvSpPr>
        <p:spPr>
          <a:xfrm>
            <a:off x="457200" y="0"/>
            <a:ext cx="8458200" cy="6629400"/>
          </a:xfrm>
          <a:prstGeom prst="rect">
            <a:avLst/>
          </a:prstGeom>
          <a:solidFill>
            <a:srgbClr val="E9CD8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00067" name="标题 600066" descr="花束"/>
          <p:cNvSpPr>
            <a:spLocks noGrp="1"/>
          </p:cNvSpPr>
          <p:nvPr>
            <p:ph type="title"/>
          </p:nvPr>
        </p:nvSpPr>
        <p:spPr>
          <a:xfrm>
            <a:off x="1187450" y="333375"/>
            <a:ext cx="5805488" cy="457200"/>
          </a:xfrm>
          <a:blipFill rotWithShape="0">
            <a:blip r:embed="rId1"/>
          </a:blipFill>
          <a:ln/>
        </p:spPr>
        <p:txBody>
          <a:bodyPr anchor="ctr" anchorCtr="0"/>
          <a:p>
            <a:pPr algn="ctr">
              <a:lnSpc>
                <a:spcPct val="80000"/>
              </a:lnSpc>
            </a:pPr>
            <a:r>
              <a:rPr lang="zh-CN" altLang="en-US" sz="3400" dirty="0"/>
              <a:t>汇编语言程序的开发过程</a:t>
            </a:r>
            <a:endParaRPr lang="zh-CN" altLang="en-US"/>
          </a:p>
        </p:txBody>
      </p:sp>
      <p:pic>
        <p:nvPicPr>
          <p:cNvPr id="600068" name="图片 600067" descr="minispi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625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00069" name="组合 600068"/>
          <p:cNvGrpSpPr/>
          <p:nvPr/>
        </p:nvGrpSpPr>
        <p:grpSpPr>
          <a:xfrm>
            <a:off x="1246188" y="742950"/>
            <a:ext cx="5692775" cy="762000"/>
            <a:chOff x="1109" y="624"/>
            <a:chExt cx="3586" cy="480"/>
          </a:xfrm>
        </p:grpSpPr>
        <p:sp>
          <p:nvSpPr>
            <p:cNvPr id="600070" name="文本框 600069"/>
            <p:cNvSpPr txBox="1"/>
            <p:nvPr/>
          </p:nvSpPr>
          <p:spPr>
            <a:xfrm>
              <a:off x="4349" y="648"/>
              <a:ext cx="346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编辑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0071" name="直接连接符 600070"/>
            <p:cNvSpPr/>
            <p:nvPr/>
          </p:nvSpPr>
          <p:spPr>
            <a:xfrm>
              <a:off x="4337" y="624"/>
              <a:ext cx="0" cy="48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0072" name="线形标注 1(带强调线) 600071"/>
            <p:cNvSpPr/>
            <p:nvPr/>
          </p:nvSpPr>
          <p:spPr>
            <a:xfrm>
              <a:off x="1109" y="766"/>
              <a:ext cx="2578" cy="294"/>
            </a:xfrm>
            <a:prstGeom prst="accentCallout1">
              <a:avLst>
                <a:gd name="adj1" fmla="val 24491"/>
                <a:gd name="adj2" fmla="val 101861"/>
                <a:gd name="adj3" fmla="val 26870"/>
                <a:gd name="adj4" fmla="val 12144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文本编辑器，如 </a:t>
              </a:r>
              <a:r>
                <a:rPr lang="en-US" altLang="zh-CN" sz="2400" b="1" dirty="0" err="1">
                  <a:latin typeface="Times New Roman" panose="02020603050405020304" pitchFamily="18" charset="0"/>
                </a:rPr>
                <a:t>notepad.exe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00073" name="流程图: 准备 600072"/>
          <p:cNvSpPr/>
          <p:nvPr/>
        </p:nvSpPr>
        <p:spPr>
          <a:xfrm>
            <a:off x="4414838" y="1495425"/>
            <a:ext cx="3883025" cy="650875"/>
          </a:xfrm>
          <a:prstGeom prst="flowChartPreparation">
            <a:avLst/>
          </a:prstGeom>
          <a:solidFill>
            <a:schemeClr val="folHlink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0074" name="文本框 600073"/>
          <p:cNvSpPr txBox="1"/>
          <p:nvPr/>
        </p:nvSpPr>
        <p:spPr>
          <a:xfrm>
            <a:off x="4757738" y="1589088"/>
            <a:ext cx="3289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源程序：文件名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asm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600075" name="组合 600074"/>
          <p:cNvGrpSpPr/>
          <p:nvPr/>
        </p:nvGrpSpPr>
        <p:grpSpPr>
          <a:xfrm>
            <a:off x="1246188" y="2152650"/>
            <a:ext cx="5692775" cy="762000"/>
            <a:chOff x="1109" y="624"/>
            <a:chExt cx="3586" cy="480"/>
          </a:xfrm>
        </p:grpSpPr>
        <p:sp>
          <p:nvSpPr>
            <p:cNvPr id="600076" name="文本框 600075"/>
            <p:cNvSpPr txBox="1"/>
            <p:nvPr/>
          </p:nvSpPr>
          <p:spPr>
            <a:xfrm>
              <a:off x="4349" y="648"/>
              <a:ext cx="346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汇编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0077" name="直接连接符 600076"/>
            <p:cNvSpPr/>
            <p:nvPr/>
          </p:nvSpPr>
          <p:spPr>
            <a:xfrm>
              <a:off x="4337" y="624"/>
              <a:ext cx="0" cy="48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0078" name="线形标注 1(带强调线) 600077"/>
            <p:cNvSpPr/>
            <p:nvPr/>
          </p:nvSpPr>
          <p:spPr>
            <a:xfrm>
              <a:off x="1109" y="766"/>
              <a:ext cx="2578" cy="294"/>
            </a:xfrm>
            <a:prstGeom prst="accentCallout1">
              <a:avLst>
                <a:gd name="adj1" fmla="val 24491"/>
                <a:gd name="adj2" fmla="val 101861"/>
                <a:gd name="adj3" fmla="val 26870"/>
                <a:gd name="adj4" fmla="val 12144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汇编程序，如 </a:t>
              </a:r>
              <a:r>
                <a:rPr lang="en-US" altLang="zh-CN" sz="2400" b="1">
                  <a:latin typeface="Times New Roman" panose="02020603050405020304" pitchFamily="18" charset="0"/>
                </a:rPr>
                <a:t>ML.EXE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00079" name="流程图: 准备 600078"/>
          <p:cNvSpPr/>
          <p:nvPr/>
        </p:nvSpPr>
        <p:spPr>
          <a:xfrm>
            <a:off x="4414838" y="2905125"/>
            <a:ext cx="3883025" cy="650875"/>
          </a:xfrm>
          <a:prstGeom prst="flowChartPreparation">
            <a:avLst/>
          </a:prstGeom>
          <a:solidFill>
            <a:schemeClr val="folHlink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0080" name="文本框 600079"/>
          <p:cNvSpPr txBox="1"/>
          <p:nvPr/>
        </p:nvSpPr>
        <p:spPr>
          <a:xfrm>
            <a:off x="4683125" y="3001963"/>
            <a:ext cx="3289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目标模块：文件名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obj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600081" name="组合 600080"/>
          <p:cNvGrpSpPr/>
          <p:nvPr/>
        </p:nvGrpSpPr>
        <p:grpSpPr>
          <a:xfrm>
            <a:off x="1246188" y="3562350"/>
            <a:ext cx="5692775" cy="762000"/>
            <a:chOff x="1109" y="624"/>
            <a:chExt cx="3586" cy="480"/>
          </a:xfrm>
        </p:grpSpPr>
        <p:sp>
          <p:nvSpPr>
            <p:cNvPr id="600082" name="文本框 600081"/>
            <p:cNvSpPr txBox="1"/>
            <p:nvPr/>
          </p:nvSpPr>
          <p:spPr>
            <a:xfrm>
              <a:off x="4349" y="648"/>
              <a:ext cx="346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连接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0083" name="直接连接符 600082"/>
            <p:cNvSpPr/>
            <p:nvPr/>
          </p:nvSpPr>
          <p:spPr>
            <a:xfrm>
              <a:off x="4337" y="624"/>
              <a:ext cx="0" cy="48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0084" name="线形标注 1(带强调线) 600083"/>
            <p:cNvSpPr/>
            <p:nvPr/>
          </p:nvSpPr>
          <p:spPr>
            <a:xfrm>
              <a:off x="1109" y="766"/>
              <a:ext cx="2578" cy="294"/>
            </a:xfrm>
            <a:prstGeom prst="accentCallout1">
              <a:avLst>
                <a:gd name="adj1" fmla="val 24491"/>
                <a:gd name="adj2" fmla="val 101861"/>
                <a:gd name="adj3" fmla="val 26870"/>
                <a:gd name="adj4" fmla="val 12144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连接程序，如 </a:t>
              </a:r>
              <a:r>
                <a:rPr lang="en-US" altLang="zh-CN" sz="2400" b="1">
                  <a:latin typeface="Times New Roman" panose="02020603050405020304" pitchFamily="18" charset="0"/>
                </a:rPr>
                <a:t>LINK.EXE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00085" name="流程图: 准备 600084"/>
          <p:cNvSpPr/>
          <p:nvPr/>
        </p:nvSpPr>
        <p:spPr>
          <a:xfrm>
            <a:off x="4414838" y="4314825"/>
            <a:ext cx="3883025" cy="650875"/>
          </a:xfrm>
          <a:prstGeom prst="flowChartPreparation">
            <a:avLst/>
          </a:prstGeom>
          <a:solidFill>
            <a:schemeClr val="folHlink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0086" name="文本框 600085"/>
          <p:cNvSpPr txBox="1"/>
          <p:nvPr/>
        </p:nvSpPr>
        <p:spPr>
          <a:xfrm>
            <a:off x="4543425" y="4411663"/>
            <a:ext cx="36972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可执行文件：文件名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.exe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600087" name="组合 600086"/>
          <p:cNvGrpSpPr/>
          <p:nvPr/>
        </p:nvGrpSpPr>
        <p:grpSpPr>
          <a:xfrm>
            <a:off x="1220788" y="4975225"/>
            <a:ext cx="5692775" cy="762000"/>
            <a:chOff x="1109" y="624"/>
            <a:chExt cx="3586" cy="480"/>
          </a:xfrm>
        </p:grpSpPr>
        <p:sp>
          <p:nvSpPr>
            <p:cNvPr id="600088" name="文本框 600087"/>
            <p:cNvSpPr txBox="1"/>
            <p:nvPr/>
          </p:nvSpPr>
          <p:spPr>
            <a:xfrm>
              <a:off x="4349" y="648"/>
              <a:ext cx="346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调试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0089" name="直接连接符 600088"/>
            <p:cNvSpPr/>
            <p:nvPr/>
          </p:nvSpPr>
          <p:spPr>
            <a:xfrm>
              <a:off x="4337" y="624"/>
              <a:ext cx="0" cy="48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0090" name="线形标注 1(带强调线) 600089"/>
            <p:cNvSpPr/>
            <p:nvPr/>
          </p:nvSpPr>
          <p:spPr>
            <a:xfrm>
              <a:off x="1109" y="766"/>
              <a:ext cx="2578" cy="294"/>
            </a:xfrm>
            <a:prstGeom prst="accentCallout1">
              <a:avLst>
                <a:gd name="adj1" fmla="val 24491"/>
                <a:gd name="adj2" fmla="val 101861"/>
                <a:gd name="adj3" fmla="val 26870"/>
                <a:gd name="adj4" fmla="val 12144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调试程序，如 </a:t>
              </a:r>
              <a:r>
                <a:rPr lang="en-US" altLang="zh-CN" sz="2400" b="1">
                  <a:latin typeface="Times New Roman" panose="02020603050405020304" pitchFamily="18" charset="0"/>
                </a:rPr>
                <a:t>DEBUG.EXE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0091" name="组合 600090"/>
          <p:cNvGrpSpPr/>
          <p:nvPr/>
        </p:nvGrpSpPr>
        <p:grpSpPr>
          <a:xfrm>
            <a:off x="5416550" y="5741988"/>
            <a:ext cx="1820863" cy="742950"/>
            <a:chOff x="3412" y="3617"/>
            <a:chExt cx="1147" cy="468"/>
          </a:xfrm>
        </p:grpSpPr>
        <p:sp>
          <p:nvSpPr>
            <p:cNvPr id="600092" name="流程图: 可选过程 600091"/>
            <p:cNvSpPr/>
            <p:nvPr/>
          </p:nvSpPr>
          <p:spPr>
            <a:xfrm>
              <a:off x="3412" y="3617"/>
              <a:ext cx="1147" cy="468"/>
            </a:xfrm>
            <a:prstGeom prst="flowChartAlternateProcess">
              <a:avLst/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0093" name="文本框 600092"/>
            <p:cNvSpPr txBox="1"/>
            <p:nvPr/>
          </p:nvSpPr>
          <p:spPr>
            <a:xfrm>
              <a:off x="3486" y="3691"/>
              <a:ext cx="10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应用程序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00094" name="直接连接符 600093"/>
          <p:cNvSpPr/>
          <p:nvPr/>
        </p:nvSpPr>
        <p:spPr>
          <a:xfrm>
            <a:off x="8774113" y="742950"/>
            <a:ext cx="0" cy="5335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600095" name="直接连接符 600094"/>
          <p:cNvSpPr/>
          <p:nvPr/>
        </p:nvSpPr>
        <p:spPr>
          <a:xfrm>
            <a:off x="6373813" y="742950"/>
            <a:ext cx="23971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600096" name="直接连接符 600095"/>
          <p:cNvSpPr/>
          <p:nvPr/>
        </p:nvSpPr>
        <p:spPr>
          <a:xfrm>
            <a:off x="7213600" y="6080125"/>
            <a:ext cx="15414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600097" name="文本框 600096"/>
          <p:cNvSpPr txBox="1"/>
          <p:nvPr/>
        </p:nvSpPr>
        <p:spPr>
          <a:xfrm>
            <a:off x="7534275" y="5695950"/>
            <a:ext cx="8350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错误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600098" name="组合 600097"/>
          <p:cNvGrpSpPr/>
          <p:nvPr/>
        </p:nvGrpSpPr>
        <p:grpSpPr>
          <a:xfrm>
            <a:off x="8035925" y="4189413"/>
            <a:ext cx="835025" cy="458787"/>
            <a:chOff x="5062" y="2639"/>
            <a:chExt cx="526" cy="289"/>
          </a:xfrm>
        </p:grpSpPr>
        <p:sp>
          <p:nvSpPr>
            <p:cNvPr id="600099" name="直接连接符 600098"/>
            <p:cNvSpPr/>
            <p:nvPr/>
          </p:nvSpPr>
          <p:spPr>
            <a:xfrm>
              <a:off x="5188" y="2928"/>
              <a:ext cx="3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600100" name="文本框 600099"/>
            <p:cNvSpPr txBox="1"/>
            <p:nvPr/>
          </p:nvSpPr>
          <p:spPr>
            <a:xfrm>
              <a:off x="5062" y="2639"/>
              <a:ext cx="5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0101" name="组合 600100"/>
          <p:cNvGrpSpPr/>
          <p:nvPr/>
        </p:nvGrpSpPr>
        <p:grpSpPr>
          <a:xfrm>
            <a:off x="8054975" y="2779713"/>
            <a:ext cx="835025" cy="458787"/>
            <a:chOff x="5062" y="2639"/>
            <a:chExt cx="526" cy="289"/>
          </a:xfrm>
        </p:grpSpPr>
        <p:sp>
          <p:nvSpPr>
            <p:cNvPr id="600102" name="直接连接符 600101"/>
            <p:cNvSpPr/>
            <p:nvPr/>
          </p:nvSpPr>
          <p:spPr>
            <a:xfrm>
              <a:off x="5188" y="2928"/>
              <a:ext cx="3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600103" name="文本框 600102"/>
            <p:cNvSpPr txBox="1"/>
            <p:nvPr/>
          </p:nvSpPr>
          <p:spPr>
            <a:xfrm>
              <a:off x="5062" y="2639"/>
              <a:ext cx="5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0104" name="组合 600103"/>
          <p:cNvGrpSpPr/>
          <p:nvPr/>
        </p:nvGrpSpPr>
        <p:grpSpPr>
          <a:xfrm>
            <a:off x="8054975" y="1370013"/>
            <a:ext cx="835025" cy="458787"/>
            <a:chOff x="5062" y="2639"/>
            <a:chExt cx="526" cy="289"/>
          </a:xfrm>
        </p:grpSpPr>
        <p:sp>
          <p:nvSpPr>
            <p:cNvPr id="600105" name="直接连接符 600104"/>
            <p:cNvSpPr/>
            <p:nvPr/>
          </p:nvSpPr>
          <p:spPr>
            <a:xfrm>
              <a:off x="5188" y="2928"/>
              <a:ext cx="3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600106" name="文本框 600105"/>
            <p:cNvSpPr txBox="1"/>
            <p:nvPr/>
          </p:nvSpPr>
          <p:spPr>
            <a:xfrm>
              <a:off x="5062" y="2639"/>
              <a:ext cx="5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00107" name="矩形 600106"/>
          <p:cNvSpPr/>
          <p:nvPr/>
        </p:nvSpPr>
        <p:spPr>
          <a:xfrm>
            <a:off x="8677275" y="6237288"/>
            <a:ext cx="287338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>
                <a:latin typeface="Arial" panose="020B0604020202020204" pitchFamily="34" charset="0"/>
              </a:rPr>
              <a:t>11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1090" name="矩形 601089"/>
          <p:cNvSpPr/>
          <p:nvPr/>
        </p:nvSpPr>
        <p:spPr>
          <a:xfrm>
            <a:off x="457200" y="228600"/>
            <a:ext cx="8458200" cy="6400800"/>
          </a:xfrm>
          <a:prstGeom prst="rect">
            <a:avLst/>
          </a:prstGeom>
          <a:solidFill>
            <a:srgbClr val="E9CD8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01091" name="标题 601090" descr="花束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362825" cy="457200"/>
          </a:xfrm>
          <a:blipFill rotWithShape="0">
            <a:blip r:embed="rId1"/>
          </a:blipFill>
          <a:ln/>
        </p:spPr>
        <p:txBody>
          <a:bodyPr anchor="ctr" anchorCtr="0"/>
          <a:p>
            <a:pPr algn="ctr">
              <a:lnSpc>
                <a:spcPct val="80000"/>
              </a:lnSpc>
            </a:pPr>
            <a:r>
              <a:rPr lang="zh-CN" altLang="en-US" sz="3400" dirty="0"/>
              <a:t>开发过程</a:t>
            </a:r>
            <a:r>
              <a:rPr lang="en-US" altLang="zh-CN" sz="3400"/>
              <a:t>1</a:t>
            </a:r>
            <a:r>
              <a:rPr lang="zh-CN" altLang="en-US" sz="3400" dirty="0"/>
              <a:t>：源程序的编辑</a:t>
            </a:r>
            <a:endParaRPr lang="zh-CN" altLang="en-US"/>
          </a:p>
        </p:txBody>
      </p:sp>
      <p:sp>
        <p:nvSpPr>
          <p:cNvPr id="601092" name="文本占位符 601091"/>
          <p:cNvSpPr>
            <a:spLocks noGrp="1"/>
          </p:cNvSpPr>
          <p:nvPr>
            <p:ph type="body" idx="1"/>
          </p:nvPr>
        </p:nvSpPr>
        <p:spPr>
          <a:xfrm>
            <a:off x="911225" y="762000"/>
            <a:ext cx="8005763" cy="5791200"/>
          </a:xfrm>
          <a:ln/>
        </p:spPr>
        <p:txBody>
          <a:bodyPr/>
          <a:p>
            <a:pPr marL="0" indent="576580">
              <a:lnSpc>
                <a:spcPct val="110000"/>
              </a:lnSpc>
              <a:buNone/>
            </a:pPr>
            <a:endParaRPr lang="zh-CN" altLang="en-US" sz="2800" dirty="0">
              <a:latin typeface="宋体" pitchFamily="2" charset="-122"/>
            </a:endParaRPr>
          </a:p>
          <a:p>
            <a:pPr marL="0" indent="576580">
              <a:lnSpc>
                <a:spcPct val="110000"/>
              </a:lnSpc>
              <a:buNone/>
            </a:pPr>
            <a:r>
              <a:rPr lang="zh-CN" altLang="en-US" sz="2800" dirty="0">
                <a:latin typeface="宋体" pitchFamily="2" charset="-122"/>
              </a:rPr>
              <a:t>源程序文件的形成（编辑）可以通过任何一个文本编辑器实现</a:t>
            </a:r>
            <a:r>
              <a:rPr lang="en-US" altLang="zh-CN" sz="2800">
                <a:latin typeface="宋体" pitchFamily="2" charset="-122"/>
              </a:rPr>
              <a:t>:</a:t>
            </a:r>
            <a:endParaRPr lang="en-US" altLang="zh-CN" sz="2800">
              <a:latin typeface="宋体" pitchFamily="2" charset="-122"/>
            </a:endParaRPr>
          </a:p>
          <a:p>
            <a:pPr marL="0" indent="576580">
              <a:lnSpc>
                <a:spcPct val="110000"/>
              </a:lnSpc>
              <a:buBlip>
                <a:blip r:embed="rId2"/>
              </a:buBlip>
            </a:pPr>
            <a:r>
              <a:rPr lang="en-US" altLang="zh-CN" sz="2800" dirty="0" err="1">
                <a:latin typeface="宋体" pitchFamily="2" charset="-122"/>
              </a:rPr>
              <a:t>Notepad.exe</a:t>
            </a:r>
            <a:endParaRPr lang="en-US" altLang="zh-CN" sz="2800">
              <a:latin typeface="宋体" pitchFamily="2" charset="-122"/>
            </a:endParaRPr>
          </a:p>
          <a:p>
            <a:pPr marL="0" indent="576580">
              <a:lnSpc>
                <a:spcPct val="110000"/>
              </a:lnSpc>
              <a:buBlip>
                <a:blip r:embed="rId2"/>
              </a:buBlip>
            </a:pPr>
            <a:r>
              <a:rPr lang="zh-CN" altLang="en-US" sz="2800" dirty="0">
                <a:latin typeface="宋体" pitchFamily="2" charset="-122"/>
              </a:rPr>
              <a:t>其他程序开发工具中的编辑环境</a:t>
            </a:r>
            <a:endParaRPr lang="zh-CN" altLang="en-US" sz="2800">
              <a:latin typeface="宋体" pitchFamily="2" charset="-122"/>
            </a:endParaRPr>
          </a:p>
          <a:p>
            <a:pPr marL="0" indent="576580">
              <a:lnSpc>
                <a:spcPct val="110000"/>
              </a:lnSpc>
              <a:buBlip>
                <a:blip r:embed="rId2"/>
              </a:buBlip>
            </a:pPr>
            <a:r>
              <a:rPr lang="en-US" altLang="zh-CN" sz="2800">
                <a:latin typeface="宋体" pitchFamily="2" charset="-122"/>
              </a:rPr>
              <a:t>MASM</a:t>
            </a:r>
            <a:r>
              <a:rPr lang="zh-CN" altLang="en-US" sz="2800" dirty="0">
                <a:latin typeface="宋体" pitchFamily="2" charset="-122"/>
              </a:rPr>
              <a:t>程序员工作平台</a:t>
            </a:r>
            <a:r>
              <a:rPr lang="en-US" altLang="zh-CN" sz="2800">
                <a:latin typeface="宋体" pitchFamily="2" charset="-122"/>
              </a:rPr>
              <a:t>PWB</a:t>
            </a:r>
            <a:r>
              <a:rPr lang="zh-CN" altLang="en-US" sz="2800" dirty="0">
                <a:latin typeface="宋体" pitchFamily="2" charset="-122"/>
              </a:rPr>
              <a:t>中的编辑环境</a:t>
            </a:r>
            <a:endParaRPr lang="zh-CN" altLang="en-US" sz="2800" dirty="0">
              <a:latin typeface="宋体" pitchFamily="2" charset="-122"/>
            </a:endParaRPr>
          </a:p>
          <a:p>
            <a:pPr marL="0" indent="576580">
              <a:lnSpc>
                <a:spcPct val="110000"/>
              </a:lnSpc>
              <a:buNone/>
            </a:pPr>
            <a:r>
              <a:rPr lang="zh-CN" altLang="en-US" sz="2800" dirty="0">
                <a:latin typeface="宋体" pitchFamily="2" charset="-122"/>
              </a:rPr>
              <a:t>源程序文件要以</a:t>
            </a:r>
            <a:r>
              <a:rPr lang="en-US" altLang="zh-CN" sz="2800">
                <a:latin typeface="宋体" pitchFamily="2" charset="-122"/>
              </a:rPr>
              <a:t>ASM</a:t>
            </a:r>
            <a:r>
              <a:rPr lang="zh-CN" altLang="en-US" sz="2800" dirty="0">
                <a:latin typeface="宋体" pitchFamily="2" charset="-122"/>
              </a:rPr>
              <a:t>为扩展名</a:t>
            </a:r>
            <a:endParaRPr lang="zh-CN" altLang="en-US" sz="2800" dirty="0">
              <a:latin typeface="宋体" pitchFamily="2" charset="-122"/>
            </a:endParaRPr>
          </a:p>
        </p:txBody>
      </p:sp>
      <p:pic>
        <p:nvPicPr>
          <p:cNvPr id="601093" name="图片 601092" descr="minisp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1094" name="直接连接符 601093"/>
          <p:cNvSpPr/>
          <p:nvPr/>
        </p:nvSpPr>
        <p:spPr>
          <a:xfrm>
            <a:off x="1016000" y="704850"/>
            <a:ext cx="7877175" cy="0"/>
          </a:xfrm>
          <a:prstGeom prst="line">
            <a:avLst/>
          </a:prstGeom>
          <a:ln w="9525" cap="flat" cmpd="sng">
            <a:solidFill>
              <a:srgbClr val="FFA347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1095" name="矩形 601094"/>
          <p:cNvSpPr/>
          <p:nvPr/>
        </p:nvSpPr>
        <p:spPr>
          <a:xfrm>
            <a:off x="8677275" y="6237288"/>
            <a:ext cx="287338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>
                <a:latin typeface="Arial" panose="020B0604020202020204" pitchFamily="34" charset="0"/>
              </a:rPr>
              <a:t>12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2114" name="矩形 602113"/>
          <p:cNvSpPr/>
          <p:nvPr/>
        </p:nvSpPr>
        <p:spPr>
          <a:xfrm>
            <a:off x="457200" y="228600"/>
            <a:ext cx="8458200" cy="6400800"/>
          </a:xfrm>
          <a:prstGeom prst="rect">
            <a:avLst/>
          </a:prstGeom>
          <a:solidFill>
            <a:srgbClr val="E9CD8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02115" name="标题 602114" descr="花束"/>
          <p:cNvSpPr>
            <a:spLocks noGrp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rotWithShape="0">
            <a:blip r:embed="rId1"/>
          </a:blipFill>
          <a:ln/>
        </p:spPr>
        <p:txBody>
          <a:bodyPr anchor="ctr" anchorCtr="0"/>
          <a:p>
            <a:pPr algn="ctr">
              <a:lnSpc>
                <a:spcPct val="80000"/>
              </a:lnSpc>
            </a:pPr>
            <a:r>
              <a:rPr lang="zh-CN" altLang="en-US" sz="3400" dirty="0"/>
              <a:t>开发过程</a:t>
            </a:r>
            <a:r>
              <a:rPr lang="en-US" altLang="zh-CN" sz="3400"/>
              <a:t>2</a:t>
            </a:r>
            <a:r>
              <a:rPr lang="zh-CN" altLang="en-US" sz="3400" dirty="0"/>
              <a:t>：源程序的汇编</a:t>
            </a:r>
            <a:endParaRPr lang="zh-CN" altLang="en-US"/>
          </a:p>
        </p:txBody>
      </p:sp>
      <p:sp>
        <p:nvSpPr>
          <p:cNvPr id="602116" name="文本占位符 602115"/>
          <p:cNvSpPr>
            <a:spLocks noGrp="1"/>
          </p:cNvSpPr>
          <p:nvPr>
            <p:ph type="body" idx="1"/>
          </p:nvPr>
        </p:nvSpPr>
        <p:spPr>
          <a:xfrm>
            <a:off x="911225" y="762000"/>
            <a:ext cx="8005763" cy="5791200"/>
          </a:xfrm>
          <a:ln/>
        </p:spPr>
        <p:txBody>
          <a:bodyPr/>
          <a:p>
            <a:pPr marL="0" indent="576580">
              <a:lnSpc>
                <a:spcPct val="110000"/>
              </a:lnSpc>
              <a:buNone/>
            </a:pPr>
            <a:r>
              <a:rPr lang="zh-CN" altLang="en-US" sz="2800" dirty="0"/>
              <a:t>汇编是将源程序翻译成由机器代码组成的目标模块文件的过程</a:t>
            </a:r>
            <a:endParaRPr lang="zh-CN" altLang="en-US" sz="2800" dirty="0"/>
          </a:p>
          <a:p>
            <a:pPr marL="0" indent="576580">
              <a:lnSpc>
                <a:spcPct val="110000"/>
              </a:lnSpc>
              <a:buNone/>
            </a:pPr>
            <a:r>
              <a:rPr lang="en-US" altLang="zh-CN" sz="2800"/>
              <a:t>MASM 6.x</a:t>
            </a:r>
            <a:r>
              <a:rPr lang="zh-CN" altLang="en-US" sz="2800" dirty="0"/>
              <a:t>提供的汇编程序是</a:t>
            </a:r>
            <a:r>
              <a:rPr lang="en-US" altLang="zh-CN" sz="2800"/>
              <a:t>ML.EXE</a:t>
            </a:r>
            <a:r>
              <a:rPr lang="zh-CN" altLang="en-US" sz="2800"/>
              <a:t>：</a:t>
            </a:r>
            <a:endParaRPr lang="zh-CN" altLang="en-US"/>
          </a:p>
          <a:p>
            <a:pPr marL="0" indent="576580">
              <a:buNone/>
            </a:pPr>
            <a:r>
              <a:rPr lang="en-US" altLang="zh-CN">
                <a:solidFill>
                  <a:srgbClr val="FF0000"/>
                </a:solidFill>
                <a:latin typeface="宋体" pitchFamily="2" charset="-122"/>
              </a:rPr>
              <a:t>ML /c test1.asm</a:t>
            </a:r>
            <a:endParaRPr lang="en-US" altLang="zh-CN">
              <a:solidFill>
                <a:srgbClr val="FF0000"/>
              </a:solidFill>
              <a:latin typeface="宋体" pitchFamily="2" charset="-122"/>
            </a:endParaRPr>
          </a:p>
          <a:p>
            <a:pPr marL="0" indent="576580">
              <a:buNone/>
            </a:pPr>
            <a:r>
              <a:rPr lang="zh-CN" altLang="en-US" sz="2800" dirty="0"/>
              <a:t>如果源程序中没有语法错误，</a:t>
            </a:r>
            <a:r>
              <a:rPr lang="en-US" altLang="zh-CN" sz="2800"/>
              <a:t>MASM</a:t>
            </a:r>
            <a:r>
              <a:rPr lang="zh-CN" altLang="en-US" sz="2800" dirty="0"/>
              <a:t>将自动生成一个目标模块文件（</a:t>
            </a:r>
            <a:r>
              <a:rPr lang="en-US" altLang="zh-CN" sz="2800"/>
              <a:t>test1.obj</a:t>
            </a:r>
            <a:r>
              <a:rPr lang="zh-CN" altLang="en-US" sz="2800" dirty="0"/>
              <a:t>）；否则</a:t>
            </a:r>
            <a:r>
              <a:rPr lang="en-US" altLang="zh-CN" sz="2800"/>
              <a:t>MASM</a:t>
            </a:r>
            <a:r>
              <a:rPr lang="zh-CN" altLang="en-US" sz="2800" dirty="0"/>
              <a:t>将给出相应的错误信息</a:t>
            </a:r>
            <a:endParaRPr lang="zh-CN" altLang="en-US" sz="2800" dirty="0"/>
          </a:p>
          <a:p>
            <a:pPr marL="0" indent="576580">
              <a:buNone/>
            </a:pPr>
            <a:r>
              <a:rPr lang="zh-CN" altLang="en-US" sz="2800" dirty="0"/>
              <a:t>这时应根据错误信息，重新编辑修改源程序后，再进行汇编</a:t>
            </a:r>
            <a:endParaRPr lang="zh-CN" altLang="en-US" sz="2800"/>
          </a:p>
        </p:txBody>
      </p:sp>
      <p:pic>
        <p:nvPicPr>
          <p:cNvPr id="602117" name="图片 602116" descr="minispi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2118" name="直接连接符 602117"/>
          <p:cNvSpPr/>
          <p:nvPr/>
        </p:nvSpPr>
        <p:spPr>
          <a:xfrm>
            <a:off x="1016000" y="704850"/>
            <a:ext cx="7877175" cy="0"/>
          </a:xfrm>
          <a:prstGeom prst="line">
            <a:avLst/>
          </a:prstGeom>
          <a:ln w="9525" cap="flat" cmpd="sng">
            <a:solidFill>
              <a:srgbClr val="FFA347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2119" name="矩形 602118"/>
          <p:cNvSpPr/>
          <p:nvPr/>
        </p:nvSpPr>
        <p:spPr>
          <a:xfrm>
            <a:off x="8677275" y="6237288"/>
            <a:ext cx="287338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>
                <a:latin typeface="Arial" panose="020B0604020202020204" pitchFamily="34" charset="0"/>
              </a:rPr>
              <a:t>13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3138" name="矩形 603137"/>
          <p:cNvSpPr/>
          <p:nvPr/>
        </p:nvSpPr>
        <p:spPr>
          <a:xfrm>
            <a:off x="457200" y="228600"/>
            <a:ext cx="8458200" cy="6400800"/>
          </a:xfrm>
          <a:prstGeom prst="rect">
            <a:avLst/>
          </a:prstGeom>
          <a:solidFill>
            <a:srgbClr val="E9CD8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03139" name="标题 603138" descr="花束"/>
          <p:cNvSpPr>
            <a:spLocks noGrp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rotWithShape="0">
            <a:blip r:embed="rId1"/>
          </a:blipFill>
          <a:ln/>
        </p:spPr>
        <p:txBody>
          <a:bodyPr anchor="ctr" anchorCtr="0"/>
          <a:p>
            <a:pPr algn="ctr">
              <a:lnSpc>
                <a:spcPct val="80000"/>
              </a:lnSpc>
            </a:pPr>
            <a:r>
              <a:rPr lang="zh-CN" altLang="en-US" sz="3400" dirty="0"/>
              <a:t>开发过程</a:t>
            </a:r>
            <a:r>
              <a:rPr lang="en-US" altLang="zh-CN" sz="3400"/>
              <a:t>3</a:t>
            </a:r>
            <a:r>
              <a:rPr lang="zh-CN" altLang="en-US" sz="3400" dirty="0"/>
              <a:t>：目标模块的连接</a:t>
            </a:r>
            <a:endParaRPr lang="zh-CN" altLang="en-US"/>
          </a:p>
        </p:txBody>
      </p:sp>
      <p:sp>
        <p:nvSpPr>
          <p:cNvPr id="603140" name="文本占位符 603139"/>
          <p:cNvSpPr>
            <a:spLocks noGrp="1"/>
          </p:cNvSpPr>
          <p:nvPr>
            <p:ph type="body" idx="1"/>
          </p:nvPr>
        </p:nvSpPr>
        <p:spPr>
          <a:xfrm>
            <a:off x="892175" y="1041400"/>
            <a:ext cx="8005763" cy="4376738"/>
          </a:xfrm>
          <a:ln/>
        </p:spPr>
        <p:txBody>
          <a:bodyPr/>
          <a:p>
            <a:pPr marL="0" indent="576580">
              <a:lnSpc>
                <a:spcPct val="90000"/>
              </a:lnSpc>
              <a:buNone/>
            </a:pPr>
            <a:r>
              <a:rPr lang="zh-CN" altLang="en-US" sz="2800" dirty="0">
                <a:latin typeface="宋体" pitchFamily="2" charset="-122"/>
              </a:rPr>
              <a:t>连接程序能把一个或多个目标文件和库文件合成一个可执行程序（</a:t>
            </a:r>
            <a:r>
              <a:rPr lang="en-US" altLang="zh-CN" sz="2800">
                <a:latin typeface="宋体" pitchFamily="2" charset="-122"/>
              </a:rPr>
              <a:t>.EXE</a:t>
            </a:r>
            <a:r>
              <a:rPr lang="zh-CN" altLang="en-US" sz="2800">
                <a:latin typeface="宋体" pitchFamily="2" charset="-122"/>
              </a:rPr>
              <a:t>、</a:t>
            </a:r>
            <a:r>
              <a:rPr lang="en-US" altLang="zh-CN" sz="2800">
                <a:latin typeface="宋体" pitchFamily="2" charset="-122"/>
              </a:rPr>
              <a:t>.COM</a:t>
            </a:r>
            <a:r>
              <a:rPr lang="zh-CN" altLang="en-US" sz="2800" dirty="0">
                <a:latin typeface="宋体" pitchFamily="2" charset="-122"/>
              </a:rPr>
              <a:t>文件）：</a:t>
            </a:r>
            <a:endParaRPr lang="zh-CN" altLang="en-US" sz="2800" dirty="0">
              <a:latin typeface="宋体" pitchFamily="2" charset="-122"/>
            </a:endParaRPr>
          </a:p>
          <a:p>
            <a:pPr marL="0" indent="576580">
              <a:lnSpc>
                <a:spcPct val="90000"/>
              </a:lnSpc>
              <a:buNone/>
            </a:pPr>
            <a:r>
              <a:rPr lang="en-US" altLang="zh-CN">
                <a:solidFill>
                  <a:srgbClr val="FF0000"/>
                </a:solidFill>
                <a:latin typeface="宋体" pitchFamily="2" charset="-122"/>
              </a:rPr>
              <a:t>LINK test1.obj</a:t>
            </a:r>
            <a:endParaRPr lang="en-US" altLang="zh-CN">
              <a:solidFill>
                <a:srgbClr val="FF0000"/>
              </a:solidFill>
              <a:latin typeface="宋体" pitchFamily="2" charset="-122"/>
            </a:endParaRPr>
          </a:p>
          <a:p>
            <a:pPr marL="0" indent="576580">
              <a:lnSpc>
                <a:spcPct val="90000"/>
              </a:lnSpc>
              <a:buNone/>
            </a:pPr>
            <a:r>
              <a:rPr lang="zh-CN" altLang="en-US" sz="2800" dirty="0"/>
              <a:t>如果没有严重错误，</a:t>
            </a:r>
            <a:r>
              <a:rPr lang="en-US" altLang="zh-CN" sz="2800"/>
              <a:t>LINK</a:t>
            </a:r>
            <a:r>
              <a:rPr lang="zh-CN" altLang="en-US" sz="2800" dirty="0"/>
              <a:t>将生成一个可执行文件（</a:t>
            </a:r>
            <a:r>
              <a:rPr lang="en-US" altLang="zh-CN" sz="2800"/>
              <a:t>test1.exe</a:t>
            </a:r>
            <a:r>
              <a:rPr lang="zh-CN" altLang="en-US" sz="2800"/>
              <a:t>）；</a:t>
            </a:r>
            <a:r>
              <a:rPr lang="zh-CN" altLang="en-US" sz="2800" dirty="0"/>
              <a:t>否则将提示相应的错误信息</a:t>
            </a:r>
            <a:endParaRPr lang="zh-CN" altLang="en-US" sz="2800" dirty="0"/>
          </a:p>
          <a:p>
            <a:pPr marL="0" indent="576580">
              <a:lnSpc>
                <a:spcPct val="90000"/>
              </a:lnSpc>
              <a:buNone/>
            </a:pPr>
            <a:r>
              <a:rPr lang="zh-CN" altLang="en-US" sz="2800" dirty="0"/>
              <a:t>这时需要根据错误信息重新修改源程序后再汇编、链接，直到生成可执行文件</a:t>
            </a:r>
            <a:endParaRPr lang="zh-CN" altLang="en-US" sz="2800" dirty="0"/>
          </a:p>
          <a:p>
            <a:pPr marL="0" indent="576580" algn="ctr">
              <a:lnSpc>
                <a:spcPct val="120000"/>
              </a:lnSpc>
              <a:buNone/>
            </a:pPr>
            <a:endParaRPr lang="zh-CN" altLang="en-US" sz="2000">
              <a:solidFill>
                <a:srgbClr val="FF33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603141" name="图片 603140" descr="minispi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3142" name="直接连接符 603141"/>
          <p:cNvSpPr/>
          <p:nvPr/>
        </p:nvSpPr>
        <p:spPr>
          <a:xfrm>
            <a:off x="1016000" y="704850"/>
            <a:ext cx="7877175" cy="0"/>
          </a:xfrm>
          <a:prstGeom prst="line">
            <a:avLst/>
          </a:prstGeom>
          <a:ln w="9525" cap="flat" cmpd="sng">
            <a:solidFill>
              <a:srgbClr val="FFA347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3143" name="矩形 603142"/>
          <p:cNvSpPr/>
          <p:nvPr/>
        </p:nvSpPr>
        <p:spPr>
          <a:xfrm>
            <a:off x="8677275" y="6237288"/>
            <a:ext cx="287338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>
                <a:latin typeface="Arial" panose="020B0604020202020204" pitchFamily="34" charset="0"/>
              </a:rPr>
              <a:t>14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62" name="矩形 604161"/>
          <p:cNvSpPr/>
          <p:nvPr/>
        </p:nvSpPr>
        <p:spPr>
          <a:xfrm>
            <a:off x="457200" y="228600"/>
            <a:ext cx="8458200" cy="6400800"/>
          </a:xfrm>
          <a:prstGeom prst="rect">
            <a:avLst/>
          </a:prstGeom>
          <a:solidFill>
            <a:srgbClr val="E9CD8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04163" name="标题 604162" descr="花束"/>
          <p:cNvSpPr>
            <a:spLocks noGrp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rotWithShape="0">
            <a:blip r:embed="rId1"/>
          </a:blipFill>
          <a:ln/>
        </p:spPr>
        <p:txBody>
          <a:bodyPr anchor="ctr" anchorCtr="0"/>
          <a:p>
            <a:pPr algn="ctr">
              <a:lnSpc>
                <a:spcPct val="80000"/>
              </a:lnSpc>
            </a:pPr>
            <a:r>
              <a:rPr lang="zh-CN" altLang="en-US" sz="3400" dirty="0"/>
              <a:t>汇编和连接</a:t>
            </a:r>
            <a:endParaRPr lang="zh-CN" altLang="en-US"/>
          </a:p>
        </p:txBody>
      </p:sp>
      <p:sp>
        <p:nvSpPr>
          <p:cNvPr id="604164" name="文本占位符 604163"/>
          <p:cNvSpPr>
            <a:spLocks noGrp="1"/>
          </p:cNvSpPr>
          <p:nvPr>
            <p:ph type="body" idx="1"/>
          </p:nvPr>
        </p:nvSpPr>
        <p:spPr>
          <a:xfrm>
            <a:off x="911225" y="762000"/>
            <a:ext cx="8005763" cy="5791200"/>
          </a:xfrm>
          <a:ln/>
        </p:spPr>
        <p:txBody>
          <a:bodyPr/>
          <a:p>
            <a:pPr marL="0" indent="576580">
              <a:buNone/>
            </a:pPr>
            <a:r>
              <a:rPr lang="en-US" altLang="zh-CN" sz="2400">
                <a:latin typeface="宋体" pitchFamily="2" charset="-122"/>
              </a:rPr>
              <a:t>ML</a:t>
            </a:r>
            <a:r>
              <a:rPr lang="zh-CN" altLang="en-US" sz="2400" dirty="0">
                <a:latin typeface="宋体" pitchFamily="2" charset="-122"/>
              </a:rPr>
              <a:t>汇编程序可自动调用</a:t>
            </a:r>
            <a:r>
              <a:rPr lang="en-US" altLang="zh-CN" sz="2400">
                <a:latin typeface="宋体" pitchFamily="2" charset="-122"/>
              </a:rPr>
              <a:t>LINK</a:t>
            </a:r>
            <a:r>
              <a:rPr lang="zh-CN" altLang="en-US" sz="2400" dirty="0">
                <a:latin typeface="宋体" pitchFamily="2" charset="-122"/>
              </a:rPr>
              <a:t>连接程序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zh-CN" altLang="en-US" sz="2400" dirty="0">
                <a:latin typeface="宋体" pitchFamily="2" charset="-122"/>
              </a:rPr>
              <a:t>实现汇编和连接的依次进行</a:t>
            </a:r>
            <a:endParaRPr lang="zh-CN" altLang="en-US" sz="2400" dirty="0">
              <a:latin typeface="宋体" pitchFamily="2" charset="-122"/>
            </a:endParaRPr>
          </a:p>
          <a:p>
            <a:pPr marL="0" indent="576580">
              <a:buNone/>
            </a:pPr>
            <a:r>
              <a:rPr lang="en-US" altLang="zh-CN" sz="2400">
                <a:solidFill>
                  <a:srgbClr val="FF0000"/>
                </a:solidFill>
                <a:latin typeface="宋体" pitchFamily="2" charset="-122"/>
              </a:rPr>
              <a:t>ML test1.asm</a:t>
            </a:r>
            <a:endParaRPr lang="en-US" altLang="zh-CN" sz="2400">
              <a:solidFill>
                <a:srgbClr val="FF0000"/>
              </a:solidFill>
              <a:latin typeface="宋体" pitchFamily="2" charset="-122"/>
            </a:endParaRPr>
          </a:p>
          <a:p>
            <a:pPr marL="0" indent="576580">
              <a:buNone/>
            </a:pPr>
            <a:r>
              <a:rPr lang="zh-CN" altLang="en-US" sz="2400" dirty="0"/>
              <a:t>汇编程序</a:t>
            </a:r>
            <a:r>
              <a:rPr lang="en-US" altLang="zh-CN" sz="2400"/>
              <a:t>ML.EXE</a:t>
            </a:r>
            <a:r>
              <a:rPr lang="zh-CN" altLang="en-US" sz="2400" dirty="0"/>
              <a:t>可带其他参数，常用</a:t>
            </a:r>
            <a:endParaRPr lang="zh-CN" altLang="en-US" sz="2400"/>
          </a:p>
          <a:p>
            <a:pPr marL="0" indent="576580">
              <a:buNone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itchFamily="2" charset="-122"/>
              </a:rPr>
              <a:t>ML /Fl  test1.asm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itchFamily="2" charset="-122"/>
              </a:rPr>
              <a:t>；注意选项大小写敏感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itchFamily="2" charset="-122"/>
            </a:endParaRPr>
          </a:p>
          <a:p>
            <a:pPr marL="0" indent="576580">
              <a:buNone/>
            </a:pPr>
            <a:r>
              <a:rPr lang="zh-CN" altLang="en-US" sz="2400" dirty="0"/>
              <a:t>该命令除产生模块文件</a:t>
            </a:r>
            <a:r>
              <a:rPr lang="en-US" altLang="zh-CN" sz="2400"/>
              <a:t>test1.obj</a:t>
            </a:r>
            <a:r>
              <a:rPr lang="zh-CN" altLang="en-US" sz="2400" dirty="0"/>
              <a:t>和可执行文件</a:t>
            </a:r>
            <a:r>
              <a:rPr lang="en-US" altLang="zh-CN" sz="2400"/>
              <a:t>test1.exe</a:t>
            </a:r>
            <a:r>
              <a:rPr lang="zh-CN" altLang="en-US" sz="2400" dirty="0"/>
              <a:t>外，还将生成列表文件</a:t>
            </a:r>
            <a:r>
              <a:rPr lang="en-US" altLang="zh-CN" sz="2400"/>
              <a:t>test1.lst  (Fl)</a:t>
            </a:r>
            <a:endParaRPr lang="en-US" altLang="zh-CN" sz="2400"/>
          </a:p>
          <a:p>
            <a:pPr marL="0" indent="576580">
              <a:buNone/>
            </a:pPr>
            <a:r>
              <a:rPr lang="zh-CN" altLang="en-US" sz="2400" dirty="0">
                <a:latin typeface="宋体" pitchFamily="2" charset="-122"/>
              </a:rPr>
              <a:t>列表文件是一种文本文件，同时含有源程序和目标代码。</a:t>
            </a:r>
            <a:r>
              <a:rPr lang="en-US" altLang="zh-CN" sz="2400">
                <a:latin typeface="宋体" pitchFamily="2" charset="-122"/>
              </a:rPr>
              <a:t>LST</a:t>
            </a:r>
            <a:r>
              <a:rPr lang="zh-CN" altLang="en-US" sz="2400" dirty="0">
                <a:latin typeface="宋体" pitchFamily="2" charset="-122"/>
              </a:rPr>
              <a:t>清单的最后还会给出段名表和符号表，分别给出段名，段大小，以及有关属性。以及符号名，类型和属性等。当程序比较大的时候，对我们发现错误很有用</a:t>
            </a:r>
            <a:endParaRPr lang="zh-CN" altLang="en-US" sz="2400" dirty="0">
              <a:latin typeface="宋体" pitchFamily="2" charset="-122"/>
            </a:endParaRPr>
          </a:p>
        </p:txBody>
      </p:sp>
      <p:pic>
        <p:nvPicPr>
          <p:cNvPr id="604165" name="图片 604164" descr="minispi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166" name="直接连接符 604165"/>
          <p:cNvSpPr/>
          <p:nvPr/>
        </p:nvSpPr>
        <p:spPr>
          <a:xfrm>
            <a:off x="1016000" y="704850"/>
            <a:ext cx="7877175" cy="0"/>
          </a:xfrm>
          <a:prstGeom prst="line">
            <a:avLst/>
          </a:prstGeom>
          <a:ln w="9525" cap="flat" cmpd="sng">
            <a:solidFill>
              <a:srgbClr val="FFA347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167" name="矩形 604166"/>
          <p:cNvSpPr/>
          <p:nvPr/>
        </p:nvSpPr>
        <p:spPr>
          <a:xfrm>
            <a:off x="8677275" y="6237288"/>
            <a:ext cx="287338" cy="2873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>
                <a:latin typeface="Arial" panose="020B0604020202020204" pitchFamily="34" charset="0"/>
              </a:rPr>
              <a:t>15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Watermar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2C1D3"/>
      </a:accent6>
      <a:hlink>
        <a:srgbClr val="6767FF"/>
      </a:hlink>
      <a:folHlink>
        <a:srgbClr val="9933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2C1D3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6D79F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1"/>
        </a:accent5>
        <a:accent6>
          <a:srgbClr val="BBC9B8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336600"/>
        </a:lt1>
        <a:dk2>
          <a:srgbClr val="FFFFCC"/>
        </a:dk2>
        <a:lt2>
          <a:srgbClr val="333300"/>
        </a:lt2>
        <a:accent1>
          <a:srgbClr val="99CC00"/>
        </a:accent1>
        <a:accent2>
          <a:srgbClr val="669900"/>
        </a:accent2>
        <a:accent3>
          <a:srgbClr val="ADB9AA"/>
        </a:accent3>
        <a:accent4>
          <a:srgbClr val="DCDCAF"/>
        </a:accent4>
        <a:accent5>
          <a:srgbClr val="CAE2AA"/>
        </a:accent5>
        <a:accent6>
          <a:srgbClr val="5B8900"/>
        </a:accent6>
        <a:hlink>
          <a:srgbClr val="CC99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FFFFFF"/>
        </a:dk2>
        <a:lt2>
          <a:srgbClr val="424458"/>
        </a:lt2>
        <a:accent1>
          <a:srgbClr val="83B200"/>
        </a:accent1>
        <a:accent2>
          <a:srgbClr val="006260"/>
        </a:accent2>
        <a:accent3>
          <a:srgbClr val="AAB2B1"/>
        </a:accent3>
        <a:accent4>
          <a:srgbClr val="DCDCDC"/>
        </a:accent4>
        <a:accent5>
          <a:srgbClr val="C2D5AA"/>
        </a:accent5>
        <a:accent6>
          <a:srgbClr val="005755"/>
        </a:accent6>
        <a:hlink>
          <a:srgbClr val="66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C2046"/>
        </a:lt1>
        <a:dk2>
          <a:srgbClr val="FFFFFF"/>
        </a:dk2>
        <a:lt2>
          <a:srgbClr val="000000"/>
        </a:lt2>
        <a:accent1>
          <a:srgbClr val="00CCFF"/>
        </a:accent1>
        <a:accent2>
          <a:srgbClr val="2D226E"/>
        </a:accent2>
        <a:accent3>
          <a:srgbClr val="AAABB1"/>
        </a:accent3>
        <a:accent4>
          <a:srgbClr val="DCDCDC"/>
        </a:accent4>
        <a:accent5>
          <a:srgbClr val="AAE2FF"/>
        </a:accent5>
        <a:accent6>
          <a:srgbClr val="281E62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424458"/>
        </a:lt2>
        <a:accent1>
          <a:srgbClr val="6666FF"/>
        </a:accent1>
        <a:accent2>
          <a:srgbClr val="333399"/>
        </a:accent2>
        <a:accent3>
          <a:srgbClr val="AAAAB9"/>
        </a:accent3>
        <a:accent4>
          <a:srgbClr val="DCDCDC"/>
        </a:accent4>
        <a:accent5>
          <a:srgbClr val="B9B9FF"/>
        </a:accent5>
        <a:accent6>
          <a:srgbClr val="2D2D89"/>
        </a:accent6>
        <a:hlink>
          <a:srgbClr val="FF99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390B20"/>
        </a:lt1>
        <a:dk2>
          <a:srgbClr val="FFFFCC"/>
        </a:dk2>
        <a:lt2>
          <a:srgbClr val="1C1C1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CDCAF"/>
        </a:accent4>
        <a:accent5>
          <a:srgbClr val="FFC7BB"/>
        </a:accent5>
        <a:accent6>
          <a:srgbClr val="4C1147"/>
        </a:accent6>
        <a:hlink>
          <a:srgbClr val="637D95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722104"/>
        </a:lt1>
        <a:dk2>
          <a:srgbClr val="FFFFFF"/>
        </a:dk2>
        <a:lt2>
          <a:srgbClr val="4C0000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CDCDC"/>
        </a:accent4>
        <a:accent5>
          <a:srgbClr val="E2B9AA"/>
        </a:accent5>
        <a:accent6>
          <a:srgbClr val="7B2800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4240</Words>
  <Application>WPS 文字</Application>
  <PresentationFormat>在屏幕上显示</PresentationFormat>
  <Paragraphs>152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汉仪书宋二KW</vt:lpstr>
      <vt:lpstr>Times New Roman</vt:lpstr>
      <vt:lpstr>黑体</vt:lpstr>
      <vt:lpstr>汉仪中黑KW</vt:lpstr>
      <vt:lpstr>Tahoma</vt:lpstr>
      <vt:lpstr>隶书</vt:lpstr>
      <vt:lpstr>报隶-简</vt:lpstr>
      <vt:lpstr>Courier New</vt:lpstr>
      <vt:lpstr>仿宋_GB2312</vt:lpstr>
      <vt:lpstr>方正仿宋_GBK</vt:lpstr>
      <vt:lpstr>微软雅黑</vt:lpstr>
      <vt:lpstr>汉仪旗黑</vt:lpstr>
      <vt:lpstr>宋体</vt:lpstr>
      <vt:lpstr>Arial Unicode MS</vt:lpstr>
      <vt:lpstr>Watermark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  段 鸿</dc:title>
  <dc:creator>段鸿</dc:creator>
  <cp:lastModifiedBy>叶十一</cp:lastModifiedBy>
  <cp:revision>222</cp:revision>
  <dcterms:created xsi:type="dcterms:W3CDTF">2022-09-16T02:25:24Z</dcterms:created>
  <dcterms:modified xsi:type="dcterms:W3CDTF">2022-09-16T02:25:24Z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  <property fmtid="{D5CDD505-2E9C-101B-9397-08002B2CF9AE}" pid="3" name="KSOProductBuildVer">
    <vt:lpwstr>2052-3.9.4.6407</vt:lpwstr>
  </property>
</Properties>
</file>