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 id="2147483679" r:id="rId2"/>
  </p:sldMasterIdLst>
  <p:notesMasterIdLst>
    <p:notesMasterId r:id="rId53"/>
  </p:notesMasterIdLst>
  <p:handoutMasterIdLst>
    <p:handoutMasterId r:id="rId54"/>
  </p:handoutMasterIdLst>
  <p:sldIdLst>
    <p:sldId id="695" r:id="rId3"/>
    <p:sldId id="2134" r:id="rId4"/>
    <p:sldId id="2136" r:id="rId5"/>
    <p:sldId id="2138" r:id="rId6"/>
    <p:sldId id="2139" r:id="rId7"/>
    <p:sldId id="1942" r:id="rId8"/>
    <p:sldId id="2140" r:id="rId9"/>
    <p:sldId id="2141" r:id="rId10"/>
    <p:sldId id="2142" r:id="rId11"/>
    <p:sldId id="2143" r:id="rId12"/>
    <p:sldId id="2144" r:id="rId13"/>
    <p:sldId id="2146" r:id="rId14"/>
    <p:sldId id="2145" r:id="rId15"/>
    <p:sldId id="2148" r:id="rId16"/>
    <p:sldId id="2151" r:id="rId17"/>
    <p:sldId id="2152" r:id="rId18"/>
    <p:sldId id="2179" r:id="rId19"/>
    <p:sldId id="2153" r:id="rId20"/>
    <p:sldId id="2154" r:id="rId21"/>
    <p:sldId id="2156" r:id="rId22"/>
    <p:sldId id="2157" r:id="rId23"/>
    <p:sldId id="2158" r:id="rId24"/>
    <p:sldId id="2159" r:id="rId25"/>
    <p:sldId id="2167" r:id="rId26"/>
    <p:sldId id="2168" r:id="rId27"/>
    <p:sldId id="2189" r:id="rId28"/>
    <p:sldId id="2160" r:id="rId29"/>
    <p:sldId id="2169" r:id="rId30"/>
    <p:sldId id="2170" r:id="rId31"/>
    <p:sldId id="2171" r:id="rId32"/>
    <p:sldId id="2172" r:id="rId33"/>
    <p:sldId id="2161" r:id="rId34"/>
    <p:sldId id="2173" r:id="rId35"/>
    <p:sldId id="2174" r:id="rId36"/>
    <p:sldId id="2175" r:id="rId37"/>
    <p:sldId id="2176" r:id="rId38"/>
    <p:sldId id="2177" r:id="rId39"/>
    <p:sldId id="2162" r:id="rId40"/>
    <p:sldId id="2178" r:id="rId41"/>
    <p:sldId id="2180" r:id="rId42"/>
    <p:sldId id="2163" r:id="rId43"/>
    <p:sldId id="2181" r:id="rId44"/>
    <p:sldId id="2183" r:id="rId45"/>
    <p:sldId id="2164" r:id="rId46"/>
    <p:sldId id="2184" r:id="rId47"/>
    <p:sldId id="2165" r:id="rId48"/>
    <p:sldId id="2185" r:id="rId49"/>
    <p:sldId id="2187" r:id="rId50"/>
    <p:sldId id="2166" r:id="rId51"/>
    <p:sldId id="2188" r:id="rId52"/>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87"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MP" initials="GUMP" lastIdx="9" clrIdx="0">
    <p:extLst>
      <p:ext uri="{19B8F6BF-5375-455C-9EA6-DF929625EA0E}">
        <p15:presenceInfo xmlns:p15="http://schemas.microsoft.com/office/powerpoint/2012/main" userId="GUM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A61D38"/>
    <a:srgbClr val="004D8D"/>
    <a:srgbClr val="99CCFF"/>
    <a:srgbClr val="324A7A"/>
    <a:srgbClr val="006666"/>
    <a:srgbClr val="34AEA8"/>
    <a:srgbClr val="333399"/>
    <a:srgbClr val="2D2D8A"/>
    <a:srgbClr val="2E81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9" autoAdjust="0"/>
    <p:restoredTop sz="88342" autoAdjust="0"/>
  </p:normalViewPr>
  <p:slideViewPr>
    <p:cSldViewPr>
      <p:cViewPr varScale="1">
        <p:scale>
          <a:sx n="87" d="100"/>
          <a:sy n="87" d="100"/>
        </p:scale>
        <p:origin x="76" y="76"/>
      </p:cViewPr>
      <p:guideLst>
        <p:guide orient="horz" pos="4110"/>
        <p:guide pos="801"/>
        <p:guide pos="7287"/>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2021/6/9</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z="1200" dirty="0"/>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1</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11</a:t>
            </a:fld>
            <a:endParaRPr lang="en-US" altLang="en-US"/>
          </a:p>
        </p:txBody>
      </p:sp>
    </p:spTree>
    <p:extLst>
      <p:ext uri="{BB962C8B-B14F-4D97-AF65-F5344CB8AC3E}">
        <p14:creationId xmlns:p14="http://schemas.microsoft.com/office/powerpoint/2010/main" val="176908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12</a:t>
            </a:fld>
            <a:endParaRPr lang="en-US" altLang="en-US"/>
          </a:p>
        </p:txBody>
      </p:sp>
    </p:spTree>
    <p:extLst>
      <p:ext uri="{BB962C8B-B14F-4D97-AF65-F5344CB8AC3E}">
        <p14:creationId xmlns:p14="http://schemas.microsoft.com/office/powerpoint/2010/main" val="3817669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13</a:t>
            </a:fld>
            <a:endParaRPr lang="en-US" altLang="en-US"/>
          </a:p>
        </p:txBody>
      </p:sp>
    </p:spTree>
    <p:extLst>
      <p:ext uri="{BB962C8B-B14F-4D97-AF65-F5344CB8AC3E}">
        <p14:creationId xmlns:p14="http://schemas.microsoft.com/office/powerpoint/2010/main" val="4286320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653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15</a:t>
            </a:fld>
            <a:endParaRPr lang="en-US" altLang="en-US"/>
          </a:p>
        </p:txBody>
      </p:sp>
    </p:spTree>
    <p:extLst>
      <p:ext uri="{BB962C8B-B14F-4D97-AF65-F5344CB8AC3E}">
        <p14:creationId xmlns:p14="http://schemas.microsoft.com/office/powerpoint/2010/main" val="724323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16</a:t>
            </a:fld>
            <a:endParaRPr lang="en-US" altLang="en-US"/>
          </a:p>
        </p:txBody>
      </p:sp>
    </p:spTree>
    <p:extLst>
      <p:ext uri="{BB962C8B-B14F-4D97-AF65-F5344CB8AC3E}">
        <p14:creationId xmlns:p14="http://schemas.microsoft.com/office/powerpoint/2010/main" val="2172780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17</a:t>
            </a:fld>
            <a:endParaRPr lang="en-US" altLang="en-US"/>
          </a:p>
        </p:txBody>
      </p:sp>
    </p:spTree>
    <p:extLst>
      <p:ext uri="{BB962C8B-B14F-4D97-AF65-F5344CB8AC3E}">
        <p14:creationId xmlns:p14="http://schemas.microsoft.com/office/powerpoint/2010/main" val="953627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18</a:t>
            </a:fld>
            <a:endParaRPr lang="en-US" altLang="en-US"/>
          </a:p>
        </p:txBody>
      </p:sp>
    </p:spTree>
    <p:extLst>
      <p:ext uri="{BB962C8B-B14F-4D97-AF65-F5344CB8AC3E}">
        <p14:creationId xmlns:p14="http://schemas.microsoft.com/office/powerpoint/2010/main" val="4150468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19</a:t>
            </a:fld>
            <a:endParaRPr lang="en-US" altLang="en-US"/>
          </a:p>
        </p:txBody>
      </p:sp>
    </p:spTree>
    <p:extLst>
      <p:ext uri="{BB962C8B-B14F-4D97-AF65-F5344CB8AC3E}">
        <p14:creationId xmlns:p14="http://schemas.microsoft.com/office/powerpoint/2010/main" val="3166222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注意包的命名：</a:t>
            </a:r>
            <a:r>
              <a:rPr lang="en-US" altLang="zh-CN" dirty="0"/>
              <a:t>framework</a:t>
            </a:r>
            <a:r>
              <a:rPr lang="zh-CN" altLang="en-US" dirty="0"/>
              <a:t>，</a:t>
            </a:r>
            <a:r>
              <a:rPr lang="en-US" altLang="zh-CN" dirty="0" err="1"/>
              <a:t>pidcard</a:t>
            </a:r>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20</a:t>
            </a:fld>
            <a:endParaRPr lang="en-US" altLang="en-US"/>
          </a:p>
        </p:txBody>
      </p:sp>
    </p:spTree>
    <p:extLst>
      <p:ext uri="{BB962C8B-B14F-4D97-AF65-F5344CB8AC3E}">
        <p14:creationId xmlns:p14="http://schemas.microsoft.com/office/powerpoint/2010/main" val="134776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a:t>
            </a:fld>
            <a:endParaRPr lang="en-US" altLang="en-US"/>
          </a:p>
        </p:txBody>
      </p:sp>
    </p:spTree>
    <p:extLst>
      <p:ext uri="{BB962C8B-B14F-4D97-AF65-F5344CB8AC3E}">
        <p14:creationId xmlns:p14="http://schemas.microsoft.com/office/powerpoint/2010/main" val="3763751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21</a:t>
            </a:fld>
            <a:endParaRPr lang="en-US" altLang="en-US"/>
          </a:p>
        </p:txBody>
      </p:sp>
    </p:spTree>
    <p:extLst>
      <p:ext uri="{BB962C8B-B14F-4D97-AF65-F5344CB8AC3E}">
        <p14:creationId xmlns:p14="http://schemas.microsoft.com/office/powerpoint/2010/main" val="474565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22</a:t>
            </a:fld>
            <a:endParaRPr lang="en-US" altLang="en-US"/>
          </a:p>
        </p:txBody>
      </p:sp>
    </p:spTree>
    <p:extLst>
      <p:ext uri="{BB962C8B-B14F-4D97-AF65-F5344CB8AC3E}">
        <p14:creationId xmlns:p14="http://schemas.microsoft.com/office/powerpoint/2010/main" val="281823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23</a:t>
            </a:fld>
            <a:endParaRPr lang="en-US" altLang="en-US"/>
          </a:p>
        </p:txBody>
      </p:sp>
    </p:spTree>
    <p:extLst>
      <p:ext uri="{BB962C8B-B14F-4D97-AF65-F5344CB8AC3E}">
        <p14:creationId xmlns:p14="http://schemas.microsoft.com/office/powerpoint/2010/main" val="2399764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24</a:t>
            </a:fld>
            <a:endParaRPr lang="en-US" altLang="en-US"/>
          </a:p>
        </p:txBody>
      </p:sp>
    </p:spTree>
    <p:extLst>
      <p:ext uri="{BB962C8B-B14F-4D97-AF65-F5344CB8AC3E}">
        <p14:creationId xmlns:p14="http://schemas.microsoft.com/office/powerpoint/2010/main" val="212226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25</a:t>
            </a:fld>
            <a:endParaRPr lang="en-US" altLang="en-US"/>
          </a:p>
        </p:txBody>
      </p:sp>
    </p:spTree>
    <p:extLst>
      <p:ext uri="{BB962C8B-B14F-4D97-AF65-F5344CB8AC3E}">
        <p14:creationId xmlns:p14="http://schemas.microsoft.com/office/powerpoint/2010/main" val="942218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26</a:t>
            </a:fld>
            <a:endParaRPr lang="en-US" altLang="en-US"/>
          </a:p>
        </p:txBody>
      </p:sp>
    </p:spTree>
    <p:extLst>
      <p:ext uri="{BB962C8B-B14F-4D97-AF65-F5344CB8AC3E}">
        <p14:creationId xmlns:p14="http://schemas.microsoft.com/office/powerpoint/2010/main" val="832965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27</a:t>
            </a:fld>
            <a:endParaRPr lang="en-US" altLang="en-US"/>
          </a:p>
        </p:txBody>
      </p:sp>
    </p:spTree>
    <p:extLst>
      <p:ext uri="{BB962C8B-B14F-4D97-AF65-F5344CB8AC3E}">
        <p14:creationId xmlns:p14="http://schemas.microsoft.com/office/powerpoint/2010/main" val="1747215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28</a:t>
            </a:fld>
            <a:endParaRPr lang="en-US" altLang="en-US"/>
          </a:p>
        </p:txBody>
      </p:sp>
    </p:spTree>
    <p:extLst>
      <p:ext uri="{BB962C8B-B14F-4D97-AF65-F5344CB8AC3E}">
        <p14:creationId xmlns:p14="http://schemas.microsoft.com/office/powerpoint/2010/main" val="3065599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29</a:t>
            </a:fld>
            <a:endParaRPr lang="en-US" altLang="en-US"/>
          </a:p>
        </p:txBody>
      </p:sp>
    </p:spTree>
    <p:extLst>
      <p:ext uri="{BB962C8B-B14F-4D97-AF65-F5344CB8AC3E}">
        <p14:creationId xmlns:p14="http://schemas.microsoft.com/office/powerpoint/2010/main" val="2883633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30</a:t>
            </a:fld>
            <a:endParaRPr lang="en-US" altLang="en-US"/>
          </a:p>
        </p:txBody>
      </p:sp>
    </p:spTree>
    <p:extLst>
      <p:ext uri="{BB962C8B-B14F-4D97-AF65-F5344CB8AC3E}">
        <p14:creationId xmlns:p14="http://schemas.microsoft.com/office/powerpoint/2010/main" val="399678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a:t>
            </a:fld>
            <a:endParaRPr lang="en-US" altLang="en-US"/>
          </a:p>
        </p:txBody>
      </p:sp>
    </p:spTree>
    <p:extLst>
      <p:ext uri="{BB962C8B-B14F-4D97-AF65-F5344CB8AC3E}">
        <p14:creationId xmlns:p14="http://schemas.microsoft.com/office/powerpoint/2010/main" val="502895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31</a:t>
            </a:fld>
            <a:endParaRPr lang="en-US" altLang="en-US"/>
          </a:p>
        </p:txBody>
      </p:sp>
    </p:spTree>
    <p:extLst>
      <p:ext uri="{BB962C8B-B14F-4D97-AF65-F5344CB8AC3E}">
        <p14:creationId xmlns:p14="http://schemas.microsoft.com/office/powerpoint/2010/main" val="2465821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32</a:t>
            </a:fld>
            <a:endParaRPr lang="en-US" altLang="en-US"/>
          </a:p>
        </p:txBody>
      </p:sp>
    </p:spTree>
    <p:extLst>
      <p:ext uri="{BB962C8B-B14F-4D97-AF65-F5344CB8AC3E}">
        <p14:creationId xmlns:p14="http://schemas.microsoft.com/office/powerpoint/2010/main" val="3728318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33</a:t>
            </a:fld>
            <a:endParaRPr lang="en-US" altLang="en-US"/>
          </a:p>
        </p:txBody>
      </p:sp>
    </p:spTree>
    <p:extLst>
      <p:ext uri="{BB962C8B-B14F-4D97-AF65-F5344CB8AC3E}">
        <p14:creationId xmlns:p14="http://schemas.microsoft.com/office/powerpoint/2010/main" val="35153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34</a:t>
            </a:fld>
            <a:endParaRPr lang="en-US" altLang="en-US"/>
          </a:p>
        </p:txBody>
      </p:sp>
    </p:spTree>
    <p:extLst>
      <p:ext uri="{BB962C8B-B14F-4D97-AF65-F5344CB8AC3E}">
        <p14:creationId xmlns:p14="http://schemas.microsoft.com/office/powerpoint/2010/main" val="6708173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35</a:t>
            </a:fld>
            <a:endParaRPr lang="en-US" altLang="en-US"/>
          </a:p>
        </p:txBody>
      </p:sp>
    </p:spTree>
    <p:extLst>
      <p:ext uri="{BB962C8B-B14F-4D97-AF65-F5344CB8AC3E}">
        <p14:creationId xmlns:p14="http://schemas.microsoft.com/office/powerpoint/2010/main" val="2715619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36</a:t>
            </a:fld>
            <a:endParaRPr lang="en-US" altLang="en-US"/>
          </a:p>
        </p:txBody>
      </p:sp>
    </p:spTree>
    <p:extLst>
      <p:ext uri="{BB962C8B-B14F-4D97-AF65-F5344CB8AC3E}">
        <p14:creationId xmlns:p14="http://schemas.microsoft.com/office/powerpoint/2010/main" val="1821286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37</a:t>
            </a:fld>
            <a:endParaRPr lang="en-US" altLang="en-US"/>
          </a:p>
        </p:txBody>
      </p:sp>
    </p:spTree>
    <p:extLst>
      <p:ext uri="{BB962C8B-B14F-4D97-AF65-F5344CB8AC3E}">
        <p14:creationId xmlns:p14="http://schemas.microsoft.com/office/powerpoint/2010/main" val="33776772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38</a:t>
            </a:fld>
            <a:endParaRPr lang="en-US" altLang="en-US"/>
          </a:p>
        </p:txBody>
      </p:sp>
    </p:spTree>
    <p:extLst>
      <p:ext uri="{BB962C8B-B14F-4D97-AF65-F5344CB8AC3E}">
        <p14:creationId xmlns:p14="http://schemas.microsoft.com/office/powerpoint/2010/main" val="1156169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39</a:t>
            </a:fld>
            <a:endParaRPr lang="en-US" altLang="en-US"/>
          </a:p>
        </p:txBody>
      </p:sp>
    </p:spTree>
    <p:extLst>
      <p:ext uri="{BB962C8B-B14F-4D97-AF65-F5344CB8AC3E}">
        <p14:creationId xmlns:p14="http://schemas.microsoft.com/office/powerpoint/2010/main" val="2648272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40</a:t>
            </a:fld>
            <a:endParaRPr lang="en-US" altLang="en-US"/>
          </a:p>
        </p:txBody>
      </p:sp>
    </p:spTree>
    <p:extLst>
      <p:ext uri="{BB962C8B-B14F-4D97-AF65-F5344CB8AC3E}">
        <p14:creationId xmlns:p14="http://schemas.microsoft.com/office/powerpoint/2010/main" val="1243590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5</a:t>
            </a:fld>
            <a:endParaRPr lang="en-US" altLang="en-US"/>
          </a:p>
        </p:txBody>
      </p:sp>
    </p:spTree>
    <p:extLst>
      <p:ext uri="{BB962C8B-B14F-4D97-AF65-F5344CB8AC3E}">
        <p14:creationId xmlns:p14="http://schemas.microsoft.com/office/powerpoint/2010/main" val="23512342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相由心生：康威定律</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41</a:t>
            </a:fld>
            <a:endParaRPr lang="en-US" altLang="en-US"/>
          </a:p>
        </p:txBody>
      </p:sp>
    </p:spTree>
    <p:extLst>
      <p:ext uri="{BB962C8B-B14F-4D97-AF65-F5344CB8AC3E}">
        <p14:creationId xmlns:p14="http://schemas.microsoft.com/office/powerpoint/2010/main" val="26909992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42</a:t>
            </a:fld>
            <a:endParaRPr lang="en-US" altLang="en-US"/>
          </a:p>
        </p:txBody>
      </p:sp>
    </p:spTree>
    <p:extLst>
      <p:ext uri="{BB962C8B-B14F-4D97-AF65-F5344CB8AC3E}">
        <p14:creationId xmlns:p14="http://schemas.microsoft.com/office/powerpoint/2010/main" val="25892494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43</a:t>
            </a:fld>
            <a:endParaRPr lang="en-US" altLang="en-US"/>
          </a:p>
        </p:txBody>
      </p:sp>
    </p:spTree>
    <p:extLst>
      <p:ext uri="{BB962C8B-B14F-4D97-AF65-F5344CB8AC3E}">
        <p14:creationId xmlns:p14="http://schemas.microsoft.com/office/powerpoint/2010/main" val="12095363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相由心生：康威定律</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44</a:t>
            </a:fld>
            <a:endParaRPr lang="en-US" altLang="en-US"/>
          </a:p>
        </p:txBody>
      </p:sp>
    </p:spTree>
    <p:extLst>
      <p:ext uri="{BB962C8B-B14F-4D97-AF65-F5344CB8AC3E}">
        <p14:creationId xmlns:p14="http://schemas.microsoft.com/office/powerpoint/2010/main" val="4203772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45</a:t>
            </a:fld>
            <a:endParaRPr lang="en-US" altLang="en-US"/>
          </a:p>
        </p:txBody>
      </p:sp>
    </p:spTree>
    <p:extLst>
      <p:ext uri="{BB962C8B-B14F-4D97-AF65-F5344CB8AC3E}">
        <p14:creationId xmlns:p14="http://schemas.microsoft.com/office/powerpoint/2010/main" val="12104763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相由心生：康威定律</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46</a:t>
            </a:fld>
            <a:endParaRPr lang="en-US" altLang="en-US"/>
          </a:p>
        </p:txBody>
      </p:sp>
    </p:spTree>
    <p:extLst>
      <p:ext uri="{BB962C8B-B14F-4D97-AF65-F5344CB8AC3E}">
        <p14:creationId xmlns:p14="http://schemas.microsoft.com/office/powerpoint/2010/main" val="4148959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47</a:t>
            </a:fld>
            <a:endParaRPr lang="en-US" altLang="en-US"/>
          </a:p>
        </p:txBody>
      </p:sp>
    </p:spTree>
    <p:extLst>
      <p:ext uri="{BB962C8B-B14F-4D97-AF65-F5344CB8AC3E}">
        <p14:creationId xmlns:p14="http://schemas.microsoft.com/office/powerpoint/2010/main" val="9321236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48</a:t>
            </a:fld>
            <a:endParaRPr lang="en-US" altLang="en-US"/>
          </a:p>
        </p:txBody>
      </p:sp>
    </p:spTree>
    <p:extLst>
      <p:ext uri="{BB962C8B-B14F-4D97-AF65-F5344CB8AC3E}">
        <p14:creationId xmlns:p14="http://schemas.microsoft.com/office/powerpoint/2010/main" val="505553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49</a:t>
            </a:fld>
            <a:endParaRPr lang="en-US" altLang="en-US"/>
          </a:p>
        </p:txBody>
      </p:sp>
    </p:spTree>
    <p:extLst>
      <p:ext uri="{BB962C8B-B14F-4D97-AF65-F5344CB8AC3E}">
        <p14:creationId xmlns:p14="http://schemas.microsoft.com/office/powerpoint/2010/main" val="6704114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50</a:t>
            </a:fld>
            <a:endParaRPr lang="en-US" altLang="en-US"/>
          </a:p>
        </p:txBody>
      </p:sp>
    </p:spTree>
    <p:extLst>
      <p:ext uri="{BB962C8B-B14F-4D97-AF65-F5344CB8AC3E}">
        <p14:creationId xmlns:p14="http://schemas.microsoft.com/office/powerpoint/2010/main" val="1052131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6</a:t>
            </a:fld>
            <a:endParaRPr lang="en-US" altLang="en-US"/>
          </a:p>
        </p:txBody>
      </p:sp>
    </p:spTree>
    <p:extLst>
      <p:ext uri="{BB962C8B-B14F-4D97-AF65-F5344CB8AC3E}">
        <p14:creationId xmlns:p14="http://schemas.microsoft.com/office/powerpoint/2010/main" val="136692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7</a:t>
            </a:fld>
            <a:endParaRPr lang="en-US" altLang="en-US"/>
          </a:p>
        </p:txBody>
      </p:sp>
    </p:spTree>
    <p:extLst>
      <p:ext uri="{BB962C8B-B14F-4D97-AF65-F5344CB8AC3E}">
        <p14:creationId xmlns:p14="http://schemas.microsoft.com/office/powerpoint/2010/main" val="280733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8</a:t>
            </a:fld>
            <a:endParaRPr lang="en-US" altLang="en-US"/>
          </a:p>
        </p:txBody>
      </p:sp>
    </p:spTree>
    <p:extLst>
      <p:ext uri="{BB962C8B-B14F-4D97-AF65-F5344CB8AC3E}">
        <p14:creationId xmlns:p14="http://schemas.microsoft.com/office/powerpoint/2010/main" val="3649108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C00000"/>
              </a:solidFill>
              <a:latin typeface="Arial Black" panose="020B0A04020102020204" pitchFamily="34" charset="0"/>
              <a:ea typeface="华文中宋" panose="02010600040101010101" pitchFamily="2" charset="-122"/>
            </a:endParaRP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9</a:t>
            </a:fld>
            <a:endParaRPr lang="en-US" altLang="en-US"/>
          </a:p>
        </p:txBody>
      </p:sp>
    </p:spTree>
    <p:extLst>
      <p:ext uri="{BB962C8B-B14F-4D97-AF65-F5344CB8AC3E}">
        <p14:creationId xmlns:p14="http://schemas.microsoft.com/office/powerpoint/2010/main" val="3531248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10</a:t>
            </a:fld>
            <a:endParaRPr lang="en-US" altLang="en-US"/>
          </a:p>
        </p:txBody>
      </p:sp>
    </p:spTree>
    <p:extLst>
      <p:ext uri="{BB962C8B-B14F-4D97-AF65-F5344CB8AC3E}">
        <p14:creationId xmlns:p14="http://schemas.microsoft.com/office/powerpoint/2010/main" val="2794174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2736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3106162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3111212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6219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8"/>
            <a:ext cx="3048000" cy="6011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8940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85352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8250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厦门大学">
    <p:spTree>
      <p:nvGrpSpPr>
        <p:cNvPr id="1" name=""/>
        <p:cNvGrpSpPr/>
        <p:nvPr/>
      </p:nvGrpSpPr>
      <p:grpSpPr>
        <a:xfrm>
          <a:off x="0" y="0"/>
          <a:ext cx="0" cy="0"/>
          <a:chOff x="0" y="0"/>
          <a:chExt cx="0" cy="0"/>
        </a:xfrm>
      </p:grpSpPr>
      <p:pic>
        <p:nvPicPr>
          <p:cNvPr id="4" name="图片 7" descr="底板副本.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grpSp>
        <p:nvGrpSpPr>
          <p:cNvPr id="6" name="组合 6"/>
          <p:cNvGrpSpPr>
            <a:grpSpLocks/>
          </p:cNvGrpSpPr>
          <p:nvPr/>
        </p:nvGrpSpPr>
        <p:grpSpPr bwMode="auto">
          <a:xfrm>
            <a:off x="7143751" y="203201"/>
            <a:ext cx="4857749" cy="606425"/>
            <a:chOff x="5000628" y="214290"/>
            <a:chExt cx="3970722" cy="660159"/>
          </a:xfrm>
        </p:grpSpPr>
        <p:pic>
          <p:nvPicPr>
            <p:cNvPr id="7"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78502" y="216002"/>
              <a:ext cx="79284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00628" y="214290"/>
              <a:ext cx="801466" cy="6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94222" y="219075"/>
              <a:ext cx="792128" cy="65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E:\My Documents\My Pictures\厦门大学图片库\厦大风光\柳垂芙蓉.bmp"/>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6351" y="216002"/>
              <a:ext cx="792151"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E:\My Documents\My Pictures\厦门大学图片库\厦大风光\嘉庚铜像.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02094" y="216002"/>
              <a:ext cx="79212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1364" name="Rectangle 4"/>
          <p:cNvSpPr>
            <a:spLocks noGrp="1" noChangeArrowheads="1"/>
          </p:cNvSpPr>
          <p:nvPr>
            <p:ph type="ctrTitle"/>
          </p:nvPr>
        </p:nvSpPr>
        <p:spPr>
          <a:xfrm>
            <a:off x="914400" y="1816100"/>
            <a:ext cx="10363200" cy="1470025"/>
          </a:xfrm>
        </p:spPr>
        <p:txBody>
          <a:bodyPr/>
          <a:lstStyle>
            <a:lvl1pPr algn="ctr">
              <a:defRPr sz="5400"/>
            </a:lvl1pPr>
          </a:lstStyle>
          <a:p>
            <a:r>
              <a:rPr lang="zh-CN" altLang="en-US" dirty="0"/>
              <a:t>单击此处编辑母版标题样式</a:t>
            </a:r>
          </a:p>
        </p:txBody>
      </p:sp>
      <p:sp>
        <p:nvSpPr>
          <p:cNvPr id="271365" name="Rectangle 5"/>
          <p:cNvSpPr>
            <a:spLocks noGrp="1" noChangeArrowheads="1"/>
          </p:cNvSpPr>
          <p:nvPr>
            <p:ph type="subTitle" idx="1"/>
          </p:nvPr>
        </p:nvSpPr>
        <p:spPr>
          <a:xfrm>
            <a:off x="1828800" y="3886200"/>
            <a:ext cx="8534400" cy="1752600"/>
          </a:xfrm>
          <a:ln/>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367158152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628875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7441037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
        <p:nvSpPr>
          <p:cNvPr id="3" name="内容占位符 2"/>
          <p:cNvSpPr>
            <a:spLocks noGrp="1"/>
          </p:cNvSpPr>
          <p:nvPr>
            <p:ph sz="half" idx="1"/>
          </p:nvPr>
        </p:nvSpPr>
        <p:spPr>
          <a:xfrm>
            <a:off x="624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5999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sz="3000"/>
            </a:lvl1pPr>
          </a:lstStyle>
          <a:p>
            <a:r>
              <a:rPr lang="zh-CN" altLang="en-US" dirty="0"/>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97787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Tree>
    <p:extLst>
      <p:ext uri="{BB962C8B-B14F-4D97-AF65-F5344CB8AC3E}">
        <p14:creationId xmlns:p14="http://schemas.microsoft.com/office/powerpoint/2010/main" val="306455898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image" Target="../media/image2.png"/><Relationship Id="rId2" Type="http://schemas.openxmlformats.org/officeDocument/2006/relationships/slideLayout" Target="../slideLayouts/slideLayout5.xml"/><Relationship Id="rId16"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5.pn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77" r:id="rId3"/>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9" name="Rectangle 4"/>
          <p:cNvSpPr>
            <a:spLocks noGrp="1" noChangeArrowheads="1"/>
          </p:cNvSpPr>
          <p:nvPr>
            <p:ph type="title"/>
          </p:nvPr>
        </p:nvSpPr>
        <p:spPr bwMode="auto">
          <a:xfrm>
            <a:off x="0" y="179388"/>
            <a:ext cx="12192000" cy="688975"/>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p>
            <a:pPr lvl="0"/>
            <a:r>
              <a:rPr lang="zh-CN" altLang="en-US" dirty="0"/>
              <a:t>单击此处编辑母版标题样式</a:t>
            </a:r>
          </a:p>
        </p:txBody>
      </p:sp>
      <p:sp>
        <p:nvSpPr>
          <p:cNvPr id="3075" name="Rectangle 5"/>
          <p:cNvSpPr>
            <a:spLocks noGrp="1" noChangeArrowheads="1"/>
          </p:cNvSpPr>
          <p:nvPr>
            <p:ph type="body" idx="1"/>
          </p:nvPr>
        </p:nvSpPr>
        <p:spPr bwMode="auto">
          <a:xfrm>
            <a:off x="624417" y="1125538"/>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en-US" altLang="zh-CN"/>
          </a:p>
        </p:txBody>
      </p:sp>
      <p:pic>
        <p:nvPicPr>
          <p:cNvPr id="3076" name="图片 8" descr="渐变.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 y="6572251"/>
            <a:ext cx="4119033"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9" descr="渐变.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619751" y="677863"/>
            <a:ext cx="40005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7" descr="厦门大学校徽（标准版_蓝）.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351684" y="233363"/>
            <a:ext cx="7768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9" descr="厦门大学校名（标准版_蓝）.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45651" y="300038"/>
            <a:ext cx="169756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9889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ransition/>
  <p:txStyles>
    <p:titleStyle>
      <a:lvl1pPr indent="361950"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p:titleStyle>
    <p:body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5.xml"/><Relationship Id="rId5" Type="http://schemas.openxmlformats.org/officeDocument/2006/relationships/image" Target="../media/image55.png"/><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56.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5.xml"/><Relationship Id="rId5" Type="http://schemas.openxmlformats.org/officeDocument/2006/relationships/image" Target="../media/image60.png"/><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3" Type="http://schemas.openxmlformats.org/officeDocument/2006/relationships/hyperlink" Target="https://www.oracle.com/technical-resources/articles/javase/application-design-with-mvc.html" TargetMode="External"/><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A4AFB1B-7811-427D-BCC8-0EA1F3D1EFFB}"/>
              </a:ext>
            </a:extLst>
          </p:cNvPr>
          <p:cNvSpPr txBox="1">
            <a:spLocks/>
          </p:cNvSpPr>
          <p:nvPr/>
        </p:nvSpPr>
        <p:spPr>
          <a:xfrm>
            <a:off x="407369" y="2276872"/>
            <a:ext cx="11546507" cy="3630389"/>
          </a:xfrm>
          <a:prstGeom prst="rect">
            <a:avLst/>
          </a:prstGeom>
        </p:spPr>
        <p:txBody>
          <a:bodyPr lIns="91436" tIns="45718" rIns="91436" bIns="45718"/>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algn="ctr" eaLnBrk="1" hangingPunct="1"/>
            <a:r>
              <a:rPr lang="zh-CN" altLang="en-US" sz="4800" kern="0" dirty="0">
                <a:solidFill>
                  <a:srgbClr val="324A7A"/>
                </a:solidFill>
                <a:latin typeface="Arial Black" panose="020B0A04020102020204" pitchFamily="34" charset="0"/>
                <a:ea typeface="华文中宋" panose="02010600040101010101" pitchFamily="2" charset="-122"/>
              </a:rPr>
              <a:t>作业讲评</a:t>
            </a:r>
            <a:br>
              <a:rPr lang="zh-CN" altLang="en-US" sz="6000" kern="0" dirty="0">
                <a:solidFill>
                  <a:srgbClr val="324A7A"/>
                </a:solidFill>
                <a:latin typeface="Arial Black" panose="020B0A04020102020204" pitchFamily="34" charset="0"/>
                <a:ea typeface="华文中宋" panose="02010600040101010101" pitchFamily="2" charset="-122"/>
              </a:rPr>
            </a:br>
            <a:endParaRPr lang="zh-CN" altLang="en-US" sz="3600" kern="0" dirty="0">
              <a:solidFill>
                <a:srgbClr val="324A7A"/>
              </a:solidFill>
              <a:latin typeface="Arial Black" panose="020B0A04020102020204" pitchFamily="34" charset="0"/>
              <a:ea typeface="华文中宋" panose="02010600040101010101" pitchFamily="2" charset="-122"/>
            </a:endParaRPr>
          </a:p>
        </p:txBody>
      </p:sp>
      <p:sp>
        <p:nvSpPr>
          <p:cNvPr id="6" name="矩形 5">
            <a:extLst>
              <a:ext uri="{FF2B5EF4-FFF2-40B4-BE49-F238E27FC236}">
                <a16:creationId xmlns:a16="http://schemas.microsoft.com/office/drawing/2014/main" id="{45BAF095-C630-4398-B5AE-EDFD02C6CFE8}"/>
              </a:ext>
            </a:extLst>
          </p:cNvPr>
          <p:cNvSpPr/>
          <p:nvPr/>
        </p:nvSpPr>
        <p:spPr>
          <a:xfrm>
            <a:off x="4925315" y="5373216"/>
            <a:ext cx="2510616" cy="830993"/>
          </a:xfrm>
          <a:prstGeom prst="rect">
            <a:avLst/>
          </a:prstGeom>
        </p:spPr>
        <p:txBody>
          <a:bodyPr wrap="none" lIns="91436" tIns="45718" rIns="91436" bIns="45718">
            <a:spAutoFit/>
          </a:bodyPr>
          <a:lstStyle/>
          <a:p>
            <a:pPr marL="0" indent="0" algn="ctr" eaLnBrk="1" fontAlgn="auto" hangingPunct="1">
              <a:lnSpc>
                <a:spcPct val="80000"/>
              </a:lnSpc>
              <a:spcAft>
                <a:spcPts val="0"/>
              </a:spcAft>
              <a:buFont typeface="Arial" panose="020B0604020202020204" pitchFamily="34" charset="0"/>
              <a:buNone/>
              <a:defRPr/>
            </a:pP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王圣哲</a:t>
            </a: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indent="0" algn="ctr" eaLnBrk="1" fontAlgn="auto" hangingPunct="1">
              <a:lnSpc>
                <a:spcPct val="80000"/>
              </a:lnSpc>
              <a:spcAft>
                <a:spcPts val="0"/>
              </a:spcAft>
              <a:buFont typeface="Arial" panose="020B0604020202020204" pitchFamily="34" charset="0"/>
              <a:buNone/>
              <a:defRPr/>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18860016206</a:t>
            </a:r>
          </a:p>
          <a:p>
            <a:pPr marL="0" indent="0" algn="ctr" eaLnBrk="1" fontAlgn="auto" hangingPunct="1">
              <a:lnSpc>
                <a:spcPct val="80000"/>
              </a:lnSpc>
              <a:spcAft>
                <a:spcPts val="0"/>
              </a:spcAft>
              <a:buFont typeface="Arial" panose="020B0604020202020204" pitchFamily="34" charset="0"/>
              <a:buNone/>
              <a:defRPr/>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1005709383@qq.com</a:t>
            </a: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B72D3A8-2B7E-4E57-B4D4-567726318180}"/>
              </a:ext>
            </a:extLst>
          </p:cNvPr>
          <p:cNvSpPr>
            <a:spLocks noGrp="1" noChangeArrowheads="1"/>
          </p:cNvSpPr>
          <p:nvPr>
            <p:ph type="title"/>
          </p:nvPr>
        </p:nvSpPr>
        <p:spPr>
          <a:xfrm>
            <a:off x="623390" y="260649"/>
            <a:ext cx="11576993" cy="688975"/>
          </a:xfrm>
        </p:spPr>
        <p:txBody>
          <a:bodyPr/>
          <a:lstStyle/>
          <a:p>
            <a:pPr marL="0" indent="0">
              <a:lnSpc>
                <a:spcPct val="150000"/>
              </a:lnSpc>
              <a:buFont typeface="Wingdings" pitchFamily="2" charset="2"/>
              <a:buNone/>
            </a:pPr>
            <a:r>
              <a:rPr lang="en-US" altLang="zh-CN" sz="3200" dirty="0"/>
              <a:t>Homework:</a:t>
            </a:r>
          </a:p>
        </p:txBody>
      </p:sp>
      <p:sp>
        <p:nvSpPr>
          <p:cNvPr id="4" name="内容占位符 3">
            <a:extLst>
              <a:ext uri="{FF2B5EF4-FFF2-40B4-BE49-F238E27FC236}">
                <a16:creationId xmlns:a16="http://schemas.microsoft.com/office/drawing/2014/main" id="{743191BD-1137-4B8E-9EE2-1F79A9E8E24A}"/>
              </a:ext>
            </a:extLst>
          </p:cNvPr>
          <p:cNvSpPr txBox="1">
            <a:spLocks/>
          </p:cNvSpPr>
          <p:nvPr/>
        </p:nvSpPr>
        <p:spPr bwMode="auto">
          <a:xfrm>
            <a:off x="623391" y="1236605"/>
            <a:ext cx="11089233" cy="3577390"/>
          </a:xfrm>
          <a:prstGeom prst="rect">
            <a:avLst/>
          </a:prstGeom>
          <a:solidFill>
            <a:schemeClr val="tx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gn="l">
              <a:lnSpc>
                <a:spcPct val="150000"/>
              </a:lnSpc>
              <a:buFont typeface="Wingdings" pitchFamily="2" charset="2"/>
              <a:buNone/>
            </a:pPr>
            <a:r>
              <a:rPr lang="en-US" altLang="zh-CN" sz="2000" kern="0" dirty="0">
                <a:solidFill>
                  <a:schemeClr val="bg1"/>
                </a:solidFill>
                <a:latin typeface="微软雅黑" panose="020B0503020204020204" pitchFamily="34" charset="-122"/>
                <a:ea typeface="微软雅黑" panose="020B0503020204020204" pitchFamily="34" charset="-122"/>
              </a:rPr>
              <a:t>1</a:t>
            </a:r>
            <a:r>
              <a:rPr lang="zh-CN" altLang="en-US" sz="2000" kern="0" dirty="0">
                <a:solidFill>
                  <a:schemeClr val="bg1"/>
                </a:solidFill>
                <a:latin typeface="微软雅黑" panose="020B0503020204020204" pitchFamily="34" charset="-122"/>
                <a:ea typeface="微软雅黑" panose="020B0503020204020204" pitchFamily="34" charset="-122"/>
              </a:rPr>
              <a:t>、</a:t>
            </a:r>
            <a:r>
              <a:rPr lang="zh-CN" altLang="en-US" sz="2000" b="0" dirty="0">
                <a:solidFill>
                  <a:schemeClr val="bg1"/>
                </a:solidFill>
                <a:latin typeface="Arial Black" panose="020B0A04020102020204" pitchFamily="34" charset="0"/>
                <a:ea typeface="华文中宋" panose="02010600040101010101" pitchFamily="2" charset="-122"/>
              </a:rPr>
              <a:t>什么是</a:t>
            </a:r>
            <a:r>
              <a:rPr lang="en-US" altLang="zh-CN" sz="2000" b="0" dirty="0" err="1">
                <a:solidFill>
                  <a:schemeClr val="bg1"/>
                </a:solidFill>
                <a:latin typeface="Arial Black" panose="020B0A04020102020204" pitchFamily="34" charset="0"/>
                <a:ea typeface="华文中宋" panose="02010600040101010101" pitchFamily="2" charset="-122"/>
              </a:rPr>
              <a:t>IoC</a:t>
            </a:r>
            <a:r>
              <a:rPr lang="zh-CN" altLang="en-US" sz="2000" b="0" dirty="0">
                <a:solidFill>
                  <a:schemeClr val="bg1"/>
                </a:solidFill>
                <a:latin typeface="Arial Black" panose="020B0A04020102020204" pitchFamily="34" charset="0"/>
                <a:ea typeface="华文中宋" panose="02010600040101010101" pitchFamily="2" charset="-122"/>
              </a:rPr>
              <a:t>（</a:t>
            </a:r>
            <a:r>
              <a:rPr lang="en-US" altLang="zh-CN" sz="2000" b="0" dirty="0">
                <a:solidFill>
                  <a:schemeClr val="bg1"/>
                </a:solidFill>
                <a:latin typeface="Arial Black" panose="020B0A04020102020204" pitchFamily="34" charset="0"/>
                <a:ea typeface="华文中宋" panose="02010600040101010101" pitchFamily="2" charset="-122"/>
              </a:rPr>
              <a:t>Inversion of Control</a:t>
            </a:r>
            <a:r>
              <a:rPr lang="zh-CN" altLang="en-US" sz="2000" b="0" dirty="0">
                <a:solidFill>
                  <a:schemeClr val="bg1"/>
                </a:solidFill>
                <a:latin typeface="Arial Black" panose="020B0A04020102020204" pitchFamily="34" charset="0"/>
                <a:ea typeface="华文中宋" panose="02010600040101010101" pitchFamily="2" charset="-122"/>
              </a:rPr>
              <a:t>）、 </a:t>
            </a:r>
            <a:r>
              <a:rPr lang="en-US" altLang="zh-CN" sz="2000" b="0" dirty="0">
                <a:solidFill>
                  <a:schemeClr val="bg1"/>
                </a:solidFill>
                <a:latin typeface="Arial Black" panose="020B0A04020102020204" pitchFamily="34" charset="0"/>
                <a:ea typeface="华文中宋" panose="02010600040101010101" pitchFamily="2" charset="-122"/>
              </a:rPr>
              <a:t>DIP</a:t>
            </a:r>
            <a:r>
              <a:rPr lang="zh-CN" altLang="en-US" sz="2000" b="0" dirty="0">
                <a:solidFill>
                  <a:schemeClr val="bg1"/>
                </a:solidFill>
                <a:latin typeface="Arial Black" panose="020B0A04020102020204" pitchFamily="34" charset="0"/>
                <a:ea typeface="华文中宋" panose="02010600040101010101" pitchFamily="2" charset="-122"/>
              </a:rPr>
              <a:t>（</a:t>
            </a:r>
            <a:r>
              <a:rPr lang="en-US" altLang="zh-CN" sz="2000" b="0" dirty="0">
                <a:solidFill>
                  <a:schemeClr val="bg1"/>
                </a:solidFill>
                <a:latin typeface="Arial Black" panose="020B0A04020102020204" pitchFamily="34" charset="0"/>
                <a:ea typeface="华文中宋" panose="02010600040101010101" pitchFamily="2" charset="-122"/>
              </a:rPr>
              <a:t>Dependency Inversion Principle</a:t>
            </a:r>
            <a:r>
              <a:rPr lang="zh-CN" altLang="en-US" sz="2000" b="0" dirty="0">
                <a:solidFill>
                  <a:schemeClr val="bg1"/>
                </a:solidFill>
                <a:latin typeface="Arial Black" panose="020B0A04020102020204" pitchFamily="34" charset="0"/>
                <a:ea typeface="华文中宋" panose="02010600040101010101" pitchFamily="2" charset="-122"/>
              </a:rPr>
              <a:t>）、</a:t>
            </a:r>
            <a:r>
              <a:rPr lang="en-US" altLang="zh-CN" sz="2000" b="0" dirty="0">
                <a:solidFill>
                  <a:schemeClr val="bg1"/>
                </a:solidFill>
                <a:latin typeface="Arial Black" panose="020B0A04020102020204" pitchFamily="34" charset="0"/>
                <a:ea typeface="华文中宋" panose="02010600040101010101" pitchFamily="2" charset="-122"/>
              </a:rPr>
              <a:t>Dependency Injection</a:t>
            </a:r>
            <a:r>
              <a:rPr lang="zh-CN" altLang="en-US" sz="2000" b="0" dirty="0">
                <a:solidFill>
                  <a:schemeClr val="bg1"/>
                </a:solidFill>
                <a:latin typeface="Arial Black" panose="020B0A04020102020204" pitchFamily="34" charset="0"/>
                <a:ea typeface="华文中宋" panose="02010600040101010101" pitchFamily="2" charset="-122"/>
              </a:rPr>
              <a:t> ？</a:t>
            </a:r>
          </a:p>
          <a:p>
            <a:pPr marL="0" indent="0">
              <a:lnSpc>
                <a:spcPct val="150000"/>
              </a:lnSpc>
              <a:buFont typeface="Wingdings" pitchFamily="2" charset="2"/>
              <a:buNone/>
            </a:pPr>
            <a:r>
              <a:rPr lang="en-US" altLang="zh-CN" sz="2000" kern="0" dirty="0">
                <a:solidFill>
                  <a:schemeClr val="bg1"/>
                </a:solidFill>
                <a:latin typeface="微软雅黑" panose="020B0503020204020204" pitchFamily="34" charset="-122"/>
                <a:ea typeface="微软雅黑" panose="020B0503020204020204" pitchFamily="34" charset="-122"/>
              </a:rPr>
              <a:t>2</a:t>
            </a:r>
            <a:r>
              <a:rPr lang="zh-CN" altLang="en-US" sz="2000" kern="0" dirty="0">
                <a:solidFill>
                  <a:schemeClr val="bg1"/>
                </a:solidFill>
                <a:latin typeface="微软雅黑" panose="020B0503020204020204" pitchFamily="34" charset="-122"/>
                <a:ea typeface="微软雅黑" panose="020B0503020204020204" pitchFamily="34" charset="-122"/>
              </a:rPr>
              <a:t>、请举例说明实现方式。</a:t>
            </a: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itchFamily="2" charset="2"/>
              <a:buNone/>
            </a:pP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chemeClr val="bg1">
                    <a:lumMod val="85000"/>
                  </a:schemeClr>
                </a:solidFill>
                <a:latin typeface="华文中宋" panose="02010600040101010101" pitchFamily="2" charset="-122"/>
                <a:ea typeface="华文中宋" panose="02010600040101010101" pitchFamily="2" charset="-122"/>
              </a:rPr>
              <a:t>Deadline</a:t>
            </a:r>
            <a:r>
              <a:rPr lang="zh-CN" altLang="en-US" sz="2000" dirty="0">
                <a:solidFill>
                  <a:schemeClr val="bg1">
                    <a:lumMod val="85000"/>
                  </a:schemeClr>
                </a:solidFill>
                <a:latin typeface="华文中宋" panose="02010600040101010101" pitchFamily="2" charset="-122"/>
                <a:ea typeface="华文中宋" panose="02010600040101010101" pitchFamily="2" charset="-122"/>
              </a:rPr>
              <a:t>：</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2021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年</a:t>
            </a:r>
            <a:r>
              <a:rPr lang="en-US" altLang="zh-CN" sz="2000" dirty="0">
                <a:solidFill>
                  <a:schemeClr val="bg1">
                    <a:lumMod val="85000"/>
                  </a:schemeClr>
                </a:solidFill>
                <a:latin typeface="华文中宋" panose="02010600040101010101" pitchFamily="2" charset="-122"/>
                <a:ea typeface="华文中宋" panose="02010600040101010101" pitchFamily="2" charset="-122"/>
              </a:rPr>
              <a:t>5</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月</a:t>
            </a:r>
            <a:r>
              <a:rPr lang="en-US" altLang="zh-CN" sz="2000" dirty="0">
                <a:solidFill>
                  <a:schemeClr val="bg1">
                    <a:lumMod val="85000"/>
                  </a:schemeClr>
                </a:solidFill>
                <a:latin typeface="华文中宋" panose="02010600040101010101" pitchFamily="2" charset="-122"/>
                <a:ea typeface="华文中宋" panose="02010600040101010101" pitchFamily="2" charset="-122"/>
              </a:rPr>
              <a:t>9</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日</a:t>
            </a:r>
            <a:endParaRPr lang="en-US" altLang="zh-CN" sz="2000"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zh-CN" altLang="en-US" sz="2000" dirty="0">
                <a:solidFill>
                  <a:schemeClr val="bg1">
                    <a:lumMod val="85000"/>
                  </a:schemeClr>
                </a:solidFill>
                <a:latin typeface="华文中宋" panose="02010600040101010101" pitchFamily="2" charset="-122"/>
                <a:ea typeface="华文中宋" panose="02010600040101010101" pitchFamily="2" charset="-122"/>
              </a:rPr>
              <a:t>要求：一个</a:t>
            </a:r>
            <a:r>
              <a:rPr lang="en-US" altLang="zh-CN" sz="2000" dirty="0">
                <a:solidFill>
                  <a:schemeClr val="bg1">
                    <a:lumMod val="85000"/>
                  </a:schemeClr>
                </a:solidFill>
                <a:latin typeface="华文中宋" panose="02010600040101010101" pitchFamily="2" charset="-122"/>
                <a:ea typeface="华文中宋" panose="02010600040101010101" pitchFamily="2" charset="-122"/>
              </a:rPr>
              <a:t>Word</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文档，包含：源码，系统运行截图。</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itchFamily="2" charset="2"/>
              <a:buNone/>
            </a:pP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067852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en-US" altLang="zh-CN" dirty="0" err="1">
                <a:latin typeface="华文中宋" panose="02010600040101010101" pitchFamily="2" charset="-122"/>
                <a:ea typeface="华文中宋" panose="02010600040101010101" pitchFamily="2" charset="-122"/>
              </a:rPr>
              <a:t>IoC</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DIP</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Dependency Injection</a:t>
            </a:r>
            <a:r>
              <a:rPr lang="zh-CN" altLang="en-US" dirty="0">
                <a:latin typeface="华文中宋" panose="02010600040101010101" pitchFamily="2" charset="-122"/>
                <a:ea typeface="华文中宋" panose="02010600040101010101" pitchFamily="2" charset="-122"/>
              </a:rPr>
              <a:t> </a:t>
            </a:r>
          </a:p>
        </p:txBody>
      </p:sp>
      <p:pic>
        <p:nvPicPr>
          <p:cNvPr id="2" name="图片 1"/>
          <p:cNvPicPr>
            <a:picLocks noChangeAspect="1"/>
          </p:cNvPicPr>
          <p:nvPr/>
        </p:nvPicPr>
        <p:blipFill>
          <a:blip r:embed="rId3"/>
          <a:stretch>
            <a:fillRect/>
          </a:stretch>
        </p:blipFill>
        <p:spPr>
          <a:xfrm>
            <a:off x="1415480" y="2996952"/>
            <a:ext cx="9944100" cy="3590925"/>
          </a:xfrm>
          <a:prstGeom prst="rect">
            <a:avLst/>
          </a:prstGeom>
        </p:spPr>
      </p:pic>
      <p:sp>
        <p:nvSpPr>
          <p:cNvPr id="3" name="矩形 2"/>
          <p:cNvSpPr/>
          <p:nvPr/>
        </p:nvSpPr>
        <p:spPr>
          <a:xfrm>
            <a:off x="335360" y="949623"/>
            <a:ext cx="11593288" cy="2400657"/>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IoC</a:t>
            </a:r>
            <a:r>
              <a:rPr lang="zh-CN" altLang="en-US" sz="2000" dirty="0">
                <a:latin typeface="宋体" panose="02010600030101010101" pitchFamily="2" charset="-122"/>
                <a:ea typeface="宋体" panose="02010600030101010101" pitchFamily="2" charset="-122"/>
                <a:cs typeface="Times New Roman" panose="02020603050405020304" pitchFamily="18" charset="0"/>
              </a:rPr>
              <a:t>：控制反转</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DIP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：依赖倒置</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：依赖注入</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zh-CN" sz="2000" b="1" dirty="0">
                <a:latin typeface="宋体" panose="02010600030101010101" pitchFamily="2" charset="-122"/>
                <a:ea typeface="宋体" panose="02010600030101010101" pitchFamily="2" charset="-122"/>
              </a:rPr>
              <a:t>控制反转</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IoC</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宋体" panose="02010600030101010101" pitchFamily="2" charset="-122"/>
                <a:ea typeface="宋体" panose="02010600030101010101" pitchFamily="2" charset="-122"/>
              </a:rPr>
              <a:t>是设计，遵从了</a:t>
            </a:r>
            <a:r>
              <a:rPr lang="zh-CN" altLang="zh-CN" sz="2000" b="1" dirty="0">
                <a:latin typeface="宋体" panose="02010600030101010101" pitchFamily="2" charset="-122"/>
                <a:ea typeface="宋体" panose="02010600030101010101" pitchFamily="2" charset="-122"/>
              </a:rPr>
              <a:t>依赖倒置</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DIP</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宋体" panose="02010600030101010101" pitchFamily="2" charset="-122"/>
                <a:ea typeface="宋体" panose="02010600030101010101" pitchFamily="2" charset="-122"/>
              </a:rPr>
              <a:t>的原则。</a:t>
            </a:r>
            <a:r>
              <a:rPr lang="zh-CN" altLang="zh-CN" sz="2000" b="1" dirty="0">
                <a:latin typeface="宋体" panose="02010600030101010101" pitchFamily="2" charset="-122"/>
                <a:ea typeface="宋体" panose="02010600030101010101" pitchFamily="2" charset="-122"/>
              </a:rPr>
              <a:t>依赖注入</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DI </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宋体" panose="02010600030101010101" pitchFamily="2" charset="-122"/>
                <a:ea typeface="宋体" panose="02010600030101010101" pitchFamily="2" charset="-122"/>
              </a:rPr>
              <a:t>是实现</a:t>
            </a:r>
            <a:r>
              <a:rPr lang="zh-CN" altLang="zh-CN" sz="2000" b="1" dirty="0">
                <a:latin typeface="宋体" panose="02010600030101010101" pitchFamily="2" charset="-122"/>
                <a:ea typeface="宋体" panose="02010600030101010101" pitchFamily="2" charset="-122"/>
              </a:rPr>
              <a:t>控制反转</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IoC</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宋体" panose="02010600030101010101" pitchFamily="2" charset="-122"/>
                <a:ea typeface="宋体" panose="02010600030101010101" pitchFamily="2" charset="-122"/>
              </a:rPr>
              <a:t>的手段</a:t>
            </a:r>
            <a:endParaRPr lang="zh-CN" altLang="en-US" sz="2000" dirty="0"/>
          </a:p>
        </p:txBody>
      </p:sp>
    </p:spTree>
    <p:extLst>
      <p:ext uri="{BB962C8B-B14F-4D97-AF65-F5344CB8AC3E}">
        <p14:creationId xmlns:p14="http://schemas.microsoft.com/office/powerpoint/2010/main" val="30396668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B72D3A8-2B7E-4E57-B4D4-567726318180}"/>
              </a:ext>
            </a:extLst>
          </p:cNvPr>
          <p:cNvSpPr>
            <a:spLocks noGrp="1" noChangeArrowheads="1"/>
          </p:cNvSpPr>
          <p:nvPr>
            <p:ph type="title"/>
          </p:nvPr>
        </p:nvSpPr>
        <p:spPr>
          <a:xfrm>
            <a:off x="623390" y="260649"/>
            <a:ext cx="11576993" cy="688975"/>
          </a:xfrm>
        </p:spPr>
        <p:txBody>
          <a:bodyPr/>
          <a:lstStyle/>
          <a:p>
            <a:pPr marL="0" indent="0">
              <a:lnSpc>
                <a:spcPct val="150000"/>
              </a:lnSpc>
              <a:buFont typeface="Wingdings" pitchFamily="2" charset="2"/>
              <a:buNone/>
            </a:pPr>
            <a:r>
              <a:rPr lang="en-US" altLang="zh-CN" sz="3200" dirty="0"/>
              <a:t>Homework:</a:t>
            </a:r>
          </a:p>
        </p:txBody>
      </p:sp>
      <p:sp>
        <p:nvSpPr>
          <p:cNvPr id="4" name="内容占位符 3">
            <a:extLst>
              <a:ext uri="{FF2B5EF4-FFF2-40B4-BE49-F238E27FC236}">
                <a16:creationId xmlns:a16="http://schemas.microsoft.com/office/drawing/2014/main" id="{743191BD-1137-4B8E-9EE2-1F79A9E8E24A}"/>
              </a:ext>
            </a:extLst>
          </p:cNvPr>
          <p:cNvSpPr txBox="1">
            <a:spLocks/>
          </p:cNvSpPr>
          <p:nvPr/>
        </p:nvSpPr>
        <p:spPr bwMode="auto">
          <a:xfrm>
            <a:off x="767408" y="1412776"/>
            <a:ext cx="11089233" cy="3115725"/>
          </a:xfrm>
          <a:prstGeom prst="rect">
            <a:avLst/>
          </a:prstGeom>
          <a:solidFill>
            <a:schemeClr val="tx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gn="l">
              <a:lnSpc>
                <a:spcPct val="150000"/>
              </a:lnSpc>
              <a:buFont typeface="Wingdings" pitchFamily="2" charset="2"/>
              <a:buNone/>
            </a:pPr>
            <a:r>
              <a:rPr lang="en-US" altLang="zh-CN" sz="2000" kern="0" dirty="0">
                <a:solidFill>
                  <a:schemeClr val="bg1"/>
                </a:solidFill>
                <a:latin typeface="微软雅黑" panose="020B0503020204020204" pitchFamily="34" charset="-122"/>
                <a:ea typeface="微软雅黑" panose="020B0503020204020204" pitchFamily="34" charset="-122"/>
              </a:rPr>
              <a:t>1</a:t>
            </a:r>
            <a:r>
              <a:rPr lang="zh-CN" altLang="en-US" sz="2000" kern="0" dirty="0">
                <a:solidFill>
                  <a:schemeClr val="bg1"/>
                </a:solidFill>
                <a:latin typeface="微软雅黑" panose="020B0503020204020204" pitchFamily="34" charset="-122"/>
                <a:ea typeface="微软雅黑" panose="020B0503020204020204" pitchFamily="34" charset="-122"/>
              </a:rPr>
              <a:t>、针对</a:t>
            </a:r>
            <a:r>
              <a:rPr lang="en-US" altLang="zh-CN" sz="2000" kern="0" dirty="0">
                <a:solidFill>
                  <a:schemeClr val="bg1"/>
                </a:solidFill>
                <a:latin typeface="微软雅黑" panose="020B0503020204020204" pitchFamily="34" charset="-122"/>
                <a:ea typeface="微软雅黑" panose="020B0503020204020204" pitchFamily="34" charset="-122"/>
              </a:rPr>
              <a:t>Iterator</a:t>
            </a:r>
            <a:r>
              <a:rPr lang="zh-CN" altLang="en-US" sz="2000" kern="0" dirty="0">
                <a:solidFill>
                  <a:schemeClr val="bg1"/>
                </a:solidFill>
                <a:latin typeface="微软雅黑" panose="020B0503020204020204" pitchFamily="34" charset="-122"/>
                <a:ea typeface="微软雅黑" panose="020B0503020204020204" pitchFamily="34" charset="-122"/>
              </a:rPr>
              <a:t>的例子，将存储</a:t>
            </a:r>
            <a:r>
              <a:rPr lang="en-US" altLang="zh-CN" sz="2000" kern="0" dirty="0">
                <a:solidFill>
                  <a:schemeClr val="bg1"/>
                </a:solidFill>
                <a:latin typeface="微软雅黑" panose="020B0503020204020204" pitchFamily="34" charset="-122"/>
                <a:ea typeface="微软雅黑" panose="020B0503020204020204" pitchFamily="34" charset="-122"/>
              </a:rPr>
              <a:t>Book</a:t>
            </a:r>
            <a:r>
              <a:rPr lang="zh-CN" altLang="en-US" sz="2000" kern="0" dirty="0">
                <a:solidFill>
                  <a:schemeClr val="bg1"/>
                </a:solidFill>
                <a:latin typeface="微软雅黑" panose="020B0503020204020204" pitchFamily="34" charset="-122"/>
                <a:ea typeface="微软雅黑" panose="020B0503020204020204" pitchFamily="34" charset="-122"/>
              </a:rPr>
              <a:t>用的数组换成其他</a:t>
            </a:r>
            <a:r>
              <a:rPr lang="en-US" altLang="zh-CN" sz="2000" kern="0" dirty="0">
                <a:solidFill>
                  <a:schemeClr val="bg1"/>
                </a:solidFill>
                <a:latin typeface="微软雅黑" panose="020B0503020204020204" pitchFamily="34" charset="-122"/>
                <a:ea typeface="微软雅黑" panose="020B0503020204020204" pitchFamily="34" charset="-122"/>
              </a:rPr>
              <a:t>Collection</a:t>
            </a:r>
            <a:r>
              <a:rPr lang="zh-CN" altLang="en-US" sz="2000" kern="0" dirty="0">
                <a:solidFill>
                  <a:schemeClr val="bg1"/>
                </a:solidFill>
                <a:latin typeface="微软雅黑" panose="020B0503020204020204" pitchFamily="34" charset="-122"/>
                <a:ea typeface="微软雅黑" panose="020B0503020204020204" pitchFamily="34" charset="-122"/>
              </a:rPr>
              <a:t>并运行</a:t>
            </a:r>
            <a:r>
              <a:rPr lang="zh-CN" altLang="en-US" sz="2000" b="0" dirty="0">
                <a:solidFill>
                  <a:schemeClr val="bg1"/>
                </a:solidFill>
                <a:latin typeface="Arial Black" panose="020B0A04020102020204" pitchFamily="34" charset="0"/>
                <a:ea typeface="华文中宋" panose="02010600040101010101" pitchFamily="2" charset="-122"/>
              </a:rPr>
              <a:t>。</a:t>
            </a:r>
            <a:endParaRPr lang="en-US" altLang="zh-CN" sz="2000" b="0" dirty="0">
              <a:solidFill>
                <a:schemeClr val="bg1"/>
              </a:solidFill>
              <a:latin typeface="Arial Black" panose="020B0A04020102020204" pitchFamily="34" charset="0"/>
              <a:ea typeface="华文中宋" panose="02010600040101010101" pitchFamily="2" charset="-122"/>
            </a:endParaRPr>
          </a:p>
          <a:p>
            <a:pPr marL="0" indent="0">
              <a:lnSpc>
                <a:spcPct val="150000"/>
              </a:lnSpc>
              <a:buNone/>
            </a:pPr>
            <a:r>
              <a:rPr lang="en-US" altLang="zh-CN" sz="2000" b="0" dirty="0">
                <a:solidFill>
                  <a:schemeClr val="bg1"/>
                </a:solidFill>
                <a:latin typeface="Arial Black" panose="020B0A04020102020204" pitchFamily="34" charset="0"/>
                <a:ea typeface="华文中宋" panose="02010600040101010101" pitchFamily="2" charset="-122"/>
              </a:rPr>
              <a:t>2</a:t>
            </a:r>
            <a:r>
              <a:rPr lang="zh-CN" altLang="en-US" sz="2000" kern="0" dirty="0">
                <a:solidFill>
                  <a:schemeClr val="bg1"/>
                </a:solidFill>
                <a:latin typeface="微软雅黑" panose="020B0503020204020204" pitchFamily="34" charset="-122"/>
                <a:ea typeface="微软雅黑" panose="020B0503020204020204" pitchFamily="34" charset="-122"/>
              </a:rPr>
              <a:t>、设计一个</a:t>
            </a:r>
            <a:r>
              <a:rPr lang="en-US" altLang="zh-CN" sz="2000" kern="0" dirty="0">
                <a:solidFill>
                  <a:schemeClr val="bg1"/>
                </a:solidFill>
                <a:latin typeface="微软雅黑" panose="020B0503020204020204" pitchFamily="34" charset="-122"/>
                <a:ea typeface="微软雅黑" panose="020B0503020204020204" pitchFamily="34" charset="-122"/>
              </a:rPr>
              <a:t>Specified</a:t>
            </a:r>
            <a:r>
              <a:rPr lang="zh-CN" altLang="en-US" sz="2000" kern="0" dirty="0">
                <a:solidFill>
                  <a:schemeClr val="bg1"/>
                </a:solidFill>
                <a:latin typeface="微软雅黑" panose="020B0503020204020204" pitchFamily="34" charset="-122"/>
                <a:ea typeface="微软雅黑" panose="020B0503020204020204" pitchFamily="34" charset="-122"/>
              </a:rPr>
              <a:t>的</a:t>
            </a:r>
            <a:r>
              <a:rPr lang="en-US" altLang="zh-CN" sz="2000" kern="0" dirty="0">
                <a:solidFill>
                  <a:schemeClr val="bg1"/>
                </a:solidFill>
                <a:latin typeface="微软雅黑" panose="020B0503020204020204" pitchFamily="34" charset="-122"/>
                <a:ea typeface="微软雅黑" panose="020B0503020204020204" pitchFamily="34" charset="-122"/>
              </a:rPr>
              <a:t>Iterator</a:t>
            </a:r>
            <a:r>
              <a:rPr lang="zh-CN" altLang="en-US" sz="2000" kern="0" dirty="0">
                <a:solidFill>
                  <a:schemeClr val="bg1"/>
                </a:solidFill>
                <a:latin typeface="微软雅黑" panose="020B0503020204020204" pitchFamily="34" charset="-122"/>
                <a:ea typeface="微软雅黑" panose="020B0503020204020204" pitchFamily="34" charset="-122"/>
              </a:rPr>
              <a:t>并运行。</a:t>
            </a:r>
          </a:p>
          <a:p>
            <a:pPr marL="0" indent="0">
              <a:lnSpc>
                <a:spcPct val="150000"/>
              </a:lnSpc>
              <a:buFont typeface="Wingdings" pitchFamily="2" charset="2"/>
              <a:buNone/>
            </a:pP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chemeClr val="bg1">
                    <a:lumMod val="85000"/>
                  </a:schemeClr>
                </a:solidFill>
                <a:latin typeface="华文中宋" panose="02010600040101010101" pitchFamily="2" charset="-122"/>
                <a:ea typeface="华文中宋" panose="02010600040101010101" pitchFamily="2" charset="-122"/>
              </a:rPr>
              <a:t>Deadline</a:t>
            </a:r>
            <a:r>
              <a:rPr lang="zh-CN" altLang="en-US" sz="2000" dirty="0">
                <a:solidFill>
                  <a:schemeClr val="bg1">
                    <a:lumMod val="85000"/>
                  </a:schemeClr>
                </a:solidFill>
                <a:latin typeface="华文中宋" panose="02010600040101010101" pitchFamily="2" charset="-122"/>
                <a:ea typeface="华文中宋" panose="02010600040101010101" pitchFamily="2" charset="-122"/>
              </a:rPr>
              <a:t>：</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2021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年</a:t>
            </a:r>
            <a:r>
              <a:rPr lang="en-US" altLang="zh-CN" sz="2000" dirty="0">
                <a:solidFill>
                  <a:schemeClr val="bg1">
                    <a:lumMod val="85000"/>
                  </a:schemeClr>
                </a:solidFill>
                <a:latin typeface="华文中宋" panose="02010600040101010101" pitchFamily="2" charset="-122"/>
                <a:ea typeface="华文中宋" panose="02010600040101010101" pitchFamily="2" charset="-122"/>
              </a:rPr>
              <a:t>5</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月</a:t>
            </a:r>
            <a:r>
              <a:rPr lang="en-US" altLang="zh-CN" sz="2000" dirty="0">
                <a:solidFill>
                  <a:schemeClr val="bg1">
                    <a:lumMod val="85000"/>
                  </a:schemeClr>
                </a:solidFill>
                <a:latin typeface="华文中宋" panose="02010600040101010101" pitchFamily="2" charset="-122"/>
                <a:ea typeface="华文中宋" panose="02010600040101010101" pitchFamily="2" charset="-122"/>
              </a:rPr>
              <a:t>18</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日</a:t>
            </a:r>
            <a:endParaRPr lang="en-US" altLang="zh-CN" sz="2000"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zh-CN" altLang="en-US" sz="2000" dirty="0">
                <a:solidFill>
                  <a:schemeClr val="bg1">
                    <a:lumMod val="85000"/>
                  </a:schemeClr>
                </a:solidFill>
                <a:latin typeface="华文中宋" panose="02010600040101010101" pitchFamily="2" charset="-122"/>
                <a:ea typeface="华文中宋" panose="02010600040101010101" pitchFamily="2" charset="-122"/>
              </a:rPr>
              <a:t>要求：一个</a:t>
            </a:r>
            <a:r>
              <a:rPr lang="en-US" altLang="zh-CN" sz="2000" dirty="0">
                <a:solidFill>
                  <a:schemeClr val="bg1">
                    <a:lumMod val="85000"/>
                  </a:schemeClr>
                </a:solidFill>
                <a:latin typeface="华文中宋" panose="02010600040101010101" pitchFamily="2" charset="-122"/>
                <a:ea typeface="华文中宋" panose="02010600040101010101" pitchFamily="2" charset="-122"/>
              </a:rPr>
              <a:t>Word</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文档，包含：源码，系统运行截图。</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itchFamily="2" charset="2"/>
              <a:buNone/>
            </a:pP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9924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迭代器模式</a:t>
            </a:r>
          </a:p>
        </p:txBody>
      </p:sp>
      <p:sp>
        <p:nvSpPr>
          <p:cNvPr id="3" name="矩形 2"/>
          <p:cNvSpPr/>
          <p:nvPr/>
        </p:nvSpPr>
        <p:spPr>
          <a:xfrm>
            <a:off x="335360" y="949623"/>
            <a:ext cx="11593288" cy="1113766"/>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其他的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collection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ArrayList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LinkedList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HashSet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LinkedHashSet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marL="342900" indent="-34290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修改哪些部分</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0183244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F5339F6-7C95-41C4-89AF-807C4E9B2887}"/>
              </a:ext>
            </a:extLst>
          </p:cNvPr>
          <p:cNvPicPr>
            <a:picLocks noChangeAspect="1"/>
          </p:cNvPicPr>
          <p:nvPr/>
        </p:nvPicPr>
        <p:blipFill>
          <a:blip r:embed="rId3"/>
          <a:stretch>
            <a:fillRect/>
          </a:stretch>
        </p:blipFill>
        <p:spPr>
          <a:xfrm>
            <a:off x="422176" y="482816"/>
            <a:ext cx="3895238" cy="580952"/>
          </a:xfrm>
          <a:prstGeom prst="rect">
            <a:avLst/>
          </a:prstGeom>
        </p:spPr>
      </p:pic>
      <p:pic>
        <p:nvPicPr>
          <p:cNvPr id="6" name="图片 5">
            <a:extLst>
              <a:ext uri="{FF2B5EF4-FFF2-40B4-BE49-F238E27FC236}">
                <a16:creationId xmlns:a16="http://schemas.microsoft.com/office/drawing/2014/main" id="{F995C523-CDC4-4FAE-B9B9-5E08BEF13753}"/>
              </a:ext>
            </a:extLst>
          </p:cNvPr>
          <p:cNvPicPr>
            <a:picLocks noChangeAspect="1"/>
          </p:cNvPicPr>
          <p:nvPr/>
        </p:nvPicPr>
        <p:blipFill>
          <a:blip r:embed="rId4"/>
          <a:stretch>
            <a:fillRect/>
          </a:stretch>
        </p:blipFill>
        <p:spPr>
          <a:xfrm>
            <a:off x="6254824" y="482816"/>
            <a:ext cx="3369568" cy="866667"/>
          </a:xfrm>
          <a:prstGeom prst="rect">
            <a:avLst/>
          </a:prstGeom>
        </p:spPr>
      </p:pic>
      <p:pic>
        <p:nvPicPr>
          <p:cNvPr id="7" name="图片 6">
            <a:extLst>
              <a:ext uri="{FF2B5EF4-FFF2-40B4-BE49-F238E27FC236}">
                <a16:creationId xmlns:a16="http://schemas.microsoft.com/office/drawing/2014/main" id="{0DA82F5D-7748-4909-B532-4FC96EA22DE4}"/>
              </a:ext>
            </a:extLst>
          </p:cNvPr>
          <p:cNvPicPr>
            <a:picLocks noChangeAspect="1"/>
          </p:cNvPicPr>
          <p:nvPr/>
        </p:nvPicPr>
        <p:blipFill>
          <a:blip r:embed="rId5"/>
          <a:stretch>
            <a:fillRect/>
          </a:stretch>
        </p:blipFill>
        <p:spPr>
          <a:xfrm>
            <a:off x="407368" y="1171791"/>
            <a:ext cx="3685714" cy="2866667"/>
          </a:xfrm>
          <a:prstGeom prst="rect">
            <a:avLst/>
          </a:prstGeom>
        </p:spPr>
      </p:pic>
      <p:pic>
        <p:nvPicPr>
          <p:cNvPr id="8" name="图片 7">
            <a:extLst>
              <a:ext uri="{FF2B5EF4-FFF2-40B4-BE49-F238E27FC236}">
                <a16:creationId xmlns:a16="http://schemas.microsoft.com/office/drawing/2014/main" id="{4F8E159B-C647-4260-B2F9-84138C76ABA1}"/>
              </a:ext>
            </a:extLst>
          </p:cNvPr>
          <p:cNvPicPr>
            <a:picLocks noChangeAspect="1"/>
          </p:cNvPicPr>
          <p:nvPr/>
        </p:nvPicPr>
        <p:blipFill>
          <a:blip r:embed="rId6"/>
          <a:stretch>
            <a:fillRect/>
          </a:stretch>
        </p:blipFill>
        <p:spPr>
          <a:xfrm>
            <a:off x="6254824" y="1726303"/>
            <a:ext cx="4152381" cy="3142857"/>
          </a:xfrm>
          <a:prstGeom prst="rect">
            <a:avLst/>
          </a:prstGeom>
        </p:spPr>
      </p:pic>
      <p:pic>
        <p:nvPicPr>
          <p:cNvPr id="9" name="图片 8">
            <a:extLst>
              <a:ext uri="{FF2B5EF4-FFF2-40B4-BE49-F238E27FC236}">
                <a16:creationId xmlns:a16="http://schemas.microsoft.com/office/drawing/2014/main" id="{8D355BDF-FC39-4E70-89EB-DCE004D596AF}"/>
              </a:ext>
            </a:extLst>
          </p:cNvPr>
          <p:cNvPicPr>
            <a:picLocks noChangeAspect="1"/>
          </p:cNvPicPr>
          <p:nvPr/>
        </p:nvPicPr>
        <p:blipFill>
          <a:blip r:embed="rId7"/>
          <a:stretch>
            <a:fillRect/>
          </a:stretch>
        </p:blipFill>
        <p:spPr>
          <a:xfrm>
            <a:off x="383579" y="4150892"/>
            <a:ext cx="5352381" cy="2590476"/>
          </a:xfrm>
          <a:prstGeom prst="rect">
            <a:avLst/>
          </a:prstGeom>
        </p:spPr>
      </p:pic>
      <p:pic>
        <p:nvPicPr>
          <p:cNvPr id="10" name="Picture 7">
            <a:extLst>
              <a:ext uri="{FF2B5EF4-FFF2-40B4-BE49-F238E27FC236}">
                <a16:creationId xmlns:a16="http://schemas.microsoft.com/office/drawing/2014/main" id="{B5A6C054-1A50-4D96-A2ED-108B26B2E5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8208" y="4293096"/>
            <a:ext cx="4232270" cy="253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a:extLst>
              <a:ext uri="{FF2B5EF4-FFF2-40B4-BE49-F238E27FC236}">
                <a16:creationId xmlns:a16="http://schemas.microsoft.com/office/drawing/2014/main" id="{5863F1FC-84F4-4B79-8933-14056E8E0182}"/>
              </a:ext>
            </a:extLst>
          </p:cNvPr>
          <p:cNvSpPr/>
          <p:nvPr/>
        </p:nvSpPr>
        <p:spPr>
          <a:xfrm>
            <a:off x="1006679" y="1241571"/>
            <a:ext cx="1560929" cy="276836"/>
          </a:xfrm>
          <a:prstGeom prst="ellipse">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28622785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迭代器模式</a:t>
            </a:r>
          </a:p>
        </p:txBody>
      </p:sp>
      <p:sp>
        <p:nvSpPr>
          <p:cNvPr id="4" name="Rectangle 1">
            <a:extLst>
              <a:ext uri="{FF2B5EF4-FFF2-40B4-BE49-F238E27FC236}">
                <a16:creationId xmlns:a16="http://schemas.microsoft.com/office/drawing/2014/main" id="{4D069619-5119-4936-B198-36D7591E3A65}"/>
              </a:ext>
            </a:extLst>
          </p:cNvPr>
          <p:cNvSpPr>
            <a:spLocks noChangeArrowheads="1"/>
          </p:cNvSpPr>
          <p:nvPr/>
        </p:nvSpPr>
        <p:spPr bwMode="auto">
          <a:xfrm>
            <a:off x="623392" y="1556792"/>
            <a:ext cx="4778302" cy="429348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public class </a:t>
            </a:r>
            <a:r>
              <a:rPr kumimoji="0" lang="en-US" altLang="zh-CN" sz="1200" b="0" i="0" u="none" strike="noStrike" cap="none" normalizeH="0" baseline="0" dirty="0" err="1">
                <a:ln>
                  <a:noFill/>
                </a:ln>
                <a:solidFill>
                  <a:srgbClr val="A9B7C6"/>
                </a:solidFill>
                <a:effectLst/>
                <a:latin typeface="Arial Unicode MS"/>
                <a:ea typeface="Consolas" panose="020B0609020204030204" pitchFamily="49" charset="0"/>
                <a:cs typeface="Consolas" panose="020B0609020204030204" pitchFamily="49" charset="0"/>
              </a:rPr>
              <a:t>BookShelf</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implements </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Aggregate {</a:t>
            </a:r>
            <a:b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br>
            <a:b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private </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List&lt;Book&gt; </a:t>
            </a:r>
            <a:r>
              <a:rPr kumimoji="0" lang="en-US" altLang="zh-CN" sz="1200" b="0" i="0" u="none" strike="noStrike" cap="none" normalizeH="0" baseline="0" dirty="0">
                <a:ln>
                  <a:noFill/>
                </a:ln>
                <a:solidFill>
                  <a:srgbClr val="9876AA"/>
                </a:solidFill>
                <a:effectLst/>
                <a:latin typeface="Arial Unicode MS"/>
                <a:ea typeface="Consolas" panose="020B0609020204030204" pitchFamily="49" charset="0"/>
                <a:cs typeface="Consolas" panose="020B0609020204030204" pitchFamily="49" charset="0"/>
              </a:rPr>
              <a:t>books</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    private int </a:t>
            </a:r>
            <a:r>
              <a:rPr kumimoji="0" lang="en-US" altLang="zh-CN" sz="1200" b="0" i="0" u="none" strike="noStrike" cap="none" normalizeH="0" baseline="0" dirty="0">
                <a:ln>
                  <a:noFill/>
                </a:ln>
                <a:solidFill>
                  <a:srgbClr val="9876AA"/>
                </a:solidFill>
                <a:effectLst/>
                <a:latin typeface="Arial Unicode MS"/>
                <a:ea typeface="Consolas" panose="020B0609020204030204" pitchFamily="49" charset="0"/>
                <a:cs typeface="Consolas" panose="020B0609020204030204" pitchFamily="49" charset="0"/>
              </a:rPr>
              <a:t>last </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6897BB"/>
                </a:solidFill>
                <a:effectLst/>
                <a:latin typeface="Arial Unicode MS"/>
                <a:ea typeface="Consolas" panose="020B0609020204030204" pitchFamily="49" charset="0"/>
                <a:cs typeface="Consolas" panose="020B0609020204030204" pitchFamily="49" charset="0"/>
              </a:rPr>
              <a:t>0</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br>
            <a:b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    public </a:t>
            </a:r>
            <a:r>
              <a:rPr kumimoji="0" lang="en-US" altLang="zh-CN" sz="1200" b="0" i="0" u="none" strike="noStrike" cap="none" normalizeH="0" baseline="0" dirty="0" err="1">
                <a:ln>
                  <a:noFill/>
                </a:ln>
                <a:solidFill>
                  <a:srgbClr val="FFC66D"/>
                </a:solidFill>
                <a:effectLst/>
                <a:latin typeface="Arial Unicode MS"/>
                <a:ea typeface="Consolas" panose="020B0609020204030204" pitchFamily="49" charset="0"/>
                <a:cs typeface="Consolas" panose="020B0609020204030204" pitchFamily="49" charset="0"/>
              </a:rPr>
              <a:t>BookShelf</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int </a:t>
            </a:r>
            <a:r>
              <a:rPr kumimoji="0" lang="en-US" altLang="zh-CN" sz="1200" b="0" i="0" u="none" strike="noStrike" cap="none" normalizeH="0" baseline="0" dirty="0" err="1">
                <a:ln>
                  <a:noFill/>
                </a:ln>
                <a:solidFill>
                  <a:srgbClr val="A9B7C6"/>
                </a:solidFill>
                <a:effectLst/>
                <a:latin typeface="Arial Unicode MS"/>
                <a:ea typeface="Consolas" panose="020B0609020204030204" pitchFamily="49" charset="0"/>
                <a:cs typeface="Consolas" panose="020B0609020204030204" pitchFamily="49" charset="0"/>
              </a:rPr>
              <a:t>maxsize</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b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err="1">
                <a:ln>
                  <a:noFill/>
                </a:ln>
                <a:solidFill>
                  <a:srgbClr val="CC7832"/>
                </a:solidFill>
                <a:effectLst/>
                <a:latin typeface="Arial Unicode MS"/>
                <a:ea typeface="Consolas" panose="020B0609020204030204" pitchFamily="49" charset="0"/>
                <a:cs typeface="Consolas" panose="020B0609020204030204" pitchFamily="49" charset="0"/>
              </a:rPr>
              <a:t>this</a:t>
            </a:r>
            <a:r>
              <a:rPr kumimoji="0" lang="en-US" altLang="zh-CN" sz="1200" b="0" i="0" u="none" strike="noStrike" cap="none" normalizeH="0" baseline="0" dirty="0" err="1">
                <a:ln>
                  <a:noFill/>
                </a:ln>
                <a:solidFill>
                  <a:srgbClr val="A9B7C6"/>
                </a:solidFill>
                <a:effectLst/>
                <a:latin typeface="Arial Unicode MS"/>
                <a:ea typeface="Consolas" panose="020B0609020204030204" pitchFamily="49" charset="0"/>
                <a:cs typeface="Consolas" panose="020B0609020204030204" pitchFamily="49" charset="0"/>
              </a:rPr>
              <a:t>.</a:t>
            </a:r>
            <a:r>
              <a:rPr kumimoji="0" lang="en-US" altLang="zh-CN" sz="1200" b="0" i="0" u="none" strike="noStrike" cap="none" normalizeH="0" baseline="0" dirty="0" err="1">
                <a:ln>
                  <a:noFill/>
                </a:ln>
                <a:solidFill>
                  <a:srgbClr val="9876AA"/>
                </a:solidFill>
                <a:effectLst/>
                <a:latin typeface="Arial Unicode MS"/>
                <a:ea typeface="Consolas" panose="020B0609020204030204" pitchFamily="49" charset="0"/>
                <a:cs typeface="Consolas" panose="020B0609020204030204" pitchFamily="49" charset="0"/>
              </a:rPr>
              <a:t>books</a:t>
            </a:r>
            <a:r>
              <a:rPr kumimoji="0" lang="en-US" altLang="zh-CN" sz="1200" b="0" i="0" u="none" strike="noStrike" cap="none" normalizeH="0" baseline="0" dirty="0">
                <a:ln>
                  <a:noFill/>
                </a:ln>
                <a:solidFill>
                  <a:srgbClr val="9876AA"/>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new </a:t>
            </a:r>
            <a:r>
              <a:rPr kumimoji="0" lang="en-US" altLang="zh-CN" sz="1200" b="0" i="0" u="none" strike="noStrike" cap="none" normalizeH="0" baseline="0" dirty="0" err="1">
                <a:ln>
                  <a:noFill/>
                </a:ln>
                <a:solidFill>
                  <a:srgbClr val="A9B7C6"/>
                </a:solidFill>
                <a:effectLst/>
                <a:latin typeface="Arial Unicode MS"/>
                <a:ea typeface="Consolas" panose="020B0609020204030204" pitchFamily="49" charset="0"/>
                <a:cs typeface="Consolas" panose="020B0609020204030204" pitchFamily="49" charset="0"/>
              </a:rPr>
              <a:t>ArrayList</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&lt;Book&gt;(</a:t>
            </a:r>
            <a:r>
              <a:rPr kumimoji="0" lang="en-US" altLang="zh-CN" sz="1200" b="0" i="0" u="none" strike="noStrike" cap="none" normalizeH="0" baseline="0" dirty="0" err="1">
                <a:ln>
                  <a:noFill/>
                </a:ln>
                <a:solidFill>
                  <a:srgbClr val="A9B7C6"/>
                </a:solidFill>
                <a:effectLst/>
                <a:latin typeface="Arial Unicode MS"/>
                <a:ea typeface="Consolas" panose="020B0609020204030204" pitchFamily="49" charset="0"/>
                <a:cs typeface="Consolas" panose="020B0609020204030204" pitchFamily="49" charset="0"/>
              </a:rPr>
              <a:t>maxsize</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public </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Book </a:t>
            </a:r>
            <a:r>
              <a:rPr kumimoji="0" lang="en-US" altLang="zh-CN" sz="1200" b="0" i="0" u="none" strike="noStrike" cap="none" normalizeH="0" baseline="0" dirty="0" err="1">
                <a:ln>
                  <a:noFill/>
                </a:ln>
                <a:solidFill>
                  <a:srgbClr val="FFC66D"/>
                </a:solidFill>
                <a:effectLst/>
                <a:latin typeface="Arial Unicode MS"/>
                <a:ea typeface="Consolas" panose="020B0609020204030204" pitchFamily="49" charset="0"/>
                <a:cs typeface="Consolas" panose="020B0609020204030204" pitchFamily="49" charset="0"/>
              </a:rPr>
              <a:t>getBookAt</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int </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index){</a:t>
            </a:r>
            <a:b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return </a:t>
            </a:r>
            <a:r>
              <a:rPr kumimoji="0" lang="en-US" altLang="zh-CN" sz="1200" b="0" i="0" u="none" strike="noStrike" cap="none" normalizeH="0" baseline="0" dirty="0" err="1">
                <a:ln>
                  <a:noFill/>
                </a:ln>
                <a:solidFill>
                  <a:srgbClr val="9876AA"/>
                </a:solidFill>
                <a:effectLst/>
                <a:latin typeface="Arial Unicode MS"/>
                <a:ea typeface="Consolas" panose="020B0609020204030204" pitchFamily="49" charset="0"/>
                <a:cs typeface="Consolas" panose="020B0609020204030204" pitchFamily="49" charset="0"/>
              </a:rPr>
              <a:t>books</a:t>
            </a:r>
            <a:r>
              <a:rPr kumimoji="0" lang="en-US" altLang="zh-CN" sz="1200" b="0" i="0" u="none" strike="noStrike" cap="none" normalizeH="0" baseline="0" dirty="0" err="1">
                <a:ln>
                  <a:noFill/>
                </a:ln>
                <a:solidFill>
                  <a:srgbClr val="A9B7C6"/>
                </a:solidFill>
                <a:effectLst/>
                <a:latin typeface="Arial Unicode MS"/>
                <a:ea typeface="Consolas" panose="020B0609020204030204" pitchFamily="49" charset="0"/>
                <a:cs typeface="Consolas" panose="020B0609020204030204" pitchFamily="49" charset="0"/>
              </a:rPr>
              <a:t>.get</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(index)</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public void </a:t>
            </a:r>
            <a:r>
              <a:rPr kumimoji="0" lang="en-US" altLang="zh-CN" sz="1200" b="0" i="0" u="none" strike="noStrike" cap="none" normalizeH="0" baseline="0" dirty="0" err="1">
                <a:ln>
                  <a:noFill/>
                </a:ln>
                <a:solidFill>
                  <a:srgbClr val="FFC66D"/>
                </a:solidFill>
                <a:effectLst/>
                <a:latin typeface="Arial Unicode MS"/>
                <a:ea typeface="Consolas" panose="020B0609020204030204" pitchFamily="49" charset="0"/>
                <a:cs typeface="Consolas" panose="020B0609020204030204" pitchFamily="49" charset="0"/>
              </a:rPr>
              <a:t>appendBook</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(Book book){</a:t>
            </a:r>
            <a:b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err="1">
                <a:ln>
                  <a:noFill/>
                </a:ln>
                <a:solidFill>
                  <a:srgbClr val="CC7832"/>
                </a:solidFill>
                <a:effectLst/>
                <a:latin typeface="Arial Unicode MS"/>
                <a:ea typeface="Consolas" panose="020B0609020204030204" pitchFamily="49" charset="0"/>
                <a:cs typeface="Consolas" panose="020B0609020204030204" pitchFamily="49" charset="0"/>
              </a:rPr>
              <a:t>this</a:t>
            </a:r>
            <a:r>
              <a:rPr kumimoji="0" lang="en-US" altLang="zh-CN" sz="1200" b="0" i="0" u="none" strike="noStrike" cap="none" normalizeH="0" baseline="0" dirty="0" err="1">
                <a:ln>
                  <a:noFill/>
                </a:ln>
                <a:solidFill>
                  <a:srgbClr val="A9B7C6"/>
                </a:solidFill>
                <a:effectLst/>
                <a:latin typeface="Arial Unicode MS"/>
                <a:ea typeface="Consolas" panose="020B0609020204030204" pitchFamily="49" charset="0"/>
                <a:cs typeface="Consolas" panose="020B0609020204030204" pitchFamily="49" charset="0"/>
              </a:rPr>
              <a:t>.</a:t>
            </a:r>
            <a:r>
              <a:rPr kumimoji="0" lang="en-US" altLang="zh-CN" sz="1200" b="0" i="0" u="none" strike="noStrike" cap="none" normalizeH="0" baseline="0" dirty="0" err="1">
                <a:ln>
                  <a:noFill/>
                </a:ln>
                <a:solidFill>
                  <a:srgbClr val="9876AA"/>
                </a:solidFill>
                <a:effectLst/>
                <a:latin typeface="Arial Unicode MS"/>
                <a:ea typeface="Consolas" panose="020B0609020204030204" pitchFamily="49" charset="0"/>
                <a:cs typeface="Consolas" panose="020B0609020204030204" pitchFamily="49" charset="0"/>
              </a:rPr>
              <a:t>books</a:t>
            </a:r>
            <a:r>
              <a:rPr kumimoji="0" lang="en-US" altLang="zh-CN" sz="1200" b="0" i="0" u="none" strike="noStrike" cap="none" normalizeH="0" baseline="0" dirty="0" err="1">
                <a:ln>
                  <a:noFill/>
                </a:ln>
                <a:solidFill>
                  <a:srgbClr val="A9B7C6"/>
                </a:solidFill>
                <a:effectLst/>
                <a:latin typeface="Arial Unicode MS"/>
                <a:ea typeface="Consolas" panose="020B0609020204030204" pitchFamily="49" charset="0"/>
                <a:cs typeface="Consolas" panose="020B0609020204030204" pitchFamily="49" charset="0"/>
              </a:rPr>
              <a:t>.add</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(book)</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9876AA"/>
                </a:solidFill>
                <a:effectLst/>
                <a:latin typeface="Arial Unicode MS"/>
                <a:ea typeface="Consolas" panose="020B0609020204030204" pitchFamily="49" charset="0"/>
                <a:cs typeface="Consolas" panose="020B0609020204030204" pitchFamily="49" charset="0"/>
              </a:rPr>
              <a:t>last</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public int </a:t>
            </a:r>
            <a:r>
              <a:rPr kumimoji="0" lang="en-US" altLang="zh-CN" sz="1200" b="0" i="0" u="none" strike="noStrike" cap="none" normalizeH="0" baseline="0" dirty="0" err="1">
                <a:ln>
                  <a:noFill/>
                </a:ln>
                <a:solidFill>
                  <a:srgbClr val="FFC66D"/>
                </a:solidFill>
                <a:effectLst/>
                <a:latin typeface="Arial Unicode MS"/>
                <a:ea typeface="Consolas" panose="020B0609020204030204" pitchFamily="49" charset="0"/>
                <a:cs typeface="Consolas" panose="020B0609020204030204" pitchFamily="49" charset="0"/>
              </a:rPr>
              <a:t>getLength</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return </a:t>
            </a:r>
            <a:r>
              <a:rPr kumimoji="0" lang="en-US" altLang="zh-CN" sz="1200" b="0" i="0" u="none" strike="noStrike" cap="none" normalizeH="0" baseline="0" dirty="0">
                <a:ln>
                  <a:noFill/>
                </a:ln>
                <a:solidFill>
                  <a:srgbClr val="9876AA"/>
                </a:solidFill>
                <a:effectLst/>
                <a:latin typeface="Arial Unicode MS"/>
                <a:ea typeface="Consolas" panose="020B0609020204030204" pitchFamily="49" charset="0"/>
                <a:cs typeface="Consolas" panose="020B0609020204030204" pitchFamily="49" charset="0"/>
              </a:rPr>
              <a:t>last</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BBB529"/>
                </a:solidFill>
                <a:effectLst/>
                <a:latin typeface="Arial Unicode MS"/>
                <a:ea typeface="Consolas" panose="020B0609020204030204" pitchFamily="49" charset="0"/>
                <a:cs typeface="Consolas" panose="020B0609020204030204" pitchFamily="49" charset="0"/>
              </a:rPr>
              <a:t>@Override</a:t>
            </a:r>
            <a:br>
              <a:rPr kumimoji="0" lang="en-US" altLang="zh-CN" sz="1200" b="0" i="0" u="none" strike="noStrike" cap="none" normalizeH="0" baseline="0" dirty="0">
                <a:ln>
                  <a:noFill/>
                </a:ln>
                <a:solidFill>
                  <a:srgbClr val="BBB529"/>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BBB529"/>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public </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Iterator </a:t>
            </a:r>
            <a:r>
              <a:rPr kumimoji="0" lang="en-US" altLang="zh-CN" sz="1200" b="0" i="0" u="none" strike="noStrike" cap="none" normalizeH="0" baseline="0" dirty="0">
                <a:ln>
                  <a:noFill/>
                </a:ln>
                <a:solidFill>
                  <a:srgbClr val="FFC66D"/>
                </a:solidFill>
                <a:effectLst/>
                <a:latin typeface="Arial Unicode MS"/>
                <a:ea typeface="Consolas" panose="020B0609020204030204" pitchFamily="49" charset="0"/>
                <a:cs typeface="Consolas" panose="020B0609020204030204" pitchFamily="49" charset="0"/>
              </a:rPr>
              <a:t>iterator</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b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return new </a:t>
            </a:r>
            <a:r>
              <a:rPr kumimoji="0" lang="en-US" altLang="zh-CN" sz="1200" b="0" i="0" u="none" strike="noStrike" cap="none" normalizeH="0" baseline="0" dirty="0" err="1">
                <a:ln>
                  <a:noFill/>
                </a:ln>
                <a:solidFill>
                  <a:srgbClr val="A9B7C6"/>
                </a:solidFill>
                <a:effectLst/>
                <a:latin typeface="Arial Unicode MS"/>
                <a:ea typeface="Consolas" panose="020B0609020204030204" pitchFamily="49" charset="0"/>
                <a:cs typeface="Consolas" panose="020B0609020204030204" pitchFamily="49" charset="0"/>
              </a:rPr>
              <a:t>BookShelfIterator</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this</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t>
            </a: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CC7832"/>
                </a:solidFill>
                <a:effectLst/>
                <a:latin typeface="Arial Unicode MS"/>
                <a:ea typeface="Consolas" panose="020B0609020204030204" pitchFamily="49" charset="0"/>
                <a:cs typeface="Consolas" panose="020B0609020204030204" pitchFamily="49" charset="0"/>
              </a:rPr>
              <a:t>    </a:t>
            </a: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t>
            </a:r>
            <a:b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br>
            <a:r>
              <a:rPr kumimoji="0" lang="en-US" altLang="zh-CN" sz="1200" b="0" i="0" u="none" strike="noStrike" cap="none" normalizeH="0" baseline="0" dirty="0">
                <a:ln>
                  <a:noFill/>
                </a:ln>
                <a:solidFill>
                  <a:srgbClr val="A9B7C6"/>
                </a:solidFill>
                <a:effectLst/>
                <a:latin typeface="Arial Unicode MS"/>
                <a:ea typeface="Consolas" panose="020B0609020204030204" pitchFamily="49" charset="0"/>
                <a:cs typeface="Consolas" panose="020B0609020204030204" pitchFamily="49" charset="0"/>
              </a:rPr>
              <a:t>}</a:t>
            </a:r>
            <a:r>
              <a:rPr kumimoji="0" lang="en-US" altLang="zh-CN" sz="800" b="0" i="0" u="none" strike="noStrike" cap="none" normalizeH="0" baseline="0" dirty="0">
                <a:ln>
                  <a:noFill/>
                </a:ln>
                <a:solidFill>
                  <a:schemeClr val="tx1"/>
                </a:solidFill>
                <a:effectLst/>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2DEAF330-7185-4D35-BD14-D6F637E17418}"/>
              </a:ext>
            </a:extLst>
          </p:cNvPr>
          <p:cNvPicPr>
            <a:picLocks noChangeAspect="1"/>
          </p:cNvPicPr>
          <p:nvPr/>
        </p:nvPicPr>
        <p:blipFill>
          <a:blip r:embed="rId3"/>
          <a:stretch>
            <a:fillRect/>
          </a:stretch>
        </p:blipFill>
        <p:spPr>
          <a:xfrm>
            <a:off x="6662117" y="1459474"/>
            <a:ext cx="4032448" cy="5419883"/>
          </a:xfrm>
          <a:prstGeom prst="rect">
            <a:avLst/>
          </a:prstGeom>
        </p:spPr>
      </p:pic>
      <p:sp>
        <p:nvSpPr>
          <p:cNvPr id="6" name="文本框 5">
            <a:extLst>
              <a:ext uri="{FF2B5EF4-FFF2-40B4-BE49-F238E27FC236}">
                <a16:creationId xmlns:a16="http://schemas.microsoft.com/office/drawing/2014/main" id="{FF60E5C6-9B2F-4AA3-9993-D63A94B6A479}"/>
              </a:ext>
            </a:extLst>
          </p:cNvPr>
          <p:cNvSpPr txBox="1"/>
          <p:nvPr/>
        </p:nvSpPr>
        <p:spPr>
          <a:xfrm>
            <a:off x="695400" y="1061207"/>
            <a:ext cx="1725619" cy="4955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List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版本</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F3979CA3-FBCE-4C2B-8A63-F815C2EA8156}"/>
              </a:ext>
            </a:extLst>
          </p:cNvPr>
          <p:cNvSpPr txBox="1"/>
          <p:nvPr/>
        </p:nvSpPr>
        <p:spPr>
          <a:xfrm>
            <a:off x="6672064" y="949623"/>
            <a:ext cx="2926157" cy="4552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ArrayList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版本</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8794269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迭代器模式</a:t>
            </a:r>
          </a:p>
        </p:txBody>
      </p:sp>
      <p:sp>
        <p:nvSpPr>
          <p:cNvPr id="3" name="矩形 2"/>
          <p:cNvSpPr/>
          <p:nvPr/>
        </p:nvSpPr>
        <p:spPr>
          <a:xfrm>
            <a:off x="335360" y="949623"/>
            <a:ext cx="11593288" cy="576248"/>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设计一个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Specified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的迭代器</a:t>
            </a:r>
            <a:endParaRPr lang="zh-CN" altLang="zh-CN"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FD6CA328-FEEE-41FD-9103-B61D6A119A99}"/>
              </a:ext>
            </a:extLst>
          </p:cNvPr>
          <p:cNvSpPr txBox="1"/>
          <p:nvPr/>
        </p:nvSpPr>
        <p:spPr>
          <a:xfrm>
            <a:off x="983432" y="1525871"/>
            <a:ext cx="11390051"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没有限制，但必须是迭代器</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有具体的实现，而不是寥寥几行代码，也不能只设计一半</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endParaRPr lang="zh-CN" altLang="zh-CN" sz="2000"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D04B553D-695B-427C-89F3-10BBC5632794}"/>
              </a:ext>
            </a:extLst>
          </p:cNvPr>
          <p:cNvPicPr>
            <a:picLocks noChangeAspect="1"/>
          </p:cNvPicPr>
          <p:nvPr/>
        </p:nvPicPr>
        <p:blipFill>
          <a:blip r:embed="rId3"/>
          <a:stretch>
            <a:fillRect/>
          </a:stretch>
        </p:blipFill>
        <p:spPr>
          <a:xfrm>
            <a:off x="983432" y="3140968"/>
            <a:ext cx="5286903" cy="2160240"/>
          </a:xfrm>
          <a:prstGeom prst="rect">
            <a:avLst/>
          </a:prstGeom>
        </p:spPr>
      </p:pic>
      <p:pic>
        <p:nvPicPr>
          <p:cNvPr id="6" name="图片 5" descr="N{ONF_XMYE}{ZJKK03X5JS2"/>
          <p:cNvPicPr/>
          <p:nvPr/>
        </p:nvPicPr>
        <p:blipFill>
          <a:blip r:embed="rId4"/>
          <a:stretch>
            <a:fillRect/>
          </a:stretch>
        </p:blipFill>
        <p:spPr>
          <a:xfrm>
            <a:off x="6270335" y="2924944"/>
            <a:ext cx="5267325" cy="3367405"/>
          </a:xfrm>
          <a:prstGeom prst="rect">
            <a:avLst/>
          </a:prstGeom>
        </p:spPr>
      </p:pic>
    </p:spTree>
    <p:extLst>
      <p:ext uri="{BB962C8B-B14F-4D97-AF65-F5344CB8AC3E}">
        <p14:creationId xmlns:p14="http://schemas.microsoft.com/office/powerpoint/2010/main" val="321519490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迭代器模式</a:t>
            </a:r>
          </a:p>
        </p:txBody>
      </p:sp>
      <p:sp>
        <p:nvSpPr>
          <p:cNvPr id="3" name="矩形 2"/>
          <p:cNvSpPr/>
          <p:nvPr/>
        </p:nvSpPr>
        <p:spPr>
          <a:xfrm>
            <a:off x="335360" y="949623"/>
            <a:ext cx="11593288" cy="576248"/>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设计一个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Specified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的迭代器</a:t>
            </a:r>
            <a:endParaRPr lang="zh-CN" altLang="zh-CN"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95ED1E63-FCEF-4717-99FB-1CDFBE7720C4}"/>
              </a:ext>
            </a:extLst>
          </p:cNvPr>
          <p:cNvPicPr/>
          <p:nvPr/>
        </p:nvPicPr>
        <p:blipFill>
          <a:blip r:embed="rId3"/>
          <a:stretch>
            <a:fillRect/>
          </a:stretch>
        </p:blipFill>
        <p:spPr>
          <a:xfrm>
            <a:off x="8409" y="1916832"/>
            <a:ext cx="5112568" cy="4238490"/>
          </a:xfrm>
          <a:prstGeom prst="rect">
            <a:avLst/>
          </a:prstGeom>
        </p:spPr>
      </p:pic>
      <p:pic>
        <p:nvPicPr>
          <p:cNvPr id="8" name="图片 7">
            <a:extLst>
              <a:ext uri="{FF2B5EF4-FFF2-40B4-BE49-F238E27FC236}">
                <a16:creationId xmlns:a16="http://schemas.microsoft.com/office/drawing/2014/main" id="{76A0B75D-831F-4FC6-8F3E-204D2CA18E45}"/>
              </a:ext>
            </a:extLst>
          </p:cNvPr>
          <p:cNvPicPr/>
          <p:nvPr/>
        </p:nvPicPr>
        <p:blipFill>
          <a:blip r:embed="rId4"/>
          <a:stretch>
            <a:fillRect/>
          </a:stretch>
        </p:blipFill>
        <p:spPr>
          <a:xfrm>
            <a:off x="5120977" y="2482414"/>
            <a:ext cx="7167711" cy="3096344"/>
          </a:xfrm>
          <a:prstGeom prst="rect">
            <a:avLst/>
          </a:prstGeom>
          <a:noFill/>
          <a:ln>
            <a:noFill/>
          </a:ln>
        </p:spPr>
      </p:pic>
    </p:spTree>
    <p:extLst>
      <p:ext uri="{BB962C8B-B14F-4D97-AF65-F5344CB8AC3E}">
        <p14:creationId xmlns:p14="http://schemas.microsoft.com/office/powerpoint/2010/main" val="241216827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B72D3A8-2B7E-4E57-B4D4-567726318180}"/>
              </a:ext>
            </a:extLst>
          </p:cNvPr>
          <p:cNvSpPr>
            <a:spLocks noGrp="1" noChangeArrowheads="1"/>
          </p:cNvSpPr>
          <p:nvPr>
            <p:ph type="title"/>
          </p:nvPr>
        </p:nvSpPr>
        <p:spPr>
          <a:xfrm>
            <a:off x="623390" y="260649"/>
            <a:ext cx="11576993" cy="688975"/>
          </a:xfrm>
        </p:spPr>
        <p:txBody>
          <a:bodyPr/>
          <a:lstStyle/>
          <a:p>
            <a:pPr marL="0" indent="0">
              <a:lnSpc>
                <a:spcPct val="150000"/>
              </a:lnSpc>
              <a:buFont typeface="Wingdings" pitchFamily="2" charset="2"/>
              <a:buNone/>
            </a:pPr>
            <a:r>
              <a:rPr lang="en-US" altLang="zh-CN" sz="3200" dirty="0"/>
              <a:t>Homework:</a:t>
            </a:r>
          </a:p>
        </p:txBody>
      </p:sp>
      <p:sp>
        <p:nvSpPr>
          <p:cNvPr id="4" name="内容占位符 3">
            <a:extLst>
              <a:ext uri="{FF2B5EF4-FFF2-40B4-BE49-F238E27FC236}">
                <a16:creationId xmlns:a16="http://schemas.microsoft.com/office/drawing/2014/main" id="{743191BD-1137-4B8E-9EE2-1F79A9E8E24A}"/>
              </a:ext>
            </a:extLst>
          </p:cNvPr>
          <p:cNvSpPr txBox="1">
            <a:spLocks/>
          </p:cNvSpPr>
          <p:nvPr/>
        </p:nvSpPr>
        <p:spPr bwMode="auto">
          <a:xfrm>
            <a:off x="623391" y="1236605"/>
            <a:ext cx="11089233" cy="3115725"/>
          </a:xfrm>
          <a:prstGeom prst="rect">
            <a:avLst/>
          </a:prstGeom>
          <a:solidFill>
            <a:schemeClr val="tx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nSpc>
                <a:spcPct val="150000"/>
              </a:lnSpc>
              <a:buNone/>
            </a:pPr>
            <a:r>
              <a:rPr lang="en-US" altLang="zh-CN" sz="2000" kern="0" dirty="0">
                <a:solidFill>
                  <a:schemeClr val="bg1"/>
                </a:solidFill>
                <a:latin typeface="微软雅黑" panose="020B0503020204020204" pitchFamily="34" charset="-122"/>
                <a:ea typeface="微软雅黑" panose="020B0503020204020204" pitchFamily="34" charset="-122"/>
              </a:rPr>
              <a:t>1</a:t>
            </a:r>
            <a:r>
              <a:rPr lang="zh-CN" altLang="en-US" sz="2000" kern="0" dirty="0">
                <a:solidFill>
                  <a:schemeClr val="bg1"/>
                </a:solidFill>
                <a:latin typeface="微软雅黑" panose="020B0503020204020204" pitchFamily="34" charset="-122"/>
                <a:ea typeface="微软雅黑" panose="020B0503020204020204" pitchFamily="34" charset="-122"/>
              </a:rPr>
              <a:t>、改写本例，用于添加另一个具体工厂和具体产品。</a:t>
            </a:r>
          </a:p>
          <a:p>
            <a:pPr marL="0" indent="0">
              <a:lnSpc>
                <a:spcPct val="150000"/>
              </a:lnSpc>
              <a:buFont typeface="Wingdings" pitchFamily="2" charset="2"/>
              <a:buNone/>
            </a:pPr>
            <a:r>
              <a:rPr lang="en-US" altLang="zh-CN" sz="2000" kern="0" dirty="0">
                <a:solidFill>
                  <a:schemeClr val="bg1"/>
                </a:solidFill>
                <a:latin typeface="微软雅黑" panose="020B0503020204020204" pitchFamily="34" charset="-122"/>
                <a:ea typeface="微软雅黑" panose="020B0503020204020204" pitchFamily="34" charset="-122"/>
              </a:rPr>
              <a:t>2</a:t>
            </a:r>
            <a:r>
              <a:rPr lang="zh-CN" altLang="en-US" sz="2000" kern="0" dirty="0">
                <a:solidFill>
                  <a:schemeClr val="bg1"/>
                </a:solidFill>
                <a:latin typeface="微软雅黑" panose="020B0503020204020204" pitchFamily="34" charset="-122"/>
                <a:ea typeface="微软雅黑" panose="020B0503020204020204" pitchFamily="34" charset="-122"/>
              </a:rPr>
              <a:t>、请举例说明其他的工厂模式的应用。</a:t>
            </a: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itchFamily="2" charset="2"/>
              <a:buNone/>
            </a:pP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chemeClr val="bg1">
                    <a:lumMod val="85000"/>
                  </a:schemeClr>
                </a:solidFill>
                <a:latin typeface="华文中宋" panose="02010600040101010101" pitchFamily="2" charset="-122"/>
                <a:ea typeface="华文中宋" panose="02010600040101010101" pitchFamily="2" charset="-122"/>
              </a:rPr>
              <a:t>Deadline</a:t>
            </a:r>
            <a:r>
              <a:rPr lang="zh-CN" altLang="en-US" sz="2000" dirty="0">
                <a:solidFill>
                  <a:schemeClr val="bg1">
                    <a:lumMod val="85000"/>
                  </a:schemeClr>
                </a:solidFill>
                <a:latin typeface="华文中宋" panose="02010600040101010101" pitchFamily="2" charset="-122"/>
                <a:ea typeface="华文中宋" panose="02010600040101010101" pitchFamily="2" charset="-122"/>
              </a:rPr>
              <a:t>：</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2021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年</a:t>
            </a:r>
            <a:r>
              <a:rPr lang="en-US" altLang="zh-CN" sz="2000" dirty="0">
                <a:solidFill>
                  <a:schemeClr val="bg1">
                    <a:lumMod val="85000"/>
                  </a:schemeClr>
                </a:solidFill>
                <a:latin typeface="华文中宋" panose="02010600040101010101" pitchFamily="2" charset="-122"/>
                <a:ea typeface="华文中宋" panose="02010600040101010101" pitchFamily="2" charset="-122"/>
              </a:rPr>
              <a:t>5</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月</a:t>
            </a:r>
            <a:r>
              <a:rPr lang="en-US" altLang="zh-CN" sz="2000" dirty="0">
                <a:solidFill>
                  <a:schemeClr val="bg1">
                    <a:lumMod val="85000"/>
                  </a:schemeClr>
                </a:solidFill>
                <a:latin typeface="华文中宋" panose="02010600040101010101" pitchFamily="2" charset="-122"/>
                <a:ea typeface="华文中宋" panose="02010600040101010101" pitchFamily="2" charset="-122"/>
              </a:rPr>
              <a:t>18</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日</a:t>
            </a:r>
            <a:endParaRPr lang="en-US" altLang="zh-CN" sz="2000"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zh-CN" altLang="en-US" sz="2000" dirty="0">
                <a:solidFill>
                  <a:schemeClr val="bg1">
                    <a:lumMod val="85000"/>
                  </a:schemeClr>
                </a:solidFill>
                <a:latin typeface="华文中宋" panose="02010600040101010101" pitchFamily="2" charset="-122"/>
                <a:ea typeface="华文中宋" panose="02010600040101010101" pitchFamily="2" charset="-122"/>
              </a:rPr>
              <a:t>要求：一个</a:t>
            </a:r>
            <a:r>
              <a:rPr lang="en-US" altLang="zh-CN" sz="2000" dirty="0">
                <a:solidFill>
                  <a:schemeClr val="bg1">
                    <a:lumMod val="85000"/>
                  </a:schemeClr>
                </a:solidFill>
                <a:latin typeface="华文中宋" panose="02010600040101010101" pitchFamily="2" charset="-122"/>
                <a:ea typeface="华文中宋" panose="02010600040101010101" pitchFamily="2" charset="-122"/>
              </a:rPr>
              <a:t>Word</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文档，包含：源码，系统运行截图。</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itchFamily="2" charset="2"/>
              <a:buNone/>
            </a:pP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647218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工厂模式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017224" cy="57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latin typeface="微软雅黑" panose="020B0503020204020204" pitchFamily="34" charset="-122"/>
                <a:ea typeface="微软雅黑" panose="020B0503020204020204" pitchFamily="34" charset="-122"/>
              </a:rPr>
              <a:t>改写本例，用于添加另一个具体工厂和具体产品</a:t>
            </a:r>
            <a:endParaRPr lang="zh-CN" altLang="en-US" kern="0" dirty="0"/>
          </a:p>
          <a:p>
            <a:pPr>
              <a:lnSpc>
                <a:spcPct val="150000"/>
              </a:lnSpc>
              <a:buFont typeface="Wingdings" pitchFamily="2" charset="2"/>
              <a:buChar char="Ø"/>
            </a:pPr>
            <a:r>
              <a:rPr lang="zh-CN" altLang="en-US" dirty="0">
                <a:solidFill>
                  <a:schemeClr val="tx1"/>
                </a:solidFill>
                <a:latin typeface="宋体" panose="02010600030101010101" pitchFamily="2" charset="-122"/>
                <a:ea typeface="宋体" panose="02010600030101010101" pitchFamily="2" charset="-122"/>
              </a:rPr>
              <a:t>如何修改？（工厂模式添加新产品）</a:t>
            </a:r>
            <a:endParaRPr lang="en-US" altLang="zh-CN" dirty="0">
              <a:solidFill>
                <a:schemeClr val="tx1"/>
              </a:solidFill>
              <a:latin typeface="宋体" panose="02010600030101010101" pitchFamily="2" charset="-122"/>
              <a:ea typeface="宋体" panose="02010600030101010101" pitchFamily="2" charset="-122"/>
            </a:endParaRPr>
          </a:p>
          <a:p>
            <a:pPr>
              <a:lnSpc>
                <a:spcPct val="150000"/>
              </a:lnSpc>
              <a:buFont typeface="Wingdings" pitchFamily="2" charset="2"/>
              <a:buChar char="Ø"/>
            </a:pPr>
            <a:endParaRPr lang="zh-CN" altLang="en-US" sz="2400" b="0" kern="0" dirty="0">
              <a:solidFill>
                <a:schemeClr val="tx1"/>
              </a:solidFill>
              <a:latin typeface="Arial Black" panose="020B0A04020102020204" pitchFamily="34" charset="0"/>
              <a:ea typeface="华文中宋" panose="02010600040101010101" pitchFamily="2" charset="-122"/>
            </a:endParaRPr>
          </a:p>
        </p:txBody>
      </p:sp>
    </p:spTree>
    <p:extLst>
      <p:ext uri="{BB962C8B-B14F-4D97-AF65-F5344CB8AC3E}">
        <p14:creationId xmlns:p14="http://schemas.microsoft.com/office/powerpoint/2010/main" val="61415595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8130E-ECB4-4BA6-B957-5A3ECBB2B806}"/>
              </a:ext>
            </a:extLst>
          </p:cNvPr>
          <p:cNvSpPr>
            <a:spLocks noGrp="1"/>
          </p:cNvSpPr>
          <p:nvPr>
            <p:ph type="title"/>
          </p:nvPr>
        </p:nvSpPr>
        <p:spPr/>
        <p:txBody>
          <a:bodyPr/>
          <a:lstStyle/>
          <a:p>
            <a:r>
              <a:rPr lang="en-US" altLang="zh-CN" dirty="0"/>
              <a:t>Homework </a:t>
            </a:r>
            <a:r>
              <a:rPr lang="zh-CN" altLang="en-US" dirty="0"/>
              <a:t>：</a:t>
            </a:r>
            <a:br>
              <a:rPr lang="en-US" altLang="zh-CN" dirty="0">
                <a:solidFill>
                  <a:schemeClr val="bg1"/>
                </a:solidFill>
              </a:rPr>
            </a:br>
            <a:endParaRPr lang="zh-CN" altLang="en-US" dirty="0"/>
          </a:p>
        </p:txBody>
      </p:sp>
      <p:sp>
        <p:nvSpPr>
          <p:cNvPr id="5" name="文本占位符 4">
            <a:extLst>
              <a:ext uri="{FF2B5EF4-FFF2-40B4-BE49-F238E27FC236}">
                <a16:creationId xmlns:a16="http://schemas.microsoft.com/office/drawing/2014/main" id="{24DA16A0-83F9-4CB5-8AA5-DD306BEAD190}"/>
              </a:ext>
            </a:extLst>
          </p:cNvPr>
          <p:cNvSpPr txBox="1">
            <a:spLocks noGrp="1"/>
          </p:cNvSpPr>
          <p:nvPr>
            <p:ph type="body" sz="half" idx="1"/>
          </p:nvPr>
        </p:nvSpPr>
        <p:spPr>
          <a:xfrm>
            <a:off x="623887" y="1125538"/>
            <a:ext cx="10944225" cy="4673074"/>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pPr marL="0" indent="0">
              <a:lnSpc>
                <a:spcPct val="150000"/>
              </a:lnSpc>
              <a:buNone/>
            </a:pPr>
            <a:endParaRPr lang="en-US" altLang="zh-CN" b="1"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b="1" dirty="0">
                <a:solidFill>
                  <a:schemeClr val="bg1">
                    <a:lumMod val="85000"/>
                  </a:schemeClr>
                </a:solidFill>
                <a:latin typeface="微软雅黑" panose="020B0503020204020204" pitchFamily="34" charset="-122"/>
                <a:ea typeface="微软雅黑" panose="020B0503020204020204" pitchFamily="34" charset="-122"/>
              </a:rPr>
              <a:t>1</a:t>
            </a:r>
            <a:r>
              <a:rPr lang="zh-CN" altLang="en-US" b="1" dirty="0">
                <a:solidFill>
                  <a:schemeClr val="bg1">
                    <a:lumMod val="85000"/>
                  </a:schemeClr>
                </a:solidFill>
                <a:latin typeface="微软雅黑" panose="020B0503020204020204" pitchFamily="34" charset="-122"/>
                <a:ea typeface="微软雅黑" panose="020B0503020204020204" pitchFamily="34" charset="-122"/>
              </a:rPr>
              <a:t>、用</a:t>
            </a:r>
            <a:r>
              <a:rPr lang="en-US" altLang="zh-CN" b="1" dirty="0">
                <a:solidFill>
                  <a:schemeClr val="bg1">
                    <a:lumMod val="85000"/>
                  </a:schemeClr>
                </a:solidFill>
                <a:latin typeface="微软雅黑" panose="020B0503020204020204" pitchFamily="34" charset="-122"/>
                <a:ea typeface="微软雅黑" panose="020B0503020204020204" pitchFamily="34" charset="-122"/>
              </a:rPr>
              <a:t>Java</a:t>
            </a:r>
            <a:r>
              <a:rPr lang="zh-CN" altLang="en-US" b="1" dirty="0">
                <a:solidFill>
                  <a:schemeClr val="bg1">
                    <a:lumMod val="85000"/>
                  </a:schemeClr>
                </a:solidFill>
                <a:latin typeface="微软雅黑" panose="020B0503020204020204" pitchFamily="34" charset="-122"/>
                <a:ea typeface="微软雅黑" panose="020B0503020204020204" pitchFamily="34" charset="-122"/>
              </a:rPr>
              <a:t>书写具有双向枷锁功能的孤子模式</a:t>
            </a:r>
            <a:r>
              <a:rPr lang="zh-CN" altLang="en-US" dirty="0">
                <a:solidFill>
                  <a:schemeClr val="bg1">
                    <a:lumMod val="85000"/>
                  </a:schemeClr>
                </a:solidFill>
                <a:latin typeface="微软雅黑" panose="020B0503020204020204" pitchFamily="34" charset="-122"/>
                <a:ea typeface="微软雅黑" panose="020B0503020204020204" pitchFamily="34" charset="-122"/>
              </a:rPr>
              <a:t>（</a:t>
            </a:r>
            <a:r>
              <a:rPr lang="en-US" altLang="zh-CN" b="1" dirty="0">
                <a:solidFill>
                  <a:schemeClr val="bg1">
                    <a:lumMod val="85000"/>
                  </a:schemeClr>
                </a:solidFill>
                <a:latin typeface="微软雅黑" panose="020B0503020204020204" pitchFamily="34" charset="-122"/>
                <a:ea typeface="微软雅黑" panose="020B0503020204020204" pitchFamily="34" charset="-122"/>
              </a:rPr>
              <a:t>volatile </a:t>
            </a:r>
            <a:r>
              <a:rPr lang="zh-CN" altLang="en-US" b="1" dirty="0">
                <a:solidFill>
                  <a:schemeClr val="bg1">
                    <a:lumMod val="85000"/>
                  </a:schemeClr>
                </a:solidFill>
                <a:latin typeface="微软雅黑" panose="020B0503020204020204" pitchFamily="34" charset="-122"/>
                <a:ea typeface="微软雅黑" panose="020B0503020204020204" pitchFamily="34" charset="-122"/>
              </a:rPr>
              <a:t>，</a:t>
            </a:r>
            <a:r>
              <a:rPr lang="en-US" altLang="zh-CN" b="1" dirty="0">
                <a:solidFill>
                  <a:schemeClr val="bg1">
                    <a:lumMod val="85000"/>
                  </a:schemeClr>
                </a:solidFill>
                <a:latin typeface="微软雅黑" panose="020B0503020204020204" pitchFamily="34" charset="-122"/>
                <a:ea typeface="微软雅黑" panose="020B0503020204020204" pitchFamily="34" charset="-122"/>
              </a:rPr>
              <a:t>synchronized</a:t>
            </a:r>
            <a:r>
              <a:rPr lang="zh-CN" altLang="en-US" b="1" dirty="0">
                <a:solidFill>
                  <a:schemeClr val="bg1">
                    <a:lumMod val="85000"/>
                  </a:schemeClr>
                </a:solidFill>
                <a:latin typeface="微软雅黑" panose="020B0503020204020204" pitchFamily="34" charset="-122"/>
                <a:ea typeface="微软雅黑" panose="020B0503020204020204" pitchFamily="34" charset="-122"/>
              </a:rPr>
              <a:t>）。</a:t>
            </a:r>
            <a:endParaRPr lang="en-US" altLang="zh-CN" b="1" dirty="0">
              <a:solidFill>
                <a:schemeClr val="bg1">
                  <a:lumMod val="8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dirty="0">
                <a:solidFill>
                  <a:schemeClr val="bg1">
                    <a:lumMod val="85000"/>
                  </a:schemeClr>
                </a:solidFill>
                <a:latin typeface="微软雅黑" panose="020B0503020204020204" pitchFamily="34" charset="-122"/>
                <a:ea typeface="微软雅黑" panose="020B0503020204020204" pitchFamily="34" charset="-122"/>
              </a:rPr>
              <a:t>2</a:t>
            </a:r>
            <a:r>
              <a:rPr lang="zh-CN" altLang="en-US" dirty="0">
                <a:solidFill>
                  <a:schemeClr val="bg1">
                    <a:lumMod val="85000"/>
                  </a:schemeClr>
                </a:solidFill>
                <a:latin typeface="微软雅黑" panose="020B0503020204020204" pitchFamily="34" charset="-122"/>
                <a:ea typeface="微软雅黑" panose="020B0503020204020204" pitchFamily="34" charset="-122"/>
              </a:rPr>
              <a:t>、用</a:t>
            </a:r>
            <a:r>
              <a:rPr lang="en-US" altLang="zh-CN" dirty="0">
                <a:solidFill>
                  <a:schemeClr val="bg1">
                    <a:lumMod val="85000"/>
                  </a:schemeClr>
                </a:solidFill>
                <a:latin typeface="微软雅黑" panose="020B0503020204020204" pitchFamily="34" charset="-122"/>
                <a:ea typeface="微软雅黑" panose="020B0503020204020204" pitchFamily="34" charset="-122"/>
              </a:rPr>
              <a:t>Java</a:t>
            </a:r>
            <a:r>
              <a:rPr lang="zh-CN" altLang="en-US" dirty="0">
                <a:solidFill>
                  <a:schemeClr val="bg1">
                    <a:lumMod val="85000"/>
                  </a:schemeClr>
                </a:solidFill>
                <a:latin typeface="微软雅黑" panose="020B0503020204020204" pitchFamily="34" charset="-122"/>
                <a:ea typeface="微软雅黑" panose="020B0503020204020204" pitchFamily="34" charset="-122"/>
              </a:rPr>
              <a:t>书写具有可变用例数目的孤子模式。</a:t>
            </a:r>
            <a:endParaRPr lang="en-US" altLang="zh-CN" dirty="0">
              <a:solidFill>
                <a:schemeClr val="bg1">
                  <a:lumMod val="8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dirty="0">
                <a:solidFill>
                  <a:schemeClr val="bg1">
                    <a:lumMod val="85000"/>
                  </a:schemeClr>
                </a:solidFill>
                <a:latin typeface="华文中宋" panose="02010600040101010101" pitchFamily="2" charset="-122"/>
                <a:ea typeface="华文中宋" panose="02010600040101010101" pitchFamily="2" charset="-122"/>
              </a:rPr>
              <a:t>Deadline</a:t>
            </a:r>
            <a:r>
              <a:rPr lang="zh-CN" altLang="en-US" dirty="0">
                <a:solidFill>
                  <a:schemeClr val="bg1">
                    <a:lumMod val="85000"/>
                  </a:schemeClr>
                </a:solidFill>
                <a:latin typeface="华文中宋" panose="02010600040101010101" pitchFamily="2" charset="-122"/>
                <a:ea typeface="华文中宋" panose="02010600040101010101" pitchFamily="2" charset="-122"/>
              </a:rPr>
              <a:t>：</a:t>
            </a:r>
            <a:r>
              <a:rPr lang="en-US" altLang="zh-CN" dirty="0">
                <a:solidFill>
                  <a:schemeClr val="bg1">
                    <a:lumMod val="85000"/>
                  </a:schemeClr>
                </a:solidFill>
                <a:latin typeface="华文中宋" panose="02010600040101010101" pitchFamily="2" charset="-122"/>
                <a:ea typeface="华文中宋" panose="02010600040101010101" pitchFamily="2" charset="-122"/>
              </a:rPr>
              <a:t>2021</a:t>
            </a:r>
            <a:r>
              <a:rPr lang="zh-CN" altLang="en-US" dirty="0">
                <a:solidFill>
                  <a:schemeClr val="bg1">
                    <a:lumMod val="85000"/>
                  </a:schemeClr>
                </a:solidFill>
                <a:latin typeface="华文中宋" panose="02010600040101010101" pitchFamily="2" charset="-122"/>
                <a:ea typeface="华文中宋" panose="02010600040101010101" pitchFamily="2" charset="-122"/>
              </a:rPr>
              <a:t>年</a:t>
            </a:r>
            <a:r>
              <a:rPr lang="en-US" altLang="zh-CN" dirty="0">
                <a:solidFill>
                  <a:schemeClr val="bg1">
                    <a:lumMod val="85000"/>
                  </a:schemeClr>
                </a:solidFill>
                <a:latin typeface="华文中宋" panose="02010600040101010101" pitchFamily="2" charset="-122"/>
                <a:ea typeface="华文中宋" panose="02010600040101010101" pitchFamily="2" charset="-122"/>
              </a:rPr>
              <a:t>5</a:t>
            </a:r>
            <a:r>
              <a:rPr lang="zh-CN" altLang="en-US" dirty="0">
                <a:solidFill>
                  <a:schemeClr val="bg1">
                    <a:lumMod val="85000"/>
                  </a:schemeClr>
                </a:solidFill>
                <a:latin typeface="华文中宋" panose="02010600040101010101" pitchFamily="2" charset="-122"/>
                <a:ea typeface="华文中宋" panose="02010600040101010101" pitchFamily="2" charset="-122"/>
              </a:rPr>
              <a:t>月</a:t>
            </a:r>
            <a:r>
              <a:rPr lang="en-US" altLang="zh-CN" dirty="0">
                <a:solidFill>
                  <a:schemeClr val="bg1">
                    <a:lumMod val="85000"/>
                  </a:schemeClr>
                </a:solidFill>
                <a:latin typeface="华文中宋" panose="02010600040101010101" pitchFamily="2" charset="-122"/>
                <a:ea typeface="华文中宋" panose="02010600040101010101" pitchFamily="2" charset="-122"/>
              </a:rPr>
              <a:t>9</a:t>
            </a:r>
            <a:r>
              <a:rPr lang="zh-CN" altLang="en-US" dirty="0">
                <a:solidFill>
                  <a:schemeClr val="bg1">
                    <a:lumMod val="85000"/>
                  </a:schemeClr>
                </a:solidFill>
                <a:latin typeface="华文中宋" panose="02010600040101010101" pitchFamily="2" charset="-122"/>
                <a:ea typeface="华文中宋" panose="02010600040101010101" pitchFamily="2" charset="-122"/>
              </a:rPr>
              <a:t>日</a:t>
            </a:r>
            <a:endParaRPr lang="en-US" altLang="zh-CN"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zh-CN" altLang="en-US" dirty="0">
                <a:solidFill>
                  <a:schemeClr val="bg1">
                    <a:lumMod val="85000"/>
                  </a:schemeClr>
                </a:solidFill>
                <a:latin typeface="华文中宋" panose="02010600040101010101" pitchFamily="2" charset="-122"/>
                <a:ea typeface="华文中宋" panose="02010600040101010101" pitchFamily="2" charset="-122"/>
              </a:rPr>
              <a:t>要求：一个</a:t>
            </a:r>
            <a:r>
              <a:rPr lang="en-US" altLang="zh-CN" dirty="0">
                <a:solidFill>
                  <a:schemeClr val="bg1">
                    <a:lumMod val="85000"/>
                  </a:schemeClr>
                </a:solidFill>
                <a:latin typeface="华文中宋" panose="02010600040101010101" pitchFamily="2" charset="-122"/>
                <a:ea typeface="华文中宋" panose="02010600040101010101" pitchFamily="2" charset="-122"/>
              </a:rPr>
              <a:t>Word</a:t>
            </a:r>
            <a:r>
              <a:rPr lang="zh-CN" altLang="en-US" dirty="0">
                <a:solidFill>
                  <a:schemeClr val="bg1">
                    <a:lumMod val="85000"/>
                  </a:schemeClr>
                </a:solidFill>
                <a:latin typeface="华文中宋" panose="02010600040101010101" pitchFamily="2" charset="-122"/>
                <a:ea typeface="华文中宋" panose="02010600040101010101" pitchFamily="2" charset="-122"/>
              </a:rPr>
              <a:t>文档，包含：源码，系统运行截图。</a:t>
            </a:r>
          </a:p>
          <a:p>
            <a:pPr marL="0" indent="0">
              <a:lnSpc>
                <a:spcPct val="150000"/>
              </a:lnSpc>
              <a:buNone/>
            </a:pP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7646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A4421-95B2-47F1-8364-4C642D9B18C1}"/>
              </a:ext>
            </a:extLst>
          </p:cNvPr>
          <p:cNvSpPr>
            <a:spLocks noGrp="1"/>
          </p:cNvSpPr>
          <p:nvPr>
            <p:ph type="title"/>
          </p:nvPr>
        </p:nvSpPr>
        <p:spPr/>
        <p:txBody>
          <a:bodyPr/>
          <a:lstStyle/>
          <a:p>
            <a:r>
              <a:rPr lang="en-US" altLang="zh-CN" dirty="0">
                <a:latin typeface="Bauhaus 93" pitchFamily="82" charset="0"/>
                <a:ea typeface="华文中宋" panose="02010600040101010101" pitchFamily="2" charset="-122"/>
              </a:rPr>
              <a:t>Factory Method</a:t>
            </a:r>
            <a:endParaRPr lang="zh-CN" altLang="en-US" dirty="0"/>
          </a:p>
        </p:txBody>
      </p:sp>
      <p:pic>
        <p:nvPicPr>
          <p:cNvPr id="6" name="Picture 4">
            <a:extLst>
              <a:ext uri="{FF2B5EF4-FFF2-40B4-BE49-F238E27FC236}">
                <a16:creationId xmlns:a16="http://schemas.microsoft.com/office/drawing/2014/main" id="{B2CCD334-F187-4673-A3D8-BAF9968D98F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63352" y="980728"/>
            <a:ext cx="4392488" cy="2376264"/>
          </a:xfrm>
          <a:noFill/>
        </p:spPr>
      </p:pic>
      <p:pic>
        <p:nvPicPr>
          <p:cNvPr id="7" name="图片 6">
            <a:extLst>
              <a:ext uri="{FF2B5EF4-FFF2-40B4-BE49-F238E27FC236}">
                <a16:creationId xmlns:a16="http://schemas.microsoft.com/office/drawing/2014/main" id="{E9A18C21-AA63-4863-AB34-689E37296B40}"/>
              </a:ext>
            </a:extLst>
          </p:cNvPr>
          <p:cNvPicPr>
            <a:picLocks noChangeAspect="1"/>
          </p:cNvPicPr>
          <p:nvPr/>
        </p:nvPicPr>
        <p:blipFill>
          <a:blip r:embed="rId4"/>
          <a:stretch>
            <a:fillRect/>
          </a:stretch>
        </p:blipFill>
        <p:spPr>
          <a:xfrm>
            <a:off x="276938" y="3757926"/>
            <a:ext cx="4304762" cy="1590476"/>
          </a:xfrm>
          <a:prstGeom prst="rect">
            <a:avLst/>
          </a:prstGeom>
        </p:spPr>
      </p:pic>
      <p:pic>
        <p:nvPicPr>
          <p:cNvPr id="8" name="图片 7">
            <a:extLst>
              <a:ext uri="{FF2B5EF4-FFF2-40B4-BE49-F238E27FC236}">
                <a16:creationId xmlns:a16="http://schemas.microsoft.com/office/drawing/2014/main" id="{2627622D-987C-4147-B0F6-2D13AB1EAF59}"/>
              </a:ext>
            </a:extLst>
          </p:cNvPr>
          <p:cNvPicPr>
            <a:picLocks noChangeAspect="1"/>
          </p:cNvPicPr>
          <p:nvPr/>
        </p:nvPicPr>
        <p:blipFill>
          <a:blip r:embed="rId5"/>
          <a:stretch>
            <a:fillRect/>
          </a:stretch>
        </p:blipFill>
        <p:spPr>
          <a:xfrm>
            <a:off x="276938" y="5585510"/>
            <a:ext cx="2428571" cy="723810"/>
          </a:xfrm>
          <a:prstGeom prst="rect">
            <a:avLst/>
          </a:prstGeom>
        </p:spPr>
      </p:pic>
      <p:pic>
        <p:nvPicPr>
          <p:cNvPr id="9" name="图片 8">
            <a:extLst>
              <a:ext uri="{FF2B5EF4-FFF2-40B4-BE49-F238E27FC236}">
                <a16:creationId xmlns:a16="http://schemas.microsoft.com/office/drawing/2014/main" id="{9716E05C-C8E6-42F1-A279-F6C49DC78235}"/>
              </a:ext>
            </a:extLst>
          </p:cNvPr>
          <p:cNvPicPr>
            <a:picLocks noChangeAspect="1"/>
          </p:cNvPicPr>
          <p:nvPr/>
        </p:nvPicPr>
        <p:blipFill>
          <a:blip r:embed="rId6"/>
          <a:stretch>
            <a:fillRect/>
          </a:stretch>
        </p:blipFill>
        <p:spPr>
          <a:xfrm>
            <a:off x="4778792" y="1052736"/>
            <a:ext cx="3809524" cy="2123810"/>
          </a:xfrm>
          <a:prstGeom prst="rect">
            <a:avLst/>
          </a:prstGeom>
        </p:spPr>
      </p:pic>
      <p:pic>
        <p:nvPicPr>
          <p:cNvPr id="10" name="图片 9">
            <a:extLst>
              <a:ext uri="{FF2B5EF4-FFF2-40B4-BE49-F238E27FC236}">
                <a16:creationId xmlns:a16="http://schemas.microsoft.com/office/drawing/2014/main" id="{04D3E613-E735-4969-AAE2-1E1CE908270E}"/>
              </a:ext>
            </a:extLst>
          </p:cNvPr>
          <p:cNvPicPr>
            <a:picLocks noChangeAspect="1"/>
          </p:cNvPicPr>
          <p:nvPr/>
        </p:nvPicPr>
        <p:blipFill>
          <a:blip r:embed="rId7"/>
          <a:stretch>
            <a:fillRect/>
          </a:stretch>
        </p:blipFill>
        <p:spPr>
          <a:xfrm>
            <a:off x="4800762" y="3717032"/>
            <a:ext cx="3523809" cy="2304762"/>
          </a:xfrm>
          <a:prstGeom prst="rect">
            <a:avLst/>
          </a:prstGeom>
        </p:spPr>
      </p:pic>
      <p:pic>
        <p:nvPicPr>
          <p:cNvPr id="11" name="图片 10">
            <a:extLst>
              <a:ext uri="{FF2B5EF4-FFF2-40B4-BE49-F238E27FC236}">
                <a16:creationId xmlns:a16="http://schemas.microsoft.com/office/drawing/2014/main" id="{C7C50761-9551-454B-BD08-4FE8AB4EB800}"/>
              </a:ext>
            </a:extLst>
          </p:cNvPr>
          <p:cNvPicPr>
            <a:picLocks noChangeAspect="1"/>
          </p:cNvPicPr>
          <p:nvPr/>
        </p:nvPicPr>
        <p:blipFill>
          <a:blip r:embed="rId8"/>
          <a:stretch>
            <a:fillRect/>
          </a:stretch>
        </p:blipFill>
        <p:spPr>
          <a:xfrm>
            <a:off x="8740869" y="1080080"/>
            <a:ext cx="3371429" cy="1800000"/>
          </a:xfrm>
          <a:prstGeom prst="rect">
            <a:avLst/>
          </a:prstGeom>
        </p:spPr>
      </p:pic>
      <p:pic>
        <p:nvPicPr>
          <p:cNvPr id="12" name="图片 11">
            <a:extLst>
              <a:ext uri="{FF2B5EF4-FFF2-40B4-BE49-F238E27FC236}">
                <a16:creationId xmlns:a16="http://schemas.microsoft.com/office/drawing/2014/main" id="{1DF844F3-1253-43D7-8818-890DE1599EF4}"/>
              </a:ext>
            </a:extLst>
          </p:cNvPr>
          <p:cNvPicPr>
            <a:picLocks noChangeAspect="1"/>
          </p:cNvPicPr>
          <p:nvPr/>
        </p:nvPicPr>
        <p:blipFill>
          <a:blip r:embed="rId9"/>
          <a:stretch>
            <a:fillRect/>
          </a:stretch>
        </p:blipFill>
        <p:spPr>
          <a:xfrm>
            <a:off x="8763124" y="3717032"/>
            <a:ext cx="3349174" cy="1247619"/>
          </a:xfrm>
          <a:prstGeom prst="rect">
            <a:avLst/>
          </a:prstGeom>
        </p:spPr>
      </p:pic>
      <p:cxnSp>
        <p:nvCxnSpPr>
          <p:cNvPr id="14" name="直接连接符 13">
            <a:extLst>
              <a:ext uri="{FF2B5EF4-FFF2-40B4-BE49-F238E27FC236}">
                <a16:creationId xmlns:a16="http://schemas.microsoft.com/office/drawing/2014/main" id="{6E95D73E-2E42-4FE3-B61C-4065A9CDF72A}"/>
              </a:ext>
            </a:extLst>
          </p:cNvPr>
          <p:cNvCxnSpPr/>
          <p:nvPr/>
        </p:nvCxnSpPr>
        <p:spPr bwMode="auto">
          <a:xfrm flipH="1">
            <a:off x="4581700" y="868363"/>
            <a:ext cx="74140" cy="5989637"/>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cxnSp>
        <p:nvCxnSpPr>
          <p:cNvPr id="15" name="直接连接符 14">
            <a:extLst>
              <a:ext uri="{FF2B5EF4-FFF2-40B4-BE49-F238E27FC236}">
                <a16:creationId xmlns:a16="http://schemas.microsoft.com/office/drawing/2014/main" id="{6242B1E1-D68E-478B-B6C7-7467A17259C3}"/>
              </a:ext>
            </a:extLst>
          </p:cNvPr>
          <p:cNvCxnSpPr/>
          <p:nvPr/>
        </p:nvCxnSpPr>
        <p:spPr bwMode="auto">
          <a:xfrm flipH="1">
            <a:off x="8590452" y="868363"/>
            <a:ext cx="74140" cy="5989637"/>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pic>
        <p:nvPicPr>
          <p:cNvPr id="13" name="图片 12">
            <a:extLst>
              <a:ext uri="{FF2B5EF4-FFF2-40B4-BE49-F238E27FC236}">
                <a16:creationId xmlns:a16="http://schemas.microsoft.com/office/drawing/2014/main" id="{F467B0A6-5248-465D-8DBA-8006F33C55A2}"/>
              </a:ext>
            </a:extLst>
          </p:cNvPr>
          <p:cNvPicPr>
            <a:picLocks noChangeAspect="1"/>
          </p:cNvPicPr>
          <p:nvPr/>
        </p:nvPicPr>
        <p:blipFill>
          <a:blip r:embed="rId10"/>
          <a:stretch>
            <a:fillRect/>
          </a:stretch>
        </p:blipFill>
        <p:spPr>
          <a:xfrm>
            <a:off x="911424" y="1871665"/>
            <a:ext cx="214628" cy="485951"/>
          </a:xfrm>
          <a:prstGeom prst="rect">
            <a:avLst/>
          </a:prstGeom>
        </p:spPr>
      </p:pic>
    </p:spTree>
    <p:extLst>
      <p:ext uri="{BB962C8B-B14F-4D97-AF65-F5344CB8AC3E}">
        <p14:creationId xmlns:p14="http://schemas.microsoft.com/office/powerpoint/2010/main" val="207294589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工厂模式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017224" cy="57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latin typeface="微软雅黑" panose="020B0503020204020204" pitchFamily="34" charset="-122"/>
                <a:ea typeface="微软雅黑" panose="020B0503020204020204" pitchFamily="34" charset="-122"/>
              </a:rPr>
              <a:t>改写本例，用于添加另一个具体工厂和具体产品</a:t>
            </a:r>
            <a:endParaRPr lang="zh-CN" altLang="en-US" kern="0" dirty="0"/>
          </a:p>
        </p:txBody>
      </p:sp>
      <p:pic>
        <p:nvPicPr>
          <p:cNvPr id="4" name="图片 3">
            <a:extLst>
              <a:ext uri="{FF2B5EF4-FFF2-40B4-BE49-F238E27FC236}">
                <a16:creationId xmlns:a16="http://schemas.microsoft.com/office/drawing/2014/main" id="{FE616FA1-435C-4978-85E6-CCAFA360B2FC}"/>
              </a:ext>
            </a:extLst>
          </p:cNvPr>
          <p:cNvPicPr/>
          <p:nvPr/>
        </p:nvPicPr>
        <p:blipFill>
          <a:blip r:embed="rId3"/>
          <a:srcRect l="2986" t="-216" r="3060" b="778"/>
          <a:stretch>
            <a:fillRect/>
          </a:stretch>
        </p:blipFill>
        <p:spPr>
          <a:xfrm>
            <a:off x="1073404" y="2051400"/>
            <a:ext cx="9541135" cy="3331261"/>
          </a:xfrm>
          <a:prstGeom prst="rect">
            <a:avLst/>
          </a:prstGeom>
          <a:noFill/>
          <a:ln>
            <a:noFill/>
          </a:ln>
        </p:spPr>
      </p:pic>
    </p:spTree>
    <p:extLst>
      <p:ext uri="{BB962C8B-B14F-4D97-AF65-F5344CB8AC3E}">
        <p14:creationId xmlns:p14="http://schemas.microsoft.com/office/powerpoint/2010/main" val="392257450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工厂模式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017224" cy="57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latin typeface="微软雅黑" panose="020B0503020204020204" pitchFamily="34" charset="-122"/>
                <a:ea typeface="微软雅黑" panose="020B0503020204020204" pitchFamily="34" charset="-122"/>
              </a:rPr>
              <a:t>其他工厂模式的应用</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dirty="0">
                <a:solidFill>
                  <a:schemeClr val="tx1"/>
                </a:solidFill>
                <a:latin typeface="宋体" panose="02010600030101010101" pitchFamily="2" charset="-122"/>
                <a:ea typeface="宋体" panose="02010600030101010101" pitchFamily="2" charset="-122"/>
              </a:rPr>
              <a:t>开放式问题，只要是工厂模式即可</a:t>
            </a:r>
            <a:endParaRPr lang="zh-CN" altLang="en-US" sz="2400" b="0" kern="0" dirty="0">
              <a:solidFill>
                <a:schemeClr val="tx1"/>
              </a:solidFill>
              <a:latin typeface="Arial Black" panose="020B0A04020102020204" pitchFamily="34" charset="0"/>
              <a:ea typeface="华文中宋" panose="02010600040101010101" pitchFamily="2" charset="-122"/>
            </a:endParaRPr>
          </a:p>
        </p:txBody>
      </p:sp>
      <p:pic>
        <p:nvPicPr>
          <p:cNvPr id="2" name="图片 1"/>
          <p:cNvPicPr>
            <a:picLocks noChangeAspect="1"/>
          </p:cNvPicPr>
          <p:nvPr/>
        </p:nvPicPr>
        <p:blipFill>
          <a:blip r:embed="rId3"/>
          <a:stretch>
            <a:fillRect/>
          </a:stretch>
        </p:blipFill>
        <p:spPr>
          <a:xfrm>
            <a:off x="695400" y="2564904"/>
            <a:ext cx="6162675" cy="2676525"/>
          </a:xfrm>
          <a:prstGeom prst="rect">
            <a:avLst/>
          </a:prstGeom>
        </p:spPr>
      </p:pic>
      <p:pic>
        <p:nvPicPr>
          <p:cNvPr id="3" name="图片 2"/>
          <p:cNvPicPr>
            <a:picLocks noChangeAspect="1"/>
          </p:cNvPicPr>
          <p:nvPr/>
        </p:nvPicPr>
        <p:blipFill>
          <a:blip r:embed="rId4"/>
          <a:stretch>
            <a:fillRect/>
          </a:stretch>
        </p:blipFill>
        <p:spPr>
          <a:xfrm>
            <a:off x="6744072" y="1025003"/>
            <a:ext cx="4320480" cy="5832998"/>
          </a:xfrm>
          <a:prstGeom prst="rect">
            <a:avLst/>
          </a:prstGeom>
        </p:spPr>
      </p:pic>
    </p:spTree>
    <p:extLst>
      <p:ext uri="{BB962C8B-B14F-4D97-AF65-F5344CB8AC3E}">
        <p14:creationId xmlns:p14="http://schemas.microsoft.com/office/powerpoint/2010/main" val="10772815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B72D3A8-2B7E-4E57-B4D4-567726318180}"/>
              </a:ext>
            </a:extLst>
          </p:cNvPr>
          <p:cNvSpPr>
            <a:spLocks noGrp="1" noChangeArrowheads="1"/>
          </p:cNvSpPr>
          <p:nvPr>
            <p:ph type="title"/>
          </p:nvPr>
        </p:nvSpPr>
        <p:spPr>
          <a:xfrm>
            <a:off x="623390" y="260649"/>
            <a:ext cx="11576993" cy="688975"/>
          </a:xfrm>
        </p:spPr>
        <p:txBody>
          <a:bodyPr/>
          <a:lstStyle/>
          <a:p>
            <a:pPr marL="0" indent="0">
              <a:lnSpc>
                <a:spcPct val="150000"/>
              </a:lnSpc>
              <a:buFont typeface="Wingdings" pitchFamily="2" charset="2"/>
              <a:buNone/>
            </a:pPr>
            <a:r>
              <a:rPr lang="en-US" altLang="zh-CN" sz="3200" dirty="0"/>
              <a:t>Homework:</a:t>
            </a:r>
          </a:p>
        </p:txBody>
      </p:sp>
      <p:sp>
        <p:nvSpPr>
          <p:cNvPr id="4" name="内容占位符 3">
            <a:extLst>
              <a:ext uri="{FF2B5EF4-FFF2-40B4-BE49-F238E27FC236}">
                <a16:creationId xmlns:a16="http://schemas.microsoft.com/office/drawing/2014/main" id="{743191BD-1137-4B8E-9EE2-1F79A9E8E24A}"/>
              </a:ext>
            </a:extLst>
          </p:cNvPr>
          <p:cNvSpPr txBox="1">
            <a:spLocks/>
          </p:cNvSpPr>
          <p:nvPr/>
        </p:nvSpPr>
        <p:spPr bwMode="auto">
          <a:xfrm>
            <a:off x="623391" y="1236605"/>
            <a:ext cx="11089233" cy="3115725"/>
          </a:xfrm>
          <a:prstGeom prst="rect">
            <a:avLst/>
          </a:prstGeom>
          <a:solidFill>
            <a:schemeClr val="tx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nSpc>
                <a:spcPct val="150000"/>
              </a:lnSpc>
              <a:buNone/>
            </a:pPr>
            <a:r>
              <a:rPr lang="en-US" altLang="zh-CN" sz="2000" kern="0" dirty="0">
                <a:solidFill>
                  <a:schemeClr val="bg1"/>
                </a:solidFill>
                <a:latin typeface="微软雅黑" panose="020B0503020204020204" pitchFamily="34" charset="-122"/>
                <a:ea typeface="微软雅黑" panose="020B0503020204020204" pitchFamily="34" charset="-122"/>
              </a:rPr>
              <a:t>1</a:t>
            </a:r>
            <a:r>
              <a:rPr lang="zh-CN" altLang="en-US" sz="2000" kern="0" dirty="0">
                <a:solidFill>
                  <a:schemeClr val="bg1"/>
                </a:solidFill>
                <a:latin typeface="微软雅黑" panose="020B0503020204020204" pitchFamily="34" charset="-122"/>
                <a:ea typeface="微软雅黑" panose="020B0503020204020204" pitchFamily="34" charset="-122"/>
              </a:rPr>
              <a:t>、请举例说明克隆模式的其他应用。</a:t>
            </a: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kern="0" dirty="0">
                <a:solidFill>
                  <a:schemeClr val="bg1"/>
                </a:solidFill>
                <a:latin typeface="微软雅黑" panose="020B0503020204020204" pitchFamily="34" charset="-122"/>
                <a:ea typeface="微软雅黑" panose="020B0503020204020204" pitchFamily="34" charset="-122"/>
              </a:rPr>
              <a:t>2</a:t>
            </a:r>
            <a:r>
              <a:rPr lang="zh-CN" altLang="en-US" sz="2000" kern="0" dirty="0">
                <a:solidFill>
                  <a:schemeClr val="bg1"/>
                </a:solidFill>
                <a:latin typeface="微软雅黑" panose="020B0503020204020204" pitchFamily="34" charset="-122"/>
                <a:ea typeface="微软雅黑" panose="020B0503020204020204" pitchFamily="34" charset="-122"/>
              </a:rPr>
              <a:t>、试描述浅克隆和深克隆。</a:t>
            </a: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itchFamily="2" charset="2"/>
              <a:buNone/>
            </a:pP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chemeClr val="bg1">
                    <a:lumMod val="85000"/>
                  </a:schemeClr>
                </a:solidFill>
                <a:latin typeface="华文中宋" panose="02010600040101010101" pitchFamily="2" charset="-122"/>
                <a:ea typeface="华文中宋" panose="02010600040101010101" pitchFamily="2" charset="-122"/>
              </a:rPr>
              <a:t>Deadline</a:t>
            </a:r>
            <a:r>
              <a:rPr lang="zh-CN" altLang="en-US" sz="2000" dirty="0">
                <a:solidFill>
                  <a:schemeClr val="bg1">
                    <a:lumMod val="85000"/>
                  </a:schemeClr>
                </a:solidFill>
                <a:latin typeface="华文中宋" panose="02010600040101010101" pitchFamily="2" charset="-122"/>
                <a:ea typeface="华文中宋" panose="02010600040101010101" pitchFamily="2" charset="-122"/>
              </a:rPr>
              <a:t>：</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2021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年</a:t>
            </a:r>
            <a:r>
              <a:rPr lang="en-US" altLang="zh-CN" sz="2000" dirty="0">
                <a:solidFill>
                  <a:schemeClr val="bg1">
                    <a:lumMod val="85000"/>
                  </a:schemeClr>
                </a:solidFill>
                <a:latin typeface="华文中宋" panose="02010600040101010101" pitchFamily="2" charset="-122"/>
                <a:ea typeface="华文中宋" panose="02010600040101010101" pitchFamily="2" charset="-122"/>
              </a:rPr>
              <a:t>5</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月</a:t>
            </a:r>
            <a:r>
              <a:rPr lang="en-US" altLang="zh-CN" sz="2000" dirty="0">
                <a:solidFill>
                  <a:schemeClr val="bg1">
                    <a:lumMod val="85000"/>
                  </a:schemeClr>
                </a:solidFill>
                <a:latin typeface="华文中宋" panose="02010600040101010101" pitchFamily="2" charset="-122"/>
                <a:ea typeface="华文中宋" panose="02010600040101010101" pitchFamily="2" charset="-122"/>
              </a:rPr>
              <a:t>18</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日</a:t>
            </a:r>
            <a:endParaRPr lang="en-US" altLang="zh-CN" sz="2000"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zh-CN" altLang="en-US" sz="2000" dirty="0">
                <a:solidFill>
                  <a:schemeClr val="bg1">
                    <a:lumMod val="85000"/>
                  </a:schemeClr>
                </a:solidFill>
                <a:latin typeface="华文中宋" panose="02010600040101010101" pitchFamily="2" charset="-122"/>
                <a:ea typeface="华文中宋" panose="02010600040101010101" pitchFamily="2" charset="-122"/>
              </a:rPr>
              <a:t>要求：一个</a:t>
            </a:r>
            <a:r>
              <a:rPr lang="en-US" altLang="zh-CN" sz="2000" dirty="0">
                <a:solidFill>
                  <a:schemeClr val="bg1">
                    <a:lumMod val="85000"/>
                  </a:schemeClr>
                </a:solidFill>
                <a:latin typeface="华文中宋" panose="02010600040101010101" pitchFamily="2" charset="-122"/>
                <a:ea typeface="华文中宋" panose="02010600040101010101" pitchFamily="2" charset="-122"/>
              </a:rPr>
              <a:t>Word</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文档，包含：源码，系统运行截图。</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itchFamily="2" charset="2"/>
              <a:buNone/>
            </a:pP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602024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克隆模式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017224" cy="57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latin typeface="微软雅黑" panose="020B0503020204020204" pitchFamily="34" charset="-122"/>
                <a:ea typeface="微软雅黑" panose="020B0503020204020204" pitchFamily="34" charset="-122"/>
              </a:rPr>
              <a:t>其他克隆模式的应用</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dirty="0">
                <a:solidFill>
                  <a:schemeClr val="tx1"/>
                </a:solidFill>
                <a:latin typeface="宋体" panose="02010600030101010101" pitchFamily="2" charset="-122"/>
                <a:ea typeface="宋体" panose="02010600030101010101" pitchFamily="2" charset="-122"/>
              </a:rPr>
              <a:t>开放式问题，只要是克隆模式即可</a:t>
            </a:r>
            <a:endParaRPr lang="zh-CN" altLang="en-US" sz="2400" b="0" kern="0" dirty="0">
              <a:solidFill>
                <a:schemeClr val="tx1"/>
              </a:solidFill>
              <a:latin typeface="Arial Black" panose="020B0A04020102020204" pitchFamily="34" charset="0"/>
              <a:ea typeface="华文中宋" panose="02010600040101010101" pitchFamily="2" charset="-122"/>
            </a:endParaRPr>
          </a:p>
        </p:txBody>
      </p:sp>
      <p:sp>
        <p:nvSpPr>
          <p:cNvPr id="4" name="矩形 3"/>
          <p:cNvSpPr/>
          <p:nvPr/>
        </p:nvSpPr>
        <p:spPr>
          <a:xfrm>
            <a:off x="1487488" y="2204864"/>
            <a:ext cx="8448600" cy="3323987"/>
          </a:xfrm>
          <a:prstGeom prst="rect">
            <a:avLst/>
          </a:prstGeom>
        </p:spPr>
        <p:txBody>
          <a:bodyPr wrap="square">
            <a:spAutoFit/>
          </a:bodyPr>
          <a:lstStyle/>
          <a:p>
            <a:pPr algn="just">
              <a:lnSpc>
                <a:spcPct val="150000"/>
              </a:lnSpc>
              <a:spcAft>
                <a:spcPts val="0"/>
              </a:spcAft>
            </a:pPr>
            <a:r>
              <a:rPr lang="en-US" altLang="zh-CN" sz="2000" b="1" kern="100" dirty="0">
                <a:latin typeface="宋体" panose="02010600030101010101" pitchFamily="2" charset="-122"/>
                <a:ea typeface="等线" panose="02010600030101010101" pitchFamily="2" charset="-122"/>
                <a:cs typeface="Times New Roman" panose="02020603050405020304" pitchFamily="18" charset="0"/>
              </a:rPr>
              <a:t>	</a:t>
            </a:r>
            <a:r>
              <a:rPr lang="zh-CN" altLang="zh-CN" sz="2000" b="1" kern="100" dirty="0">
                <a:latin typeface="等线" panose="02010600030101010101" pitchFamily="2" charset="-122"/>
                <a:ea typeface="宋体" panose="02010600030101010101" pitchFamily="2" charset="-122"/>
                <a:cs typeface="Times New Roman" panose="02020603050405020304" pitchFamily="18" charset="0"/>
              </a:rPr>
              <a:t>① 资源优化场景：类初始化需要消耗非常多的资源</a:t>
            </a:r>
            <a:r>
              <a:rPr lang="en-US" altLang="zh-CN" sz="2000" b="1" kern="100" dirty="0">
                <a:latin typeface="等线" panose="02010600030101010101" pitchFamily="2" charset="-122"/>
                <a:ea typeface="宋体" panose="02010600030101010101" pitchFamily="2" charset="-122"/>
                <a:cs typeface="Times New Roman" panose="02020603050405020304" pitchFamily="18" charset="0"/>
              </a:rPr>
              <a:t>,</a:t>
            </a:r>
            <a:r>
              <a:rPr lang="zh-CN" altLang="zh-CN" sz="2000" b="1" kern="100" dirty="0">
                <a:latin typeface="等线" panose="02010600030101010101" pitchFamily="2" charset="-122"/>
                <a:ea typeface="宋体" panose="02010600030101010101" pitchFamily="2" charset="-122"/>
                <a:cs typeface="Times New Roman" panose="02020603050405020304" pitchFamily="18" charset="0"/>
              </a:rPr>
              <a:t>这个资源包括数据、硬件资源等</a:t>
            </a:r>
            <a:r>
              <a:rPr lang="en-US" altLang="zh-CN" sz="2000" b="1" kern="100" dirty="0">
                <a:latin typeface="等线" panose="02010600030101010101" pitchFamily="2" charset="-122"/>
                <a:ea typeface="宋体" panose="02010600030101010101" pitchFamily="2" charset="-122"/>
                <a:cs typeface="Times New Roman" panose="02020603050405020304" pitchFamily="18" charset="0"/>
              </a:rPr>
              <a:t>,</a:t>
            </a:r>
            <a:r>
              <a:rPr lang="zh-CN" altLang="zh-CN" sz="2000" b="1" kern="100" dirty="0">
                <a:latin typeface="等线" panose="02010600030101010101" pitchFamily="2" charset="-122"/>
                <a:ea typeface="宋体" panose="02010600030101010101" pitchFamily="2" charset="-122"/>
                <a:cs typeface="Times New Roman" panose="02020603050405020304" pitchFamily="18" charset="0"/>
              </a:rPr>
              <a:t>通过原型拷贝避免这些消耗。</a:t>
            </a:r>
            <a:endParaRPr lang="zh-CN" altLang="zh-CN" sz="1600" b="1"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en-US" altLang="zh-CN" sz="2000" b="1" kern="100" dirty="0">
                <a:latin typeface="宋体" panose="02010600030101010101" pitchFamily="2" charset="-122"/>
                <a:ea typeface="等线" panose="02010600030101010101" pitchFamily="2" charset="-122"/>
                <a:cs typeface="Times New Roman" panose="02020603050405020304" pitchFamily="18" charset="0"/>
              </a:rPr>
              <a:t>	</a:t>
            </a:r>
            <a:r>
              <a:rPr lang="zh-CN" altLang="zh-CN" sz="2000" b="1" kern="100" dirty="0">
                <a:latin typeface="等线" panose="02010600030101010101" pitchFamily="2" charset="-122"/>
                <a:ea typeface="宋体" panose="02010600030101010101" pitchFamily="2" charset="-122"/>
                <a:cs typeface="Times New Roman" panose="02020603050405020304" pitchFamily="18" charset="0"/>
              </a:rPr>
              <a:t>② 性能和安全要求的场景：通过</a:t>
            </a:r>
            <a:r>
              <a:rPr lang="en-US" altLang="zh-CN" sz="2000" b="1" kern="100" dirty="0">
                <a:latin typeface="等线" panose="02010600030101010101" pitchFamily="2" charset="-122"/>
                <a:ea typeface="宋体" panose="02010600030101010101" pitchFamily="2" charset="-122"/>
                <a:cs typeface="Times New Roman" panose="02020603050405020304" pitchFamily="18" charset="0"/>
              </a:rPr>
              <a:t>new</a:t>
            </a:r>
            <a:r>
              <a:rPr lang="zh-CN" altLang="zh-CN" sz="2000" b="1" kern="100" dirty="0">
                <a:latin typeface="等线" panose="02010600030101010101" pitchFamily="2" charset="-122"/>
                <a:ea typeface="宋体" panose="02010600030101010101" pitchFamily="2" charset="-122"/>
                <a:cs typeface="Times New Roman" panose="02020603050405020304" pitchFamily="18" charset="0"/>
              </a:rPr>
              <a:t>一个对象需要非常繁琐的数据准备或访问权限</a:t>
            </a:r>
            <a:r>
              <a:rPr lang="en-US" altLang="zh-CN" sz="2000" b="1" kern="100" dirty="0">
                <a:latin typeface="等线" panose="02010600030101010101" pitchFamily="2" charset="-122"/>
                <a:ea typeface="宋体" panose="02010600030101010101" pitchFamily="2" charset="-122"/>
                <a:cs typeface="Times New Roman" panose="02020603050405020304" pitchFamily="18" charset="0"/>
              </a:rPr>
              <a:t>,</a:t>
            </a:r>
            <a:r>
              <a:rPr lang="zh-CN" altLang="zh-CN" sz="2000" b="1" kern="100" dirty="0">
                <a:latin typeface="等线" panose="02010600030101010101" pitchFamily="2" charset="-122"/>
                <a:ea typeface="宋体" panose="02010600030101010101" pitchFamily="2" charset="-122"/>
                <a:cs typeface="Times New Roman" panose="02020603050405020304" pitchFamily="18" charset="0"/>
              </a:rPr>
              <a:t>可以使用原型模式。</a:t>
            </a:r>
            <a:endParaRPr lang="zh-CN" altLang="zh-CN" sz="1600" b="1"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en-US" altLang="zh-CN" sz="2000" b="1" kern="100" dirty="0">
                <a:latin typeface="宋体" panose="02010600030101010101" pitchFamily="2" charset="-122"/>
                <a:ea typeface="等线" panose="02010600030101010101" pitchFamily="2" charset="-122"/>
                <a:cs typeface="Times New Roman" panose="02020603050405020304" pitchFamily="18" charset="0"/>
              </a:rPr>
              <a:t>	</a:t>
            </a:r>
            <a:r>
              <a:rPr lang="zh-CN" altLang="zh-CN" sz="2000" b="1" kern="100" dirty="0">
                <a:latin typeface="等线" panose="02010600030101010101" pitchFamily="2" charset="-122"/>
                <a:ea typeface="宋体" panose="02010600030101010101" pitchFamily="2" charset="-122"/>
                <a:cs typeface="Times New Roman" panose="02020603050405020304" pitchFamily="18" charset="0"/>
              </a:rPr>
              <a:t>③ 一个对象多个修改者的场景：一个对象需要提供给其他对象访问</a:t>
            </a:r>
            <a:r>
              <a:rPr lang="en-US" altLang="zh-CN" sz="2000" b="1" kern="100" dirty="0">
                <a:latin typeface="等线" panose="02010600030101010101" pitchFamily="2" charset="-122"/>
                <a:ea typeface="宋体" panose="02010600030101010101" pitchFamily="2" charset="-122"/>
                <a:cs typeface="Times New Roman" panose="02020603050405020304" pitchFamily="18" charset="0"/>
              </a:rPr>
              <a:t>,</a:t>
            </a:r>
            <a:r>
              <a:rPr lang="zh-CN" altLang="zh-CN" sz="2000" b="1" kern="100" dirty="0">
                <a:latin typeface="等线" panose="02010600030101010101" pitchFamily="2" charset="-122"/>
                <a:ea typeface="宋体" panose="02010600030101010101" pitchFamily="2" charset="-122"/>
                <a:cs typeface="Times New Roman" panose="02020603050405020304" pitchFamily="18" charset="0"/>
              </a:rPr>
              <a:t>而且各个调用者可能需要修改其值</a:t>
            </a:r>
            <a:r>
              <a:rPr lang="en-US" altLang="zh-CN" sz="2000" b="1" kern="100" dirty="0">
                <a:latin typeface="等线" panose="02010600030101010101" pitchFamily="2" charset="-122"/>
                <a:ea typeface="宋体" panose="02010600030101010101" pitchFamily="2" charset="-122"/>
                <a:cs typeface="Times New Roman" panose="02020603050405020304" pitchFamily="18" charset="0"/>
              </a:rPr>
              <a:t>,</a:t>
            </a:r>
            <a:r>
              <a:rPr lang="zh-CN" altLang="zh-CN" sz="2000" b="1" kern="100" dirty="0">
                <a:latin typeface="等线" panose="02010600030101010101" pitchFamily="2" charset="-122"/>
                <a:ea typeface="宋体" panose="02010600030101010101" pitchFamily="2" charset="-122"/>
                <a:cs typeface="Times New Roman" panose="02020603050405020304" pitchFamily="18" charset="0"/>
              </a:rPr>
              <a:t>可以考虑使用原型模式拷贝多个对象供调用者使用</a:t>
            </a:r>
            <a:r>
              <a:rPr lang="en-US" altLang="zh-CN" sz="2000" b="1" kern="100" dirty="0">
                <a:latin typeface="等线" panose="02010600030101010101" pitchFamily="2" charset="-122"/>
                <a:ea typeface="宋体" panose="02010600030101010101" pitchFamily="2" charset="-122"/>
                <a:cs typeface="Times New Roman" panose="02020603050405020304" pitchFamily="18" charset="0"/>
              </a:rPr>
              <a:t>,</a:t>
            </a:r>
            <a:r>
              <a:rPr lang="zh-CN" altLang="zh-CN" sz="2000" b="1" kern="100" dirty="0">
                <a:latin typeface="等线" panose="02010600030101010101" pitchFamily="2" charset="-122"/>
                <a:ea typeface="宋体" panose="02010600030101010101" pitchFamily="2" charset="-122"/>
                <a:cs typeface="Times New Roman" panose="02020603050405020304" pitchFamily="18" charset="0"/>
              </a:rPr>
              <a:t>即保护性拷贝。</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9996491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克隆模式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017224" cy="57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latin typeface="微软雅黑" panose="020B0503020204020204" pitchFamily="34" charset="-122"/>
                <a:ea typeface="微软雅黑" panose="020B0503020204020204" pitchFamily="34" charset="-122"/>
              </a:rPr>
              <a:t>其他克隆模式的应用</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dirty="0">
                <a:solidFill>
                  <a:schemeClr val="tx1"/>
                </a:solidFill>
                <a:latin typeface="宋体" panose="02010600030101010101" pitchFamily="2" charset="-122"/>
                <a:ea typeface="宋体" panose="02010600030101010101" pitchFamily="2" charset="-122"/>
              </a:rPr>
              <a:t>奖状复制</a:t>
            </a:r>
            <a:endParaRPr lang="en-US" altLang="zh-CN" kern="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535588" y="0"/>
            <a:ext cx="6120680" cy="6041276"/>
          </a:xfrm>
          <a:prstGeom prst="rect">
            <a:avLst/>
          </a:prstGeom>
        </p:spPr>
      </p:pic>
      <p:pic>
        <p:nvPicPr>
          <p:cNvPr id="3" name="图片 2"/>
          <p:cNvPicPr>
            <a:picLocks noChangeAspect="1"/>
          </p:cNvPicPr>
          <p:nvPr/>
        </p:nvPicPr>
        <p:blipFill>
          <a:blip r:embed="rId4"/>
          <a:stretch>
            <a:fillRect/>
          </a:stretch>
        </p:blipFill>
        <p:spPr>
          <a:xfrm>
            <a:off x="5551611" y="6012279"/>
            <a:ext cx="4048175" cy="549752"/>
          </a:xfrm>
          <a:prstGeom prst="rect">
            <a:avLst/>
          </a:prstGeom>
        </p:spPr>
      </p:pic>
    </p:spTree>
    <p:extLst>
      <p:ext uri="{BB962C8B-B14F-4D97-AF65-F5344CB8AC3E}">
        <p14:creationId xmlns:p14="http://schemas.microsoft.com/office/powerpoint/2010/main" val="14325515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克隆模式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017224" cy="57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latin typeface="微软雅黑" panose="020B0503020204020204" pitchFamily="34" charset="-122"/>
                <a:ea typeface="微软雅黑" panose="020B0503020204020204" pitchFamily="34" charset="-122"/>
              </a:rPr>
              <a:t>浅克隆与深克隆</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dirty="0">
                <a:solidFill>
                  <a:schemeClr val="tx1"/>
                </a:solidFill>
                <a:latin typeface="宋体" panose="02010600030101010101" pitchFamily="2" charset="-122"/>
                <a:ea typeface="宋体" panose="02010600030101010101" pitchFamily="2" charset="-122"/>
              </a:rPr>
              <a:t>奖状复制</a:t>
            </a:r>
            <a:endParaRPr lang="en-US" altLang="zh-CN" kern="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7140D05-D5F2-4AA2-9C1A-D3363F3C1714}"/>
              </a:ext>
            </a:extLst>
          </p:cNvPr>
          <p:cNvPicPr>
            <a:picLocks noChangeAspect="1"/>
          </p:cNvPicPr>
          <p:nvPr/>
        </p:nvPicPr>
        <p:blipFill>
          <a:blip r:embed="rId3"/>
          <a:stretch>
            <a:fillRect/>
          </a:stretch>
        </p:blipFill>
        <p:spPr>
          <a:xfrm>
            <a:off x="843723" y="1371600"/>
            <a:ext cx="8848725" cy="4114800"/>
          </a:xfrm>
          <a:prstGeom prst="rect">
            <a:avLst/>
          </a:prstGeom>
        </p:spPr>
      </p:pic>
    </p:spTree>
    <p:extLst>
      <p:ext uri="{BB962C8B-B14F-4D97-AF65-F5344CB8AC3E}">
        <p14:creationId xmlns:p14="http://schemas.microsoft.com/office/powerpoint/2010/main" val="265650488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B72D3A8-2B7E-4E57-B4D4-567726318180}"/>
              </a:ext>
            </a:extLst>
          </p:cNvPr>
          <p:cNvSpPr>
            <a:spLocks noGrp="1" noChangeArrowheads="1"/>
          </p:cNvSpPr>
          <p:nvPr>
            <p:ph type="title"/>
          </p:nvPr>
        </p:nvSpPr>
        <p:spPr>
          <a:xfrm>
            <a:off x="623390" y="260649"/>
            <a:ext cx="11576993" cy="688975"/>
          </a:xfrm>
        </p:spPr>
        <p:txBody>
          <a:bodyPr/>
          <a:lstStyle/>
          <a:p>
            <a:pPr marL="0" indent="0">
              <a:lnSpc>
                <a:spcPct val="150000"/>
              </a:lnSpc>
              <a:buFont typeface="Wingdings" pitchFamily="2" charset="2"/>
              <a:buNone/>
            </a:pPr>
            <a:r>
              <a:rPr lang="en-US" altLang="zh-CN" sz="3200" dirty="0"/>
              <a:t>Homework:</a:t>
            </a:r>
          </a:p>
        </p:txBody>
      </p:sp>
      <p:sp>
        <p:nvSpPr>
          <p:cNvPr id="4" name="内容占位符 3">
            <a:extLst>
              <a:ext uri="{FF2B5EF4-FFF2-40B4-BE49-F238E27FC236}">
                <a16:creationId xmlns:a16="http://schemas.microsoft.com/office/drawing/2014/main" id="{743191BD-1137-4B8E-9EE2-1F79A9E8E24A}"/>
              </a:ext>
            </a:extLst>
          </p:cNvPr>
          <p:cNvSpPr txBox="1">
            <a:spLocks/>
          </p:cNvSpPr>
          <p:nvPr/>
        </p:nvSpPr>
        <p:spPr bwMode="auto">
          <a:xfrm>
            <a:off x="623391" y="1236605"/>
            <a:ext cx="11089233" cy="2592505"/>
          </a:xfrm>
          <a:prstGeom prst="rect">
            <a:avLst/>
          </a:prstGeom>
          <a:solidFill>
            <a:schemeClr val="tx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nSpc>
                <a:spcPct val="150000"/>
              </a:lnSpc>
              <a:buNone/>
            </a:pPr>
            <a:r>
              <a:rPr lang="en-US" altLang="zh-CN" sz="2000" kern="0" dirty="0">
                <a:solidFill>
                  <a:schemeClr val="bg1"/>
                </a:solidFill>
                <a:latin typeface="微软雅黑" panose="020B0503020204020204" pitchFamily="34" charset="-122"/>
                <a:ea typeface="微软雅黑" panose="020B0503020204020204" pitchFamily="34" charset="-122"/>
              </a:rPr>
              <a:t>1</a:t>
            </a:r>
            <a:r>
              <a:rPr lang="zh-CN" altLang="en-US" sz="2000" kern="0" dirty="0">
                <a:solidFill>
                  <a:schemeClr val="bg1"/>
                </a:solidFill>
                <a:latin typeface="微软雅黑" panose="020B0503020204020204" pitchFamily="34" charset="-122"/>
                <a:ea typeface="微软雅黑" panose="020B0503020204020204" pitchFamily="34" charset="-122"/>
              </a:rPr>
              <a:t>、修改本例，增加一个新的</a:t>
            </a:r>
            <a:r>
              <a:rPr lang="en-US" altLang="zh-CN" sz="2000" kern="0" dirty="0">
                <a:solidFill>
                  <a:schemeClr val="bg1"/>
                </a:solidFill>
                <a:latin typeface="微软雅黑" panose="020B0503020204020204" pitchFamily="34" charset="-122"/>
                <a:ea typeface="微软雅黑" panose="020B0503020204020204" pitchFamily="34" charset="-122"/>
              </a:rPr>
              <a:t>concrete</a:t>
            </a:r>
            <a:r>
              <a:rPr lang="zh-CN" altLang="en-US" sz="2000" kern="0" dirty="0">
                <a:solidFill>
                  <a:schemeClr val="bg1"/>
                </a:solidFill>
                <a:latin typeface="微软雅黑" panose="020B0503020204020204" pitchFamily="34" charset="-122"/>
                <a:ea typeface="微软雅黑" panose="020B0503020204020204" pitchFamily="34" charset="-122"/>
              </a:rPr>
              <a:t>的</a:t>
            </a:r>
            <a:r>
              <a:rPr lang="en-US" altLang="zh-CN" sz="2000" kern="0" dirty="0">
                <a:solidFill>
                  <a:schemeClr val="bg1"/>
                </a:solidFill>
                <a:latin typeface="微软雅黑" panose="020B0503020204020204" pitchFamily="34" charset="-122"/>
                <a:ea typeface="微软雅黑" panose="020B0503020204020204" pitchFamily="34" charset="-122"/>
              </a:rPr>
              <a:t>Builder</a:t>
            </a:r>
            <a:r>
              <a:rPr lang="zh-CN" altLang="en-US" sz="2000" kern="0" dirty="0">
                <a:solidFill>
                  <a:schemeClr val="bg1"/>
                </a:solidFill>
                <a:latin typeface="微软雅黑" panose="020B0503020204020204" pitchFamily="34" charset="-122"/>
                <a:ea typeface="微软雅黑" panose="020B0503020204020204" pitchFamily="34" charset="-122"/>
              </a:rPr>
              <a:t>。</a:t>
            </a: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chemeClr val="bg1">
                    <a:lumMod val="85000"/>
                  </a:schemeClr>
                </a:solidFill>
                <a:latin typeface="华文中宋" panose="02010600040101010101" pitchFamily="2" charset="-122"/>
                <a:ea typeface="华文中宋" panose="02010600040101010101" pitchFamily="2" charset="-122"/>
              </a:rPr>
              <a:t>Deadline</a:t>
            </a:r>
            <a:r>
              <a:rPr lang="zh-CN" altLang="en-US" sz="2000" dirty="0">
                <a:solidFill>
                  <a:schemeClr val="bg1">
                    <a:lumMod val="85000"/>
                  </a:schemeClr>
                </a:solidFill>
                <a:latin typeface="华文中宋" panose="02010600040101010101" pitchFamily="2" charset="-122"/>
                <a:ea typeface="华文中宋" panose="02010600040101010101" pitchFamily="2" charset="-122"/>
              </a:rPr>
              <a:t>：</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2021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年</a:t>
            </a:r>
            <a:r>
              <a:rPr lang="en-US" altLang="zh-CN" sz="2000" dirty="0">
                <a:solidFill>
                  <a:schemeClr val="bg1">
                    <a:lumMod val="85000"/>
                  </a:schemeClr>
                </a:solidFill>
                <a:latin typeface="华文中宋" panose="02010600040101010101" pitchFamily="2" charset="-122"/>
                <a:ea typeface="华文中宋" panose="02010600040101010101" pitchFamily="2" charset="-122"/>
              </a:rPr>
              <a:t>5</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月</a:t>
            </a:r>
            <a:r>
              <a:rPr lang="en-US" altLang="zh-CN" sz="2000" dirty="0">
                <a:solidFill>
                  <a:schemeClr val="bg1">
                    <a:lumMod val="85000"/>
                  </a:schemeClr>
                </a:solidFill>
                <a:latin typeface="华文中宋" panose="02010600040101010101" pitchFamily="2" charset="-122"/>
                <a:ea typeface="华文中宋" panose="02010600040101010101" pitchFamily="2" charset="-122"/>
              </a:rPr>
              <a:t>18</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日</a:t>
            </a:r>
            <a:endParaRPr lang="en-US" altLang="zh-CN" sz="2000"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zh-CN" altLang="en-US" sz="2000" dirty="0">
                <a:solidFill>
                  <a:schemeClr val="bg1">
                    <a:lumMod val="85000"/>
                  </a:schemeClr>
                </a:solidFill>
                <a:latin typeface="华文中宋" panose="02010600040101010101" pitchFamily="2" charset="-122"/>
                <a:ea typeface="华文中宋" panose="02010600040101010101" pitchFamily="2" charset="-122"/>
              </a:rPr>
              <a:t>要求：一个</a:t>
            </a:r>
            <a:r>
              <a:rPr lang="en-US" altLang="zh-CN" sz="2000" dirty="0">
                <a:solidFill>
                  <a:schemeClr val="bg1">
                    <a:lumMod val="85000"/>
                  </a:schemeClr>
                </a:solidFill>
                <a:latin typeface="华文中宋" panose="02010600040101010101" pitchFamily="2" charset="-122"/>
                <a:ea typeface="华文中宋" panose="02010600040101010101" pitchFamily="2" charset="-122"/>
              </a:rPr>
              <a:t>Word</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文档，包含：源码，系统运行截图。</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itchFamily="2" charset="2"/>
              <a:buNone/>
            </a:pP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542194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建造者模式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017224" cy="57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2"/>
                </a:solidFill>
                <a:latin typeface="微软雅黑" panose="020B0503020204020204" pitchFamily="34" charset="-122"/>
                <a:ea typeface="微软雅黑" panose="020B0503020204020204" pitchFamily="34" charset="-122"/>
              </a:rPr>
              <a:t>修改本例，增加一个新的</a:t>
            </a:r>
            <a:r>
              <a:rPr lang="en-US" altLang="zh-CN" kern="0" dirty="0">
                <a:solidFill>
                  <a:schemeClr val="accent2"/>
                </a:solidFill>
                <a:latin typeface="微软雅黑" panose="020B0503020204020204" pitchFamily="34" charset="-122"/>
                <a:ea typeface="微软雅黑" panose="020B0503020204020204" pitchFamily="34" charset="-122"/>
              </a:rPr>
              <a:t>concrete</a:t>
            </a:r>
            <a:r>
              <a:rPr lang="zh-CN" altLang="en-US" kern="0" dirty="0">
                <a:solidFill>
                  <a:schemeClr val="accent2"/>
                </a:solidFill>
                <a:latin typeface="微软雅黑" panose="020B0503020204020204" pitchFamily="34" charset="-122"/>
                <a:ea typeface="微软雅黑" panose="020B0503020204020204" pitchFamily="34" charset="-122"/>
              </a:rPr>
              <a:t>的</a:t>
            </a:r>
            <a:r>
              <a:rPr lang="en-US" altLang="zh-CN" kern="0" dirty="0">
                <a:solidFill>
                  <a:schemeClr val="accent2"/>
                </a:solidFill>
                <a:latin typeface="微软雅黑" panose="020B0503020204020204" pitchFamily="34" charset="-122"/>
                <a:ea typeface="微软雅黑" panose="020B0503020204020204" pitchFamily="34" charset="-122"/>
              </a:rPr>
              <a:t>Builder</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dirty="0">
                <a:solidFill>
                  <a:schemeClr val="tx1"/>
                </a:solidFill>
                <a:latin typeface="宋体" panose="02010600030101010101" pitchFamily="2" charset="-122"/>
                <a:ea typeface="宋体" panose="02010600030101010101" pitchFamily="2" charset="-122"/>
              </a:rPr>
              <a:t>修改什么地方</a:t>
            </a:r>
            <a:endParaRPr lang="en-US" altLang="zh-CN" kern="0" dirty="0">
              <a:latin typeface="微软雅黑" panose="020B0503020204020204" pitchFamily="34" charset="-122"/>
              <a:ea typeface="微软雅黑" panose="020B0503020204020204" pitchFamily="34" charset="-122"/>
            </a:endParaRPr>
          </a:p>
        </p:txBody>
      </p:sp>
      <p:pic>
        <p:nvPicPr>
          <p:cNvPr id="4" name="Picture 4">
            <a:extLst>
              <a:ext uri="{FF2B5EF4-FFF2-40B4-BE49-F238E27FC236}">
                <a16:creationId xmlns:a16="http://schemas.microsoft.com/office/drawing/2014/main" id="{BDEBBF98-FDAD-4B3C-890B-6B06E96FF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2060848"/>
            <a:ext cx="6912768" cy="424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250220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84DDE50-3322-49BA-A74B-8E7589AFDCBC}"/>
              </a:ext>
            </a:extLst>
          </p:cNvPr>
          <p:cNvPicPr/>
          <p:nvPr/>
        </p:nvPicPr>
        <p:blipFill>
          <a:blip r:embed="rId3"/>
          <a:stretch>
            <a:fillRect/>
          </a:stretch>
        </p:blipFill>
        <p:spPr>
          <a:xfrm>
            <a:off x="551384" y="1525687"/>
            <a:ext cx="6170587" cy="4941271"/>
          </a:xfrm>
          <a:prstGeom prst="rect">
            <a:avLst/>
          </a:prstGeom>
          <a:noFill/>
          <a:ln>
            <a:noFill/>
          </a:ln>
        </p:spPr>
      </p:pic>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建造者模式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017224" cy="57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2"/>
                </a:solidFill>
                <a:latin typeface="微软雅黑" panose="020B0503020204020204" pitchFamily="34" charset="-122"/>
                <a:ea typeface="微软雅黑" panose="020B0503020204020204" pitchFamily="34" charset="-122"/>
              </a:rPr>
              <a:t>修改本例，增加一个新的</a:t>
            </a:r>
            <a:r>
              <a:rPr lang="en-US" altLang="zh-CN" kern="0" dirty="0">
                <a:solidFill>
                  <a:schemeClr val="accent2"/>
                </a:solidFill>
                <a:latin typeface="微软雅黑" panose="020B0503020204020204" pitchFamily="34" charset="-122"/>
                <a:ea typeface="微软雅黑" panose="020B0503020204020204" pitchFamily="34" charset="-122"/>
              </a:rPr>
              <a:t>concrete</a:t>
            </a:r>
            <a:r>
              <a:rPr lang="zh-CN" altLang="en-US" kern="0" dirty="0">
                <a:solidFill>
                  <a:schemeClr val="accent2"/>
                </a:solidFill>
                <a:latin typeface="微软雅黑" panose="020B0503020204020204" pitchFamily="34" charset="-122"/>
                <a:ea typeface="微软雅黑" panose="020B0503020204020204" pitchFamily="34" charset="-122"/>
              </a:rPr>
              <a:t>的</a:t>
            </a:r>
            <a:r>
              <a:rPr lang="en-US" altLang="zh-CN" kern="0" dirty="0">
                <a:solidFill>
                  <a:schemeClr val="accent2"/>
                </a:solidFill>
                <a:latin typeface="微软雅黑" panose="020B0503020204020204" pitchFamily="34" charset="-122"/>
                <a:ea typeface="微软雅黑" panose="020B0503020204020204" pitchFamily="34" charset="-122"/>
              </a:rPr>
              <a:t>Builder</a:t>
            </a:r>
            <a:endParaRPr lang="en-US" altLang="zh-CN" kern="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3B24ADF-71DC-4BA2-AC9B-DFFD821F8AFB}"/>
              </a:ext>
            </a:extLst>
          </p:cNvPr>
          <p:cNvPicPr/>
          <p:nvPr/>
        </p:nvPicPr>
        <p:blipFill>
          <a:blip r:embed="rId4"/>
          <a:stretch>
            <a:fillRect/>
          </a:stretch>
        </p:blipFill>
        <p:spPr>
          <a:xfrm>
            <a:off x="6097463" y="2467828"/>
            <a:ext cx="6110605" cy="3553460"/>
          </a:xfrm>
          <a:prstGeom prst="rect">
            <a:avLst/>
          </a:prstGeom>
          <a:noFill/>
          <a:ln>
            <a:noFill/>
          </a:ln>
        </p:spPr>
      </p:pic>
    </p:spTree>
    <p:extLst>
      <p:ext uri="{BB962C8B-B14F-4D97-AF65-F5344CB8AC3E}">
        <p14:creationId xmlns:p14="http://schemas.microsoft.com/office/powerpoint/2010/main" val="39930733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单例模式</a:t>
            </a:r>
          </a:p>
        </p:txBody>
      </p:sp>
      <p:sp>
        <p:nvSpPr>
          <p:cNvPr id="79875" name="Rectangle 3">
            <a:extLst>
              <a:ext uri="{FF2B5EF4-FFF2-40B4-BE49-F238E27FC236}">
                <a16:creationId xmlns:a16="http://schemas.microsoft.com/office/drawing/2014/main" id="{B2D9A543-9686-4E71-80C0-10A9398E41FD}"/>
              </a:ext>
            </a:extLst>
          </p:cNvPr>
          <p:cNvSpPr>
            <a:spLocks noGrp="1" noChangeArrowheads="1"/>
          </p:cNvSpPr>
          <p:nvPr>
            <p:ph type="body" idx="1"/>
          </p:nvPr>
        </p:nvSpPr>
        <p:spPr>
          <a:xfrm>
            <a:off x="335360" y="836712"/>
            <a:ext cx="11017224" cy="5760639"/>
          </a:xfrm>
        </p:spPr>
        <p:txBody>
          <a:bodyPr/>
          <a:lstStyle/>
          <a:p>
            <a:pPr eaLnBrk="1" hangingPunct="1">
              <a:lnSpc>
                <a:spcPct val="150000"/>
              </a:lnSpc>
              <a:buFont typeface="Wingdings" panose="05000000000000000000" pitchFamily="2" charset="2"/>
              <a:buChar char="u"/>
            </a:pPr>
            <a:r>
              <a:rPr lang="zh-CN" altLang="en-US" dirty="0">
                <a:solidFill>
                  <a:srgbClr val="336699"/>
                </a:solidFill>
                <a:latin typeface="微软雅黑" panose="020B0503020204020204" pitchFamily="34" charset="-122"/>
                <a:ea typeface="微软雅黑" panose="020B0503020204020204" pitchFamily="34" charset="-122"/>
              </a:rPr>
              <a:t>用</a:t>
            </a:r>
            <a:r>
              <a:rPr lang="en-US" altLang="zh-CN" dirty="0">
                <a:solidFill>
                  <a:schemeClr val="accent6"/>
                </a:solidFill>
                <a:latin typeface="微软雅黑" panose="020B0503020204020204" pitchFamily="34" charset="-122"/>
                <a:ea typeface="微软雅黑" panose="020B0503020204020204" pitchFamily="34" charset="-122"/>
              </a:rPr>
              <a:t>Java</a:t>
            </a:r>
            <a:r>
              <a:rPr lang="zh-CN" altLang="en-US" dirty="0">
                <a:solidFill>
                  <a:schemeClr val="accent6"/>
                </a:solidFill>
                <a:latin typeface="微软雅黑" panose="020B0503020204020204" pitchFamily="34" charset="-122"/>
                <a:ea typeface="微软雅黑" panose="020B0503020204020204" pitchFamily="34" charset="-122"/>
              </a:rPr>
              <a:t>书写具有双向枷锁功能的孤子模式（</a:t>
            </a:r>
            <a:r>
              <a:rPr lang="en-US" altLang="zh-CN" dirty="0">
                <a:solidFill>
                  <a:schemeClr val="accent6"/>
                </a:solidFill>
                <a:latin typeface="微软雅黑" panose="020B0503020204020204" pitchFamily="34" charset="-122"/>
                <a:ea typeface="微软雅黑" panose="020B0503020204020204" pitchFamily="34" charset="-122"/>
              </a:rPr>
              <a:t>volatile </a:t>
            </a:r>
            <a:r>
              <a:rPr lang="zh-CN" altLang="en-US" dirty="0">
                <a:solidFill>
                  <a:schemeClr val="accent6"/>
                </a:solidFill>
                <a:latin typeface="微软雅黑" panose="020B0503020204020204" pitchFamily="34" charset="-122"/>
                <a:ea typeface="微软雅黑" panose="020B0503020204020204" pitchFamily="34" charset="-122"/>
              </a:rPr>
              <a:t>，</a:t>
            </a:r>
            <a:r>
              <a:rPr lang="en-US" altLang="zh-CN" dirty="0">
                <a:solidFill>
                  <a:schemeClr val="accent6"/>
                </a:solidFill>
                <a:latin typeface="微软雅黑" panose="020B0503020204020204" pitchFamily="34" charset="-122"/>
                <a:ea typeface="微软雅黑" panose="020B0503020204020204" pitchFamily="34" charset="-122"/>
              </a:rPr>
              <a:t>synchronized</a:t>
            </a:r>
            <a:r>
              <a:rPr lang="zh-CN" altLang="en-US" dirty="0">
                <a:solidFill>
                  <a:schemeClr val="accent6"/>
                </a:solidFill>
                <a:latin typeface="微软雅黑" panose="020B0503020204020204" pitchFamily="34" charset="-122"/>
                <a:ea typeface="微软雅黑" panose="020B0503020204020204" pitchFamily="34" charset="-122"/>
              </a:rPr>
              <a:t>）</a:t>
            </a:r>
            <a:r>
              <a:rPr lang="en-US" altLang="zh-CN" dirty="0">
                <a:solidFill>
                  <a:schemeClr val="accent6"/>
                </a:solidFill>
                <a:latin typeface="Arial Black" panose="020B0A04020102020204" pitchFamily="34" charset="0"/>
                <a:ea typeface="华文中宋" panose="02010600040101010101" pitchFamily="2" charset="-122"/>
              </a:rPr>
              <a:t> </a:t>
            </a:r>
          </a:p>
          <a:p>
            <a:pPr eaLnBrk="1" hangingPunct="1">
              <a:lnSpc>
                <a:spcPct val="150000"/>
              </a:lnSpc>
              <a:buFont typeface="Wingdings" panose="05000000000000000000" pitchFamily="2" charset="2"/>
              <a:buChar char="Ø"/>
            </a:pPr>
            <a:r>
              <a:rPr lang="zh-CN" altLang="en-US" b="0" dirty="0">
                <a:solidFill>
                  <a:schemeClr val="tx1"/>
                </a:solidFill>
                <a:latin typeface="Arial Black" panose="020B0A04020102020204" pitchFamily="34" charset="0"/>
                <a:ea typeface="华文中宋" panose="02010600040101010101" pitchFamily="2" charset="-122"/>
              </a:rPr>
              <a:t>多线程的情况</a:t>
            </a:r>
            <a:endParaRPr lang="en-US" altLang="zh-CN" b="0" dirty="0">
              <a:solidFill>
                <a:schemeClr val="tx1"/>
              </a:solidFill>
              <a:latin typeface="Arial Black" panose="020B0A04020102020204" pitchFamily="34" charset="0"/>
              <a:ea typeface="华文中宋" panose="02010600040101010101" pitchFamily="2" charset="-122"/>
            </a:endParaRPr>
          </a:p>
          <a:p>
            <a:pPr eaLnBrk="1" hangingPunct="1">
              <a:lnSpc>
                <a:spcPct val="150000"/>
              </a:lnSpc>
              <a:buFont typeface="Wingdings" panose="05000000000000000000" pitchFamily="2" charset="2"/>
              <a:buChar char="Ø"/>
            </a:pPr>
            <a:r>
              <a:rPr lang="en-US" altLang="zh-CN" b="0" dirty="0">
                <a:solidFill>
                  <a:schemeClr val="tx1"/>
                </a:solidFill>
                <a:ea typeface="华文中宋" panose="02010600040101010101" pitchFamily="2" charset="-122"/>
              </a:rPr>
              <a:t>volatile</a:t>
            </a:r>
          </a:p>
          <a:p>
            <a:pPr eaLnBrk="1" hangingPunct="1">
              <a:lnSpc>
                <a:spcPct val="150000"/>
              </a:lnSpc>
              <a:buFont typeface="Wingdings" panose="05000000000000000000" pitchFamily="2" charset="2"/>
              <a:buChar char="Ø"/>
            </a:pPr>
            <a:endParaRPr lang="en-US" altLang="zh-CN" b="0" dirty="0">
              <a:solidFill>
                <a:schemeClr val="tx1"/>
              </a:solidFill>
              <a:ea typeface="华文楷体" panose="02010600040101010101" pitchFamily="2" charset="-122"/>
            </a:endParaRPr>
          </a:p>
          <a:p>
            <a:pPr marL="628650" lvl="1" indent="0" eaLnBrk="1" hangingPunct="1">
              <a:lnSpc>
                <a:spcPct val="150000"/>
              </a:lnSpc>
              <a:buNone/>
            </a:pPr>
            <a:endParaRPr lang="zh-CN" altLang="en-US" sz="2400" b="0" dirty="0">
              <a:solidFill>
                <a:schemeClr val="tx1"/>
              </a:solidFill>
              <a:latin typeface="Arial Black" panose="020B0A04020102020204" pitchFamily="34" charset="0"/>
              <a:ea typeface="华文中宋" panose="02010600040101010101" pitchFamily="2" charset="-122"/>
            </a:endParaRPr>
          </a:p>
        </p:txBody>
      </p:sp>
      <p:sp>
        <p:nvSpPr>
          <p:cNvPr id="9" name="Rectangle 1"/>
          <p:cNvSpPr>
            <a:spLocks noChangeArrowheads="1"/>
          </p:cNvSpPr>
          <p:nvPr/>
        </p:nvSpPr>
        <p:spPr bwMode="auto">
          <a:xfrm>
            <a:off x="335360" y="2852936"/>
            <a:ext cx="5328592"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CC7832"/>
                </a:solidFill>
                <a:effectLst/>
                <a:latin typeface="Arial Unicode MS"/>
                <a:ea typeface="Fira Code"/>
              </a:rPr>
              <a:t>private static </a:t>
            </a:r>
            <a:r>
              <a:rPr kumimoji="0" lang="zh-CN" altLang="zh-CN" sz="1800" b="0" i="0" u="none" strike="noStrike" cap="none" normalizeH="0" baseline="0" dirty="0">
                <a:ln>
                  <a:noFill/>
                </a:ln>
                <a:solidFill>
                  <a:srgbClr val="A9B7C6"/>
                </a:solidFill>
                <a:effectLst/>
                <a:latin typeface="Arial Unicode MS"/>
                <a:ea typeface="Fira Code"/>
              </a:rPr>
              <a:t>Singleton </a:t>
            </a:r>
            <a:r>
              <a:rPr kumimoji="0" lang="zh-CN" altLang="zh-CN" sz="1800" b="0" i="1" u="none" strike="noStrike" cap="none" normalizeH="0" baseline="0" dirty="0">
                <a:ln>
                  <a:noFill/>
                </a:ln>
                <a:solidFill>
                  <a:srgbClr val="9876AA"/>
                </a:solidFill>
                <a:effectLst/>
                <a:latin typeface="Arial Unicode MS"/>
                <a:ea typeface="Fira Code"/>
              </a:rPr>
              <a:t>_instance</a:t>
            </a:r>
            <a:r>
              <a:rPr kumimoji="0" lang="zh-CN" altLang="zh-CN" sz="1800" b="0" i="0" u="none" strike="noStrike" cap="none" normalizeH="0" baseline="0" dirty="0">
                <a:ln>
                  <a:noFill/>
                </a:ln>
                <a:solidFill>
                  <a:srgbClr val="CC7832"/>
                </a:solidFill>
                <a:effectLst/>
                <a:latin typeface="Arial Unicode MS"/>
                <a:ea typeface="Fira Code"/>
              </a:rPr>
              <a:t>;</a:t>
            </a:r>
            <a:br>
              <a:rPr kumimoji="0" lang="zh-CN" altLang="zh-CN" sz="1800" b="0" i="0" u="none" strike="noStrike" cap="none" normalizeH="0" baseline="0" dirty="0">
                <a:ln>
                  <a:noFill/>
                </a:ln>
                <a:solidFill>
                  <a:srgbClr val="CC7832"/>
                </a:solidFill>
                <a:effectLst/>
                <a:latin typeface="Arial Unicode MS"/>
                <a:ea typeface="Fira Code"/>
              </a:rPr>
            </a:br>
            <a:r>
              <a:rPr kumimoji="0" lang="zh-CN" altLang="zh-CN" sz="1800" b="0" i="0" u="none" strike="noStrike" cap="none" normalizeH="0" baseline="0" dirty="0">
                <a:ln>
                  <a:noFill/>
                </a:ln>
                <a:solidFill>
                  <a:srgbClr val="CC7832"/>
                </a:solidFill>
                <a:effectLst/>
                <a:latin typeface="Arial Unicode MS"/>
                <a:ea typeface="Fira Code"/>
              </a:rPr>
              <a:t>public static </a:t>
            </a:r>
            <a:r>
              <a:rPr kumimoji="0" lang="zh-CN" altLang="zh-CN" sz="1800" b="0" i="0" u="none" strike="noStrike" cap="none" normalizeH="0" baseline="0" dirty="0">
                <a:ln>
                  <a:noFill/>
                </a:ln>
                <a:solidFill>
                  <a:srgbClr val="A9B7C6"/>
                </a:solidFill>
                <a:effectLst/>
                <a:latin typeface="Arial Unicode MS"/>
                <a:ea typeface="Fira Code"/>
              </a:rPr>
              <a:t>Singleton </a:t>
            </a:r>
            <a:r>
              <a:rPr kumimoji="0" lang="zh-CN" altLang="zh-CN" sz="1800" b="0" i="0" u="none" strike="noStrike" cap="none" normalizeH="0" baseline="0" dirty="0">
                <a:ln>
                  <a:noFill/>
                </a:ln>
                <a:solidFill>
                  <a:srgbClr val="FFC66D"/>
                </a:solidFill>
                <a:effectLst/>
                <a:latin typeface="Arial Unicode MS"/>
                <a:ea typeface="Fira Code"/>
              </a:rPr>
              <a:t>getInstance</a:t>
            </a:r>
            <a:r>
              <a:rPr kumimoji="0" lang="zh-CN" altLang="zh-CN" sz="1800" b="0" i="0" u="none" strike="noStrike" cap="none" normalizeH="0" baseline="0" dirty="0">
                <a:ln>
                  <a:noFill/>
                </a:ln>
                <a:solidFill>
                  <a:srgbClr val="A9B7C6"/>
                </a:solidFill>
                <a:effectLst/>
                <a:latin typeface="Arial Unicode MS"/>
                <a:ea typeface="Fira Code"/>
              </a:rPr>
              <a:t>() {</a:t>
            </a:r>
            <a:br>
              <a:rPr kumimoji="0" lang="zh-CN" altLang="zh-CN" sz="1800" b="0" i="0" u="none" strike="noStrike" cap="none" normalizeH="0" baseline="0" dirty="0">
                <a:ln>
                  <a:noFill/>
                </a:ln>
                <a:solidFill>
                  <a:srgbClr val="A9B7C6"/>
                </a:solidFill>
                <a:effectLst/>
                <a:latin typeface="Arial Unicode MS"/>
                <a:ea typeface="Fira Code"/>
              </a:rPr>
            </a:br>
            <a:r>
              <a:rPr kumimoji="0" lang="zh-CN" altLang="zh-CN" sz="1800" b="0" i="0" u="none" strike="noStrike" cap="none" normalizeH="0" baseline="0" dirty="0">
                <a:ln>
                  <a:noFill/>
                </a:ln>
                <a:solidFill>
                  <a:srgbClr val="A9B7C6"/>
                </a:solidFill>
                <a:effectLst/>
                <a:latin typeface="Arial Unicode MS"/>
                <a:ea typeface="Fira Code"/>
              </a:rPr>
              <a:t>     </a:t>
            </a:r>
            <a:r>
              <a:rPr kumimoji="0" lang="zh-CN" altLang="zh-CN" sz="1800" b="0" i="0" u="none" strike="noStrike" cap="none" normalizeH="0" baseline="0" dirty="0">
                <a:ln>
                  <a:noFill/>
                </a:ln>
                <a:solidFill>
                  <a:srgbClr val="CC7832"/>
                </a:solidFill>
                <a:effectLst/>
                <a:latin typeface="Arial Unicode MS"/>
                <a:ea typeface="Fira Code"/>
              </a:rPr>
              <a:t>if </a:t>
            </a:r>
            <a:r>
              <a:rPr kumimoji="0" lang="zh-CN" altLang="zh-CN" sz="1800" b="0" i="0" u="none" strike="noStrike" cap="none" normalizeH="0" baseline="0" dirty="0">
                <a:ln>
                  <a:noFill/>
                </a:ln>
                <a:solidFill>
                  <a:srgbClr val="A9B7C6"/>
                </a:solidFill>
                <a:effectLst/>
                <a:latin typeface="Arial Unicode MS"/>
                <a:ea typeface="Fira Code"/>
              </a:rPr>
              <a:t>(</a:t>
            </a:r>
            <a:r>
              <a:rPr kumimoji="0" lang="zh-CN" altLang="zh-CN" sz="1800" b="0" i="1" u="none" strike="noStrike" cap="none" normalizeH="0" baseline="0" dirty="0">
                <a:ln>
                  <a:noFill/>
                </a:ln>
                <a:solidFill>
                  <a:srgbClr val="9876AA"/>
                </a:solidFill>
                <a:effectLst/>
                <a:latin typeface="Arial Unicode MS"/>
                <a:ea typeface="Fira Code"/>
              </a:rPr>
              <a:t>_instance </a:t>
            </a:r>
            <a:r>
              <a:rPr kumimoji="0" lang="zh-CN" altLang="zh-CN" sz="1800" b="0" i="0" u="none" strike="noStrike" cap="none" normalizeH="0" baseline="0" dirty="0">
                <a:ln>
                  <a:noFill/>
                </a:ln>
                <a:solidFill>
                  <a:srgbClr val="A9B7C6"/>
                </a:solidFill>
                <a:effectLst/>
                <a:latin typeface="Arial Unicode MS"/>
                <a:ea typeface="Fira Code"/>
              </a:rPr>
              <a:t>== </a:t>
            </a:r>
            <a:r>
              <a:rPr kumimoji="0" lang="zh-CN" altLang="zh-CN" sz="1800" b="0" i="0" u="none" strike="noStrike" cap="none" normalizeH="0" baseline="0" dirty="0">
                <a:ln>
                  <a:noFill/>
                </a:ln>
                <a:solidFill>
                  <a:srgbClr val="CC7832"/>
                </a:solidFill>
                <a:effectLst/>
                <a:latin typeface="Arial Unicode MS"/>
                <a:ea typeface="Fira Code"/>
              </a:rPr>
              <a:t>null</a:t>
            </a:r>
            <a:r>
              <a:rPr kumimoji="0" lang="zh-CN" altLang="zh-CN" sz="1800" b="0" i="0" u="none" strike="noStrike" cap="none" normalizeH="0" baseline="0" dirty="0">
                <a:ln>
                  <a:noFill/>
                </a:ln>
                <a:solidFill>
                  <a:srgbClr val="A9B7C6"/>
                </a:solidFill>
                <a:effectLst/>
                <a:latin typeface="Arial Unicode MS"/>
                <a:ea typeface="Fira Code"/>
              </a:rPr>
              <a:t>) {</a:t>
            </a:r>
            <a:br>
              <a:rPr kumimoji="0" lang="zh-CN" altLang="zh-CN" sz="1800" b="0" i="0" u="none" strike="noStrike" cap="none" normalizeH="0" baseline="0" dirty="0">
                <a:ln>
                  <a:noFill/>
                </a:ln>
                <a:solidFill>
                  <a:srgbClr val="A9B7C6"/>
                </a:solidFill>
                <a:effectLst/>
                <a:latin typeface="Arial Unicode MS"/>
                <a:ea typeface="Fira Code"/>
              </a:rPr>
            </a:br>
            <a:r>
              <a:rPr kumimoji="0" lang="zh-CN" altLang="zh-CN" sz="1800" b="0" i="0" u="none" strike="noStrike" cap="none" normalizeH="0" baseline="0" dirty="0">
                <a:ln>
                  <a:noFill/>
                </a:ln>
                <a:solidFill>
                  <a:srgbClr val="A9B7C6"/>
                </a:solidFill>
                <a:effectLst/>
                <a:latin typeface="Arial Unicode MS"/>
                <a:ea typeface="Fira Code"/>
              </a:rPr>
              <a:t>     </a:t>
            </a:r>
            <a:r>
              <a:rPr kumimoji="0" lang="zh-CN" altLang="zh-CN" sz="1800" b="0" i="1" u="none" strike="noStrike" cap="none" normalizeH="0" baseline="0" dirty="0">
                <a:ln>
                  <a:noFill/>
                </a:ln>
                <a:solidFill>
                  <a:srgbClr val="9876AA"/>
                </a:solidFill>
                <a:effectLst/>
                <a:latin typeface="Arial Unicode MS"/>
                <a:ea typeface="Fira Code"/>
              </a:rPr>
              <a:t>_instance </a:t>
            </a:r>
            <a:r>
              <a:rPr kumimoji="0" lang="zh-CN" altLang="zh-CN" sz="1800" b="0" i="0" u="none" strike="noStrike" cap="none" normalizeH="0" baseline="0" dirty="0">
                <a:ln>
                  <a:noFill/>
                </a:ln>
                <a:solidFill>
                  <a:srgbClr val="A9B7C6"/>
                </a:solidFill>
                <a:effectLst/>
                <a:latin typeface="Arial Unicode MS"/>
                <a:ea typeface="Fira Code"/>
              </a:rPr>
              <a:t>= </a:t>
            </a:r>
            <a:r>
              <a:rPr kumimoji="0" lang="zh-CN" altLang="zh-CN" sz="1800" b="0" i="0" u="none" strike="noStrike" cap="none" normalizeH="0" baseline="0" dirty="0">
                <a:ln>
                  <a:noFill/>
                </a:ln>
                <a:solidFill>
                  <a:srgbClr val="CC7832"/>
                </a:solidFill>
                <a:effectLst/>
                <a:latin typeface="Arial Unicode MS"/>
                <a:ea typeface="Fira Code"/>
              </a:rPr>
              <a:t>new </a:t>
            </a:r>
            <a:r>
              <a:rPr kumimoji="0" lang="zh-CN" altLang="zh-CN" sz="1800" b="0" i="0" u="none" strike="noStrike" cap="none" normalizeH="0" baseline="0" dirty="0">
                <a:ln>
                  <a:noFill/>
                </a:ln>
                <a:solidFill>
                  <a:srgbClr val="A9B7C6"/>
                </a:solidFill>
                <a:effectLst/>
                <a:latin typeface="Arial Unicode MS"/>
                <a:ea typeface="Fira Code"/>
              </a:rPr>
              <a:t>Singleton()</a:t>
            </a:r>
            <a:r>
              <a:rPr kumimoji="0" lang="zh-CN" altLang="zh-CN" sz="1800" b="0" i="0" u="none" strike="noStrike" cap="none" normalizeH="0" baseline="0" dirty="0">
                <a:ln>
                  <a:noFill/>
                </a:ln>
                <a:solidFill>
                  <a:srgbClr val="CC7832"/>
                </a:solidFill>
                <a:effectLst/>
                <a:latin typeface="Arial Unicode MS"/>
                <a:ea typeface="Fira Code"/>
              </a:rPr>
              <a:t>;</a:t>
            </a:r>
            <a:br>
              <a:rPr kumimoji="0" lang="zh-CN" altLang="zh-CN" sz="1800" b="0" i="0" u="none" strike="noStrike" cap="none" normalizeH="0" baseline="0" dirty="0">
                <a:ln>
                  <a:noFill/>
                </a:ln>
                <a:solidFill>
                  <a:srgbClr val="CC7832"/>
                </a:solidFill>
                <a:effectLst/>
                <a:latin typeface="Arial Unicode MS"/>
                <a:ea typeface="Fira Code"/>
              </a:rPr>
            </a:br>
            <a:r>
              <a:rPr kumimoji="0" lang="zh-CN" altLang="zh-CN" sz="1800" b="0" i="0" u="none" strike="noStrike" cap="none" normalizeH="0" baseline="0" dirty="0">
                <a:ln>
                  <a:noFill/>
                </a:ln>
                <a:solidFill>
                  <a:srgbClr val="CC7832"/>
                </a:solidFill>
                <a:effectLst/>
                <a:latin typeface="Arial Unicode MS"/>
                <a:ea typeface="Fira Code"/>
              </a:rPr>
              <a:t>     </a:t>
            </a:r>
            <a:r>
              <a:rPr kumimoji="0" lang="zh-CN" altLang="zh-CN" sz="1800" b="0" i="0" u="none" strike="noStrike" cap="none" normalizeH="0" baseline="0" dirty="0">
                <a:ln>
                  <a:noFill/>
                </a:ln>
                <a:solidFill>
                  <a:srgbClr val="A9B7C6"/>
                </a:solidFill>
                <a:effectLst/>
                <a:latin typeface="Arial Unicode MS"/>
                <a:ea typeface="Fira Code"/>
              </a:rPr>
              <a:t>}</a:t>
            </a:r>
            <a:br>
              <a:rPr kumimoji="0" lang="zh-CN" altLang="zh-CN" sz="1800" b="0" i="0" u="none" strike="noStrike" cap="none" normalizeH="0" baseline="0" dirty="0">
                <a:ln>
                  <a:noFill/>
                </a:ln>
                <a:solidFill>
                  <a:srgbClr val="A9B7C6"/>
                </a:solidFill>
                <a:effectLst/>
                <a:latin typeface="Arial Unicode MS"/>
                <a:ea typeface="Fira Code"/>
              </a:rPr>
            </a:br>
            <a:r>
              <a:rPr kumimoji="0" lang="zh-CN" altLang="zh-CN" sz="1800" b="0" i="0" u="none" strike="noStrike" cap="none" normalizeH="0" baseline="0" dirty="0">
                <a:ln>
                  <a:noFill/>
                </a:ln>
                <a:solidFill>
                  <a:srgbClr val="A9B7C6"/>
                </a:solidFill>
                <a:effectLst/>
                <a:latin typeface="Arial Unicode MS"/>
                <a:ea typeface="Fira Code"/>
              </a:rPr>
              <a:t>     </a:t>
            </a:r>
            <a:r>
              <a:rPr kumimoji="0" lang="zh-CN" altLang="zh-CN" sz="1800" b="0" i="0" u="none" strike="noStrike" cap="none" normalizeH="0" baseline="0" dirty="0">
                <a:ln>
                  <a:noFill/>
                </a:ln>
                <a:solidFill>
                  <a:srgbClr val="CC7832"/>
                </a:solidFill>
                <a:effectLst/>
                <a:latin typeface="Arial Unicode MS"/>
                <a:ea typeface="Fira Code"/>
              </a:rPr>
              <a:t>return </a:t>
            </a:r>
            <a:r>
              <a:rPr kumimoji="0" lang="zh-CN" altLang="zh-CN" sz="1800" b="0" i="1" u="none" strike="noStrike" cap="none" normalizeH="0" baseline="0" dirty="0">
                <a:ln>
                  <a:noFill/>
                </a:ln>
                <a:solidFill>
                  <a:srgbClr val="9876AA"/>
                </a:solidFill>
                <a:effectLst/>
                <a:latin typeface="Arial Unicode MS"/>
                <a:ea typeface="Fira Code"/>
              </a:rPr>
              <a:t>_instance</a:t>
            </a:r>
            <a:r>
              <a:rPr kumimoji="0" lang="zh-CN" altLang="zh-CN" sz="1800" b="0" i="0" u="none" strike="noStrike" cap="none" normalizeH="0" baseline="0" dirty="0">
                <a:ln>
                  <a:noFill/>
                </a:ln>
                <a:solidFill>
                  <a:srgbClr val="CC7832"/>
                </a:solidFill>
                <a:effectLst/>
                <a:latin typeface="Arial Unicode MS"/>
                <a:ea typeface="Fira Code"/>
              </a:rPr>
              <a:t>;</a:t>
            </a:r>
            <a:br>
              <a:rPr kumimoji="0" lang="zh-CN" altLang="zh-CN" sz="1800" b="0" i="0" u="none" strike="noStrike" cap="none" normalizeH="0" baseline="0" dirty="0">
                <a:ln>
                  <a:noFill/>
                </a:ln>
                <a:solidFill>
                  <a:srgbClr val="CC7832"/>
                </a:solidFill>
                <a:effectLst/>
                <a:latin typeface="Arial Unicode MS"/>
                <a:ea typeface="Fira Code"/>
              </a:rPr>
            </a:br>
            <a:r>
              <a:rPr kumimoji="0" lang="zh-CN" altLang="zh-CN" sz="1800" b="0" i="0" u="none" strike="noStrike" cap="none" normalizeH="0" baseline="0" dirty="0">
                <a:ln>
                  <a:noFill/>
                </a:ln>
                <a:solidFill>
                  <a:srgbClr val="A9B7C6"/>
                </a:solidFill>
                <a:effectLst/>
                <a:latin typeface="Arial Unicode MS"/>
                <a:ea typeface="Fira Code"/>
              </a:rPr>
              <a:t>}</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760128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建造者模式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3"/>
            <a:ext cx="11017224" cy="57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2"/>
                </a:solidFill>
                <a:latin typeface="微软雅黑" panose="020B0503020204020204" pitchFamily="34" charset="-122"/>
                <a:ea typeface="微软雅黑" panose="020B0503020204020204" pitchFamily="34" charset="-122"/>
              </a:rPr>
              <a:t>修改本例，增加一个新的</a:t>
            </a:r>
            <a:r>
              <a:rPr lang="en-US" altLang="zh-CN" kern="0" dirty="0">
                <a:solidFill>
                  <a:schemeClr val="accent2"/>
                </a:solidFill>
                <a:latin typeface="微软雅黑" panose="020B0503020204020204" pitchFamily="34" charset="-122"/>
                <a:ea typeface="微软雅黑" panose="020B0503020204020204" pitchFamily="34" charset="-122"/>
              </a:rPr>
              <a:t>concrete</a:t>
            </a:r>
            <a:r>
              <a:rPr lang="zh-CN" altLang="en-US" kern="0" dirty="0">
                <a:solidFill>
                  <a:schemeClr val="accent2"/>
                </a:solidFill>
                <a:latin typeface="微软雅黑" panose="020B0503020204020204" pitchFamily="34" charset="-122"/>
                <a:ea typeface="微软雅黑" panose="020B0503020204020204" pitchFamily="34" charset="-122"/>
              </a:rPr>
              <a:t>的</a:t>
            </a:r>
            <a:r>
              <a:rPr lang="en-US" altLang="zh-CN" kern="0" dirty="0">
                <a:solidFill>
                  <a:schemeClr val="accent2"/>
                </a:solidFill>
                <a:latin typeface="微软雅黑" panose="020B0503020204020204" pitchFamily="34" charset="-122"/>
                <a:ea typeface="微软雅黑" panose="020B0503020204020204" pitchFamily="34" charset="-122"/>
              </a:rPr>
              <a:t>Builder</a:t>
            </a:r>
            <a:endParaRPr lang="en-US" altLang="zh-CN" kern="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68830D6-7B5A-48D9-BEDE-E9A8C8BFDD4E}"/>
              </a:ext>
            </a:extLst>
          </p:cNvPr>
          <p:cNvPicPr>
            <a:picLocks noChangeAspect="1"/>
          </p:cNvPicPr>
          <p:nvPr/>
        </p:nvPicPr>
        <p:blipFill>
          <a:blip r:embed="rId3"/>
          <a:stretch>
            <a:fillRect/>
          </a:stretch>
        </p:blipFill>
        <p:spPr>
          <a:xfrm>
            <a:off x="335360" y="1412776"/>
            <a:ext cx="4267200" cy="5076825"/>
          </a:xfrm>
          <a:prstGeom prst="rect">
            <a:avLst/>
          </a:prstGeom>
        </p:spPr>
      </p:pic>
      <p:pic>
        <p:nvPicPr>
          <p:cNvPr id="3" name="图片 2">
            <a:extLst>
              <a:ext uri="{FF2B5EF4-FFF2-40B4-BE49-F238E27FC236}">
                <a16:creationId xmlns:a16="http://schemas.microsoft.com/office/drawing/2014/main" id="{8B6698AA-873C-44B4-B78B-E02A344708CD}"/>
              </a:ext>
            </a:extLst>
          </p:cNvPr>
          <p:cNvPicPr>
            <a:picLocks noChangeAspect="1"/>
          </p:cNvPicPr>
          <p:nvPr/>
        </p:nvPicPr>
        <p:blipFill>
          <a:blip r:embed="rId4"/>
          <a:stretch>
            <a:fillRect/>
          </a:stretch>
        </p:blipFill>
        <p:spPr>
          <a:xfrm>
            <a:off x="6081481" y="2000250"/>
            <a:ext cx="3324225" cy="2857500"/>
          </a:xfrm>
          <a:prstGeom prst="rect">
            <a:avLst/>
          </a:prstGeom>
        </p:spPr>
      </p:pic>
    </p:spTree>
    <p:extLst>
      <p:ext uri="{BB962C8B-B14F-4D97-AF65-F5344CB8AC3E}">
        <p14:creationId xmlns:p14="http://schemas.microsoft.com/office/powerpoint/2010/main" val="22342156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建造者模式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3"/>
            <a:ext cx="11017224" cy="57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2"/>
                </a:solidFill>
                <a:latin typeface="微软雅黑" panose="020B0503020204020204" pitchFamily="34" charset="-122"/>
                <a:ea typeface="微软雅黑" panose="020B0503020204020204" pitchFamily="34" charset="-122"/>
              </a:rPr>
              <a:t>修改本例，增加一个新的</a:t>
            </a:r>
            <a:r>
              <a:rPr lang="en-US" altLang="zh-CN" kern="0" dirty="0">
                <a:solidFill>
                  <a:schemeClr val="accent2"/>
                </a:solidFill>
                <a:latin typeface="微软雅黑" panose="020B0503020204020204" pitchFamily="34" charset="-122"/>
                <a:ea typeface="微软雅黑" panose="020B0503020204020204" pitchFamily="34" charset="-122"/>
              </a:rPr>
              <a:t>concrete</a:t>
            </a:r>
            <a:r>
              <a:rPr lang="zh-CN" altLang="en-US" kern="0" dirty="0">
                <a:solidFill>
                  <a:schemeClr val="accent2"/>
                </a:solidFill>
                <a:latin typeface="微软雅黑" panose="020B0503020204020204" pitchFamily="34" charset="-122"/>
                <a:ea typeface="微软雅黑" panose="020B0503020204020204" pitchFamily="34" charset="-122"/>
              </a:rPr>
              <a:t>的</a:t>
            </a:r>
            <a:r>
              <a:rPr lang="en-US" altLang="zh-CN" kern="0" dirty="0">
                <a:solidFill>
                  <a:schemeClr val="accent2"/>
                </a:solidFill>
                <a:latin typeface="微软雅黑" panose="020B0503020204020204" pitchFamily="34" charset="-122"/>
                <a:ea typeface="微软雅黑" panose="020B0503020204020204" pitchFamily="34" charset="-122"/>
              </a:rPr>
              <a:t>Builder</a:t>
            </a:r>
            <a:endParaRPr lang="en-US" altLang="zh-CN" kern="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B3DA72E0-F5B5-4AE5-BA02-0F45A3789E55}"/>
              </a:ext>
            </a:extLst>
          </p:cNvPr>
          <p:cNvPicPr>
            <a:picLocks noChangeAspect="1"/>
          </p:cNvPicPr>
          <p:nvPr/>
        </p:nvPicPr>
        <p:blipFill>
          <a:blip r:embed="rId3"/>
          <a:stretch>
            <a:fillRect/>
          </a:stretch>
        </p:blipFill>
        <p:spPr>
          <a:xfrm>
            <a:off x="839416" y="1502446"/>
            <a:ext cx="5876925" cy="4857750"/>
          </a:xfrm>
          <a:prstGeom prst="rect">
            <a:avLst/>
          </a:prstGeom>
        </p:spPr>
      </p:pic>
    </p:spTree>
    <p:extLst>
      <p:ext uri="{BB962C8B-B14F-4D97-AF65-F5344CB8AC3E}">
        <p14:creationId xmlns:p14="http://schemas.microsoft.com/office/powerpoint/2010/main" val="398903317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B72D3A8-2B7E-4E57-B4D4-567726318180}"/>
              </a:ext>
            </a:extLst>
          </p:cNvPr>
          <p:cNvSpPr>
            <a:spLocks noGrp="1" noChangeArrowheads="1"/>
          </p:cNvSpPr>
          <p:nvPr>
            <p:ph type="title"/>
          </p:nvPr>
        </p:nvSpPr>
        <p:spPr>
          <a:xfrm>
            <a:off x="623390" y="260649"/>
            <a:ext cx="11576993" cy="688975"/>
          </a:xfrm>
        </p:spPr>
        <p:txBody>
          <a:bodyPr/>
          <a:lstStyle/>
          <a:p>
            <a:pPr marL="0" indent="0">
              <a:lnSpc>
                <a:spcPct val="150000"/>
              </a:lnSpc>
              <a:buFont typeface="Wingdings" pitchFamily="2" charset="2"/>
              <a:buNone/>
            </a:pPr>
            <a:r>
              <a:rPr lang="en-US" altLang="zh-CN" sz="3200" dirty="0"/>
              <a:t>Homework:</a:t>
            </a:r>
          </a:p>
        </p:txBody>
      </p:sp>
      <p:sp>
        <p:nvSpPr>
          <p:cNvPr id="4" name="内容占位符 3">
            <a:extLst>
              <a:ext uri="{FF2B5EF4-FFF2-40B4-BE49-F238E27FC236}">
                <a16:creationId xmlns:a16="http://schemas.microsoft.com/office/drawing/2014/main" id="{743191BD-1137-4B8E-9EE2-1F79A9E8E24A}"/>
              </a:ext>
            </a:extLst>
          </p:cNvPr>
          <p:cNvSpPr txBox="1">
            <a:spLocks/>
          </p:cNvSpPr>
          <p:nvPr/>
        </p:nvSpPr>
        <p:spPr bwMode="auto">
          <a:xfrm>
            <a:off x="623391" y="1236605"/>
            <a:ext cx="11089233" cy="2592505"/>
          </a:xfrm>
          <a:prstGeom prst="rect">
            <a:avLst/>
          </a:prstGeom>
          <a:solidFill>
            <a:schemeClr val="tx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nSpc>
                <a:spcPct val="150000"/>
              </a:lnSpc>
              <a:buNone/>
            </a:pPr>
            <a:r>
              <a:rPr lang="en-US" altLang="zh-CN" sz="2000" kern="0" dirty="0">
                <a:solidFill>
                  <a:schemeClr val="bg1"/>
                </a:solidFill>
                <a:latin typeface="微软雅黑" panose="020B0503020204020204" pitchFamily="34" charset="-122"/>
                <a:ea typeface="微软雅黑" panose="020B0503020204020204" pitchFamily="34" charset="-122"/>
              </a:rPr>
              <a:t>1</a:t>
            </a:r>
            <a:r>
              <a:rPr lang="zh-CN" altLang="en-US" sz="2000" kern="0" dirty="0">
                <a:solidFill>
                  <a:schemeClr val="bg1"/>
                </a:solidFill>
                <a:latin typeface="微软雅黑" panose="020B0503020204020204" pitchFamily="34" charset="-122"/>
                <a:ea typeface="微软雅黑" panose="020B0503020204020204" pitchFamily="34" charset="-122"/>
              </a:rPr>
              <a:t>、阅读</a:t>
            </a:r>
            <a:r>
              <a:rPr lang="en-US" altLang="zh-CN" sz="2000" kern="0" dirty="0">
                <a:solidFill>
                  <a:schemeClr val="bg1"/>
                </a:solidFill>
                <a:latin typeface="微软雅黑" panose="020B0503020204020204" pitchFamily="34" charset="-122"/>
                <a:ea typeface="微软雅黑" panose="020B0503020204020204" pitchFamily="34" charset="-122"/>
              </a:rPr>
              <a:t>Abstract Factory</a:t>
            </a:r>
            <a:r>
              <a:rPr lang="zh-CN" altLang="en-US" sz="2000" kern="0" dirty="0">
                <a:solidFill>
                  <a:schemeClr val="bg1"/>
                </a:solidFill>
                <a:latin typeface="微软雅黑" panose="020B0503020204020204" pitchFamily="34" charset="-122"/>
                <a:ea typeface="微软雅黑" panose="020B0503020204020204" pitchFamily="34" charset="-122"/>
              </a:rPr>
              <a:t>的例子的代码，举例说明使用</a:t>
            </a:r>
            <a:r>
              <a:rPr lang="en-US" altLang="zh-CN" sz="2000" kern="0" dirty="0">
                <a:solidFill>
                  <a:schemeClr val="bg1"/>
                </a:solidFill>
                <a:latin typeface="微软雅黑" panose="020B0503020204020204" pitchFamily="34" charset="-122"/>
                <a:ea typeface="微软雅黑" panose="020B0503020204020204" pitchFamily="34" charset="-122"/>
              </a:rPr>
              <a:t>Abstract Factory</a:t>
            </a:r>
            <a:r>
              <a:rPr lang="zh-CN" altLang="en-US" sz="2000" kern="0" dirty="0">
                <a:solidFill>
                  <a:schemeClr val="bg1"/>
                </a:solidFill>
                <a:latin typeface="微软雅黑" panose="020B0503020204020204" pitchFamily="34" charset="-122"/>
                <a:ea typeface="微软雅黑" panose="020B0503020204020204" pitchFamily="34" charset="-122"/>
              </a:rPr>
              <a:t>模式的其他应用。</a:t>
            </a: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itchFamily="2" charset="2"/>
              <a:buNone/>
            </a:pP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chemeClr val="bg1">
                    <a:lumMod val="85000"/>
                  </a:schemeClr>
                </a:solidFill>
                <a:latin typeface="华文中宋" panose="02010600040101010101" pitchFamily="2" charset="-122"/>
                <a:ea typeface="华文中宋" panose="02010600040101010101" pitchFamily="2" charset="-122"/>
              </a:rPr>
              <a:t>Deadline</a:t>
            </a:r>
            <a:r>
              <a:rPr lang="zh-CN" altLang="en-US" sz="2000" dirty="0">
                <a:solidFill>
                  <a:schemeClr val="bg1">
                    <a:lumMod val="85000"/>
                  </a:schemeClr>
                </a:solidFill>
                <a:latin typeface="华文中宋" panose="02010600040101010101" pitchFamily="2" charset="-122"/>
                <a:ea typeface="华文中宋" panose="02010600040101010101" pitchFamily="2" charset="-122"/>
              </a:rPr>
              <a:t>：</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2021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年</a:t>
            </a:r>
            <a:r>
              <a:rPr lang="en-US" altLang="zh-CN" sz="2000" dirty="0">
                <a:solidFill>
                  <a:schemeClr val="bg1">
                    <a:lumMod val="85000"/>
                  </a:schemeClr>
                </a:solidFill>
                <a:latin typeface="华文中宋" panose="02010600040101010101" pitchFamily="2" charset="-122"/>
                <a:ea typeface="华文中宋" panose="02010600040101010101" pitchFamily="2" charset="-122"/>
              </a:rPr>
              <a:t>5</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月</a:t>
            </a:r>
            <a:r>
              <a:rPr lang="en-US" altLang="zh-CN" sz="2000" dirty="0">
                <a:solidFill>
                  <a:schemeClr val="bg1">
                    <a:lumMod val="85000"/>
                  </a:schemeClr>
                </a:solidFill>
                <a:latin typeface="华文中宋" panose="02010600040101010101" pitchFamily="2" charset="-122"/>
                <a:ea typeface="华文中宋" panose="02010600040101010101" pitchFamily="2" charset="-122"/>
              </a:rPr>
              <a:t>18</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日</a:t>
            </a:r>
            <a:endParaRPr lang="en-US" altLang="zh-CN" sz="2000"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zh-CN" altLang="en-US" sz="2000" dirty="0">
                <a:solidFill>
                  <a:schemeClr val="bg1">
                    <a:lumMod val="85000"/>
                  </a:schemeClr>
                </a:solidFill>
                <a:latin typeface="华文中宋" panose="02010600040101010101" pitchFamily="2" charset="-122"/>
                <a:ea typeface="华文中宋" panose="02010600040101010101" pitchFamily="2" charset="-122"/>
              </a:rPr>
              <a:t>要求：一个</a:t>
            </a:r>
            <a:r>
              <a:rPr lang="en-US" altLang="zh-CN" sz="2000" dirty="0">
                <a:solidFill>
                  <a:schemeClr val="bg1">
                    <a:lumMod val="85000"/>
                  </a:schemeClr>
                </a:solidFill>
                <a:latin typeface="华文中宋" panose="02010600040101010101" pitchFamily="2" charset="-122"/>
                <a:ea typeface="华文中宋" panose="02010600040101010101" pitchFamily="2" charset="-122"/>
              </a:rPr>
              <a:t>Word</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文档，包含：源码，系统运行截图。</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itchFamily="2" charset="2"/>
              <a:buNone/>
            </a:pP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625334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抽象工厂模式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3"/>
            <a:ext cx="11017224"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2"/>
                </a:solidFill>
                <a:latin typeface="微软雅黑" panose="020B0503020204020204" pitchFamily="34" charset="-122"/>
                <a:ea typeface="微软雅黑" panose="020B0503020204020204" pitchFamily="34" charset="-122"/>
              </a:rPr>
              <a:t>举例说明</a:t>
            </a:r>
            <a:r>
              <a:rPr lang="en-US" altLang="zh-CN" kern="0" dirty="0">
                <a:solidFill>
                  <a:schemeClr val="accent2"/>
                </a:solidFill>
                <a:latin typeface="微软雅黑" panose="020B0503020204020204" pitchFamily="34" charset="-122"/>
                <a:ea typeface="微软雅黑" panose="020B0503020204020204" pitchFamily="34" charset="-122"/>
              </a:rPr>
              <a:t>Abstract Factory</a:t>
            </a:r>
            <a:r>
              <a:rPr lang="zh-CN" altLang="en-US" kern="0" dirty="0">
                <a:solidFill>
                  <a:schemeClr val="accent2"/>
                </a:solidFill>
                <a:latin typeface="微软雅黑" panose="020B0503020204020204" pitchFamily="34" charset="-122"/>
                <a:ea typeface="微软雅黑" panose="020B0503020204020204" pitchFamily="34" charset="-122"/>
              </a:rPr>
              <a:t>模式的其他应用</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kern="0" dirty="0">
                <a:solidFill>
                  <a:schemeClr val="tx1"/>
                </a:solidFill>
                <a:latin typeface="宋体" panose="02010600030101010101" pitchFamily="2" charset="-122"/>
                <a:ea typeface="宋体" panose="02010600030101010101" pitchFamily="2" charset="-122"/>
              </a:rPr>
              <a:t>简单工厂模式、工厂模式与抽象工厂模式</a:t>
            </a:r>
            <a:endParaRPr lang="en-US" altLang="zh-CN" kern="0" dirty="0">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AD30DA4F-6C8C-49BD-91D8-AEF6231A0FE1}"/>
              </a:ext>
            </a:extLst>
          </p:cNvPr>
          <p:cNvGraphicFramePr>
            <a:graphicFrameLocks noGrp="1"/>
          </p:cNvGraphicFramePr>
          <p:nvPr>
            <p:extLst>
              <p:ext uri="{D42A27DB-BD31-4B8C-83A1-F6EECF244321}">
                <p14:modId xmlns:p14="http://schemas.microsoft.com/office/powerpoint/2010/main" val="3111608632"/>
              </p:ext>
            </p:extLst>
          </p:nvPr>
        </p:nvGraphicFramePr>
        <p:xfrm>
          <a:off x="1703512" y="2204864"/>
          <a:ext cx="8127999" cy="11017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206892960"/>
                    </a:ext>
                  </a:extLst>
                </a:gridCol>
                <a:gridCol w="2709333">
                  <a:extLst>
                    <a:ext uri="{9D8B030D-6E8A-4147-A177-3AD203B41FA5}">
                      <a16:colId xmlns:a16="http://schemas.microsoft.com/office/drawing/2014/main" val="4210966527"/>
                    </a:ext>
                  </a:extLst>
                </a:gridCol>
                <a:gridCol w="2709333">
                  <a:extLst>
                    <a:ext uri="{9D8B030D-6E8A-4147-A177-3AD203B41FA5}">
                      <a16:colId xmlns:a16="http://schemas.microsoft.com/office/drawing/2014/main" val="3617368046"/>
                    </a:ext>
                  </a:extLst>
                </a:gridCol>
              </a:tblGrid>
              <a:tr h="404149">
                <a:tc>
                  <a:txBody>
                    <a:bodyPr/>
                    <a:lstStyle/>
                    <a:p>
                      <a:r>
                        <a:rPr lang="zh-CN" altLang="en-US" dirty="0"/>
                        <a:t>简单工厂模式</a:t>
                      </a:r>
                    </a:p>
                  </a:txBody>
                  <a:tcPr/>
                </a:tc>
                <a:tc>
                  <a:txBody>
                    <a:bodyPr/>
                    <a:lstStyle/>
                    <a:p>
                      <a:r>
                        <a:rPr lang="zh-CN" altLang="en-US" dirty="0"/>
                        <a:t>工厂模式</a:t>
                      </a:r>
                    </a:p>
                  </a:txBody>
                  <a:tcPr/>
                </a:tc>
                <a:tc>
                  <a:txBody>
                    <a:bodyPr/>
                    <a:lstStyle/>
                    <a:p>
                      <a:r>
                        <a:rPr lang="zh-CN" altLang="en-US" dirty="0"/>
                        <a:t>抽象工厂模式</a:t>
                      </a:r>
                    </a:p>
                  </a:txBody>
                  <a:tcPr/>
                </a:tc>
                <a:extLst>
                  <a:ext uri="{0D108BD9-81ED-4DB2-BD59-A6C34878D82A}">
                    <a16:rowId xmlns:a16="http://schemas.microsoft.com/office/drawing/2014/main" val="1575275126"/>
                  </a:ext>
                </a:extLst>
              </a:tr>
              <a:tr h="697571">
                <a:tc>
                  <a:txBody>
                    <a:bodyPr/>
                    <a:lstStyle/>
                    <a:p>
                      <a:r>
                        <a:rPr lang="zh-CN" altLang="en-US" dirty="0"/>
                        <a:t>一个工厂生产鼠标</a:t>
                      </a:r>
                    </a:p>
                  </a:txBody>
                  <a:tcPr/>
                </a:tc>
                <a:tc>
                  <a:txBody>
                    <a:bodyPr/>
                    <a:lstStyle/>
                    <a:p>
                      <a:r>
                        <a:rPr lang="zh-CN" altLang="en-US" dirty="0"/>
                        <a:t>不同工厂生产不同品牌的鼠标</a:t>
                      </a:r>
                    </a:p>
                  </a:txBody>
                  <a:tcPr/>
                </a:tc>
                <a:tc>
                  <a:txBody>
                    <a:bodyPr/>
                    <a:lstStyle/>
                    <a:p>
                      <a:r>
                        <a:rPr lang="zh-CN" altLang="en-US" dirty="0"/>
                        <a:t>不同工厂生产不同品牌的鼠标和键盘</a:t>
                      </a:r>
                    </a:p>
                  </a:txBody>
                  <a:tcPr/>
                </a:tc>
                <a:extLst>
                  <a:ext uri="{0D108BD9-81ED-4DB2-BD59-A6C34878D82A}">
                    <a16:rowId xmlns:a16="http://schemas.microsoft.com/office/drawing/2014/main" val="4290794752"/>
                  </a:ext>
                </a:extLst>
              </a:tr>
            </a:tbl>
          </a:graphicData>
        </a:graphic>
      </p:graphicFrame>
    </p:spTree>
    <p:extLst>
      <p:ext uri="{BB962C8B-B14F-4D97-AF65-F5344CB8AC3E}">
        <p14:creationId xmlns:p14="http://schemas.microsoft.com/office/powerpoint/2010/main" val="1069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抽象工厂模式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3"/>
            <a:ext cx="11017224"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2"/>
                </a:solidFill>
                <a:latin typeface="微软雅黑" panose="020B0503020204020204" pitchFamily="34" charset="-122"/>
                <a:ea typeface="微软雅黑" panose="020B0503020204020204" pitchFamily="34" charset="-122"/>
              </a:rPr>
              <a:t>举例说明</a:t>
            </a:r>
            <a:r>
              <a:rPr lang="en-US" altLang="zh-CN" kern="0" dirty="0">
                <a:solidFill>
                  <a:schemeClr val="accent2"/>
                </a:solidFill>
                <a:latin typeface="微软雅黑" panose="020B0503020204020204" pitchFamily="34" charset="-122"/>
                <a:ea typeface="微软雅黑" panose="020B0503020204020204" pitchFamily="34" charset="-122"/>
              </a:rPr>
              <a:t>Abstract Factory</a:t>
            </a:r>
            <a:r>
              <a:rPr lang="zh-CN" altLang="en-US" kern="0" dirty="0">
                <a:solidFill>
                  <a:schemeClr val="accent2"/>
                </a:solidFill>
                <a:latin typeface="微软雅黑" panose="020B0503020204020204" pitchFamily="34" charset="-122"/>
                <a:ea typeface="微软雅黑" panose="020B0503020204020204" pitchFamily="34" charset="-122"/>
              </a:rPr>
              <a:t>模式的其他应用</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kern="0" dirty="0">
                <a:solidFill>
                  <a:schemeClr val="tx1"/>
                </a:solidFill>
                <a:latin typeface="宋体" panose="02010600030101010101" pitchFamily="2" charset="-122"/>
                <a:ea typeface="宋体" panose="02010600030101010101" pitchFamily="2" charset="-122"/>
              </a:rPr>
              <a:t>简单工厂模式、工厂模式与抽象工厂模式</a:t>
            </a:r>
            <a:endParaRPr lang="en-US" altLang="zh-CN" kern="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EE01481-47AD-465B-82FE-30290DB1269F}"/>
              </a:ext>
            </a:extLst>
          </p:cNvPr>
          <p:cNvPicPr/>
          <p:nvPr/>
        </p:nvPicPr>
        <p:blipFill>
          <a:blip r:embed="rId3"/>
          <a:stretch>
            <a:fillRect/>
          </a:stretch>
        </p:blipFill>
        <p:spPr>
          <a:xfrm>
            <a:off x="1631504" y="2564904"/>
            <a:ext cx="8928992" cy="2952328"/>
          </a:xfrm>
          <a:prstGeom prst="rect">
            <a:avLst/>
          </a:prstGeom>
          <a:noFill/>
          <a:ln>
            <a:noFill/>
          </a:ln>
        </p:spPr>
      </p:pic>
    </p:spTree>
    <p:extLst>
      <p:ext uri="{BB962C8B-B14F-4D97-AF65-F5344CB8AC3E}">
        <p14:creationId xmlns:p14="http://schemas.microsoft.com/office/powerpoint/2010/main" val="74341585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抽象工厂模式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3"/>
            <a:ext cx="11017224"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2"/>
                </a:solidFill>
                <a:latin typeface="微软雅黑" panose="020B0503020204020204" pitchFamily="34" charset="-122"/>
                <a:ea typeface="微软雅黑" panose="020B0503020204020204" pitchFamily="34" charset="-122"/>
              </a:rPr>
              <a:t>举例说明</a:t>
            </a:r>
            <a:r>
              <a:rPr lang="en-US" altLang="zh-CN" kern="0" dirty="0">
                <a:solidFill>
                  <a:schemeClr val="accent2"/>
                </a:solidFill>
                <a:latin typeface="微软雅黑" panose="020B0503020204020204" pitchFamily="34" charset="-122"/>
                <a:ea typeface="微软雅黑" panose="020B0503020204020204" pitchFamily="34" charset="-122"/>
              </a:rPr>
              <a:t>Abstract Factory</a:t>
            </a:r>
            <a:r>
              <a:rPr lang="zh-CN" altLang="en-US" kern="0" dirty="0">
                <a:solidFill>
                  <a:schemeClr val="accent2"/>
                </a:solidFill>
                <a:latin typeface="微软雅黑" panose="020B0503020204020204" pitchFamily="34" charset="-122"/>
                <a:ea typeface="微软雅黑" panose="020B0503020204020204" pitchFamily="34" charset="-122"/>
              </a:rPr>
              <a:t>模式的其他应用</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kern="0" dirty="0">
                <a:solidFill>
                  <a:schemeClr val="tx1"/>
                </a:solidFill>
                <a:latin typeface="宋体" panose="02010600030101010101" pitchFamily="2" charset="-122"/>
                <a:ea typeface="宋体" panose="02010600030101010101" pitchFamily="2" charset="-122"/>
              </a:rPr>
              <a:t>简单工厂模式、工厂模式与抽象工厂模式</a:t>
            </a:r>
            <a:endParaRPr lang="en-US" altLang="zh-CN" kern="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24117D43-756A-438A-9BB5-0E96DEBB2FC6}"/>
              </a:ext>
            </a:extLst>
          </p:cNvPr>
          <p:cNvPicPr/>
          <p:nvPr/>
        </p:nvPicPr>
        <p:blipFill>
          <a:blip r:embed="rId3"/>
          <a:stretch>
            <a:fillRect/>
          </a:stretch>
        </p:blipFill>
        <p:spPr>
          <a:xfrm>
            <a:off x="1271464" y="2564904"/>
            <a:ext cx="8706088" cy="2967772"/>
          </a:xfrm>
          <a:prstGeom prst="rect">
            <a:avLst/>
          </a:prstGeom>
          <a:noFill/>
          <a:ln>
            <a:noFill/>
          </a:ln>
        </p:spPr>
      </p:pic>
    </p:spTree>
    <p:extLst>
      <p:ext uri="{BB962C8B-B14F-4D97-AF65-F5344CB8AC3E}">
        <p14:creationId xmlns:p14="http://schemas.microsoft.com/office/powerpoint/2010/main" val="190021552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抽象工厂模式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3"/>
            <a:ext cx="11017224"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2"/>
                </a:solidFill>
                <a:latin typeface="微软雅黑" panose="020B0503020204020204" pitchFamily="34" charset="-122"/>
                <a:ea typeface="微软雅黑" panose="020B0503020204020204" pitchFamily="34" charset="-122"/>
              </a:rPr>
              <a:t>举例说明</a:t>
            </a:r>
            <a:r>
              <a:rPr lang="en-US" altLang="zh-CN" kern="0" dirty="0">
                <a:solidFill>
                  <a:schemeClr val="accent2"/>
                </a:solidFill>
                <a:latin typeface="微软雅黑" panose="020B0503020204020204" pitchFamily="34" charset="-122"/>
                <a:ea typeface="微软雅黑" panose="020B0503020204020204" pitchFamily="34" charset="-122"/>
              </a:rPr>
              <a:t>Abstract Factory</a:t>
            </a:r>
            <a:r>
              <a:rPr lang="zh-CN" altLang="en-US" kern="0" dirty="0">
                <a:solidFill>
                  <a:schemeClr val="accent2"/>
                </a:solidFill>
                <a:latin typeface="微软雅黑" panose="020B0503020204020204" pitchFamily="34" charset="-122"/>
                <a:ea typeface="微软雅黑" panose="020B0503020204020204" pitchFamily="34" charset="-122"/>
              </a:rPr>
              <a:t>模式的其他应用</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kern="0" dirty="0">
                <a:solidFill>
                  <a:schemeClr val="tx1"/>
                </a:solidFill>
                <a:latin typeface="宋体" panose="02010600030101010101" pitchFamily="2" charset="-122"/>
                <a:ea typeface="宋体" panose="02010600030101010101" pitchFamily="2" charset="-122"/>
              </a:rPr>
              <a:t>简单工厂模式、工厂模式与抽象工厂模式</a:t>
            </a:r>
            <a:endParaRPr lang="en-US" altLang="zh-CN" kern="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7752B94-FA7D-45A1-AC48-28A17BF81B74}"/>
              </a:ext>
            </a:extLst>
          </p:cNvPr>
          <p:cNvPicPr/>
          <p:nvPr/>
        </p:nvPicPr>
        <p:blipFill>
          <a:blip r:embed="rId3"/>
          <a:stretch>
            <a:fillRect/>
          </a:stretch>
        </p:blipFill>
        <p:spPr>
          <a:xfrm>
            <a:off x="1703512" y="2180907"/>
            <a:ext cx="8919572" cy="3840380"/>
          </a:xfrm>
          <a:prstGeom prst="rect">
            <a:avLst/>
          </a:prstGeom>
          <a:noFill/>
          <a:ln>
            <a:noFill/>
          </a:ln>
        </p:spPr>
      </p:pic>
    </p:spTree>
    <p:extLst>
      <p:ext uri="{BB962C8B-B14F-4D97-AF65-F5344CB8AC3E}">
        <p14:creationId xmlns:p14="http://schemas.microsoft.com/office/powerpoint/2010/main" val="45939969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抽象工厂模式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3"/>
            <a:ext cx="11017224"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2"/>
                </a:solidFill>
                <a:latin typeface="微软雅黑" panose="020B0503020204020204" pitchFamily="34" charset="-122"/>
                <a:ea typeface="微软雅黑" panose="020B0503020204020204" pitchFamily="34" charset="-122"/>
              </a:rPr>
              <a:t>举例说明</a:t>
            </a:r>
            <a:r>
              <a:rPr lang="en-US" altLang="zh-CN" kern="0" dirty="0">
                <a:solidFill>
                  <a:schemeClr val="accent2"/>
                </a:solidFill>
                <a:latin typeface="微软雅黑" panose="020B0503020204020204" pitchFamily="34" charset="-122"/>
                <a:ea typeface="微软雅黑" panose="020B0503020204020204" pitchFamily="34" charset="-122"/>
              </a:rPr>
              <a:t>Abstract Factory</a:t>
            </a:r>
            <a:r>
              <a:rPr lang="zh-CN" altLang="en-US" kern="0" dirty="0">
                <a:solidFill>
                  <a:schemeClr val="accent2"/>
                </a:solidFill>
                <a:latin typeface="微软雅黑" panose="020B0503020204020204" pitchFamily="34" charset="-122"/>
                <a:ea typeface="微软雅黑" panose="020B0503020204020204" pitchFamily="34" charset="-122"/>
              </a:rPr>
              <a:t>模式的其他应用</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kern="0" dirty="0">
                <a:solidFill>
                  <a:schemeClr val="tx1"/>
                </a:solidFill>
                <a:latin typeface="宋体" panose="02010600030101010101" pitchFamily="2" charset="-122"/>
                <a:ea typeface="宋体" panose="02010600030101010101" pitchFamily="2" charset="-122"/>
              </a:rPr>
              <a:t>简单工厂模式、工厂模式与抽象工厂模式</a:t>
            </a:r>
            <a:endParaRPr lang="en-US" altLang="zh-CN" kern="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56F874D5-3F04-44E2-8E5B-55D557D41F3B}"/>
              </a:ext>
            </a:extLst>
          </p:cNvPr>
          <p:cNvPicPr/>
          <p:nvPr/>
        </p:nvPicPr>
        <p:blipFill>
          <a:blip r:embed="rId3"/>
          <a:stretch>
            <a:fillRect/>
          </a:stretch>
        </p:blipFill>
        <p:spPr>
          <a:xfrm>
            <a:off x="2351584" y="2204864"/>
            <a:ext cx="7200800" cy="3664580"/>
          </a:xfrm>
          <a:prstGeom prst="rect">
            <a:avLst/>
          </a:prstGeom>
          <a:noFill/>
          <a:ln>
            <a:noFill/>
          </a:ln>
        </p:spPr>
      </p:pic>
    </p:spTree>
    <p:extLst>
      <p:ext uri="{BB962C8B-B14F-4D97-AF65-F5344CB8AC3E}">
        <p14:creationId xmlns:p14="http://schemas.microsoft.com/office/powerpoint/2010/main" val="559011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B72D3A8-2B7E-4E57-B4D4-567726318180}"/>
              </a:ext>
            </a:extLst>
          </p:cNvPr>
          <p:cNvSpPr>
            <a:spLocks noGrp="1" noChangeArrowheads="1"/>
          </p:cNvSpPr>
          <p:nvPr>
            <p:ph type="title"/>
          </p:nvPr>
        </p:nvSpPr>
        <p:spPr>
          <a:xfrm>
            <a:off x="623390" y="260649"/>
            <a:ext cx="11576993" cy="688975"/>
          </a:xfrm>
        </p:spPr>
        <p:txBody>
          <a:bodyPr/>
          <a:lstStyle/>
          <a:p>
            <a:pPr marL="0" indent="0">
              <a:lnSpc>
                <a:spcPct val="150000"/>
              </a:lnSpc>
              <a:buFont typeface="Wingdings" pitchFamily="2" charset="2"/>
              <a:buNone/>
            </a:pPr>
            <a:r>
              <a:rPr lang="en-US" altLang="zh-CN" sz="3200" dirty="0"/>
              <a:t>Homework:</a:t>
            </a:r>
          </a:p>
        </p:txBody>
      </p:sp>
      <p:sp>
        <p:nvSpPr>
          <p:cNvPr id="4" name="内容占位符 3">
            <a:extLst>
              <a:ext uri="{FF2B5EF4-FFF2-40B4-BE49-F238E27FC236}">
                <a16:creationId xmlns:a16="http://schemas.microsoft.com/office/drawing/2014/main" id="{743191BD-1137-4B8E-9EE2-1F79A9E8E24A}"/>
              </a:ext>
            </a:extLst>
          </p:cNvPr>
          <p:cNvSpPr txBox="1">
            <a:spLocks/>
          </p:cNvSpPr>
          <p:nvPr/>
        </p:nvSpPr>
        <p:spPr bwMode="auto">
          <a:xfrm>
            <a:off x="478880" y="2060848"/>
            <a:ext cx="11089233" cy="2592505"/>
          </a:xfrm>
          <a:prstGeom prst="rect">
            <a:avLst/>
          </a:prstGeom>
          <a:solidFill>
            <a:schemeClr val="tx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nSpc>
                <a:spcPct val="150000"/>
              </a:lnSpc>
              <a:buNone/>
            </a:pPr>
            <a:r>
              <a:rPr lang="en-US" altLang="zh-CN" sz="2000" kern="0" dirty="0">
                <a:solidFill>
                  <a:schemeClr val="bg1"/>
                </a:solidFill>
                <a:latin typeface="微软雅黑" panose="020B0503020204020204" pitchFamily="34" charset="-122"/>
                <a:ea typeface="微软雅黑" panose="020B0503020204020204" pitchFamily="34" charset="-122"/>
              </a:rPr>
              <a:t>1</a:t>
            </a:r>
            <a:r>
              <a:rPr lang="zh-CN" altLang="en-US" sz="2000" kern="0" dirty="0">
                <a:solidFill>
                  <a:schemeClr val="bg1"/>
                </a:solidFill>
                <a:latin typeface="微软雅黑" panose="020B0503020204020204" pitchFamily="34" charset="-122"/>
                <a:ea typeface="微软雅黑" panose="020B0503020204020204" pitchFamily="34" charset="-122"/>
              </a:rPr>
              <a:t>、试用</a:t>
            </a:r>
            <a:r>
              <a:rPr lang="en-US" altLang="zh-CN" sz="2000" kern="0" dirty="0">
                <a:solidFill>
                  <a:schemeClr val="bg1"/>
                </a:solidFill>
                <a:latin typeface="微软雅黑" panose="020B0503020204020204" pitchFamily="34" charset="-122"/>
                <a:ea typeface="微软雅黑" panose="020B0503020204020204" pitchFamily="34" charset="-122"/>
              </a:rPr>
              <a:t>Bridge</a:t>
            </a:r>
            <a:r>
              <a:rPr lang="zh-CN" altLang="en-US" sz="2000" kern="0" dirty="0">
                <a:solidFill>
                  <a:schemeClr val="bg1"/>
                </a:solidFill>
                <a:latin typeface="微软雅黑" panose="020B0503020204020204" pitchFamily="34" charset="-122"/>
                <a:ea typeface="微软雅黑" panose="020B0503020204020204" pitchFamily="34" charset="-122"/>
              </a:rPr>
              <a:t>模式完成下列事情：饮料的杯子有大、中、小；行为有：加奶，加糖，啥都不加。</a:t>
            </a: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itchFamily="2" charset="2"/>
              <a:buNone/>
            </a:pP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chemeClr val="bg1">
                    <a:lumMod val="85000"/>
                  </a:schemeClr>
                </a:solidFill>
                <a:latin typeface="华文中宋" panose="02010600040101010101" pitchFamily="2" charset="-122"/>
                <a:ea typeface="华文中宋" panose="02010600040101010101" pitchFamily="2" charset="-122"/>
              </a:rPr>
              <a:t>Deadline</a:t>
            </a:r>
            <a:r>
              <a:rPr lang="zh-CN" altLang="en-US" sz="2000" dirty="0">
                <a:solidFill>
                  <a:schemeClr val="bg1">
                    <a:lumMod val="85000"/>
                  </a:schemeClr>
                </a:solidFill>
                <a:latin typeface="华文中宋" panose="02010600040101010101" pitchFamily="2" charset="-122"/>
                <a:ea typeface="华文中宋" panose="02010600040101010101" pitchFamily="2" charset="-122"/>
              </a:rPr>
              <a:t>：</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2021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年</a:t>
            </a:r>
            <a:r>
              <a:rPr lang="en-US" altLang="zh-CN" sz="2000" dirty="0">
                <a:solidFill>
                  <a:schemeClr val="bg1">
                    <a:lumMod val="85000"/>
                  </a:schemeClr>
                </a:solidFill>
                <a:latin typeface="华文中宋" panose="02010600040101010101" pitchFamily="2" charset="-122"/>
                <a:ea typeface="华文中宋" panose="02010600040101010101" pitchFamily="2" charset="-122"/>
              </a:rPr>
              <a:t>5</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月</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25</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日</a:t>
            </a:r>
            <a:endParaRPr lang="en-US" altLang="zh-CN" sz="2000"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zh-CN" altLang="en-US" sz="2000" dirty="0">
                <a:solidFill>
                  <a:schemeClr val="bg1">
                    <a:lumMod val="85000"/>
                  </a:schemeClr>
                </a:solidFill>
                <a:latin typeface="华文中宋" panose="02010600040101010101" pitchFamily="2" charset="-122"/>
                <a:ea typeface="华文中宋" panose="02010600040101010101" pitchFamily="2" charset="-122"/>
              </a:rPr>
              <a:t>要求：一个</a:t>
            </a:r>
            <a:r>
              <a:rPr lang="en-US" altLang="zh-CN" sz="2000" dirty="0">
                <a:solidFill>
                  <a:schemeClr val="bg1">
                    <a:lumMod val="85000"/>
                  </a:schemeClr>
                </a:solidFill>
                <a:latin typeface="华文中宋" panose="02010600040101010101" pitchFamily="2" charset="-122"/>
                <a:ea typeface="华文中宋" panose="02010600040101010101" pitchFamily="2" charset="-122"/>
              </a:rPr>
              <a:t>Word</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文档，包含：源码，系统运行截图。</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Font typeface="Wingdings" pitchFamily="2" charset="2"/>
              <a:buNone/>
            </a:pP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424939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en-US" altLang="zh-CN" dirty="0">
                <a:latin typeface="华文中宋" panose="02010600040101010101" pitchFamily="2" charset="-122"/>
                <a:ea typeface="华文中宋" panose="02010600040101010101" pitchFamily="2" charset="-122"/>
              </a:rPr>
              <a:t>Bridge</a:t>
            </a:r>
            <a:r>
              <a:rPr lang="zh-CN" altLang="en-US" dirty="0">
                <a:latin typeface="华文中宋" panose="02010600040101010101" pitchFamily="2" charset="-122"/>
                <a:ea typeface="华文中宋" panose="02010600040101010101" pitchFamily="2" charset="-122"/>
              </a:rPr>
              <a:t>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017224" cy="151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6"/>
                </a:solidFill>
                <a:latin typeface="微软雅黑" panose="020B0503020204020204" pitchFamily="34" charset="-122"/>
                <a:ea typeface="微软雅黑" panose="020B0503020204020204" pitchFamily="34" charset="-122"/>
              </a:rPr>
              <a:t>饮料的杯子有大、中、小；行为有：加奶，加糖，啥都不加</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kern="0" dirty="0">
                <a:solidFill>
                  <a:schemeClr val="tx1"/>
                </a:solidFill>
                <a:latin typeface="宋体" panose="02010600030101010101" pitchFamily="2" charset="-122"/>
                <a:ea typeface="宋体" panose="02010600030101010101" pitchFamily="2" charset="-122"/>
              </a:rPr>
              <a:t>抽象与行为划分开来，各自独立但能动态结合</a:t>
            </a:r>
            <a:endParaRPr lang="en-US" altLang="zh-CN" kern="0"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kern="0" dirty="0">
                <a:solidFill>
                  <a:schemeClr val="tx1"/>
                </a:solidFill>
                <a:latin typeface="宋体" panose="02010600030101010101" pitchFamily="2" charset="-122"/>
                <a:ea typeface="宋体" panose="02010600030101010101" pitchFamily="2" charset="-122"/>
              </a:rPr>
              <a:t>两个维度，哪个是抽象？哪个是桥接？</a:t>
            </a:r>
            <a:endParaRPr lang="en-US" altLang="zh-CN" kern="0"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Char char="Ø"/>
            </a:pPr>
            <a:endParaRPr lang="en-US" altLang="zh-CN" b="0" kern="0" dirty="0">
              <a:solidFill>
                <a:schemeClr val="tx1"/>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B4032DF4-C466-453C-9C9C-2136DD9C36F6}"/>
              </a:ext>
            </a:extLst>
          </p:cNvPr>
          <p:cNvPicPr/>
          <p:nvPr/>
        </p:nvPicPr>
        <p:blipFill>
          <a:blip r:embed="rId3"/>
          <a:stretch>
            <a:fillRect/>
          </a:stretch>
        </p:blipFill>
        <p:spPr>
          <a:xfrm>
            <a:off x="802035" y="2564904"/>
            <a:ext cx="10585176" cy="3168351"/>
          </a:xfrm>
          <a:prstGeom prst="rect">
            <a:avLst/>
          </a:prstGeom>
        </p:spPr>
      </p:pic>
    </p:spTree>
    <p:extLst>
      <p:ext uri="{BB962C8B-B14F-4D97-AF65-F5344CB8AC3E}">
        <p14:creationId xmlns:p14="http://schemas.microsoft.com/office/powerpoint/2010/main" val="293331764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单例模式</a:t>
            </a:r>
          </a:p>
        </p:txBody>
      </p:sp>
      <p:sp>
        <p:nvSpPr>
          <p:cNvPr id="79875" name="Rectangle 3">
            <a:extLst>
              <a:ext uri="{FF2B5EF4-FFF2-40B4-BE49-F238E27FC236}">
                <a16:creationId xmlns:a16="http://schemas.microsoft.com/office/drawing/2014/main" id="{B2D9A543-9686-4E71-80C0-10A9398E41FD}"/>
              </a:ext>
            </a:extLst>
          </p:cNvPr>
          <p:cNvSpPr>
            <a:spLocks noGrp="1" noChangeArrowheads="1"/>
          </p:cNvSpPr>
          <p:nvPr>
            <p:ph type="body" idx="1"/>
          </p:nvPr>
        </p:nvSpPr>
        <p:spPr>
          <a:xfrm>
            <a:off x="335360" y="836712"/>
            <a:ext cx="11017224" cy="5760639"/>
          </a:xfrm>
        </p:spPr>
        <p:txBody>
          <a:bodyPr/>
          <a:lstStyle/>
          <a:p>
            <a:pPr eaLnBrk="1" hangingPunct="1">
              <a:lnSpc>
                <a:spcPct val="150000"/>
              </a:lnSpc>
              <a:buFont typeface="Wingdings" panose="05000000000000000000" pitchFamily="2" charset="2"/>
              <a:buChar char="u"/>
            </a:pPr>
            <a:r>
              <a:rPr lang="zh-CN" altLang="en-US" dirty="0">
                <a:solidFill>
                  <a:schemeClr val="accent6"/>
                </a:solidFill>
                <a:latin typeface="微软雅黑" panose="020B0503020204020204" pitchFamily="34" charset="-122"/>
                <a:ea typeface="微软雅黑" panose="020B0503020204020204" pitchFamily="34" charset="-122"/>
              </a:rPr>
              <a:t>用</a:t>
            </a:r>
            <a:r>
              <a:rPr lang="en-US" altLang="zh-CN" dirty="0">
                <a:solidFill>
                  <a:schemeClr val="accent6"/>
                </a:solidFill>
                <a:latin typeface="微软雅黑" panose="020B0503020204020204" pitchFamily="34" charset="-122"/>
                <a:ea typeface="微软雅黑" panose="020B0503020204020204" pitchFamily="34" charset="-122"/>
              </a:rPr>
              <a:t>Java</a:t>
            </a:r>
            <a:r>
              <a:rPr lang="zh-CN" altLang="en-US" dirty="0">
                <a:solidFill>
                  <a:schemeClr val="accent6"/>
                </a:solidFill>
                <a:latin typeface="微软雅黑" panose="020B0503020204020204" pitchFamily="34" charset="-122"/>
                <a:ea typeface="微软雅黑" panose="020B0503020204020204" pitchFamily="34" charset="-122"/>
              </a:rPr>
              <a:t>书写具有双向枷锁功能的孤子模式（</a:t>
            </a:r>
            <a:r>
              <a:rPr lang="en-US" altLang="zh-CN" dirty="0">
                <a:solidFill>
                  <a:schemeClr val="accent6"/>
                </a:solidFill>
                <a:latin typeface="微软雅黑" panose="020B0503020204020204" pitchFamily="34" charset="-122"/>
                <a:ea typeface="微软雅黑" panose="020B0503020204020204" pitchFamily="34" charset="-122"/>
              </a:rPr>
              <a:t>volatile </a:t>
            </a:r>
            <a:r>
              <a:rPr lang="zh-CN" altLang="en-US" dirty="0">
                <a:solidFill>
                  <a:schemeClr val="accent6"/>
                </a:solidFill>
                <a:latin typeface="微软雅黑" panose="020B0503020204020204" pitchFamily="34" charset="-122"/>
                <a:ea typeface="微软雅黑" panose="020B0503020204020204" pitchFamily="34" charset="-122"/>
              </a:rPr>
              <a:t>，</a:t>
            </a:r>
            <a:r>
              <a:rPr lang="en-US" altLang="zh-CN" dirty="0">
                <a:solidFill>
                  <a:schemeClr val="accent6"/>
                </a:solidFill>
                <a:latin typeface="微软雅黑" panose="020B0503020204020204" pitchFamily="34" charset="-122"/>
                <a:ea typeface="微软雅黑" panose="020B0503020204020204" pitchFamily="34" charset="-122"/>
              </a:rPr>
              <a:t>synchronized</a:t>
            </a:r>
            <a:r>
              <a:rPr lang="zh-CN" altLang="en-US" dirty="0">
                <a:solidFill>
                  <a:schemeClr val="accent6"/>
                </a:solidFill>
                <a:latin typeface="微软雅黑" panose="020B0503020204020204" pitchFamily="34" charset="-122"/>
                <a:ea typeface="微软雅黑" panose="020B0503020204020204" pitchFamily="34" charset="-122"/>
              </a:rPr>
              <a:t>）</a:t>
            </a:r>
            <a:r>
              <a:rPr lang="en-US" altLang="zh-CN" dirty="0">
                <a:solidFill>
                  <a:schemeClr val="accent6"/>
                </a:solidFill>
                <a:latin typeface="Arial Black" panose="020B0A04020102020204" pitchFamily="34" charset="0"/>
                <a:ea typeface="华文中宋" panose="02010600040101010101" pitchFamily="2" charset="-122"/>
              </a:rPr>
              <a:t> </a:t>
            </a:r>
          </a:p>
          <a:p>
            <a:pPr eaLnBrk="1" hangingPunct="1">
              <a:lnSpc>
                <a:spcPct val="150000"/>
              </a:lnSpc>
              <a:buFont typeface="Wingdings" panose="05000000000000000000" pitchFamily="2" charset="2"/>
              <a:buChar char="Ø"/>
            </a:pPr>
            <a:r>
              <a:rPr lang="en-US" altLang="zh-CN" b="0" dirty="0">
                <a:solidFill>
                  <a:schemeClr val="tx1"/>
                </a:solidFill>
                <a:ea typeface="华文中宋" panose="02010600040101010101" pitchFamily="2" charset="-122"/>
              </a:rPr>
              <a:t>Volatile</a:t>
            </a:r>
            <a:r>
              <a:rPr lang="zh-CN" altLang="en-US" b="0" dirty="0">
                <a:solidFill>
                  <a:schemeClr val="tx1"/>
                </a:solidFill>
                <a:ea typeface="华文中宋" panose="02010600040101010101" pitchFamily="2" charset="-122"/>
              </a:rPr>
              <a:t>修饰的变量不会被重排序，读取时保证读取最新写入的数据</a:t>
            </a:r>
            <a:endParaRPr lang="en-US" altLang="zh-CN" b="0" dirty="0">
              <a:solidFill>
                <a:schemeClr val="tx1"/>
              </a:solidFill>
              <a:ea typeface="华文中宋" panose="02010600040101010101" pitchFamily="2" charset="-122"/>
            </a:endParaRPr>
          </a:p>
          <a:p>
            <a:pPr eaLnBrk="1" hangingPunct="1">
              <a:lnSpc>
                <a:spcPct val="150000"/>
              </a:lnSpc>
              <a:buFont typeface="Wingdings" panose="05000000000000000000" pitchFamily="2" charset="2"/>
              <a:buChar char="Ø"/>
            </a:pPr>
            <a:r>
              <a:rPr lang="zh-CN" altLang="en-US" b="0" dirty="0">
                <a:solidFill>
                  <a:schemeClr val="tx1"/>
                </a:solidFill>
                <a:ea typeface="华文中宋" panose="02010600040101010101" pitchFamily="2" charset="-122"/>
              </a:rPr>
              <a:t>加锁保证线程安全</a:t>
            </a:r>
            <a:endParaRPr lang="en-US" altLang="zh-CN" b="0" dirty="0">
              <a:solidFill>
                <a:schemeClr val="tx1"/>
              </a:solidFill>
              <a:ea typeface="华文中宋" panose="02010600040101010101" pitchFamily="2" charset="-122"/>
            </a:endParaRPr>
          </a:p>
          <a:p>
            <a:pPr eaLnBrk="1" hangingPunct="1">
              <a:lnSpc>
                <a:spcPct val="150000"/>
              </a:lnSpc>
              <a:buFont typeface="Wingdings" panose="05000000000000000000" pitchFamily="2" charset="2"/>
              <a:buChar char="Ø"/>
            </a:pPr>
            <a:endParaRPr lang="en-US" altLang="zh-CN" b="0" dirty="0">
              <a:solidFill>
                <a:schemeClr val="tx1"/>
              </a:solidFill>
              <a:ea typeface="华文楷体" panose="02010600040101010101" pitchFamily="2" charset="-122"/>
            </a:endParaRPr>
          </a:p>
          <a:p>
            <a:pPr marL="628650" lvl="1" indent="0" eaLnBrk="1" hangingPunct="1">
              <a:lnSpc>
                <a:spcPct val="150000"/>
              </a:lnSpc>
              <a:buNone/>
            </a:pPr>
            <a:endParaRPr lang="zh-CN" altLang="en-US" sz="2400" b="0" dirty="0">
              <a:solidFill>
                <a:schemeClr val="tx1"/>
              </a:solidFill>
              <a:latin typeface="Arial Black" panose="020B0A04020102020204" pitchFamily="34" charset="0"/>
              <a:ea typeface="华文中宋" panose="02010600040101010101" pitchFamily="2" charset="-122"/>
            </a:endParaRPr>
          </a:p>
        </p:txBody>
      </p:sp>
      <p:sp>
        <p:nvSpPr>
          <p:cNvPr id="2" name="Rectangle 1"/>
          <p:cNvSpPr>
            <a:spLocks noChangeArrowheads="1"/>
          </p:cNvSpPr>
          <p:nvPr/>
        </p:nvSpPr>
        <p:spPr bwMode="auto">
          <a:xfrm>
            <a:off x="4079776" y="2319257"/>
            <a:ext cx="6624736" cy="427809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7832"/>
                </a:solidFill>
                <a:effectLst/>
                <a:latin typeface="Arial Unicode MS"/>
                <a:ea typeface="Fira Code"/>
              </a:rPr>
              <a:t>class </a:t>
            </a:r>
            <a:r>
              <a:rPr kumimoji="0" lang="zh-CN" altLang="zh-CN" sz="1600" b="0" i="0" u="none" strike="noStrike" cap="none" normalizeH="0" baseline="0" dirty="0">
                <a:ln>
                  <a:noFill/>
                </a:ln>
                <a:solidFill>
                  <a:srgbClr val="A9B7C6"/>
                </a:solidFill>
                <a:effectLst/>
                <a:latin typeface="Arial Unicode MS"/>
                <a:ea typeface="Fira Code"/>
              </a:rPr>
              <a:t>Singleton{</a:t>
            </a:r>
            <a:br>
              <a:rPr kumimoji="0" lang="zh-CN" altLang="zh-CN" sz="1600" b="0" i="0" u="none" strike="noStrike" cap="none" normalizeH="0" baseline="0" dirty="0">
                <a:ln>
                  <a:noFill/>
                </a:ln>
                <a:solidFill>
                  <a:srgbClr val="A9B7C6"/>
                </a:solidFill>
                <a:effectLst/>
                <a:latin typeface="Arial Unicode MS"/>
                <a:ea typeface="Fira Code"/>
              </a:rPr>
            </a:br>
            <a:r>
              <a:rPr kumimoji="0" lang="zh-CN" altLang="zh-CN" sz="1600" b="0" i="0" u="none" strike="noStrike" cap="none" normalizeH="0" baseline="0" dirty="0">
                <a:ln>
                  <a:noFill/>
                </a:ln>
                <a:solidFill>
                  <a:srgbClr val="A9B7C6"/>
                </a:solidFill>
                <a:effectLst/>
                <a:latin typeface="Arial Unicode MS"/>
                <a:ea typeface="Fira Code"/>
              </a:rPr>
              <a:t>         </a:t>
            </a:r>
            <a:r>
              <a:rPr kumimoji="0" lang="zh-CN" altLang="zh-CN" sz="1600" b="0" i="0" u="none" strike="noStrike" cap="none" normalizeH="0" baseline="0" dirty="0">
                <a:ln>
                  <a:noFill/>
                </a:ln>
                <a:solidFill>
                  <a:srgbClr val="CC7832"/>
                </a:solidFill>
                <a:effectLst/>
                <a:latin typeface="Arial Unicode MS"/>
                <a:ea typeface="Fira Code"/>
              </a:rPr>
              <a:t>private volatile static </a:t>
            </a:r>
            <a:r>
              <a:rPr kumimoji="0" lang="zh-CN" altLang="zh-CN" sz="1600" b="0" i="0" u="none" strike="noStrike" cap="none" normalizeH="0" baseline="0" dirty="0">
                <a:ln>
                  <a:noFill/>
                </a:ln>
                <a:solidFill>
                  <a:srgbClr val="A9B7C6"/>
                </a:solidFill>
                <a:effectLst/>
                <a:latin typeface="Arial Unicode MS"/>
                <a:ea typeface="Fira Code"/>
              </a:rPr>
              <a:t>Singleton </a:t>
            </a:r>
            <a:r>
              <a:rPr kumimoji="0" lang="zh-CN" altLang="zh-CN" sz="1600" b="0" i="1" u="none" strike="noStrike" cap="none" normalizeH="0" baseline="0" dirty="0">
                <a:ln>
                  <a:noFill/>
                </a:ln>
                <a:solidFill>
                  <a:srgbClr val="9876AA"/>
                </a:solidFill>
                <a:effectLst/>
                <a:latin typeface="Arial Unicode MS"/>
                <a:ea typeface="Fira Code"/>
              </a:rPr>
              <a:t>instance </a:t>
            </a:r>
            <a:r>
              <a:rPr kumimoji="0" lang="zh-CN" altLang="zh-CN" sz="1600" b="0" i="0" u="none" strike="noStrike" cap="none" normalizeH="0" baseline="0" dirty="0">
                <a:ln>
                  <a:noFill/>
                </a:ln>
                <a:solidFill>
                  <a:srgbClr val="A9B7C6"/>
                </a:solidFill>
                <a:effectLst/>
                <a:latin typeface="Arial Unicode MS"/>
                <a:ea typeface="Fira Code"/>
              </a:rPr>
              <a:t>= </a:t>
            </a:r>
            <a:r>
              <a:rPr kumimoji="0" lang="zh-CN" altLang="zh-CN" sz="1600" b="0" i="0" u="none" strike="noStrike" cap="none" normalizeH="0" baseline="0" dirty="0">
                <a:ln>
                  <a:noFill/>
                </a:ln>
                <a:solidFill>
                  <a:srgbClr val="CC7832"/>
                </a:solidFill>
                <a:effectLst/>
                <a:latin typeface="Arial Unicode MS"/>
                <a:ea typeface="Fira Code"/>
              </a:rPr>
              <a:t>null;</a:t>
            </a:r>
            <a:br>
              <a:rPr kumimoji="0" lang="zh-CN" altLang="zh-CN" sz="1600" b="0" i="0" u="none" strike="noStrike" cap="none" normalizeH="0" baseline="0" dirty="0">
                <a:ln>
                  <a:noFill/>
                </a:ln>
                <a:solidFill>
                  <a:srgbClr val="CC7832"/>
                </a:solidFill>
                <a:effectLst/>
                <a:latin typeface="Arial Unicode MS"/>
                <a:ea typeface="Fira Code"/>
              </a:rPr>
            </a:br>
            <a:br>
              <a:rPr kumimoji="0" lang="zh-CN" altLang="zh-CN" sz="1600" b="0" i="0" u="none" strike="noStrike" cap="none" normalizeH="0" baseline="0" dirty="0">
                <a:ln>
                  <a:noFill/>
                </a:ln>
                <a:solidFill>
                  <a:srgbClr val="CC7832"/>
                </a:solidFill>
                <a:effectLst/>
                <a:latin typeface="Arial Unicode MS"/>
                <a:ea typeface="Fira Code"/>
              </a:rPr>
            </a:br>
            <a:r>
              <a:rPr kumimoji="0" lang="zh-CN" altLang="zh-CN" sz="1600" b="0" i="0" u="none" strike="noStrike" cap="none" normalizeH="0" baseline="0" dirty="0">
                <a:ln>
                  <a:noFill/>
                </a:ln>
                <a:solidFill>
                  <a:srgbClr val="CC7832"/>
                </a:solidFill>
                <a:effectLst/>
                <a:latin typeface="Arial Unicode MS"/>
                <a:ea typeface="Fira Code"/>
              </a:rPr>
              <a:t>         private </a:t>
            </a:r>
            <a:r>
              <a:rPr kumimoji="0" lang="zh-CN" altLang="zh-CN" sz="1600" b="0" i="0" u="none" strike="noStrike" cap="none" normalizeH="0" baseline="0" dirty="0">
                <a:ln>
                  <a:noFill/>
                </a:ln>
                <a:solidFill>
                  <a:srgbClr val="FFC66D"/>
                </a:solidFill>
                <a:effectLst/>
                <a:latin typeface="Arial Unicode MS"/>
                <a:ea typeface="Fira Code"/>
              </a:rPr>
              <a:t>Singleton</a:t>
            </a:r>
            <a:r>
              <a:rPr kumimoji="0" lang="zh-CN" altLang="zh-CN" sz="1600" b="0" i="0" u="none" strike="noStrike" cap="none" normalizeH="0" baseline="0" dirty="0">
                <a:ln>
                  <a:noFill/>
                </a:ln>
                <a:solidFill>
                  <a:srgbClr val="A9B7C6"/>
                </a:solidFill>
                <a:effectLst/>
                <a:latin typeface="Arial Unicode MS"/>
                <a:ea typeface="Fira Code"/>
              </a:rPr>
              <a:t>() {</a:t>
            </a:r>
            <a:br>
              <a:rPr kumimoji="0" lang="zh-CN" altLang="zh-CN" sz="1600" b="0" i="0" u="none" strike="noStrike" cap="none" normalizeH="0" baseline="0" dirty="0">
                <a:ln>
                  <a:noFill/>
                </a:ln>
                <a:solidFill>
                  <a:srgbClr val="A9B7C6"/>
                </a:solidFill>
                <a:effectLst/>
                <a:latin typeface="Arial Unicode MS"/>
                <a:ea typeface="Fira Code"/>
              </a:rPr>
            </a:br>
            <a:br>
              <a:rPr kumimoji="0" lang="zh-CN" altLang="zh-CN" sz="1600" b="0" i="0" u="none" strike="noStrike" cap="none" normalizeH="0" baseline="0" dirty="0">
                <a:ln>
                  <a:noFill/>
                </a:ln>
                <a:solidFill>
                  <a:srgbClr val="A9B7C6"/>
                </a:solidFill>
                <a:effectLst/>
                <a:latin typeface="Arial Unicode MS"/>
                <a:ea typeface="Fira Code"/>
              </a:rPr>
            </a:br>
            <a:r>
              <a:rPr kumimoji="0" lang="zh-CN" altLang="zh-CN" sz="1600" b="0" i="0" u="none" strike="noStrike" cap="none" normalizeH="0" baseline="0" dirty="0">
                <a:ln>
                  <a:noFill/>
                </a:ln>
                <a:solidFill>
                  <a:srgbClr val="A9B7C6"/>
                </a:solidFill>
                <a:effectLst/>
                <a:latin typeface="Arial Unicode MS"/>
                <a:ea typeface="Fira Code"/>
              </a:rPr>
              <a:t>         }</a:t>
            </a:r>
            <a:br>
              <a:rPr kumimoji="0" lang="zh-CN" altLang="zh-CN" sz="1600" b="0" i="0" u="none" strike="noStrike" cap="none" normalizeH="0" baseline="0" dirty="0">
                <a:ln>
                  <a:noFill/>
                </a:ln>
                <a:solidFill>
                  <a:srgbClr val="A9B7C6"/>
                </a:solidFill>
                <a:effectLst/>
                <a:latin typeface="Arial Unicode MS"/>
                <a:ea typeface="Fira Code"/>
              </a:rPr>
            </a:br>
            <a:br>
              <a:rPr kumimoji="0" lang="zh-CN" altLang="zh-CN" sz="1600" b="0" i="0" u="none" strike="noStrike" cap="none" normalizeH="0" baseline="0" dirty="0">
                <a:ln>
                  <a:noFill/>
                </a:ln>
                <a:solidFill>
                  <a:srgbClr val="A9B7C6"/>
                </a:solidFill>
                <a:effectLst/>
                <a:latin typeface="Arial Unicode MS"/>
                <a:ea typeface="Fira Code"/>
              </a:rPr>
            </a:br>
            <a:r>
              <a:rPr kumimoji="0" lang="zh-CN" altLang="zh-CN" sz="1600" b="0" i="0" u="none" strike="noStrike" cap="none" normalizeH="0" baseline="0" dirty="0">
                <a:ln>
                  <a:noFill/>
                </a:ln>
                <a:solidFill>
                  <a:srgbClr val="A9B7C6"/>
                </a:solidFill>
                <a:effectLst/>
                <a:latin typeface="Arial Unicode MS"/>
                <a:ea typeface="Fira Code"/>
              </a:rPr>
              <a:t>         </a:t>
            </a:r>
            <a:r>
              <a:rPr kumimoji="0" lang="zh-CN" altLang="zh-CN" sz="1600" b="0" i="0" u="none" strike="noStrike" cap="none" normalizeH="0" baseline="0" dirty="0">
                <a:ln>
                  <a:noFill/>
                </a:ln>
                <a:solidFill>
                  <a:srgbClr val="CC7832"/>
                </a:solidFill>
                <a:effectLst/>
                <a:latin typeface="Arial Unicode MS"/>
                <a:ea typeface="Fira Code"/>
              </a:rPr>
              <a:t>public static </a:t>
            </a:r>
            <a:r>
              <a:rPr kumimoji="0" lang="zh-CN" altLang="zh-CN" sz="1600" b="0" i="0" u="none" strike="noStrike" cap="none" normalizeH="0" baseline="0" dirty="0">
                <a:ln>
                  <a:noFill/>
                </a:ln>
                <a:solidFill>
                  <a:srgbClr val="A9B7C6"/>
                </a:solidFill>
                <a:effectLst/>
                <a:latin typeface="Arial Unicode MS"/>
                <a:ea typeface="Fira Code"/>
              </a:rPr>
              <a:t>Singleton </a:t>
            </a:r>
            <a:r>
              <a:rPr kumimoji="0" lang="zh-CN" altLang="zh-CN" sz="1600" b="0" i="0" u="none" strike="noStrike" cap="none" normalizeH="0" baseline="0" dirty="0">
                <a:ln>
                  <a:noFill/>
                </a:ln>
                <a:solidFill>
                  <a:srgbClr val="FFC66D"/>
                </a:solidFill>
                <a:effectLst/>
                <a:latin typeface="Arial Unicode MS"/>
                <a:ea typeface="Fira Code"/>
              </a:rPr>
              <a:t>getInstance</a:t>
            </a:r>
            <a:r>
              <a:rPr kumimoji="0" lang="zh-CN" altLang="zh-CN" sz="1600" b="0" i="0" u="none" strike="noStrike" cap="none" normalizeH="0" baseline="0" dirty="0">
                <a:ln>
                  <a:noFill/>
                </a:ln>
                <a:solidFill>
                  <a:srgbClr val="A9B7C6"/>
                </a:solidFill>
                <a:effectLst/>
                <a:latin typeface="Arial Unicode MS"/>
                <a:ea typeface="Fira Code"/>
              </a:rPr>
              <a:t>() {</a:t>
            </a:r>
            <a:br>
              <a:rPr kumimoji="0" lang="zh-CN" altLang="zh-CN" sz="1600" b="0" i="0" u="none" strike="noStrike" cap="none" normalizeH="0" baseline="0" dirty="0">
                <a:ln>
                  <a:noFill/>
                </a:ln>
                <a:solidFill>
                  <a:srgbClr val="A9B7C6"/>
                </a:solidFill>
                <a:effectLst/>
                <a:latin typeface="Arial Unicode MS"/>
                <a:ea typeface="Fira Code"/>
              </a:rPr>
            </a:br>
            <a:r>
              <a:rPr kumimoji="0" lang="zh-CN" altLang="zh-CN" sz="1600" b="0" i="0" u="none" strike="noStrike" cap="none" normalizeH="0" baseline="0" dirty="0">
                <a:ln>
                  <a:noFill/>
                </a:ln>
                <a:solidFill>
                  <a:srgbClr val="A9B7C6"/>
                </a:solidFill>
                <a:effectLst/>
                <a:latin typeface="Arial Unicode MS"/>
                <a:ea typeface="Fira Code"/>
              </a:rPr>
              <a:t>             </a:t>
            </a:r>
            <a:r>
              <a:rPr kumimoji="0" lang="zh-CN" altLang="zh-CN" sz="1600" b="0" i="0" u="none" strike="noStrike" cap="none" normalizeH="0" baseline="0" dirty="0">
                <a:ln>
                  <a:noFill/>
                </a:ln>
                <a:solidFill>
                  <a:srgbClr val="CC7832"/>
                </a:solidFill>
                <a:effectLst/>
                <a:latin typeface="Arial Unicode MS"/>
                <a:ea typeface="Fira Code"/>
              </a:rPr>
              <a:t>if</a:t>
            </a:r>
            <a:r>
              <a:rPr kumimoji="0" lang="zh-CN" altLang="zh-CN" sz="1600" b="0" i="0" u="none" strike="noStrike" cap="none" normalizeH="0" baseline="0" dirty="0">
                <a:ln>
                  <a:noFill/>
                </a:ln>
                <a:solidFill>
                  <a:srgbClr val="A9B7C6"/>
                </a:solidFill>
                <a:effectLst/>
                <a:latin typeface="Arial Unicode MS"/>
                <a:ea typeface="Fira Code"/>
              </a:rPr>
              <a:t>(</a:t>
            </a:r>
            <a:r>
              <a:rPr kumimoji="0" lang="zh-CN" altLang="zh-CN" sz="1600" b="0" i="1" u="none" strike="noStrike" cap="none" normalizeH="0" baseline="0" dirty="0">
                <a:ln>
                  <a:noFill/>
                </a:ln>
                <a:solidFill>
                  <a:srgbClr val="9876AA"/>
                </a:solidFill>
                <a:effectLst/>
                <a:latin typeface="Arial Unicode MS"/>
                <a:ea typeface="Fira Code"/>
              </a:rPr>
              <a:t>instance</a:t>
            </a:r>
            <a:r>
              <a:rPr kumimoji="0" lang="zh-CN" altLang="zh-CN" sz="1600" b="0" i="0" u="none" strike="noStrike" cap="none" normalizeH="0" baseline="0" dirty="0">
                <a:ln>
                  <a:noFill/>
                </a:ln>
                <a:solidFill>
                  <a:srgbClr val="A9B7C6"/>
                </a:solidFill>
                <a:effectLst/>
                <a:latin typeface="Arial Unicode MS"/>
                <a:ea typeface="Fira Code"/>
              </a:rPr>
              <a:t>==</a:t>
            </a:r>
            <a:r>
              <a:rPr kumimoji="0" lang="zh-CN" altLang="zh-CN" sz="1600" b="0" i="0" u="none" strike="noStrike" cap="none" normalizeH="0" baseline="0" dirty="0">
                <a:ln>
                  <a:noFill/>
                </a:ln>
                <a:solidFill>
                  <a:srgbClr val="CC7832"/>
                </a:solidFill>
                <a:effectLst/>
                <a:latin typeface="Arial Unicode MS"/>
                <a:ea typeface="Fira Code"/>
              </a:rPr>
              <a:t>null</a:t>
            </a:r>
            <a:r>
              <a:rPr kumimoji="0" lang="zh-CN" altLang="zh-CN" sz="1600" b="0" i="0" u="none" strike="noStrike" cap="none" normalizeH="0" baseline="0" dirty="0">
                <a:ln>
                  <a:noFill/>
                </a:ln>
                <a:solidFill>
                  <a:srgbClr val="A9B7C6"/>
                </a:solidFill>
                <a:effectLst/>
                <a:latin typeface="Arial Unicode MS"/>
                <a:ea typeface="Fira Code"/>
              </a:rPr>
              <a:t>) {</a:t>
            </a:r>
            <a:br>
              <a:rPr kumimoji="0" lang="zh-CN" altLang="zh-CN" sz="1600" b="0" i="0" u="none" strike="noStrike" cap="none" normalizeH="0" baseline="0" dirty="0">
                <a:ln>
                  <a:noFill/>
                </a:ln>
                <a:solidFill>
                  <a:srgbClr val="A9B7C6"/>
                </a:solidFill>
                <a:effectLst/>
                <a:latin typeface="Arial Unicode MS"/>
                <a:ea typeface="Fira Code"/>
              </a:rPr>
            </a:br>
            <a:r>
              <a:rPr kumimoji="0" lang="zh-CN" altLang="zh-CN" sz="1600" b="0" i="0" u="none" strike="noStrike" cap="none" normalizeH="0" baseline="0" dirty="0">
                <a:ln>
                  <a:noFill/>
                </a:ln>
                <a:solidFill>
                  <a:srgbClr val="A9B7C6"/>
                </a:solidFill>
                <a:effectLst/>
                <a:latin typeface="Arial Unicode MS"/>
                <a:ea typeface="Fira Code"/>
              </a:rPr>
              <a:t>             </a:t>
            </a:r>
            <a:r>
              <a:rPr kumimoji="0" lang="zh-CN" altLang="zh-CN" sz="1600" b="0" i="0" u="none" strike="noStrike" cap="none" normalizeH="0" baseline="0" dirty="0">
                <a:ln>
                  <a:noFill/>
                </a:ln>
                <a:solidFill>
                  <a:srgbClr val="CC7832"/>
                </a:solidFill>
                <a:effectLst/>
                <a:latin typeface="Arial Unicode MS"/>
                <a:ea typeface="Fira Code"/>
              </a:rPr>
              <a:t>synchronized </a:t>
            </a:r>
            <a:r>
              <a:rPr kumimoji="0" lang="zh-CN" altLang="zh-CN" sz="1600" b="0" i="0" u="none" strike="noStrike" cap="none" normalizeH="0" baseline="0" dirty="0">
                <a:ln>
                  <a:noFill/>
                </a:ln>
                <a:solidFill>
                  <a:srgbClr val="A9B7C6"/>
                </a:solidFill>
                <a:effectLst/>
                <a:latin typeface="Arial Unicode MS"/>
                <a:ea typeface="Fira Code"/>
              </a:rPr>
              <a:t>(Singleton.</a:t>
            </a:r>
            <a:r>
              <a:rPr kumimoji="0" lang="zh-CN" altLang="zh-CN" sz="1600" b="0" i="0" u="none" strike="noStrike" cap="none" normalizeH="0" baseline="0" dirty="0">
                <a:ln>
                  <a:noFill/>
                </a:ln>
                <a:solidFill>
                  <a:srgbClr val="CC7832"/>
                </a:solidFill>
                <a:effectLst/>
                <a:latin typeface="Arial Unicode MS"/>
                <a:ea typeface="Fira Code"/>
              </a:rPr>
              <a:t>class</a:t>
            </a:r>
            <a:r>
              <a:rPr kumimoji="0" lang="zh-CN" altLang="zh-CN" sz="1600" b="0" i="0" u="none" strike="noStrike" cap="none" normalizeH="0" baseline="0" dirty="0">
                <a:ln>
                  <a:noFill/>
                </a:ln>
                <a:solidFill>
                  <a:srgbClr val="A9B7C6"/>
                </a:solidFill>
                <a:effectLst/>
                <a:latin typeface="Arial Unicode MS"/>
                <a:ea typeface="Fira Code"/>
              </a:rPr>
              <a:t>) {</a:t>
            </a:r>
            <a:br>
              <a:rPr kumimoji="0" lang="zh-CN" altLang="zh-CN" sz="1600" b="0" i="0" u="none" strike="noStrike" cap="none" normalizeH="0" baseline="0" dirty="0">
                <a:ln>
                  <a:noFill/>
                </a:ln>
                <a:solidFill>
                  <a:srgbClr val="A9B7C6"/>
                </a:solidFill>
                <a:effectLst/>
                <a:latin typeface="Arial Unicode MS"/>
                <a:ea typeface="Fira Code"/>
              </a:rPr>
            </a:br>
            <a:r>
              <a:rPr kumimoji="0" lang="zh-CN" altLang="zh-CN" sz="1600" b="0" i="0" u="none" strike="noStrike" cap="none" normalizeH="0" baseline="0" dirty="0">
                <a:ln>
                  <a:noFill/>
                </a:ln>
                <a:solidFill>
                  <a:srgbClr val="A9B7C6"/>
                </a:solidFill>
                <a:effectLst/>
                <a:latin typeface="Arial Unicode MS"/>
                <a:ea typeface="Fira Code"/>
              </a:rPr>
              <a:t>                 </a:t>
            </a:r>
            <a:r>
              <a:rPr kumimoji="0" lang="zh-CN" altLang="zh-CN" sz="1600" b="0" i="0" u="none" strike="noStrike" cap="none" normalizeH="0" baseline="0" dirty="0">
                <a:ln>
                  <a:noFill/>
                </a:ln>
                <a:solidFill>
                  <a:srgbClr val="CC7832"/>
                </a:solidFill>
                <a:effectLst/>
                <a:latin typeface="Arial Unicode MS"/>
                <a:ea typeface="Fira Code"/>
              </a:rPr>
              <a:t>if</a:t>
            </a:r>
            <a:r>
              <a:rPr kumimoji="0" lang="zh-CN" altLang="zh-CN" sz="1600" b="0" i="0" u="none" strike="noStrike" cap="none" normalizeH="0" baseline="0" dirty="0">
                <a:ln>
                  <a:noFill/>
                </a:ln>
                <a:solidFill>
                  <a:srgbClr val="A9B7C6"/>
                </a:solidFill>
                <a:effectLst/>
                <a:latin typeface="Arial Unicode MS"/>
                <a:ea typeface="Fira Code"/>
              </a:rPr>
              <a:t>(</a:t>
            </a:r>
            <a:r>
              <a:rPr kumimoji="0" lang="zh-CN" altLang="zh-CN" sz="1600" b="0" i="1" u="none" strike="noStrike" cap="none" normalizeH="0" baseline="0" dirty="0">
                <a:ln>
                  <a:noFill/>
                </a:ln>
                <a:solidFill>
                  <a:srgbClr val="9876AA"/>
                </a:solidFill>
                <a:effectLst/>
                <a:latin typeface="Arial Unicode MS"/>
                <a:ea typeface="Fira Code"/>
              </a:rPr>
              <a:t>instance</a:t>
            </a:r>
            <a:r>
              <a:rPr kumimoji="0" lang="zh-CN" altLang="zh-CN" sz="1600" b="0" i="0" u="none" strike="noStrike" cap="none" normalizeH="0" baseline="0" dirty="0">
                <a:ln>
                  <a:noFill/>
                </a:ln>
                <a:solidFill>
                  <a:srgbClr val="A9B7C6"/>
                </a:solidFill>
                <a:effectLst/>
                <a:latin typeface="Arial Unicode MS"/>
                <a:ea typeface="Fira Code"/>
              </a:rPr>
              <a:t>==</a:t>
            </a:r>
            <a:r>
              <a:rPr kumimoji="0" lang="zh-CN" altLang="zh-CN" sz="1600" b="0" i="0" u="none" strike="noStrike" cap="none" normalizeH="0" baseline="0" dirty="0">
                <a:ln>
                  <a:noFill/>
                </a:ln>
                <a:solidFill>
                  <a:srgbClr val="CC7832"/>
                </a:solidFill>
                <a:effectLst/>
                <a:latin typeface="Arial Unicode MS"/>
                <a:ea typeface="Fira Code"/>
              </a:rPr>
              <a:t>null</a:t>
            </a:r>
            <a:r>
              <a:rPr kumimoji="0" lang="zh-CN" altLang="zh-CN" sz="1600" b="0" i="0" u="none" strike="noStrike" cap="none" normalizeH="0" baseline="0" dirty="0">
                <a:ln>
                  <a:noFill/>
                </a:ln>
                <a:solidFill>
                  <a:srgbClr val="A9B7C6"/>
                </a:solidFill>
                <a:effectLst/>
                <a:latin typeface="Arial Unicode MS"/>
                <a:ea typeface="Fira Code"/>
              </a:rPr>
              <a:t>)</a:t>
            </a:r>
            <a:br>
              <a:rPr kumimoji="0" lang="zh-CN" altLang="zh-CN" sz="1600" b="0" i="0" u="none" strike="noStrike" cap="none" normalizeH="0" baseline="0" dirty="0">
                <a:ln>
                  <a:noFill/>
                </a:ln>
                <a:solidFill>
                  <a:srgbClr val="A9B7C6"/>
                </a:solidFill>
                <a:effectLst/>
                <a:latin typeface="Arial Unicode MS"/>
                <a:ea typeface="Fira Code"/>
              </a:rPr>
            </a:br>
            <a:r>
              <a:rPr kumimoji="0" lang="zh-CN" altLang="zh-CN" sz="1600" b="0" i="0" u="none" strike="noStrike" cap="none" normalizeH="0" baseline="0" dirty="0">
                <a:ln>
                  <a:noFill/>
                </a:ln>
                <a:solidFill>
                  <a:srgbClr val="A9B7C6"/>
                </a:solidFill>
                <a:effectLst/>
                <a:latin typeface="Arial Unicode MS"/>
                <a:ea typeface="Fira Code"/>
              </a:rPr>
              <a:t>                    </a:t>
            </a:r>
            <a:r>
              <a:rPr kumimoji="0" lang="zh-CN" altLang="zh-CN" sz="1600" b="0" i="1" u="none" strike="noStrike" cap="none" normalizeH="0" baseline="0" dirty="0">
                <a:ln>
                  <a:noFill/>
                </a:ln>
                <a:solidFill>
                  <a:srgbClr val="9876AA"/>
                </a:solidFill>
                <a:effectLst/>
                <a:latin typeface="Arial Unicode MS"/>
                <a:ea typeface="Fira Code"/>
              </a:rPr>
              <a:t>instance </a:t>
            </a:r>
            <a:r>
              <a:rPr kumimoji="0" lang="zh-CN" altLang="zh-CN" sz="1600" b="0" i="0" u="none" strike="noStrike" cap="none" normalizeH="0" baseline="0" dirty="0">
                <a:ln>
                  <a:noFill/>
                </a:ln>
                <a:solidFill>
                  <a:srgbClr val="A9B7C6"/>
                </a:solidFill>
                <a:effectLst/>
                <a:latin typeface="Arial Unicode MS"/>
                <a:ea typeface="Fira Code"/>
              </a:rPr>
              <a:t>= </a:t>
            </a:r>
            <a:r>
              <a:rPr kumimoji="0" lang="zh-CN" altLang="zh-CN" sz="1600" b="0" i="0" u="none" strike="noStrike" cap="none" normalizeH="0" baseline="0" dirty="0">
                <a:ln>
                  <a:noFill/>
                </a:ln>
                <a:solidFill>
                  <a:srgbClr val="CC7832"/>
                </a:solidFill>
                <a:effectLst/>
                <a:latin typeface="Arial Unicode MS"/>
                <a:ea typeface="Fira Code"/>
              </a:rPr>
              <a:t>new </a:t>
            </a:r>
            <a:r>
              <a:rPr kumimoji="0" lang="zh-CN" altLang="zh-CN" sz="1600" b="0" i="0" u="none" strike="noStrike" cap="none" normalizeH="0" baseline="0" dirty="0">
                <a:ln>
                  <a:noFill/>
                </a:ln>
                <a:solidFill>
                  <a:srgbClr val="A9B7C6"/>
                </a:solidFill>
                <a:effectLst/>
                <a:latin typeface="Arial Unicode MS"/>
                <a:ea typeface="Fira Code"/>
              </a:rPr>
              <a:t>Singleton()</a:t>
            </a:r>
            <a:r>
              <a:rPr kumimoji="0" lang="zh-CN" altLang="zh-CN" sz="1600" b="0" i="0" u="none" strike="noStrike" cap="none" normalizeH="0" baseline="0" dirty="0">
                <a:ln>
                  <a:noFill/>
                </a:ln>
                <a:solidFill>
                  <a:srgbClr val="CC7832"/>
                </a:solidFill>
                <a:effectLst/>
                <a:latin typeface="Arial Unicode MS"/>
                <a:ea typeface="Fira Code"/>
              </a:rPr>
              <a:t>;</a:t>
            </a:r>
            <a:br>
              <a:rPr kumimoji="0" lang="zh-CN" altLang="zh-CN" sz="1600" b="0" i="0" u="none" strike="noStrike" cap="none" normalizeH="0" baseline="0" dirty="0">
                <a:ln>
                  <a:noFill/>
                </a:ln>
                <a:solidFill>
                  <a:srgbClr val="CC7832"/>
                </a:solidFill>
                <a:effectLst/>
                <a:latin typeface="Arial Unicode MS"/>
                <a:ea typeface="Fira Code"/>
              </a:rPr>
            </a:br>
            <a:r>
              <a:rPr kumimoji="0" lang="zh-CN" altLang="zh-CN" sz="1600" b="0" i="0" u="none" strike="noStrike" cap="none" normalizeH="0" baseline="0" dirty="0">
                <a:ln>
                  <a:noFill/>
                </a:ln>
                <a:solidFill>
                  <a:srgbClr val="CC7832"/>
                </a:solidFill>
                <a:effectLst/>
                <a:latin typeface="Arial Unicode MS"/>
                <a:ea typeface="Fira Code"/>
              </a:rPr>
              <a:t>                 </a:t>
            </a:r>
            <a:r>
              <a:rPr kumimoji="0" lang="zh-CN" altLang="zh-CN" sz="1600" b="0" i="0" u="none" strike="noStrike" cap="none" normalizeH="0" baseline="0" dirty="0">
                <a:ln>
                  <a:noFill/>
                </a:ln>
                <a:solidFill>
                  <a:srgbClr val="A9B7C6"/>
                </a:solidFill>
                <a:effectLst/>
                <a:latin typeface="Arial Unicode MS"/>
                <a:ea typeface="Fira Code"/>
              </a:rPr>
              <a:t>}</a:t>
            </a:r>
            <a:br>
              <a:rPr kumimoji="0" lang="zh-CN" altLang="zh-CN" sz="1600" b="0" i="0" u="none" strike="noStrike" cap="none" normalizeH="0" baseline="0" dirty="0">
                <a:ln>
                  <a:noFill/>
                </a:ln>
                <a:solidFill>
                  <a:srgbClr val="A9B7C6"/>
                </a:solidFill>
                <a:effectLst/>
                <a:latin typeface="Arial Unicode MS"/>
                <a:ea typeface="Fira Code"/>
              </a:rPr>
            </a:br>
            <a:r>
              <a:rPr kumimoji="0" lang="zh-CN" altLang="zh-CN" sz="1600" b="0" i="0" u="none" strike="noStrike" cap="none" normalizeH="0" baseline="0" dirty="0">
                <a:ln>
                  <a:noFill/>
                </a:ln>
                <a:solidFill>
                  <a:srgbClr val="A9B7C6"/>
                </a:solidFill>
                <a:effectLst/>
                <a:latin typeface="Arial Unicode MS"/>
                <a:ea typeface="Fira Code"/>
              </a:rPr>
              <a:t>             }</a:t>
            </a:r>
            <a:br>
              <a:rPr kumimoji="0" lang="zh-CN" altLang="zh-CN" sz="1600" b="0" i="0" u="none" strike="noStrike" cap="none" normalizeH="0" baseline="0" dirty="0">
                <a:ln>
                  <a:noFill/>
                </a:ln>
                <a:solidFill>
                  <a:srgbClr val="A9B7C6"/>
                </a:solidFill>
                <a:effectLst/>
                <a:latin typeface="Arial Unicode MS"/>
                <a:ea typeface="Fira Code"/>
              </a:rPr>
            </a:br>
            <a:r>
              <a:rPr kumimoji="0" lang="zh-CN" altLang="zh-CN" sz="1600" b="0" i="0" u="none" strike="noStrike" cap="none" normalizeH="0" baseline="0" dirty="0">
                <a:ln>
                  <a:noFill/>
                </a:ln>
                <a:solidFill>
                  <a:srgbClr val="A9B7C6"/>
                </a:solidFill>
                <a:effectLst/>
                <a:latin typeface="Arial Unicode MS"/>
                <a:ea typeface="Fira Code"/>
              </a:rPr>
              <a:t>             </a:t>
            </a:r>
            <a:r>
              <a:rPr kumimoji="0" lang="zh-CN" altLang="zh-CN" sz="1600" b="0" i="0" u="none" strike="noStrike" cap="none" normalizeH="0" baseline="0" dirty="0">
                <a:ln>
                  <a:noFill/>
                </a:ln>
                <a:solidFill>
                  <a:srgbClr val="CC7832"/>
                </a:solidFill>
                <a:effectLst/>
                <a:latin typeface="Arial Unicode MS"/>
                <a:ea typeface="Fira Code"/>
              </a:rPr>
              <a:t>return </a:t>
            </a:r>
            <a:r>
              <a:rPr kumimoji="0" lang="zh-CN" altLang="zh-CN" sz="1600" b="0" i="1" u="none" strike="noStrike" cap="none" normalizeH="0" baseline="0" dirty="0">
                <a:ln>
                  <a:noFill/>
                </a:ln>
                <a:solidFill>
                  <a:srgbClr val="9876AA"/>
                </a:solidFill>
                <a:effectLst/>
                <a:latin typeface="Arial Unicode MS"/>
                <a:ea typeface="Fira Code"/>
              </a:rPr>
              <a:t>instance</a:t>
            </a:r>
            <a:r>
              <a:rPr kumimoji="0" lang="zh-CN" altLang="zh-CN" sz="1600" b="0" i="0" u="none" strike="noStrike" cap="none" normalizeH="0" baseline="0" dirty="0">
                <a:ln>
                  <a:noFill/>
                </a:ln>
                <a:solidFill>
                  <a:srgbClr val="CC7832"/>
                </a:solidFill>
                <a:effectLst/>
                <a:latin typeface="Arial Unicode MS"/>
                <a:ea typeface="Fira Code"/>
              </a:rPr>
              <a:t>;</a:t>
            </a:r>
            <a:br>
              <a:rPr kumimoji="0" lang="zh-CN" altLang="zh-CN" sz="1600" b="0" i="0" u="none" strike="noStrike" cap="none" normalizeH="0" baseline="0" dirty="0">
                <a:ln>
                  <a:noFill/>
                </a:ln>
                <a:solidFill>
                  <a:srgbClr val="CC7832"/>
                </a:solidFill>
                <a:effectLst/>
                <a:latin typeface="Arial Unicode MS"/>
                <a:ea typeface="Fira Code"/>
              </a:rPr>
            </a:br>
            <a:r>
              <a:rPr kumimoji="0" lang="zh-CN" altLang="zh-CN" sz="1600" b="0" i="0" u="none" strike="noStrike" cap="none" normalizeH="0" baseline="0" dirty="0">
                <a:ln>
                  <a:noFill/>
                </a:ln>
                <a:solidFill>
                  <a:srgbClr val="CC7832"/>
                </a:solidFill>
                <a:effectLst/>
                <a:latin typeface="Arial Unicode MS"/>
                <a:ea typeface="Fira Code"/>
              </a:rPr>
              <a:t>         </a:t>
            </a:r>
            <a:r>
              <a:rPr kumimoji="0" lang="zh-CN" altLang="zh-CN" sz="1600" b="0" i="0" u="none" strike="noStrike" cap="none" normalizeH="0" baseline="0" dirty="0">
                <a:ln>
                  <a:noFill/>
                </a:ln>
                <a:solidFill>
                  <a:srgbClr val="A9B7C6"/>
                </a:solidFill>
                <a:effectLst/>
                <a:latin typeface="Arial Unicode MS"/>
                <a:ea typeface="Fira Code"/>
              </a:rPr>
              <a:t>}</a:t>
            </a:r>
            <a:br>
              <a:rPr kumimoji="0" lang="zh-CN" altLang="zh-CN" sz="1600" b="0" i="0" u="none" strike="noStrike" cap="none" normalizeH="0" baseline="0" dirty="0">
                <a:ln>
                  <a:noFill/>
                </a:ln>
                <a:solidFill>
                  <a:srgbClr val="A9B7C6"/>
                </a:solidFill>
                <a:effectLst/>
                <a:latin typeface="Arial Unicode MS"/>
                <a:ea typeface="Fira Code"/>
              </a:rPr>
            </a:br>
            <a:r>
              <a:rPr kumimoji="0" lang="zh-CN" altLang="zh-CN" sz="1600" b="0" i="0" u="none" strike="noStrike" cap="none" normalizeH="0" baseline="0" dirty="0">
                <a:ln>
                  <a:noFill/>
                </a:ln>
                <a:solidFill>
                  <a:srgbClr val="A9B7C6"/>
                </a:solidFill>
                <a:effectLst/>
                <a:latin typeface="Arial Unicode MS"/>
                <a:ea typeface="Fira Code"/>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23358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en-US" altLang="zh-CN" dirty="0">
                <a:latin typeface="华文中宋" panose="02010600040101010101" pitchFamily="2" charset="-122"/>
                <a:ea typeface="华文中宋" panose="02010600040101010101" pitchFamily="2" charset="-122"/>
              </a:rPr>
              <a:t>Bridge</a:t>
            </a:r>
            <a:r>
              <a:rPr lang="zh-CN" altLang="en-US" dirty="0">
                <a:latin typeface="华文中宋" panose="02010600040101010101" pitchFamily="2" charset="-122"/>
                <a:ea typeface="华文中宋" panose="02010600040101010101" pitchFamily="2" charset="-122"/>
              </a:rPr>
              <a:t>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3"/>
            <a:ext cx="11017224"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6"/>
                </a:solidFill>
                <a:latin typeface="微软雅黑" panose="020B0503020204020204" pitchFamily="34" charset="-122"/>
                <a:ea typeface="微软雅黑" panose="020B0503020204020204" pitchFamily="34" charset="-122"/>
              </a:rPr>
              <a:t>饮料的杯子有大、中、小；行为有：加奶，加糖，啥都不加</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kern="0" dirty="0">
                <a:solidFill>
                  <a:schemeClr val="tx1"/>
                </a:solidFill>
                <a:latin typeface="宋体" panose="02010600030101010101" pitchFamily="2" charset="-122"/>
                <a:ea typeface="宋体" panose="02010600030101010101" pitchFamily="2" charset="-122"/>
              </a:rPr>
              <a:t>UML</a:t>
            </a:r>
            <a:r>
              <a:rPr lang="zh-CN" altLang="en-US" kern="0" dirty="0">
                <a:solidFill>
                  <a:schemeClr val="tx1"/>
                </a:solidFill>
                <a:latin typeface="宋体" panose="02010600030101010101" pitchFamily="2" charset="-122"/>
                <a:ea typeface="宋体" panose="02010600030101010101" pitchFamily="2" charset="-122"/>
              </a:rPr>
              <a:t>图</a:t>
            </a:r>
            <a:endParaRPr lang="en-US" altLang="zh-CN" kern="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E666563-8F43-41ED-8D7C-765B24CCB86F}"/>
              </a:ext>
            </a:extLst>
          </p:cNvPr>
          <p:cNvPicPr/>
          <p:nvPr/>
        </p:nvPicPr>
        <p:blipFill>
          <a:blip r:embed="rId3"/>
          <a:stretch>
            <a:fillRect/>
          </a:stretch>
        </p:blipFill>
        <p:spPr>
          <a:xfrm>
            <a:off x="2711624" y="1474243"/>
            <a:ext cx="7128792" cy="5359349"/>
          </a:xfrm>
          <a:prstGeom prst="rect">
            <a:avLst/>
          </a:prstGeom>
          <a:noFill/>
          <a:ln>
            <a:noFill/>
          </a:ln>
        </p:spPr>
      </p:pic>
    </p:spTree>
    <p:extLst>
      <p:ext uri="{BB962C8B-B14F-4D97-AF65-F5344CB8AC3E}">
        <p14:creationId xmlns:p14="http://schemas.microsoft.com/office/powerpoint/2010/main" val="390762172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BD9BB98-0BC4-47D7-9A9D-DFAAE83B60E1}"/>
              </a:ext>
            </a:extLst>
          </p:cNvPr>
          <p:cNvSpPr txBox="1">
            <a:spLocks noGrp="1"/>
          </p:cNvSpPr>
          <p:nvPr>
            <p:ph idx="1"/>
          </p:nvPr>
        </p:nvSpPr>
        <p:spPr bwMode="auto">
          <a:xfrm>
            <a:off x="609600" y="1556792"/>
            <a:ext cx="10972800" cy="3300391"/>
          </a:xfrm>
          <a:prstGeom prst="rect">
            <a:avLst/>
          </a:prstGeom>
          <a:solidFill>
            <a:schemeClr val="tx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gn="ctr">
              <a:lnSpc>
                <a:spcPct val="150000"/>
              </a:lnSpc>
              <a:buFont typeface="Wingdings" pitchFamily="2" charset="2"/>
              <a:buNone/>
            </a:pPr>
            <a:r>
              <a:rPr lang="en-US" altLang="zh-CN" sz="2800" kern="0" dirty="0">
                <a:solidFill>
                  <a:schemeClr val="bg1"/>
                </a:solidFill>
                <a:ea typeface="微软雅黑" panose="020B0503020204020204" pitchFamily="34" charset="-122"/>
              </a:rPr>
              <a:t>Homework:</a:t>
            </a:r>
          </a:p>
          <a:p>
            <a:pPr marL="0" indent="0" algn="l">
              <a:lnSpc>
                <a:spcPct val="150000"/>
              </a:lnSpc>
              <a:buNone/>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、什么是透明装饰模式，什么是半透明装饰模式？</a:t>
            </a:r>
            <a:r>
              <a:rPr lang="zh-CN" altLang="en-US" sz="2000" kern="0" dirty="0">
                <a:solidFill>
                  <a:schemeClr val="bg1"/>
                </a:solidFill>
                <a:latin typeface="微软雅黑" panose="020B0503020204020204" pitchFamily="34" charset="-122"/>
                <a:ea typeface="微软雅黑" panose="020B0503020204020204" pitchFamily="34" charset="-122"/>
              </a:rPr>
              <a:t>请举例说明。</a:t>
            </a: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chemeClr val="bg1">
                    <a:lumMod val="85000"/>
                  </a:schemeClr>
                </a:solidFill>
                <a:latin typeface="华文中宋" panose="02010600040101010101" pitchFamily="2" charset="-122"/>
                <a:ea typeface="华文中宋" panose="02010600040101010101" pitchFamily="2" charset="-122"/>
              </a:rPr>
              <a:t>Deadline</a:t>
            </a:r>
            <a:r>
              <a:rPr lang="zh-CN" altLang="en-US" sz="2000" dirty="0">
                <a:solidFill>
                  <a:schemeClr val="bg1">
                    <a:lumMod val="85000"/>
                  </a:schemeClr>
                </a:solidFill>
                <a:latin typeface="华文中宋" panose="02010600040101010101" pitchFamily="2" charset="-122"/>
                <a:ea typeface="华文中宋" panose="02010600040101010101" pitchFamily="2" charset="-122"/>
              </a:rPr>
              <a:t>：</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2021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年</a:t>
            </a:r>
            <a:r>
              <a:rPr lang="en-US" altLang="zh-CN" sz="2000" dirty="0">
                <a:solidFill>
                  <a:schemeClr val="bg1">
                    <a:lumMod val="85000"/>
                  </a:schemeClr>
                </a:solidFill>
                <a:latin typeface="华文中宋" panose="02010600040101010101" pitchFamily="2" charset="-122"/>
                <a:ea typeface="华文中宋" panose="02010600040101010101" pitchFamily="2" charset="-122"/>
              </a:rPr>
              <a:t>5</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月</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25</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日</a:t>
            </a:r>
            <a:endParaRPr lang="en-US" altLang="zh-CN" sz="2000"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zh-CN" altLang="en-US" sz="2000" dirty="0">
                <a:solidFill>
                  <a:schemeClr val="bg1">
                    <a:lumMod val="85000"/>
                  </a:schemeClr>
                </a:solidFill>
                <a:latin typeface="华文中宋" panose="02010600040101010101" pitchFamily="2" charset="-122"/>
                <a:ea typeface="华文中宋" panose="02010600040101010101" pitchFamily="2" charset="-122"/>
              </a:rPr>
              <a:t>要求：一个</a:t>
            </a:r>
            <a:r>
              <a:rPr lang="en-US" altLang="zh-CN" sz="2000" dirty="0">
                <a:solidFill>
                  <a:schemeClr val="bg1">
                    <a:lumMod val="85000"/>
                  </a:schemeClr>
                </a:solidFill>
                <a:latin typeface="华文中宋" panose="02010600040101010101" pitchFamily="2" charset="-122"/>
                <a:ea typeface="华文中宋" panose="02010600040101010101" pitchFamily="2" charset="-122"/>
              </a:rPr>
              <a:t>Word</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文档，包含：源码，系统运行截图。</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gn="l">
              <a:lnSpc>
                <a:spcPct val="150000"/>
              </a:lnSpc>
              <a:buNone/>
            </a:pP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557381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装饰器模式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017224" cy="532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6"/>
                </a:solidFill>
                <a:latin typeface="微软雅黑" panose="020B0503020204020204" pitchFamily="34" charset="-122"/>
                <a:ea typeface="微软雅黑" panose="020B0503020204020204" pitchFamily="34" charset="-122"/>
              </a:rPr>
              <a:t>透明装饰模式和半透明装饰模式</a:t>
            </a:r>
            <a:endParaRPr lang="en-US" altLang="zh-CN"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kern="0" dirty="0">
                <a:solidFill>
                  <a:schemeClr val="tx1"/>
                </a:solidFill>
                <a:latin typeface="宋体" panose="02010600030101010101" pitchFamily="2" charset="-122"/>
                <a:ea typeface="宋体" panose="02010600030101010101" pitchFamily="2" charset="-122"/>
              </a:rPr>
              <a:t>透明装饰模式：</a:t>
            </a:r>
            <a:r>
              <a:rPr lang="zh-CN" altLang="zh-CN" dirty="0">
                <a:solidFill>
                  <a:schemeClr val="tx1"/>
                </a:solidFill>
                <a:latin typeface="宋体" panose="02010600030101010101" pitchFamily="2" charset="-122"/>
                <a:ea typeface="宋体" panose="02010600030101010101" pitchFamily="2" charset="-122"/>
              </a:rPr>
              <a:t>在透明装饰模式中要求客户端完全针对抽象编程，装饰模式的透明性要求客户端程序不应该将对象声明为具体构件类型或具体装饰类型，而应该全部声明为抽象构件类型。对客户端而言，具体构件类和具体装饰类对象没有任何区别。</a:t>
            </a: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accent6"/>
                </a:solidFill>
                <a:latin typeface="宋体" panose="02010600030101010101" pitchFamily="2" charset="-122"/>
                <a:ea typeface="宋体" panose="02010600030101010101" pitchFamily="2" charset="-122"/>
              </a:rPr>
              <a:t>Component A = new </a:t>
            </a:r>
            <a:r>
              <a:rPr lang="en-US" altLang="zh-CN" dirty="0" err="1">
                <a:solidFill>
                  <a:schemeClr val="accent6"/>
                </a:solidFill>
                <a:latin typeface="宋体" panose="02010600030101010101" pitchFamily="2" charset="-122"/>
                <a:ea typeface="宋体" panose="02010600030101010101" pitchFamily="2" charset="-122"/>
              </a:rPr>
              <a:t>XXXDecorator</a:t>
            </a:r>
            <a:r>
              <a:rPr lang="en-US" altLang="zh-CN" dirty="0">
                <a:solidFill>
                  <a:schemeClr val="accent6"/>
                </a:solidFill>
                <a:latin typeface="宋体" panose="02010600030101010101" pitchFamily="2" charset="-122"/>
                <a:ea typeface="宋体" panose="02010600030101010101" pitchFamily="2" charset="-122"/>
              </a:rPr>
              <a:t>(component1)</a:t>
            </a:r>
            <a:r>
              <a:rPr lang="zh-CN" altLang="en-US" dirty="0">
                <a:solidFill>
                  <a:schemeClr val="tx1"/>
                </a:solidFill>
                <a:latin typeface="宋体" panose="02010600030101010101" pitchFamily="2" charset="-122"/>
                <a:ea typeface="宋体" panose="02010600030101010101" pitchFamily="2" charset="-122"/>
              </a:rPr>
              <a:t>）</a:t>
            </a:r>
            <a:endParaRPr lang="en-US" altLang="zh-CN"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zh-CN" dirty="0">
                <a:solidFill>
                  <a:schemeClr val="tx1"/>
                </a:solidFill>
                <a:latin typeface="宋体" panose="02010600030101010101" pitchFamily="2" charset="-122"/>
                <a:ea typeface="宋体" panose="02010600030101010101" pitchFamily="2" charset="-122"/>
              </a:rPr>
              <a:t>用具体装饰类型来定义装饰后的对象，而具体构件类型仍然可以使用抽象构件类型来定义，可以单独调用装饰的独有方法。</a:t>
            </a:r>
            <a:r>
              <a:rPr lang="zh-CN" altLang="en-US" dirty="0">
                <a:solidFill>
                  <a:schemeClr val="tx1"/>
                </a:solidFill>
                <a:latin typeface="宋体" panose="02010600030101010101" pitchFamily="2" charset="-122"/>
                <a:ea typeface="宋体" panose="02010600030101010101" pitchFamily="2" charset="-122"/>
              </a:rPr>
              <a:t>（</a:t>
            </a:r>
            <a:r>
              <a:rPr lang="en-US" altLang="zh-CN" dirty="0" err="1">
                <a:solidFill>
                  <a:schemeClr val="accent6"/>
                </a:solidFill>
                <a:latin typeface="宋体" panose="02010600030101010101" pitchFamily="2" charset="-122"/>
                <a:ea typeface="宋体" panose="02010600030101010101" pitchFamily="2" charset="-122"/>
              </a:rPr>
              <a:t>XXXDecorator</a:t>
            </a:r>
            <a:r>
              <a:rPr lang="en-US" altLang="zh-CN" dirty="0">
                <a:solidFill>
                  <a:schemeClr val="accent6"/>
                </a:solidFill>
                <a:latin typeface="宋体" panose="02010600030101010101" pitchFamily="2" charset="-122"/>
                <a:ea typeface="宋体" panose="02010600030101010101" pitchFamily="2" charset="-122"/>
              </a:rPr>
              <a:t> B = new </a:t>
            </a:r>
            <a:r>
              <a:rPr lang="en-US" altLang="zh-CN" dirty="0" err="1">
                <a:solidFill>
                  <a:schemeClr val="accent6"/>
                </a:solidFill>
                <a:latin typeface="宋体" panose="02010600030101010101" pitchFamily="2" charset="-122"/>
                <a:ea typeface="宋体" panose="02010600030101010101" pitchFamily="2" charset="-122"/>
              </a:rPr>
              <a:t>XXXDecorator</a:t>
            </a:r>
            <a:r>
              <a:rPr lang="en-US" altLang="zh-CN" dirty="0">
                <a:solidFill>
                  <a:schemeClr val="accent6"/>
                </a:solidFill>
                <a:latin typeface="宋体" panose="02010600030101010101" pitchFamily="2" charset="-122"/>
                <a:ea typeface="宋体" panose="02010600030101010101" pitchFamily="2" charset="-122"/>
              </a:rPr>
              <a:t>(component1)</a:t>
            </a:r>
            <a:r>
              <a:rPr lang="zh-CN" altLang="en-US" dirty="0">
                <a:solidFill>
                  <a:schemeClr val="tx1"/>
                </a:solidFill>
                <a:latin typeface="宋体" panose="02010600030101010101" pitchFamily="2" charset="-122"/>
                <a:ea typeface="宋体" panose="02010600030101010101" pitchFamily="2" charset="-122"/>
              </a:rPr>
              <a:t>）</a:t>
            </a:r>
            <a:endParaRPr lang="en-US" altLang="zh-CN"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7817944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装饰器模式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017224" cy="532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6"/>
                </a:solidFill>
                <a:latin typeface="微软雅黑" panose="020B0503020204020204" pitchFamily="34" charset="-122"/>
                <a:ea typeface="微软雅黑" panose="020B0503020204020204" pitchFamily="34" charset="-122"/>
              </a:rPr>
              <a:t>透明装饰模式和半透明装饰模式</a:t>
            </a:r>
            <a:endParaRPr lang="en-US" altLang="zh-CN" kern="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17CEBC5-2A63-4B1A-A464-555F34824D50}"/>
              </a:ext>
            </a:extLst>
          </p:cNvPr>
          <p:cNvPicPr>
            <a:picLocks noChangeAspect="1"/>
          </p:cNvPicPr>
          <p:nvPr/>
        </p:nvPicPr>
        <p:blipFill>
          <a:blip r:embed="rId3"/>
          <a:stretch>
            <a:fillRect/>
          </a:stretch>
        </p:blipFill>
        <p:spPr>
          <a:xfrm>
            <a:off x="119336" y="1268760"/>
            <a:ext cx="4610622" cy="5472607"/>
          </a:xfrm>
          <a:prstGeom prst="rect">
            <a:avLst/>
          </a:prstGeom>
        </p:spPr>
      </p:pic>
      <p:pic>
        <p:nvPicPr>
          <p:cNvPr id="4" name="图片 3">
            <a:extLst>
              <a:ext uri="{FF2B5EF4-FFF2-40B4-BE49-F238E27FC236}">
                <a16:creationId xmlns:a16="http://schemas.microsoft.com/office/drawing/2014/main" id="{084913D1-1DA1-439A-B036-ED56AA781785}"/>
              </a:ext>
            </a:extLst>
          </p:cNvPr>
          <p:cNvPicPr>
            <a:picLocks noChangeAspect="1"/>
          </p:cNvPicPr>
          <p:nvPr/>
        </p:nvPicPr>
        <p:blipFill>
          <a:blip r:embed="rId4"/>
          <a:stretch>
            <a:fillRect/>
          </a:stretch>
        </p:blipFill>
        <p:spPr>
          <a:xfrm>
            <a:off x="4733925" y="1412776"/>
            <a:ext cx="7458075" cy="1809750"/>
          </a:xfrm>
          <a:prstGeom prst="rect">
            <a:avLst/>
          </a:prstGeom>
        </p:spPr>
      </p:pic>
      <p:pic>
        <p:nvPicPr>
          <p:cNvPr id="5" name="图片 4">
            <a:extLst>
              <a:ext uri="{FF2B5EF4-FFF2-40B4-BE49-F238E27FC236}">
                <a16:creationId xmlns:a16="http://schemas.microsoft.com/office/drawing/2014/main" id="{93DA3CFC-A92D-40F3-92AC-9C8E8B133603}"/>
              </a:ext>
            </a:extLst>
          </p:cNvPr>
          <p:cNvPicPr>
            <a:picLocks noChangeAspect="1"/>
          </p:cNvPicPr>
          <p:nvPr/>
        </p:nvPicPr>
        <p:blipFill>
          <a:blip r:embed="rId5"/>
          <a:stretch>
            <a:fillRect/>
          </a:stretch>
        </p:blipFill>
        <p:spPr>
          <a:xfrm>
            <a:off x="4752975" y="4005063"/>
            <a:ext cx="7439025" cy="1733550"/>
          </a:xfrm>
          <a:prstGeom prst="rect">
            <a:avLst/>
          </a:prstGeom>
        </p:spPr>
      </p:pic>
    </p:spTree>
    <p:extLst>
      <p:ext uri="{BB962C8B-B14F-4D97-AF65-F5344CB8AC3E}">
        <p14:creationId xmlns:p14="http://schemas.microsoft.com/office/powerpoint/2010/main" val="35160386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BD9BB98-0BC4-47D7-9A9D-DFAAE83B60E1}"/>
              </a:ext>
            </a:extLst>
          </p:cNvPr>
          <p:cNvSpPr txBox="1">
            <a:spLocks noGrp="1"/>
          </p:cNvSpPr>
          <p:nvPr>
            <p:ph idx="1"/>
          </p:nvPr>
        </p:nvSpPr>
        <p:spPr bwMode="auto">
          <a:xfrm>
            <a:off x="595313" y="1484784"/>
            <a:ext cx="10972800" cy="3300391"/>
          </a:xfrm>
          <a:prstGeom prst="rect">
            <a:avLst/>
          </a:prstGeom>
          <a:solidFill>
            <a:schemeClr val="tx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gn="ctr">
              <a:lnSpc>
                <a:spcPct val="150000"/>
              </a:lnSpc>
              <a:buFont typeface="Wingdings" pitchFamily="2" charset="2"/>
              <a:buNone/>
            </a:pPr>
            <a:r>
              <a:rPr lang="en-US" altLang="zh-CN" sz="2800" kern="0" dirty="0">
                <a:solidFill>
                  <a:schemeClr val="bg1"/>
                </a:solidFill>
                <a:ea typeface="微软雅黑" panose="020B0503020204020204" pitchFamily="34" charset="-122"/>
              </a:rPr>
              <a:t>Homework:</a:t>
            </a:r>
          </a:p>
          <a:p>
            <a:pPr marL="0" indent="0" algn="l">
              <a:lnSpc>
                <a:spcPct val="150000"/>
              </a:lnSpc>
              <a:buFont typeface="Wingdings" pitchFamily="2" charset="2"/>
              <a:buNone/>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、阅读</a:t>
            </a:r>
            <a:r>
              <a:rPr lang="en-US" altLang="zh-CN" sz="2000" dirty="0" err="1">
                <a:solidFill>
                  <a:schemeClr val="bg1"/>
                </a:solidFill>
                <a:latin typeface="微软雅黑" panose="020B0503020204020204" pitchFamily="34" charset="-122"/>
                <a:ea typeface="微软雅黑" panose="020B0503020204020204" pitchFamily="34" charset="-122"/>
              </a:rPr>
              <a:t>Gumballstate</a:t>
            </a:r>
            <a:r>
              <a:rPr lang="zh-CN" altLang="en-US" sz="2000" dirty="0">
                <a:solidFill>
                  <a:schemeClr val="bg1"/>
                </a:solidFill>
                <a:latin typeface="微软雅黑" panose="020B0503020204020204" pitchFamily="34" charset="-122"/>
                <a:ea typeface="微软雅黑" panose="020B0503020204020204" pitchFamily="34" charset="-122"/>
              </a:rPr>
              <a:t>源码并改写成你想的（</a:t>
            </a:r>
            <a:r>
              <a:rPr lang="en-US" altLang="zh-CN" sz="2000" dirty="0">
                <a:solidFill>
                  <a:schemeClr val="bg1"/>
                </a:solidFill>
                <a:latin typeface="微软雅黑" panose="020B0503020204020204" pitchFamily="34" charset="-122"/>
                <a:ea typeface="微软雅黑" panose="020B0503020204020204" pitchFamily="34" charset="-122"/>
              </a:rPr>
              <a:t>GUI</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kern="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chemeClr val="bg1">
                    <a:lumMod val="85000"/>
                  </a:schemeClr>
                </a:solidFill>
                <a:latin typeface="华文中宋" panose="02010600040101010101" pitchFamily="2" charset="-122"/>
                <a:ea typeface="华文中宋" panose="02010600040101010101" pitchFamily="2" charset="-122"/>
              </a:rPr>
              <a:t>Deadline</a:t>
            </a:r>
            <a:r>
              <a:rPr lang="zh-CN" altLang="en-US" sz="2000" dirty="0">
                <a:solidFill>
                  <a:schemeClr val="bg1">
                    <a:lumMod val="85000"/>
                  </a:schemeClr>
                </a:solidFill>
                <a:latin typeface="华文中宋" panose="02010600040101010101" pitchFamily="2" charset="-122"/>
                <a:ea typeface="华文中宋" panose="02010600040101010101" pitchFamily="2" charset="-122"/>
              </a:rPr>
              <a:t>：</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2021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年</a:t>
            </a:r>
            <a:r>
              <a:rPr lang="en-US" altLang="zh-CN" sz="2000" dirty="0">
                <a:solidFill>
                  <a:schemeClr val="bg1">
                    <a:lumMod val="85000"/>
                  </a:schemeClr>
                </a:solidFill>
                <a:latin typeface="华文中宋" panose="02010600040101010101" pitchFamily="2" charset="-122"/>
                <a:ea typeface="华文中宋" panose="02010600040101010101" pitchFamily="2" charset="-122"/>
              </a:rPr>
              <a:t>6</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月</a:t>
            </a:r>
            <a:r>
              <a:rPr lang="en-US" altLang="zh-CN" sz="2000" dirty="0">
                <a:solidFill>
                  <a:schemeClr val="bg1">
                    <a:lumMod val="85000"/>
                  </a:schemeClr>
                </a:solidFill>
                <a:latin typeface="华文中宋" panose="02010600040101010101" pitchFamily="2" charset="-122"/>
                <a:ea typeface="华文中宋" panose="02010600040101010101" pitchFamily="2" charset="-122"/>
              </a:rPr>
              <a:t>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日</a:t>
            </a:r>
            <a:endParaRPr lang="en-US" altLang="zh-CN" sz="2000"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zh-CN" altLang="en-US" sz="2000" dirty="0">
                <a:solidFill>
                  <a:schemeClr val="bg1">
                    <a:lumMod val="85000"/>
                  </a:schemeClr>
                </a:solidFill>
                <a:latin typeface="华文中宋" panose="02010600040101010101" pitchFamily="2" charset="-122"/>
                <a:ea typeface="华文中宋" panose="02010600040101010101" pitchFamily="2" charset="-122"/>
              </a:rPr>
              <a:t>要求：一个</a:t>
            </a:r>
            <a:r>
              <a:rPr lang="en-US" altLang="zh-CN" sz="2000" dirty="0">
                <a:solidFill>
                  <a:schemeClr val="bg1">
                    <a:lumMod val="85000"/>
                  </a:schemeClr>
                </a:solidFill>
                <a:latin typeface="华文中宋" panose="02010600040101010101" pitchFamily="2" charset="-122"/>
                <a:ea typeface="华文中宋" panose="02010600040101010101" pitchFamily="2" charset="-122"/>
              </a:rPr>
              <a:t>Word</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文档，包含：源码，系统运行截图。</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gn="l">
              <a:lnSpc>
                <a:spcPct val="150000"/>
              </a:lnSpc>
              <a:buNone/>
            </a:pP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id="{6B1966E4-C198-4290-A80B-9FCE1BA29873}"/>
              </a:ext>
            </a:extLst>
          </p:cNvPr>
          <p:cNvGraphicFramePr>
            <a:graphicFrameLocks noChangeAspect="1"/>
          </p:cNvGraphicFramePr>
          <p:nvPr/>
        </p:nvGraphicFramePr>
        <p:xfrm>
          <a:off x="10107561" y="5892395"/>
          <a:ext cx="1686421" cy="755308"/>
        </p:xfrm>
        <a:graphic>
          <a:graphicData uri="http://schemas.openxmlformats.org/presentationml/2006/ole">
            <mc:AlternateContent xmlns:mc="http://schemas.openxmlformats.org/markup-compatibility/2006">
              <mc:Choice xmlns:v="urn:schemas-microsoft-com:vml" Requires="v">
                <p:oleObj name="包装程序外壳对象" showAsIcon="1" r:id="rId3" imgW="822240" imgH="367560" progId="Package">
                  <p:embed/>
                </p:oleObj>
              </mc:Choice>
              <mc:Fallback>
                <p:oleObj name="包装程序外壳对象" showAsIcon="1" r:id="rId3" imgW="822240" imgH="367560" progId="Package">
                  <p:embed/>
                  <p:pic>
                    <p:nvPicPr>
                      <p:cNvPr id="3" name="对象 2">
                        <a:extLst>
                          <a:ext uri="{FF2B5EF4-FFF2-40B4-BE49-F238E27FC236}">
                            <a16:creationId xmlns:a16="http://schemas.microsoft.com/office/drawing/2014/main" id="{6B1966E4-C198-4290-A80B-9FCE1BA29873}"/>
                          </a:ext>
                        </a:extLst>
                      </p:cNvPr>
                      <p:cNvPicPr/>
                      <p:nvPr/>
                    </p:nvPicPr>
                    <p:blipFill>
                      <a:blip r:embed="rId4"/>
                      <a:stretch>
                        <a:fillRect/>
                      </a:stretch>
                    </p:blipFill>
                    <p:spPr>
                      <a:xfrm>
                        <a:off x="10107561" y="5892395"/>
                        <a:ext cx="1686421" cy="755308"/>
                      </a:xfrm>
                      <a:prstGeom prst="rect">
                        <a:avLst/>
                      </a:prstGeom>
                    </p:spPr>
                  </p:pic>
                </p:oleObj>
              </mc:Fallback>
            </mc:AlternateContent>
          </a:graphicData>
        </a:graphic>
      </p:graphicFrame>
    </p:spTree>
    <p:extLst>
      <p:ext uri="{BB962C8B-B14F-4D97-AF65-F5344CB8AC3E}">
        <p14:creationId xmlns:p14="http://schemas.microsoft.com/office/powerpoint/2010/main" val="70056824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状态模式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017224" cy="532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kern="0" dirty="0">
                <a:solidFill>
                  <a:schemeClr val="accent6"/>
                </a:solidFill>
                <a:latin typeface="微软雅黑" panose="020B0503020204020204" pitchFamily="34" charset="-122"/>
                <a:ea typeface="微软雅黑" panose="020B0503020204020204" pitchFamily="34" charset="-122"/>
              </a:rPr>
              <a:t>阅读</a:t>
            </a:r>
            <a:r>
              <a:rPr lang="en-US" altLang="zh-CN" kern="0" dirty="0" err="1">
                <a:solidFill>
                  <a:schemeClr val="accent6"/>
                </a:solidFill>
                <a:latin typeface="微软雅黑" panose="020B0503020204020204" pitchFamily="34" charset="-122"/>
                <a:ea typeface="微软雅黑" panose="020B0503020204020204" pitchFamily="34" charset="-122"/>
              </a:rPr>
              <a:t>Gumballstate</a:t>
            </a:r>
            <a:r>
              <a:rPr lang="zh-CN" altLang="en-US" kern="0" dirty="0">
                <a:solidFill>
                  <a:schemeClr val="accent6"/>
                </a:solidFill>
                <a:latin typeface="微软雅黑" panose="020B0503020204020204" pitchFamily="34" charset="-122"/>
                <a:ea typeface="微软雅黑" panose="020B0503020204020204" pitchFamily="34" charset="-122"/>
              </a:rPr>
              <a:t>源码并改成你想的（</a:t>
            </a:r>
            <a:r>
              <a:rPr lang="en-US" altLang="zh-CN" kern="0" dirty="0">
                <a:solidFill>
                  <a:schemeClr val="accent6"/>
                </a:solidFill>
                <a:latin typeface="微软雅黑" panose="020B0503020204020204" pitchFamily="34" charset="-122"/>
                <a:ea typeface="微软雅黑" panose="020B0503020204020204" pitchFamily="34" charset="-122"/>
              </a:rPr>
              <a:t>GUI</a:t>
            </a:r>
            <a:r>
              <a:rPr lang="zh-CN" altLang="en-US" kern="0" dirty="0">
                <a:solidFill>
                  <a:schemeClr val="accent6"/>
                </a:solidFill>
                <a:latin typeface="微软雅黑" panose="020B0503020204020204" pitchFamily="34" charset="-122"/>
                <a:ea typeface="微软雅黑" panose="020B0503020204020204" pitchFamily="34" charset="-122"/>
              </a:rPr>
              <a:t>）</a:t>
            </a:r>
            <a:endParaRPr lang="en-US" altLang="zh-CN" kern="0" dirty="0">
              <a:solidFill>
                <a:schemeClr val="accent6"/>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kern="0" dirty="0">
                <a:solidFill>
                  <a:schemeClr val="tx1"/>
                </a:solidFill>
                <a:latin typeface="宋体" panose="02010600030101010101" pitchFamily="2" charset="-122"/>
                <a:ea typeface="宋体" panose="02010600030101010101" pitchFamily="2" charset="-122"/>
              </a:rPr>
              <a:t>开放式问题，只要做了修改即可，加</a:t>
            </a:r>
            <a:r>
              <a:rPr lang="en-US" altLang="zh-CN" kern="0" dirty="0">
                <a:solidFill>
                  <a:schemeClr val="tx1"/>
                </a:solidFill>
                <a:latin typeface="宋体" panose="02010600030101010101" pitchFamily="2" charset="-122"/>
                <a:ea typeface="宋体" panose="02010600030101010101" pitchFamily="2" charset="-122"/>
              </a:rPr>
              <a:t>GUI</a:t>
            </a:r>
            <a:r>
              <a:rPr lang="zh-CN" altLang="en-US" kern="0" dirty="0">
                <a:solidFill>
                  <a:schemeClr val="tx1"/>
                </a:solidFill>
                <a:latin typeface="宋体" panose="02010600030101010101" pitchFamily="2" charset="-122"/>
                <a:ea typeface="宋体" panose="02010600030101010101" pitchFamily="2" charset="-122"/>
              </a:rPr>
              <a:t>最好</a:t>
            </a:r>
            <a:endParaRPr lang="en-US" altLang="zh-CN"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8843917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BD9BB98-0BC4-47D7-9A9D-DFAAE83B60E1}"/>
              </a:ext>
            </a:extLst>
          </p:cNvPr>
          <p:cNvSpPr txBox="1">
            <a:spLocks noGrp="1"/>
          </p:cNvSpPr>
          <p:nvPr>
            <p:ph idx="1"/>
          </p:nvPr>
        </p:nvSpPr>
        <p:spPr bwMode="auto">
          <a:xfrm>
            <a:off x="588294" y="1547972"/>
            <a:ext cx="10972800" cy="3762056"/>
          </a:xfrm>
          <a:prstGeom prst="rect">
            <a:avLst/>
          </a:prstGeom>
          <a:solidFill>
            <a:schemeClr val="tx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gn="ctr">
              <a:lnSpc>
                <a:spcPct val="150000"/>
              </a:lnSpc>
              <a:buFont typeface="Wingdings" pitchFamily="2" charset="2"/>
              <a:buNone/>
            </a:pPr>
            <a:r>
              <a:rPr lang="en-US" altLang="zh-CN" sz="2800" kern="0" dirty="0">
                <a:solidFill>
                  <a:schemeClr val="bg1"/>
                </a:solidFill>
                <a:ea typeface="微软雅黑" panose="020B0503020204020204" pitchFamily="34" charset="-122"/>
              </a:rPr>
              <a:t>Homework:</a:t>
            </a:r>
          </a:p>
          <a:p>
            <a:pPr marL="0" indent="0" algn="l">
              <a:lnSpc>
                <a:spcPct val="150000"/>
              </a:lnSpc>
              <a:buNone/>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、利用</a:t>
            </a:r>
            <a:r>
              <a:rPr lang="en-US" altLang="zh-CN" sz="2000" dirty="0">
                <a:solidFill>
                  <a:schemeClr val="bg1"/>
                </a:solidFill>
                <a:ea typeface="华文中宋" panose="02010600040101010101" pitchFamily="2" charset="-122"/>
              </a:rPr>
              <a:t>JDK</a:t>
            </a:r>
            <a:r>
              <a:rPr lang="zh-CN" altLang="en-US" sz="2000" dirty="0">
                <a:solidFill>
                  <a:schemeClr val="bg1"/>
                </a:solidFill>
                <a:ea typeface="华文中宋" panose="02010600040101010101" pitchFamily="2" charset="-122"/>
              </a:rPr>
              <a:t>的</a:t>
            </a:r>
            <a:r>
              <a:rPr lang="en-US" altLang="zh-CN" sz="2000" dirty="0" err="1">
                <a:solidFill>
                  <a:schemeClr val="bg1"/>
                </a:solidFill>
                <a:ea typeface="华文中宋" panose="02010600040101010101" pitchFamily="2" charset="-122"/>
              </a:rPr>
              <a:t>java.util</a:t>
            </a:r>
            <a:r>
              <a:rPr lang="zh-CN" altLang="en-US" sz="2000" dirty="0">
                <a:solidFill>
                  <a:schemeClr val="bg1"/>
                </a:solidFill>
                <a:ea typeface="华文中宋" panose="02010600040101010101" pitchFamily="2" charset="-122"/>
              </a:rPr>
              <a:t>包中提供的</a:t>
            </a:r>
            <a:r>
              <a:rPr lang="en-US" altLang="zh-CN" sz="2000" dirty="0">
                <a:solidFill>
                  <a:schemeClr val="bg1"/>
                </a:solidFill>
                <a:ea typeface="华文中宋" panose="02010600040101010101" pitchFamily="2" charset="-122"/>
              </a:rPr>
              <a:t>Observable</a:t>
            </a:r>
            <a:r>
              <a:rPr lang="zh-CN" altLang="en-US" sz="2000" dirty="0">
                <a:solidFill>
                  <a:schemeClr val="bg1"/>
                </a:solidFill>
                <a:ea typeface="华文中宋" panose="02010600040101010101" pitchFamily="2" charset="-122"/>
              </a:rPr>
              <a:t>类以及</a:t>
            </a:r>
            <a:r>
              <a:rPr lang="en-US" altLang="zh-CN" sz="2000" dirty="0">
                <a:solidFill>
                  <a:schemeClr val="bg1"/>
                </a:solidFill>
                <a:ea typeface="华文中宋" panose="02010600040101010101" pitchFamily="2" charset="-122"/>
              </a:rPr>
              <a:t>Observer</a:t>
            </a:r>
            <a:r>
              <a:rPr lang="zh-CN" altLang="en-US" sz="2000" dirty="0">
                <a:solidFill>
                  <a:schemeClr val="bg1"/>
                </a:solidFill>
                <a:ea typeface="华文中宋" panose="02010600040101010101" pitchFamily="2" charset="-122"/>
              </a:rPr>
              <a:t>接口实现课堂的例子（对随机数的观察输出）</a:t>
            </a:r>
            <a:endParaRPr lang="en-US" altLang="zh-CN" sz="2000" dirty="0">
              <a:solidFill>
                <a:schemeClr val="bg1"/>
              </a:solidFill>
              <a:ea typeface="华文中宋" panose="02010600040101010101" pitchFamily="2" charset="-122"/>
            </a:endParaRPr>
          </a:p>
          <a:p>
            <a:pPr marL="0" indent="0" algn="l">
              <a:lnSpc>
                <a:spcPct val="150000"/>
              </a:lnSpc>
              <a:buNone/>
            </a:pP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chemeClr val="bg1">
                    <a:lumMod val="85000"/>
                  </a:schemeClr>
                </a:solidFill>
                <a:latin typeface="华文中宋" panose="02010600040101010101" pitchFamily="2" charset="-122"/>
                <a:ea typeface="华文中宋" panose="02010600040101010101" pitchFamily="2" charset="-122"/>
              </a:rPr>
              <a:t>Deadline</a:t>
            </a:r>
            <a:r>
              <a:rPr lang="zh-CN" altLang="en-US" sz="2000" dirty="0">
                <a:solidFill>
                  <a:schemeClr val="bg1">
                    <a:lumMod val="85000"/>
                  </a:schemeClr>
                </a:solidFill>
                <a:latin typeface="华文中宋" panose="02010600040101010101" pitchFamily="2" charset="-122"/>
                <a:ea typeface="华文中宋" panose="02010600040101010101" pitchFamily="2" charset="-122"/>
              </a:rPr>
              <a:t>：</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2021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年</a:t>
            </a:r>
            <a:r>
              <a:rPr lang="en-US" altLang="zh-CN" sz="2000" dirty="0">
                <a:solidFill>
                  <a:schemeClr val="bg1">
                    <a:lumMod val="85000"/>
                  </a:schemeClr>
                </a:solidFill>
                <a:latin typeface="华文中宋" panose="02010600040101010101" pitchFamily="2" charset="-122"/>
                <a:ea typeface="华文中宋" panose="02010600040101010101" pitchFamily="2" charset="-122"/>
              </a:rPr>
              <a:t>6</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月</a:t>
            </a:r>
            <a:r>
              <a:rPr lang="en-US" altLang="zh-CN" sz="2000" dirty="0">
                <a:solidFill>
                  <a:schemeClr val="bg1">
                    <a:lumMod val="85000"/>
                  </a:schemeClr>
                </a:solidFill>
                <a:latin typeface="华文中宋" panose="02010600040101010101" pitchFamily="2" charset="-122"/>
                <a:ea typeface="华文中宋" panose="02010600040101010101" pitchFamily="2" charset="-122"/>
              </a:rPr>
              <a:t>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日</a:t>
            </a:r>
            <a:endParaRPr lang="en-US" altLang="zh-CN" sz="2000"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zh-CN" altLang="en-US" sz="2000" dirty="0">
                <a:solidFill>
                  <a:schemeClr val="bg1">
                    <a:lumMod val="85000"/>
                  </a:schemeClr>
                </a:solidFill>
                <a:latin typeface="华文中宋" panose="02010600040101010101" pitchFamily="2" charset="-122"/>
                <a:ea typeface="华文中宋" panose="02010600040101010101" pitchFamily="2" charset="-122"/>
              </a:rPr>
              <a:t>要求：一个</a:t>
            </a:r>
            <a:r>
              <a:rPr lang="en-US" altLang="zh-CN" sz="2000" dirty="0">
                <a:solidFill>
                  <a:schemeClr val="bg1">
                    <a:lumMod val="85000"/>
                  </a:schemeClr>
                </a:solidFill>
                <a:latin typeface="华文中宋" panose="02010600040101010101" pitchFamily="2" charset="-122"/>
                <a:ea typeface="华文中宋" panose="02010600040101010101" pitchFamily="2" charset="-122"/>
              </a:rPr>
              <a:t>Word</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文档，包含：源码，系统运行截图。</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gn="l">
              <a:lnSpc>
                <a:spcPct val="150000"/>
              </a:lnSpc>
              <a:buNone/>
            </a:pP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60216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观察者模式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305256" cy="532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dirty="0">
                <a:solidFill>
                  <a:schemeClr val="accent6"/>
                </a:solidFill>
                <a:latin typeface="微软雅黑" panose="020B0503020204020204" pitchFamily="34" charset="-122"/>
                <a:ea typeface="微软雅黑" panose="020B0503020204020204" pitchFamily="34" charset="-122"/>
              </a:rPr>
              <a:t>利用</a:t>
            </a:r>
            <a:r>
              <a:rPr lang="en-US" altLang="zh-CN" dirty="0">
                <a:solidFill>
                  <a:schemeClr val="accent6"/>
                </a:solidFill>
                <a:ea typeface="华文中宋" panose="02010600040101010101" pitchFamily="2" charset="-122"/>
              </a:rPr>
              <a:t>JDK</a:t>
            </a:r>
            <a:r>
              <a:rPr lang="zh-CN" altLang="en-US" dirty="0">
                <a:solidFill>
                  <a:schemeClr val="accent6"/>
                </a:solidFill>
                <a:ea typeface="华文中宋" panose="02010600040101010101" pitchFamily="2" charset="-122"/>
              </a:rPr>
              <a:t>的</a:t>
            </a:r>
            <a:r>
              <a:rPr lang="en-US" altLang="zh-CN" dirty="0" err="1">
                <a:solidFill>
                  <a:schemeClr val="accent6"/>
                </a:solidFill>
                <a:ea typeface="华文中宋" panose="02010600040101010101" pitchFamily="2" charset="-122"/>
              </a:rPr>
              <a:t>java.util</a:t>
            </a:r>
            <a:r>
              <a:rPr lang="zh-CN" altLang="en-US" dirty="0">
                <a:solidFill>
                  <a:schemeClr val="accent6"/>
                </a:solidFill>
                <a:ea typeface="华文中宋" panose="02010600040101010101" pitchFamily="2" charset="-122"/>
              </a:rPr>
              <a:t>包中提供的</a:t>
            </a:r>
            <a:r>
              <a:rPr lang="en-US" altLang="zh-CN" dirty="0">
                <a:solidFill>
                  <a:schemeClr val="accent6"/>
                </a:solidFill>
                <a:ea typeface="华文中宋" panose="02010600040101010101" pitchFamily="2" charset="-122"/>
              </a:rPr>
              <a:t>Observable</a:t>
            </a:r>
            <a:r>
              <a:rPr lang="zh-CN" altLang="en-US" dirty="0">
                <a:solidFill>
                  <a:schemeClr val="accent6"/>
                </a:solidFill>
                <a:ea typeface="华文中宋" panose="02010600040101010101" pitchFamily="2" charset="-122"/>
              </a:rPr>
              <a:t>类以及</a:t>
            </a:r>
            <a:r>
              <a:rPr lang="en-US" altLang="zh-CN" dirty="0">
                <a:solidFill>
                  <a:schemeClr val="accent6"/>
                </a:solidFill>
                <a:ea typeface="华文中宋" panose="02010600040101010101" pitchFamily="2" charset="-122"/>
              </a:rPr>
              <a:t>Observer</a:t>
            </a:r>
            <a:r>
              <a:rPr lang="zh-CN" altLang="en-US" dirty="0">
                <a:solidFill>
                  <a:schemeClr val="accent6"/>
                </a:solidFill>
                <a:ea typeface="华文中宋" panose="02010600040101010101" pitchFamily="2" charset="-122"/>
              </a:rPr>
              <a:t>接口实现课堂的例子</a:t>
            </a:r>
            <a:endParaRPr lang="en-US" altLang="zh-CN" kern="0" dirty="0">
              <a:solidFill>
                <a:schemeClr val="accent6"/>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kern="0" dirty="0" err="1">
                <a:solidFill>
                  <a:schemeClr val="tx1"/>
                </a:solidFill>
                <a:latin typeface="宋体" panose="02010600030101010101" pitchFamily="2" charset="-122"/>
                <a:ea typeface="宋体" panose="02010600030101010101" pitchFamily="2" charset="-122"/>
              </a:rPr>
              <a:t>setChanged</a:t>
            </a:r>
            <a:r>
              <a:rPr lang="en-US" altLang="zh-CN" kern="0" dirty="0">
                <a:solidFill>
                  <a:schemeClr val="tx1"/>
                </a:solidFill>
                <a:latin typeface="宋体" panose="02010600030101010101" pitchFamily="2" charset="-122"/>
                <a:ea typeface="宋体" panose="02010600030101010101" pitchFamily="2" charset="-122"/>
              </a:rPr>
              <a:t>()</a:t>
            </a:r>
            <a:r>
              <a:rPr lang="zh-CN" altLang="en-US" kern="0" dirty="0">
                <a:solidFill>
                  <a:schemeClr val="tx1"/>
                </a:solidFill>
                <a:latin typeface="宋体" panose="02010600030101010101" pitchFamily="2" charset="-122"/>
                <a:ea typeface="宋体" panose="02010600030101010101" pitchFamily="2" charset="-122"/>
              </a:rPr>
              <a:t>、</a:t>
            </a:r>
            <a:r>
              <a:rPr lang="en-US" altLang="zh-CN" kern="0" dirty="0" err="1">
                <a:solidFill>
                  <a:schemeClr val="tx1"/>
                </a:solidFill>
                <a:latin typeface="宋体" panose="02010600030101010101" pitchFamily="2" charset="-122"/>
                <a:ea typeface="宋体" panose="02010600030101010101" pitchFamily="2" charset="-122"/>
              </a:rPr>
              <a:t>notifyObservers</a:t>
            </a:r>
            <a:r>
              <a:rPr lang="en-US" altLang="zh-CN" kern="0" dirty="0">
                <a:solidFill>
                  <a:schemeClr val="tx1"/>
                </a:solidFill>
                <a:latin typeface="宋体" panose="02010600030101010101" pitchFamily="2" charset="-122"/>
                <a:ea typeface="宋体" panose="02010600030101010101" pitchFamily="2" charset="-122"/>
              </a:rPr>
              <a:t>()</a:t>
            </a:r>
          </a:p>
        </p:txBody>
      </p:sp>
      <p:pic>
        <p:nvPicPr>
          <p:cNvPr id="4" name="图片 3">
            <a:extLst>
              <a:ext uri="{FF2B5EF4-FFF2-40B4-BE49-F238E27FC236}">
                <a16:creationId xmlns:a16="http://schemas.microsoft.com/office/drawing/2014/main" id="{5B6DDBFA-9272-4463-A552-284D7EE1BD82}"/>
              </a:ext>
            </a:extLst>
          </p:cNvPr>
          <p:cNvPicPr>
            <a:picLocks noChangeAspect="1"/>
          </p:cNvPicPr>
          <p:nvPr/>
        </p:nvPicPr>
        <p:blipFill>
          <a:blip r:embed="rId3"/>
          <a:stretch>
            <a:fillRect/>
          </a:stretch>
        </p:blipFill>
        <p:spPr>
          <a:xfrm>
            <a:off x="2855640" y="1878682"/>
            <a:ext cx="7029450" cy="4152900"/>
          </a:xfrm>
          <a:prstGeom prst="rect">
            <a:avLst/>
          </a:prstGeom>
        </p:spPr>
      </p:pic>
    </p:spTree>
    <p:extLst>
      <p:ext uri="{BB962C8B-B14F-4D97-AF65-F5344CB8AC3E}">
        <p14:creationId xmlns:p14="http://schemas.microsoft.com/office/powerpoint/2010/main" val="19092826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观察者模式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305256" cy="532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zh-CN" altLang="en-US" dirty="0">
                <a:solidFill>
                  <a:schemeClr val="accent6"/>
                </a:solidFill>
                <a:latin typeface="微软雅黑" panose="020B0503020204020204" pitchFamily="34" charset="-122"/>
                <a:ea typeface="微软雅黑" panose="020B0503020204020204" pitchFamily="34" charset="-122"/>
              </a:rPr>
              <a:t>利用</a:t>
            </a:r>
            <a:r>
              <a:rPr lang="en-US" altLang="zh-CN" dirty="0">
                <a:solidFill>
                  <a:schemeClr val="accent6"/>
                </a:solidFill>
                <a:ea typeface="华文中宋" panose="02010600040101010101" pitchFamily="2" charset="-122"/>
              </a:rPr>
              <a:t>JDK</a:t>
            </a:r>
            <a:r>
              <a:rPr lang="zh-CN" altLang="en-US" dirty="0">
                <a:solidFill>
                  <a:schemeClr val="accent6"/>
                </a:solidFill>
                <a:ea typeface="华文中宋" panose="02010600040101010101" pitchFamily="2" charset="-122"/>
              </a:rPr>
              <a:t>的</a:t>
            </a:r>
            <a:r>
              <a:rPr lang="en-US" altLang="zh-CN" dirty="0" err="1">
                <a:solidFill>
                  <a:schemeClr val="accent6"/>
                </a:solidFill>
                <a:ea typeface="华文中宋" panose="02010600040101010101" pitchFamily="2" charset="-122"/>
              </a:rPr>
              <a:t>java.util</a:t>
            </a:r>
            <a:r>
              <a:rPr lang="zh-CN" altLang="en-US" dirty="0">
                <a:solidFill>
                  <a:schemeClr val="accent6"/>
                </a:solidFill>
                <a:ea typeface="华文中宋" panose="02010600040101010101" pitchFamily="2" charset="-122"/>
              </a:rPr>
              <a:t>包中提供的</a:t>
            </a:r>
            <a:r>
              <a:rPr lang="en-US" altLang="zh-CN" dirty="0">
                <a:solidFill>
                  <a:schemeClr val="accent6"/>
                </a:solidFill>
                <a:ea typeface="华文中宋" panose="02010600040101010101" pitchFamily="2" charset="-122"/>
              </a:rPr>
              <a:t>Observable</a:t>
            </a:r>
            <a:r>
              <a:rPr lang="zh-CN" altLang="en-US" dirty="0">
                <a:solidFill>
                  <a:schemeClr val="accent6"/>
                </a:solidFill>
                <a:ea typeface="华文中宋" panose="02010600040101010101" pitchFamily="2" charset="-122"/>
              </a:rPr>
              <a:t>类以及</a:t>
            </a:r>
            <a:r>
              <a:rPr lang="en-US" altLang="zh-CN" dirty="0">
                <a:solidFill>
                  <a:schemeClr val="accent6"/>
                </a:solidFill>
                <a:ea typeface="华文中宋" panose="02010600040101010101" pitchFamily="2" charset="-122"/>
              </a:rPr>
              <a:t>Observer</a:t>
            </a:r>
            <a:r>
              <a:rPr lang="zh-CN" altLang="en-US" dirty="0">
                <a:solidFill>
                  <a:schemeClr val="accent6"/>
                </a:solidFill>
                <a:ea typeface="华文中宋" panose="02010600040101010101" pitchFamily="2" charset="-122"/>
              </a:rPr>
              <a:t>接口实现课堂的例子</a:t>
            </a:r>
            <a:endParaRPr lang="en-US" altLang="zh-CN" kern="0" dirty="0">
              <a:solidFill>
                <a:schemeClr val="accent6"/>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BEAE865-4E05-491D-BB38-F973D51F68FA}"/>
              </a:ext>
            </a:extLst>
          </p:cNvPr>
          <p:cNvPicPr>
            <a:picLocks noChangeAspect="1"/>
          </p:cNvPicPr>
          <p:nvPr/>
        </p:nvPicPr>
        <p:blipFill>
          <a:blip r:embed="rId3"/>
          <a:stretch>
            <a:fillRect/>
          </a:stretch>
        </p:blipFill>
        <p:spPr>
          <a:xfrm>
            <a:off x="-2982" y="1391219"/>
            <a:ext cx="6076907" cy="3924300"/>
          </a:xfrm>
          <a:prstGeom prst="rect">
            <a:avLst/>
          </a:prstGeom>
        </p:spPr>
      </p:pic>
      <p:pic>
        <p:nvPicPr>
          <p:cNvPr id="3" name="图片 2">
            <a:extLst>
              <a:ext uri="{FF2B5EF4-FFF2-40B4-BE49-F238E27FC236}">
                <a16:creationId xmlns:a16="http://schemas.microsoft.com/office/drawing/2014/main" id="{DC383564-EAB6-4980-AE31-DD9BE5DA775A}"/>
              </a:ext>
            </a:extLst>
          </p:cNvPr>
          <p:cNvPicPr>
            <a:picLocks noChangeAspect="1"/>
          </p:cNvPicPr>
          <p:nvPr/>
        </p:nvPicPr>
        <p:blipFill>
          <a:blip r:embed="rId4"/>
          <a:stretch>
            <a:fillRect/>
          </a:stretch>
        </p:blipFill>
        <p:spPr>
          <a:xfrm>
            <a:off x="6096000" y="1268760"/>
            <a:ext cx="5306516" cy="2707748"/>
          </a:xfrm>
          <a:prstGeom prst="rect">
            <a:avLst/>
          </a:prstGeom>
        </p:spPr>
      </p:pic>
      <p:pic>
        <p:nvPicPr>
          <p:cNvPr id="5" name="图片 4">
            <a:extLst>
              <a:ext uri="{FF2B5EF4-FFF2-40B4-BE49-F238E27FC236}">
                <a16:creationId xmlns:a16="http://schemas.microsoft.com/office/drawing/2014/main" id="{A28B8BDD-502F-407D-992B-EDE283D804F5}"/>
              </a:ext>
            </a:extLst>
          </p:cNvPr>
          <p:cNvPicPr>
            <a:picLocks noChangeAspect="1"/>
          </p:cNvPicPr>
          <p:nvPr/>
        </p:nvPicPr>
        <p:blipFill>
          <a:blip r:embed="rId5"/>
          <a:stretch>
            <a:fillRect/>
          </a:stretch>
        </p:blipFill>
        <p:spPr>
          <a:xfrm>
            <a:off x="7395046" y="3558593"/>
            <a:ext cx="4796954" cy="3299407"/>
          </a:xfrm>
          <a:prstGeom prst="rect">
            <a:avLst/>
          </a:prstGeom>
        </p:spPr>
      </p:pic>
    </p:spTree>
    <p:extLst>
      <p:ext uri="{BB962C8B-B14F-4D97-AF65-F5344CB8AC3E}">
        <p14:creationId xmlns:p14="http://schemas.microsoft.com/office/powerpoint/2010/main" val="268349469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BD9BB98-0BC4-47D7-9A9D-DFAAE83B60E1}"/>
              </a:ext>
            </a:extLst>
          </p:cNvPr>
          <p:cNvSpPr txBox="1">
            <a:spLocks noGrp="1"/>
          </p:cNvSpPr>
          <p:nvPr>
            <p:ph idx="1"/>
          </p:nvPr>
        </p:nvSpPr>
        <p:spPr bwMode="auto">
          <a:xfrm>
            <a:off x="479376" y="1052736"/>
            <a:ext cx="11233248" cy="4913140"/>
          </a:xfrm>
          <a:prstGeom prst="rect">
            <a:avLst/>
          </a:prstGeom>
          <a:solidFill>
            <a:schemeClr val="tx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gn="l">
              <a:lnSpc>
                <a:spcPct val="200000"/>
              </a:lnSpc>
              <a:buNone/>
            </a:pP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gn="l">
              <a:lnSpc>
                <a:spcPct val="200000"/>
              </a:lnSpc>
              <a:buNone/>
            </a:pP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、阅读：</a:t>
            </a:r>
            <a:r>
              <a:rPr lang="en-US" altLang="zh-CN" dirty="0">
                <a:solidFill>
                  <a:schemeClr val="bg1"/>
                </a:solidFill>
              </a:rPr>
              <a:t>Java SE Application Design With MVC</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gn="l">
              <a:lnSpc>
                <a:spcPct val="200000"/>
              </a:lnSpc>
              <a:buNone/>
            </a:pPr>
            <a:r>
              <a:rPr lang="en-US" altLang="zh-CN" sz="2000" dirty="0">
                <a:solidFill>
                  <a:schemeClr val="bg1"/>
                </a:solidFill>
                <a:ea typeface="微软雅黑" panose="020B0503020204020204" pitchFamily="34" charset="-122"/>
                <a:hlinkClick r:id="rId3"/>
              </a:rPr>
              <a:t>https://www.oracle.com/technical-resources/articles/javase/application-design-with-mvc.html</a:t>
            </a:r>
            <a:endParaRPr lang="en-US" altLang="zh-CN" sz="2000" dirty="0">
              <a:solidFill>
                <a:schemeClr val="bg1"/>
              </a:solidFill>
              <a:ea typeface="微软雅黑" panose="020B0503020204020204" pitchFamily="34" charset="-122"/>
            </a:endParaRPr>
          </a:p>
          <a:p>
            <a:pPr marL="0" indent="0" algn="l">
              <a:lnSpc>
                <a:spcPct val="200000"/>
              </a:lnSpc>
              <a:buNone/>
            </a:pP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LoD</a:t>
            </a:r>
            <a:r>
              <a:rPr lang="zh-CN" altLang="en-US" sz="2000" dirty="0">
                <a:solidFill>
                  <a:schemeClr val="bg1"/>
                </a:solidFill>
                <a:latin typeface="微软雅黑" panose="020B0503020204020204" pitchFamily="34" charset="-122"/>
                <a:ea typeface="微软雅黑" panose="020B0503020204020204" pitchFamily="34" charset="-122"/>
              </a:rPr>
              <a:t>原则强调“只和朋友通信，不和陌生人说话”。请举例说明 “朋友圈” 认定依据是啥？</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en-US" altLang="zh-CN" sz="2000" dirty="0">
                <a:solidFill>
                  <a:schemeClr val="bg1">
                    <a:lumMod val="85000"/>
                  </a:schemeClr>
                </a:solidFill>
                <a:latin typeface="华文中宋" panose="02010600040101010101" pitchFamily="2" charset="-122"/>
                <a:ea typeface="华文中宋" panose="02010600040101010101" pitchFamily="2" charset="-122"/>
              </a:rPr>
              <a:t>Deadline</a:t>
            </a:r>
            <a:r>
              <a:rPr lang="zh-CN" altLang="en-US" sz="2000" dirty="0">
                <a:solidFill>
                  <a:schemeClr val="bg1">
                    <a:lumMod val="85000"/>
                  </a:schemeClr>
                </a:solidFill>
                <a:latin typeface="华文中宋" panose="02010600040101010101" pitchFamily="2" charset="-122"/>
                <a:ea typeface="华文中宋" panose="02010600040101010101" pitchFamily="2" charset="-122"/>
              </a:rPr>
              <a:t>：</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2021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年</a:t>
            </a:r>
            <a:r>
              <a:rPr lang="en-US" altLang="zh-CN" sz="2000" dirty="0">
                <a:solidFill>
                  <a:schemeClr val="bg1">
                    <a:lumMod val="85000"/>
                  </a:schemeClr>
                </a:solidFill>
                <a:latin typeface="华文中宋" panose="02010600040101010101" pitchFamily="2" charset="-122"/>
                <a:ea typeface="华文中宋" panose="02010600040101010101" pitchFamily="2" charset="-122"/>
              </a:rPr>
              <a:t>6</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月</a:t>
            </a:r>
            <a:r>
              <a:rPr lang="en-US" altLang="zh-CN" sz="2000" dirty="0">
                <a:solidFill>
                  <a:schemeClr val="bg1">
                    <a:lumMod val="85000"/>
                  </a:schemeClr>
                </a:solidFill>
                <a:latin typeface="华文中宋" panose="02010600040101010101" pitchFamily="2" charset="-122"/>
                <a:ea typeface="华文中宋" panose="02010600040101010101" pitchFamily="2" charset="-122"/>
              </a:rPr>
              <a:t>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日</a:t>
            </a:r>
            <a:endParaRPr lang="en-US" altLang="zh-CN" sz="2000"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zh-CN" altLang="en-US" sz="2000" dirty="0">
                <a:solidFill>
                  <a:schemeClr val="bg1">
                    <a:lumMod val="85000"/>
                  </a:schemeClr>
                </a:solidFill>
                <a:latin typeface="华文中宋" panose="02010600040101010101" pitchFamily="2" charset="-122"/>
                <a:ea typeface="华文中宋" panose="02010600040101010101" pitchFamily="2" charset="-122"/>
              </a:rPr>
              <a:t>要求：一个</a:t>
            </a:r>
            <a:r>
              <a:rPr lang="en-US" altLang="zh-CN" sz="2000" dirty="0">
                <a:solidFill>
                  <a:schemeClr val="bg1">
                    <a:lumMod val="85000"/>
                  </a:schemeClr>
                </a:solidFill>
                <a:latin typeface="华文中宋" panose="02010600040101010101" pitchFamily="2" charset="-122"/>
                <a:ea typeface="华文中宋" panose="02010600040101010101" pitchFamily="2" charset="-122"/>
              </a:rPr>
              <a:t>Word</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文档：能够举证你阅读了，知道了。</a:t>
            </a: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gn="l">
              <a:lnSpc>
                <a:spcPct val="150000"/>
              </a:lnSpc>
              <a:buNone/>
            </a:pPr>
            <a:endParaRPr lang="en-US" altLang="zh-CN" sz="2000" kern="0" dirty="0">
              <a:solidFill>
                <a:schemeClr val="bg1"/>
              </a:solidFill>
              <a:latin typeface="微软雅黑" panose="020B0503020204020204" pitchFamily="34" charset="-122"/>
              <a:ea typeface="微软雅黑" panose="020B0503020204020204" pitchFamily="34" charset="-122"/>
            </a:endParaRPr>
          </a:p>
        </p:txBody>
      </p:sp>
      <p:sp>
        <p:nvSpPr>
          <p:cNvPr id="3" name="标题 1">
            <a:extLst>
              <a:ext uri="{FF2B5EF4-FFF2-40B4-BE49-F238E27FC236}">
                <a16:creationId xmlns:a16="http://schemas.microsoft.com/office/drawing/2014/main" id="{C0ABB079-B0F8-4E69-A83C-FE7FFACFBC2B}"/>
              </a:ext>
            </a:extLst>
          </p:cNvPr>
          <p:cNvSpPr>
            <a:spLocks noGrp="1"/>
          </p:cNvSpPr>
          <p:nvPr>
            <p:ph type="title"/>
          </p:nvPr>
        </p:nvSpPr>
        <p:spPr>
          <a:xfrm>
            <a:off x="8384" y="260649"/>
            <a:ext cx="12192000" cy="688975"/>
          </a:xfrm>
        </p:spPr>
        <p:txBody>
          <a:bodyPr/>
          <a:lstStyle/>
          <a:p>
            <a:r>
              <a:rPr lang="en-US" altLang="zh-CN" sz="3600" dirty="0">
                <a:solidFill>
                  <a:srgbClr val="A61D38"/>
                </a:solidFill>
                <a:latin typeface="Times New Roman" panose="02020603050405020304" pitchFamily="18" charset="0"/>
                <a:cs typeface="Times New Roman" panose="02020603050405020304" pitchFamily="18" charset="0"/>
              </a:rPr>
              <a:t>Homework</a:t>
            </a:r>
            <a:r>
              <a:rPr lang="zh-CN" altLang="en-US" sz="3600" dirty="0">
                <a:solidFill>
                  <a:srgbClr val="A61D38"/>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7562737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单例模式</a:t>
            </a:r>
          </a:p>
        </p:txBody>
      </p:sp>
      <p:sp>
        <p:nvSpPr>
          <p:cNvPr id="79875" name="Rectangle 3">
            <a:extLst>
              <a:ext uri="{FF2B5EF4-FFF2-40B4-BE49-F238E27FC236}">
                <a16:creationId xmlns:a16="http://schemas.microsoft.com/office/drawing/2014/main" id="{B2D9A543-9686-4E71-80C0-10A9398E41FD}"/>
              </a:ext>
            </a:extLst>
          </p:cNvPr>
          <p:cNvSpPr>
            <a:spLocks noGrp="1" noChangeArrowheads="1"/>
          </p:cNvSpPr>
          <p:nvPr>
            <p:ph type="body" idx="1"/>
          </p:nvPr>
        </p:nvSpPr>
        <p:spPr>
          <a:xfrm>
            <a:off x="335360" y="836712"/>
            <a:ext cx="11017224" cy="5760639"/>
          </a:xfrm>
        </p:spPr>
        <p:txBody>
          <a:bodyPr/>
          <a:lstStyle/>
          <a:p>
            <a:pPr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书写具有可变用例数目的孤子模式</a:t>
            </a:r>
            <a:endParaRPr lang="en-US" altLang="zh-CN" dirty="0">
              <a:solidFill>
                <a:srgbClr val="336699"/>
              </a:solidFill>
              <a:latin typeface="Arial Black" panose="020B0A04020102020204" pitchFamily="34" charset="0"/>
              <a:ea typeface="华文中宋" panose="02010600040101010101" pitchFamily="2" charset="-122"/>
            </a:endParaRPr>
          </a:p>
          <a:p>
            <a:pPr eaLnBrk="1" hangingPunct="1">
              <a:lnSpc>
                <a:spcPct val="150000"/>
              </a:lnSpc>
              <a:buFont typeface="Wingdings" panose="05000000000000000000" pitchFamily="2" charset="2"/>
              <a:buChar char="Ø"/>
            </a:pPr>
            <a:r>
              <a:rPr lang="zh-CN" altLang="en-US" b="0" dirty="0">
                <a:solidFill>
                  <a:schemeClr val="tx1"/>
                </a:solidFill>
                <a:ea typeface="华文中宋" panose="02010600040101010101" pitchFamily="2" charset="-122"/>
              </a:rPr>
              <a:t>是否只有一个</a:t>
            </a:r>
            <a:endParaRPr lang="en-US" altLang="zh-CN" b="0" dirty="0">
              <a:solidFill>
                <a:schemeClr val="tx1"/>
              </a:solidFill>
              <a:ea typeface="华文中宋" panose="02010600040101010101" pitchFamily="2" charset="-122"/>
            </a:endParaRPr>
          </a:p>
          <a:p>
            <a:pPr eaLnBrk="1" hangingPunct="1">
              <a:lnSpc>
                <a:spcPct val="150000"/>
              </a:lnSpc>
              <a:buFont typeface="Wingdings" panose="05000000000000000000" pitchFamily="2" charset="2"/>
              <a:buChar char="Ø"/>
            </a:pPr>
            <a:r>
              <a:rPr lang="zh-CN" altLang="en-US" b="0" dirty="0">
                <a:solidFill>
                  <a:schemeClr val="tx1"/>
                </a:solidFill>
                <a:ea typeface="华文中宋" panose="02010600040101010101" pitchFamily="2" charset="-122"/>
              </a:rPr>
              <a:t>如何运行多次 （</a:t>
            </a:r>
            <a:r>
              <a:rPr lang="en-US" altLang="zh-CN" b="0" dirty="0">
                <a:solidFill>
                  <a:schemeClr val="tx1"/>
                </a:solidFill>
                <a:ea typeface="华文中宋" panose="02010600040101010101" pitchFamily="2" charset="-122"/>
              </a:rPr>
              <a:t>Thread() </a:t>
            </a:r>
            <a:r>
              <a:rPr lang="zh-CN" altLang="en-US" b="0" dirty="0">
                <a:solidFill>
                  <a:schemeClr val="tx1"/>
                </a:solidFill>
                <a:ea typeface="华文中宋" panose="02010600040101010101" pitchFamily="2" charset="-122"/>
              </a:rPr>
              <a:t>）</a:t>
            </a:r>
            <a:endParaRPr lang="en-US" altLang="zh-CN" b="0" dirty="0">
              <a:solidFill>
                <a:schemeClr val="tx1"/>
              </a:solidFill>
              <a:ea typeface="华文楷体" panose="02010600040101010101" pitchFamily="2" charset="-122"/>
            </a:endParaRPr>
          </a:p>
          <a:p>
            <a:pPr marL="628650" lvl="1" indent="0" eaLnBrk="1" hangingPunct="1">
              <a:lnSpc>
                <a:spcPct val="150000"/>
              </a:lnSpc>
              <a:buNone/>
            </a:pPr>
            <a:endParaRPr lang="zh-CN" altLang="en-US" sz="2400" b="0" dirty="0">
              <a:solidFill>
                <a:schemeClr val="tx1"/>
              </a:solidFill>
              <a:latin typeface="Arial Black" panose="020B0A04020102020204" pitchFamily="34" charset="0"/>
              <a:ea typeface="华文中宋" panose="02010600040101010101" pitchFamily="2" charset="-122"/>
            </a:endParaRPr>
          </a:p>
        </p:txBody>
      </p:sp>
      <p:pic>
        <p:nvPicPr>
          <p:cNvPr id="5" name="图片 4">
            <a:extLst>
              <a:ext uri="{FF2B5EF4-FFF2-40B4-BE49-F238E27FC236}">
                <a16:creationId xmlns:a16="http://schemas.microsoft.com/office/drawing/2014/main" id="{425AA84D-662F-4CEB-A8F5-C3E9278E4A13}"/>
              </a:ext>
            </a:extLst>
          </p:cNvPr>
          <p:cNvPicPr>
            <a:picLocks noChangeAspect="1"/>
          </p:cNvPicPr>
          <p:nvPr/>
        </p:nvPicPr>
        <p:blipFill>
          <a:blip r:embed="rId3"/>
          <a:stretch>
            <a:fillRect/>
          </a:stretch>
        </p:blipFill>
        <p:spPr>
          <a:xfrm>
            <a:off x="6597518" y="1124744"/>
            <a:ext cx="5594482" cy="5588493"/>
          </a:xfrm>
          <a:prstGeom prst="rect">
            <a:avLst/>
          </a:prstGeom>
        </p:spPr>
      </p:pic>
    </p:spTree>
    <p:extLst>
      <p:ext uri="{BB962C8B-B14F-4D97-AF65-F5344CB8AC3E}">
        <p14:creationId xmlns:p14="http://schemas.microsoft.com/office/powerpoint/2010/main" val="267162374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外观模式</a:t>
            </a:r>
          </a:p>
        </p:txBody>
      </p:sp>
      <p:sp>
        <p:nvSpPr>
          <p:cNvPr id="8" name="Rectangle 3">
            <a:extLst>
              <a:ext uri="{FF2B5EF4-FFF2-40B4-BE49-F238E27FC236}">
                <a16:creationId xmlns:a16="http://schemas.microsoft.com/office/drawing/2014/main" id="{B2D9A543-9686-4E71-80C0-10A9398E41FD}"/>
              </a:ext>
            </a:extLst>
          </p:cNvPr>
          <p:cNvSpPr txBox="1">
            <a:spLocks noChangeArrowheads="1"/>
          </p:cNvSpPr>
          <p:nvPr/>
        </p:nvSpPr>
        <p:spPr bwMode="auto">
          <a:xfrm>
            <a:off x="335360" y="836712"/>
            <a:ext cx="11305256" cy="532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r>
              <a:rPr lang="en-US" altLang="zh-CN" dirty="0" err="1">
                <a:solidFill>
                  <a:schemeClr val="accent6"/>
                </a:solidFill>
                <a:latin typeface="微软雅黑" panose="020B0503020204020204" pitchFamily="34" charset="-122"/>
                <a:ea typeface="微软雅黑" panose="020B0503020204020204" pitchFamily="34" charset="-122"/>
              </a:rPr>
              <a:t>LoD</a:t>
            </a:r>
            <a:r>
              <a:rPr lang="zh-CN" altLang="en-US" dirty="0">
                <a:solidFill>
                  <a:schemeClr val="accent6"/>
                </a:solidFill>
                <a:latin typeface="微软雅黑" panose="020B0503020204020204" pitchFamily="34" charset="-122"/>
                <a:ea typeface="微软雅黑" panose="020B0503020204020204" pitchFamily="34" charset="-122"/>
              </a:rPr>
              <a:t>原则强调“只和朋友通信，不和陌生人说话”。请举例说明 “朋友圈” 认定依据是啥？</a:t>
            </a:r>
          </a:p>
          <a:p>
            <a:pPr>
              <a:buFont typeface="Wingdings" panose="05000000000000000000" pitchFamily="2" charset="2"/>
              <a:buChar char="Ø"/>
            </a:pPr>
            <a:r>
              <a:rPr lang="en-US" altLang="zh-CN" kern="0" dirty="0" err="1">
                <a:solidFill>
                  <a:schemeClr val="tx1"/>
                </a:solidFill>
                <a:latin typeface="宋体" panose="02010600030101010101" pitchFamily="2" charset="-122"/>
                <a:ea typeface="宋体" panose="02010600030101010101" pitchFamily="2" charset="-122"/>
              </a:rPr>
              <a:t>LoD</a:t>
            </a:r>
            <a:r>
              <a:rPr lang="zh-CN" altLang="en-US" kern="0" dirty="0">
                <a:solidFill>
                  <a:schemeClr val="tx1"/>
                </a:solidFill>
                <a:latin typeface="宋体" panose="02010600030101010101" pitchFamily="2" charset="-122"/>
                <a:ea typeface="宋体" panose="02010600030101010101" pitchFamily="2" charset="-122"/>
              </a:rPr>
              <a:t>原则：</a:t>
            </a:r>
            <a:r>
              <a:rPr lang="zh-CN" altLang="en-US" dirty="0">
                <a:solidFill>
                  <a:schemeClr val="tx1"/>
                </a:solidFill>
                <a:latin typeface="宋体" panose="02010600030101010101" pitchFamily="2" charset="-122"/>
                <a:ea typeface="宋体" panose="02010600030101010101" pitchFamily="2" charset="-122"/>
              </a:rPr>
              <a:t>不该有直接依赖关系的类之间，不要有依赖；有依赖关系的类之间，尽量只依赖必要的接口</a:t>
            </a:r>
            <a:endParaRPr lang="en-US" altLang="zh-CN"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dirty="0">
                <a:solidFill>
                  <a:schemeClr val="tx1"/>
                </a:solidFill>
                <a:latin typeface="宋体" panose="02010600030101010101" pitchFamily="2" charset="-122"/>
                <a:ea typeface="宋体" panose="02010600030101010101" pitchFamily="2" charset="-122"/>
              </a:rPr>
              <a:t>朋友圈判定标准：</a:t>
            </a:r>
            <a:endParaRPr lang="en-US" altLang="zh-CN" dirty="0">
              <a:solidFill>
                <a:schemeClr val="tx1"/>
              </a:solidFill>
              <a:latin typeface="宋体" panose="02010600030101010101" pitchFamily="2" charset="-122"/>
              <a:ea typeface="宋体" panose="02010600030101010101" pitchFamily="2" charset="-122"/>
            </a:endParaRPr>
          </a:p>
          <a:p>
            <a:pPr lvl="0">
              <a:buFont typeface="Arial" panose="020B0604020202020204" pitchFamily="34" charset="0"/>
              <a:buChar char="•"/>
            </a:pPr>
            <a:r>
              <a:rPr lang="zh-CN" altLang="zh-CN" b="0" dirty="0">
                <a:latin typeface="+mj-ea"/>
                <a:ea typeface="+mj-ea"/>
              </a:rPr>
              <a:t>当前对象本身</a:t>
            </a:r>
          </a:p>
          <a:p>
            <a:pPr lvl="0">
              <a:buFont typeface="Arial" panose="020B0604020202020204" pitchFamily="34" charset="0"/>
              <a:buChar char="•"/>
            </a:pPr>
            <a:r>
              <a:rPr lang="zh-CN" altLang="zh-CN" b="0" dirty="0">
                <a:latin typeface="+mj-ea"/>
                <a:ea typeface="+mj-ea"/>
              </a:rPr>
              <a:t>通过方法的参数传递过来的对象</a:t>
            </a:r>
          </a:p>
          <a:p>
            <a:pPr lvl="0">
              <a:buFont typeface="Arial" panose="020B0604020202020204" pitchFamily="34" charset="0"/>
              <a:buChar char="•"/>
            </a:pPr>
            <a:r>
              <a:rPr lang="zh-CN" altLang="zh-CN" b="0" dirty="0">
                <a:latin typeface="+mj-ea"/>
                <a:ea typeface="+mj-ea"/>
              </a:rPr>
              <a:t>当前对象所创建的对象</a:t>
            </a:r>
          </a:p>
          <a:p>
            <a:pPr lvl="0">
              <a:buFont typeface="Arial" panose="020B0604020202020204" pitchFamily="34" charset="0"/>
              <a:buChar char="•"/>
            </a:pPr>
            <a:r>
              <a:rPr lang="zh-CN" altLang="zh-CN" b="0" dirty="0">
                <a:latin typeface="+mj-ea"/>
                <a:ea typeface="+mj-ea"/>
              </a:rPr>
              <a:t>当前对象的实例变量所引用的对象</a:t>
            </a:r>
          </a:p>
          <a:p>
            <a:pPr lvl="0">
              <a:buFont typeface="Arial" panose="020B0604020202020204" pitchFamily="34" charset="0"/>
              <a:buChar char="•"/>
            </a:pPr>
            <a:r>
              <a:rPr lang="zh-CN" altLang="zh-CN" b="0" dirty="0">
                <a:latin typeface="+mj-ea"/>
                <a:ea typeface="+mj-ea"/>
              </a:rPr>
              <a:t>方法内所创建或者实例化的对象</a:t>
            </a:r>
          </a:p>
          <a:p>
            <a:pPr>
              <a:buFont typeface="Wingdings" panose="05000000000000000000" pitchFamily="2" charset="2"/>
              <a:buChar char="Ø"/>
            </a:pPr>
            <a:endParaRPr lang="en-US" altLang="zh-CN"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Char char="Ø"/>
            </a:pPr>
            <a:endParaRPr lang="en-US" altLang="zh-CN" kern="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55382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2B375-84F9-4C71-8D28-A3C03C45DD5C}"/>
              </a:ext>
            </a:extLst>
          </p:cNvPr>
          <p:cNvSpPr>
            <a:spLocks noGrp="1"/>
          </p:cNvSpPr>
          <p:nvPr>
            <p:ph type="title"/>
          </p:nvPr>
        </p:nvSpPr>
        <p:spPr>
          <a:xfrm>
            <a:off x="119336" y="260649"/>
            <a:ext cx="12081048" cy="688975"/>
          </a:xfrm>
        </p:spPr>
        <p:txBody>
          <a:bodyPr/>
          <a:lstStyle/>
          <a:p>
            <a:pPr marL="0" indent="0">
              <a:lnSpc>
                <a:spcPct val="150000"/>
              </a:lnSpc>
              <a:buNone/>
            </a:pPr>
            <a:r>
              <a:rPr lang="en-US" altLang="zh-CN" sz="3600" dirty="0"/>
              <a:t>Homework:</a:t>
            </a:r>
          </a:p>
        </p:txBody>
      </p:sp>
      <p:sp>
        <p:nvSpPr>
          <p:cNvPr id="4" name="内容占位符 3">
            <a:extLst>
              <a:ext uri="{FF2B5EF4-FFF2-40B4-BE49-F238E27FC236}">
                <a16:creationId xmlns:a16="http://schemas.microsoft.com/office/drawing/2014/main" id="{849FC057-52FF-4A2A-9824-07B21C7EA2CC}"/>
              </a:ext>
            </a:extLst>
          </p:cNvPr>
          <p:cNvSpPr txBox="1">
            <a:spLocks noGrp="1"/>
          </p:cNvSpPr>
          <p:nvPr>
            <p:ph idx="1"/>
          </p:nvPr>
        </p:nvSpPr>
        <p:spPr>
          <a:xfrm>
            <a:off x="479375" y="1412776"/>
            <a:ext cx="11088737" cy="4162165"/>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pPr marL="0" indent="0">
              <a:lnSpc>
                <a:spcPct val="150000"/>
              </a:lnSpc>
              <a:buNone/>
            </a:pPr>
            <a:endParaRPr lang="en-US" altLang="zh-CN" sz="2000" b="1"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、什么是双向适配器？</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、请举例说明实现方式。</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chemeClr val="bg1">
                    <a:lumMod val="85000"/>
                  </a:schemeClr>
                </a:solidFill>
                <a:latin typeface="华文中宋" panose="02010600040101010101" pitchFamily="2" charset="-122"/>
                <a:ea typeface="华文中宋" panose="02010600040101010101" pitchFamily="2" charset="-122"/>
              </a:rPr>
              <a:t>Deadline</a:t>
            </a:r>
            <a:r>
              <a:rPr lang="zh-CN" altLang="en-US" sz="2000" dirty="0">
                <a:solidFill>
                  <a:schemeClr val="bg1">
                    <a:lumMod val="85000"/>
                  </a:schemeClr>
                </a:solidFill>
                <a:latin typeface="华文中宋" panose="02010600040101010101" pitchFamily="2" charset="-122"/>
                <a:ea typeface="华文中宋" panose="02010600040101010101" pitchFamily="2" charset="-122"/>
              </a:rPr>
              <a:t>：</a:t>
            </a:r>
            <a:r>
              <a:rPr lang="en-US" altLang="zh-CN" sz="2000" dirty="0">
                <a:solidFill>
                  <a:schemeClr val="bg1">
                    <a:lumMod val="85000"/>
                  </a:schemeClr>
                </a:solidFill>
                <a:latin typeface="华文中宋" panose="02010600040101010101" pitchFamily="2" charset="-122"/>
                <a:ea typeface="华文中宋" panose="02010600040101010101" pitchFamily="2" charset="-122"/>
              </a:rPr>
              <a:t>2021</a:t>
            </a:r>
            <a:r>
              <a:rPr lang="zh-CN" altLang="en-US" sz="2000" dirty="0">
                <a:solidFill>
                  <a:schemeClr val="bg1">
                    <a:lumMod val="85000"/>
                  </a:schemeClr>
                </a:solidFill>
                <a:latin typeface="华文中宋" panose="02010600040101010101" pitchFamily="2" charset="-122"/>
                <a:ea typeface="华文中宋" panose="02010600040101010101" pitchFamily="2" charset="-122"/>
              </a:rPr>
              <a:t>年</a:t>
            </a:r>
            <a:r>
              <a:rPr lang="en-US" altLang="zh-CN" sz="2000" dirty="0">
                <a:solidFill>
                  <a:schemeClr val="bg1">
                    <a:lumMod val="85000"/>
                  </a:schemeClr>
                </a:solidFill>
                <a:latin typeface="华文中宋" panose="02010600040101010101" pitchFamily="2" charset="-122"/>
                <a:ea typeface="华文中宋" panose="02010600040101010101" pitchFamily="2" charset="-122"/>
              </a:rPr>
              <a:t>5</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月</a:t>
            </a:r>
            <a:r>
              <a:rPr lang="en-US" altLang="zh-CN" sz="2000" dirty="0">
                <a:solidFill>
                  <a:schemeClr val="bg1">
                    <a:lumMod val="85000"/>
                  </a:schemeClr>
                </a:solidFill>
                <a:latin typeface="华文中宋" panose="02010600040101010101" pitchFamily="2" charset="-122"/>
                <a:ea typeface="华文中宋" panose="02010600040101010101" pitchFamily="2" charset="-122"/>
              </a:rPr>
              <a:t>9</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日</a:t>
            </a:r>
            <a:endParaRPr lang="en-US" altLang="zh-CN" sz="2000" dirty="0">
              <a:solidFill>
                <a:schemeClr val="bg1">
                  <a:lumMod val="85000"/>
                </a:schemeClr>
              </a:solidFill>
              <a:latin typeface="华文中宋" panose="02010600040101010101" pitchFamily="2" charset="-122"/>
              <a:ea typeface="华文中宋" panose="02010600040101010101" pitchFamily="2" charset="-122"/>
            </a:endParaRPr>
          </a:p>
          <a:p>
            <a:pPr marL="0" indent="0">
              <a:lnSpc>
                <a:spcPct val="150000"/>
              </a:lnSpc>
              <a:buNone/>
            </a:pPr>
            <a:r>
              <a:rPr lang="zh-CN" altLang="en-US" sz="2000" dirty="0">
                <a:solidFill>
                  <a:schemeClr val="bg1">
                    <a:lumMod val="85000"/>
                  </a:schemeClr>
                </a:solidFill>
                <a:latin typeface="华文中宋" panose="02010600040101010101" pitchFamily="2" charset="-122"/>
                <a:ea typeface="华文中宋" panose="02010600040101010101" pitchFamily="2" charset="-122"/>
              </a:rPr>
              <a:t>要求：一个</a:t>
            </a:r>
            <a:r>
              <a:rPr lang="en-US" altLang="zh-CN" sz="2000" dirty="0">
                <a:solidFill>
                  <a:schemeClr val="bg1">
                    <a:lumMod val="85000"/>
                  </a:schemeClr>
                </a:solidFill>
                <a:latin typeface="华文中宋" panose="02010600040101010101" pitchFamily="2" charset="-122"/>
                <a:ea typeface="华文中宋" panose="02010600040101010101" pitchFamily="2" charset="-122"/>
              </a:rPr>
              <a:t>Word</a:t>
            </a:r>
            <a:r>
              <a:rPr lang="zh-CN" altLang="en-US" sz="2000" dirty="0">
                <a:solidFill>
                  <a:schemeClr val="bg1">
                    <a:lumMod val="85000"/>
                  </a:schemeClr>
                </a:solidFill>
                <a:latin typeface="华文中宋" panose="02010600040101010101" pitchFamily="2" charset="-122"/>
                <a:ea typeface="华文中宋" panose="02010600040101010101" pitchFamily="2" charset="-122"/>
              </a:rPr>
              <a:t>文档，包含：源码，系统运行截图。</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b="1" dirty="0">
              <a:solidFill>
                <a:schemeClr val="bg1"/>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15730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适配器模式</a:t>
            </a:r>
          </a:p>
        </p:txBody>
      </p:sp>
      <p:sp>
        <p:nvSpPr>
          <p:cNvPr id="79875" name="Rectangle 3">
            <a:extLst>
              <a:ext uri="{FF2B5EF4-FFF2-40B4-BE49-F238E27FC236}">
                <a16:creationId xmlns:a16="http://schemas.microsoft.com/office/drawing/2014/main" id="{B2D9A543-9686-4E71-80C0-10A9398E41FD}"/>
              </a:ext>
            </a:extLst>
          </p:cNvPr>
          <p:cNvSpPr>
            <a:spLocks noGrp="1" noChangeArrowheads="1"/>
          </p:cNvSpPr>
          <p:nvPr>
            <p:ph type="body" idx="1"/>
          </p:nvPr>
        </p:nvSpPr>
        <p:spPr>
          <a:xfrm>
            <a:off x="335360" y="836712"/>
            <a:ext cx="11017224" cy="5760639"/>
          </a:xfrm>
        </p:spPr>
        <p:txBody>
          <a:bodyPr/>
          <a:lstStyle/>
          <a:p>
            <a:r>
              <a:rPr lang="zh-CN" altLang="en-US" dirty="0">
                <a:latin typeface="微软雅黑" panose="020B0503020204020204" pitchFamily="34" charset="-122"/>
                <a:ea typeface="微软雅黑" panose="020B0503020204020204" pitchFamily="34" charset="-122"/>
              </a:rPr>
              <a:t>双向适配器及实现</a:t>
            </a:r>
            <a:endParaRPr lang="zh-CN" altLang="en-US" dirty="0"/>
          </a:p>
          <a:p>
            <a:pPr>
              <a:lnSpc>
                <a:spcPct val="150000"/>
              </a:lnSpc>
              <a:buFont typeface="Wingdings" panose="05000000000000000000" pitchFamily="2" charset="2"/>
              <a:buChar char="Ø"/>
            </a:pPr>
            <a:r>
              <a:rPr lang="zh-CN" altLang="zh-CN" dirty="0">
                <a:solidFill>
                  <a:schemeClr val="accent4"/>
                </a:solidFill>
                <a:latin typeface="宋体" panose="02010600030101010101" pitchFamily="2" charset="-122"/>
                <a:ea typeface="宋体" panose="02010600030101010101" pitchFamily="2" charset="-122"/>
              </a:rPr>
              <a:t>如果在适配器中同时包含对目标类和适配者类的引用，适配者可以通过它调用目标类中的方法，目标类也可以通过它调用适配者类中的方法，那么该适配器就是一个双向适配器</a:t>
            </a:r>
            <a:endParaRPr lang="en-US" altLang="zh-CN" dirty="0">
              <a:solidFill>
                <a:schemeClr val="accent4"/>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dirty="0">
                <a:solidFill>
                  <a:schemeClr val="accent4"/>
                </a:solidFill>
                <a:latin typeface="宋体" panose="02010600030101010101" pitchFamily="2" charset="-122"/>
                <a:ea typeface="宋体" panose="02010600030101010101" pitchFamily="2" charset="-122"/>
              </a:rPr>
              <a:t>单向适配器：猫可以学狗叫</a:t>
            </a:r>
            <a:endParaRPr lang="en-US" altLang="zh-CN" dirty="0">
              <a:solidFill>
                <a:schemeClr val="accent4"/>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dirty="0">
                <a:solidFill>
                  <a:schemeClr val="accent4"/>
                </a:solidFill>
                <a:latin typeface="宋体" panose="02010600030101010101" pitchFamily="2" charset="-122"/>
                <a:ea typeface="宋体" panose="02010600030101010101" pitchFamily="2" charset="-122"/>
              </a:rPr>
              <a:t>双向适配器：猫可以学狗叫，狗也可以学猫叫</a:t>
            </a:r>
            <a:endParaRPr lang="en-US" altLang="zh-CN" dirty="0">
              <a:solidFill>
                <a:schemeClr val="accent4"/>
              </a:solidFill>
              <a:latin typeface="宋体" panose="02010600030101010101" pitchFamily="2" charset="-122"/>
              <a:ea typeface="宋体" panose="02010600030101010101" pitchFamily="2" charset="-122"/>
            </a:endParaRPr>
          </a:p>
          <a:p>
            <a:pPr marL="628650" lvl="1" indent="0" eaLnBrk="1" hangingPunct="1">
              <a:lnSpc>
                <a:spcPct val="150000"/>
              </a:lnSpc>
              <a:buNone/>
            </a:pPr>
            <a:endParaRPr lang="zh-CN" altLang="en-US" sz="2400" b="0" dirty="0">
              <a:solidFill>
                <a:schemeClr val="tx1"/>
              </a:solidFill>
              <a:latin typeface="Arial Black" panose="020B0A04020102020204" pitchFamily="34" charset="0"/>
              <a:ea typeface="华文中宋" panose="02010600040101010101" pitchFamily="2" charset="-122"/>
            </a:endParaRPr>
          </a:p>
        </p:txBody>
      </p:sp>
    </p:spTree>
    <p:extLst>
      <p:ext uri="{BB962C8B-B14F-4D97-AF65-F5344CB8AC3E}">
        <p14:creationId xmlns:p14="http://schemas.microsoft.com/office/powerpoint/2010/main" val="23358743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适配器模式</a:t>
            </a:r>
          </a:p>
        </p:txBody>
      </p:sp>
      <p:sp>
        <p:nvSpPr>
          <p:cNvPr id="79875" name="Rectangle 3">
            <a:extLst>
              <a:ext uri="{FF2B5EF4-FFF2-40B4-BE49-F238E27FC236}">
                <a16:creationId xmlns:a16="http://schemas.microsoft.com/office/drawing/2014/main" id="{B2D9A543-9686-4E71-80C0-10A9398E41FD}"/>
              </a:ext>
            </a:extLst>
          </p:cNvPr>
          <p:cNvSpPr>
            <a:spLocks noGrp="1" noChangeArrowheads="1"/>
          </p:cNvSpPr>
          <p:nvPr>
            <p:ph type="body" idx="1"/>
          </p:nvPr>
        </p:nvSpPr>
        <p:spPr>
          <a:xfrm>
            <a:off x="335360" y="836712"/>
            <a:ext cx="11017224" cy="5760639"/>
          </a:xfrm>
        </p:spPr>
        <p:txBody>
          <a:bodyPr/>
          <a:lstStyle/>
          <a:p>
            <a:r>
              <a:rPr lang="zh-CN" altLang="en-US" dirty="0">
                <a:latin typeface="微软雅黑" panose="020B0503020204020204" pitchFamily="34" charset="-122"/>
                <a:ea typeface="微软雅黑" panose="020B0503020204020204" pitchFamily="34" charset="-122"/>
              </a:rPr>
              <a:t>双向适配器及实现</a:t>
            </a:r>
            <a:endParaRPr lang="zh-CN" altLang="en-US" dirty="0"/>
          </a:p>
          <a:p>
            <a:pPr marL="628650" lvl="1" indent="0" eaLnBrk="1" hangingPunct="1">
              <a:lnSpc>
                <a:spcPct val="150000"/>
              </a:lnSpc>
              <a:buNone/>
            </a:pPr>
            <a:endParaRPr lang="zh-CN" altLang="en-US" sz="2400" b="0" dirty="0">
              <a:solidFill>
                <a:schemeClr val="tx1"/>
              </a:solidFill>
              <a:latin typeface="Arial Black" panose="020B0A04020102020204" pitchFamily="34" charset="0"/>
              <a:ea typeface="华文中宋" panose="02010600040101010101" pitchFamily="2" charset="-122"/>
            </a:endParaRPr>
          </a:p>
        </p:txBody>
      </p:sp>
      <p:pic>
        <p:nvPicPr>
          <p:cNvPr id="4" name="Picture 4" descr="https://img-blog.csdn.net/20160115101419243">
            <a:extLst>
              <a:ext uri="{FF2B5EF4-FFF2-40B4-BE49-F238E27FC236}">
                <a16:creationId xmlns:a16="http://schemas.microsoft.com/office/drawing/2014/main" id="{F4A23776-6216-41DF-BC68-BC54BFDEC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1731068"/>
            <a:ext cx="80200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5579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A8A6C97-1079-4876-91C1-4ACA11F7370A}"/>
              </a:ext>
            </a:extLst>
          </p:cNvPr>
          <p:cNvSpPr>
            <a:spLocks noGrp="1" noChangeArrowheads="1"/>
          </p:cNvSpPr>
          <p:nvPr>
            <p:ph type="title"/>
          </p:nvPr>
        </p:nvSpPr>
        <p:spPr>
          <a:xfrm>
            <a:off x="0" y="260648"/>
            <a:ext cx="12192000" cy="688975"/>
          </a:xfrm>
        </p:spPr>
        <p:txBody>
          <a:bodyPr/>
          <a:lstStyle/>
          <a:p>
            <a:pPr eaLnBrk="1" hangingPunct="1"/>
            <a:r>
              <a:rPr lang="zh-CN" altLang="en-US" dirty="0">
                <a:latin typeface="华文中宋" panose="02010600040101010101" pitchFamily="2" charset="-122"/>
                <a:ea typeface="华文中宋" panose="02010600040101010101" pitchFamily="2" charset="-122"/>
              </a:rPr>
              <a:t>适配器模式</a:t>
            </a:r>
          </a:p>
        </p:txBody>
      </p:sp>
      <p:sp>
        <p:nvSpPr>
          <p:cNvPr id="79875" name="Rectangle 3">
            <a:extLst>
              <a:ext uri="{FF2B5EF4-FFF2-40B4-BE49-F238E27FC236}">
                <a16:creationId xmlns:a16="http://schemas.microsoft.com/office/drawing/2014/main" id="{B2D9A543-9686-4E71-80C0-10A9398E41FD}"/>
              </a:ext>
            </a:extLst>
          </p:cNvPr>
          <p:cNvSpPr>
            <a:spLocks noGrp="1" noChangeArrowheads="1"/>
          </p:cNvSpPr>
          <p:nvPr>
            <p:ph type="body" idx="1"/>
          </p:nvPr>
        </p:nvSpPr>
        <p:spPr>
          <a:xfrm>
            <a:off x="335360" y="836712"/>
            <a:ext cx="11017224" cy="5760639"/>
          </a:xfrm>
        </p:spPr>
        <p:txBody>
          <a:bodyPr/>
          <a:lstStyle/>
          <a:p>
            <a:r>
              <a:rPr lang="zh-CN" altLang="en-US" dirty="0">
                <a:latin typeface="微软雅黑" panose="020B0503020204020204" pitchFamily="34" charset="-122"/>
                <a:ea typeface="微软雅黑" panose="020B0503020204020204" pitchFamily="34" charset="-122"/>
              </a:rPr>
              <a:t>双向适配器及实现</a:t>
            </a:r>
            <a:endParaRPr lang="zh-CN" altLang="en-US" dirty="0"/>
          </a:p>
          <a:p>
            <a:pPr marL="628650" lvl="1" indent="0" eaLnBrk="1" hangingPunct="1">
              <a:lnSpc>
                <a:spcPct val="150000"/>
              </a:lnSpc>
              <a:buNone/>
            </a:pPr>
            <a:endParaRPr lang="zh-CN" altLang="en-US" sz="2400" b="0" dirty="0">
              <a:solidFill>
                <a:schemeClr val="tx1"/>
              </a:solidFill>
              <a:latin typeface="Arial Black" panose="020B0A04020102020204" pitchFamily="34" charset="0"/>
              <a:ea typeface="华文中宋" panose="02010600040101010101" pitchFamily="2" charset="-122"/>
            </a:endParaRPr>
          </a:p>
        </p:txBody>
      </p:sp>
      <p:sp>
        <p:nvSpPr>
          <p:cNvPr id="5" name="矩形 4">
            <a:extLst>
              <a:ext uri="{FF2B5EF4-FFF2-40B4-BE49-F238E27FC236}">
                <a16:creationId xmlns:a16="http://schemas.microsoft.com/office/drawing/2014/main" id="{35EAEE5B-173F-4253-8ECB-CE9328C0E73A}"/>
              </a:ext>
            </a:extLst>
          </p:cNvPr>
          <p:cNvSpPr/>
          <p:nvPr/>
        </p:nvSpPr>
        <p:spPr>
          <a:xfrm>
            <a:off x="3647728" y="935162"/>
            <a:ext cx="8200025" cy="5632311"/>
          </a:xfrm>
          <a:prstGeom prst="rect">
            <a:avLst/>
          </a:prstGeom>
        </p:spPr>
        <p:txBody>
          <a:bodyPr wrap="square">
            <a:spAutoFit/>
          </a:bodyPr>
          <a:lstStyle/>
          <a:p>
            <a:r>
              <a:rPr lang="en-US" altLang="zh-CN" sz="1800" b="1" i="0" dirty="0">
                <a:solidFill>
                  <a:srgbClr val="000088"/>
                </a:solidFill>
                <a:effectLst/>
                <a:latin typeface="Source Code Pro"/>
              </a:rPr>
              <a:t>class</a:t>
            </a:r>
            <a:r>
              <a:rPr lang="en-US" altLang="zh-CN" sz="1800" b="1" i="0" dirty="0">
                <a:solidFill>
                  <a:srgbClr val="4F4F4F"/>
                </a:solidFill>
                <a:effectLst/>
                <a:latin typeface="Source Code Pro"/>
              </a:rPr>
              <a:t> Adapter </a:t>
            </a:r>
            <a:r>
              <a:rPr lang="en-US" altLang="zh-CN" sz="1800" b="1" i="0" dirty="0">
                <a:solidFill>
                  <a:srgbClr val="000088"/>
                </a:solidFill>
                <a:effectLst/>
                <a:latin typeface="Source Code Pro"/>
              </a:rPr>
              <a:t>implements</a:t>
            </a:r>
            <a:r>
              <a:rPr lang="en-US" altLang="zh-CN" sz="1800" b="1" i="0" dirty="0">
                <a:solidFill>
                  <a:srgbClr val="4F4F4F"/>
                </a:solidFill>
                <a:effectLst/>
                <a:latin typeface="Source Code Pro"/>
              </a:rPr>
              <a:t> </a:t>
            </a:r>
            <a:r>
              <a:rPr lang="en-US" altLang="zh-CN" sz="1800" b="1" i="0" dirty="0" err="1">
                <a:solidFill>
                  <a:srgbClr val="4F4F4F"/>
                </a:solidFill>
                <a:effectLst/>
                <a:latin typeface="Source Code Pro"/>
              </a:rPr>
              <a:t>Target,Adaptee</a:t>
            </a:r>
            <a:r>
              <a:rPr lang="en-US" altLang="zh-CN" sz="1800" b="1" i="0" dirty="0">
                <a:solidFill>
                  <a:srgbClr val="4F4F4F"/>
                </a:solidFill>
                <a:effectLst/>
                <a:latin typeface="Source Code Pro"/>
              </a:rPr>
              <a:t> { </a:t>
            </a:r>
          </a:p>
          <a:p>
            <a:r>
              <a:rPr lang="en-US" altLang="zh-CN" sz="1800" b="1" i="1" dirty="0">
                <a:solidFill>
                  <a:srgbClr val="880000"/>
                </a:solidFill>
                <a:effectLst/>
                <a:latin typeface="Source Code Pro"/>
              </a:rPr>
              <a:t>//</a:t>
            </a:r>
            <a:r>
              <a:rPr lang="zh-CN" altLang="en-US" sz="1800" b="1" i="1" dirty="0">
                <a:solidFill>
                  <a:srgbClr val="880000"/>
                </a:solidFill>
                <a:effectLst/>
                <a:latin typeface="Source Code Pro"/>
              </a:rPr>
              <a:t>同时维持对抽象目标类和适配者的引用</a:t>
            </a:r>
            <a:r>
              <a:rPr lang="zh-CN" altLang="en-US" sz="1800" b="1" i="0" dirty="0">
                <a:solidFill>
                  <a:srgbClr val="4F4F4F"/>
                </a:solidFill>
                <a:effectLst/>
                <a:latin typeface="Source Code Pro"/>
              </a:rPr>
              <a:t> </a:t>
            </a:r>
            <a:endParaRPr lang="en-US" altLang="zh-CN" sz="1800" b="1" i="0" dirty="0">
              <a:solidFill>
                <a:srgbClr val="4F4F4F"/>
              </a:solidFill>
              <a:effectLst/>
              <a:latin typeface="Source Code Pro"/>
            </a:endParaRPr>
          </a:p>
          <a:p>
            <a:r>
              <a:rPr lang="en-US" altLang="zh-CN" sz="1800" b="1" dirty="0">
                <a:solidFill>
                  <a:srgbClr val="4F4F4F"/>
                </a:solidFill>
                <a:latin typeface="Source Code Pro"/>
              </a:rPr>
              <a:t>	</a:t>
            </a:r>
            <a:r>
              <a:rPr lang="en-US" altLang="zh-CN" sz="1800" b="1" i="0" dirty="0">
                <a:solidFill>
                  <a:srgbClr val="000088"/>
                </a:solidFill>
                <a:effectLst/>
                <a:latin typeface="Source Code Pro"/>
              </a:rPr>
              <a:t>private</a:t>
            </a:r>
            <a:r>
              <a:rPr lang="en-US" altLang="zh-CN" sz="1800" b="1" i="0" dirty="0">
                <a:solidFill>
                  <a:srgbClr val="4F4F4F"/>
                </a:solidFill>
                <a:effectLst/>
                <a:latin typeface="Source Code Pro"/>
              </a:rPr>
              <a:t> Target </a:t>
            </a:r>
            <a:r>
              <a:rPr lang="en-US" altLang="zh-CN" sz="1800" b="1" i="0" dirty="0" err="1">
                <a:solidFill>
                  <a:srgbClr val="4F4F4F"/>
                </a:solidFill>
                <a:effectLst/>
                <a:latin typeface="Source Code Pro"/>
              </a:rPr>
              <a:t>target</a:t>
            </a:r>
            <a:r>
              <a:rPr lang="en-US" altLang="zh-CN" sz="1800" b="1" i="0" dirty="0">
                <a:solidFill>
                  <a:srgbClr val="4F4F4F"/>
                </a:solidFill>
                <a:effectLst/>
                <a:latin typeface="Source Code Pro"/>
              </a:rPr>
              <a:t>; </a:t>
            </a:r>
          </a:p>
          <a:p>
            <a:r>
              <a:rPr lang="en-US" altLang="zh-CN" sz="1800" b="1" dirty="0">
                <a:solidFill>
                  <a:srgbClr val="4F4F4F"/>
                </a:solidFill>
                <a:latin typeface="Source Code Pro"/>
              </a:rPr>
              <a:t>	</a:t>
            </a:r>
            <a:r>
              <a:rPr lang="en-US" altLang="zh-CN" sz="1800" b="1" i="0" dirty="0">
                <a:solidFill>
                  <a:srgbClr val="000088"/>
                </a:solidFill>
                <a:effectLst/>
                <a:latin typeface="Source Code Pro"/>
              </a:rPr>
              <a:t>private</a:t>
            </a:r>
            <a:r>
              <a:rPr lang="en-US" altLang="zh-CN" sz="1800" b="1" i="0" dirty="0">
                <a:solidFill>
                  <a:srgbClr val="4F4F4F"/>
                </a:solidFill>
                <a:effectLst/>
                <a:latin typeface="Source Code Pro"/>
              </a:rPr>
              <a:t> </a:t>
            </a:r>
            <a:r>
              <a:rPr lang="en-US" altLang="zh-CN" sz="1800" b="1" i="0" dirty="0" err="1">
                <a:solidFill>
                  <a:srgbClr val="4F4F4F"/>
                </a:solidFill>
                <a:effectLst/>
                <a:latin typeface="Source Code Pro"/>
              </a:rPr>
              <a:t>Adaptee</a:t>
            </a:r>
            <a:r>
              <a:rPr lang="en-US" altLang="zh-CN" sz="1800" b="1" i="0" dirty="0">
                <a:solidFill>
                  <a:srgbClr val="4F4F4F"/>
                </a:solidFill>
                <a:effectLst/>
                <a:latin typeface="Source Code Pro"/>
              </a:rPr>
              <a:t> </a:t>
            </a:r>
            <a:r>
              <a:rPr lang="en-US" altLang="zh-CN" sz="1800" b="1" i="0" dirty="0" err="1">
                <a:solidFill>
                  <a:srgbClr val="4F4F4F"/>
                </a:solidFill>
                <a:effectLst/>
                <a:latin typeface="Source Code Pro"/>
              </a:rPr>
              <a:t>adaptee</a:t>
            </a:r>
            <a:r>
              <a:rPr lang="en-US" altLang="zh-CN" sz="1800" b="1" i="0" dirty="0">
                <a:solidFill>
                  <a:srgbClr val="4F4F4F"/>
                </a:solidFill>
                <a:effectLst/>
                <a:latin typeface="Source Code Pro"/>
              </a:rPr>
              <a:t>; </a:t>
            </a:r>
          </a:p>
          <a:p>
            <a:endParaRPr lang="en-US" altLang="zh-CN" sz="1800" b="1" i="0" dirty="0">
              <a:solidFill>
                <a:srgbClr val="4F4F4F"/>
              </a:solidFill>
              <a:effectLst/>
              <a:latin typeface="Source Code Pro"/>
            </a:endParaRPr>
          </a:p>
          <a:p>
            <a:r>
              <a:rPr lang="en-US" altLang="zh-CN" sz="1800" b="1" dirty="0">
                <a:solidFill>
                  <a:srgbClr val="4F4F4F"/>
                </a:solidFill>
                <a:latin typeface="Source Code Pro"/>
              </a:rPr>
              <a:t>	</a:t>
            </a:r>
            <a:r>
              <a:rPr lang="en-US" altLang="zh-CN" sz="1800" b="1" i="0" dirty="0">
                <a:solidFill>
                  <a:srgbClr val="000088"/>
                </a:solidFill>
                <a:effectLst/>
                <a:latin typeface="Source Code Pro"/>
              </a:rPr>
              <a:t>public</a:t>
            </a:r>
            <a:r>
              <a:rPr lang="en-US" altLang="zh-CN" sz="1800" b="1" i="0" dirty="0">
                <a:solidFill>
                  <a:srgbClr val="4F4F4F"/>
                </a:solidFill>
                <a:effectLst/>
                <a:latin typeface="Source Code Pro"/>
              </a:rPr>
              <a:t> Adapter(Target target) { </a:t>
            </a:r>
          </a:p>
          <a:p>
            <a:r>
              <a:rPr lang="en-US" altLang="zh-CN" sz="1800" b="1" dirty="0">
                <a:solidFill>
                  <a:srgbClr val="4F4F4F"/>
                </a:solidFill>
                <a:latin typeface="Source Code Pro"/>
              </a:rPr>
              <a:t>		</a:t>
            </a:r>
            <a:r>
              <a:rPr lang="en-US" altLang="zh-CN" sz="1800" b="1" i="0" dirty="0" err="1">
                <a:solidFill>
                  <a:srgbClr val="000088"/>
                </a:solidFill>
                <a:effectLst/>
                <a:latin typeface="Source Code Pro"/>
              </a:rPr>
              <a:t>this</a:t>
            </a:r>
            <a:r>
              <a:rPr lang="en-US" altLang="zh-CN" sz="1800" b="1" i="0" dirty="0" err="1">
                <a:solidFill>
                  <a:srgbClr val="4F4F4F"/>
                </a:solidFill>
                <a:effectLst/>
                <a:latin typeface="Source Code Pro"/>
              </a:rPr>
              <a:t>.target</a:t>
            </a:r>
            <a:r>
              <a:rPr lang="en-US" altLang="zh-CN" sz="1800" b="1" i="0" dirty="0">
                <a:solidFill>
                  <a:srgbClr val="4F4F4F"/>
                </a:solidFill>
                <a:effectLst/>
                <a:latin typeface="Source Code Pro"/>
              </a:rPr>
              <a:t> = target; </a:t>
            </a:r>
          </a:p>
          <a:p>
            <a:r>
              <a:rPr lang="en-US" altLang="zh-CN" sz="1800" b="1" dirty="0">
                <a:solidFill>
                  <a:srgbClr val="4F4F4F"/>
                </a:solidFill>
                <a:latin typeface="Source Code Pro"/>
              </a:rPr>
              <a:t>	</a:t>
            </a:r>
            <a:r>
              <a:rPr lang="en-US" altLang="zh-CN" sz="1800" b="1" i="0" dirty="0">
                <a:solidFill>
                  <a:srgbClr val="4F4F4F"/>
                </a:solidFill>
                <a:effectLst/>
                <a:latin typeface="Source Code Pro"/>
              </a:rPr>
              <a:t>} </a:t>
            </a:r>
          </a:p>
          <a:p>
            <a:r>
              <a:rPr lang="en-US" altLang="zh-CN" sz="1800" b="1" dirty="0">
                <a:solidFill>
                  <a:srgbClr val="4F4F4F"/>
                </a:solidFill>
                <a:latin typeface="Source Code Pro"/>
              </a:rPr>
              <a:t>	</a:t>
            </a:r>
            <a:r>
              <a:rPr lang="en-US" altLang="zh-CN" sz="1800" b="1" i="0" dirty="0">
                <a:solidFill>
                  <a:srgbClr val="000088"/>
                </a:solidFill>
                <a:effectLst/>
                <a:latin typeface="Source Code Pro"/>
              </a:rPr>
              <a:t>public</a:t>
            </a:r>
            <a:r>
              <a:rPr lang="en-US" altLang="zh-CN" sz="1800" b="1" i="0" dirty="0">
                <a:solidFill>
                  <a:srgbClr val="4F4F4F"/>
                </a:solidFill>
                <a:effectLst/>
                <a:latin typeface="Source Code Pro"/>
              </a:rPr>
              <a:t> Adapter(</a:t>
            </a:r>
            <a:r>
              <a:rPr lang="en-US" altLang="zh-CN" sz="1800" b="1" i="0" dirty="0" err="1">
                <a:solidFill>
                  <a:srgbClr val="4F4F4F"/>
                </a:solidFill>
                <a:effectLst/>
                <a:latin typeface="Source Code Pro"/>
              </a:rPr>
              <a:t>Adaptee</a:t>
            </a:r>
            <a:r>
              <a:rPr lang="en-US" altLang="zh-CN" sz="1800" b="1" i="0" dirty="0">
                <a:solidFill>
                  <a:srgbClr val="4F4F4F"/>
                </a:solidFill>
                <a:effectLst/>
                <a:latin typeface="Source Code Pro"/>
              </a:rPr>
              <a:t> </a:t>
            </a:r>
            <a:r>
              <a:rPr lang="en-US" altLang="zh-CN" sz="1800" b="1" i="0" dirty="0" err="1">
                <a:solidFill>
                  <a:srgbClr val="4F4F4F"/>
                </a:solidFill>
                <a:effectLst/>
                <a:latin typeface="Source Code Pro"/>
              </a:rPr>
              <a:t>adaptee</a:t>
            </a:r>
            <a:r>
              <a:rPr lang="en-US" altLang="zh-CN" sz="1800" b="1" i="0" dirty="0">
                <a:solidFill>
                  <a:srgbClr val="4F4F4F"/>
                </a:solidFill>
                <a:effectLst/>
                <a:latin typeface="Source Code Pro"/>
              </a:rPr>
              <a:t>) { </a:t>
            </a:r>
          </a:p>
          <a:p>
            <a:r>
              <a:rPr lang="en-US" altLang="zh-CN" sz="1800" b="1" dirty="0">
                <a:solidFill>
                  <a:srgbClr val="4F4F4F"/>
                </a:solidFill>
                <a:latin typeface="Source Code Pro"/>
              </a:rPr>
              <a:t>		</a:t>
            </a:r>
            <a:r>
              <a:rPr lang="en-US" altLang="zh-CN" sz="1800" b="1" i="0" dirty="0" err="1">
                <a:solidFill>
                  <a:srgbClr val="000088"/>
                </a:solidFill>
                <a:effectLst/>
                <a:latin typeface="Source Code Pro"/>
              </a:rPr>
              <a:t>this</a:t>
            </a:r>
            <a:r>
              <a:rPr lang="en-US" altLang="zh-CN" sz="1800" b="1" i="0" dirty="0" err="1">
                <a:solidFill>
                  <a:srgbClr val="4F4F4F"/>
                </a:solidFill>
                <a:effectLst/>
                <a:latin typeface="Source Code Pro"/>
              </a:rPr>
              <a:t>.adaptee</a:t>
            </a:r>
            <a:r>
              <a:rPr lang="en-US" altLang="zh-CN" sz="1800" b="1" i="0" dirty="0">
                <a:solidFill>
                  <a:srgbClr val="4F4F4F"/>
                </a:solidFill>
                <a:effectLst/>
                <a:latin typeface="Source Code Pro"/>
              </a:rPr>
              <a:t> = </a:t>
            </a:r>
            <a:r>
              <a:rPr lang="en-US" altLang="zh-CN" sz="1800" b="1" i="0" dirty="0" err="1">
                <a:solidFill>
                  <a:srgbClr val="4F4F4F"/>
                </a:solidFill>
                <a:effectLst/>
                <a:latin typeface="Source Code Pro"/>
              </a:rPr>
              <a:t>adaptee</a:t>
            </a:r>
            <a:r>
              <a:rPr lang="en-US" altLang="zh-CN" sz="1800" b="1" i="0" dirty="0">
                <a:solidFill>
                  <a:srgbClr val="4F4F4F"/>
                </a:solidFill>
                <a:effectLst/>
                <a:latin typeface="Source Code Pro"/>
              </a:rPr>
              <a:t>; </a:t>
            </a:r>
          </a:p>
          <a:p>
            <a:r>
              <a:rPr lang="en-US" altLang="zh-CN" sz="1800" b="1" dirty="0">
                <a:solidFill>
                  <a:srgbClr val="4F4F4F"/>
                </a:solidFill>
                <a:latin typeface="Source Code Pro"/>
              </a:rPr>
              <a:t>	</a:t>
            </a:r>
            <a:r>
              <a:rPr lang="en-US" altLang="zh-CN" sz="1800" b="1" i="0" dirty="0">
                <a:solidFill>
                  <a:srgbClr val="4F4F4F"/>
                </a:solidFill>
                <a:effectLst/>
                <a:latin typeface="Source Code Pro"/>
              </a:rPr>
              <a:t>} </a:t>
            </a:r>
          </a:p>
          <a:p>
            <a:endParaRPr lang="en-US" altLang="zh-CN" sz="1800" b="1" i="0" dirty="0">
              <a:solidFill>
                <a:srgbClr val="4F4F4F"/>
              </a:solidFill>
              <a:effectLst/>
              <a:latin typeface="Source Code Pro"/>
            </a:endParaRPr>
          </a:p>
          <a:p>
            <a:r>
              <a:rPr lang="en-US" altLang="zh-CN" sz="1800" b="1" dirty="0">
                <a:solidFill>
                  <a:srgbClr val="4F4F4F"/>
                </a:solidFill>
                <a:latin typeface="Source Code Pro"/>
              </a:rPr>
              <a:t>	</a:t>
            </a:r>
            <a:r>
              <a:rPr lang="en-US" altLang="zh-CN" sz="1800" b="1" i="0" dirty="0">
                <a:solidFill>
                  <a:srgbClr val="000088"/>
                </a:solidFill>
                <a:effectLst/>
                <a:latin typeface="Source Code Pro"/>
              </a:rPr>
              <a:t>public</a:t>
            </a:r>
            <a:r>
              <a:rPr lang="en-US" altLang="zh-CN" sz="1800" b="1" i="0" dirty="0">
                <a:solidFill>
                  <a:srgbClr val="4F4F4F"/>
                </a:solidFill>
                <a:effectLst/>
                <a:latin typeface="Source Code Pro"/>
              </a:rPr>
              <a:t> </a:t>
            </a:r>
            <a:r>
              <a:rPr lang="en-US" altLang="zh-CN" sz="1800" b="1" i="0" dirty="0">
                <a:solidFill>
                  <a:srgbClr val="000088"/>
                </a:solidFill>
                <a:effectLst/>
                <a:latin typeface="Source Code Pro"/>
              </a:rPr>
              <a:t>void</a:t>
            </a:r>
            <a:r>
              <a:rPr lang="en-US" altLang="zh-CN" sz="1800" b="1" i="0" dirty="0">
                <a:solidFill>
                  <a:srgbClr val="4F4F4F"/>
                </a:solidFill>
                <a:effectLst/>
                <a:latin typeface="Source Code Pro"/>
              </a:rPr>
              <a:t> request() { </a:t>
            </a:r>
          </a:p>
          <a:p>
            <a:r>
              <a:rPr lang="en-US" altLang="zh-CN" sz="1800" b="1" dirty="0">
                <a:solidFill>
                  <a:srgbClr val="4F4F4F"/>
                </a:solidFill>
                <a:latin typeface="Source Code Pro"/>
              </a:rPr>
              <a:t>		</a:t>
            </a:r>
            <a:r>
              <a:rPr lang="en-US" altLang="zh-CN" sz="1800" b="1" i="0" dirty="0" err="1">
                <a:solidFill>
                  <a:srgbClr val="4F4F4F"/>
                </a:solidFill>
                <a:effectLst/>
                <a:latin typeface="Source Code Pro"/>
              </a:rPr>
              <a:t>adaptee.specificRequest</a:t>
            </a:r>
            <a:r>
              <a:rPr lang="en-US" altLang="zh-CN" sz="1800" b="1" i="0" dirty="0">
                <a:solidFill>
                  <a:srgbClr val="4F4F4F"/>
                </a:solidFill>
                <a:effectLst/>
                <a:latin typeface="Source Code Pro"/>
              </a:rPr>
              <a:t>(); </a:t>
            </a:r>
          </a:p>
          <a:p>
            <a:r>
              <a:rPr lang="en-US" altLang="zh-CN" sz="1800" b="1" dirty="0">
                <a:solidFill>
                  <a:srgbClr val="4F4F4F"/>
                </a:solidFill>
                <a:latin typeface="Source Code Pro"/>
              </a:rPr>
              <a:t>	</a:t>
            </a:r>
            <a:r>
              <a:rPr lang="en-US" altLang="zh-CN" sz="1800" b="1" i="0" dirty="0">
                <a:solidFill>
                  <a:srgbClr val="4F4F4F"/>
                </a:solidFill>
                <a:effectLst/>
                <a:latin typeface="Source Code Pro"/>
              </a:rPr>
              <a:t>} </a:t>
            </a:r>
          </a:p>
          <a:p>
            <a:endParaRPr lang="en-US" altLang="zh-CN" sz="1800" b="1" i="0" dirty="0">
              <a:solidFill>
                <a:srgbClr val="4F4F4F"/>
              </a:solidFill>
              <a:effectLst/>
              <a:latin typeface="Source Code Pro"/>
            </a:endParaRPr>
          </a:p>
          <a:p>
            <a:r>
              <a:rPr lang="en-US" altLang="zh-CN" sz="1800" b="1" dirty="0">
                <a:solidFill>
                  <a:srgbClr val="4F4F4F"/>
                </a:solidFill>
                <a:latin typeface="Source Code Pro"/>
              </a:rPr>
              <a:t>	</a:t>
            </a:r>
            <a:r>
              <a:rPr lang="en-US" altLang="zh-CN" sz="1800" b="1" i="0" dirty="0">
                <a:solidFill>
                  <a:srgbClr val="000088"/>
                </a:solidFill>
                <a:effectLst/>
                <a:latin typeface="Source Code Pro"/>
              </a:rPr>
              <a:t>public</a:t>
            </a:r>
            <a:r>
              <a:rPr lang="en-US" altLang="zh-CN" sz="1800" b="1" i="0" dirty="0">
                <a:solidFill>
                  <a:srgbClr val="4F4F4F"/>
                </a:solidFill>
                <a:effectLst/>
                <a:latin typeface="Source Code Pro"/>
              </a:rPr>
              <a:t> </a:t>
            </a:r>
            <a:r>
              <a:rPr lang="en-US" altLang="zh-CN" sz="1800" b="1" i="0" dirty="0">
                <a:solidFill>
                  <a:srgbClr val="000088"/>
                </a:solidFill>
                <a:effectLst/>
                <a:latin typeface="Source Code Pro"/>
              </a:rPr>
              <a:t>void</a:t>
            </a:r>
            <a:r>
              <a:rPr lang="en-US" altLang="zh-CN" sz="1800" b="1" i="0" dirty="0">
                <a:solidFill>
                  <a:srgbClr val="4F4F4F"/>
                </a:solidFill>
                <a:effectLst/>
                <a:latin typeface="Source Code Pro"/>
              </a:rPr>
              <a:t> </a:t>
            </a:r>
            <a:r>
              <a:rPr lang="en-US" altLang="zh-CN" sz="1800" b="1" i="0" dirty="0" err="1">
                <a:solidFill>
                  <a:srgbClr val="4F4F4F"/>
                </a:solidFill>
                <a:effectLst/>
                <a:latin typeface="Source Code Pro"/>
              </a:rPr>
              <a:t>specificRequest</a:t>
            </a:r>
            <a:r>
              <a:rPr lang="en-US" altLang="zh-CN" sz="1800" b="1" i="0" dirty="0">
                <a:solidFill>
                  <a:srgbClr val="4F4F4F"/>
                </a:solidFill>
                <a:effectLst/>
                <a:latin typeface="Source Code Pro"/>
              </a:rPr>
              <a:t>() { </a:t>
            </a:r>
          </a:p>
          <a:p>
            <a:r>
              <a:rPr lang="en-US" altLang="zh-CN" sz="1800" b="1" dirty="0">
                <a:solidFill>
                  <a:srgbClr val="4F4F4F"/>
                </a:solidFill>
                <a:latin typeface="Source Code Pro"/>
              </a:rPr>
              <a:t>		</a:t>
            </a:r>
            <a:r>
              <a:rPr lang="en-US" altLang="zh-CN" sz="1800" b="1" i="0" dirty="0" err="1">
                <a:solidFill>
                  <a:srgbClr val="4F4F4F"/>
                </a:solidFill>
                <a:effectLst/>
                <a:latin typeface="Source Code Pro"/>
              </a:rPr>
              <a:t>target.request</a:t>
            </a:r>
            <a:r>
              <a:rPr lang="en-US" altLang="zh-CN" sz="1800" b="1" i="0" dirty="0">
                <a:solidFill>
                  <a:srgbClr val="4F4F4F"/>
                </a:solidFill>
                <a:effectLst/>
                <a:latin typeface="Source Code Pro"/>
              </a:rPr>
              <a:t>(); </a:t>
            </a:r>
          </a:p>
          <a:p>
            <a:r>
              <a:rPr lang="en-US" altLang="zh-CN" sz="1800" b="1" dirty="0">
                <a:solidFill>
                  <a:srgbClr val="4F4F4F"/>
                </a:solidFill>
                <a:latin typeface="Source Code Pro"/>
              </a:rPr>
              <a:t>	</a:t>
            </a:r>
            <a:r>
              <a:rPr lang="en-US" altLang="zh-CN" sz="1800" b="1" i="0" dirty="0">
                <a:solidFill>
                  <a:srgbClr val="4F4F4F"/>
                </a:solidFill>
                <a:effectLst/>
                <a:latin typeface="Source Code Pro"/>
              </a:rPr>
              <a:t>} </a:t>
            </a:r>
          </a:p>
          <a:p>
            <a:r>
              <a:rPr lang="en-US" altLang="zh-CN" sz="1800" b="1" i="0" dirty="0">
                <a:solidFill>
                  <a:srgbClr val="4F4F4F"/>
                </a:solidFill>
                <a:effectLst/>
                <a:latin typeface="Source Code Pro"/>
              </a:rPr>
              <a:t>}</a:t>
            </a:r>
            <a:endParaRPr lang="zh-CN" altLang="en-US" sz="1800" b="1" dirty="0"/>
          </a:p>
        </p:txBody>
      </p:sp>
    </p:spTree>
    <p:extLst>
      <p:ext uri="{BB962C8B-B14F-4D97-AF65-F5344CB8AC3E}">
        <p14:creationId xmlns:p14="http://schemas.microsoft.com/office/powerpoint/2010/main" val="86158128"/>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厦门大学">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lnDef>
    <a:txDef>
      <a:spPr>
        <a:pattFill prst="pct5">
          <a:fgClr>
            <a:schemeClr val="accent1"/>
          </a:fgClr>
          <a:bgClr>
            <a:schemeClr val="bg1"/>
          </a:bgClr>
        </a:pattFill>
        <a:effectLst>
          <a:outerShdw blurRad="50800" dist="38100" dir="2700000" algn="tl" rotWithShape="0">
            <a:prstClr val="black">
              <a:alpha val="40000"/>
            </a:prstClr>
          </a:outerShdw>
        </a:effectLst>
      </a:spPr>
      <a:bodyPr wrap="square" rtlCol="0">
        <a:spAutoFit/>
      </a:bodyPr>
      <a:lstStyle>
        <a:defPPr algn="ctr">
          <a:defRPr sz="2000" b="1" dirty="0" smtClean="0">
            <a:solidFill>
              <a:srgbClr val="C00000"/>
            </a:solidFill>
            <a:latin typeface="微软雅黑" panose="020B0503020204020204" pitchFamily="34" charset="-122"/>
            <a:ea typeface="微软雅黑" panose="020B0503020204020204" pitchFamily="34" charset="-122"/>
          </a:defRPr>
        </a:defPPr>
      </a:lstStyle>
    </a:tx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56385</TotalTime>
  <Words>2185</Words>
  <Application>Microsoft Office PowerPoint</Application>
  <PresentationFormat>宽屏</PresentationFormat>
  <Paragraphs>274</Paragraphs>
  <Slides>50</Slides>
  <Notes>49</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50</vt:i4>
      </vt:variant>
    </vt:vector>
  </HeadingPairs>
  <TitlesOfParts>
    <vt:vector size="67" baseType="lpstr">
      <vt:lpstr>Arial Unicode MS</vt:lpstr>
      <vt:lpstr>Bauhaus 93</vt:lpstr>
      <vt:lpstr>等线</vt:lpstr>
      <vt:lpstr>黑体</vt:lpstr>
      <vt:lpstr>华文中宋</vt:lpstr>
      <vt:lpstr>宋体</vt:lpstr>
      <vt:lpstr>微软雅黑</vt:lpstr>
      <vt:lpstr>Arial</vt:lpstr>
      <vt:lpstr>Arial Black</vt:lpstr>
      <vt:lpstr>Franklin Gothic Book</vt:lpstr>
      <vt:lpstr>Source Code Pro</vt:lpstr>
      <vt:lpstr>Times</vt:lpstr>
      <vt:lpstr>Times New Roman</vt:lpstr>
      <vt:lpstr>Wingdings</vt:lpstr>
      <vt:lpstr>Blank Presentation</vt:lpstr>
      <vt:lpstr>厦门大学</vt:lpstr>
      <vt:lpstr>包装程序外壳对象</vt:lpstr>
      <vt:lpstr>PowerPoint 演示文稿</vt:lpstr>
      <vt:lpstr>Homework ： </vt:lpstr>
      <vt:lpstr>单例模式</vt:lpstr>
      <vt:lpstr>单例模式</vt:lpstr>
      <vt:lpstr>单例模式</vt:lpstr>
      <vt:lpstr>Homework:</vt:lpstr>
      <vt:lpstr>适配器模式</vt:lpstr>
      <vt:lpstr>适配器模式</vt:lpstr>
      <vt:lpstr>适配器模式</vt:lpstr>
      <vt:lpstr>Homework:</vt:lpstr>
      <vt:lpstr>IoC、DIP、Dependency Injection </vt:lpstr>
      <vt:lpstr>Homework:</vt:lpstr>
      <vt:lpstr>迭代器模式</vt:lpstr>
      <vt:lpstr>PowerPoint 演示文稿</vt:lpstr>
      <vt:lpstr>迭代器模式</vt:lpstr>
      <vt:lpstr>迭代器模式</vt:lpstr>
      <vt:lpstr>迭代器模式</vt:lpstr>
      <vt:lpstr>Homework:</vt:lpstr>
      <vt:lpstr>工厂模式</vt:lpstr>
      <vt:lpstr>Factory Method</vt:lpstr>
      <vt:lpstr>工厂模式</vt:lpstr>
      <vt:lpstr>工厂模式</vt:lpstr>
      <vt:lpstr>Homework:</vt:lpstr>
      <vt:lpstr>克隆模式</vt:lpstr>
      <vt:lpstr>克隆模式</vt:lpstr>
      <vt:lpstr>克隆模式</vt:lpstr>
      <vt:lpstr>Homework:</vt:lpstr>
      <vt:lpstr>建造者模式</vt:lpstr>
      <vt:lpstr>建造者模式</vt:lpstr>
      <vt:lpstr>建造者模式</vt:lpstr>
      <vt:lpstr>建造者模式</vt:lpstr>
      <vt:lpstr>Homework:</vt:lpstr>
      <vt:lpstr>抽象工厂模式</vt:lpstr>
      <vt:lpstr>抽象工厂模式</vt:lpstr>
      <vt:lpstr>抽象工厂模式</vt:lpstr>
      <vt:lpstr>抽象工厂模式</vt:lpstr>
      <vt:lpstr>抽象工厂模式</vt:lpstr>
      <vt:lpstr>Homework:</vt:lpstr>
      <vt:lpstr>Bridge模式</vt:lpstr>
      <vt:lpstr>Bridge模式</vt:lpstr>
      <vt:lpstr>PowerPoint 演示文稿</vt:lpstr>
      <vt:lpstr>装饰器模式</vt:lpstr>
      <vt:lpstr>装饰器模式</vt:lpstr>
      <vt:lpstr>PowerPoint 演示文稿</vt:lpstr>
      <vt:lpstr>状态模式</vt:lpstr>
      <vt:lpstr>PowerPoint 演示文稿</vt:lpstr>
      <vt:lpstr>观察者模式</vt:lpstr>
      <vt:lpstr>观察者模式</vt:lpstr>
      <vt:lpstr>Homework：</vt:lpstr>
      <vt:lpstr>外观模式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GUMP</dc:creator>
  <cp:lastModifiedBy>王 圣哲</cp:lastModifiedBy>
  <cp:revision>3620</cp:revision>
  <cp:lastPrinted>2017-05-23T01:03:28Z</cp:lastPrinted>
  <dcterms:created xsi:type="dcterms:W3CDTF">2016-05-25T14:04:48Z</dcterms:created>
  <dcterms:modified xsi:type="dcterms:W3CDTF">2021-06-09T15:59:24Z</dcterms:modified>
</cp:coreProperties>
</file>