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sldIdLst>
    <p:sldId id="256" r:id="rId2"/>
    <p:sldId id="257" r:id="rId3"/>
    <p:sldId id="287" r:id="rId4"/>
    <p:sldId id="276" r:id="rId5"/>
    <p:sldId id="275" r:id="rId6"/>
    <p:sldId id="258" r:id="rId7"/>
    <p:sldId id="259" r:id="rId8"/>
    <p:sldId id="288" r:id="rId9"/>
    <p:sldId id="267" r:id="rId10"/>
    <p:sldId id="260" r:id="rId11"/>
    <p:sldId id="261" r:id="rId12"/>
    <p:sldId id="289" r:id="rId13"/>
    <p:sldId id="281" r:id="rId14"/>
    <p:sldId id="262" r:id="rId15"/>
    <p:sldId id="263" r:id="rId16"/>
    <p:sldId id="280" r:id="rId17"/>
    <p:sldId id="264" r:id="rId18"/>
    <p:sldId id="291" r:id="rId19"/>
    <p:sldId id="278" r:id="rId20"/>
    <p:sldId id="265" r:id="rId21"/>
    <p:sldId id="292" r:id="rId22"/>
    <p:sldId id="279" r:id="rId23"/>
    <p:sldId id="266" r:id="rId24"/>
    <p:sldId id="293" r:id="rId25"/>
    <p:sldId id="268" r:id="rId26"/>
    <p:sldId id="277" r:id="rId27"/>
    <p:sldId id="269" r:id="rId28"/>
    <p:sldId id="271" r:id="rId29"/>
    <p:sldId id="272" r:id="rId30"/>
    <p:sldId id="273" r:id="rId31"/>
    <p:sldId id="294" r:id="rId32"/>
    <p:sldId id="274" r:id="rId33"/>
    <p:sldId id="295" r:id="rId34"/>
    <p:sldId id="282" r:id="rId35"/>
    <p:sldId id="284" r:id="rId36"/>
    <p:sldId id="285" r:id="rId37"/>
    <p:sldId id="286" r:id="rId38"/>
    <p:sldId id="290" r:id="rId39"/>
    <p:sldId id="270" r:id="rId40"/>
    <p:sldId id="283" r:id="rId41"/>
  </p:sldIdLst>
  <p:sldSz cx="9144000" cy="6858000" type="screen4x3"/>
  <p:notesSz cx="6858000" cy="9144000"/>
  <p:embeddedFontLst>
    <p:embeddedFont>
      <p:font typeface="Calibri" pitchFamily="34" charset="0"/>
      <p:regular r:id="rId43"/>
      <p:bold r:id="rId44"/>
      <p:italic r:id="rId45"/>
      <p:boldItalic r:id="rId46"/>
    </p:embeddedFont>
    <p:embeddedFont>
      <p:font typeface="楷体" pitchFamily="49" charset="-122"/>
      <p:regular r:id="rId47"/>
    </p:embeddedFont>
    <p:embeddedFont>
      <p:font typeface="黑体" pitchFamily="49" charset="-122"/>
      <p:regular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5DD80F-EA95-42AF-AA58-F46C4F434917}">
          <p14:sldIdLst>
            <p14:sldId id="256"/>
            <p14:sldId id="257"/>
            <p14:sldId id="287"/>
            <p14:sldId id="276"/>
          </p14:sldIdLst>
        </p14:section>
        <p14:section name="第一节 背景" id="{E1D7A3B8-A209-42EE-A104-07BC51F2E8EC}">
          <p14:sldIdLst>
            <p14:sldId id="275"/>
            <p14:sldId id="258"/>
            <p14:sldId id="259"/>
            <p14:sldId id="288"/>
          </p14:sldIdLst>
        </p14:section>
        <p14:section name="第二节 视图模型" id="{596D3841-4757-4126-985E-7C80D358F20E}">
          <p14:sldIdLst>
            <p14:sldId id="267"/>
            <p14:sldId id="260"/>
            <p14:sldId id="261"/>
            <p14:sldId id="289"/>
            <p14:sldId id="281"/>
            <p14:sldId id="262"/>
            <p14:sldId id="263"/>
            <p14:sldId id="280"/>
            <p14:sldId id="264"/>
            <p14:sldId id="291"/>
            <p14:sldId id="278"/>
            <p14:sldId id="265"/>
            <p14:sldId id="292"/>
            <p14:sldId id="279"/>
            <p14:sldId id="266"/>
            <p14:sldId id="293"/>
          </p14:sldIdLst>
        </p14:section>
        <p14:section name="第三节 视图间的关联" id="{7B74EBA3-A736-40C8-97B5-7A48FFB7856D}">
          <p14:sldIdLst>
            <p14:sldId id="268"/>
            <p14:sldId id="277"/>
            <p14:sldId id="269"/>
            <p14:sldId id="271"/>
            <p14:sldId id="272"/>
          </p14:sldIdLst>
        </p14:section>
        <p14:section name="第四节 模型的应用" id="{3F56D80A-3FB4-4550-B48F-ADB707885F4A}">
          <p14:sldIdLst>
            <p14:sldId id="273"/>
            <p14:sldId id="294"/>
            <p14:sldId id="274"/>
            <p14:sldId id="295"/>
            <p14:sldId id="282"/>
          </p14:sldIdLst>
        </p14:section>
        <p14:section name="第五节 总结" id="{FF3C3C9B-81A7-464D-94FF-43811124825D}">
          <p14:sldIdLst>
            <p14:sldId id="284"/>
            <p14:sldId id="285"/>
            <p14:sldId id="286"/>
            <p14:sldId id="290"/>
          </p14:sldIdLst>
        </p14:section>
        <p14:section name="参考文献" id="{59AF9BEF-E598-4DC3-BD37-F634DBDDDBB4}">
          <p14:sldIdLst>
            <p14:sldId id="270"/>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4" autoAdjust="0"/>
    <p:restoredTop sz="78640" autoAdjust="0"/>
  </p:normalViewPr>
  <p:slideViewPr>
    <p:cSldViewPr showGuides="1">
      <p:cViewPr varScale="1">
        <p:scale>
          <a:sx n="87" d="100"/>
          <a:sy n="87" d="100"/>
        </p:scale>
        <p:origin x="-540" y="-84"/>
      </p:cViewPr>
      <p:guideLst>
        <p:guide orient="horz" pos="2160"/>
        <p:guide pos="2880"/>
      </p:guideLst>
    </p:cSldViewPr>
  </p:slideViewPr>
  <p:outlineViewPr>
    <p:cViewPr>
      <p:scale>
        <a:sx n="33" d="100"/>
        <a:sy n="33" d="100"/>
      </p:scale>
      <p:origin x="0" y="131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B1F3C-41CF-40AA-BBC8-70DDAD8227A1}" type="datetimeFigureOut">
              <a:rPr lang="zh-CN" altLang="en-US" smtClean="0"/>
              <a:t>2012/3/19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1919E-BCA7-4074-AAA1-3E6A36D2C2B1}" type="slidenum">
              <a:rPr lang="zh-CN" altLang="en-US" smtClean="0"/>
              <a:t>‹#›</a:t>
            </a:fld>
            <a:endParaRPr lang="zh-CN" altLang="en-US"/>
          </a:p>
        </p:txBody>
      </p:sp>
    </p:spTree>
    <p:extLst>
      <p:ext uri="{BB962C8B-B14F-4D97-AF65-F5344CB8AC3E}">
        <p14:creationId xmlns:p14="http://schemas.microsoft.com/office/powerpoint/2010/main" val="3578454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架构蓝图</a:t>
            </a:r>
            <a:r>
              <a:rPr lang="en-US" altLang="zh-CN" dirty="0" smtClean="0"/>
              <a:t>——</a:t>
            </a:r>
            <a:r>
              <a:rPr lang="zh-CN" altLang="en-US" dirty="0" smtClean="0"/>
              <a:t>软件架构“</a:t>
            </a:r>
            <a:r>
              <a:rPr lang="en-US" altLang="zh-CN" dirty="0" smtClean="0"/>
              <a:t>4+1</a:t>
            </a:r>
            <a:r>
              <a:rPr lang="zh-CN" altLang="en-US" dirty="0" smtClean="0"/>
              <a:t>”视图模型</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a:t>
            </a:fld>
            <a:endParaRPr lang="zh-CN" altLang="en-US"/>
          </a:p>
        </p:txBody>
      </p:sp>
    </p:spTree>
    <p:extLst>
      <p:ext uri="{BB962C8B-B14F-4D97-AF65-F5344CB8AC3E}">
        <p14:creationId xmlns:p14="http://schemas.microsoft.com/office/powerpoint/2010/main" val="118150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领域模型</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13</a:t>
            </a:fld>
            <a:endParaRPr lang="zh-CN" altLang="en-US"/>
          </a:p>
        </p:txBody>
      </p:sp>
    </p:spTree>
    <p:extLst>
      <p:ext uri="{BB962C8B-B14F-4D97-AF65-F5344CB8AC3E}">
        <p14:creationId xmlns:p14="http://schemas.microsoft.com/office/powerpoint/2010/main" val="10990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过程分解。</a:t>
            </a:r>
            <a:endParaRPr lang="en-US" altLang="zh-CN" dirty="0" smtClean="0"/>
          </a:p>
          <a:p>
            <a:r>
              <a:rPr lang="zh-CN" altLang="en-US" dirty="0" smtClean="0"/>
              <a:t>　　</a:t>
            </a:r>
            <a:endParaRPr lang="en-US" altLang="zh-CN" dirty="0" smtClean="0"/>
          </a:p>
          <a:p>
            <a:r>
              <a:rPr lang="zh-CN" altLang="en-US" dirty="0" smtClean="0"/>
              <a:t>　　进程架构考虑一些非功能性的需求，如性能和可用性。它解决并发性、分布性、系统完整性、容错性的问题，以及逻辑视图的主要抽象如何与进程结构相配合在一起，即在哪个控制线程上，对象的操作被实际执行。</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14</a:t>
            </a:fld>
            <a:endParaRPr lang="zh-CN" altLang="en-US"/>
          </a:p>
        </p:txBody>
      </p:sp>
    </p:spTree>
    <p:extLst>
      <p:ext uri="{BB962C8B-B14F-4D97-AF65-F5344CB8AC3E}">
        <p14:creationId xmlns:p14="http://schemas.microsoft.com/office/powerpoint/2010/main" val="236378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进程架构可以在几种层次的抽象上进行描述，每个层次针对不同的问题。在最高的层次上，进程架构可以视为一组独立执行的通信程序的逻辑网络，它们分布在整个一组硬件资源上，这些资源通过</a:t>
            </a:r>
            <a:r>
              <a:rPr lang="en-US" altLang="zh-CN" sz="1200" b="0" i="0" kern="1200" dirty="0" smtClean="0">
                <a:solidFill>
                  <a:schemeClr val="tx1"/>
                </a:solidFill>
                <a:effectLst/>
                <a:latin typeface="+mn-lt"/>
                <a:ea typeface="+mn-ea"/>
                <a:cs typeface="+mn-cs"/>
              </a:rPr>
              <a:t>LAN</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WAN</a:t>
            </a:r>
            <a:r>
              <a:rPr lang="zh-CN" altLang="en-US" sz="1200" b="0" i="0" kern="1200" dirty="0" smtClean="0">
                <a:solidFill>
                  <a:schemeClr val="tx1"/>
                </a:solidFill>
                <a:effectLst/>
                <a:latin typeface="+mn-lt"/>
                <a:ea typeface="+mn-ea"/>
                <a:cs typeface="+mn-cs"/>
              </a:rPr>
              <a:t>连接起来。多个逻辑网络可能同时并存，共享相同的物理资源。例如，独立的逻辑网络可能用于支持离线系统与在线系统的分离，或者支持软件的模拟版本和测试版本的共存。</a:t>
            </a:r>
          </a:p>
          <a:p>
            <a:r>
              <a:rPr lang="zh-CN" altLang="en-US" sz="1200" b="0" i="0" kern="1200" dirty="0" smtClean="0">
                <a:solidFill>
                  <a:schemeClr val="tx1"/>
                </a:solidFill>
                <a:effectLst/>
                <a:latin typeface="+mn-lt"/>
                <a:ea typeface="+mn-ea"/>
                <a:cs typeface="+mn-cs"/>
              </a:rPr>
              <a:t>　　进程是构成可执行单元任务的分组。进程代表了可以进行策略控制过程架构的层次（即：开始、恢复、重新配置及关闭）。另外，进程可以就处理负载的分布式增强或可用性的提高而不断地被重复。</a:t>
            </a:r>
          </a:p>
          <a:p>
            <a:r>
              <a:rPr lang="zh-CN" altLang="en-US" sz="1200" b="0" i="0" kern="1200" dirty="0" smtClean="0">
                <a:solidFill>
                  <a:schemeClr val="tx1"/>
                </a:solidFill>
                <a:effectLst/>
                <a:latin typeface="+mn-lt"/>
                <a:ea typeface="+mn-ea"/>
                <a:cs typeface="+mn-cs"/>
              </a:rPr>
              <a:t>　　软件被划分为一系列单独的任务。任务是独立的控制线程，可以在处理节点上单独地被调度。接着，我们可以区别主要任务、次要任务。主要任务是可以唯一处理的架构元素；次要任务是由于实施原因而引入的局部附加任务（周期性活动、缓冲、暂停等等）。它们可以作为</a:t>
            </a:r>
            <a:r>
              <a:rPr lang="en-US" altLang="zh-CN" sz="1200" b="0" i="0" kern="1200" dirty="0" smtClean="0">
                <a:solidFill>
                  <a:schemeClr val="tx1"/>
                </a:solidFill>
                <a:effectLst/>
                <a:latin typeface="+mn-lt"/>
                <a:ea typeface="+mn-ea"/>
                <a:cs typeface="+mn-cs"/>
              </a:rPr>
              <a:t>Ada Task</a:t>
            </a:r>
            <a:r>
              <a:rPr lang="zh-CN" altLang="en-US" sz="1200" b="0" i="0" kern="1200" dirty="0" smtClean="0">
                <a:solidFill>
                  <a:schemeClr val="tx1"/>
                </a:solidFill>
                <a:effectLst/>
                <a:latin typeface="+mn-lt"/>
                <a:ea typeface="+mn-ea"/>
                <a:cs typeface="+mn-cs"/>
              </a:rPr>
              <a:t>或轻量线程来实施。主要任务的通讯途径是良好定义的交互任务通信机制：基于消息的同步或异步通信服务、远程过程调用、事件广播等。次要任务则以会见或共享内存来通信。在同一过程或处理节点上，主要任务不应对它们的分配做出任何假定。</a:t>
            </a:r>
          </a:p>
          <a:p>
            <a:r>
              <a:rPr lang="zh-CN" altLang="en-US" sz="1200" b="0" i="0" kern="1200" dirty="0" smtClean="0">
                <a:solidFill>
                  <a:schemeClr val="tx1"/>
                </a:solidFill>
                <a:effectLst/>
                <a:latin typeface="+mn-lt"/>
                <a:ea typeface="+mn-ea"/>
                <a:cs typeface="+mn-cs"/>
              </a:rPr>
              <a:t>　　消息流、过程负载可以基于过程蓝图来进行评估，同样可以使用哑负载来实现“中空”的进程架构，并测量在目标系统上的性能。</a:t>
            </a:r>
          </a:p>
          <a:p>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15</a:t>
            </a:fld>
            <a:endParaRPr lang="zh-CN" altLang="en-US"/>
          </a:p>
        </p:txBody>
      </p:sp>
    </p:spTree>
    <p:extLst>
      <p:ext uri="{BB962C8B-B14F-4D97-AF65-F5344CB8AC3E}">
        <p14:creationId xmlns:p14="http://schemas.microsoft.com/office/powerpoint/2010/main" val="377998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　　子系统分解。</a:t>
            </a:r>
            <a:endParaRPr lang="en-US" altLang="zh-CN" b="0" dirty="0" smtClean="0"/>
          </a:p>
          <a:p>
            <a:endParaRPr lang="en-US" altLang="zh-CN" b="0" dirty="0" smtClean="0"/>
          </a:p>
          <a:p>
            <a:r>
              <a:rPr lang="zh-CN" altLang="en-US" sz="1200" b="0" i="0" kern="1200" dirty="0" smtClean="0">
                <a:solidFill>
                  <a:schemeClr val="tx1"/>
                </a:solidFill>
                <a:effectLst/>
                <a:latin typeface="+mn-lt"/>
                <a:ea typeface="+mn-ea"/>
                <a:cs typeface="+mn-cs"/>
              </a:rPr>
              <a:t>　　开发架构关注软件开发环境下实际模块的组织。软件打包成小的程序块（程序库或子系统），它们可以由一位或几位开发人员来开发。子系统可以组织成分层结构，每个层为上一层提供良好定义的接口。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开发架构考虑的内部需求与以下几项因素有关：开发难度、软件管理、重用性和通用性及由工具集、编程语言所带来的限制。开发架构视图是各种活动的基础，如：需求分配、团队工作的分配（或团队机构）、成本评估和计划、项目进度的监控、软件重用性、移植性和安全性。它是建立产品线的基础。</a:t>
            </a:r>
            <a:endParaRPr lang="zh-CN" altLang="en-US" b="0"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17</a:t>
            </a:fld>
            <a:endParaRPr lang="zh-CN" altLang="en-US"/>
          </a:p>
        </p:txBody>
      </p:sp>
    </p:spTree>
    <p:extLst>
      <p:ext uri="{BB962C8B-B14F-4D97-AF65-F5344CB8AC3E}">
        <p14:creationId xmlns:p14="http://schemas.microsoft.com/office/powerpoint/2010/main" val="3144147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软件至硬件的映射。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　　物理架构主要关注系统非功能性的需求，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20</a:t>
            </a:fld>
            <a:endParaRPr lang="zh-CN" altLang="en-US"/>
          </a:p>
        </p:txBody>
      </p:sp>
    </p:spTree>
    <p:extLst>
      <p:ext uri="{BB962C8B-B14F-4D97-AF65-F5344CB8AC3E}">
        <p14:creationId xmlns:p14="http://schemas.microsoft.com/office/powerpoint/2010/main" val="4038434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软件至硬件的映射。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　　物理架构主要关注系统非功能性的需求，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21</a:t>
            </a:fld>
            <a:endParaRPr lang="zh-CN" altLang="en-US"/>
          </a:p>
        </p:txBody>
      </p:sp>
    </p:spTree>
    <p:extLst>
      <p:ext uri="{BB962C8B-B14F-4D97-AF65-F5344CB8AC3E}">
        <p14:creationId xmlns:p14="http://schemas.microsoft.com/office/powerpoint/2010/main" val="4038434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综合所有的视图。</a:t>
            </a:r>
            <a:endParaRPr lang="en-US" altLang="zh-CN" dirty="0" smtClean="0"/>
          </a:p>
          <a:p>
            <a:endParaRPr lang="en-US" altLang="zh-CN" dirty="0" smtClean="0"/>
          </a:p>
          <a:p>
            <a:r>
              <a:rPr lang="zh-CN" altLang="en-US" dirty="0" smtClean="0"/>
              <a:t>　　四种视图的元素通过数量比较少的一组重要场景（更常见的是用例）进行无缝协同工作。</a:t>
            </a:r>
            <a:endParaRPr lang="en-US" altLang="zh-CN" dirty="0" smtClean="0"/>
          </a:p>
          <a:p>
            <a:r>
              <a:rPr lang="zh-CN" altLang="en-US" sz="1200" b="0" i="0" kern="1200" dirty="0" smtClean="0">
                <a:solidFill>
                  <a:schemeClr val="tx1"/>
                </a:solidFill>
                <a:effectLst/>
                <a:latin typeface="+mn-lt"/>
                <a:ea typeface="+mn-ea"/>
                <a:cs typeface="+mn-cs"/>
              </a:rPr>
              <a:t>　　在某种意义上场景是最重要的需求抽象。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该视图是其他视图的冗余（因此“＋</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”），但它起到了两个作用：</a:t>
            </a:r>
          </a:p>
          <a:p>
            <a:r>
              <a:rPr lang="zh-CN" altLang="en-US" sz="1200" b="0" i="0" kern="1200" dirty="0" smtClean="0">
                <a:solidFill>
                  <a:schemeClr val="tx1"/>
                </a:solidFill>
                <a:effectLst/>
                <a:latin typeface="+mn-lt"/>
                <a:ea typeface="+mn-ea"/>
                <a:cs typeface="+mn-cs"/>
              </a:rPr>
              <a:t>　　第一，作为一项驱动因素来发现架构设计过程中的架构元素，这一点将在下文中讨论。</a:t>
            </a:r>
          </a:p>
          <a:p>
            <a:r>
              <a:rPr lang="zh-CN" altLang="en-US" sz="1200" b="0" i="0" kern="1200" dirty="0" smtClean="0">
                <a:solidFill>
                  <a:schemeClr val="tx1"/>
                </a:solidFill>
                <a:effectLst/>
                <a:latin typeface="+mn-lt"/>
                <a:ea typeface="+mn-ea"/>
                <a:cs typeface="+mn-cs"/>
              </a:rPr>
              <a:t>　　第二，作为架构设计结束后的一项验证和说明功能，既以视图的角度来说明又作为架构原型测试的出发点。</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23</a:t>
            </a:fld>
            <a:endParaRPr lang="zh-CN" altLang="en-US"/>
          </a:p>
        </p:txBody>
      </p:sp>
    </p:spTree>
    <p:extLst>
      <p:ext uri="{BB962C8B-B14F-4D97-AF65-F5344CB8AC3E}">
        <p14:creationId xmlns:p14="http://schemas.microsoft.com/office/powerpoint/2010/main" val="959995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综合所有的视图。</a:t>
            </a:r>
            <a:endParaRPr lang="en-US" altLang="zh-CN" dirty="0" smtClean="0"/>
          </a:p>
          <a:p>
            <a:endParaRPr lang="en-US" altLang="zh-CN" dirty="0" smtClean="0"/>
          </a:p>
          <a:p>
            <a:r>
              <a:rPr lang="zh-CN" altLang="en-US" dirty="0" smtClean="0"/>
              <a:t>　　四种视图的元素通过数量比较少的一组重要场景（更常见的是用例）进行无缝协同工作。</a:t>
            </a:r>
            <a:endParaRPr lang="en-US" altLang="zh-CN" dirty="0" smtClean="0"/>
          </a:p>
          <a:p>
            <a:r>
              <a:rPr lang="zh-CN" altLang="en-US" sz="1200" b="0" i="0" kern="1200" dirty="0" smtClean="0">
                <a:solidFill>
                  <a:schemeClr val="tx1"/>
                </a:solidFill>
                <a:effectLst/>
                <a:latin typeface="+mn-lt"/>
                <a:ea typeface="+mn-ea"/>
                <a:cs typeface="+mn-cs"/>
              </a:rPr>
              <a:t>　　在某种意义上场景是最重要的需求抽象。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该视图是其他视图的冗余（因此“＋</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”），但它起到了两个作用：</a:t>
            </a:r>
          </a:p>
          <a:p>
            <a:r>
              <a:rPr lang="zh-CN" altLang="en-US" sz="1200" b="0" i="0" kern="1200" dirty="0" smtClean="0">
                <a:solidFill>
                  <a:schemeClr val="tx1"/>
                </a:solidFill>
                <a:effectLst/>
                <a:latin typeface="+mn-lt"/>
                <a:ea typeface="+mn-ea"/>
                <a:cs typeface="+mn-cs"/>
              </a:rPr>
              <a:t>　　第一，作为一项驱动因素来发现架构设计过程中的架构元素，这一点将在下文中讨论。</a:t>
            </a:r>
          </a:p>
          <a:p>
            <a:r>
              <a:rPr lang="zh-CN" altLang="en-US" sz="1200" b="0" i="0" kern="1200" dirty="0" smtClean="0">
                <a:solidFill>
                  <a:schemeClr val="tx1"/>
                </a:solidFill>
                <a:effectLst/>
                <a:latin typeface="+mn-lt"/>
                <a:ea typeface="+mn-ea"/>
                <a:cs typeface="+mn-cs"/>
              </a:rPr>
              <a:t>　　第二，作为架构设计结束后的一项验证和说明功能，既以视图的角度来说明又作为架构原型测试的出发点。</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24</a:t>
            </a:fld>
            <a:endParaRPr lang="zh-CN" altLang="en-US"/>
          </a:p>
        </p:txBody>
      </p:sp>
    </p:spTree>
    <p:extLst>
      <p:ext uri="{BB962C8B-B14F-4D97-AF65-F5344CB8AC3E}">
        <p14:creationId xmlns:p14="http://schemas.microsoft.com/office/powerpoint/2010/main" val="95999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第三节</a:t>
            </a:r>
            <a:r>
              <a:rPr lang="zh-CN" altLang="en-US" baseline="0" dirty="0" smtClean="0"/>
              <a:t> 视图间的关联</a:t>
            </a:r>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　　</a:t>
            </a:r>
            <a:r>
              <a:rPr lang="zh-CN" altLang="en-US" dirty="0" smtClean="0"/>
              <a:t>各视图并不是完全正交的或独立的。视图的元素根据某种设计规则和启发式方法与其他视图中的元素相关联。</a:t>
            </a:r>
          </a:p>
        </p:txBody>
      </p:sp>
      <p:sp>
        <p:nvSpPr>
          <p:cNvPr id="4" name="灯片编号占位符 3"/>
          <p:cNvSpPr>
            <a:spLocks noGrp="1"/>
          </p:cNvSpPr>
          <p:nvPr>
            <p:ph type="sldNum" sz="quarter" idx="10"/>
          </p:nvPr>
        </p:nvSpPr>
        <p:spPr/>
        <p:txBody>
          <a:bodyPr/>
          <a:lstStyle/>
          <a:p>
            <a:fld id="{0391919E-BCA7-4074-AAA1-3E6A36D2C2B1}" type="slidenum">
              <a:rPr lang="zh-CN" altLang="en-US" smtClean="0"/>
              <a:t>25</a:t>
            </a:fld>
            <a:endParaRPr lang="zh-CN" altLang="en-US"/>
          </a:p>
        </p:txBody>
      </p:sp>
    </p:spTree>
    <p:extLst>
      <p:ext uri="{BB962C8B-B14F-4D97-AF65-F5344CB8AC3E}">
        <p14:creationId xmlns:p14="http://schemas.microsoft.com/office/powerpoint/2010/main" val="1495955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自然界的对象是并发的。面向对象设计中的对象同样具有并发性。</a:t>
            </a:r>
            <a:endParaRPr lang="en-US" altLang="zh-CN" dirty="0" smtClean="0"/>
          </a:p>
          <a:p>
            <a:endParaRPr lang="en-US" altLang="zh-CN" dirty="0" smtClean="0"/>
          </a:p>
          <a:p>
            <a:r>
              <a:rPr lang="zh-CN" altLang="en-US" dirty="0" smtClean="0"/>
              <a:t>　　在逻辑视图中，每个对象均是主动的，具有潜在的“并发性”，即与其他对象具有“平行的”行为，我们并不考虑所要达到的确切并发程度。因此，逻辑结构所考虑的仅是需求的功能性方面。</a:t>
            </a:r>
          </a:p>
          <a:p>
            <a:r>
              <a:rPr lang="zh-CN" altLang="en-US" dirty="0" smtClean="0"/>
              <a:t>　　然而，当我们定义进程架构时，由于巨大的开销，为每个对象实施各自的控制线程（例如，</a:t>
            </a:r>
            <a:r>
              <a:rPr lang="en-US" altLang="zh-CN" dirty="0" smtClean="0"/>
              <a:t>Unix</a:t>
            </a:r>
            <a:r>
              <a:rPr lang="zh-CN" altLang="en-US" dirty="0" smtClean="0"/>
              <a:t>进程或</a:t>
            </a:r>
            <a:r>
              <a:rPr lang="en-US" altLang="zh-CN" dirty="0" smtClean="0"/>
              <a:t>Ada</a:t>
            </a:r>
            <a:r>
              <a:rPr lang="zh-CN" altLang="en-US" dirty="0" smtClean="0"/>
              <a:t>任务），在目前的技术状况下是不现实的。此外，如果对象是并发的，那么必须以某种抽象形式来调用它们的操作。</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27</a:t>
            </a:fld>
            <a:endParaRPr lang="zh-CN" altLang="en-US"/>
          </a:p>
        </p:txBody>
      </p:sp>
    </p:spTree>
    <p:extLst>
      <p:ext uri="{BB962C8B-B14F-4D97-AF65-F5344CB8AC3E}">
        <p14:creationId xmlns:p14="http://schemas.microsoft.com/office/powerpoint/2010/main" val="420233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什么是软件架构视图？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　　定义：架构视图是对于从某一视角或某一点上看到的系统所做的简化描述，描述中涵盖了系统的某一特定方面，而省略了于此方面无关的实体。</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理解：架构视图如同在建筑学中的不同种类的蓝图（设计图、施工图、装修图）。</a:t>
            </a:r>
          </a:p>
        </p:txBody>
      </p:sp>
      <p:sp>
        <p:nvSpPr>
          <p:cNvPr id="4" name="灯片编号占位符 3"/>
          <p:cNvSpPr>
            <a:spLocks noGrp="1"/>
          </p:cNvSpPr>
          <p:nvPr>
            <p:ph type="sldNum" sz="quarter" idx="10"/>
          </p:nvPr>
        </p:nvSpPr>
        <p:spPr/>
        <p:txBody>
          <a:bodyPr/>
          <a:lstStyle/>
          <a:p>
            <a:fld id="{0391919E-BCA7-4074-AAA1-3E6A36D2C2B1}" type="slidenum">
              <a:rPr lang="zh-CN" altLang="en-US" smtClean="0"/>
              <a:t>2</a:t>
            </a:fld>
            <a:endParaRPr lang="zh-CN" altLang="en-US"/>
          </a:p>
        </p:txBody>
      </p:sp>
    </p:spTree>
    <p:extLst>
      <p:ext uri="{BB962C8B-B14F-4D97-AF65-F5344CB8AC3E}">
        <p14:creationId xmlns:p14="http://schemas.microsoft.com/office/powerpoint/2010/main" val="165418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第四节</a:t>
            </a:r>
            <a:r>
              <a:rPr lang="zh-CN" altLang="en-US" baseline="0" dirty="0" smtClean="0"/>
              <a:t> 模型的应用</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30</a:t>
            </a:fld>
            <a:endParaRPr lang="zh-CN" altLang="en-US"/>
          </a:p>
        </p:txBody>
      </p:sp>
    </p:spTree>
    <p:extLst>
      <p:ext uri="{BB962C8B-B14F-4D97-AF65-F5344CB8AC3E}">
        <p14:creationId xmlns:p14="http://schemas.microsoft.com/office/powerpoint/2010/main" val="3142959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并不是所有的软件架构都需要</a:t>
            </a:r>
            <a:r>
              <a:rPr lang="en-US" altLang="zh-CN" dirty="0" smtClean="0"/>
              <a:t>"4</a:t>
            </a:r>
            <a:r>
              <a:rPr lang="zh-CN" altLang="en-US" dirty="0" smtClean="0"/>
              <a:t>＋</a:t>
            </a:r>
            <a:r>
              <a:rPr lang="en-US" altLang="zh-CN" dirty="0" smtClean="0"/>
              <a:t>1"</a:t>
            </a:r>
            <a:r>
              <a:rPr lang="zh-CN" altLang="en-US" dirty="0" smtClean="0"/>
              <a:t>视图。无用的视图可以从架构描述中省略，比如： 只有一个处理器，则可以省略物理视图；而如果仅有一个进程或程序，则可以省略过程视图。 对于非常小型的系统，甚至可能逻辑视图与开发视图非常相似，而不需要分开的描述。场景对于所有的情况均适用。</a:t>
            </a:r>
            <a:endParaRPr lang="en-US" altLang="zh-CN" dirty="0" smtClean="0"/>
          </a:p>
          <a:p>
            <a:endParaRPr lang="en-US" altLang="zh-CN" dirty="0" smtClean="0"/>
          </a:p>
          <a:p>
            <a:r>
              <a:rPr lang="zh-CN" altLang="en-US" dirty="0" smtClean="0"/>
              <a:t>　　我们提倡一种更具有迭代性质的方法，即架构先被原形化、测试、估量、分析，然后在一系列的迭代过程中被细化。该方法除了减少与架构相关的风险之外，对于项目而言还有其他优点：团队合作、培训，加深对架构的理解，深入程序和工具等等（此处提及的是演进的原形，逐渐发展成为系统，而不是一次性的试验性的原形）。这种迭代方法还能够使需求被细化、成熟化并能够被更好地理解。</a:t>
            </a:r>
            <a:endParaRPr lang="en-US" altLang="zh-CN" dirty="0" smtClean="0"/>
          </a:p>
          <a:p>
            <a:r>
              <a:rPr lang="zh-CN" altLang="en-US" b="0" baseline="0" dirty="0" smtClean="0"/>
              <a:t>　　场景驱动</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scenario-driven</a:t>
            </a:r>
            <a:r>
              <a:rPr lang="zh-CN" altLang="en-US" sz="1200" b="0" i="0" kern="1200" dirty="0" smtClean="0">
                <a:solidFill>
                  <a:schemeClr val="tx1"/>
                </a:solidFill>
                <a:effectLst/>
                <a:latin typeface="+mn-lt"/>
                <a:ea typeface="+mn-ea"/>
                <a:cs typeface="+mn-cs"/>
              </a:rPr>
              <a:t>）</a:t>
            </a:r>
            <a:r>
              <a:rPr lang="zh-CN" altLang="en-US" b="0" baseline="0" dirty="0" smtClean="0"/>
              <a:t>的方法。</a:t>
            </a:r>
            <a:endParaRPr lang="en-US" altLang="zh-CN" b="0" baseline="0" dirty="0" smtClean="0"/>
          </a:p>
          <a:p>
            <a:r>
              <a:rPr lang="zh-CN" altLang="en-US" sz="1200" b="0" i="0" kern="1200" baseline="0" dirty="0" smtClean="0">
                <a:solidFill>
                  <a:schemeClr val="tx1"/>
                </a:solidFill>
                <a:effectLst/>
                <a:latin typeface="+mn-lt"/>
                <a:ea typeface="+mn-ea"/>
                <a:cs typeface="+mn-cs"/>
              </a:rPr>
              <a:t>　　开始阶段。</a:t>
            </a:r>
            <a:r>
              <a:rPr lang="zh-CN" altLang="en-US" sz="1200" b="0" i="0" kern="1200" dirty="0" smtClean="0">
                <a:solidFill>
                  <a:schemeClr val="tx1"/>
                </a:solidFill>
                <a:effectLst/>
                <a:latin typeface="+mn-lt"/>
                <a:ea typeface="+mn-ea"/>
                <a:cs typeface="+mn-cs"/>
              </a:rPr>
              <a:t>基于风险和重要性为某次迭代选择一些场景，形成架构原型，识别最主要的抽象（类、机制、过程、子系统），将所发现的架构元素分配到</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个蓝图中，然后实施、测试该架构，分析缺点或潜在的增强要求。</a:t>
            </a:r>
            <a:endParaRPr lang="en-US" altLang="zh-CN" sz="1200" b="0" i="0" kern="120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　　循环阶段。重新评估风险，</a:t>
            </a:r>
            <a:r>
              <a:rPr lang="zh-CN" altLang="en-US" sz="1200" b="0" i="0" kern="1200" dirty="0" smtClean="0">
                <a:solidFill>
                  <a:schemeClr val="tx1"/>
                </a:solidFill>
                <a:effectLst/>
                <a:latin typeface="+mn-lt"/>
                <a:ea typeface="+mn-ea"/>
                <a:cs typeface="+mn-cs"/>
              </a:rPr>
              <a:t>选择能减轻风险或提高结构覆盖的额外的少量场景，</a:t>
            </a:r>
            <a:r>
              <a:rPr lang="zh-CN" altLang="en-US" sz="1200" b="0" i="0" kern="1200" baseline="0" dirty="0" smtClean="0">
                <a:solidFill>
                  <a:schemeClr val="tx1"/>
                </a:solidFill>
                <a:effectLst/>
                <a:latin typeface="+mn-lt"/>
                <a:ea typeface="+mn-ea"/>
                <a:cs typeface="+mn-cs"/>
              </a:rPr>
              <a:t>发现额外的架构元素，更新视图，根据变更修订现有场景，测试，评审，更新设计准则和基本原理，总结经验教训。</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　　</a:t>
            </a:r>
            <a:endParaRPr lang="en-US" altLang="zh-CN" sz="1200" b="0" i="0" kern="1200" baseline="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为了实际的系统，初始的架构原型需要进行演进 。较好的情况是在经过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次或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次迭代之后，结构变得稳定：主要的抽象都已被找到。子系统和过程都已经完成，以及所有的接口都已经实现。接下来则是软件设计的范畴，这个阶段可能也会用到相似的方法和过程。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架构设计中产生的文档可以归结为两种：</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、软件架构文档，其结构遵循“</a:t>
            </a:r>
            <a:r>
              <a:rPr lang="en-US" altLang="zh-CN" sz="1200" b="0" i="0" kern="1200" dirty="0" smtClean="0">
                <a:solidFill>
                  <a:schemeClr val="tx1"/>
                </a:solidFill>
                <a:effectLst/>
                <a:latin typeface="+mn-lt"/>
                <a:ea typeface="+mn-ea"/>
                <a:cs typeface="+mn-cs"/>
              </a:rPr>
              <a:t>4+1</a:t>
            </a:r>
            <a:r>
              <a:rPr lang="zh-CN" altLang="en-US" sz="1200" b="0" i="0" kern="1200" dirty="0" smtClean="0">
                <a:solidFill>
                  <a:schemeClr val="tx1"/>
                </a:solidFill>
                <a:effectLst/>
                <a:latin typeface="+mn-lt"/>
                <a:ea typeface="+mn-ea"/>
                <a:cs typeface="+mn-cs"/>
              </a:rPr>
              <a:t>”视图。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、软件设计准则，捕获了最重要的设计决策。这些决策必须被遵守，以保持系统架构的完整性。</a:t>
            </a:r>
          </a:p>
        </p:txBody>
      </p:sp>
      <p:sp>
        <p:nvSpPr>
          <p:cNvPr id="4" name="灯片编号占位符 3"/>
          <p:cNvSpPr>
            <a:spLocks noGrp="1"/>
          </p:cNvSpPr>
          <p:nvPr>
            <p:ph type="sldNum" sz="quarter" idx="10"/>
          </p:nvPr>
        </p:nvSpPr>
        <p:spPr/>
        <p:txBody>
          <a:bodyPr/>
          <a:lstStyle/>
          <a:p>
            <a:fld id="{0391919E-BCA7-4074-AAA1-3E6A36D2C2B1}" type="slidenum">
              <a:rPr lang="zh-CN" altLang="en-US" smtClean="0"/>
              <a:t>32</a:t>
            </a:fld>
            <a:endParaRPr lang="zh-CN" altLang="en-US"/>
          </a:p>
        </p:txBody>
      </p:sp>
    </p:spTree>
    <p:extLst>
      <p:ext uri="{BB962C8B-B14F-4D97-AF65-F5344CB8AC3E}">
        <p14:creationId xmlns:p14="http://schemas.microsoft.com/office/powerpoint/2010/main" val="2014020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33</a:t>
            </a:fld>
            <a:endParaRPr lang="zh-CN" altLang="en-US"/>
          </a:p>
        </p:txBody>
      </p:sp>
    </p:spTree>
    <p:extLst>
      <p:ext uri="{BB962C8B-B14F-4D97-AF65-F5344CB8AC3E}">
        <p14:creationId xmlns:p14="http://schemas.microsoft.com/office/powerpoint/2010/main" val="1971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39</a:t>
            </a:fld>
            <a:endParaRPr lang="zh-CN" altLang="en-US"/>
          </a:p>
        </p:txBody>
      </p:sp>
    </p:spTree>
    <p:extLst>
      <p:ext uri="{BB962C8B-B14F-4D97-AF65-F5344CB8AC3E}">
        <p14:creationId xmlns:p14="http://schemas.microsoft.com/office/powerpoint/2010/main" val="23478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第一节</a:t>
            </a:r>
            <a:r>
              <a:rPr lang="zh-CN" altLang="en-US" baseline="0" dirty="0" smtClean="0"/>
              <a:t> 背景</a:t>
            </a:r>
            <a:endParaRPr lang="en-US" altLang="zh-CN" dirty="0" smtClean="0"/>
          </a:p>
          <a:p>
            <a:endParaRPr lang="en-US" altLang="zh-CN" dirty="0" smtClean="0"/>
          </a:p>
          <a:p>
            <a:r>
              <a:rPr lang="zh-CN" altLang="en-US" dirty="0" smtClean="0"/>
              <a:t>　　软件架构自软件工程形成之初就已经被提出，其先驱是著名的荷兰计算机科学家迪杰斯特拉。然而当时并没有引起太大重视，直到</a:t>
            </a:r>
            <a:r>
              <a:rPr lang="en-US" altLang="zh-CN" dirty="0" smtClean="0"/>
              <a:t>20</a:t>
            </a:r>
            <a:r>
              <a:rPr lang="zh-CN" altLang="en-US" dirty="0" smtClean="0"/>
              <a:t>世纪</a:t>
            </a:r>
            <a:r>
              <a:rPr lang="en-US" altLang="zh-CN" dirty="0" smtClean="0"/>
              <a:t>90</a:t>
            </a:r>
            <a:r>
              <a:rPr lang="zh-CN" altLang="en-US" dirty="0" smtClean="0"/>
              <a:t>年代，由当初的</a:t>
            </a:r>
            <a:r>
              <a:rPr lang="en-US" altLang="zh-CN" dirty="0" smtClean="0"/>
              <a:t>Rational</a:t>
            </a:r>
            <a:r>
              <a:rPr lang="zh-CN" altLang="en-US" dirty="0" smtClean="0"/>
              <a:t>公司的内部活动，而使软件架构这个概念越来越流行。</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5</a:t>
            </a:fld>
            <a:endParaRPr lang="zh-CN" altLang="en-US"/>
          </a:p>
        </p:txBody>
      </p:sp>
    </p:spTree>
    <p:extLst>
      <p:ext uri="{BB962C8B-B14F-4D97-AF65-F5344CB8AC3E}">
        <p14:creationId xmlns:p14="http://schemas.microsoft.com/office/powerpoint/2010/main" val="18125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早期的软件架构设计及文档编写存在很多问题。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第一，软件架构文档过分强调软件开发的某一个方面，如数据工程、运行效率、开发策略和团队组织等。</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第二，架构不能解决所有风险承担者所关注的问题。</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第三，每个软件系统都有多个风险承担者：最终用户、开发人员、系统工程师、项目经理等。</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第四，软件工程师欲使用单张视图来捕捉所有的系统架构要点，努力地在单一视图中表达超过其表达限度的蓝图。这就使得软件架构视图变成非常复杂，好比学土木的有人试图把设计图、施工图和装修图画到同一张图上去，结果不仅没有把各个工程队所关注的问题描述清楚，还给人带来很多疑惑。</a:t>
            </a:r>
          </a:p>
        </p:txBody>
      </p:sp>
      <p:sp>
        <p:nvSpPr>
          <p:cNvPr id="4" name="灯片编号占位符 3"/>
          <p:cNvSpPr>
            <a:spLocks noGrp="1"/>
          </p:cNvSpPr>
          <p:nvPr>
            <p:ph type="sldNum" sz="quarter" idx="10"/>
          </p:nvPr>
        </p:nvSpPr>
        <p:spPr/>
        <p:txBody>
          <a:bodyPr/>
          <a:lstStyle/>
          <a:p>
            <a:fld id="{0391919E-BCA7-4074-AAA1-3E6A36D2C2B1}" type="slidenum">
              <a:rPr lang="zh-CN" altLang="en-US" smtClean="0"/>
              <a:t>6</a:t>
            </a:fld>
            <a:endParaRPr lang="zh-CN" altLang="en-US"/>
          </a:p>
        </p:txBody>
      </p:sp>
    </p:spTree>
    <p:extLst>
      <p:ext uri="{BB962C8B-B14F-4D97-AF65-F5344CB8AC3E}">
        <p14:creationId xmlns:p14="http://schemas.microsoft.com/office/powerpoint/2010/main" val="26930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如何解决之前提出的问题？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t>
            </a:r>
            <a:r>
              <a:rPr lang="en-US" altLang="zh-CN" dirty="0" smtClean="0"/>
              <a:t>1995</a:t>
            </a:r>
            <a:r>
              <a:rPr lang="zh-CN" altLang="en-US" dirty="0" smtClean="0"/>
              <a:t>年，</a:t>
            </a:r>
            <a:r>
              <a:rPr lang="en-US" altLang="zh-CN" dirty="0" smtClean="0"/>
              <a:t>Rational</a:t>
            </a:r>
            <a:r>
              <a:rPr lang="zh-CN" altLang="en-US" dirty="0" smtClean="0"/>
              <a:t>公司的</a:t>
            </a:r>
            <a:r>
              <a:rPr lang="en-US" altLang="zh-CN" dirty="0" smtClean="0"/>
              <a:t>Philippe </a:t>
            </a:r>
            <a:r>
              <a:rPr lang="en-US" altLang="zh-CN" dirty="0" err="1" smtClean="0"/>
              <a:t>Kruchten</a:t>
            </a:r>
            <a:r>
              <a:rPr lang="zh-CN" altLang="en-US" dirty="0" smtClean="0"/>
              <a:t>在</a:t>
            </a:r>
            <a:r>
              <a:rPr lang="en-US" altLang="zh-CN" dirty="0" smtClean="0"/>
              <a:t>《IEEE Software》</a:t>
            </a:r>
            <a:r>
              <a:rPr lang="zh-CN" altLang="en-US" dirty="0" smtClean="0"/>
              <a:t>上发表题为</a:t>
            </a:r>
            <a:r>
              <a:rPr lang="en-US" altLang="zh-CN" dirty="0" smtClean="0"/>
              <a:t>《Architectural Blueprints — The “4+1” View Model of Software Architecture》</a:t>
            </a:r>
            <a:r>
              <a:rPr lang="zh-CN" altLang="en-US" dirty="0" smtClean="0"/>
              <a:t>（架构蓝图</a:t>
            </a:r>
            <a:r>
              <a:rPr lang="en-US" altLang="zh-CN" dirty="0" smtClean="0"/>
              <a:t>——</a:t>
            </a:r>
            <a:r>
              <a:rPr lang="zh-CN" altLang="en-US" sz="1200" b="0" i="0" kern="1200" dirty="0" smtClean="0">
                <a:solidFill>
                  <a:schemeClr val="tx1"/>
                </a:solidFill>
                <a:effectLst/>
                <a:latin typeface="+mn-lt"/>
                <a:ea typeface="+mn-ea"/>
                <a:cs typeface="+mn-cs"/>
              </a:rPr>
              <a:t>软件架构“</a:t>
            </a:r>
            <a:r>
              <a:rPr lang="en-US" altLang="zh-CN" sz="1200" b="0" i="0" kern="1200" dirty="0" smtClean="0">
                <a:solidFill>
                  <a:schemeClr val="tx1"/>
                </a:solidFill>
                <a:effectLst/>
                <a:latin typeface="+mn-lt"/>
                <a:ea typeface="+mn-ea"/>
                <a:cs typeface="+mn-cs"/>
              </a:rPr>
              <a:t>4+1</a:t>
            </a:r>
            <a:r>
              <a:rPr lang="zh-CN" altLang="en-US" sz="1200" b="0" i="0" kern="1200" dirty="0" smtClean="0">
                <a:solidFill>
                  <a:schemeClr val="tx1"/>
                </a:solidFill>
                <a:effectLst/>
                <a:latin typeface="+mn-lt"/>
                <a:ea typeface="+mn-ea"/>
                <a:cs typeface="+mn-cs"/>
              </a:rPr>
              <a:t>”视图模型）的论文，提出使用多个并发的视图来组织软件架构的描述，每个视图仅用来描述一个特定的所关注的方面的问题的集合。这个观点引起了业界的极大关注，后来被</a:t>
            </a:r>
            <a:r>
              <a:rPr lang="en-US" altLang="zh-CN" sz="1200" b="0" i="0" kern="1200" dirty="0" smtClean="0">
                <a:solidFill>
                  <a:schemeClr val="tx1"/>
                </a:solidFill>
                <a:effectLst/>
                <a:latin typeface="+mn-lt"/>
                <a:ea typeface="+mn-ea"/>
                <a:cs typeface="+mn-cs"/>
              </a:rPr>
              <a:t>Rational</a:t>
            </a:r>
            <a:r>
              <a:rPr lang="zh-CN" altLang="en-US" sz="1200" b="0" i="0" kern="1200" dirty="0" smtClean="0">
                <a:solidFill>
                  <a:schemeClr val="tx1"/>
                </a:solidFill>
                <a:effectLst/>
                <a:latin typeface="+mn-lt"/>
                <a:ea typeface="+mn-ea"/>
                <a:cs typeface="+mn-cs"/>
              </a:rPr>
              <a:t>统一过程（</a:t>
            </a:r>
            <a:r>
              <a:rPr lang="en-US" altLang="zh-CN" sz="1200" b="0" i="0" kern="1200" dirty="0" smtClean="0">
                <a:solidFill>
                  <a:schemeClr val="tx1"/>
                </a:solidFill>
                <a:effectLst/>
                <a:latin typeface="+mn-lt"/>
                <a:ea typeface="+mn-ea"/>
                <a:cs typeface="+mn-cs"/>
              </a:rPr>
              <a:t>RUP</a:t>
            </a:r>
            <a:r>
              <a:rPr lang="zh-CN" altLang="en-US" sz="1200" b="0" i="0" kern="1200" dirty="0" smtClean="0">
                <a:solidFill>
                  <a:schemeClr val="tx1"/>
                </a:solidFill>
                <a:effectLst/>
                <a:latin typeface="+mn-lt"/>
                <a:ea typeface="+mn-ea"/>
                <a:cs typeface="+mn-cs"/>
              </a:rPr>
              <a:t>）采纳，现在已经成为架构设计的结构标准。</a:t>
            </a:r>
          </a:p>
        </p:txBody>
      </p:sp>
      <p:sp>
        <p:nvSpPr>
          <p:cNvPr id="4" name="灯片编号占位符 3"/>
          <p:cNvSpPr>
            <a:spLocks noGrp="1"/>
          </p:cNvSpPr>
          <p:nvPr>
            <p:ph type="sldNum" sz="quarter" idx="10"/>
          </p:nvPr>
        </p:nvSpPr>
        <p:spPr/>
        <p:txBody>
          <a:bodyPr/>
          <a:lstStyle/>
          <a:p>
            <a:fld id="{0391919E-BCA7-4074-AAA1-3E6A36D2C2B1}" type="slidenum">
              <a:rPr lang="zh-CN" altLang="en-US" smtClean="0"/>
              <a:t>7</a:t>
            </a:fld>
            <a:endParaRPr lang="zh-CN" altLang="en-US"/>
          </a:p>
        </p:txBody>
      </p:sp>
    </p:spTree>
    <p:extLst>
      <p:ext uri="{BB962C8B-B14F-4D97-AF65-F5344CB8AC3E}">
        <p14:creationId xmlns:p14="http://schemas.microsoft.com/office/powerpoint/2010/main" val="182382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8</a:t>
            </a:fld>
            <a:endParaRPr lang="zh-CN" altLang="en-US"/>
          </a:p>
        </p:txBody>
      </p:sp>
    </p:spTree>
    <p:extLst>
      <p:ext uri="{BB962C8B-B14F-4D97-AF65-F5344CB8AC3E}">
        <p14:creationId xmlns:p14="http://schemas.microsoft.com/office/powerpoint/2010/main" val="33026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第二节 视图模型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“软件架构涉及到抽象、分解和组合、风格和美学。”</a:t>
            </a:r>
            <a:r>
              <a:rPr lang="en-US" altLang="zh-CN" dirty="0" smtClean="0"/>
              <a:t>——Philippe </a:t>
            </a:r>
            <a:r>
              <a:rPr lang="en-US" altLang="zh-CN" dirty="0" err="1" smtClean="0"/>
              <a:t>Kruchten</a:t>
            </a:r>
            <a:endParaRPr lang="zh-CN" altLang="en-US" dirty="0" smtClean="0"/>
          </a:p>
          <a:p>
            <a:r>
              <a:rPr lang="zh-CN" altLang="en-US" dirty="0" smtClean="0"/>
              <a:t>　　“软件之美在于它的功能，在于它的内部结构，还在于团队创建它的过程。”</a:t>
            </a:r>
            <a:r>
              <a:rPr lang="en-US" altLang="zh-CN" sz="1200" b="0" i="0" kern="1200" dirty="0" smtClean="0">
                <a:solidFill>
                  <a:schemeClr val="tx1"/>
                </a:solidFill>
                <a:effectLst/>
                <a:latin typeface="+mn-lt"/>
                <a:ea typeface="+mn-ea"/>
                <a:cs typeface="+mn-cs"/>
              </a:rPr>
              <a:t> ——Robert </a:t>
            </a:r>
            <a:r>
              <a:rPr lang="en-US" altLang="zh-CN" sz="1200" b="0" i="0" kern="1200" dirty="0" err="1" smtClean="0">
                <a:solidFill>
                  <a:schemeClr val="tx1"/>
                </a:solidFill>
                <a:effectLst/>
                <a:latin typeface="+mn-lt"/>
                <a:ea typeface="+mn-ea"/>
                <a:cs typeface="+mn-cs"/>
              </a:rPr>
              <a:t>C.Martin</a:t>
            </a:r>
            <a:endParaRPr lang="en-US" altLang="zh-CN" dirty="0" smtClean="0"/>
          </a:p>
          <a:p>
            <a:r>
              <a:rPr lang="zh-CN" altLang="en-US" dirty="0" smtClean="0"/>
              <a:t>　　“代码如诗。”（</a:t>
            </a:r>
            <a:r>
              <a:rPr lang="en-US" altLang="zh-CN" dirty="0" smtClean="0"/>
              <a:t>Code is Poetry</a:t>
            </a:r>
            <a:r>
              <a:rPr lang="zh-CN" altLang="en-US" dirty="0" smtClean="0"/>
              <a:t>）</a:t>
            </a:r>
            <a:r>
              <a:rPr lang="en-US" altLang="zh-CN" dirty="0" smtClean="0"/>
              <a:t>——</a:t>
            </a:r>
            <a:r>
              <a:rPr lang="en-US" altLang="zh-CN" dirty="0" err="1" smtClean="0"/>
              <a:t>WordPress</a:t>
            </a:r>
            <a:endParaRPr lang="en-US" altLang="zh-CN" dirty="0" smtClean="0"/>
          </a:p>
          <a:p>
            <a:r>
              <a:rPr lang="zh-CN" altLang="en-US" dirty="0" smtClean="0"/>
              <a:t>　　高德纳（</a:t>
            </a:r>
            <a:r>
              <a:rPr lang="en-US" altLang="zh-CN" dirty="0" smtClean="0"/>
              <a:t>Donald Ervin Knuth</a:t>
            </a:r>
            <a:r>
              <a:rPr lang="zh-CN" altLang="en-US" dirty="0" smtClean="0"/>
              <a:t>），</a:t>
            </a:r>
            <a:r>
              <a:rPr lang="en-US" altLang="zh-CN" dirty="0" smtClean="0"/>
              <a:t>《</a:t>
            </a:r>
            <a:r>
              <a:rPr lang="zh-CN" altLang="en-US" dirty="0" smtClean="0"/>
              <a:t>计算机程序设计艺术</a:t>
            </a:r>
            <a:r>
              <a:rPr lang="en-US" altLang="zh-CN" dirty="0" smtClean="0"/>
              <a:t>》</a:t>
            </a:r>
            <a:r>
              <a:rPr lang="zh-CN" altLang="en-US" dirty="0" smtClean="0"/>
              <a:t>（</a:t>
            </a:r>
            <a:r>
              <a:rPr lang="en-US" altLang="zh-CN" i="1" dirty="0" smtClean="0"/>
              <a:t>The Art of Computer Programming</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9</a:t>
            </a:fld>
            <a:endParaRPr lang="zh-CN" altLang="en-US"/>
          </a:p>
        </p:txBody>
      </p:sp>
    </p:spTree>
    <p:extLst>
      <p:ext uri="{BB962C8B-B14F-4D97-AF65-F5344CB8AC3E}">
        <p14:creationId xmlns:p14="http://schemas.microsoft.com/office/powerpoint/2010/main" val="423209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itchFamily="34" charset="0"/>
              <a:buNone/>
            </a:pPr>
            <a:r>
              <a:rPr lang="zh-CN" altLang="en-US" sz="1200" dirty="0" smtClean="0">
                <a:solidFill>
                  <a:schemeClr val="tx1"/>
                </a:solidFill>
                <a:ea typeface="楷体" pitchFamily="49" charset="-122"/>
              </a:rPr>
              <a:t>　　逻辑视图（</a:t>
            </a:r>
            <a:r>
              <a:rPr lang="en-US" altLang="zh-CN" sz="1200" dirty="0" smtClean="0">
                <a:solidFill>
                  <a:schemeClr val="tx1"/>
                </a:solidFill>
                <a:ea typeface="楷体" pitchFamily="49" charset="-122"/>
              </a:rPr>
              <a:t>Logical View</a:t>
            </a:r>
            <a:r>
              <a:rPr lang="zh-CN" altLang="en-US" sz="1200" dirty="0" smtClean="0">
                <a:solidFill>
                  <a:schemeClr val="tx1"/>
                </a:solidFill>
                <a:ea typeface="楷体" pitchFamily="49" charset="-122"/>
              </a:rPr>
              <a:t>），设计的对象模型（使用面向对象的设计方法时）。</a:t>
            </a:r>
          </a:p>
          <a:p>
            <a:pPr marL="0" indent="0">
              <a:lnSpc>
                <a:spcPct val="150000"/>
              </a:lnSpc>
              <a:buFont typeface="Arial" pitchFamily="34" charset="0"/>
              <a:buNone/>
            </a:pPr>
            <a:r>
              <a:rPr lang="zh-CN" altLang="en-US" sz="1200" dirty="0" smtClean="0">
                <a:solidFill>
                  <a:schemeClr val="tx1"/>
                </a:solidFill>
                <a:ea typeface="楷体" pitchFamily="49" charset="-122"/>
              </a:rPr>
              <a:t>　　过程视图（</a:t>
            </a:r>
            <a:r>
              <a:rPr lang="en-US" altLang="zh-CN" sz="1200" dirty="0" smtClean="0">
                <a:solidFill>
                  <a:schemeClr val="tx1"/>
                </a:solidFill>
                <a:ea typeface="楷体" pitchFamily="49" charset="-122"/>
              </a:rPr>
              <a:t>Process View</a:t>
            </a:r>
            <a:r>
              <a:rPr lang="zh-CN" altLang="en-US" sz="1200" dirty="0" smtClean="0">
                <a:solidFill>
                  <a:schemeClr val="tx1"/>
                </a:solidFill>
                <a:ea typeface="楷体" pitchFamily="49" charset="-122"/>
              </a:rPr>
              <a:t>），捕捉设计的并发和同步特征。</a:t>
            </a:r>
          </a:p>
          <a:p>
            <a:pPr marL="0" indent="0">
              <a:lnSpc>
                <a:spcPct val="150000"/>
              </a:lnSpc>
              <a:buFont typeface="Arial" pitchFamily="34" charset="0"/>
              <a:buNone/>
            </a:pPr>
            <a:r>
              <a:rPr lang="zh-CN" altLang="en-US" sz="1200" dirty="0" smtClean="0">
                <a:solidFill>
                  <a:schemeClr val="tx1"/>
                </a:solidFill>
                <a:ea typeface="楷体" pitchFamily="49" charset="-122"/>
              </a:rPr>
              <a:t>　　物理视图（</a:t>
            </a:r>
            <a:r>
              <a:rPr lang="en-US" altLang="zh-CN" sz="1200" dirty="0" smtClean="0">
                <a:solidFill>
                  <a:schemeClr val="tx1"/>
                </a:solidFill>
                <a:ea typeface="楷体" pitchFamily="49" charset="-122"/>
              </a:rPr>
              <a:t>Physical View</a:t>
            </a:r>
            <a:r>
              <a:rPr lang="zh-CN" altLang="en-US" sz="1200" dirty="0" smtClean="0">
                <a:solidFill>
                  <a:schemeClr val="tx1"/>
                </a:solidFill>
                <a:ea typeface="楷体" pitchFamily="49" charset="-122"/>
              </a:rPr>
              <a:t>），描述了软件到硬件的映射，反映了分布式特性。</a:t>
            </a:r>
          </a:p>
          <a:p>
            <a:pPr marL="0" indent="0">
              <a:lnSpc>
                <a:spcPct val="150000"/>
              </a:lnSpc>
              <a:buFont typeface="Arial" pitchFamily="34" charset="0"/>
              <a:buNone/>
            </a:pPr>
            <a:r>
              <a:rPr lang="zh-CN" altLang="en-US" sz="1200" dirty="0" smtClean="0">
                <a:solidFill>
                  <a:schemeClr val="tx1"/>
                </a:solidFill>
                <a:ea typeface="楷体" pitchFamily="49" charset="-122"/>
              </a:rPr>
              <a:t>　　开发视图（</a:t>
            </a:r>
            <a:r>
              <a:rPr lang="en-US" altLang="zh-CN" sz="1200" dirty="0" smtClean="0">
                <a:solidFill>
                  <a:schemeClr val="tx1"/>
                </a:solidFill>
                <a:ea typeface="楷体" pitchFamily="49" charset="-122"/>
              </a:rPr>
              <a:t>Development View</a:t>
            </a:r>
            <a:r>
              <a:rPr lang="zh-CN" altLang="en-US" sz="1200" dirty="0" smtClean="0">
                <a:solidFill>
                  <a:schemeClr val="tx1"/>
                </a:solidFill>
                <a:ea typeface="楷体" pitchFamily="49" charset="-122"/>
              </a:rPr>
              <a:t>），描述了在开发环境中软件的静态组织结构。</a:t>
            </a:r>
            <a:endParaRPr lang="en-US" altLang="zh-CN" sz="1200" dirty="0" smtClean="0">
              <a:solidFill>
                <a:schemeClr val="tx1"/>
              </a:solidFill>
              <a:ea typeface="楷体" pitchFamily="49" charset="-122"/>
            </a:endParaRPr>
          </a:p>
          <a:p>
            <a:pPr marL="0" indent="0">
              <a:lnSpc>
                <a:spcPct val="150000"/>
              </a:lnSpc>
              <a:buFont typeface="Arial" pitchFamily="34" charset="0"/>
              <a:buNone/>
            </a:pPr>
            <a:endParaRPr lang="en-US" altLang="zh-CN" sz="1200" dirty="0" smtClean="0">
              <a:solidFill>
                <a:schemeClr val="tx1"/>
              </a:solidFill>
              <a:ea typeface="楷体" pitchFamily="49" charset="-122"/>
            </a:endParaRPr>
          </a:p>
          <a:p>
            <a:pPr marL="0" indent="0">
              <a:lnSpc>
                <a:spcPct val="150000"/>
              </a:lnSpc>
              <a:buFont typeface="Arial" pitchFamily="34" charset="0"/>
              <a:buNone/>
            </a:pPr>
            <a:r>
              <a:rPr lang="zh-CN" altLang="en-US" sz="1200" dirty="0" smtClean="0">
                <a:solidFill>
                  <a:schemeClr val="tx1"/>
                </a:solidFill>
                <a:ea typeface="楷体" pitchFamily="49" charset="-122"/>
              </a:rPr>
              <a:t>　　</a:t>
            </a:r>
            <a:r>
              <a:rPr lang="en-US" altLang="zh-CN" sz="1200" dirty="0" smtClean="0">
                <a:solidFill>
                  <a:schemeClr val="tx1"/>
                </a:solidFill>
                <a:ea typeface="楷体" pitchFamily="49" charset="-122"/>
              </a:rPr>
              <a:t>scenario</a:t>
            </a:r>
            <a:r>
              <a:rPr lang="en-US" altLang="zh-CN" sz="1200" baseline="0" dirty="0" smtClean="0">
                <a:solidFill>
                  <a:schemeClr val="tx1"/>
                </a:solidFill>
                <a:ea typeface="楷体" pitchFamily="49" charset="-122"/>
              </a:rPr>
              <a:t> [</a:t>
            </a:r>
            <a:r>
              <a:rPr lang="en-US" altLang="zh-CN" sz="1200" dirty="0" err="1" smtClean="0">
                <a:solidFill>
                  <a:schemeClr val="tx1"/>
                </a:solidFill>
                <a:ea typeface="楷体" pitchFamily="49" charset="-122"/>
              </a:rPr>
              <a:t>si'nɑ:riəu</a:t>
            </a:r>
            <a:r>
              <a:rPr lang="en-US" altLang="zh-CN" sz="1200" dirty="0" smtClean="0">
                <a:solidFill>
                  <a:schemeClr val="tx1"/>
                </a:solidFill>
                <a:ea typeface="楷体" pitchFamily="49" charset="-122"/>
              </a:rPr>
              <a:t>]</a:t>
            </a:r>
            <a:endParaRPr lang="zh-CN" altLang="en-US" sz="1200" dirty="0" smtClean="0">
              <a:solidFill>
                <a:schemeClr val="tx1"/>
              </a:solidFill>
              <a:ea typeface="楷体" pitchFamily="49" charset="-122"/>
            </a:endParaRPr>
          </a:p>
        </p:txBody>
      </p:sp>
      <p:sp>
        <p:nvSpPr>
          <p:cNvPr id="4" name="灯片编号占位符 3"/>
          <p:cNvSpPr>
            <a:spLocks noGrp="1"/>
          </p:cNvSpPr>
          <p:nvPr>
            <p:ph type="sldNum" sz="quarter" idx="10"/>
          </p:nvPr>
        </p:nvSpPr>
        <p:spPr/>
        <p:txBody>
          <a:bodyPr/>
          <a:lstStyle/>
          <a:p>
            <a:fld id="{0391919E-BCA7-4074-AAA1-3E6A36D2C2B1}" type="slidenum">
              <a:rPr lang="zh-CN" altLang="en-US" smtClean="0"/>
              <a:t>10</a:t>
            </a:fld>
            <a:endParaRPr lang="zh-CN" altLang="en-US"/>
          </a:p>
        </p:txBody>
      </p:sp>
    </p:spTree>
    <p:extLst>
      <p:ext uri="{BB962C8B-B14F-4D97-AF65-F5344CB8AC3E}">
        <p14:creationId xmlns:p14="http://schemas.microsoft.com/office/powerpoint/2010/main" val="286362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面向对象的分解。</a:t>
            </a:r>
            <a:endParaRPr lang="en-US" altLang="zh-CN" dirty="0" smtClean="0"/>
          </a:p>
          <a:p>
            <a:endParaRPr lang="en-US" altLang="zh-CN" dirty="0" smtClean="0"/>
          </a:p>
          <a:p>
            <a:r>
              <a:rPr lang="zh-CN" altLang="en-US" dirty="0" smtClean="0"/>
              <a:t>　　逻辑架构主要支持功能性需求，即在为用户提供服务方面系统所应该提供的功能。</a:t>
            </a:r>
            <a:endParaRPr lang="en-US" altLang="zh-CN" dirty="0" smtClean="0"/>
          </a:p>
          <a:p>
            <a:r>
              <a:rPr lang="zh-CN" altLang="en-US" dirty="0" smtClean="0"/>
              <a:t>　　系统分解为一系列的关键抽象，（大多数）来自于问题域，表现为对象或对象类的形式，它们采用抽象、封装和继承的原理。</a:t>
            </a:r>
            <a:endParaRPr lang="en-US" altLang="zh-CN" dirty="0" smtClean="0"/>
          </a:p>
          <a:p>
            <a:r>
              <a:rPr lang="zh-CN" altLang="en-US" dirty="0" smtClean="0"/>
              <a:t>　　分解并不仅仅是为了功能分析，而且用来识别遍布系统各个部分的通用机制和设计元素。</a:t>
            </a:r>
            <a:endParaRPr lang="en-US" altLang="zh-CN" dirty="0" smtClean="0"/>
          </a:p>
          <a:p>
            <a:endParaRPr lang="en-US" altLang="zh-CN" dirty="0" smtClean="0"/>
          </a:p>
          <a:p>
            <a:r>
              <a:rPr lang="zh-CN" altLang="en-US" dirty="0" smtClean="0"/>
              <a:t>　　“</a:t>
            </a:r>
            <a:r>
              <a:rPr lang="en-US" altLang="zh-CN" dirty="0" smtClean="0"/>
              <a:t>4+1</a:t>
            </a:r>
            <a:r>
              <a:rPr lang="zh-CN" altLang="en-US" dirty="0" smtClean="0"/>
              <a:t>”视图模型具有普遍性，因此可以使用其他的标注方法和工具，也可以采用其他的设计方法，特别是对于逻辑和过程的分解。</a:t>
            </a:r>
            <a:endParaRPr lang="zh-CN" altLang="en-US" dirty="0"/>
          </a:p>
        </p:txBody>
      </p:sp>
      <p:sp>
        <p:nvSpPr>
          <p:cNvPr id="4" name="灯片编号占位符 3"/>
          <p:cNvSpPr>
            <a:spLocks noGrp="1"/>
          </p:cNvSpPr>
          <p:nvPr>
            <p:ph type="sldNum" sz="quarter" idx="10"/>
          </p:nvPr>
        </p:nvSpPr>
        <p:spPr/>
        <p:txBody>
          <a:bodyPr/>
          <a:lstStyle/>
          <a:p>
            <a:fld id="{0391919E-BCA7-4074-AAA1-3E6A36D2C2B1}" type="slidenum">
              <a:rPr lang="zh-CN" altLang="en-US" smtClean="0"/>
              <a:t>11</a:t>
            </a:fld>
            <a:endParaRPr lang="zh-CN" altLang="en-US"/>
          </a:p>
        </p:txBody>
      </p:sp>
    </p:spTree>
    <p:extLst>
      <p:ext uri="{BB962C8B-B14F-4D97-AF65-F5344CB8AC3E}">
        <p14:creationId xmlns:p14="http://schemas.microsoft.com/office/powerpoint/2010/main" val="4031737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6" name="Title 15"/>
          <p:cNvSpPr>
            <a:spLocks noGrp="1"/>
          </p:cNvSpPr>
          <p:nvPr>
            <p:ph type="title"/>
          </p:nvPr>
        </p:nvSpPr>
        <p:spPr>
          <a:xfrm>
            <a:off x="2438400" y="1447800"/>
            <a:ext cx="3962400" cy="2133600"/>
          </a:xfrm>
        </p:spPr>
        <p:txBody>
          <a:bodyPr anchor="b"/>
          <a:lstStyle/>
          <a:p>
            <a:r>
              <a:rPr lang="zh-CN" altLang="en-US" smtClean="0"/>
              <a:t>单击此处编辑母版标题样式</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4387ACF6-2640-4C21-ABCF-F044B29D9BBD}" type="datetimeFigureOut">
              <a:rPr lang="zh-CN" altLang="en-US" smtClean="0"/>
              <a:t>2012/3/19</a:t>
            </a:fld>
            <a:endParaRPr lang="zh-CN" alt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AA02D2D-8200-4CAD-801F-4D2D5DF37837}" type="slidenum">
              <a:rPr lang="zh-CN" altLang="en-US" smtClean="0"/>
              <a:t>‹#›</a:t>
            </a:fld>
            <a:endParaRPr lang="zh-CN" altLang="en-US"/>
          </a:p>
        </p:txBody>
      </p:sp>
      <p:sp>
        <p:nvSpPr>
          <p:cNvPr id="15" name="Footer Placeholder 14"/>
          <p:cNvSpPr>
            <a:spLocks noGrp="1"/>
          </p:cNvSpPr>
          <p:nvPr>
            <p:ph type="ftr" sz="quarter" idx="12"/>
          </p:nvPr>
        </p:nvSpPr>
        <p:spPr>
          <a:xfrm>
            <a:off x="3581400" y="6296248"/>
            <a:ext cx="2820987" cy="1524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4" name="Slide Number Placeholder 13"/>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5" name="Footer Placeholder 14"/>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4" name="Slide Number Placeholder 13"/>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5" name="Footer Placeholder 14"/>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1" name="Slide Number Placeholder 10"/>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2" name="Footer Placeholder 11"/>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4387ACF6-2640-4C21-ABCF-F044B29D9BBD}" type="datetimeFigureOut">
              <a:rPr lang="zh-CN" altLang="en-US" smtClean="0"/>
              <a:t>2012/3/19</a:t>
            </a:fld>
            <a:endParaRPr lang="zh-CN" altLang="en-US"/>
          </a:p>
        </p:txBody>
      </p:sp>
      <p:sp>
        <p:nvSpPr>
          <p:cNvPr id="13" name="Slide Number Placeholder 12"/>
          <p:cNvSpPr>
            <a:spLocks noGrp="1"/>
          </p:cNvSpPr>
          <p:nvPr>
            <p:ph type="sldNum" sz="quarter" idx="11"/>
          </p:nvPr>
        </p:nvSpPr>
        <p:spPr>
          <a:xfrm>
            <a:off x="4116388" y="6400800"/>
            <a:ext cx="533400" cy="152400"/>
          </a:xfrm>
        </p:spPr>
        <p:txBody>
          <a:bodyPr/>
          <a:lstStyle/>
          <a:p>
            <a:fld id="{DAA02D2D-8200-4CAD-801F-4D2D5DF37837}" type="slidenum">
              <a:rPr lang="zh-CN" altLang="en-US" smtClean="0"/>
              <a:t>‹#›</a:t>
            </a:fld>
            <a:endParaRPr lang="zh-CN" altLang="en-US"/>
          </a:p>
        </p:txBody>
      </p:sp>
      <p:sp>
        <p:nvSpPr>
          <p:cNvPr id="14" name="Footer Placeholder 13"/>
          <p:cNvSpPr>
            <a:spLocks noGrp="1"/>
          </p:cNvSpPr>
          <p:nvPr>
            <p:ph type="ftr" sz="quarter" idx="12"/>
          </p:nvPr>
        </p:nvSpPr>
        <p:spPr>
          <a:xfrm>
            <a:off x="838200" y="6296248"/>
            <a:ext cx="2820987" cy="152400"/>
          </a:xfrm>
        </p:spPr>
        <p:txBody>
          <a:bodyPr/>
          <a:lstStyle/>
          <a:p>
            <a:endParaRPr lang="zh-CN" altLang="en-US"/>
          </a:p>
        </p:txBody>
      </p:sp>
      <p:sp>
        <p:nvSpPr>
          <p:cNvPr id="15" name="Title 14"/>
          <p:cNvSpPr>
            <a:spLocks noGrp="1"/>
          </p:cNvSpPr>
          <p:nvPr>
            <p:ph type="title"/>
          </p:nvPr>
        </p:nvSpPr>
        <p:spPr>
          <a:xfrm>
            <a:off x="457200" y="1828800"/>
            <a:ext cx="3200400" cy="1752600"/>
          </a:xfrm>
        </p:spPr>
        <p:txBody>
          <a:bodyPr anchor="b"/>
          <a:lstStyle/>
          <a:p>
            <a:r>
              <a:rPr lang="zh-CN" altLang="en-US" smtClean="0"/>
              <a:t>单击此处编辑母版标题样式</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9" name="Date Placeholder 8"/>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3" name="Slide Number Placeholder 12"/>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4" name="Footer Placeholder 13"/>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4" name="Slide Number Placeholder 13"/>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6" name="Footer Placeholder 15"/>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zh-CN" altLang="en-US" smtClean="0"/>
              <a:t>单击此处编辑母版标题样式</a:t>
            </a:r>
            <a:endParaRPr lang="en-US" dirty="0"/>
          </a:p>
        </p:txBody>
      </p:sp>
      <p:sp>
        <p:nvSpPr>
          <p:cNvPr id="9" name="Date Placeholder 8"/>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0" name="Slide Number Placeholder 9"/>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9" name="Slide Number Placeholder 8"/>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5" name="Date Placeholder 14"/>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6" name="Slide Number Placeholder 15"/>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7" name="Footer Placeholder 16"/>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6" name="Date Placeholder 15"/>
          <p:cNvSpPr>
            <a:spLocks noGrp="1"/>
          </p:cNvSpPr>
          <p:nvPr>
            <p:ph type="dt" sz="half" idx="10"/>
          </p:nvPr>
        </p:nvSpPr>
        <p:spPr/>
        <p:txBody>
          <a:bodyPr/>
          <a:lstStyle/>
          <a:p>
            <a:fld id="{4387ACF6-2640-4C21-ABCF-F044B29D9BBD}" type="datetimeFigureOut">
              <a:rPr lang="zh-CN" altLang="en-US" smtClean="0"/>
              <a:t>2012/3/19</a:t>
            </a:fld>
            <a:endParaRPr lang="zh-CN" altLang="en-US"/>
          </a:p>
        </p:txBody>
      </p:sp>
      <p:sp>
        <p:nvSpPr>
          <p:cNvPr id="17" name="Slide Number Placeholder 16"/>
          <p:cNvSpPr>
            <a:spLocks noGrp="1"/>
          </p:cNvSpPr>
          <p:nvPr>
            <p:ph type="sldNum" sz="quarter" idx="11"/>
          </p:nvPr>
        </p:nvSpPr>
        <p:spPr/>
        <p:txBody>
          <a:bodyPr/>
          <a:lstStyle/>
          <a:p>
            <a:fld id="{DAA02D2D-8200-4CAD-801F-4D2D5DF37837}" type="slidenum">
              <a:rPr lang="zh-CN" altLang="en-US" smtClean="0"/>
              <a:t>‹#›</a:t>
            </a:fld>
            <a:endParaRPr lang="zh-CN" altLang="en-US"/>
          </a:p>
        </p:txBody>
      </p:sp>
      <p:sp>
        <p:nvSpPr>
          <p:cNvPr id="18" name="Footer Placeholder 17"/>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AA02D2D-8200-4CAD-801F-4D2D5DF37837}" type="slidenum">
              <a:rPr lang="zh-CN" altLang="en-US" smtClean="0"/>
              <a:t>‹#›</a:t>
            </a:fld>
            <a:endParaRPr lang="zh-CN" alt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4387ACF6-2640-4C21-ABCF-F044B29D9BBD}" type="datetimeFigureOut">
              <a:rPr lang="zh-CN" altLang="en-US" smtClean="0"/>
              <a:t>2012/3/19</a:t>
            </a:fld>
            <a:endParaRPr lang="zh-CN" alt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lnSpc>
          <a:spcPct val="150000"/>
        </a:lnSpc>
        <a:spcBef>
          <a:spcPct val="0"/>
        </a:spcBef>
        <a:buNone/>
        <a:defRPr sz="2800" kern="1200" baseline="0">
          <a:gradFill>
            <a:gsLst>
              <a:gs pos="0">
                <a:schemeClr val="tx1">
                  <a:lumMod val="50000"/>
                </a:schemeClr>
              </a:gs>
              <a:gs pos="61000">
                <a:schemeClr val="tx1"/>
              </a:gs>
            </a:gsLst>
            <a:lin ang="5400000" scaled="0"/>
          </a:gradFill>
          <a:effectLst/>
          <a:latin typeface="+mj-lt"/>
          <a:ea typeface="黑体" pitchFamily="49" charset="-122"/>
          <a:cs typeface="+mj-cs"/>
        </a:defRPr>
      </a:lvl1pPr>
    </p:titleStyle>
    <p:bodyStyle>
      <a:lvl1pPr marL="18288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600" kern="1200" baseline="0">
          <a:solidFill>
            <a:schemeClr val="tx1">
              <a:lumMod val="85000"/>
            </a:schemeClr>
          </a:solidFill>
          <a:latin typeface="Times New Roman" pitchFamily="18" charset="0"/>
          <a:ea typeface="楷体" pitchFamily="49" charset="-122"/>
          <a:cs typeface="+mn-cs"/>
        </a:defRPr>
      </a:lvl1pPr>
      <a:lvl2pPr marL="41148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Times New Roman" pitchFamily="18" charset="0"/>
          <a:ea typeface="楷体" pitchFamily="49" charset="-122"/>
          <a:cs typeface="+mn-cs"/>
        </a:defRPr>
      </a:lvl2pPr>
      <a:lvl3pPr marL="59436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200" kern="1200" baseline="0">
          <a:solidFill>
            <a:schemeClr val="tx1">
              <a:lumMod val="85000"/>
            </a:schemeClr>
          </a:solidFill>
          <a:latin typeface="Times New Roman" pitchFamily="18" charset="0"/>
          <a:ea typeface="楷体" pitchFamily="49" charset="-122"/>
          <a:cs typeface="+mn-cs"/>
        </a:defRPr>
      </a:lvl3pPr>
      <a:lvl4pPr marL="77724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200" kern="1200" baseline="0">
          <a:solidFill>
            <a:schemeClr val="tx1">
              <a:lumMod val="85000"/>
            </a:schemeClr>
          </a:solidFill>
          <a:latin typeface="Times New Roman" pitchFamily="18" charset="0"/>
          <a:ea typeface="楷体" pitchFamily="49" charset="-122"/>
          <a:cs typeface="+mn-cs"/>
        </a:defRPr>
      </a:lvl4pPr>
      <a:lvl5pPr marL="96012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200" kern="1200" baseline="0">
          <a:solidFill>
            <a:schemeClr val="tx1">
              <a:lumMod val="85000"/>
            </a:schemeClr>
          </a:solidFill>
          <a:latin typeface="Times New Roman" pitchFamily="18" charset="0"/>
          <a:ea typeface="楷体" pitchFamily="49" charset="-122"/>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latin typeface="+mn-lt"/>
              </a:rPr>
              <a:t>Architectural Blueprints</a:t>
            </a:r>
            <a:endParaRPr lang="zh-CN" altLang="en-US" dirty="0">
              <a:latin typeface="+mn-lt"/>
            </a:endParaRPr>
          </a:p>
        </p:txBody>
      </p:sp>
      <p:sp>
        <p:nvSpPr>
          <p:cNvPr id="2" name="标题 1"/>
          <p:cNvSpPr>
            <a:spLocks noGrp="1"/>
          </p:cNvSpPr>
          <p:nvPr>
            <p:ph type="title"/>
          </p:nvPr>
        </p:nvSpPr>
        <p:spPr/>
        <p:txBody>
          <a:bodyPr/>
          <a:lstStyle/>
          <a:p>
            <a:pPr>
              <a:lnSpc>
                <a:spcPct val="100000"/>
              </a:lnSpc>
            </a:pPr>
            <a:r>
              <a:rPr lang="en-US" altLang="zh-CN" dirty="0" smtClean="0"/>
              <a:t>The “</a:t>
            </a:r>
            <a:r>
              <a:rPr lang="en-US" altLang="zh-CN" dirty="0" smtClean="0">
                <a:solidFill>
                  <a:srgbClr val="C00000"/>
                </a:solidFill>
              </a:rPr>
              <a:t>4+1</a:t>
            </a:r>
            <a:r>
              <a:rPr lang="en-US" altLang="zh-CN" dirty="0" smtClean="0"/>
              <a:t>” View Model of Software Architecture</a:t>
            </a:r>
            <a:endParaRPr lang="zh-CN" altLang="en-US" dirty="0"/>
          </a:p>
        </p:txBody>
      </p:sp>
    </p:spTree>
    <p:extLst>
      <p:ext uri="{BB962C8B-B14F-4D97-AF65-F5344CB8AC3E}">
        <p14:creationId xmlns:p14="http://schemas.microsoft.com/office/powerpoint/2010/main" val="35919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51720" y="3861048"/>
            <a:ext cx="4320480" cy="720080"/>
          </a:xfrm>
        </p:spPr>
        <p:txBody>
          <a:bodyPr>
            <a:normAutofit/>
          </a:bodyPr>
          <a:lstStyle/>
          <a:p>
            <a:pPr algn="ctr"/>
            <a:r>
              <a:rPr lang="zh-CN" altLang="en-US" sz="1800" dirty="0" smtClean="0"/>
              <a:t>“</a:t>
            </a:r>
            <a:r>
              <a:rPr lang="en-US" altLang="zh-CN" sz="1800" dirty="0" smtClean="0"/>
              <a:t>4+1</a:t>
            </a:r>
            <a:r>
              <a:rPr lang="zh-CN" altLang="en-US" sz="1800" dirty="0" smtClean="0"/>
              <a:t>”视图模型</a:t>
            </a:r>
            <a:endParaRPr lang="zh-CN" altLang="en-US" sz="1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836712"/>
            <a:ext cx="4614291" cy="3005080"/>
          </a:xfrm>
          <a:prstGeom prst="rect">
            <a:avLst/>
          </a:prstGeom>
        </p:spPr>
      </p:pic>
      <p:sp>
        <p:nvSpPr>
          <p:cNvPr id="18" name="TextBox 17"/>
          <p:cNvSpPr txBox="1"/>
          <p:nvPr/>
        </p:nvSpPr>
        <p:spPr>
          <a:xfrm>
            <a:off x="1115396" y="4861520"/>
            <a:ext cx="6480720" cy="1348126"/>
          </a:xfrm>
          <a:prstGeom prst="rect">
            <a:avLst/>
          </a:prstGeom>
          <a:noFill/>
        </p:spPr>
        <p:txBody>
          <a:bodyPr wrap="square" rtlCol="0">
            <a:spAutoFit/>
          </a:bodyPr>
          <a:lstStyle/>
          <a:p>
            <a:pPr marL="285750" indent="-285750">
              <a:lnSpc>
                <a:spcPct val="150000"/>
              </a:lnSpc>
              <a:buFont typeface="Arial" pitchFamily="34" charset="0"/>
              <a:buChar char="•"/>
            </a:pPr>
            <a:r>
              <a:rPr lang="zh-CN" altLang="en-US" sz="1400" dirty="0" smtClean="0">
                <a:solidFill>
                  <a:schemeClr val="tx1"/>
                </a:solidFill>
                <a:latin typeface="Times New Roman" pitchFamily="18" charset="0"/>
                <a:ea typeface="楷体" pitchFamily="49" charset="-122"/>
              </a:rPr>
              <a:t>逻辑视图（</a:t>
            </a:r>
            <a:r>
              <a:rPr lang="en-US" altLang="zh-CN" sz="1400" dirty="0" smtClean="0">
                <a:solidFill>
                  <a:schemeClr val="tx1"/>
                </a:solidFill>
                <a:latin typeface="Times New Roman" pitchFamily="18" charset="0"/>
                <a:ea typeface="楷体" pitchFamily="49" charset="-122"/>
              </a:rPr>
              <a:t>Logical View</a:t>
            </a:r>
            <a:r>
              <a:rPr lang="zh-CN" altLang="en-US" sz="1400" dirty="0" smtClean="0">
                <a:solidFill>
                  <a:schemeClr val="tx1"/>
                </a:solidFill>
                <a:latin typeface="Times New Roman" pitchFamily="18" charset="0"/>
                <a:ea typeface="楷体" pitchFamily="49" charset="-122"/>
              </a:rPr>
              <a:t>），设计的对象模型（使用面向对象的设计方法时）。</a:t>
            </a:r>
          </a:p>
          <a:p>
            <a:pPr marL="285750" indent="-285750">
              <a:lnSpc>
                <a:spcPct val="150000"/>
              </a:lnSpc>
              <a:buFont typeface="Arial" pitchFamily="34" charset="0"/>
              <a:buChar char="•"/>
            </a:pPr>
            <a:r>
              <a:rPr lang="zh-CN" altLang="en-US" sz="1400" dirty="0" smtClean="0">
                <a:solidFill>
                  <a:schemeClr val="tx1"/>
                </a:solidFill>
                <a:latin typeface="Times New Roman" pitchFamily="18" charset="0"/>
                <a:ea typeface="楷体" pitchFamily="49" charset="-122"/>
              </a:rPr>
              <a:t>过程视图（</a:t>
            </a:r>
            <a:r>
              <a:rPr lang="en-US" altLang="zh-CN" sz="1400" dirty="0" smtClean="0">
                <a:solidFill>
                  <a:schemeClr val="tx1"/>
                </a:solidFill>
                <a:latin typeface="Times New Roman" pitchFamily="18" charset="0"/>
                <a:ea typeface="楷体" pitchFamily="49" charset="-122"/>
              </a:rPr>
              <a:t>Process View</a:t>
            </a:r>
            <a:r>
              <a:rPr lang="zh-CN" altLang="en-US" sz="1400" dirty="0" smtClean="0">
                <a:solidFill>
                  <a:schemeClr val="tx1"/>
                </a:solidFill>
                <a:latin typeface="Times New Roman" pitchFamily="18" charset="0"/>
                <a:ea typeface="楷体" pitchFamily="49" charset="-122"/>
              </a:rPr>
              <a:t>），捕捉设计的并发和同步特征。</a:t>
            </a:r>
          </a:p>
          <a:p>
            <a:pPr marL="285750" indent="-285750">
              <a:lnSpc>
                <a:spcPct val="150000"/>
              </a:lnSpc>
              <a:buFont typeface="Arial" pitchFamily="34" charset="0"/>
              <a:buChar char="•"/>
            </a:pPr>
            <a:r>
              <a:rPr lang="zh-CN" altLang="en-US" sz="1400" dirty="0" smtClean="0">
                <a:solidFill>
                  <a:schemeClr val="tx1"/>
                </a:solidFill>
                <a:latin typeface="Times New Roman" pitchFamily="18" charset="0"/>
                <a:ea typeface="楷体" pitchFamily="49" charset="-122"/>
              </a:rPr>
              <a:t>物理视图（</a:t>
            </a:r>
            <a:r>
              <a:rPr lang="en-US" altLang="zh-CN" sz="1400" dirty="0" smtClean="0">
                <a:solidFill>
                  <a:schemeClr val="tx1"/>
                </a:solidFill>
                <a:latin typeface="Times New Roman" pitchFamily="18" charset="0"/>
                <a:ea typeface="楷体" pitchFamily="49" charset="-122"/>
              </a:rPr>
              <a:t>Physical View</a:t>
            </a:r>
            <a:r>
              <a:rPr lang="zh-CN" altLang="en-US" sz="1400" dirty="0" smtClean="0">
                <a:solidFill>
                  <a:schemeClr val="tx1"/>
                </a:solidFill>
                <a:latin typeface="Times New Roman" pitchFamily="18" charset="0"/>
                <a:ea typeface="楷体" pitchFamily="49" charset="-122"/>
              </a:rPr>
              <a:t>），描述了软件到硬件的映射，反映了分布式特性。</a:t>
            </a:r>
          </a:p>
          <a:p>
            <a:pPr marL="285750" indent="-285750">
              <a:lnSpc>
                <a:spcPct val="150000"/>
              </a:lnSpc>
              <a:buFont typeface="Arial" pitchFamily="34" charset="0"/>
              <a:buChar char="•"/>
            </a:pPr>
            <a:r>
              <a:rPr lang="zh-CN" altLang="en-US" sz="1400" dirty="0" smtClean="0">
                <a:solidFill>
                  <a:schemeClr val="tx1"/>
                </a:solidFill>
                <a:latin typeface="Times New Roman" pitchFamily="18" charset="0"/>
                <a:ea typeface="楷体" pitchFamily="49" charset="-122"/>
              </a:rPr>
              <a:t>开发视图（</a:t>
            </a:r>
            <a:r>
              <a:rPr lang="en-US" altLang="zh-CN" sz="1400" dirty="0" smtClean="0">
                <a:solidFill>
                  <a:schemeClr val="tx1"/>
                </a:solidFill>
                <a:latin typeface="Times New Roman" pitchFamily="18" charset="0"/>
                <a:ea typeface="楷体" pitchFamily="49" charset="-122"/>
              </a:rPr>
              <a:t>Development View</a:t>
            </a:r>
            <a:r>
              <a:rPr lang="zh-CN" altLang="en-US" sz="1400" dirty="0" smtClean="0">
                <a:solidFill>
                  <a:schemeClr val="tx1"/>
                </a:solidFill>
                <a:latin typeface="Times New Roman" pitchFamily="18" charset="0"/>
                <a:ea typeface="楷体" pitchFamily="49" charset="-122"/>
              </a:rPr>
              <a:t>），描述了在开发环境中软件的静态组织结构。</a:t>
            </a:r>
          </a:p>
        </p:txBody>
      </p:sp>
      <p:sp>
        <p:nvSpPr>
          <p:cNvPr id="54" name="线形标注 2 53"/>
          <p:cNvSpPr/>
          <p:nvPr/>
        </p:nvSpPr>
        <p:spPr>
          <a:xfrm flipH="1">
            <a:off x="1284784" y="530388"/>
            <a:ext cx="576064" cy="306324"/>
          </a:xfrm>
          <a:prstGeom prst="borderCallout2">
            <a:avLst>
              <a:gd name="adj1" fmla="val 18750"/>
              <a:gd name="adj2" fmla="val -8333"/>
              <a:gd name="adj3" fmla="val 18750"/>
              <a:gd name="adj4" fmla="val -16667"/>
              <a:gd name="adj5" fmla="val 110013"/>
              <a:gd name="adj6" fmla="val -400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latin typeface="楷体" pitchFamily="49" charset="-122"/>
                <a:ea typeface="楷体" pitchFamily="49" charset="-122"/>
              </a:rPr>
              <a:t>视角</a:t>
            </a:r>
            <a:endParaRPr lang="zh-CN" altLang="en-US" sz="1000" dirty="0">
              <a:latin typeface="楷体" pitchFamily="49" charset="-122"/>
              <a:ea typeface="楷体" pitchFamily="49" charset="-122"/>
            </a:endParaRPr>
          </a:p>
        </p:txBody>
      </p:sp>
      <p:sp>
        <p:nvSpPr>
          <p:cNvPr id="55" name="线形标注 2 54"/>
          <p:cNvSpPr/>
          <p:nvPr/>
        </p:nvSpPr>
        <p:spPr>
          <a:xfrm flipH="1">
            <a:off x="1288158" y="1278000"/>
            <a:ext cx="576064" cy="306324"/>
          </a:xfrm>
          <a:prstGeom prst="borderCallout2">
            <a:avLst>
              <a:gd name="adj1" fmla="val 84826"/>
              <a:gd name="adj2" fmla="val -8119"/>
              <a:gd name="adj3" fmla="val 84827"/>
              <a:gd name="adj4" fmla="val -17511"/>
              <a:gd name="adj5" fmla="val -11102"/>
              <a:gd name="adj6" fmla="val -396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latin typeface="楷体" pitchFamily="49" charset="-122"/>
                <a:ea typeface="楷体" pitchFamily="49" charset="-122"/>
              </a:rPr>
              <a:t>关注点</a:t>
            </a:r>
            <a:endParaRPr lang="zh-CN" altLang="en-US" sz="1000" dirty="0">
              <a:latin typeface="楷体" pitchFamily="49" charset="-122"/>
              <a:ea typeface="楷体" pitchFamily="49"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604667"/>
            <a:ext cx="5201920" cy="4130040"/>
          </a:xfrm>
          <a:prstGeom prst="rect">
            <a:avLst/>
          </a:prstGeom>
        </p:spPr>
      </p:pic>
    </p:spTree>
    <p:extLst>
      <p:ext uri="{BB962C8B-B14F-4D97-AF65-F5344CB8AC3E}">
        <p14:creationId xmlns:p14="http://schemas.microsoft.com/office/powerpoint/2010/main" val="1526101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4"/>
                                        </p:tgtEl>
                                      </p:cBhvr>
                                    </p:animEffect>
                                    <p:set>
                                      <p:cBhvr>
                                        <p:cTn id="15" dur="1" fill="hold">
                                          <p:stCondLst>
                                            <p:cond delay="499"/>
                                          </p:stCondLst>
                                        </p:cTn>
                                        <p:tgtEl>
                                          <p:spTgt spid="5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4" grpId="0" animBg="1"/>
      <p:bldP spid="54" grpId="1" animBg="1"/>
      <p:bldP spid="55" grpId="0" animBg="1"/>
      <p:bldP spid="5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800" dirty="0" smtClean="0"/>
              <a:t>逻辑架构</a:t>
            </a:r>
            <a:r>
              <a:rPr lang="en-US" altLang="zh-CN" sz="2800" dirty="0" smtClean="0"/>
              <a:t/>
            </a:r>
            <a:br>
              <a:rPr lang="en-US" altLang="zh-CN" sz="2800" dirty="0" smtClean="0"/>
            </a:br>
            <a:r>
              <a:rPr lang="en-US" altLang="zh-CN" sz="1600" dirty="0" smtClean="0"/>
              <a:t>Logical Architecture</a:t>
            </a:r>
            <a:endParaRPr lang="zh-CN" altLang="en-US" sz="2400" dirty="0"/>
          </a:p>
        </p:txBody>
      </p:sp>
      <p:sp>
        <p:nvSpPr>
          <p:cNvPr id="4" name="内容占位符 3"/>
          <p:cNvSpPr>
            <a:spLocks noGrp="1"/>
          </p:cNvSpPr>
          <p:nvPr>
            <p:ph idx="1"/>
          </p:nvPr>
        </p:nvSpPr>
        <p:spPr/>
        <p:txBody>
          <a:bodyPr>
            <a:normAutofit/>
          </a:bodyPr>
          <a:lstStyle/>
          <a:p>
            <a:r>
              <a:rPr lang="zh-CN" altLang="en-US" sz="1600" dirty="0" smtClean="0"/>
              <a:t>视　角：最终用户</a:t>
            </a:r>
            <a:endParaRPr lang="en-US" altLang="zh-CN" sz="1600" dirty="0" smtClean="0"/>
          </a:p>
          <a:p>
            <a:r>
              <a:rPr lang="zh-CN" altLang="en-US" sz="1600" dirty="0" smtClean="0"/>
              <a:t>关注点：</a:t>
            </a:r>
            <a:r>
              <a:rPr lang="zh-CN" altLang="en-US" sz="1600" dirty="0"/>
              <a:t>功能性需求，即在为用户提供服务方面系统所应该提供的功能</a:t>
            </a:r>
            <a:r>
              <a:rPr lang="zh-CN" altLang="en-US" sz="1600" dirty="0" smtClean="0"/>
              <a:t>。</a:t>
            </a:r>
            <a:endParaRPr lang="en-US" altLang="zh-CN" sz="1600" dirty="0" smtClean="0"/>
          </a:p>
          <a:p>
            <a:r>
              <a:rPr lang="zh-CN" altLang="en-US" sz="1600" dirty="0" smtClean="0"/>
              <a:t>表示法：</a:t>
            </a:r>
            <a:r>
              <a:rPr lang="en-US" altLang="zh-CN" sz="1600" dirty="0" err="1" smtClean="0"/>
              <a:t>Booch</a:t>
            </a:r>
            <a:r>
              <a:rPr lang="zh-CN" altLang="en-US" sz="1600" dirty="0" smtClean="0"/>
              <a:t>标记法，</a:t>
            </a:r>
            <a:r>
              <a:rPr lang="en-US" altLang="zh-CN" sz="1600" dirty="0" smtClean="0"/>
              <a:t>UML</a:t>
            </a:r>
            <a:r>
              <a:rPr lang="zh-CN" altLang="en-US" sz="1600" dirty="0" smtClean="0"/>
              <a:t>（类图、交互图、顺序图、状态图），</a:t>
            </a:r>
            <a:r>
              <a:rPr lang="en-US" altLang="zh-CN" sz="1600" dirty="0" smtClean="0"/>
              <a:t>E-R</a:t>
            </a:r>
            <a:r>
              <a:rPr lang="zh-CN" altLang="en-US" sz="1600" dirty="0" smtClean="0"/>
              <a:t>图。</a:t>
            </a:r>
            <a:endParaRPr lang="en-US" altLang="zh-CN" sz="1600" dirty="0" smtClean="0"/>
          </a:p>
        </p:txBody>
      </p:sp>
      <p:sp>
        <p:nvSpPr>
          <p:cNvPr id="5" name="文本占位符 4"/>
          <p:cNvSpPr>
            <a:spLocks noGrp="1"/>
          </p:cNvSpPr>
          <p:nvPr>
            <p:ph type="body" sz="half" idx="2"/>
          </p:nvPr>
        </p:nvSpPr>
        <p:spPr/>
        <p:txBody>
          <a:bodyPr>
            <a:normAutofit/>
          </a:bodyPr>
          <a:lstStyle/>
          <a:p>
            <a:r>
              <a:rPr lang="zh-CN" altLang="en-US" sz="1600" b="1" dirty="0" smtClean="0"/>
              <a:t>面向对象的分解</a:t>
            </a:r>
            <a:endParaRPr lang="zh-CN" altLang="en-US" sz="1600" b="1" dirty="0"/>
          </a:p>
        </p:txBody>
      </p:sp>
    </p:spTree>
    <p:extLst>
      <p:ext uri="{BB962C8B-B14F-4D97-AF65-F5344CB8AC3E}">
        <p14:creationId xmlns:p14="http://schemas.microsoft.com/office/powerpoint/2010/main" val="422278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gradFill>
                  <a:gsLst>
                    <a:gs pos="0">
                      <a:prstClr val="black">
                        <a:lumMod val="50000"/>
                      </a:prstClr>
                    </a:gs>
                    <a:gs pos="61000">
                      <a:prstClr val="black"/>
                    </a:gs>
                  </a:gsLst>
                  <a:lin ang="5400000" scaled="0"/>
                </a:gradFill>
              </a:rPr>
              <a:t>逻辑</a:t>
            </a:r>
            <a:r>
              <a:rPr lang="zh-CN" altLang="en-US" sz="2800" dirty="0" smtClean="0">
                <a:gradFill>
                  <a:gsLst>
                    <a:gs pos="0">
                      <a:prstClr val="black">
                        <a:lumMod val="50000"/>
                      </a:prstClr>
                    </a:gs>
                    <a:gs pos="61000">
                      <a:prstClr val="black"/>
                    </a:gs>
                  </a:gsLst>
                  <a:lin ang="5400000" scaled="0"/>
                </a:gradFill>
              </a:rPr>
              <a:t>架构 续</a:t>
            </a:r>
            <a:r>
              <a:rPr lang="en-US" altLang="zh-CN" sz="2800" dirty="0">
                <a:gradFill>
                  <a:gsLst>
                    <a:gs pos="0">
                      <a:prstClr val="black">
                        <a:lumMod val="50000"/>
                      </a:prstClr>
                    </a:gs>
                    <a:gs pos="61000">
                      <a:prstClr val="black"/>
                    </a:gs>
                  </a:gsLst>
                  <a:lin ang="5400000" scaled="0"/>
                </a:gradFill>
              </a:rPr>
              <a:t/>
            </a:r>
            <a:br>
              <a:rPr lang="en-US" altLang="zh-CN" sz="2800" dirty="0">
                <a:gradFill>
                  <a:gsLst>
                    <a:gs pos="0">
                      <a:prstClr val="black">
                        <a:lumMod val="50000"/>
                      </a:prstClr>
                    </a:gs>
                    <a:gs pos="61000">
                      <a:prstClr val="black"/>
                    </a:gs>
                  </a:gsLst>
                  <a:lin ang="5400000" scaled="0"/>
                </a:gradFill>
              </a:rPr>
            </a:br>
            <a:r>
              <a:rPr lang="en-US" altLang="zh-CN" sz="1600" dirty="0">
                <a:gradFill>
                  <a:gsLst>
                    <a:gs pos="0">
                      <a:prstClr val="black">
                        <a:lumMod val="50000"/>
                      </a:prstClr>
                    </a:gs>
                    <a:gs pos="61000">
                      <a:prstClr val="black"/>
                    </a:gs>
                  </a:gsLst>
                  <a:lin ang="5400000" scaled="0"/>
                </a:gradFill>
              </a:rPr>
              <a:t>Logical </a:t>
            </a:r>
            <a:r>
              <a:rPr lang="en-US" altLang="zh-CN" sz="1600" dirty="0" smtClean="0">
                <a:gradFill>
                  <a:gsLst>
                    <a:gs pos="0">
                      <a:prstClr val="black">
                        <a:lumMod val="50000"/>
                      </a:prstClr>
                    </a:gs>
                    <a:gs pos="61000">
                      <a:prstClr val="black"/>
                    </a:gs>
                  </a:gsLst>
                  <a:lin ang="5400000" scaled="0"/>
                </a:gradFill>
              </a:rPr>
              <a:t>Architecture (Cont.)</a:t>
            </a:r>
            <a:endParaRPr lang="zh-CN" altLang="en-US" dirty="0"/>
          </a:p>
        </p:txBody>
      </p:sp>
      <p:sp>
        <p:nvSpPr>
          <p:cNvPr id="3" name="内容占位符 2"/>
          <p:cNvSpPr>
            <a:spLocks noGrp="1"/>
          </p:cNvSpPr>
          <p:nvPr>
            <p:ph idx="1"/>
          </p:nvPr>
        </p:nvSpPr>
        <p:spPr/>
        <p:txBody>
          <a:bodyPr>
            <a:normAutofit/>
          </a:bodyPr>
          <a:lstStyle/>
          <a:p>
            <a:r>
              <a:rPr lang="zh-CN" altLang="en-US" sz="1600" dirty="0"/>
              <a:t>系统分解为一系列的关键</a:t>
            </a:r>
            <a:r>
              <a:rPr lang="zh-CN" altLang="en-US" sz="1600" dirty="0" smtClean="0"/>
              <a:t>抽象，</a:t>
            </a:r>
            <a:r>
              <a:rPr lang="zh-CN" altLang="en-US" sz="1600" dirty="0"/>
              <a:t>表现为对象或对象类的形式</a:t>
            </a:r>
            <a:r>
              <a:rPr lang="zh-CN" altLang="en-US" sz="1600" dirty="0" smtClean="0"/>
              <a:t>。</a:t>
            </a:r>
            <a:r>
              <a:rPr lang="zh-CN" altLang="en-US" sz="1600" dirty="0"/>
              <a:t>它们</a:t>
            </a:r>
            <a:r>
              <a:rPr lang="zh-CN" altLang="en-US" sz="1600" dirty="0" smtClean="0"/>
              <a:t>采用</a:t>
            </a:r>
            <a:r>
              <a:rPr lang="zh-CN" altLang="en-US" sz="1600" dirty="0"/>
              <a:t>抽象、封装和继承的原理</a:t>
            </a:r>
            <a:r>
              <a:rPr lang="zh-CN" altLang="en-US" sz="1600" dirty="0" smtClean="0"/>
              <a:t>。</a:t>
            </a:r>
            <a:endParaRPr lang="en-US" altLang="zh-CN" sz="1600" dirty="0" smtClean="0"/>
          </a:p>
          <a:p>
            <a:r>
              <a:rPr lang="zh-CN" altLang="en-US" sz="1600" dirty="0" smtClean="0"/>
              <a:t>分解</a:t>
            </a:r>
            <a:r>
              <a:rPr lang="zh-CN" altLang="en-US" sz="1600" dirty="0"/>
              <a:t>并不仅仅是为了功能分析，而且用来识别遍布系统各个部分的通用机制和设计元素</a:t>
            </a:r>
            <a:r>
              <a:rPr lang="zh-CN" altLang="en-US" sz="1600" dirty="0" smtClean="0"/>
              <a:t>。</a:t>
            </a:r>
            <a:endParaRPr lang="en-US" altLang="zh-CN" sz="1600" dirty="0" smtClean="0"/>
          </a:p>
        </p:txBody>
      </p:sp>
      <p:sp>
        <p:nvSpPr>
          <p:cNvPr id="4" name="文本占位符 3"/>
          <p:cNvSpPr>
            <a:spLocks noGrp="1"/>
          </p:cNvSpPr>
          <p:nvPr>
            <p:ph type="body" sz="half" idx="2"/>
          </p:nvPr>
        </p:nvSpPr>
        <p:spPr/>
        <p:txBody>
          <a:bodyPr/>
          <a:lstStyle/>
          <a:p>
            <a:pPr lvl="0">
              <a:buClr>
                <a:prstClr val="black">
                  <a:lumMod val="50000"/>
                  <a:lumOff val="50000"/>
                </a:prstClr>
              </a:buClr>
            </a:pPr>
            <a:r>
              <a:rPr lang="zh-CN" altLang="en-US" sz="1600" b="1" dirty="0">
                <a:solidFill>
                  <a:srgbClr val="5B6973"/>
                </a:solidFill>
              </a:rPr>
              <a:t>面向对象的</a:t>
            </a:r>
            <a:r>
              <a:rPr lang="zh-CN" altLang="en-US" sz="1600" b="1" dirty="0" smtClean="0">
                <a:solidFill>
                  <a:srgbClr val="5B6973"/>
                </a:solidFill>
              </a:rPr>
              <a:t>分解</a:t>
            </a:r>
            <a:endParaRPr lang="zh-CN" altLang="en-US" sz="1600" b="1" dirty="0">
              <a:solidFill>
                <a:srgbClr val="5B6973"/>
              </a:solidFill>
            </a:endParaRPr>
          </a:p>
        </p:txBody>
      </p:sp>
    </p:spTree>
    <p:extLst>
      <p:ext uri="{BB962C8B-B14F-4D97-AF65-F5344CB8AC3E}">
        <p14:creationId xmlns:p14="http://schemas.microsoft.com/office/powerpoint/2010/main" val="398060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5733256"/>
            <a:ext cx="5760640" cy="720080"/>
          </a:xfrm>
        </p:spPr>
        <p:txBody>
          <a:bodyPr>
            <a:normAutofit/>
          </a:bodyPr>
          <a:lstStyle/>
          <a:p>
            <a:pPr algn="ctr"/>
            <a:r>
              <a:rPr lang="zh-CN" altLang="en-US" sz="1800" smtClean="0"/>
              <a:t>逻辑架构</a:t>
            </a:r>
            <a:r>
              <a:rPr lang="zh-CN" altLang="en-US" sz="1800" dirty="0" smtClean="0"/>
              <a:t>视图示例（</a:t>
            </a:r>
            <a:r>
              <a:rPr lang="en-US" altLang="zh-CN" sz="1800" dirty="0" smtClean="0"/>
              <a:t>UML</a:t>
            </a:r>
            <a:r>
              <a:rPr lang="zh-CN" altLang="en-US" sz="1800" dirty="0" smtClean="0"/>
              <a:t>类图）</a:t>
            </a:r>
            <a:endParaRPr lang="zh-CN" altLang="en-US" sz="18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65" y="604558"/>
            <a:ext cx="6900525" cy="5072818"/>
          </a:xfrm>
          <a:prstGeom prst="rect">
            <a:avLst/>
          </a:prstGeom>
        </p:spPr>
      </p:pic>
    </p:spTree>
    <p:extLst>
      <p:ext uri="{BB962C8B-B14F-4D97-AF65-F5344CB8AC3E}">
        <p14:creationId xmlns:p14="http://schemas.microsoft.com/office/powerpoint/2010/main" val="71817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进程架构</a:t>
            </a:r>
            <a:r>
              <a:rPr lang="en-US" altLang="zh-CN" sz="2800" dirty="0" smtClean="0"/>
              <a:t/>
            </a:r>
            <a:br>
              <a:rPr lang="en-US" altLang="zh-CN" sz="2800" dirty="0" smtClean="0"/>
            </a:br>
            <a:r>
              <a:rPr lang="en-US" altLang="zh-CN" sz="1600" dirty="0" smtClean="0"/>
              <a:t>Process </a:t>
            </a:r>
            <a:r>
              <a:rPr lang="en-US" altLang="zh-CN" sz="1600" dirty="0"/>
              <a:t>Architecture</a:t>
            </a:r>
            <a:endParaRPr lang="zh-CN" altLang="en-US" sz="2400" dirty="0"/>
          </a:p>
        </p:txBody>
      </p:sp>
      <p:sp>
        <p:nvSpPr>
          <p:cNvPr id="3" name="内容占位符 2"/>
          <p:cNvSpPr>
            <a:spLocks noGrp="1"/>
          </p:cNvSpPr>
          <p:nvPr>
            <p:ph idx="1"/>
          </p:nvPr>
        </p:nvSpPr>
        <p:spPr/>
        <p:txBody>
          <a:bodyPr>
            <a:normAutofit/>
          </a:bodyPr>
          <a:lstStyle/>
          <a:p>
            <a:r>
              <a:rPr lang="zh-CN" altLang="en-US" sz="1600" dirty="0" smtClean="0">
                <a:solidFill>
                  <a:schemeClr val="bg1">
                    <a:lumMod val="50000"/>
                  </a:schemeClr>
                </a:solidFill>
              </a:rPr>
              <a:t>进程是构成可执行单元任务的分组。</a:t>
            </a:r>
          </a:p>
          <a:p>
            <a:r>
              <a:rPr lang="zh-CN" altLang="en-US" sz="1600" dirty="0" smtClean="0"/>
              <a:t>视　角：系统集成者</a:t>
            </a:r>
            <a:endParaRPr lang="en-US" altLang="zh-CN" sz="1600" dirty="0" smtClean="0"/>
          </a:p>
          <a:p>
            <a:r>
              <a:rPr lang="zh-CN" altLang="en-US" sz="1600" dirty="0" smtClean="0"/>
              <a:t>关注点：非功能性需求，如</a:t>
            </a:r>
            <a:r>
              <a:rPr lang="zh-CN" altLang="en-US" sz="1600" dirty="0"/>
              <a:t>并发性、分布性、系统完整性、</a:t>
            </a:r>
            <a:r>
              <a:rPr lang="zh-CN" altLang="en-US" sz="1600" dirty="0" smtClean="0"/>
              <a:t>容错性。</a:t>
            </a:r>
            <a:endParaRPr lang="en-US" altLang="zh-CN" sz="1600" dirty="0" smtClean="0"/>
          </a:p>
          <a:p>
            <a:r>
              <a:rPr lang="zh-CN" altLang="en-US" sz="1600" dirty="0" smtClean="0"/>
              <a:t>表示法：</a:t>
            </a:r>
            <a:r>
              <a:rPr lang="en-US" altLang="zh-CN" sz="1600" dirty="0" err="1" smtClean="0"/>
              <a:t>Booch</a:t>
            </a:r>
            <a:r>
              <a:rPr lang="zh-CN" altLang="en-US" sz="1600" dirty="0" smtClean="0"/>
              <a:t>标记法，</a:t>
            </a:r>
            <a:r>
              <a:rPr lang="en-US" altLang="zh-CN" sz="1600" dirty="0" smtClean="0"/>
              <a:t>UML</a:t>
            </a:r>
            <a:r>
              <a:rPr lang="zh-CN" altLang="en-US" sz="1600" dirty="0" smtClean="0"/>
              <a:t>（活动图、交互图、状态图）。</a:t>
            </a:r>
            <a:endParaRPr lang="zh-CN" altLang="en-US" sz="1600" dirty="0"/>
          </a:p>
        </p:txBody>
      </p:sp>
      <p:sp>
        <p:nvSpPr>
          <p:cNvPr id="4" name="文本占位符 3"/>
          <p:cNvSpPr>
            <a:spLocks noGrp="1"/>
          </p:cNvSpPr>
          <p:nvPr>
            <p:ph type="body" sz="half" idx="2"/>
          </p:nvPr>
        </p:nvSpPr>
        <p:spPr/>
        <p:txBody>
          <a:bodyPr>
            <a:normAutofit/>
          </a:bodyPr>
          <a:lstStyle/>
          <a:p>
            <a:r>
              <a:rPr lang="zh-CN" altLang="en-US" sz="1600" b="1" dirty="0" smtClean="0"/>
              <a:t>过程分解</a:t>
            </a:r>
            <a:endParaRPr lang="zh-CN" altLang="en-US" sz="1600" b="1" dirty="0"/>
          </a:p>
        </p:txBody>
      </p:sp>
    </p:spTree>
    <p:extLst>
      <p:ext uri="{BB962C8B-B14F-4D97-AF65-F5344CB8AC3E}">
        <p14:creationId xmlns:p14="http://schemas.microsoft.com/office/powerpoint/2010/main" val="4180929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进程架构 续</a:t>
            </a:r>
            <a:r>
              <a:rPr lang="en-US" altLang="zh-CN" sz="2800" dirty="0"/>
              <a:t/>
            </a:r>
            <a:br>
              <a:rPr lang="en-US" altLang="zh-CN" sz="2800" dirty="0"/>
            </a:br>
            <a:r>
              <a:rPr lang="en-US" altLang="zh-CN" sz="1600" dirty="0" smtClean="0"/>
              <a:t>Process Architecture (Cont.)</a:t>
            </a:r>
            <a:endParaRPr lang="zh-CN" altLang="en-US" sz="1600" dirty="0"/>
          </a:p>
        </p:txBody>
      </p:sp>
      <p:sp>
        <p:nvSpPr>
          <p:cNvPr id="3" name="内容占位符 2"/>
          <p:cNvSpPr>
            <a:spLocks noGrp="1"/>
          </p:cNvSpPr>
          <p:nvPr>
            <p:ph idx="1"/>
          </p:nvPr>
        </p:nvSpPr>
        <p:spPr/>
        <p:txBody>
          <a:bodyPr>
            <a:normAutofit/>
          </a:bodyPr>
          <a:lstStyle/>
          <a:p>
            <a:r>
              <a:rPr lang="zh-CN" altLang="en-US" sz="1600" dirty="0" smtClean="0"/>
              <a:t>进程</a:t>
            </a:r>
            <a:r>
              <a:rPr lang="zh-CN" altLang="en-US" sz="1600" dirty="0"/>
              <a:t>架构可以</a:t>
            </a:r>
            <a:r>
              <a:rPr lang="zh-CN" altLang="en-US" sz="1600" dirty="0" smtClean="0"/>
              <a:t>在多层次</a:t>
            </a:r>
            <a:r>
              <a:rPr lang="zh-CN" altLang="en-US" sz="1600" dirty="0"/>
              <a:t>的抽象上进行描述，每个层次针对不同的问题。在最高的层次上，进程架构可以视为一组独立执行的通信</a:t>
            </a:r>
            <a:r>
              <a:rPr lang="zh-CN" altLang="en-US" sz="1600" dirty="0" smtClean="0"/>
              <a:t>程序的</a:t>
            </a:r>
            <a:r>
              <a:rPr lang="zh-CN" altLang="en-US" sz="1600" dirty="0"/>
              <a:t>逻辑网络，它们分布在整个一组硬件资源上，这些资源</a:t>
            </a:r>
            <a:r>
              <a:rPr lang="zh-CN" altLang="en-US" sz="1600" dirty="0" smtClean="0"/>
              <a:t>通过</a:t>
            </a:r>
            <a:r>
              <a:rPr lang="en-US" altLang="zh-CN" sz="1600" dirty="0" smtClean="0"/>
              <a:t>LAN</a:t>
            </a:r>
            <a:r>
              <a:rPr lang="zh-CN" altLang="en-US" sz="1600" dirty="0" smtClean="0"/>
              <a:t>或者</a:t>
            </a:r>
            <a:r>
              <a:rPr lang="en-US" altLang="zh-CN" sz="1600" dirty="0" smtClean="0"/>
              <a:t>WAN</a:t>
            </a:r>
            <a:r>
              <a:rPr lang="zh-CN" altLang="en-US" sz="1600" dirty="0" smtClean="0"/>
              <a:t>连接</a:t>
            </a:r>
            <a:r>
              <a:rPr lang="zh-CN" altLang="en-US" sz="1600" dirty="0"/>
              <a:t>起来。多个逻辑网络可能同时并存，共享相同的物理资源</a:t>
            </a:r>
            <a:r>
              <a:rPr lang="zh-CN" altLang="en-US" sz="1600" dirty="0" smtClean="0"/>
              <a:t>。</a:t>
            </a:r>
            <a:endParaRPr lang="en-US" altLang="zh-CN" sz="1600" dirty="0" smtClean="0"/>
          </a:p>
          <a:p>
            <a:r>
              <a:rPr lang="zh-CN" altLang="en-US" sz="1600" dirty="0"/>
              <a:t>软件被划分为一系列单独的任务。任务是独立的控制线程，可以在处理节点上单独地被调度</a:t>
            </a:r>
            <a:r>
              <a:rPr lang="zh-CN" altLang="en-US" sz="1600" dirty="0" smtClean="0"/>
              <a:t>。</a:t>
            </a:r>
            <a:endParaRPr lang="en-US" altLang="zh-CN" sz="1600" dirty="0" smtClean="0"/>
          </a:p>
          <a:p>
            <a:r>
              <a:rPr lang="zh-CN" altLang="en-US" sz="1600" dirty="0"/>
              <a:t>区别主要任务、次要任务。</a:t>
            </a:r>
            <a:endParaRPr lang="en-US" altLang="zh-CN" sz="1600" dirty="0" smtClean="0"/>
          </a:p>
        </p:txBody>
      </p:sp>
      <p:sp>
        <p:nvSpPr>
          <p:cNvPr id="4" name="文本占位符 3"/>
          <p:cNvSpPr>
            <a:spLocks noGrp="1"/>
          </p:cNvSpPr>
          <p:nvPr>
            <p:ph type="body" sz="half" idx="2"/>
          </p:nvPr>
        </p:nvSpPr>
        <p:spPr/>
        <p:txBody>
          <a:bodyPr>
            <a:normAutofit/>
          </a:bodyPr>
          <a:lstStyle/>
          <a:p>
            <a:r>
              <a:rPr lang="zh-CN" altLang="en-US" sz="1600" b="1" dirty="0"/>
              <a:t>过程</a:t>
            </a:r>
            <a:r>
              <a:rPr lang="zh-CN" altLang="en-US" sz="1600" b="1" dirty="0" smtClean="0"/>
              <a:t>分解</a:t>
            </a:r>
            <a:endParaRPr lang="zh-CN" altLang="en-US" sz="1600" b="1" dirty="0"/>
          </a:p>
        </p:txBody>
      </p:sp>
    </p:spTree>
    <p:extLst>
      <p:ext uri="{BB962C8B-B14F-4D97-AF65-F5344CB8AC3E}">
        <p14:creationId xmlns:p14="http://schemas.microsoft.com/office/powerpoint/2010/main" val="217303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5733256"/>
            <a:ext cx="5760640" cy="720080"/>
          </a:xfrm>
        </p:spPr>
        <p:txBody>
          <a:bodyPr>
            <a:normAutofit/>
          </a:bodyPr>
          <a:lstStyle/>
          <a:p>
            <a:pPr algn="ctr"/>
            <a:r>
              <a:rPr lang="zh-CN" altLang="en-US" sz="1800" dirty="0" smtClean="0"/>
              <a:t>进程架构视图示例（</a:t>
            </a:r>
            <a:r>
              <a:rPr lang="en-US" altLang="zh-CN" sz="1800" dirty="0" smtClean="0"/>
              <a:t>UML</a:t>
            </a:r>
            <a:r>
              <a:rPr lang="zh-CN" altLang="en-US" sz="1800" dirty="0" smtClean="0"/>
              <a:t>活动图）</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65" y="404664"/>
            <a:ext cx="6900525" cy="5472608"/>
          </a:xfrm>
          <a:prstGeom prst="rect">
            <a:avLst/>
          </a:prstGeom>
        </p:spPr>
      </p:pic>
    </p:spTree>
    <p:extLst>
      <p:ext uri="{BB962C8B-B14F-4D97-AF65-F5344CB8AC3E}">
        <p14:creationId xmlns:p14="http://schemas.microsoft.com/office/powerpoint/2010/main" val="737298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开发</a:t>
            </a:r>
            <a:r>
              <a:rPr lang="zh-CN" altLang="en-US" sz="2800" dirty="0" smtClean="0"/>
              <a:t>架构</a:t>
            </a:r>
            <a:r>
              <a:rPr lang="en-US" altLang="zh-CN" sz="2800" dirty="0" smtClean="0"/>
              <a:t/>
            </a:r>
            <a:br>
              <a:rPr lang="en-US" altLang="zh-CN" sz="2800" dirty="0" smtClean="0"/>
            </a:br>
            <a:r>
              <a:rPr lang="en-US" altLang="zh-CN" sz="1600" dirty="0"/>
              <a:t>Development Architecture</a:t>
            </a:r>
            <a:endParaRPr lang="zh-CN" altLang="en-US" sz="1600" dirty="0"/>
          </a:p>
        </p:txBody>
      </p:sp>
      <p:sp>
        <p:nvSpPr>
          <p:cNvPr id="3" name="内容占位符 2"/>
          <p:cNvSpPr>
            <a:spLocks noGrp="1"/>
          </p:cNvSpPr>
          <p:nvPr>
            <p:ph idx="1"/>
          </p:nvPr>
        </p:nvSpPr>
        <p:spPr/>
        <p:txBody>
          <a:bodyPr/>
          <a:lstStyle/>
          <a:p>
            <a:r>
              <a:rPr lang="zh-CN" altLang="en-US" sz="1600" dirty="0" smtClean="0"/>
              <a:t>视　角：程序员、软件项目经理</a:t>
            </a:r>
            <a:endParaRPr lang="en-US" altLang="zh-CN" sz="1600" dirty="0" smtClean="0"/>
          </a:p>
          <a:p>
            <a:r>
              <a:rPr lang="zh-CN" altLang="en-US" sz="1600" dirty="0" smtClean="0"/>
              <a:t>关注点：</a:t>
            </a:r>
            <a:r>
              <a:rPr lang="zh-CN" altLang="en-US" sz="1600" dirty="0"/>
              <a:t>软件开发环境下实际模块的</a:t>
            </a:r>
            <a:r>
              <a:rPr lang="zh-CN" altLang="en-US" sz="1600" dirty="0" smtClean="0"/>
              <a:t>组织（受开发</a:t>
            </a:r>
            <a:r>
              <a:rPr lang="zh-CN" altLang="en-US" sz="1600" dirty="0"/>
              <a:t>难度、软件管理、重用性和通用性及由工具集、编程语言所带来的</a:t>
            </a:r>
            <a:r>
              <a:rPr lang="zh-CN" altLang="en-US" sz="1600" dirty="0" smtClean="0"/>
              <a:t>限制）。</a:t>
            </a:r>
            <a:endParaRPr lang="en-US" altLang="zh-CN" sz="1600" dirty="0" smtClean="0"/>
          </a:p>
          <a:p>
            <a:r>
              <a:rPr lang="zh-CN" altLang="en-US" sz="1600" dirty="0" smtClean="0"/>
              <a:t>表示法：</a:t>
            </a:r>
            <a:r>
              <a:rPr lang="en-US" altLang="zh-CN" sz="1600" dirty="0" err="1" smtClean="0"/>
              <a:t>Booch</a:t>
            </a:r>
            <a:r>
              <a:rPr lang="zh-CN" altLang="en-US" sz="1600" dirty="0" smtClean="0"/>
              <a:t>标记法，</a:t>
            </a:r>
            <a:r>
              <a:rPr lang="en-US" altLang="zh-CN" sz="1600" dirty="0" smtClean="0"/>
              <a:t>UML</a:t>
            </a:r>
            <a:r>
              <a:rPr lang="zh-CN" altLang="en-US" sz="1600" dirty="0" smtClean="0"/>
              <a:t>（包图）。</a:t>
            </a:r>
            <a:endParaRPr lang="en-US" altLang="zh-CN" sz="1600" dirty="0" smtClean="0"/>
          </a:p>
        </p:txBody>
      </p:sp>
      <p:sp>
        <p:nvSpPr>
          <p:cNvPr id="4" name="文本占位符 3"/>
          <p:cNvSpPr>
            <a:spLocks noGrp="1"/>
          </p:cNvSpPr>
          <p:nvPr>
            <p:ph type="body" sz="half" idx="2"/>
          </p:nvPr>
        </p:nvSpPr>
        <p:spPr/>
        <p:txBody>
          <a:bodyPr>
            <a:normAutofit/>
          </a:bodyPr>
          <a:lstStyle/>
          <a:p>
            <a:r>
              <a:rPr lang="zh-CN" altLang="en-US" sz="1600" b="1" dirty="0" smtClean="0"/>
              <a:t>子系统分解</a:t>
            </a:r>
            <a:endParaRPr lang="zh-CN" altLang="en-US" sz="1600" b="1" dirty="0"/>
          </a:p>
        </p:txBody>
      </p:sp>
    </p:spTree>
    <p:extLst>
      <p:ext uri="{BB962C8B-B14F-4D97-AF65-F5344CB8AC3E}">
        <p14:creationId xmlns:p14="http://schemas.microsoft.com/office/powerpoint/2010/main" val="2432725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gradFill>
                  <a:gsLst>
                    <a:gs pos="0">
                      <a:prstClr val="black">
                        <a:lumMod val="50000"/>
                      </a:prstClr>
                    </a:gs>
                    <a:gs pos="61000">
                      <a:prstClr val="black"/>
                    </a:gs>
                  </a:gsLst>
                  <a:lin ang="5400000" scaled="0"/>
                </a:gradFill>
              </a:rPr>
              <a:t>开发</a:t>
            </a:r>
            <a:r>
              <a:rPr lang="zh-CN" altLang="en-US" sz="2800" dirty="0" smtClean="0">
                <a:gradFill>
                  <a:gsLst>
                    <a:gs pos="0">
                      <a:prstClr val="black">
                        <a:lumMod val="50000"/>
                      </a:prstClr>
                    </a:gs>
                    <a:gs pos="61000">
                      <a:prstClr val="black"/>
                    </a:gs>
                  </a:gsLst>
                  <a:lin ang="5400000" scaled="0"/>
                </a:gradFill>
              </a:rPr>
              <a:t>架构 续</a:t>
            </a:r>
            <a:r>
              <a:rPr lang="en-US" altLang="zh-CN" sz="2800" dirty="0">
                <a:gradFill>
                  <a:gsLst>
                    <a:gs pos="0">
                      <a:prstClr val="black">
                        <a:lumMod val="50000"/>
                      </a:prstClr>
                    </a:gs>
                    <a:gs pos="61000">
                      <a:prstClr val="black"/>
                    </a:gs>
                  </a:gsLst>
                  <a:lin ang="5400000" scaled="0"/>
                </a:gradFill>
              </a:rPr>
              <a:t/>
            </a:r>
            <a:br>
              <a:rPr lang="en-US" altLang="zh-CN" sz="2800" dirty="0">
                <a:gradFill>
                  <a:gsLst>
                    <a:gs pos="0">
                      <a:prstClr val="black">
                        <a:lumMod val="50000"/>
                      </a:prstClr>
                    </a:gs>
                    <a:gs pos="61000">
                      <a:prstClr val="black"/>
                    </a:gs>
                  </a:gsLst>
                  <a:lin ang="5400000" scaled="0"/>
                </a:gradFill>
              </a:rPr>
            </a:br>
            <a:r>
              <a:rPr lang="en-US" altLang="zh-CN" sz="1600" dirty="0">
                <a:gradFill>
                  <a:gsLst>
                    <a:gs pos="0">
                      <a:prstClr val="black">
                        <a:lumMod val="50000"/>
                      </a:prstClr>
                    </a:gs>
                    <a:gs pos="61000">
                      <a:prstClr val="black"/>
                    </a:gs>
                  </a:gsLst>
                  <a:lin ang="5400000" scaled="0"/>
                </a:gradFill>
              </a:rPr>
              <a:t>Development </a:t>
            </a:r>
            <a:r>
              <a:rPr lang="en-US" altLang="zh-CN" sz="1600" dirty="0" smtClean="0">
                <a:gradFill>
                  <a:gsLst>
                    <a:gs pos="0">
                      <a:prstClr val="black">
                        <a:lumMod val="50000"/>
                      </a:prstClr>
                    </a:gs>
                    <a:gs pos="61000">
                      <a:prstClr val="black"/>
                    </a:gs>
                  </a:gsLst>
                  <a:lin ang="5400000" scaled="0"/>
                </a:gradFill>
              </a:rPr>
              <a:t>Architecture</a:t>
            </a:r>
            <a:r>
              <a:rPr lang="zh-CN" altLang="en-US" sz="1600" dirty="0">
                <a:gradFill>
                  <a:gsLst>
                    <a:gs pos="0">
                      <a:prstClr val="black">
                        <a:lumMod val="50000"/>
                      </a:prstClr>
                    </a:gs>
                    <a:gs pos="61000">
                      <a:prstClr val="black"/>
                    </a:gs>
                  </a:gsLst>
                  <a:lin ang="5400000" scaled="0"/>
                </a:gradFill>
              </a:rPr>
              <a:t> </a:t>
            </a:r>
            <a:r>
              <a:rPr lang="en-US" altLang="zh-CN" sz="1600" dirty="0" smtClean="0">
                <a:gradFill>
                  <a:gsLst>
                    <a:gs pos="0">
                      <a:prstClr val="black">
                        <a:lumMod val="50000"/>
                      </a:prstClr>
                    </a:gs>
                    <a:gs pos="61000">
                      <a:prstClr val="black"/>
                    </a:gs>
                  </a:gsLst>
                  <a:lin ang="5400000" scaled="0"/>
                </a:gradFill>
              </a:rPr>
              <a:t>(Cont.)</a:t>
            </a:r>
            <a:endParaRPr lang="zh-CN" altLang="en-US" dirty="0"/>
          </a:p>
        </p:txBody>
      </p:sp>
      <p:sp>
        <p:nvSpPr>
          <p:cNvPr id="3" name="内容占位符 2"/>
          <p:cNvSpPr>
            <a:spLocks noGrp="1"/>
          </p:cNvSpPr>
          <p:nvPr>
            <p:ph idx="1"/>
          </p:nvPr>
        </p:nvSpPr>
        <p:spPr/>
        <p:txBody>
          <a:bodyPr>
            <a:normAutofit/>
          </a:bodyPr>
          <a:lstStyle/>
          <a:p>
            <a:r>
              <a:rPr lang="zh-CN" altLang="en-US" sz="1600" dirty="0"/>
              <a:t>产品线的基础。</a:t>
            </a:r>
          </a:p>
          <a:p>
            <a:r>
              <a:rPr lang="zh-CN" altLang="en-US" sz="1600" dirty="0" smtClean="0"/>
              <a:t>软件</a:t>
            </a:r>
            <a:r>
              <a:rPr lang="zh-CN" altLang="en-US" sz="1600" dirty="0"/>
              <a:t>打包成小的程序块（程序库或子系统），它们可以由一位或几位开发人员来开发</a:t>
            </a:r>
            <a:r>
              <a:rPr lang="zh-CN" altLang="en-US" sz="1600" dirty="0" smtClean="0"/>
              <a:t>。</a:t>
            </a:r>
            <a:endParaRPr lang="en-US" altLang="zh-CN" sz="1600" dirty="0" smtClean="0"/>
          </a:p>
          <a:p>
            <a:r>
              <a:rPr lang="zh-CN" altLang="en-US" sz="1600" dirty="0" smtClean="0"/>
              <a:t>子系统</a:t>
            </a:r>
            <a:r>
              <a:rPr lang="zh-CN" altLang="en-US" sz="1600" dirty="0"/>
              <a:t>可以组织成分层结构，每个层为上一层提供良好定义的接口。</a:t>
            </a:r>
          </a:p>
        </p:txBody>
      </p:sp>
      <p:sp>
        <p:nvSpPr>
          <p:cNvPr id="4" name="文本占位符 3"/>
          <p:cNvSpPr>
            <a:spLocks noGrp="1"/>
          </p:cNvSpPr>
          <p:nvPr>
            <p:ph type="body" sz="half" idx="2"/>
          </p:nvPr>
        </p:nvSpPr>
        <p:spPr/>
        <p:txBody>
          <a:bodyPr/>
          <a:lstStyle/>
          <a:p>
            <a:pPr lvl="0">
              <a:buClr>
                <a:prstClr val="black">
                  <a:lumMod val="50000"/>
                  <a:lumOff val="50000"/>
                </a:prstClr>
              </a:buClr>
            </a:pPr>
            <a:r>
              <a:rPr lang="zh-CN" altLang="en-US" sz="1600" b="1" dirty="0">
                <a:solidFill>
                  <a:srgbClr val="5B6973"/>
                </a:solidFill>
              </a:rPr>
              <a:t>子系统</a:t>
            </a:r>
            <a:r>
              <a:rPr lang="zh-CN" altLang="en-US" sz="1600" b="1" dirty="0" smtClean="0">
                <a:solidFill>
                  <a:srgbClr val="5B6973"/>
                </a:solidFill>
              </a:rPr>
              <a:t>分解</a:t>
            </a:r>
            <a:endParaRPr lang="zh-CN" altLang="en-US" sz="1600" b="1" dirty="0">
              <a:solidFill>
                <a:srgbClr val="5B6973"/>
              </a:solidFill>
            </a:endParaRPr>
          </a:p>
        </p:txBody>
      </p:sp>
    </p:spTree>
    <p:extLst>
      <p:ext uri="{BB962C8B-B14F-4D97-AF65-F5344CB8AC3E}">
        <p14:creationId xmlns:p14="http://schemas.microsoft.com/office/powerpoint/2010/main" val="2316426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5733256"/>
            <a:ext cx="5760640" cy="720080"/>
          </a:xfrm>
        </p:spPr>
        <p:txBody>
          <a:bodyPr>
            <a:normAutofit/>
          </a:bodyPr>
          <a:lstStyle/>
          <a:p>
            <a:pPr algn="ctr"/>
            <a:r>
              <a:rPr lang="zh-CN" altLang="en-US" sz="1800" dirty="0" smtClean="0"/>
              <a:t>开发架构视图示例（</a:t>
            </a:r>
            <a:r>
              <a:rPr lang="en-US" altLang="zh-CN" sz="1800" dirty="0" smtClean="0"/>
              <a:t>UML</a:t>
            </a:r>
            <a:r>
              <a:rPr lang="zh-CN" altLang="en-US" sz="1800" dirty="0" smtClean="0"/>
              <a:t>包图）</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87" y="344461"/>
            <a:ext cx="4971776" cy="5460804"/>
          </a:xfrm>
          <a:prstGeom prst="rect">
            <a:avLst/>
          </a:prstGeom>
        </p:spPr>
      </p:pic>
    </p:spTree>
    <p:extLst>
      <p:ext uri="{BB962C8B-B14F-4D97-AF65-F5344CB8AC3E}">
        <p14:creationId xmlns:p14="http://schemas.microsoft.com/office/powerpoint/2010/main" val="198739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架构视图是对于从某一视角或某一点上看到的系统所做的简化描述，描述中涵盖了系统的某一特定方面，而省略了于此方面无关的实体。</a:t>
            </a:r>
          </a:p>
          <a:p>
            <a:r>
              <a:rPr lang="zh-CN" altLang="en-US" dirty="0" smtClean="0"/>
              <a:t>架构视图如同在建筑学中的不同种类的蓝图。</a:t>
            </a:r>
            <a:endParaRPr lang="zh-CN" altLang="en-US" dirty="0"/>
          </a:p>
        </p:txBody>
      </p:sp>
      <p:sp>
        <p:nvSpPr>
          <p:cNvPr id="3" name="标题 2"/>
          <p:cNvSpPr>
            <a:spLocks noGrp="1"/>
          </p:cNvSpPr>
          <p:nvPr>
            <p:ph type="title"/>
          </p:nvPr>
        </p:nvSpPr>
        <p:spPr/>
        <p:txBody>
          <a:bodyPr/>
          <a:lstStyle/>
          <a:p>
            <a:r>
              <a:rPr lang="zh-CN" altLang="en-US" dirty="0"/>
              <a:t>软件架构</a:t>
            </a:r>
            <a:r>
              <a:rPr lang="zh-CN" altLang="en-US" dirty="0" smtClean="0"/>
              <a:t>视图</a:t>
            </a:r>
            <a:r>
              <a:rPr lang="en-US" altLang="zh-CN" dirty="0" smtClean="0"/>
              <a:t/>
            </a:r>
            <a:br>
              <a:rPr lang="en-US" altLang="zh-CN" dirty="0" smtClean="0"/>
            </a:br>
            <a:r>
              <a:rPr lang="en-US" altLang="zh-CN" sz="1600" dirty="0" smtClean="0"/>
              <a:t>View Model</a:t>
            </a:r>
            <a:endParaRPr lang="zh-CN" altLang="en-US" dirty="0"/>
          </a:p>
        </p:txBody>
      </p:sp>
    </p:spTree>
    <p:extLst>
      <p:ext uri="{BB962C8B-B14F-4D97-AF65-F5344CB8AC3E}">
        <p14:creationId xmlns:p14="http://schemas.microsoft.com/office/powerpoint/2010/main" val="347187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物理架构</a:t>
            </a:r>
            <a:r>
              <a:rPr lang="en-US" altLang="zh-CN" sz="2800" dirty="0" smtClean="0"/>
              <a:t/>
            </a:r>
            <a:br>
              <a:rPr lang="en-US" altLang="zh-CN" sz="2800" dirty="0" smtClean="0"/>
            </a:br>
            <a:r>
              <a:rPr lang="en-US" altLang="zh-CN" sz="1600" dirty="0" smtClean="0"/>
              <a:t>Physical Architecture</a:t>
            </a:r>
            <a:endParaRPr lang="zh-CN" altLang="en-US" sz="2400" dirty="0"/>
          </a:p>
        </p:txBody>
      </p:sp>
      <p:sp>
        <p:nvSpPr>
          <p:cNvPr id="3" name="内容占位符 2"/>
          <p:cNvSpPr>
            <a:spLocks noGrp="1"/>
          </p:cNvSpPr>
          <p:nvPr>
            <p:ph idx="1"/>
          </p:nvPr>
        </p:nvSpPr>
        <p:spPr/>
        <p:txBody>
          <a:bodyPr/>
          <a:lstStyle/>
          <a:p>
            <a:r>
              <a:rPr lang="zh-CN" altLang="en-US" sz="1600" dirty="0" smtClean="0"/>
              <a:t>视　角：系统工程师</a:t>
            </a:r>
            <a:endParaRPr lang="en-US" altLang="zh-CN" sz="1600" dirty="0" smtClean="0"/>
          </a:p>
          <a:p>
            <a:r>
              <a:rPr lang="zh-CN" altLang="en-US" sz="1600" dirty="0" smtClean="0"/>
              <a:t>关注点：依赖于硬件的非功能性需求</a:t>
            </a:r>
            <a:r>
              <a:rPr lang="zh-CN" altLang="en-US" sz="1600" dirty="0"/>
              <a:t>，如可用性、</a:t>
            </a:r>
            <a:r>
              <a:rPr lang="zh-CN" altLang="en-US" sz="1600" dirty="0" smtClean="0"/>
              <a:t>可靠性、性能吞吐量和</a:t>
            </a:r>
            <a:r>
              <a:rPr lang="zh-CN" altLang="en-US" sz="1600" dirty="0"/>
              <a:t>可</a:t>
            </a:r>
            <a:r>
              <a:rPr lang="zh-CN" altLang="en-US" sz="1600" dirty="0" smtClean="0"/>
              <a:t>伸缩性等。</a:t>
            </a:r>
            <a:endParaRPr lang="en-US" altLang="zh-CN" sz="1600" dirty="0" smtClean="0"/>
          </a:p>
          <a:p>
            <a:r>
              <a:rPr lang="zh-CN" altLang="en-US" sz="1600" dirty="0" smtClean="0"/>
              <a:t>表示法：</a:t>
            </a:r>
            <a:r>
              <a:rPr lang="en-US" altLang="zh-CN" sz="1600" dirty="0" smtClean="0"/>
              <a:t>UML</a:t>
            </a:r>
            <a:r>
              <a:rPr lang="zh-CN" altLang="en-US" sz="1600" dirty="0" smtClean="0"/>
              <a:t>（部署图）。</a:t>
            </a:r>
            <a:endParaRPr lang="en-US" altLang="zh-CN" sz="1600" dirty="0" smtClean="0"/>
          </a:p>
        </p:txBody>
      </p:sp>
      <p:sp>
        <p:nvSpPr>
          <p:cNvPr id="4" name="文本占位符 3"/>
          <p:cNvSpPr>
            <a:spLocks noGrp="1"/>
          </p:cNvSpPr>
          <p:nvPr>
            <p:ph type="body" sz="half" idx="2"/>
          </p:nvPr>
        </p:nvSpPr>
        <p:spPr/>
        <p:txBody>
          <a:bodyPr>
            <a:normAutofit/>
          </a:bodyPr>
          <a:lstStyle/>
          <a:p>
            <a:r>
              <a:rPr lang="zh-CN" altLang="en-US" sz="1600" b="1" dirty="0"/>
              <a:t>软件至硬件的映射</a:t>
            </a:r>
          </a:p>
        </p:txBody>
      </p:sp>
    </p:spTree>
    <p:extLst>
      <p:ext uri="{BB962C8B-B14F-4D97-AF65-F5344CB8AC3E}">
        <p14:creationId xmlns:p14="http://schemas.microsoft.com/office/powerpoint/2010/main" val="3793842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物理架构 </a:t>
            </a:r>
            <a:r>
              <a:rPr lang="zh-CN" altLang="en-US" sz="2800" dirty="0"/>
              <a:t>续</a:t>
            </a:r>
            <a:r>
              <a:rPr lang="en-US" altLang="zh-CN" sz="2800" dirty="0" smtClean="0"/>
              <a:t/>
            </a:r>
            <a:br>
              <a:rPr lang="en-US" altLang="zh-CN" sz="2800" dirty="0" smtClean="0"/>
            </a:br>
            <a:r>
              <a:rPr lang="en-US" altLang="zh-CN" sz="1600" dirty="0" smtClean="0"/>
              <a:t>Physical Architecture (Cont.)</a:t>
            </a:r>
            <a:endParaRPr lang="zh-CN" altLang="en-US" sz="2400" dirty="0"/>
          </a:p>
        </p:txBody>
      </p:sp>
      <p:sp>
        <p:nvSpPr>
          <p:cNvPr id="3" name="内容占位符 2"/>
          <p:cNvSpPr>
            <a:spLocks noGrp="1"/>
          </p:cNvSpPr>
          <p:nvPr>
            <p:ph idx="1"/>
          </p:nvPr>
        </p:nvSpPr>
        <p:spPr/>
        <p:txBody>
          <a:bodyPr/>
          <a:lstStyle/>
          <a:p>
            <a:r>
              <a:rPr lang="zh-CN" altLang="en-US" sz="1600" dirty="0" smtClean="0"/>
              <a:t>分别用于开发</a:t>
            </a:r>
            <a:r>
              <a:rPr lang="zh-CN" altLang="en-US" sz="1600" dirty="0"/>
              <a:t>和</a:t>
            </a:r>
            <a:r>
              <a:rPr lang="zh-CN" altLang="en-US" sz="1600" dirty="0" smtClean="0"/>
              <a:t>测试、部署的物理配置。</a:t>
            </a:r>
            <a:endParaRPr lang="en-US" altLang="zh-CN" sz="1600" dirty="0" smtClean="0"/>
          </a:p>
          <a:p>
            <a:r>
              <a:rPr lang="zh-CN" altLang="en-US" sz="1600" dirty="0"/>
              <a:t>软件至节点的映射需要高度的灵活性及对源代码产生最小的影响。</a:t>
            </a:r>
            <a:endParaRPr lang="en-US" altLang="zh-CN" sz="1600" dirty="0" smtClean="0"/>
          </a:p>
          <a:p>
            <a:endParaRPr lang="en-US" altLang="zh-CN" sz="1600" dirty="0" smtClean="0"/>
          </a:p>
        </p:txBody>
      </p:sp>
      <p:sp>
        <p:nvSpPr>
          <p:cNvPr id="4" name="文本占位符 3"/>
          <p:cNvSpPr>
            <a:spLocks noGrp="1"/>
          </p:cNvSpPr>
          <p:nvPr>
            <p:ph type="body" sz="half" idx="2"/>
          </p:nvPr>
        </p:nvSpPr>
        <p:spPr/>
        <p:txBody>
          <a:bodyPr>
            <a:normAutofit/>
          </a:bodyPr>
          <a:lstStyle/>
          <a:p>
            <a:r>
              <a:rPr lang="zh-CN" altLang="en-US" sz="1600" b="1" dirty="0"/>
              <a:t>软件至硬件的映射</a:t>
            </a:r>
          </a:p>
        </p:txBody>
      </p:sp>
    </p:spTree>
    <p:extLst>
      <p:ext uri="{BB962C8B-B14F-4D97-AF65-F5344CB8AC3E}">
        <p14:creationId xmlns:p14="http://schemas.microsoft.com/office/powerpoint/2010/main" val="73177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5733256"/>
            <a:ext cx="5760640" cy="720080"/>
          </a:xfrm>
        </p:spPr>
        <p:txBody>
          <a:bodyPr>
            <a:normAutofit/>
          </a:bodyPr>
          <a:lstStyle/>
          <a:p>
            <a:pPr algn="ctr"/>
            <a:r>
              <a:rPr lang="zh-CN" altLang="en-US" sz="1800" dirty="0" smtClean="0"/>
              <a:t>物理架构视图示例（</a:t>
            </a:r>
            <a:r>
              <a:rPr lang="en-US" altLang="zh-CN" sz="1800" dirty="0" smtClean="0"/>
              <a:t>UML</a:t>
            </a:r>
            <a:r>
              <a:rPr lang="zh-CN" altLang="en-US" sz="1800" dirty="0" smtClean="0"/>
              <a:t>部署图）</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334" y="764703"/>
            <a:ext cx="5795986" cy="4771721"/>
          </a:xfrm>
          <a:prstGeom prst="rect">
            <a:avLst/>
          </a:prstGeom>
        </p:spPr>
      </p:pic>
    </p:spTree>
    <p:extLst>
      <p:ext uri="{BB962C8B-B14F-4D97-AF65-F5344CB8AC3E}">
        <p14:creationId xmlns:p14="http://schemas.microsoft.com/office/powerpoint/2010/main" val="1752212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场景</a:t>
            </a:r>
            <a:br>
              <a:rPr lang="zh-CN" altLang="en-US" sz="2800" dirty="0"/>
            </a:br>
            <a:r>
              <a:rPr lang="en-US" altLang="zh-CN" sz="1600" dirty="0"/>
              <a:t>Scenarios</a:t>
            </a:r>
            <a:endParaRPr lang="zh-CN" altLang="en-US" sz="1600" dirty="0"/>
          </a:p>
        </p:txBody>
      </p:sp>
      <p:sp>
        <p:nvSpPr>
          <p:cNvPr id="3" name="内容占位符 2"/>
          <p:cNvSpPr>
            <a:spLocks noGrp="1"/>
          </p:cNvSpPr>
          <p:nvPr>
            <p:ph idx="1"/>
          </p:nvPr>
        </p:nvSpPr>
        <p:spPr/>
        <p:txBody>
          <a:bodyPr/>
          <a:lstStyle/>
          <a:p>
            <a:r>
              <a:rPr lang="zh-CN" altLang="en-US" sz="1600" dirty="0" smtClean="0"/>
              <a:t>视　角：所有视图的用户、评估人</a:t>
            </a:r>
            <a:endParaRPr lang="en-US" altLang="zh-CN" sz="1600" dirty="0" smtClean="0"/>
          </a:p>
          <a:p>
            <a:r>
              <a:rPr lang="zh-CN" altLang="en-US" sz="1600" dirty="0" smtClean="0"/>
              <a:t>关注点：系统一致性、验收。</a:t>
            </a:r>
            <a:endParaRPr lang="en-US" altLang="zh-CN" sz="1600" dirty="0" smtClean="0"/>
          </a:p>
          <a:p>
            <a:r>
              <a:rPr lang="zh-CN" altLang="en-US" sz="1600" dirty="0" smtClean="0"/>
              <a:t>表示法：用例文本，</a:t>
            </a:r>
            <a:r>
              <a:rPr lang="en-US" altLang="zh-CN" sz="1600" dirty="0" smtClean="0"/>
              <a:t>UML</a:t>
            </a:r>
            <a:r>
              <a:rPr lang="zh-CN" altLang="en-US" sz="1600" dirty="0" smtClean="0"/>
              <a:t>（用例图）。</a:t>
            </a:r>
          </a:p>
        </p:txBody>
      </p:sp>
      <p:sp>
        <p:nvSpPr>
          <p:cNvPr id="4" name="文本占位符 3"/>
          <p:cNvSpPr>
            <a:spLocks noGrp="1"/>
          </p:cNvSpPr>
          <p:nvPr>
            <p:ph type="body" sz="half" idx="2"/>
          </p:nvPr>
        </p:nvSpPr>
        <p:spPr/>
        <p:txBody>
          <a:bodyPr>
            <a:normAutofit/>
          </a:bodyPr>
          <a:lstStyle/>
          <a:p>
            <a:r>
              <a:rPr lang="zh-CN" altLang="en-US" sz="1600" b="1" dirty="0"/>
              <a:t>综合所有的视图</a:t>
            </a:r>
          </a:p>
        </p:txBody>
      </p:sp>
    </p:spTree>
    <p:extLst>
      <p:ext uri="{BB962C8B-B14F-4D97-AF65-F5344CB8AC3E}">
        <p14:creationId xmlns:p14="http://schemas.microsoft.com/office/powerpoint/2010/main" val="1651057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场景 续</a:t>
            </a:r>
            <a:r>
              <a:rPr lang="zh-CN" altLang="en-US" sz="2800" dirty="0"/>
              <a:t/>
            </a:r>
            <a:br>
              <a:rPr lang="zh-CN" altLang="en-US" sz="2800" dirty="0"/>
            </a:br>
            <a:r>
              <a:rPr lang="en-US" altLang="zh-CN" sz="1600" dirty="0" smtClean="0"/>
              <a:t>Scenarios (Cont.)</a:t>
            </a:r>
            <a:endParaRPr lang="zh-CN" altLang="en-US" sz="1600" dirty="0"/>
          </a:p>
        </p:txBody>
      </p:sp>
      <p:sp>
        <p:nvSpPr>
          <p:cNvPr id="3" name="内容占位符 2"/>
          <p:cNvSpPr>
            <a:spLocks noGrp="1"/>
          </p:cNvSpPr>
          <p:nvPr>
            <p:ph idx="1"/>
          </p:nvPr>
        </p:nvSpPr>
        <p:spPr/>
        <p:txBody>
          <a:bodyPr/>
          <a:lstStyle/>
          <a:p>
            <a:r>
              <a:rPr lang="zh-CN" altLang="en-US" sz="1600" dirty="0"/>
              <a:t>在某种意义上场景是最重要的需求</a:t>
            </a:r>
            <a:r>
              <a:rPr lang="zh-CN" altLang="en-US" sz="1600" dirty="0" smtClean="0"/>
              <a:t>抽象。</a:t>
            </a:r>
            <a:endParaRPr lang="en-US" altLang="zh-CN" sz="1600" dirty="0" smtClean="0"/>
          </a:p>
          <a:p>
            <a:r>
              <a:rPr lang="zh-CN" altLang="en-US" sz="1600" dirty="0"/>
              <a:t>该视图是其他视图的冗余（</a:t>
            </a:r>
            <a:r>
              <a:rPr lang="zh-CN" altLang="en-US" sz="1600" dirty="0" smtClean="0"/>
              <a:t>因此“＋</a:t>
            </a:r>
            <a:r>
              <a:rPr lang="en-US" altLang="zh-CN" sz="1600" dirty="0" smtClean="0"/>
              <a:t>1</a:t>
            </a:r>
            <a:r>
              <a:rPr lang="zh-CN" altLang="en-US" sz="1600" dirty="0" smtClean="0"/>
              <a:t>”）。</a:t>
            </a:r>
            <a:endParaRPr lang="en-US" altLang="zh-CN" sz="1600" dirty="0" smtClean="0"/>
          </a:p>
          <a:p>
            <a:r>
              <a:rPr lang="zh-CN" altLang="en-US" sz="1600" dirty="0" smtClean="0"/>
              <a:t>场景视图的两个作用：</a:t>
            </a:r>
            <a:endParaRPr lang="en-US" altLang="zh-CN" sz="1600" dirty="0" smtClean="0"/>
          </a:p>
          <a:p>
            <a:pPr lvl="1"/>
            <a:r>
              <a:rPr lang="zh-CN" altLang="en-US" sz="1400" dirty="0"/>
              <a:t>作为一项驱动因素来发现架构设计过程中的架构</a:t>
            </a:r>
            <a:r>
              <a:rPr lang="zh-CN" altLang="en-US" sz="1400" dirty="0" smtClean="0"/>
              <a:t>元素。</a:t>
            </a:r>
            <a:endParaRPr lang="zh-CN" altLang="en-US" sz="1400" dirty="0"/>
          </a:p>
          <a:p>
            <a:pPr lvl="1"/>
            <a:r>
              <a:rPr lang="zh-CN" altLang="en-US" sz="1400" dirty="0"/>
              <a:t>作为架构设计结束后的一项验证和说明</a:t>
            </a:r>
            <a:r>
              <a:rPr lang="zh-CN" altLang="en-US" sz="1400" dirty="0" smtClean="0"/>
              <a:t>功能。</a:t>
            </a:r>
            <a:endParaRPr lang="zh-CN" altLang="en-US" sz="1400" dirty="0"/>
          </a:p>
        </p:txBody>
      </p:sp>
      <p:sp>
        <p:nvSpPr>
          <p:cNvPr id="4" name="文本占位符 3"/>
          <p:cNvSpPr>
            <a:spLocks noGrp="1"/>
          </p:cNvSpPr>
          <p:nvPr>
            <p:ph type="body" sz="half" idx="2"/>
          </p:nvPr>
        </p:nvSpPr>
        <p:spPr/>
        <p:txBody>
          <a:bodyPr>
            <a:normAutofit/>
          </a:bodyPr>
          <a:lstStyle/>
          <a:p>
            <a:r>
              <a:rPr lang="zh-CN" altLang="en-US" sz="1600" b="1" dirty="0"/>
              <a:t>综合所有的视图</a:t>
            </a:r>
          </a:p>
        </p:txBody>
      </p:sp>
    </p:spTree>
    <p:extLst>
      <p:ext uri="{BB962C8B-B14F-4D97-AF65-F5344CB8AC3E}">
        <p14:creationId xmlns:p14="http://schemas.microsoft.com/office/powerpoint/2010/main" val="375144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视图间的关联</a:t>
            </a:r>
            <a:r>
              <a:rPr lang="en-US" altLang="zh-CN" dirty="0" smtClean="0"/>
              <a:t/>
            </a:r>
            <a:br>
              <a:rPr lang="en-US" altLang="zh-CN" dirty="0" smtClean="0"/>
            </a:br>
            <a:r>
              <a:rPr lang="en-US" altLang="zh-CN" sz="1600" dirty="0" smtClean="0"/>
              <a:t>Correspondence Between the Views</a:t>
            </a:r>
            <a:endParaRPr lang="zh-CN" altLang="en-US" dirty="0"/>
          </a:p>
        </p:txBody>
      </p:sp>
      <p:sp>
        <p:nvSpPr>
          <p:cNvPr id="6" name="文本占位符 5"/>
          <p:cNvSpPr>
            <a:spLocks noGrp="1"/>
          </p:cNvSpPr>
          <p:nvPr>
            <p:ph type="body" sz="quarter" idx="13"/>
          </p:nvPr>
        </p:nvSpPr>
        <p:spPr/>
        <p:txBody>
          <a:bodyPr/>
          <a:lstStyle/>
          <a:p>
            <a:r>
              <a:rPr lang="zh-CN" altLang="en-US" dirty="0" smtClean="0"/>
              <a:t>各视图并不是完全正交的</a:t>
            </a:r>
            <a:r>
              <a:rPr lang="zh-CN" altLang="en-US" dirty="0"/>
              <a:t>或独立的。视图的元素根据某种设计规则和启发式方法与其他视图中的元素相</a:t>
            </a:r>
            <a:r>
              <a:rPr lang="zh-CN" altLang="en-US" dirty="0" smtClean="0"/>
              <a:t>关联。</a:t>
            </a:r>
            <a:endParaRPr lang="zh-CN" altLang="en-US" dirty="0"/>
          </a:p>
        </p:txBody>
      </p:sp>
    </p:spTree>
    <p:extLst>
      <p:ext uri="{BB962C8B-B14F-4D97-AF65-F5344CB8AC3E}">
        <p14:creationId xmlns:p14="http://schemas.microsoft.com/office/powerpoint/2010/main" val="73774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495285"/>
            <a:ext cx="4614291" cy="3005080"/>
          </a:xfrm>
          <a:prstGeom prst="rect">
            <a:avLst/>
          </a:prstGeom>
        </p:spPr>
      </p:pic>
      <p:sp>
        <p:nvSpPr>
          <p:cNvPr id="2" name="标题 3"/>
          <p:cNvSpPr txBox="1">
            <a:spLocks/>
          </p:cNvSpPr>
          <p:nvPr/>
        </p:nvSpPr>
        <p:spPr>
          <a:xfrm>
            <a:off x="2051720" y="4500365"/>
            <a:ext cx="4320480" cy="720080"/>
          </a:xfrm>
          <a:prstGeom prst="rect">
            <a:avLst/>
          </a:prstGeom>
        </p:spPr>
        <p:txBody>
          <a:bodyPr>
            <a:normAutofit/>
          </a:bodyPr>
          <a:lstStyle>
            <a:lvl1pPr algn="r" defTabSz="914400" rtl="0" eaLnBrk="1" latinLnBrk="0" hangingPunct="1">
              <a:lnSpc>
                <a:spcPct val="150000"/>
              </a:lnSpc>
              <a:spcBef>
                <a:spcPct val="0"/>
              </a:spcBef>
              <a:buNone/>
              <a:defRPr sz="2800" kern="1200" baseline="0">
                <a:gradFill>
                  <a:gsLst>
                    <a:gs pos="0">
                      <a:schemeClr val="tx1">
                        <a:lumMod val="50000"/>
                      </a:schemeClr>
                    </a:gs>
                    <a:gs pos="61000">
                      <a:schemeClr val="tx1"/>
                    </a:gs>
                  </a:gsLst>
                  <a:lin ang="5400000" scaled="0"/>
                </a:gradFill>
                <a:effectLst/>
                <a:latin typeface="+mj-lt"/>
                <a:ea typeface="黑体" pitchFamily="49" charset="-122"/>
                <a:cs typeface="+mj-cs"/>
              </a:defRPr>
            </a:lvl1pPr>
          </a:lstStyle>
          <a:p>
            <a:pPr algn="ctr"/>
            <a:r>
              <a:rPr lang="zh-CN" altLang="en-US" sz="1800" smtClean="0"/>
              <a:t>“</a:t>
            </a:r>
            <a:r>
              <a:rPr lang="en-US" altLang="zh-CN" sz="1800" smtClean="0"/>
              <a:t>4+1</a:t>
            </a:r>
            <a:r>
              <a:rPr lang="zh-CN" altLang="en-US" sz="1800" smtClean="0"/>
              <a:t>”视图模型</a:t>
            </a:r>
            <a:endParaRPr lang="zh-CN" altLang="en-US" sz="1800" dirty="0"/>
          </a:p>
        </p:txBody>
      </p:sp>
    </p:spTree>
    <p:extLst>
      <p:ext uri="{BB962C8B-B14F-4D97-AF65-F5344CB8AC3E}">
        <p14:creationId xmlns:p14="http://schemas.microsoft.com/office/powerpoint/2010/main" val="186381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a:t>在逻辑视图中</a:t>
            </a:r>
            <a:r>
              <a:rPr lang="zh-CN" altLang="en-US" dirty="0" smtClean="0"/>
              <a:t>，每个</a:t>
            </a:r>
            <a:r>
              <a:rPr lang="zh-CN" altLang="en-US" dirty="0"/>
              <a:t>对象均是主动的，具有潜在</a:t>
            </a:r>
            <a:r>
              <a:rPr lang="zh-CN" altLang="en-US" dirty="0" smtClean="0"/>
              <a:t>的“并发性”。为每个对象实施各自的控制线程，在目前的技术状况下是不现实的。</a:t>
            </a:r>
            <a:endParaRPr lang="en-US" altLang="zh-CN" dirty="0" smtClean="0"/>
          </a:p>
          <a:p>
            <a:r>
              <a:rPr lang="zh-CN" altLang="en-US" dirty="0" smtClean="0"/>
              <a:t>对象是并发的，必须以某种抽象形式来调用它们的操作。</a:t>
            </a:r>
            <a:endParaRPr lang="en-US" altLang="zh-CN" dirty="0" smtClean="0"/>
          </a:p>
          <a:p>
            <a:r>
              <a:rPr lang="zh-CN" altLang="en-US" dirty="0" smtClean="0"/>
              <a:t>同时</a:t>
            </a:r>
            <a:r>
              <a:rPr lang="zh-CN" altLang="en-US" dirty="0"/>
              <a:t>使用两种策略来决定并发的程度和定义所需的过程</a:t>
            </a:r>
            <a:r>
              <a:rPr lang="zh-CN" altLang="en-US" dirty="0" smtClean="0"/>
              <a:t>集合：</a:t>
            </a:r>
            <a:endParaRPr lang="en-US" altLang="zh-CN" dirty="0" smtClean="0"/>
          </a:p>
          <a:p>
            <a:pPr lvl="1"/>
            <a:r>
              <a:rPr lang="zh-CN" altLang="en-US" dirty="0"/>
              <a:t>从内至</a:t>
            </a:r>
            <a:r>
              <a:rPr lang="zh-CN" altLang="en-US" dirty="0" smtClean="0"/>
              <a:t>外：由</a:t>
            </a:r>
            <a:r>
              <a:rPr lang="zh-CN" altLang="en-US" dirty="0"/>
              <a:t>逻辑架构</a:t>
            </a:r>
            <a:r>
              <a:rPr lang="zh-CN" altLang="en-US" dirty="0" smtClean="0"/>
              <a:t>开始。</a:t>
            </a:r>
            <a:endParaRPr lang="zh-CN" altLang="en-US" dirty="0"/>
          </a:p>
          <a:p>
            <a:pPr lvl="1"/>
            <a:r>
              <a:rPr lang="zh-CN" altLang="en-US" dirty="0"/>
              <a:t>由外至</a:t>
            </a:r>
            <a:r>
              <a:rPr lang="zh-CN" altLang="en-US" dirty="0" smtClean="0"/>
              <a:t>内：从</a:t>
            </a:r>
            <a:r>
              <a:rPr lang="zh-CN" altLang="en-US" dirty="0"/>
              <a:t>物理结构</a:t>
            </a:r>
            <a:r>
              <a:rPr lang="zh-CN" altLang="en-US" dirty="0" smtClean="0"/>
              <a:t>开始。</a:t>
            </a:r>
            <a:endParaRPr lang="en-US" altLang="zh-CN" dirty="0" smtClean="0"/>
          </a:p>
          <a:p>
            <a:r>
              <a:rPr lang="zh-CN" altLang="en-US" dirty="0"/>
              <a:t>其结果是将</a:t>
            </a:r>
            <a:r>
              <a:rPr lang="zh-CN" altLang="en-US" dirty="0" smtClean="0"/>
              <a:t>类和对象映射</a:t>
            </a:r>
            <a:r>
              <a:rPr lang="zh-CN" altLang="en-US" dirty="0"/>
              <a:t>至一个任务集合和进程架构中的进程。</a:t>
            </a:r>
          </a:p>
        </p:txBody>
      </p:sp>
      <p:sp>
        <p:nvSpPr>
          <p:cNvPr id="4" name="标题 3"/>
          <p:cNvSpPr>
            <a:spLocks noGrp="1"/>
          </p:cNvSpPr>
          <p:nvPr>
            <p:ph type="title"/>
          </p:nvPr>
        </p:nvSpPr>
        <p:spPr/>
        <p:txBody>
          <a:bodyPr/>
          <a:lstStyle/>
          <a:p>
            <a:r>
              <a:rPr lang="zh-CN" altLang="en-US" dirty="0"/>
              <a:t>从逻辑</a:t>
            </a:r>
            <a:r>
              <a:rPr lang="zh-CN" altLang="en-US" dirty="0" smtClean="0"/>
              <a:t>视图</a:t>
            </a:r>
            <a:r>
              <a:rPr lang="en-US" altLang="zh-CN" dirty="0" smtClean="0"/>
              <a:t/>
            </a:r>
            <a:br>
              <a:rPr lang="en-US" altLang="zh-CN" dirty="0" smtClean="0"/>
            </a:br>
            <a:r>
              <a:rPr lang="zh-CN" altLang="en-US" dirty="0" smtClean="0"/>
              <a:t>到进程视图</a:t>
            </a:r>
            <a:r>
              <a:rPr lang="en-US" altLang="zh-CN" dirty="0" smtClean="0"/>
              <a:t/>
            </a:r>
            <a:br>
              <a:rPr lang="en-US" altLang="zh-CN" dirty="0" smtClean="0"/>
            </a:br>
            <a:r>
              <a:rPr lang="en-US" altLang="zh-CN" sz="1600" dirty="0" smtClean="0"/>
              <a:t>From the Logical</a:t>
            </a:r>
            <a:br>
              <a:rPr lang="en-US" altLang="zh-CN" sz="1600" dirty="0" smtClean="0"/>
            </a:br>
            <a:r>
              <a:rPr lang="en-US" altLang="zh-CN" sz="1600" dirty="0" smtClean="0"/>
              <a:t>to the Process View</a:t>
            </a:r>
            <a:endParaRPr lang="zh-CN" altLang="en-US" sz="1600" dirty="0"/>
          </a:p>
        </p:txBody>
      </p:sp>
    </p:spTree>
    <p:extLst>
      <p:ext uri="{BB962C8B-B14F-4D97-AF65-F5344CB8AC3E}">
        <p14:creationId xmlns:p14="http://schemas.microsoft.com/office/powerpoint/2010/main" val="343245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逻辑</a:t>
            </a:r>
            <a:r>
              <a:rPr lang="zh-CN" altLang="en-US" dirty="0"/>
              <a:t>视图和开发视图非常接近，但具有不同的关注点</a:t>
            </a:r>
            <a:r>
              <a:rPr lang="zh-CN" altLang="en-US" dirty="0" smtClean="0"/>
              <a:t>。项目</a:t>
            </a:r>
            <a:r>
              <a:rPr lang="zh-CN" altLang="en-US" dirty="0"/>
              <a:t>规模越大，视图间的差距也越大</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smtClean="0"/>
              <a:t>从逻辑视图</a:t>
            </a:r>
            <a:r>
              <a:rPr lang="en-US" altLang="zh-CN" dirty="0" smtClean="0"/>
              <a:t/>
            </a:r>
            <a:br>
              <a:rPr lang="en-US" altLang="zh-CN" dirty="0" smtClean="0"/>
            </a:br>
            <a:r>
              <a:rPr lang="zh-CN" altLang="en-US" dirty="0" smtClean="0"/>
              <a:t>到开发视图</a:t>
            </a:r>
            <a:r>
              <a:rPr lang="en-US" altLang="zh-CN" dirty="0" smtClean="0"/>
              <a:t/>
            </a:r>
            <a:br>
              <a:rPr lang="en-US" altLang="zh-CN" dirty="0" smtClean="0"/>
            </a:br>
            <a:r>
              <a:rPr lang="en-US" altLang="zh-CN" sz="1600" dirty="0" smtClean="0"/>
              <a:t>From the Logical View</a:t>
            </a:r>
            <a:br>
              <a:rPr lang="en-US" altLang="zh-CN" sz="1600" dirty="0" smtClean="0"/>
            </a:br>
            <a:r>
              <a:rPr lang="en-US" altLang="zh-CN" sz="1600" dirty="0" smtClean="0"/>
              <a:t>to the Development View</a:t>
            </a:r>
            <a:endParaRPr lang="zh-CN" altLang="en-US" sz="1600" dirty="0"/>
          </a:p>
        </p:txBody>
      </p:sp>
    </p:spTree>
    <p:extLst>
      <p:ext uri="{BB962C8B-B14F-4D97-AF65-F5344CB8AC3E}">
        <p14:creationId xmlns:p14="http://schemas.microsoft.com/office/powerpoint/2010/main" val="2910231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进程和进程组以不同的测试和部署配置映射至可用的物理硬件。</a:t>
            </a:r>
          </a:p>
        </p:txBody>
      </p:sp>
      <p:sp>
        <p:nvSpPr>
          <p:cNvPr id="3" name="标题 2"/>
          <p:cNvSpPr>
            <a:spLocks noGrp="1"/>
          </p:cNvSpPr>
          <p:nvPr>
            <p:ph type="title"/>
          </p:nvPr>
        </p:nvSpPr>
        <p:spPr/>
        <p:txBody>
          <a:bodyPr/>
          <a:lstStyle/>
          <a:p>
            <a:r>
              <a:rPr lang="zh-CN" altLang="en-US" dirty="0" smtClean="0"/>
              <a:t>从进程视图</a:t>
            </a:r>
            <a:r>
              <a:rPr lang="en-US" altLang="zh-CN" dirty="0" smtClean="0"/>
              <a:t/>
            </a:r>
            <a:br>
              <a:rPr lang="en-US" altLang="zh-CN" dirty="0" smtClean="0"/>
            </a:br>
            <a:r>
              <a:rPr lang="zh-CN" altLang="en-US" dirty="0" smtClean="0"/>
              <a:t>到物理视图</a:t>
            </a:r>
            <a:r>
              <a:rPr lang="en-US" altLang="zh-CN" dirty="0" smtClean="0"/>
              <a:t/>
            </a:r>
            <a:br>
              <a:rPr lang="en-US" altLang="zh-CN" dirty="0" smtClean="0"/>
            </a:br>
            <a:r>
              <a:rPr lang="en-US" altLang="zh-CN" sz="1600" dirty="0" smtClean="0"/>
              <a:t>From the Process View</a:t>
            </a:r>
            <a:br>
              <a:rPr lang="en-US" altLang="zh-CN" sz="1600" dirty="0" smtClean="0"/>
            </a:br>
            <a:r>
              <a:rPr lang="en-US" altLang="zh-CN" sz="1600" dirty="0" smtClean="0"/>
              <a:t>to the Physical View</a:t>
            </a:r>
            <a:endParaRPr lang="zh-CN" altLang="en-US" dirty="0"/>
          </a:p>
        </p:txBody>
      </p:sp>
    </p:spTree>
    <p:extLst>
      <p:ext uri="{BB962C8B-B14F-4D97-AF65-F5344CB8AC3E}">
        <p14:creationId xmlns:p14="http://schemas.microsoft.com/office/powerpoint/2010/main" val="4188891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0" y="620689"/>
            <a:ext cx="3528391" cy="2646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E:\Users\林小楠\Desktop\The 4+1 View Model  of Software Architecture\blueprints_architectural_plans_900797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250"/>
          <a:stretch/>
        </p:blipFill>
        <p:spPr bwMode="auto">
          <a:xfrm>
            <a:off x="654420" y="3524524"/>
            <a:ext cx="3528391" cy="2646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2" descr="E:\Users\林小楠\Desktop\20080330_369749cb929fc8f1a7d0Dny0OQ1wr4D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002" y="620688"/>
            <a:ext cx="3891414" cy="5550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168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模型的应用</a:t>
            </a:r>
            <a:r>
              <a:rPr lang="en-US" altLang="zh-CN" dirty="0" smtClean="0"/>
              <a:t/>
            </a:r>
            <a:br>
              <a:rPr lang="en-US" altLang="zh-CN" dirty="0" smtClean="0"/>
            </a:br>
            <a:r>
              <a:rPr lang="en-US" altLang="zh-CN" sz="1600" dirty="0" smtClean="0"/>
              <a:t>Application of the Model</a:t>
            </a:r>
            <a:endParaRPr lang="zh-CN" altLang="en-US" dirty="0"/>
          </a:p>
        </p:txBody>
      </p:sp>
      <p:sp>
        <p:nvSpPr>
          <p:cNvPr id="3" name="文本占位符 2"/>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354531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并不是所有的软件架构都</a:t>
            </a:r>
            <a:r>
              <a:rPr lang="zh-CN" altLang="en-US" dirty="0" smtClean="0"/>
              <a:t>需要“</a:t>
            </a:r>
            <a:r>
              <a:rPr lang="en-US" altLang="zh-CN" dirty="0" smtClean="0"/>
              <a:t>4</a:t>
            </a:r>
            <a:r>
              <a:rPr lang="zh-CN" altLang="en-US" dirty="0"/>
              <a:t>＋</a:t>
            </a:r>
            <a:r>
              <a:rPr lang="en-US" altLang="zh-CN" dirty="0" smtClean="0"/>
              <a:t>1</a:t>
            </a:r>
            <a:r>
              <a:rPr lang="zh-CN" altLang="en-US" dirty="0" smtClean="0"/>
              <a:t>”个视图</a:t>
            </a:r>
            <a:r>
              <a:rPr lang="zh-CN" altLang="en-US" dirty="0"/>
              <a:t>。无用的视图可以从架构描述中</a:t>
            </a:r>
            <a:r>
              <a:rPr lang="zh-CN" altLang="en-US" dirty="0" smtClean="0"/>
              <a:t>省略。</a:t>
            </a:r>
            <a:endParaRPr lang="en-US" altLang="zh-CN" dirty="0" smtClean="0"/>
          </a:p>
          <a:p>
            <a:r>
              <a:rPr lang="zh-CN" altLang="en-US" dirty="0"/>
              <a:t>场景对于所有的情况均适用。</a:t>
            </a:r>
          </a:p>
        </p:txBody>
      </p:sp>
      <p:sp>
        <p:nvSpPr>
          <p:cNvPr id="4" name="标题 3"/>
          <p:cNvSpPr>
            <a:spLocks noGrp="1"/>
          </p:cNvSpPr>
          <p:nvPr>
            <p:ph type="title"/>
          </p:nvPr>
        </p:nvSpPr>
        <p:spPr/>
        <p:txBody>
          <a:bodyPr/>
          <a:lstStyle/>
          <a:p>
            <a:r>
              <a:rPr lang="zh-CN" altLang="en-US" dirty="0" smtClean="0"/>
              <a:t>模型的剪裁</a:t>
            </a:r>
            <a:r>
              <a:rPr lang="en-US" altLang="zh-CN" dirty="0"/>
              <a:t/>
            </a:r>
            <a:br>
              <a:rPr lang="en-US" altLang="zh-CN" dirty="0"/>
            </a:br>
            <a:r>
              <a:rPr lang="en-US" altLang="zh-CN" sz="1600" dirty="0"/>
              <a:t>Tailoring the Model</a:t>
            </a:r>
            <a:endParaRPr lang="zh-CN" altLang="en-US" sz="1600" dirty="0"/>
          </a:p>
        </p:txBody>
      </p:sp>
    </p:spTree>
    <p:extLst>
      <p:ext uri="{BB962C8B-B14F-4D97-AF65-F5344CB8AC3E}">
        <p14:creationId xmlns:p14="http://schemas.microsoft.com/office/powerpoint/2010/main" val="296949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场景驱动的方法。</a:t>
            </a:r>
            <a:endParaRPr lang="en-US" altLang="zh-CN" dirty="0" smtClean="0"/>
          </a:p>
          <a:p>
            <a:pPr lvl="1"/>
            <a:r>
              <a:rPr lang="zh-CN" altLang="en-US" dirty="0" smtClean="0"/>
              <a:t>开始阶段：</a:t>
            </a:r>
            <a:endParaRPr lang="en-US" altLang="zh-CN" dirty="0" smtClean="0"/>
          </a:p>
          <a:p>
            <a:pPr lvl="2"/>
            <a:r>
              <a:rPr lang="zh-CN" altLang="en-US" dirty="0" smtClean="0"/>
              <a:t>基于风险和优先级为某次迭代选择一些场景，形成“稻草人式的架构”，并对场景进行描述，以识别主要的抽象。将所发现的架构元素分布到四个蓝图中。然后实施、测试该架构，捕获经验教训。</a:t>
            </a:r>
            <a:endParaRPr lang="en-US" altLang="zh-CN" dirty="0" smtClean="0"/>
          </a:p>
          <a:p>
            <a:pPr lvl="1"/>
            <a:r>
              <a:rPr lang="zh-CN" altLang="en-US" dirty="0" smtClean="0"/>
              <a:t>循环阶段：</a:t>
            </a:r>
            <a:endParaRPr lang="en-US" altLang="zh-CN" dirty="0" smtClean="0"/>
          </a:p>
          <a:p>
            <a:pPr lvl="2"/>
            <a:r>
              <a:rPr lang="zh-CN" altLang="en-US" dirty="0" smtClean="0"/>
              <a:t>重新评估风险。扩展考虑的场景，选择能够减轻风险或提高结构覆盖的额外的少量场景。试着在原架构中描述这些场景，发现额外的架构元素，更新四个主要视图。根据变更修订现有场景，升级实现工具以支持新的场景。测试、评审视图，捕获经验教训。</a:t>
            </a:r>
            <a:endParaRPr lang="en-US" altLang="zh-CN" dirty="0" smtClean="0"/>
          </a:p>
          <a:p>
            <a:pPr lvl="1"/>
            <a:r>
              <a:rPr lang="zh-CN" altLang="en-US" dirty="0" smtClean="0"/>
              <a:t>终止循环。</a:t>
            </a:r>
            <a:endParaRPr lang="en-US" altLang="zh-CN" dirty="0" smtClean="0"/>
          </a:p>
        </p:txBody>
      </p:sp>
      <p:sp>
        <p:nvSpPr>
          <p:cNvPr id="3" name="标题 2"/>
          <p:cNvSpPr>
            <a:spLocks noGrp="1"/>
          </p:cNvSpPr>
          <p:nvPr>
            <p:ph type="title"/>
          </p:nvPr>
        </p:nvSpPr>
        <p:spPr/>
        <p:txBody>
          <a:bodyPr/>
          <a:lstStyle/>
          <a:p>
            <a:r>
              <a:rPr lang="zh-CN" altLang="en-US" dirty="0" smtClean="0"/>
              <a:t>迭代过程</a:t>
            </a:r>
            <a:r>
              <a:rPr lang="en-US" altLang="zh-CN" dirty="0" smtClean="0"/>
              <a:t/>
            </a:r>
            <a:br>
              <a:rPr lang="en-US" altLang="zh-CN" dirty="0" smtClean="0"/>
            </a:br>
            <a:r>
              <a:rPr lang="en-US" altLang="zh-CN" sz="1600" dirty="0" smtClean="0"/>
              <a:t>Iterative Process</a:t>
            </a:r>
            <a:endParaRPr lang="zh-CN" altLang="en-US" dirty="0"/>
          </a:p>
        </p:txBody>
      </p:sp>
    </p:spTree>
    <p:extLst>
      <p:ext uri="{BB962C8B-B14F-4D97-AF65-F5344CB8AC3E}">
        <p14:creationId xmlns:p14="http://schemas.microsoft.com/office/powerpoint/2010/main" val="1504440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架构的文档化：</a:t>
            </a:r>
            <a:endParaRPr lang="en-US" altLang="zh-CN" dirty="0"/>
          </a:p>
          <a:p>
            <a:pPr lvl="1"/>
            <a:r>
              <a:rPr lang="zh-CN" altLang="en-US" dirty="0"/>
              <a:t>软件架构</a:t>
            </a:r>
            <a:r>
              <a:rPr lang="zh-CN" altLang="en-US" dirty="0" smtClean="0"/>
              <a:t>文档。</a:t>
            </a:r>
            <a:endParaRPr lang="en-US" altLang="zh-CN" dirty="0"/>
          </a:p>
          <a:p>
            <a:pPr lvl="1"/>
            <a:r>
              <a:rPr lang="zh-CN" altLang="en-US" dirty="0"/>
              <a:t>软件设计</a:t>
            </a:r>
            <a:r>
              <a:rPr lang="zh-CN" altLang="en-US" dirty="0" smtClean="0"/>
              <a:t>准则。</a:t>
            </a:r>
            <a:endParaRPr lang="zh-CN" altLang="en-US" dirty="0"/>
          </a:p>
        </p:txBody>
      </p:sp>
      <p:sp>
        <p:nvSpPr>
          <p:cNvPr id="3" name="标题 2"/>
          <p:cNvSpPr>
            <a:spLocks noGrp="1"/>
          </p:cNvSpPr>
          <p:nvPr>
            <p:ph type="title"/>
          </p:nvPr>
        </p:nvSpPr>
        <p:spPr/>
        <p:txBody>
          <a:bodyPr/>
          <a:lstStyle/>
          <a:p>
            <a:r>
              <a:rPr lang="zh-CN" altLang="en-US" dirty="0" smtClean="0"/>
              <a:t>架构的文档化</a:t>
            </a:r>
            <a:r>
              <a:rPr lang="en-US" altLang="zh-CN" dirty="0"/>
              <a:t/>
            </a:r>
            <a:br>
              <a:rPr lang="en-US" altLang="zh-CN" dirty="0"/>
            </a:br>
            <a:r>
              <a:rPr lang="en-US" altLang="zh-CN" sz="1600" dirty="0"/>
              <a:t>Documenting the architecture</a:t>
            </a:r>
            <a:endParaRPr lang="zh-CN" altLang="en-US" sz="1600" dirty="0"/>
          </a:p>
        </p:txBody>
      </p:sp>
    </p:spTree>
    <p:extLst>
      <p:ext uri="{BB962C8B-B14F-4D97-AF65-F5344CB8AC3E}">
        <p14:creationId xmlns:p14="http://schemas.microsoft.com/office/powerpoint/2010/main" val="3304904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358775" indent="-358775">
              <a:lnSpc>
                <a:spcPct val="120000"/>
              </a:lnSpc>
            </a:pPr>
            <a:r>
              <a:rPr lang="zh-CN" altLang="en-US" sz="1400" dirty="0" smtClean="0"/>
              <a:t>标题</a:t>
            </a:r>
            <a:endParaRPr lang="en-US" altLang="zh-CN" sz="1400" dirty="0" smtClean="0"/>
          </a:p>
          <a:p>
            <a:pPr marL="358775" indent="-358775">
              <a:lnSpc>
                <a:spcPct val="120000"/>
              </a:lnSpc>
            </a:pPr>
            <a:r>
              <a:rPr lang="zh-CN" altLang="en-US" sz="1400" dirty="0" smtClean="0"/>
              <a:t>变更历史</a:t>
            </a:r>
            <a:endParaRPr lang="en-US" altLang="zh-CN" sz="1400" dirty="0" smtClean="0"/>
          </a:p>
          <a:p>
            <a:pPr marL="358775" indent="-358775">
              <a:lnSpc>
                <a:spcPct val="120000"/>
              </a:lnSpc>
            </a:pPr>
            <a:r>
              <a:rPr lang="zh-CN" altLang="en-US" sz="1400" dirty="0" smtClean="0"/>
              <a:t>目录</a:t>
            </a:r>
            <a:endParaRPr lang="en-US" altLang="zh-CN" sz="1400" dirty="0" smtClean="0"/>
          </a:p>
          <a:p>
            <a:pPr marL="358775" indent="-358775">
              <a:lnSpc>
                <a:spcPct val="120000"/>
              </a:lnSpc>
            </a:pPr>
            <a:r>
              <a:rPr lang="zh-CN" altLang="en-US" sz="1400" dirty="0" smtClean="0"/>
              <a:t>图清单</a:t>
            </a:r>
            <a:endParaRPr lang="en-US" altLang="zh-CN" sz="1400" dirty="0" smtClean="0"/>
          </a:p>
          <a:p>
            <a:pPr marL="360000" indent="-360000">
              <a:lnSpc>
                <a:spcPct val="120000"/>
              </a:lnSpc>
              <a:buFont typeface="+mj-lt"/>
              <a:buAutoNum type="arabicPeriod"/>
            </a:pPr>
            <a:r>
              <a:rPr lang="zh-CN" altLang="en-US" sz="1400" dirty="0" smtClean="0"/>
              <a:t>范围</a:t>
            </a:r>
            <a:endParaRPr lang="en-US" altLang="zh-CN" sz="1400" dirty="0" smtClean="0"/>
          </a:p>
          <a:p>
            <a:pPr marL="360000" indent="-360000">
              <a:lnSpc>
                <a:spcPct val="120000"/>
              </a:lnSpc>
              <a:buFont typeface="+mj-lt"/>
              <a:buAutoNum type="arabicPeriod"/>
            </a:pPr>
            <a:r>
              <a:rPr lang="zh-CN" altLang="en-US" sz="1400" dirty="0" smtClean="0"/>
              <a:t>引用</a:t>
            </a:r>
            <a:endParaRPr lang="en-US" altLang="zh-CN" sz="1400" dirty="0" smtClean="0"/>
          </a:p>
          <a:p>
            <a:pPr marL="360000" indent="-360000">
              <a:lnSpc>
                <a:spcPct val="120000"/>
              </a:lnSpc>
              <a:buFont typeface="+mj-lt"/>
              <a:buAutoNum type="arabicPeriod"/>
            </a:pPr>
            <a:r>
              <a:rPr lang="zh-CN" altLang="en-US" sz="1400" dirty="0" smtClean="0"/>
              <a:t>软件架构</a:t>
            </a:r>
            <a:endParaRPr lang="en-US" altLang="zh-CN" sz="1400" dirty="0" smtClean="0"/>
          </a:p>
          <a:p>
            <a:pPr marL="360000" indent="-360000">
              <a:lnSpc>
                <a:spcPct val="120000"/>
              </a:lnSpc>
              <a:buFont typeface="+mj-lt"/>
              <a:buAutoNum type="arabicPeriod"/>
            </a:pPr>
            <a:r>
              <a:rPr lang="zh-CN" altLang="en-US" sz="1400" dirty="0" smtClean="0"/>
              <a:t>架构目标与约束</a:t>
            </a:r>
            <a:endParaRPr lang="en-US" altLang="zh-CN" sz="1400" dirty="0" smtClean="0"/>
          </a:p>
          <a:p>
            <a:pPr marL="360000" indent="-360000">
              <a:lnSpc>
                <a:spcPct val="120000"/>
              </a:lnSpc>
              <a:buFont typeface="+mj-lt"/>
              <a:buAutoNum type="arabicPeriod"/>
            </a:pPr>
            <a:r>
              <a:rPr lang="zh-CN" altLang="en-US" sz="1400" dirty="0" smtClean="0"/>
              <a:t>逻辑架构</a:t>
            </a:r>
            <a:endParaRPr lang="en-US" altLang="zh-CN" sz="1400" dirty="0" smtClean="0"/>
          </a:p>
          <a:p>
            <a:pPr marL="360000" indent="-360000">
              <a:lnSpc>
                <a:spcPct val="120000"/>
              </a:lnSpc>
              <a:buFont typeface="+mj-lt"/>
              <a:buAutoNum type="arabicPeriod"/>
            </a:pPr>
            <a:r>
              <a:rPr lang="zh-CN" altLang="en-US" sz="1400" dirty="0" smtClean="0"/>
              <a:t>过程架构</a:t>
            </a:r>
            <a:endParaRPr lang="en-US" altLang="zh-CN" sz="1400" dirty="0" smtClean="0"/>
          </a:p>
          <a:p>
            <a:pPr marL="360000" indent="-360000">
              <a:lnSpc>
                <a:spcPct val="120000"/>
              </a:lnSpc>
              <a:buFont typeface="+mj-lt"/>
              <a:buAutoNum type="arabicPeriod"/>
            </a:pPr>
            <a:r>
              <a:rPr lang="zh-CN" altLang="en-US" sz="1400" dirty="0" smtClean="0"/>
              <a:t>开发架构</a:t>
            </a:r>
            <a:endParaRPr lang="en-US" altLang="zh-CN" sz="1400" dirty="0" smtClean="0"/>
          </a:p>
          <a:p>
            <a:pPr marL="360000" indent="-360000">
              <a:lnSpc>
                <a:spcPct val="120000"/>
              </a:lnSpc>
              <a:buFont typeface="+mj-lt"/>
              <a:buAutoNum type="arabicPeriod"/>
            </a:pPr>
            <a:r>
              <a:rPr lang="zh-CN" altLang="en-US" sz="1400" dirty="0" smtClean="0"/>
              <a:t>物理架构</a:t>
            </a:r>
            <a:endParaRPr lang="en-US" altLang="zh-CN" sz="1400" dirty="0" smtClean="0"/>
          </a:p>
          <a:p>
            <a:pPr marL="360000" indent="-360000">
              <a:lnSpc>
                <a:spcPct val="120000"/>
              </a:lnSpc>
              <a:buFont typeface="+mj-lt"/>
              <a:buAutoNum type="arabicPeriod"/>
            </a:pPr>
            <a:r>
              <a:rPr lang="zh-CN" altLang="en-US" sz="1400" dirty="0" smtClean="0"/>
              <a:t>场景</a:t>
            </a:r>
            <a:endParaRPr lang="en-US" altLang="zh-CN" sz="1400" dirty="0" smtClean="0"/>
          </a:p>
          <a:p>
            <a:pPr marL="360000" indent="-360000">
              <a:lnSpc>
                <a:spcPct val="120000"/>
              </a:lnSpc>
              <a:buFont typeface="+mj-lt"/>
              <a:buAutoNum type="arabicPeriod"/>
            </a:pPr>
            <a:r>
              <a:rPr lang="zh-CN" altLang="en-US" sz="1400" dirty="0" smtClean="0"/>
              <a:t>规模及性能</a:t>
            </a:r>
            <a:endParaRPr lang="en-US" altLang="zh-CN" sz="1400" dirty="0" smtClean="0"/>
          </a:p>
          <a:p>
            <a:pPr marL="360000" indent="-360000">
              <a:lnSpc>
                <a:spcPct val="120000"/>
              </a:lnSpc>
              <a:buFont typeface="+mj-lt"/>
              <a:buAutoNum type="arabicPeriod"/>
            </a:pPr>
            <a:r>
              <a:rPr lang="zh-CN" altLang="en-US" sz="1400" dirty="0" smtClean="0"/>
              <a:t>质量</a:t>
            </a:r>
            <a:endParaRPr lang="en-US" altLang="zh-CN" sz="1400" dirty="0" smtClean="0"/>
          </a:p>
          <a:p>
            <a:pPr marL="358775" indent="-358775">
              <a:lnSpc>
                <a:spcPct val="120000"/>
              </a:lnSpc>
            </a:pPr>
            <a:r>
              <a:rPr lang="zh-CN" altLang="en-US" sz="1400" dirty="0" smtClean="0"/>
              <a:t>附录</a:t>
            </a:r>
            <a:endParaRPr lang="en-US" altLang="zh-CN" sz="1400" dirty="0" smtClean="0"/>
          </a:p>
          <a:p>
            <a:pPr marL="717550" lvl="1" indent="-342900">
              <a:lnSpc>
                <a:spcPct val="120000"/>
              </a:lnSpc>
              <a:buFont typeface="+mj-lt"/>
              <a:buAutoNum type="alphaUcPeriod"/>
            </a:pPr>
            <a:r>
              <a:rPr lang="zh-CN" altLang="en-US" sz="1200" dirty="0" smtClean="0"/>
              <a:t>缩写词表</a:t>
            </a:r>
            <a:endParaRPr lang="en-US" altLang="zh-CN" sz="1200" dirty="0" smtClean="0"/>
          </a:p>
          <a:p>
            <a:pPr marL="717550" lvl="1" indent="-342900">
              <a:lnSpc>
                <a:spcPct val="120000"/>
              </a:lnSpc>
              <a:buFont typeface="+mj-lt"/>
              <a:buAutoNum type="alphaUcPeriod"/>
            </a:pPr>
            <a:r>
              <a:rPr lang="zh-CN" altLang="en-US" sz="1200" dirty="0" smtClean="0"/>
              <a:t>定义</a:t>
            </a:r>
            <a:endParaRPr lang="en-US" altLang="zh-CN" sz="1200" dirty="0" smtClean="0"/>
          </a:p>
          <a:p>
            <a:pPr marL="717550" lvl="1" indent="-342900">
              <a:lnSpc>
                <a:spcPct val="120000"/>
              </a:lnSpc>
              <a:buFont typeface="+mj-lt"/>
              <a:buAutoNum type="alphaUcPeriod"/>
            </a:pPr>
            <a:r>
              <a:rPr lang="zh-CN" altLang="en-US" sz="1200" dirty="0" smtClean="0"/>
              <a:t>设计原则</a:t>
            </a:r>
            <a:endParaRPr lang="zh-CN" altLang="en-US" sz="1200" dirty="0"/>
          </a:p>
        </p:txBody>
      </p:sp>
      <p:sp>
        <p:nvSpPr>
          <p:cNvPr id="4" name="标题 3"/>
          <p:cNvSpPr>
            <a:spLocks noGrp="1"/>
          </p:cNvSpPr>
          <p:nvPr>
            <p:ph type="title"/>
          </p:nvPr>
        </p:nvSpPr>
        <p:spPr/>
        <p:txBody>
          <a:bodyPr>
            <a:normAutofit/>
          </a:bodyPr>
          <a:lstStyle/>
          <a:p>
            <a:r>
              <a:rPr lang="zh-CN" altLang="en-US" sz="2400" dirty="0"/>
              <a:t> 软件架构文档</a:t>
            </a:r>
            <a:r>
              <a:rPr lang="zh-CN" altLang="en-US" sz="2400" dirty="0" smtClean="0"/>
              <a:t>提纲</a:t>
            </a:r>
            <a:r>
              <a:rPr lang="en-US" altLang="zh-CN" sz="2400" dirty="0" smtClean="0"/>
              <a:t/>
            </a:r>
            <a:br>
              <a:rPr lang="en-US" altLang="zh-CN" sz="2400" dirty="0" smtClean="0"/>
            </a:br>
            <a:r>
              <a:rPr lang="en-US" altLang="zh-CN" sz="1600" dirty="0" smtClean="0"/>
              <a:t>Outline of a SAD</a:t>
            </a:r>
            <a:endParaRPr lang="zh-CN" altLang="en-US" sz="1600" dirty="0"/>
          </a:p>
        </p:txBody>
      </p:sp>
    </p:spTree>
    <p:extLst>
      <p:ext uri="{BB962C8B-B14F-4D97-AF65-F5344CB8AC3E}">
        <p14:creationId xmlns:p14="http://schemas.microsoft.com/office/powerpoint/2010/main" val="198390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
            </a:r>
            <a:br>
              <a:rPr lang="en-US" altLang="zh-CN" dirty="0" smtClean="0"/>
            </a:br>
            <a:r>
              <a:rPr lang="en-US" altLang="zh-CN" sz="1600" dirty="0" smtClean="0"/>
              <a:t>Conclusion</a:t>
            </a:r>
            <a:endParaRPr lang="zh-CN" altLang="en-US" dirty="0"/>
          </a:p>
        </p:txBody>
      </p:sp>
      <p:sp>
        <p:nvSpPr>
          <p:cNvPr id="3" name="文本占位符 2"/>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3752319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altLang="zh-CN" dirty="0" smtClean="0"/>
              <a:t>4+1</a:t>
            </a:r>
            <a:r>
              <a:rPr lang="zh-CN" altLang="en-US" dirty="0" smtClean="0"/>
              <a:t>”视图模型是从不同的视角、使用</a:t>
            </a:r>
            <a:r>
              <a:rPr lang="zh-CN" altLang="en-US" dirty="0"/>
              <a:t>多个并发的视图来组织软件架构的</a:t>
            </a:r>
            <a:r>
              <a:rPr lang="zh-CN" altLang="en-US" dirty="0" smtClean="0"/>
              <a:t>描述。</a:t>
            </a:r>
            <a:endParaRPr lang="en-US" altLang="zh-CN" dirty="0" smtClean="0"/>
          </a:p>
          <a:p>
            <a:r>
              <a:rPr lang="zh-CN" altLang="en-US" dirty="0" smtClean="0"/>
              <a:t>“</a:t>
            </a:r>
            <a:r>
              <a:rPr lang="en-US" altLang="zh-CN" dirty="0" smtClean="0"/>
              <a:t>4+1</a:t>
            </a:r>
            <a:r>
              <a:rPr lang="zh-CN" altLang="en-US" dirty="0" smtClean="0"/>
              <a:t>”视图模型具有普遍适用性，实践证明能</a:t>
            </a:r>
            <a:r>
              <a:rPr lang="zh-CN" altLang="en-US" dirty="0"/>
              <a:t>在许多大型项目中成功</a:t>
            </a:r>
            <a:r>
              <a:rPr lang="zh-CN" altLang="en-US" dirty="0" smtClean="0"/>
              <a:t>运用。</a:t>
            </a:r>
            <a:endParaRPr lang="en-US" altLang="zh-CN" dirty="0" smtClean="0"/>
          </a:p>
        </p:txBody>
      </p:sp>
      <p:sp>
        <p:nvSpPr>
          <p:cNvPr id="3" name="标题 2"/>
          <p:cNvSpPr>
            <a:spLocks noGrp="1"/>
          </p:cNvSpPr>
          <p:nvPr>
            <p:ph type="title"/>
          </p:nvPr>
        </p:nvSpPr>
        <p:spPr/>
        <p:txBody>
          <a:bodyPr/>
          <a:lstStyle/>
          <a:p>
            <a:r>
              <a:rPr lang="zh-CN" altLang="en-US" dirty="0" smtClean="0"/>
              <a:t>总结</a:t>
            </a:r>
            <a:r>
              <a:rPr lang="en-US" altLang="zh-CN" dirty="0" smtClean="0"/>
              <a:t/>
            </a:r>
            <a:br>
              <a:rPr lang="en-US" altLang="zh-CN" dirty="0" smtClean="0"/>
            </a:br>
            <a:r>
              <a:rPr lang="en-US" altLang="zh-CN" sz="1600" dirty="0" smtClean="0"/>
              <a:t>Conclusion</a:t>
            </a:r>
            <a:endParaRPr lang="zh-CN" altLang="en-US" sz="1600" dirty="0"/>
          </a:p>
        </p:txBody>
      </p:sp>
    </p:spTree>
    <p:extLst>
      <p:ext uri="{BB962C8B-B14F-4D97-AF65-F5344CB8AC3E}">
        <p14:creationId xmlns:p14="http://schemas.microsoft.com/office/powerpoint/2010/main" val="3682811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59632" y="4653136"/>
            <a:ext cx="6624736" cy="1159024"/>
          </a:xfrm>
        </p:spPr>
        <p:txBody>
          <a:bodyPr>
            <a:normAutofit/>
          </a:bodyPr>
          <a:lstStyle/>
          <a:p>
            <a:pPr algn="ctr"/>
            <a:r>
              <a:rPr lang="zh-CN" altLang="en-US" dirty="0" smtClean="0"/>
              <a:t>“</a:t>
            </a:r>
            <a:r>
              <a:rPr lang="en-US" altLang="zh-CN" dirty="0" smtClean="0"/>
              <a:t>4+1</a:t>
            </a:r>
            <a:r>
              <a:rPr lang="zh-CN" altLang="en-US" dirty="0" smtClean="0"/>
              <a:t>”视图</a:t>
            </a:r>
            <a:r>
              <a:rPr lang="zh-CN" altLang="en-US" dirty="0"/>
              <a:t>模型</a:t>
            </a:r>
            <a:r>
              <a:rPr lang="zh-CN" altLang="en-US" dirty="0" smtClean="0"/>
              <a:t>一览表</a:t>
            </a:r>
            <a:r>
              <a:rPr lang="en-US" altLang="zh-CN" dirty="0" smtClean="0"/>
              <a:t/>
            </a:r>
            <a:br>
              <a:rPr lang="en-US" altLang="zh-CN" dirty="0" smtClean="0"/>
            </a:br>
            <a:r>
              <a:rPr lang="en-US" altLang="zh-CN" sz="1600" dirty="0" smtClean="0"/>
              <a:t>Summary of the “4+1” View Model</a:t>
            </a:r>
            <a:endParaRPr lang="zh-CN" altLang="en-US" dirty="0"/>
          </a:p>
        </p:txBody>
      </p:sp>
      <p:pic>
        <p:nvPicPr>
          <p:cNvPr id="1026" name="Picture 2" descr="表 1 － &quot;4＋1&quot;视图模型一览表"/>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2883" y="1412776"/>
            <a:ext cx="695823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26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框架、架构和设计模式的区别？</a:t>
            </a:r>
            <a:endParaRPr lang="en-US" altLang="zh-CN" dirty="0" smtClean="0"/>
          </a:p>
          <a:p>
            <a:r>
              <a:rPr lang="zh-CN" altLang="en-US" dirty="0" smtClean="0"/>
              <a:t>软件架构文档中的视图是否越多越好？</a:t>
            </a:r>
            <a:endParaRPr lang="zh-CN" altLang="en-US" dirty="0"/>
          </a:p>
        </p:txBody>
      </p:sp>
      <p:sp>
        <p:nvSpPr>
          <p:cNvPr id="3" name="标题 2"/>
          <p:cNvSpPr>
            <a:spLocks noGrp="1"/>
          </p:cNvSpPr>
          <p:nvPr>
            <p:ph type="title"/>
          </p:nvPr>
        </p:nvSpPr>
        <p:spPr/>
        <p:txBody>
          <a:bodyPr/>
          <a:lstStyle/>
          <a:p>
            <a:r>
              <a:rPr lang="zh-CN" altLang="en-US" dirty="0" smtClean="0"/>
              <a:t>思考题</a:t>
            </a:r>
            <a:r>
              <a:rPr lang="en-US" altLang="zh-CN" dirty="0" smtClean="0"/>
              <a:t/>
            </a:r>
            <a:br>
              <a:rPr lang="en-US" altLang="zh-CN" dirty="0" smtClean="0"/>
            </a:br>
            <a:r>
              <a:rPr lang="en-US" altLang="zh-CN" sz="1600" dirty="0" smtClean="0"/>
              <a:t>Questions</a:t>
            </a:r>
            <a:r>
              <a:rPr lang="en-US" altLang="zh-CN" sz="2400" dirty="0" smtClean="0"/>
              <a:t/>
            </a:r>
            <a:br>
              <a:rPr lang="en-US" altLang="zh-CN" sz="2400" dirty="0" smtClean="0"/>
            </a:br>
            <a:endParaRPr lang="zh-CN" altLang="en-US" dirty="0"/>
          </a:p>
        </p:txBody>
      </p:sp>
    </p:spTree>
    <p:extLst>
      <p:ext uri="{BB962C8B-B14F-4D97-AF65-F5344CB8AC3E}">
        <p14:creationId xmlns:p14="http://schemas.microsoft.com/office/powerpoint/2010/main" val="2429307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a:xfrm>
            <a:off x="827584" y="1628801"/>
            <a:ext cx="7056784" cy="3240360"/>
          </a:xfrm>
          <a:prstGeom prst="rect">
            <a:avLst/>
          </a:prstGeom>
        </p:spPr>
        <p:txBody>
          <a:bodyPr anchor="t" anchorCtr="0">
            <a:normAutofit/>
          </a:bodyPr>
          <a:lstStyle>
            <a:lvl1pPr marL="18288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800" kern="1200" baseline="0">
                <a:solidFill>
                  <a:schemeClr val="tx1">
                    <a:lumMod val="85000"/>
                  </a:schemeClr>
                </a:solidFill>
                <a:latin typeface="Times New Roman" pitchFamily="18" charset="0"/>
                <a:ea typeface="楷体" pitchFamily="49" charset="-122"/>
                <a:cs typeface="+mn-cs"/>
              </a:defRPr>
            </a:lvl1pPr>
            <a:lvl2pPr marL="41148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Times New Roman" pitchFamily="18" charset="0"/>
                <a:ea typeface="楷体" pitchFamily="49" charset="-122"/>
                <a:cs typeface="+mn-cs"/>
              </a:defRPr>
            </a:lvl2pPr>
            <a:lvl3pPr marL="59436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Times New Roman" pitchFamily="18" charset="0"/>
                <a:ea typeface="楷体" pitchFamily="49" charset="-122"/>
                <a:cs typeface="+mn-cs"/>
              </a:defRPr>
            </a:lvl3pPr>
            <a:lvl4pPr marL="77724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Times New Roman" pitchFamily="18" charset="0"/>
                <a:ea typeface="楷体" pitchFamily="49" charset="-122"/>
                <a:cs typeface="+mn-cs"/>
              </a:defRPr>
            </a:lvl4pPr>
            <a:lvl5pPr marL="960120" indent="-182880" algn="l" defTabSz="914400" rtl="0" eaLnBrk="1" latinLnBrk="0" hangingPunct="1">
              <a:lnSpc>
                <a:spcPct val="150000"/>
              </a:lnSpc>
              <a:spcBef>
                <a:spcPct val="20000"/>
              </a:spcBef>
              <a:buClr>
                <a:schemeClr val="tx1">
                  <a:lumMod val="50000"/>
                  <a:lumOff val="50000"/>
                </a:schemeClr>
              </a:buClr>
              <a:buFont typeface="Wingdings" pitchFamily="2" charset="2"/>
              <a:buChar char="§"/>
              <a:defRPr sz="1400" kern="1200" baseline="0">
                <a:solidFill>
                  <a:schemeClr val="tx1">
                    <a:lumMod val="85000"/>
                  </a:schemeClr>
                </a:solidFill>
                <a:latin typeface="Times New Roman" pitchFamily="18" charset="0"/>
                <a:ea typeface="楷体" pitchFamily="49" charset="-122"/>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r>
              <a:rPr lang="en-US" altLang="zh-CN" sz="1400" dirty="0" smtClean="0">
                <a:cs typeface="Times New Roman" pitchFamily="18" charset="0"/>
              </a:rPr>
              <a:t>Philippe </a:t>
            </a:r>
            <a:r>
              <a:rPr lang="en-US" altLang="zh-CN" sz="1400" dirty="0" err="1" smtClean="0">
                <a:cs typeface="Times New Roman" pitchFamily="18" charset="0"/>
              </a:rPr>
              <a:t>Kruchten</a:t>
            </a:r>
            <a:r>
              <a:rPr lang="en-US" altLang="zh-CN" sz="1400" dirty="0" smtClean="0">
                <a:cs typeface="Times New Roman" pitchFamily="18" charset="0"/>
              </a:rPr>
              <a:t>. Architectural Blueprints – The “4+1” View Model of Software Architecture [J]. IEEE Software, 1995, 12 (6): 42 – 50.</a:t>
            </a:r>
          </a:p>
          <a:p>
            <a:r>
              <a:rPr lang="en-US" altLang="zh-CN" sz="1400" dirty="0" smtClean="0">
                <a:cs typeface="Times New Roman" pitchFamily="18" charset="0"/>
              </a:rPr>
              <a:t>IBM Corporation. </a:t>
            </a:r>
            <a:r>
              <a:rPr lang="zh-CN" altLang="en-US" sz="1400" dirty="0" smtClean="0">
                <a:cs typeface="Times New Roman" pitchFamily="18" charset="0"/>
              </a:rPr>
              <a:t>架构蓝图</a:t>
            </a:r>
            <a:r>
              <a:rPr lang="en-US" altLang="zh-CN" sz="1400" dirty="0" smtClean="0">
                <a:cs typeface="Times New Roman" pitchFamily="18" charset="0"/>
              </a:rPr>
              <a:t>——</a:t>
            </a:r>
            <a:r>
              <a:rPr lang="zh-CN" altLang="en-US" sz="1400" dirty="0" smtClean="0">
                <a:cs typeface="Times New Roman" pitchFamily="18" charset="0"/>
              </a:rPr>
              <a:t>软件架构“</a:t>
            </a:r>
            <a:r>
              <a:rPr lang="en-US" altLang="zh-CN" sz="1400" dirty="0" smtClean="0">
                <a:cs typeface="Times New Roman" pitchFamily="18" charset="0"/>
              </a:rPr>
              <a:t>4+1</a:t>
            </a:r>
            <a:r>
              <a:rPr lang="zh-CN" altLang="en-US" sz="1400" dirty="0" smtClean="0">
                <a:cs typeface="Times New Roman" pitchFamily="18" charset="0"/>
              </a:rPr>
              <a:t>”视图模型 </a:t>
            </a:r>
            <a:r>
              <a:rPr lang="en-US" altLang="zh-CN" sz="1400" dirty="0" smtClean="0">
                <a:cs typeface="Times New Roman" pitchFamily="18" charset="0"/>
              </a:rPr>
              <a:t>[EB/OL]. [2005-01-01]. http://www.ibm.com/developerworks/cn/rational/r-4p1-view/.</a:t>
            </a:r>
          </a:p>
          <a:p>
            <a:r>
              <a:rPr lang="zh-CN" altLang="en-US" sz="1400" dirty="0" smtClean="0">
                <a:cs typeface="Times New Roman" pitchFamily="18" charset="0"/>
              </a:rPr>
              <a:t>温昱</a:t>
            </a:r>
            <a:r>
              <a:rPr lang="en-US" altLang="zh-CN" sz="1400" dirty="0" smtClean="0">
                <a:cs typeface="Times New Roman" pitchFamily="18" charset="0"/>
              </a:rPr>
              <a:t>. </a:t>
            </a:r>
            <a:r>
              <a:rPr lang="zh-CN" altLang="en-US" sz="1400" dirty="0" smtClean="0">
                <a:cs typeface="Times New Roman" pitchFamily="18" charset="0"/>
              </a:rPr>
              <a:t>运用</a:t>
            </a:r>
            <a:r>
              <a:rPr lang="en-US" altLang="zh-CN" sz="1400" dirty="0" smtClean="0">
                <a:cs typeface="Times New Roman" pitchFamily="18" charset="0"/>
              </a:rPr>
              <a:t>RUP 4+1</a:t>
            </a:r>
            <a:r>
              <a:rPr lang="zh-CN" altLang="en-US" sz="1400" dirty="0" smtClean="0">
                <a:cs typeface="Times New Roman" pitchFamily="18" charset="0"/>
              </a:rPr>
              <a:t>视图方法进行软件架构设计 </a:t>
            </a:r>
            <a:r>
              <a:rPr lang="en-US" altLang="zh-CN" sz="1400" dirty="0" smtClean="0">
                <a:cs typeface="Times New Roman" pitchFamily="18" charset="0"/>
              </a:rPr>
              <a:t>[EB/OL]. [2006-07-20]. http://www.ibm.com/developerworks/cn/rational/06/r-wenyu/index.html.</a:t>
            </a:r>
          </a:p>
          <a:p>
            <a:r>
              <a:rPr lang="en-US" altLang="zh-CN" sz="1400" dirty="0" smtClean="0">
                <a:cs typeface="Times New Roman" pitchFamily="18" charset="0"/>
              </a:rPr>
              <a:t>Craig </a:t>
            </a:r>
            <a:r>
              <a:rPr lang="en-US" altLang="zh-CN" sz="1400" dirty="0" err="1" smtClean="0">
                <a:cs typeface="Times New Roman" pitchFamily="18" charset="0"/>
              </a:rPr>
              <a:t>Larman</a:t>
            </a:r>
            <a:r>
              <a:rPr lang="en-US" altLang="zh-CN" sz="1400" dirty="0" smtClean="0">
                <a:cs typeface="Times New Roman" pitchFamily="18" charset="0"/>
              </a:rPr>
              <a:t>. Applying UML and Patterns: An Introduction to Object-Oriented Analysis and Design and Iterative Development, Third Edition [M]. </a:t>
            </a:r>
            <a:r>
              <a:rPr lang="zh-CN" altLang="en-US" sz="1400" dirty="0" smtClean="0">
                <a:cs typeface="Times New Roman" pitchFamily="18" charset="0"/>
              </a:rPr>
              <a:t>北京</a:t>
            </a:r>
            <a:r>
              <a:rPr lang="en-US" altLang="zh-CN" sz="1400" dirty="0" smtClean="0">
                <a:cs typeface="Times New Roman" pitchFamily="18" charset="0"/>
              </a:rPr>
              <a:t>: </a:t>
            </a:r>
            <a:r>
              <a:rPr lang="zh-CN" altLang="en-US" sz="1400" dirty="0" smtClean="0">
                <a:cs typeface="Times New Roman" pitchFamily="18" charset="0"/>
              </a:rPr>
              <a:t>机械工业出版社</a:t>
            </a:r>
            <a:r>
              <a:rPr lang="en-US" altLang="zh-CN" sz="1400" dirty="0" smtClean="0">
                <a:cs typeface="Times New Roman" pitchFamily="18" charset="0"/>
              </a:rPr>
              <a:t>, 2006.</a:t>
            </a:r>
          </a:p>
        </p:txBody>
      </p:sp>
      <p:sp>
        <p:nvSpPr>
          <p:cNvPr id="6" name="标题 5"/>
          <p:cNvSpPr>
            <a:spLocks noGrp="1"/>
          </p:cNvSpPr>
          <p:nvPr>
            <p:ph type="title"/>
          </p:nvPr>
        </p:nvSpPr>
        <p:spPr>
          <a:xfrm>
            <a:off x="971600" y="548680"/>
            <a:ext cx="4320480" cy="720080"/>
          </a:xfrm>
        </p:spPr>
        <p:txBody>
          <a:bodyPr>
            <a:normAutofit fontScale="90000"/>
          </a:bodyPr>
          <a:lstStyle/>
          <a:p>
            <a:pPr algn="l"/>
            <a:r>
              <a:rPr lang="zh-CN" altLang="en-US" dirty="0"/>
              <a:t>参考</a:t>
            </a:r>
            <a:r>
              <a:rPr lang="zh-CN" altLang="en-US" dirty="0" smtClean="0"/>
              <a:t>文献</a:t>
            </a:r>
            <a:endParaRPr lang="zh-CN" altLang="en-US" dirty="0"/>
          </a:p>
        </p:txBody>
      </p:sp>
    </p:spTree>
    <p:extLst>
      <p:ext uri="{BB962C8B-B14F-4D97-AF65-F5344CB8AC3E}">
        <p14:creationId xmlns:p14="http://schemas.microsoft.com/office/powerpoint/2010/main" val="253486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548680"/>
            <a:ext cx="4320480" cy="720080"/>
          </a:xfrm>
        </p:spPr>
        <p:txBody>
          <a:bodyPr>
            <a:normAutofit fontScale="90000"/>
          </a:bodyPr>
          <a:lstStyle/>
          <a:p>
            <a:pPr algn="l"/>
            <a:r>
              <a:rPr lang="zh-CN" altLang="en-US" dirty="0" smtClean="0"/>
              <a:t>主要内容</a:t>
            </a:r>
            <a:endParaRPr lang="zh-CN" altLang="en-US" dirty="0"/>
          </a:p>
        </p:txBody>
      </p:sp>
      <p:sp>
        <p:nvSpPr>
          <p:cNvPr id="3" name="TextBox 2"/>
          <p:cNvSpPr txBox="1"/>
          <p:nvPr/>
        </p:nvSpPr>
        <p:spPr>
          <a:xfrm>
            <a:off x="971600" y="1628800"/>
            <a:ext cx="6480720" cy="2169825"/>
          </a:xfrm>
          <a:prstGeom prst="rect">
            <a:avLst/>
          </a:prstGeom>
          <a:noFill/>
        </p:spPr>
        <p:txBody>
          <a:bodyPr wrap="square" rtlCol="0">
            <a:spAutoFit/>
          </a:bodyPr>
          <a:lstStyle/>
          <a:p>
            <a:pPr marL="400050" indent="-400050">
              <a:lnSpc>
                <a:spcPct val="150000"/>
              </a:lnSpc>
              <a:buFont typeface="+mj-ea"/>
              <a:buAutoNum type="ea1JpnChsDbPeriod"/>
            </a:pPr>
            <a:r>
              <a:rPr lang="zh-CN" altLang="en-US" dirty="0" smtClean="0">
                <a:latin typeface="楷体" pitchFamily="49" charset="-122"/>
                <a:ea typeface="楷体" pitchFamily="49" charset="-122"/>
              </a:rPr>
              <a:t>背景</a:t>
            </a:r>
            <a:endParaRPr lang="en-US" altLang="zh-CN" dirty="0" smtClean="0">
              <a:latin typeface="楷体" pitchFamily="49" charset="-122"/>
              <a:ea typeface="楷体" pitchFamily="49" charset="-122"/>
            </a:endParaRPr>
          </a:p>
          <a:p>
            <a:pPr marL="400050" indent="-400050">
              <a:lnSpc>
                <a:spcPct val="150000"/>
              </a:lnSpc>
              <a:buFont typeface="+mj-ea"/>
              <a:buAutoNum type="ea1JpnChsDbPeriod"/>
            </a:pPr>
            <a:r>
              <a:rPr lang="zh-CN" altLang="en-US" dirty="0" smtClean="0">
                <a:latin typeface="楷体" pitchFamily="49" charset="-122"/>
                <a:ea typeface="楷体" pitchFamily="49" charset="-122"/>
              </a:rPr>
              <a:t>视图模型</a:t>
            </a:r>
            <a:endParaRPr lang="en-US" altLang="zh-CN" dirty="0" smtClean="0">
              <a:latin typeface="楷体" pitchFamily="49" charset="-122"/>
              <a:ea typeface="楷体" pitchFamily="49" charset="-122"/>
            </a:endParaRPr>
          </a:p>
          <a:p>
            <a:pPr marL="400050" indent="-400050">
              <a:lnSpc>
                <a:spcPct val="150000"/>
              </a:lnSpc>
              <a:buFont typeface="+mj-ea"/>
              <a:buAutoNum type="ea1JpnChsDbPeriod"/>
            </a:pPr>
            <a:r>
              <a:rPr lang="zh-CN" altLang="en-US" dirty="0" smtClean="0">
                <a:latin typeface="楷体" pitchFamily="49" charset="-122"/>
                <a:ea typeface="楷体" pitchFamily="49" charset="-122"/>
              </a:rPr>
              <a:t>视图间的关联</a:t>
            </a:r>
            <a:endParaRPr lang="en-US" altLang="zh-CN" dirty="0" smtClean="0">
              <a:latin typeface="楷体" pitchFamily="49" charset="-122"/>
              <a:ea typeface="楷体" pitchFamily="49" charset="-122"/>
            </a:endParaRPr>
          </a:p>
          <a:p>
            <a:pPr marL="400050" indent="-400050">
              <a:lnSpc>
                <a:spcPct val="150000"/>
              </a:lnSpc>
              <a:buFont typeface="+mj-ea"/>
              <a:buAutoNum type="ea1JpnChsDbPeriod"/>
            </a:pPr>
            <a:r>
              <a:rPr lang="zh-CN" altLang="en-US" dirty="0" smtClean="0">
                <a:latin typeface="楷体" pitchFamily="49" charset="-122"/>
                <a:ea typeface="楷体" pitchFamily="49" charset="-122"/>
              </a:rPr>
              <a:t>模型的应用</a:t>
            </a:r>
            <a:endParaRPr lang="en-US" altLang="zh-CN" dirty="0" smtClean="0">
              <a:latin typeface="楷体" pitchFamily="49" charset="-122"/>
              <a:ea typeface="楷体" pitchFamily="49" charset="-122"/>
            </a:endParaRPr>
          </a:p>
          <a:p>
            <a:pPr marL="400050" indent="-400050">
              <a:lnSpc>
                <a:spcPct val="150000"/>
              </a:lnSpc>
              <a:buFont typeface="+mj-ea"/>
              <a:buAutoNum type="ea1JpnChsDbPeriod"/>
            </a:pPr>
            <a:r>
              <a:rPr lang="zh-CN" altLang="en-US" dirty="0">
                <a:latin typeface="楷体" pitchFamily="49" charset="-122"/>
                <a:ea typeface="楷体" pitchFamily="49" charset="-122"/>
              </a:rPr>
              <a:t>总结</a:t>
            </a:r>
          </a:p>
        </p:txBody>
      </p:sp>
    </p:spTree>
    <p:extLst>
      <p:ext uri="{BB962C8B-B14F-4D97-AF65-F5344CB8AC3E}">
        <p14:creationId xmlns:p14="http://schemas.microsoft.com/office/powerpoint/2010/main" val="2748939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6025" y="2413337"/>
            <a:ext cx="4320480" cy="1015663"/>
          </a:xfrm>
          <a:prstGeom prst="rect">
            <a:avLst/>
          </a:prstGeom>
          <a:noFill/>
        </p:spPr>
        <p:txBody>
          <a:bodyPr wrap="square" rtlCol="0">
            <a:spAutoFit/>
          </a:bodyPr>
          <a:lstStyle/>
          <a:p>
            <a:pPr algn="ctr"/>
            <a:r>
              <a:rPr lang="zh-CN" altLang="en-US" sz="6000" dirty="0" smtClean="0">
                <a:latin typeface="黑体" pitchFamily="49" charset="-122"/>
                <a:ea typeface="黑体" pitchFamily="49" charset="-122"/>
              </a:rPr>
              <a:t>谢谢！</a:t>
            </a:r>
            <a:endParaRPr lang="zh-CN" altLang="en-US" sz="6000" dirty="0">
              <a:latin typeface="黑体" pitchFamily="49" charset="-122"/>
              <a:ea typeface="黑体" pitchFamily="49" charset="-122"/>
            </a:endParaRPr>
          </a:p>
        </p:txBody>
      </p:sp>
      <p:sp>
        <p:nvSpPr>
          <p:cNvPr id="3" name="TextBox 2"/>
          <p:cNvSpPr txBox="1"/>
          <p:nvPr/>
        </p:nvSpPr>
        <p:spPr>
          <a:xfrm>
            <a:off x="5940152" y="5733256"/>
            <a:ext cx="2664296" cy="923330"/>
          </a:xfrm>
          <a:prstGeom prst="rect">
            <a:avLst/>
          </a:prstGeom>
          <a:noFill/>
        </p:spPr>
        <p:txBody>
          <a:bodyPr wrap="square" rtlCol="0">
            <a:spAutoFit/>
          </a:bodyPr>
          <a:lstStyle/>
          <a:p>
            <a:pPr algn="r"/>
            <a:r>
              <a:rPr lang="zh-CN" altLang="en-US" dirty="0" smtClean="0">
                <a:solidFill>
                  <a:schemeClr val="bg1">
                    <a:lumMod val="65000"/>
                  </a:schemeClr>
                </a:solidFill>
                <a:latin typeface="Times New Roman" pitchFamily="18" charset="0"/>
                <a:ea typeface="楷体" pitchFamily="49" charset="-122"/>
              </a:rPr>
              <a:t>林小楠</a:t>
            </a:r>
            <a:endParaRPr lang="en-US" altLang="zh-CN" dirty="0" smtClean="0">
              <a:solidFill>
                <a:schemeClr val="bg1">
                  <a:lumMod val="65000"/>
                </a:schemeClr>
              </a:solidFill>
              <a:latin typeface="Times New Roman" pitchFamily="18" charset="0"/>
              <a:ea typeface="楷体" pitchFamily="49" charset="-122"/>
            </a:endParaRPr>
          </a:p>
          <a:p>
            <a:pPr algn="r"/>
            <a:r>
              <a:rPr lang="en-US" altLang="zh-CN" dirty="0" smtClean="0">
                <a:solidFill>
                  <a:schemeClr val="bg1">
                    <a:lumMod val="65000"/>
                  </a:schemeClr>
                </a:solidFill>
                <a:latin typeface="Times New Roman" pitchFamily="18" charset="0"/>
                <a:ea typeface="楷体" pitchFamily="49" charset="-122"/>
              </a:rPr>
              <a:t>www.moushu.net</a:t>
            </a:r>
          </a:p>
          <a:p>
            <a:pPr algn="r"/>
            <a:r>
              <a:rPr lang="en-US" altLang="zh-CN" dirty="0" smtClean="0">
                <a:solidFill>
                  <a:schemeClr val="bg1">
                    <a:lumMod val="65000"/>
                  </a:schemeClr>
                </a:solidFill>
                <a:latin typeface="Times New Roman" pitchFamily="18" charset="0"/>
                <a:ea typeface="楷体" pitchFamily="49" charset="-122"/>
              </a:rPr>
              <a:t>2012/03/20</a:t>
            </a:r>
            <a:endParaRPr lang="zh-CN" altLang="en-US" dirty="0">
              <a:solidFill>
                <a:schemeClr val="bg1">
                  <a:lumMod val="65000"/>
                </a:schemeClr>
              </a:solidFill>
              <a:latin typeface="Times New Roman" pitchFamily="18" charset="0"/>
              <a:ea typeface="楷体" pitchFamily="49" charset="-122"/>
            </a:endParaRPr>
          </a:p>
        </p:txBody>
      </p:sp>
    </p:spTree>
    <p:extLst>
      <p:ext uri="{BB962C8B-B14F-4D97-AF65-F5344CB8AC3E}">
        <p14:creationId xmlns:p14="http://schemas.microsoft.com/office/powerpoint/2010/main" val="108735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r>
              <a:rPr lang="en-US" altLang="zh-CN" dirty="0"/>
              <a:t/>
            </a:r>
            <a:br>
              <a:rPr lang="en-US" altLang="zh-CN" dirty="0"/>
            </a:br>
            <a:r>
              <a:rPr lang="en-US" altLang="zh-CN" sz="1600" dirty="0" smtClean="0"/>
              <a:t>Background</a:t>
            </a:r>
            <a:endParaRPr lang="zh-CN" altLang="en-US" dirty="0"/>
          </a:p>
        </p:txBody>
      </p:sp>
      <p:sp>
        <p:nvSpPr>
          <p:cNvPr id="3" name="文本占位符 2"/>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669077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1600" dirty="0"/>
              <a:t>软件架构文档过分强调软件开发的某一个</a:t>
            </a:r>
            <a:r>
              <a:rPr lang="zh-CN" altLang="en-US" sz="1600" dirty="0" smtClean="0"/>
              <a:t>方面。</a:t>
            </a:r>
            <a:endParaRPr lang="zh-CN" altLang="en-US" sz="1600" dirty="0"/>
          </a:p>
          <a:p>
            <a:r>
              <a:rPr lang="zh-CN" altLang="en-US" sz="1600" dirty="0"/>
              <a:t>架构不能解决所有风险承担者所关注的问题。</a:t>
            </a:r>
          </a:p>
          <a:p>
            <a:r>
              <a:rPr lang="zh-CN" altLang="en-US" sz="1600" dirty="0"/>
              <a:t>每个软件系统都有多个风险承担者：最终用户、开发人员、系统工程师、项目经理等。</a:t>
            </a:r>
          </a:p>
          <a:p>
            <a:r>
              <a:rPr lang="zh-CN" altLang="en-US" sz="1600" dirty="0"/>
              <a:t>软件工程师欲使用单张视图来捕捉所有的系统架构要点，努力地在单一视图中表达超过其表达限度的蓝图</a:t>
            </a:r>
            <a:r>
              <a:rPr lang="zh-CN" altLang="en-US" sz="1600" dirty="0" smtClean="0"/>
              <a:t>。</a:t>
            </a:r>
            <a:endParaRPr lang="zh-CN" altLang="en-US" sz="1600" dirty="0"/>
          </a:p>
        </p:txBody>
      </p:sp>
      <p:sp>
        <p:nvSpPr>
          <p:cNvPr id="3" name="标题 2"/>
          <p:cNvSpPr>
            <a:spLocks noGrp="1"/>
          </p:cNvSpPr>
          <p:nvPr>
            <p:ph type="title"/>
          </p:nvPr>
        </p:nvSpPr>
        <p:spPr/>
        <p:txBody>
          <a:bodyPr/>
          <a:lstStyle/>
          <a:p>
            <a:r>
              <a:rPr lang="zh-CN" altLang="en-US" dirty="0"/>
              <a:t>问题</a:t>
            </a:r>
            <a:br>
              <a:rPr lang="zh-CN" altLang="en-US" dirty="0"/>
            </a:br>
            <a:r>
              <a:rPr lang="en-US" altLang="zh-CN" sz="1600" dirty="0"/>
              <a:t>Problem</a:t>
            </a:r>
            <a:endParaRPr lang="zh-CN" altLang="en-US" sz="1600" dirty="0"/>
          </a:p>
        </p:txBody>
      </p:sp>
    </p:spTree>
    <p:extLst>
      <p:ext uri="{BB962C8B-B14F-4D97-AF65-F5344CB8AC3E}">
        <p14:creationId xmlns:p14="http://schemas.microsoft.com/office/powerpoint/2010/main" val="275050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1600" dirty="0">
                <a:solidFill>
                  <a:schemeClr val="tx1"/>
                </a:solidFill>
              </a:rPr>
              <a:t>Philippe </a:t>
            </a:r>
            <a:r>
              <a:rPr lang="en-US" altLang="zh-CN" sz="1600" dirty="0" err="1" smtClean="0">
                <a:solidFill>
                  <a:schemeClr val="tx1"/>
                </a:solidFill>
              </a:rPr>
              <a:t>Kruchten</a:t>
            </a:r>
            <a:r>
              <a:rPr lang="en-US" altLang="zh-CN" sz="1600" dirty="0" smtClean="0">
                <a:solidFill>
                  <a:schemeClr val="tx1"/>
                </a:solidFill>
              </a:rPr>
              <a:t>, </a:t>
            </a:r>
            <a:r>
              <a:rPr lang="en-US" altLang="zh-CN" sz="1600" i="1" dirty="0">
                <a:solidFill>
                  <a:schemeClr val="tx1"/>
                </a:solidFill>
              </a:rPr>
              <a:t>Architectural Blueprints — The “4+1” View Model of Software </a:t>
            </a:r>
            <a:r>
              <a:rPr lang="en-US" altLang="zh-CN" sz="1600" i="1" dirty="0" smtClean="0">
                <a:solidFill>
                  <a:schemeClr val="tx1"/>
                </a:solidFill>
              </a:rPr>
              <a:t>Architecture</a:t>
            </a:r>
            <a:r>
              <a:rPr lang="en-US" altLang="zh-CN" sz="1600" dirty="0" smtClean="0">
                <a:solidFill>
                  <a:schemeClr val="tx1"/>
                </a:solidFill>
              </a:rPr>
              <a:t>.</a:t>
            </a:r>
            <a:endParaRPr lang="en-US" altLang="zh-CN" sz="1600" dirty="0">
              <a:solidFill>
                <a:schemeClr val="tx1"/>
              </a:solidFill>
            </a:endParaRPr>
          </a:p>
          <a:p>
            <a:r>
              <a:rPr lang="zh-CN" altLang="en-US" sz="1600" dirty="0" smtClean="0">
                <a:solidFill>
                  <a:schemeClr val="tx1"/>
                </a:solidFill>
              </a:rPr>
              <a:t>使用</a:t>
            </a:r>
            <a:r>
              <a:rPr lang="zh-CN" altLang="en-US" sz="1600" dirty="0">
                <a:solidFill>
                  <a:schemeClr val="tx1"/>
                </a:solidFill>
              </a:rPr>
              <a:t>多个并发的视图来组织软件架构的描述，每个视图仅用来描述一个特定的所关注的</a:t>
            </a:r>
            <a:r>
              <a:rPr lang="zh-CN" altLang="en-US" sz="1600" dirty="0" smtClean="0">
                <a:solidFill>
                  <a:schemeClr val="tx1"/>
                </a:solidFill>
              </a:rPr>
              <a:t>方面的问题集合。</a:t>
            </a:r>
            <a:endParaRPr lang="zh-CN" altLang="en-US" sz="1600" dirty="0">
              <a:solidFill>
                <a:schemeClr val="tx1"/>
              </a:solidFill>
            </a:endParaRPr>
          </a:p>
        </p:txBody>
      </p:sp>
      <p:sp>
        <p:nvSpPr>
          <p:cNvPr id="3" name="标题 2"/>
          <p:cNvSpPr>
            <a:spLocks noGrp="1"/>
          </p:cNvSpPr>
          <p:nvPr>
            <p:ph type="title"/>
          </p:nvPr>
        </p:nvSpPr>
        <p:spPr/>
        <p:txBody>
          <a:bodyPr/>
          <a:lstStyle/>
          <a:p>
            <a:r>
              <a:rPr lang="zh-CN" altLang="en-US" dirty="0"/>
              <a:t>解决方案</a:t>
            </a:r>
            <a:r>
              <a:rPr lang="en-US" altLang="zh-CN" dirty="0"/>
              <a:t/>
            </a:r>
            <a:br>
              <a:rPr lang="en-US" altLang="zh-CN" dirty="0"/>
            </a:br>
            <a:r>
              <a:rPr lang="en-US" altLang="zh-CN" sz="1600" dirty="0"/>
              <a:t>Solution</a:t>
            </a:r>
            <a:endParaRPr lang="zh-CN" altLang="en-US" sz="1600" dirty="0"/>
          </a:p>
        </p:txBody>
      </p:sp>
    </p:spTree>
    <p:extLst>
      <p:ext uri="{BB962C8B-B14F-4D97-AF65-F5344CB8AC3E}">
        <p14:creationId xmlns:p14="http://schemas.microsoft.com/office/powerpoint/2010/main" val="248520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457200" y="3068960"/>
            <a:ext cx="3124200" cy="3027040"/>
          </a:xfrm>
        </p:spPr>
        <p:txBody>
          <a:bodyPr>
            <a:normAutofit lnSpcReduction="10000"/>
          </a:bodyPr>
          <a:lstStyle/>
          <a:p>
            <a:r>
              <a:rPr lang="en-US" altLang="zh-CN" dirty="0" smtClean="0"/>
              <a:t>Philippe </a:t>
            </a:r>
            <a:r>
              <a:rPr lang="en-US" altLang="zh-CN" dirty="0" err="1" smtClean="0"/>
              <a:t>Kruchten</a:t>
            </a:r>
            <a:endParaRPr lang="en-US" altLang="zh-CN" dirty="0" smtClean="0"/>
          </a:p>
          <a:p>
            <a:r>
              <a:rPr lang="zh-CN" altLang="en-US" dirty="0" smtClean="0"/>
              <a:t>不列颠哥伦比亚大学软件工程教授</a:t>
            </a:r>
            <a:endParaRPr lang="en-US" altLang="zh-CN" dirty="0" smtClean="0"/>
          </a:p>
          <a:p>
            <a:r>
              <a:rPr lang="zh-CN" altLang="en-US" dirty="0" smtClean="0"/>
              <a:t>加拿大</a:t>
            </a:r>
            <a:r>
              <a:rPr lang="zh-CN" altLang="en-US" dirty="0"/>
              <a:t>自然科学与工程研究理事会设计工程学会主席</a:t>
            </a:r>
            <a:endParaRPr lang="en-US" altLang="zh-CN" dirty="0"/>
          </a:p>
          <a:p>
            <a:r>
              <a:rPr lang="en-US" altLang="zh-CN" dirty="0" smtClean="0"/>
              <a:t>IBM</a:t>
            </a:r>
            <a:r>
              <a:rPr lang="zh-CN" altLang="en-US" dirty="0" smtClean="0"/>
              <a:t>高级技术专员</a:t>
            </a:r>
            <a:endParaRPr lang="en-US" altLang="zh-CN" dirty="0" smtClean="0"/>
          </a:p>
          <a:p>
            <a:r>
              <a:rPr lang="zh-CN" altLang="en-US" dirty="0" smtClean="0"/>
              <a:t>统一过程（</a:t>
            </a:r>
            <a:r>
              <a:rPr lang="en-US" altLang="zh-CN" dirty="0" smtClean="0"/>
              <a:t>RUP</a:t>
            </a:r>
            <a:r>
              <a:rPr lang="zh-CN" altLang="en-US" dirty="0" smtClean="0"/>
              <a:t>）开发领导者</a:t>
            </a:r>
            <a:endParaRPr lang="en-US" altLang="zh-CN" dirty="0" smtClean="0"/>
          </a:p>
          <a:p>
            <a:r>
              <a:rPr lang="zh-CN" altLang="en-US" dirty="0" smtClean="0"/>
              <a:t>在电信、国防、航空、交通、软件开发工具领域</a:t>
            </a:r>
            <a:r>
              <a:rPr lang="zh-CN" altLang="en-US" dirty="0" smtClean="0"/>
              <a:t>，有丰富</a:t>
            </a:r>
            <a:r>
              <a:rPr lang="zh-CN" altLang="en-US" dirty="0" smtClean="0"/>
              <a:t>的大型软件、软件密集型系统的开发经验。</a:t>
            </a:r>
            <a:endParaRPr lang="zh-CN" altLang="en-US" dirty="0"/>
          </a:p>
        </p:txBody>
      </p:sp>
      <p:sp>
        <p:nvSpPr>
          <p:cNvPr id="6" name="标题 5"/>
          <p:cNvSpPr>
            <a:spLocks noGrp="1"/>
          </p:cNvSpPr>
          <p:nvPr>
            <p:ph type="title"/>
          </p:nvPr>
        </p:nvSpPr>
        <p:spPr/>
        <p:txBody>
          <a:bodyPr/>
          <a:lstStyle/>
          <a:p>
            <a:r>
              <a:rPr lang="zh-CN" altLang="en-US" dirty="0" smtClean="0"/>
              <a:t>关于论文作者</a:t>
            </a:r>
            <a:r>
              <a:rPr lang="en-US" altLang="zh-CN" dirty="0" smtClean="0"/>
              <a:t/>
            </a:r>
            <a:br>
              <a:rPr lang="en-US" altLang="zh-CN" dirty="0" smtClean="0"/>
            </a:br>
            <a:r>
              <a:rPr lang="en-US" altLang="zh-CN" sz="1600" dirty="0" smtClean="0"/>
              <a:t>About the Author</a:t>
            </a:r>
            <a:endParaRPr lang="zh-CN" altLang="en-US" sz="1600" dirty="0"/>
          </a:p>
        </p:txBody>
      </p:sp>
      <p:pic>
        <p:nvPicPr>
          <p:cNvPr id="10" name="内容占位符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66800" y="787367"/>
            <a:ext cx="1505000" cy="20066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758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视图模型</a:t>
            </a:r>
            <a:r>
              <a:rPr lang="en-US" altLang="zh-CN" dirty="0"/>
              <a:t/>
            </a:r>
            <a:br>
              <a:rPr lang="en-US" altLang="zh-CN" dirty="0"/>
            </a:br>
            <a:r>
              <a:rPr lang="en-US" altLang="zh-CN" sz="1600" dirty="0" smtClean="0"/>
              <a:t>An Architectural Model</a:t>
            </a:r>
            <a:endParaRPr lang="zh-CN" altLang="en-US" sz="1800" dirty="0"/>
          </a:p>
        </p:txBody>
      </p:sp>
      <p:sp>
        <p:nvSpPr>
          <p:cNvPr id="3" name="文本占位符 2"/>
          <p:cNvSpPr>
            <a:spLocks noGrp="1"/>
          </p:cNvSpPr>
          <p:nvPr>
            <p:ph type="body" sz="quarter" idx="13"/>
          </p:nvPr>
        </p:nvSpPr>
        <p:spPr/>
        <p:txBody>
          <a:bodyPr/>
          <a:lstStyle/>
          <a:p>
            <a:r>
              <a:rPr lang="zh-CN" altLang="en-US" dirty="0"/>
              <a:t>软件架构涉及到抽象、分解和组合、风格和美学。</a:t>
            </a:r>
          </a:p>
        </p:txBody>
      </p:sp>
    </p:spTree>
    <p:extLst>
      <p:ext uri="{BB962C8B-B14F-4D97-AF65-F5344CB8AC3E}">
        <p14:creationId xmlns:p14="http://schemas.microsoft.com/office/powerpoint/2010/main" val="360593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复合">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复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1515</TotalTime>
  <Words>1385</Words>
  <Application>Microsoft Office PowerPoint</Application>
  <PresentationFormat>全屏显示(4:3)</PresentationFormat>
  <Paragraphs>265</Paragraphs>
  <Slides>40</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宋体</vt:lpstr>
      <vt:lpstr>Calibri</vt:lpstr>
      <vt:lpstr>Wingdings</vt:lpstr>
      <vt:lpstr>Times New Roman</vt:lpstr>
      <vt:lpstr>楷体</vt:lpstr>
      <vt:lpstr>黑体</vt:lpstr>
      <vt:lpstr>复合</vt:lpstr>
      <vt:lpstr>The “4+1” View Model of Software Architecture</vt:lpstr>
      <vt:lpstr>软件架构视图 View Model</vt:lpstr>
      <vt:lpstr>PowerPoint 演示文稿</vt:lpstr>
      <vt:lpstr>主要内容</vt:lpstr>
      <vt:lpstr>背景 Background</vt:lpstr>
      <vt:lpstr>问题 Problem</vt:lpstr>
      <vt:lpstr>解决方案 Solution</vt:lpstr>
      <vt:lpstr>关于论文作者 About the Author</vt:lpstr>
      <vt:lpstr>视图模型 An Architectural Model</vt:lpstr>
      <vt:lpstr>“4+1”视图模型</vt:lpstr>
      <vt:lpstr>逻辑架构 Logical Architecture</vt:lpstr>
      <vt:lpstr>逻辑架构 续 Logical Architecture (Cont.)</vt:lpstr>
      <vt:lpstr>逻辑架构视图示例（UML类图）</vt:lpstr>
      <vt:lpstr>进程架构 Process Architecture</vt:lpstr>
      <vt:lpstr>进程架构 续 Process Architecture (Cont.)</vt:lpstr>
      <vt:lpstr>进程架构视图示例（UML活动图）</vt:lpstr>
      <vt:lpstr>开发架构 Development Architecture</vt:lpstr>
      <vt:lpstr>开发架构 续 Development Architecture (Cont.)</vt:lpstr>
      <vt:lpstr>开发架构视图示例（UML包图）</vt:lpstr>
      <vt:lpstr>物理架构 Physical Architecture</vt:lpstr>
      <vt:lpstr>物理架构 续 Physical Architecture (Cont.)</vt:lpstr>
      <vt:lpstr>物理架构视图示例（UML部署图）</vt:lpstr>
      <vt:lpstr>场景 Scenarios</vt:lpstr>
      <vt:lpstr>场景 续 Scenarios (Cont.)</vt:lpstr>
      <vt:lpstr>视图间的关联 Correspondence Between the Views</vt:lpstr>
      <vt:lpstr>PowerPoint 演示文稿</vt:lpstr>
      <vt:lpstr>从逻辑视图 到进程视图 From the Logical to the Process View</vt:lpstr>
      <vt:lpstr>从逻辑视图 到开发视图 From the Logical View to the Development View</vt:lpstr>
      <vt:lpstr>从进程视图 到物理视图 From the Process View to the Physical View</vt:lpstr>
      <vt:lpstr>模型的应用 Application of the Model</vt:lpstr>
      <vt:lpstr>模型的剪裁 Tailoring the Model</vt:lpstr>
      <vt:lpstr>迭代过程 Iterative Process</vt:lpstr>
      <vt:lpstr>架构的文档化 Documenting the architecture</vt:lpstr>
      <vt:lpstr> 软件架构文档提纲 Outline of a SAD</vt:lpstr>
      <vt:lpstr>总结 Conclusion</vt:lpstr>
      <vt:lpstr>总结 Conclusion</vt:lpstr>
      <vt:lpstr>“4+1”视图模型一览表 Summary of the “4+1” View Model</vt:lpstr>
      <vt:lpstr>思考题 Questions </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“4+1” View Model of Software Architecture</dc:title>
  <dc:creator>林小楠</dc:creator>
  <cp:lastModifiedBy>林小楠</cp:lastModifiedBy>
  <cp:revision>72</cp:revision>
  <dcterms:created xsi:type="dcterms:W3CDTF">2012-02-24T12:46:28Z</dcterms:created>
  <dcterms:modified xsi:type="dcterms:W3CDTF">2012-03-19T01:57:25Z</dcterms:modified>
</cp:coreProperties>
</file>