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2"/>
  </p:sldMasterIdLst>
  <p:notesMasterIdLst>
    <p:notesMasterId r:id="rId5"/>
  </p:notesMasterIdLst>
  <p:handoutMasterIdLst>
    <p:handoutMasterId r:id="rId6"/>
  </p:handoutMasterIdLst>
  <p:sldIdLst>
    <p:sldId id="508" r:id="rId3"/>
    <p:sldId id="509" r:id="rId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00000"/>
    <a:srgbClr val="FF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9" autoAdjust="0"/>
    <p:restoredTop sz="94816" autoAdjust="0"/>
  </p:normalViewPr>
  <p:slideViewPr>
    <p:cSldViewPr snapToGrid="0" showGuides="1">
      <p:cViewPr varScale="1">
        <p:scale>
          <a:sx n="134" d="100"/>
          <a:sy n="134" d="100"/>
        </p:scale>
        <p:origin x="115" y="8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7/12/2022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7/12/2022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90E0AA-A423-4D2F-B1B4-6DBBD17DB4A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7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nal F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" t="1280" r="3256"/>
          <a:stretch>
            <a:fillRect/>
          </a:stretch>
        </p:blipFill>
        <p:spPr bwMode="auto">
          <a:xfrm>
            <a:off x="-143934" y="454026"/>
            <a:ext cx="12479867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0606618" y="6524626"/>
            <a:ext cx="1807633" cy="214313"/>
            <a:chOff x="5011" y="4201"/>
            <a:chExt cx="854" cy="135"/>
          </a:xfrm>
        </p:grpSpPr>
        <p:pic>
          <p:nvPicPr>
            <p:cNvPr id="6" name="Picture 6" descr="neo@Ogilvy Logo_CMY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181" r="10559" b="32088"/>
            <a:stretch>
              <a:fillRect/>
            </a:stretch>
          </p:blipFill>
          <p:spPr bwMode="auto">
            <a:xfrm rot="5400000">
              <a:off x="5039" y="4210"/>
              <a:ext cx="8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 rot="21600000">
              <a:off x="5103" y="4201"/>
              <a:ext cx="76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800">
                  <a:solidFill>
                    <a:srgbClr val="80808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XM University</a:t>
              </a:r>
            </a:p>
          </p:txBody>
        </p:sp>
      </p:grp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59001" y="1598614"/>
            <a:ext cx="7776633" cy="1470025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22601" y="3525838"/>
            <a:ext cx="5761567" cy="4794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rgbClr val="000066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553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663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758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72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72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536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653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071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83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73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40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7" descr="Final F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" b="1405"/>
          <a:stretch>
            <a:fillRect/>
          </a:stretch>
        </p:blipFill>
        <p:spPr bwMode="auto">
          <a:xfrm>
            <a:off x="48684" y="-26988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334434" y="6669088"/>
            <a:ext cx="5185833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6769100" y="6669088"/>
            <a:ext cx="5088467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712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ver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ver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ver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ver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ver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ver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ver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ver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n"/>
        <a:defRPr sz="2400" b="1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n"/>
        <a:defRPr sz="20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u"/>
        <a:defRPr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FF0066"/>
        </a:buClr>
        <a:buFont typeface="Arial" pitchFamily="34" charset="0"/>
        <a:buChar char="–"/>
        <a:defRPr sz="16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FF0066"/>
        </a:buClr>
        <a:buChar char="»"/>
        <a:defRPr sz="16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FF0066"/>
        </a:buClr>
        <a:buChar char="»"/>
        <a:defRPr sz="1600">
          <a:solidFill>
            <a:srgbClr val="292929"/>
          </a:solidFill>
          <a:latin typeface="+mn-lt"/>
          <a:ea typeface="+mn-ea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FF0066"/>
        </a:buClr>
        <a:buChar char="»"/>
        <a:defRPr sz="1600">
          <a:solidFill>
            <a:srgbClr val="292929"/>
          </a:solidFill>
          <a:latin typeface="+mn-lt"/>
          <a:ea typeface="+mn-ea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FF0066"/>
        </a:buClr>
        <a:buChar char="»"/>
        <a:defRPr sz="1600">
          <a:solidFill>
            <a:srgbClr val="292929"/>
          </a:solidFill>
          <a:latin typeface="+mn-lt"/>
          <a:ea typeface="+mn-ea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FF0066"/>
        </a:buClr>
        <a:buChar char="»"/>
        <a:defRPr sz="16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8343" y="2564905"/>
            <a:ext cx="9862457" cy="3589859"/>
          </a:xfrm>
        </p:spPr>
        <p:txBody>
          <a:bodyPr/>
          <a:lstStyle/>
          <a:p>
            <a:r>
              <a:rPr lang="zh-CN" altLang="en-US" sz="2800" dirty="0"/>
              <a:t>期末论文内容分为以下两部分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b="0" dirty="0"/>
              <a:t>第一部分：</a:t>
            </a:r>
            <a:r>
              <a:rPr lang="zh-CN" altLang="en-US" sz="2800" dirty="0">
                <a:solidFill>
                  <a:schemeClr val="tx1"/>
                </a:solidFill>
              </a:rPr>
              <a:t>在线编程的期末总结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800" b="0" dirty="0"/>
              <a:t>第二部分：</a:t>
            </a:r>
            <a:r>
              <a:rPr lang="zh-CN" altLang="en-US" sz="2800" dirty="0">
                <a:solidFill>
                  <a:schemeClr val="tx1"/>
                </a:solidFill>
              </a:rPr>
              <a:t>课堂学习的收获专业规划</a:t>
            </a:r>
            <a:endParaRPr lang="en-US" altLang="zh-CN" sz="2800" b="0" dirty="0"/>
          </a:p>
          <a:p>
            <a:r>
              <a:rPr lang="zh-CN" altLang="en-US" sz="2000" b="0" dirty="0"/>
              <a:t>页数</a:t>
            </a:r>
            <a:r>
              <a:rPr lang="en-US" altLang="zh-CN" sz="2000" b="0" dirty="0"/>
              <a:t>&gt;=3</a:t>
            </a:r>
            <a:r>
              <a:rPr lang="zh-CN" altLang="en-US" sz="2000" b="0" dirty="0"/>
              <a:t>页，</a:t>
            </a:r>
            <a:r>
              <a:rPr lang="zh-CN" altLang="en-US" sz="2000" dirty="0">
                <a:solidFill>
                  <a:schemeClr val="tx1"/>
                </a:solidFill>
              </a:rPr>
              <a:t>字数：</a:t>
            </a:r>
            <a:r>
              <a:rPr lang="en-US" altLang="zh-CN" sz="2000" dirty="0">
                <a:solidFill>
                  <a:schemeClr val="tx1"/>
                </a:solidFill>
              </a:rPr>
              <a:t>&gt; =1000</a:t>
            </a:r>
            <a:r>
              <a:rPr lang="zh-CN" altLang="en-US" sz="2000" dirty="0">
                <a:solidFill>
                  <a:schemeClr val="tx1"/>
                </a:solidFill>
              </a:rPr>
              <a:t>字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/>
              <a:t>小四字体，排版计入成绩，</a:t>
            </a:r>
            <a:r>
              <a:rPr lang="zh-CN" altLang="en-US" sz="2000" dirty="0">
                <a:solidFill>
                  <a:srgbClr val="FF0000"/>
                </a:solidFill>
              </a:rPr>
              <a:t>必须是原创</a:t>
            </a:r>
            <a:r>
              <a:rPr lang="zh-CN" altLang="en-US" sz="2000" dirty="0">
                <a:solidFill>
                  <a:schemeClr val="tx1"/>
                </a:solidFill>
              </a:rPr>
              <a:t>！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b="0" dirty="0"/>
              <a:t>完成此论文，保存成</a:t>
            </a:r>
            <a:r>
              <a:rPr lang="en-US" altLang="zh-CN" sz="2000" b="0" dirty="0">
                <a:solidFill>
                  <a:srgbClr val="FF0000"/>
                </a:solidFill>
              </a:rPr>
              <a:t>pdf</a:t>
            </a:r>
            <a:r>
              <a:rPr lang="zh-CN" altLang="en-US" sz="2000" b="0" dirty="0"/>
              <a:t>格式，论文的文件名为</a:t>
            </a:r>
            <a:br>
              <a:rPr lang="en-US" altLang="zh-CN" sz="2000" b="0" dirty="0"/>
            </a:br>
            <a:r>
              <a:rPr lang="en-US" altLang="zh-CN" sz="2000" b="0" dirty="0"/>
              <a:t>[</a:t>
            </a:r>
            <a:r>
              <a:rPr lang="en-US" altLang="zh-CN" sz="2000" b="0" dirty="0">
                <a:solidFill>
                  <a:srgbClr val="FF0000"/>
                </a:solidFill>
              </a:rPr>
              <a:t>C++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_</a:t>
            </a:r>
            <a:r>
              <a:rPr lang="zh-CN" altLang="en-US" sz="2000" dirty="0"/>
              <a:t>学号</a:t>
            </a:r>
            <a:r>
              <a:rPr lang="en-US" altLang="zh-CN" sz="2000" dirty="0"/>
              <a:t>_</a:t>
            </a:r>
            <a:r>
              <a:rPr lang="zh-CN" altLang="en-US" sz="2000" dirty="0"/>
              <a:t>姓名</a:t>
            </a:r>
            <a:r>
              <a:rPr lang="en-US" altLang="zh-CN" sz="2000" b="0" dirty="0"/>
              <a:t>].pdf</a:t>
            </a:r>
            <a:r>
              <a:rPr lang="zh-CN" altLang="en-US" sz="2000" b="0" dirty="0"/>
              <a:t>发送到</a:t>
            </a:r>
            <a:r>
              <a:rPr lang="en-US" altLang="zh-CN" sz="2000" b="0" dirty="0"/>
              <a:t>QQ</a:t>
            </a:r>
            <a:r>
              <a:rPr lang="zh-CN" altLang="en-US" sz="2000" b="0" dirty="0"/>
              <a:t>邮箱或者上传</a:t>
            </a:r>
            <a:r>
              <a:rPr lang="en-US" altLang="zh-CN" sz="2000" b="0" dirty="0"/>
              <a:t>QQ</a:t>
            </a:r>
            <a:r>
              <a:rPr lang="zh-CN" altLang="en-US" sz="2000" b="0" dirty="0"/>
              <a:t>群作业提交。</a:t>
            </a:r>
            <a:endParaRPr lang="en-US" altLang="zh-CN" sz="2000" b="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0" y="0"/>
            <a:ext cx="10754783" cy="234888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Calibri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Calibri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Calibri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Calibri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3600" cap="none" dirty="0">
                <a:solidFill>
                  <a:srgbClr val="FFFFFF"/>
                </a:solidFill>
              </a:rPr>
              <a:t>校外实训一期末论文：</a:t>
            </a:r>
            <a:br>
              <a:rPr lang="en-US" altLang="zh-CN" sz="3600" cap="none" dirty="0">
                <a:solidFill>
                  <a:srgbClr val="FFFFFF"/>
                </a:solidFill>
              </a:rPr>
            </a:br>
            <a:r>
              <a:rPr lang="zh-CN" altLang="en-US" sz="3600" cap="none" dirty="0">
                <a:solidFill>
                  <a:srgbClr val="FFFFFF"/>
                </a:solidFill>
              </a:rPr>
              <a:t>邮件标题为</a:t>
            </a:r>
            <a:r>
              <a:rPr lang="en-US" altLang="zh-CN" sz="3600" cap="none" dirty="0">
                <a:solidFill>
                  <a:srgbClr val="FF0000"/>
                </a:solidFill>
              </a:rPr>
              <a:t>[</a:t>
            </a:r>
            <a:r>
              <a:rPr lang="en-US" altLang="zh-CN" sz="3600" cap="none" dirty="0">
                <a:solidFill>
                  <a:srgbClr val="FFFFFF"/>
                </a:solidFill>
              </a:rPr>
              <a:t>C++_</a:t>
            </a:r>
            <a:r>
              <a:rPr lang="zh-CN" altLang="en-US" sz="3600" cap="none" dirty="0">
                <a:solidFill>
                  <a:srgbClr val="FFFFFF"/>
                </a:solidFill>
              </a:rPr>
              <a:t>学号</a:t>
            </a:r>
            <a:r>
              <a:rPr lang="en-US" altLang="zh-CN" sz="3600" cap="none" dirty="0">
                <a:solidFill>
                  <a:srgbClr val="FFFFFF"/>
                </a:solidFill>
              </a:rPr>
              <a:t>_</a:t>
            </a:r>
            <a:r>
              <a:rPr lang="zh-CN" altLang="en-US" sz="3600" cap="none" dirty="0">
                <a:solidFill>
                  <a:srgbClr val="FFFFFF"/>
                </a:solidFill>
              </a:rPr>
              <a:t>姓名</a:t>
            </a:r>
            <a:r>
              <a:rPr lang="en-US" altLang="zh-CN" sz="3600" cap="none" dirty="0">
                <a:solidFill>
                  <a:srgbClr val="FF0000"/>
                </a:solidFill>
              </a:rPr>
              <a:t>]</a:t>
            </a:r>
            <a:r>
              <a:rPr lang="zh-CN" altLang="en-US" sz="3600" cap="none" dirty="0">
                <a:solidFill>
                  <a:srgbClr val="FFFFFF"/>
                </a:solidFill>
              </a:rPr>
              <a:t> 题目</a:t>
            </a:r>
            <a:br>
              <a:rPr lang="en-US" altLang="zh-CN" sz="3600" cap="none" dirty="0">
                <a:solidFill>
                  <a:srgbClr val="FFFFFF"/>
                </a:solidFill>
              </a:rPr>
            </a:br>
            <a:r>
              <a:rPr lang="zh-CN" altLang="en-US" sz="3600" cap="none" dirty="0">
                <a:solidFill>
                  <a:srgbClr val="FFFFFF"/>
                </a:solidFill>
              </a:rPr>
              <a:t>发送到 </a:t>
            </a:r>
            <a:r>
              <a:rPr lang="en-US" altLang="zh-CN" sz="3600" cap="none" dirty="0">
                <a:solidFill>
                  <a:srgbClr val="FFFFFF"/>
                </a:solidFill>
              </a:rPr>
              <a:t>37199625@qq.com</a:t>
            </a:r>
            <a:r>
              <a:rPr lang="zh-CN" altLang="en-US" sz="3600" cap="none" dirty="0">
                <a:solidFill>
                  <a:srgbClr val="FFFFFF"/>
                </a:solidFill>
              </a:rPr>
              <a:t>或者</a:t>
            </a:r>
            <a:r>
              <a:rPr lang="en-US" altLang="zh-CN" sz="3600" cap="none" dirty="0">
                <a:solidFill>
                  <a:srgbClr val="FFFFFF"/>
                </a:solidFill>
              </a:rPr>
              <a:t>QQ</a:t>
            </a:r>
            <a:r>
              <a:rPr lang="zh-CN" altLang="en-US" sz="3600" cap="none" dirty="0">
                <a:solidFill>
                  <a:srgbClr val="FFFFFF"/>
                </a:solidFill>
              </a:rPr>
              <a:t>群作业模块提交</a:t>
            </a:r>
            <a:br>
              <a:rPr lang="en-US" altLang="zh-CN" sz="3600" cap="none" dirty="0">
                <a:solidFill>
                  <a:srgbClr val="FFFFFF"/>
                </a:solidFill>
              </a:rPr>
            </a:br>
            <a:r>
              <a:rPr lang="zh-CN" altLang="en-US" sz="3600" cap="none" dirty="0">
                <a:solidFill>
                  <a:srgbClr val="FFFFFF"/>
                </a:solidFill>
              </a:rPr>
              <a:t>截止日期</a:t>
            </a:r>
            <a:r>
              <a:rPr lang="en-US" altLang="zh-CN" sz="3600" cap="none" dirty="0">
                <a:solidFill>
                  <a:srgbClr val="FFFFFF"/>
                </a:solidFill>
              </a:rPr>
              <a:t>2022</a:t>
            </a:r>
            <a:r>
              <a:rPr lang="zh-CN" altLang="en-US" sz="3600" cap="none" dirty="0">
                <a:solidFill>
                  <a:srgbClr val="FFFFFF"/>
                </a:solidFill>
              </a:rPr>
              <a:t>年</a:t>
            </a:r>
            <a:r>
              <a:rPr lang="en-US" altLang="zh-CN" sz="3600" cap="none" dirty="0">
                <a:solidFill>
                  <a:srgbClr val="FFFFFF"/>
                </a:solidFill>
              </a:rPr>
              <a:t>7</a:t>
            </a:r>
            <a:r>
              <a:rPr lang="zh-CN" altLang="en-US" sz="3600" cap="none" dirty="0">
                <a:solidFill>
                  <a:srgbClr val="FFFFFF"/>
                </a:solidFill>
              </a:rPr>
              <a:t>月</a:t>
            </a:r>
            <a:r>
              <a:rPr lang="en-US" altLang="zh-CN" sz="3600" cap="none" dirty="0">
                <a:solidFill>
                  <a:srgbClr val="FFFFFF"/>
                </a:solidFill>
              </a:rPr>
              <a:t>31</a:t>
            </a:r>
            <a:r>
              <a:rPr lang="zh-CN" altLang="en-US" sz="3600" cap="none" dirty="0">
                <a:solidFill>
                  <a:srgbClr val="FFFFFF"/>
                </a:solidFill>
              </a:rPr>
              <a:t>日</a:t>
            </a:r>
            <a:r>
              <a:rPr lang="en-US" altLang="zh-CN" sz="3600" cap="none" dirty="0">
                <a:solidFill>
                  <a:srgbClr val="FFFFFF"/>
                </a:solidFill>
              </a:rPr>
              <a:t>22:00.</a:t>
            </a:r>
            <a:endParaRPr lang="zh-CN" altLang="en-US" sz="36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208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论文两部分内容说明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第一部分：在线编程的期末总结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包含：掌握知识点、</a:t>
            </a:r>
            <a:r>
              <a:rPr lang="en-US" altLang="zh-CN" dirty="0">
                <a:solidFill>
                  <a:schemeClr val="tx1"/>
                </a:solidFill>
              </a:rPr>
              <a:t>AC</a:t>
            </a:r>
            <a:r>
              <a:rPr lang="zh-CN" altLang="en-US" dirty="0">
                <a:solidFill>
                  <a:schemeClr val="tx1"/>
                </a:solidFill>
              </a:rPr>
              <a:t>的情况、完成题目的题解、本学期的学期情况总结</a:t>
            </a:r>
            <a:br>
              <a:rPr lang="en-US" altLang="zh-CN" sz="2800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第二部分：课堂学习的收获与专业规划（自答自答形式）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问：关于未来我最想知道的是</a:t>
            </a:r>
            <a:r>
              <a:rPr lang="en-US" altLang="zh-CN" dirty="0">
                <a:solidFill>
                  <a:schemeClr val="tx1"/>
                </a:solidFill>
              </a:rPr>
              <a:t>XXX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自行提出若干问题</a:t>
            </a:r>
            <a:r>
              <a:rPr lang="en-US" altLang="zh-CN" dirty="0">
                <a:solidFill>
                  <a:schemeClr val="tx1"/>
                </a:solidFill>
              </a:rPr>
              <a:t>….</a:t>
            </a:r>
            <a:r>
              <a:rPr lang="zh-CN" altLang="en-US" dirty="0">
                <a:solidFill>
                  <a:schemeClr val="tx1"/>
                </a:solidFill>
              </a:rPr>
              <a:t>至少提一个问题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答：关于这个问题，我从这学期的学习中</a:t>
            </a:r>
            <a:r>
              <a:rPr lang="en-US" altLang="zh-CN" dirty="0">
                <a:solidFill>
                  <a:schemeClr val="tx1"/>
                </a:solidFill>
              </a:rPr>
              <a:t>…..</a:t>
            </a:r>
            <a:r>
              <a:rPr lang="zh-CN" altLang="en-US" dirty="0">
                <a:solidFill>
                  <a:schemeClr val="tx1"/>
                </a:solidFill>
              </a:rPr>
              <a:t>我学到了（我想要怎么规划</a:t>
            </a:r>
            <a:r>
              <a:rPr lang="en-US" altLang="zh-CN" dirty="0">
                <a:solidFill>
                  <a:schemeClr val="tx1"/>
                </a:solidFill>
              </a:rPr>
              <a:t>XXXXX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…..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05282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"/>
        <a:ea typeface="黑体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宽屏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Microsoft YaHei UI</vt:lpstr>
      <vt:lpstr>ver</vt:lpstr>
      <vt:lpstr>黑体</vt:lpstr>
      <vt:lpstr>华文细黑</vt:lpstr>
      <vt:lpstr>宋体</vt:lpstr>
      <vt:lpstr>幼圆</vt:lpstr>
      <vt:lpstr>Arial</vt:lpstr>
      <vt:lpstr>Calibri</vt:lpstr>
      <vt:lpstr>Times New Roman</vt:lpstr>
      <vt:lpstr>Verdana</vt:lpstr>
      <vt:lpstr>Wingdings</vt:lpstr>
      <vt:lpstr>1_默认设计模板</vt:lpstr>
      <vt:lpstr>PowerPoint 演示文稿</vt:lpstr>
      <vt:lpstr>论文两部分内容说明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2022-07-12T06:40:31Z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