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311" r:id="rId7"/>
    <p:sldId id="312" r:id="rId8"/>
    <p:sldId id="313" r:id="rId9"/>
    <p:sldId id="314" r:id="rId10"/>
    <p:sldId id="315" r:id="rId11"/>
    <p:sldId id="288" r:id="rId12"/>
    <p:sldId id="300" r:id="rId13"/>
    <p:sldId id="301" r:id="rId14"/>
    <p:sldId id="305" r:id="rId15"/>
    <p:sldId id="306" r:id="rId16"/>
    <p:sldId id="307" r:id="rId17"/>
    <p:sldId id="309" r:id="rId18"/>
    <p:sldId id="308" r:id="rId19"/>
    <p:sldId id="325" r:id="rId20"/>
    <p:sldId id="326" r:id="rId21"/>
    <p:sldId id="327" r:id="rId22"/>
    <p:sldId id="317" r:id="rId23"/>
    <p:sldId id="318" r:id="rId24"/>
    <p:sldId id="319" r:id="rId25"/>
    <p:sldId id="320" r:id="rId26"/>
    <p:sldId id="321" r:id="rId27"/>
    <p:sldId id="262" r:id="rId28"/>
    <p:sldId id="26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5853" autoAdjust="0"/>
  </p:normalViewPr>
  <p:slideViewPr>
    <p:cSldViewPr>
      <p:cViewPr varScale="1">
        <p:scale>
          <a:sx n="82" d="100"/>
          <a:sy n="82" d="100"/>
        </p:scale>
        <p:origin x="125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5F1-B4FD-4A85-B319-2593201C919F}" type="datetimeFigureOut">
              <a:rPr lang="zh-CN" altLang="en-US" smtClean="0"/>
              <a:pPr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3EB-D7E0-4C7E-B12B-6B6BB06A90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0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clin@xm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林俊聪</a:t>
            </a:r>
            <a:endParaRPr lang="en-US" altLang="zh-CN" dirty="0"/>
          </a:p>
          <a:p>
            <a:r>
              <a:rPr lang="zh-CN" altLang="en-US" dirty="0"/>
              <a:t>电邮：</a:t>
            </a:r>
            <a:r>
              <a:rPr lang="en-US" altLang="zh-CN" dirty="0">
                <a:hlinkClick r:id="rId2"/>
              </a:rPr>
              <a:t>jclin@xmu.edu.cn</a:t>
            </a:r>
            <a:endParaRPr lang="en-US" altLang="zh-CN" dirty="0"/>
          </a:p>
          <a:p>
            <a:r>
              <a:rPr lang="zh-CN" altLang="en-US" dirty="0"/>
              <a:t>办公室：海韵园办公楼</a:t>
            </a:r>
            <a:r>
              <a:rPr lang="en-US" altLang="zh-CN" dirty="0"/>
              <a:t>A503C</a:t>
            </a:r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游戏设计导论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18246-CC58-4C31-B4F8-BF94742F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E5DCB-B23A-4335-927B-3F191BAD5F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Mono</a:t>
            </a:r>
            <a:r>
              <a:rPr lang="zh-CN" altLang="en-US" dirty="0"/>
              <a:t>的脚本核心：跨平台</a:t>
            </a:r>
            <a:endParaRPr lang="en-US" altLang="zh-CN" dirty="0"/>
          </a:p>
          <a:p>
            <a:pPr lvl="1"/>
            <a:r>
              <a:rPr lang="en-US" altLang="zh-CN" dirty="0"/>
              <a:t>Common Intermediate Language, CIL</a:t>
            </a:r>
          </a:p>
          <a:p>
            <a:pPr lvl="2"/>
            <a:r>
              <a:rPr lang="zh-CN" altLang="en-US" dirty="0"/>
              <a:t>代码</a:t>
            </a:r>
            <a:r>
              <a:rPr lang="en-US" altLang="zh-CN" dirty="0"/>
              <a:t>-&gt;CIL</a:t>
            </a:r>
          </a:p>
          <a:p>
            <a:pPr lvl="2"/>
            <a:r>
              <a:rPr lang="en-US" altLang="zh-CN" dirty="0"/>
              <a:t>CIL-&gt;</a:t>
            </a:r>
            <a:r>
              <a:rPr lang="zh-CN" altLang="en-US" dirty="0"/>
              <a:t>本地指令</a:t>
            </a:r>
          </a:p>
        </p:txBody>
      </p:sp>
    </p:spTree>
    <p:extLst>
      <p:ext uri="{BB962C8B-B14F-4D97-AF65-F5344CB8AC3E}">
        <p14:creationId xmlns:p14="http://schemas.microsoft.com/office/powerpoint/2010/main" val="407053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创建脚本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放在</a:t>
            </a:r>
            <a:r>
              <a:rPr lang="en-US" altLang="zh-CN" dirty="0"/>
              <a:t>Editor</a:t>
            </a:r>
            <a:r>
              <a:rPr lang="zh-CN" altLang="en-US" dirty="0"/>
              <a:t>之外的任意目录或子目录，</a:t>
            </a:r>
            <a:r>
              <a:rPr lang="en-US" altLang="zh-CN" dirty="0"/>
              <a:t>Edit</a:t>
            </a:r>
            <a:r>
              <a:rPr lang="zh-CN" altLang="en-US" dirty="0"/>
              <a:t>目录的代码会被系统认为是编辑模式代码，打包后会被自动剥离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686818"/>
            <a:ext cx="5151792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脚本生命周期</a:t>
            </a:r>
            <a:endParaRPr lang="en-US" altLang="zh-CN" dirty="0"/>
          </a:p>
          <a:p>
            <a:pPr lvl="1"/>
            <a:r>
              <a:rPr lang="zh-CN" altLang="en-US" dirty="0"/>
              <a:t>脚本有一套完整的生命周期， 需要挂在任意游戏对象上</a:t>
            </a:r>
            <a:endParaRPr lang="en-US" altLang="zh-CN" dirty="0"/>
          </a:p>
          <a:p>
            <a:pPr lvl="1"/>
            <a:r>
              <a:rPr lang="zh-CN" altLang="en-US" dirty="0"/>
              <a:t>同一个游戏对象可以挂不同的脚本，各脚本执行自己的生命周期，可以相互结合互不干预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6719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3585592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脚本生命周期</a:t>
            </a:r>
            <a:endParaRPr lang="en-US" altLang="zh-CN" dirty="0"/>
          </a:p>
          <a:p>
            <a:pPr lvl="1"/>
            <a:r>
              <a:rPr lang="zh-CN" altLang="en-US" dirty="0"/>
              <a:t>所有方法都是</a:t>
            </a:r>
            <a:r>
              <a:rPr lang="en-US" altLang="zh-CN" dirty="0"/>
              <a:t>Unity</a:t>
            </a:r>
            <a:r>
              <a:rPr lang="zh-CN" altLang="en-US" dirty="0"/>
              <a:t>系统自己回调，不需要手动调用，主要有编辑脚本，初始化，物理碰撞事件，更新回调、渲染和销毁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-2382"/>
            <a:ext cx="4904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脚本生命周期</a:t>
            </a:r>
            <a:endParaRPr lang="en-US" altLang="zh-CN" dirty="0"/>
          </a:p>
          <a:p>
            <a:pPr lvl="1"/>
            <a:r>
              <a:rPr lang="zh-CN" altLang="en-US" dirty="0"/>
              <a:t>脚本初始化和销毁</a:t>
            </a:r>
            <a:endParaRPr lang="en-US" altLang="zh-CN" dirty="0"/>
          </a:p>
          <a:p>
            <a:pPr lvl="2"/>
            <a:r>
              <a:rPr lang="zh-CN" altLang="en-US" dirty="0"/>
              <a:t>脚本挂在游戏对象上，运行时就会立即执行初始化方法</a:t>
            </a:r>
            <a:r>
              <a:rPr lang="en-US" altLang="zh-CN" u="sng" dirty="0">
                <a:solidFill>
                  <a:srgbClr val="CC9900"/>
                </a:solidFill>
              </a:rPr>
              <a:t>Awake()</a:t>
            </a:r>
            <a:r>
              <a:rPr lang="zh-CN" altLang="en-US" dirty="0"/>
              <a:t>，它是一个同步方法，而</a:t>
            </a:r>
            <a:r>
              <a:rPr lang="en-US" altLang="zh-CN" u="sng" dirty="0">
                <a:solidFill>
                  <a:srgbClr val="CC9900"/>
                </a:solidFill>
              </a:rPr>
              <a:t>Start()</a:t>
            </a:r>
            <a:r>
              <a:rPr lang="zh-CN" altLang="en-US" dirty="0"/>
              <a:t>方法会在下一帧执行。如果游戏对象被删除，或者挂在它身上的脚本被删除，就会执行</a:t>
            </a:r>
            <a:r>
              <a:rPr lang="en-US" altLang="zh-CN" u="sng" dirty="0" err="1">
                <a:solidFill>
                  <a:srgbClr val="CC9900"/>
                </a:solidFill>
              </a:rPr>
              <a:t>OnDestroy</a:t>
            </a:r>
            <a:r>
              <a:rPr lang="en-US" altLang="zh-CN" u="sng" dirty="0">
                <a:solidFill>
                  <a:srgbClr val="CC9900"/>
                </a:solidFill>
              </a:rPr>
              <a:t>()</a:t>
            </a:r>
            <a:r>
              <a:rPr lang="zh-CN" altLang="en-US" u="sng" dirty="0">
                <a:solidFill>
                  <a:srgbClr val="CC9900"/>
                </a:solidFill>
              </a:rPr>
              <a:t>销毁</a:t>
            </a:r>
            <a:r>
              <a:rPr lang="zh-CN" altLang="en-US" dirty="0"/>
              <a:t>方法。初始化或销毁在脚本的生命周期中只会执行一次</a:t>
            </a:r>
            <a:endParaRPr lang="en-US" altLang="zh-CN" dirty="0"/>
          </a:p>
          <a:p>
            <a:pPr lvl="2"/>
            <a:r>
              <a:rPr lang="zh-CN" altLang="en-US" dirty="0"/>
              <a:t>游戏对象还有个状态，叫禁用。在程序过程中可以多次设置激活和禁用，同时系统会分别回调生命周期的</a:t>
            </a:r>
            <a:r>
              <a:rPr lang="en-US" altLang="zh-CN" u="sng" dirty="0" err="1">
                <a:solidFill>
                  <a:srgbClr val="CC9900"/>
                </a:solidFill>
              </a:rPr>
              <a:t>OnEnable</a:t>
            </a:r>
            <a:r>
              <a:rPr lang="en-US" altLang="zh-CN" u="sng" dirty="0">
                <a:solidFill>
                  <a:srgbClr val="CC9900"/>
                </a:solidFill>
              </a:rPr>
              <a:t>()</a:t>
            </a:r>
            <a:r>
              <a:rPr lang="zh-CN" altLang="en-US" u="sng" dirty="0">
                <a:solidFill>
                  <a:srgbClr val="CC9900"/>
                </a:solidFill>
              </a:rPr>
              <a:t>和</a:t>
            </a:r>
            <a:r>
              <a:rPr lang="en-US" altLang="zh-CN" u="sng" dirty="0" err="1">
                <a:solidFill>
                  <a:srgbClr val="CC9900"/>
                </a:solidFill>
              </a:rPr>
              <a:t>OnDisable</a:t>
            </a:r>
            <a:r>
              <a:rPr lang="en-US" altLang="zh-CN" u="sng" dirty="0">
                <a:solidFill>
                  <a:srgbClr val="CC9900"/>
                </a:solidFill>
              </a:rPr>
              <a:t>()</a:t>
            </a:r>
            <a:r>
              <a:rPr lang="zh-CN" altLang="en-US" u="sng" dirty="0">
                <a:solidFill>
                  <a:srgbClr val="CC9900"/>
                </a:solidFill>
              </a:rPr>
              <a:t>方法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Script_Exp0301.cs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70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脚本生命周期</a:t>
            </a:r>
            <a:endParaRPr lang="en-US" altLang="zh-CN" dirty="0"/>
          </a:p>
          <a:p>
            <a:pPr lvl="1"/>
            <a:r>
              <a:rPr lang="zh-CN" altLang="en-US" dirty="0"/>
              <a:t>脚本初始化和销毁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118866"/>
            <a:ext cx="40957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9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脚本生命周期</a:t>
            </a:r>
            <a:endParaRPr lang="en-US" altLang="zh-CN" dirty="0"/>
          </a:p>
          <a:p>
            <a:pPr lvl="1"/>
            <a:r>
              <a:rPr lang="zh-CN" altLang="en-US" dirty="0"/>
              <a:t>脚本更新与协程任务</a:t>
            </a:r>
            <a:endParaRPr lang="en-US" altLang="zh-CN" dirty="0"/>
          </a:p>
          <a:p>
            <a:pPr lvl="2"/>
            <a:r>
              <a:rPr lang="zh-CN" altLang="en-US" dirty="0"/>
              <a:t>整个生命周期主要提供了</a:t>
            </a:r>
            <a:r>
              <a:rPr lang="en-US" altLang="zh-CN" dirty="0"/>
              <a:t>3</a:t>
            </a:r>
            <a:r>
              <a:rPr lang="zh-CN" altLang="en-US" dirty="0"/>
              <a:t>种更新方法</a:t>
            </a:r>
            <a:endParaRPr lang="en-US" altLang="zh-CN" dirty="0"/>
          </a:p>
          <a:p>
            <a:pPr lvl="3"/>
            <a:r>
              <a:rPr lang="en-US" altLang="zh-CN" dirty="0"/>
              <a:t>Update()</a:t>
            </a:r>
            <a:r>
              <a:rPr lang="zh-CN" altLang="en-US" dirty="0"/>
              <a:t>： 每一帧执行都会调用此方法</a:t>
            </a:r>
            <a:endParaRPr lang="en-US" altLang="zh-CN" dirty="0"/>
          </a:p>
          <a:p>
            <a:pPr lvl="3"/>
            <a:r>
              <a:rPr lang="en-US" altLang="zh-CN" dirty="0" err="1"/>
              <a:t>LateUpdate</a:t>
            </a:r>
            <a:r>
              <a:rPr lang="en-US" altLang="zh-CN" dirty="0"/>
              <a:t>()</a:t>
            </a:r>
            <a:r>
              <a:rPr lang="zh-CN" altLang="en-US" dirty="0"/>
              <a:t>： </a:t>
            </a:r>
            <a:r>
              <a:rPr lang="en-US" altLang="zh-CN" dirty="0"/>
              <a:t>Update()</a:t>
            </a:r>
            <a:r>
              <a:rPr lang="zh-CN" altLang="en-US" dirty="0"/>
              <a:t>执行后都会调用此方法</a:t>
            </a:r>
            <a:endParaRPr lang="en-US" altLang="zh-CN" dirty="0"/>
          </a:p>
          <a:p>
            <a:pPr lvl="3"/>
            <a:r>
              <a:rPr lang="en-US" altLang="zh-CN" dirty="0" err="1"/>
              <a:t>FixedUpdate</a:t>
            </a:r>
            <a:r>
              <a:rPr lang="en-US" altLang="zh-CN" dirty="0"/>
              <a:t>()</a:t>
            </a:r>
            <a:r>
              <a:rPr lang="zh-CN" altLang="en-US" dirty="0"/>
              <a:t>： 固定更新，默认</a:t>
            </a:r>
            <a:r>
              <a:rPr lang="en-US" altLang="zh-CN" dirty="0"/>
              <a:t>0.02</a:t>
            </a:r>
            <a:r>
              <a:rPr lang="zh-CN" altLang="en-US" dirty="0"/>
              <a:t>秒调用一次，具体时间间隔可在</a:t>
            </a:r>
            <a:r>
              <a:rPr lang="en-US" altLang="zh-CN" dirty="0"/>
              <a:t>Editor-&gt;Project Setting-&gt; Time</a:t>
            </a:r>
            <a:r>
              <a:rPr lang="zh-CN" altLang="en-US" dirty="0"/>
              <a:t>中配置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53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脚本生命周期</a:t>
            </a:r>
            <a:endParaRPr lang="en-US" altLang="zh-CN" dirty="0"/>
          </a:p>
          <a:p>
            <a:pPr lvl="1"/>
            <a:r>
              <a:rPr lang="zh-CN" altLang="en-US" dirty="0"/>
              <a:t>脚本更新与协程任务</a:t>
            </a:r>
            <a:endParaRPr lang="en-US" altLang="zh-CN" dirty="0"/>
          </a:p>
          <a:p>
            <a:pPr lvl="2"/>
            <a:r>
              <a:rPr lang="en-US" altLang="zh-CN" dirty="0"/>
              <a:t>Unity</a:t>
            </a:r>
            <a:r>
              <a:rPr lang="zh-CN" altLang="en-US" dirty="0"/>
              <a:t>脚本只支持单线程，不过它引入</a:t>
            </a:r>
            <a:r>
              <a:rPr lang="en-US" altLang="zh-CN" dirty="0"/>
              <a:t>C#</a:t>
            </a:r>
            <a:r>
              <a:rPr lang="zh-CN" altLang="en-US" dirty="0"/>
              <a:t>语言协程的概念，可以用来模拟多线程，而不是真正的多线程</a:t>
            </a:r>
            <a:endParaRPr lang="en-US" altLang="zh-CN" dirty="0"/>
          </a:p>
          <a:p>
            <a:pPr lvl="3"/>
            <a:r>
              <a:rPr lang="zh-CN" altLang="en-US" dirty="0"/>
              <a:t>比如要每等一秒创建一个游戏对象，在</a:t>
            </a:r>
            <a:r>
              <a:rPr lang="en-US" altLang="zh-CN" dirty="0"/>
              <a:t>Update</a:t>
            </a:r>
            <a:r>
              <a:rPr lang="zh-CN" altLang="en-US" dirty="0"/>
              <a:t>中写会比较麻烦，引入协程后可用</a:t>
            </a:r>
            <a:r>
              <a:rPr lang="en-US" altLang="zh-CN" dirty="0"/>
              <a:t>for</a:t>
            </a:r>
            <a:r>
              <a:rPr lang="zh-CN" altLang="en-US" dirty="0"/>
              <a:t>循环来写。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CC9900"/>
                </a:solidFill>
              </a:rPr>
              <a:t>详见</a:t>
            </a:r>
            <a:r>
              <a:rPr lang="en-US" altLang="zh-CN" dirty="0">
                <a:solidFill>
                  <a:srgbClr val="CC9900"/>
                </a:solidFill>
              </a:rPr>
              <a:t>Script_Exp0302.cs</a:t>
            </a:r>
          </a:p>
          <a:p>
            <a:pPr lvl="2"/>
            <a:r>
              <a:rPr lang="zh-CN" altLang="en-US" dirty="0"/>
              <a:t>在协程任务启动过程中，如果需要重新启动它，必须停掉之前的协程。</a:t>
            </a:r>
            <a:endParaRPr lang="en-US" altLang="zh-CN" dirty="0"/>
          </a:p>
          <a:p>
            <a:pPr lvl="3"/>
            <a:r>
              <a:rPr lang="zh-CN" altLang="en-US" dirty="0"/>
              <a:t>每次启动协程时，</a:t>
            </a:r>
            <a:r>
              <a:rPr lang="en-US" altLang="zh-CN" dirty="0" err="1"/>
              <a:t>StartCoroutine</a:t>
            </a:r>
            <a:r>
              <a:rPr lang="en-US" altLang="zh-CN" dirty="0"/>
              <a:t>()</a:t>
            </a:r>
            <a:r>
              <a:rPr lang="zh-CN" altLang="en-US" dirty="0"/>
              <a:t>将返回这个协程对象，需要停止的时候使用</a:t>
            </a:r>
            <a:r>
              <a:rPr lang="en-US" altLang="zh-CN" dirty="0" err="1"/>
              <a:t>StopCoroutine</a:t>
            </a:r>
            <a:r>
              <a:rPr lang="en-US" altLang="zh-CN" dirty="0"/>
              <a:t>()</a:t>
            </a:r>
            <a:r>
              <a:rPr lang="zh-CN" altLang="en-US" dirty="0"/>
              <a:t>传入对象即可。当然也可调用</a:t>
            </a:r>
            <a:r>
              <a:rPr lang="en-US" altLang="zh-CN" dirty="0" err="1"/>
              <a:t>StopAllCoroutines</a:t>
            </a:r>
            <a:r>
              <a:rPr lang="en-US" altLang="zh-CN" dirty="0"/>
              <a:t>()</a:t>
            </a:r>
            <a:r>
              <a:rPr lang="zh-CN" altLang="en-US" dirty="0"/>
              <a:t>停止这个脚本启动的所有协程任务</a:t>
            </a:r>
            <a:r>
              <a:rPr lang="en-US" altLang="zh-CN" dirty="0"/>
              <a:t>,</a:t>
            </a:r>
          </a:p>
          <a:p>
            <a:pPr lvl="3"/>
            <a:r>
              <a:rPr lang="zh-CN" altLang="en-US" dirty="0">
                <a:solidFill>
                  <a:srgbClr val="CC9900"/>
                </a:solidFill>
              </a:rPr>
              <a:t>详见</a:t>
            </a:r>
            <a:r>
              <a:rPr lang="en-US" altLang="zh-CN" dirty="0">
                <a:solidFill>
                  <a:srgbClr val="CC9900"/>
                </a:solidFill>
              </a:rPr>
              <a:t>Script_Exp0303.cs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59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脚本生命周期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OnGUI</a:t>
            </a:r>
            <a:r>
              <a:rPr lang="zh-CN" altLang="en-US" dirty="0"/>
              <a:t>显示</a:t>
            </a:r>
            <a:r>
              <a:rPr lang="en-US" altLang="zh-CN" dirty="0"/>
              <a:t>FPS</a:t>
            </a:r>
          </a:p>
          <a:p>
            <a:pPr lvl="2"/>
            <a:r>
              <a:rPr lang="en-US" altLang="zh-CN" dirty="0"/>
              <a:t>GUI</a:t>
            </a:r>
            <a:r>
              <a:rPr lang="zh-CN" altLang="en-US" dirty="0"/>
              <a:t>是</a:t>
            </a:r>
            <a:r>
              <a:rPr lang="en-US" altLang="zh-CN" dirty="0"/>
              <a:t>Unity4.6</a:t>
            </a:r>
            <a:r>
              <a:rPr lang="zh-CN" altLang="en-US" dirty="0"/>
              <a:t>版本之前的</a:t>
            </a:r>
            <a:r>
              <a:rPr lang="en-US" altLang="zh-CN" dirty="0"/>
              <a:t>UII</a:t>
            </a:r>
            <a:r>
              <a:rPr lang="zh-CN" altLang="en-US" dirty="0"/>
              <a:t>系统，因为其功能比较单一且效率不高，已经被新版的</a:t>
            </a:r>
            <a:r>
              <a:rPr lang="en-US" altLang="zh-CN" dirty="0"/>
              <a:t>UGUI</a:t>
            </a:r>
            <a:r>
              <a:rPr lang="zh-CN" altLang="en-US" dirty="0"/>
              <a:t>所代替，但如果想显示一些辅助信息或者调试按钮还会使用它。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C9900"/>
                </a:solidFill>
              </a:rPr>
              <a:t>详见</a:t>
            </a:r>
            <a:r>
              <a:rPr lang="en-US" altLang="zh-CN" dirty="0">
                <a:solidFill>
                  <a:srgbClr val="CC9900"/>
                </a:solidFill>
              </a:rPr>
              <a:t>Script_Exp0304.cs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3503786"/>
            <a:ext cx="3143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45766"/>
            <a:ext cx="7330008" cy="5135562"/>
          </a:xfrm>
        </p:spPr>
        <p:txBody>
          <a:bodyPr>
            <a:normAutofit/>
          </a:bodyPr>
          <a:lstStyle/>
          <a:p>
            <a:r>
              <a:rPr lang="zh-CN" altLang="en-US" dirty="0"/>
              <a:t>多脚本管理：脚本执行顺序</a:t>
            </a:r>
            <a:endParaRPr lang="en-US" altLang="zh-CN" dirty="0"/>
          </a:p>
          <a:p>
            <a:pPr lvl="1"/>
            <a:r>
              <a:rPr lang="zh-CN" altLang="en-US" dirty="0"/>
              <a:t>脚本既可以在运行时动态添加在游戏对象上，也可以运行游戏前预制挂在游戏对象上。</a:t>
            </a:r>
            <a:endParaRPr lang="en-US" altLang="zh-CN" dirty="0"/>
          </a:p>
          <a:p>
            <a:pPr lvl="2"/>
            <a:r>
              <a:rPr lang="zh-CN" altLang="en-US" dirty="0"/>
              <a:t>动态添加的脚本按添加的先后顺序决定执行顺序。</a:t>
            </a:r>
            <a:endParaRPr lang="en-US" altLang="zh-CN" dirty="0"/>
          </a:p>
          <a:p>
            <a:pPr lvl="2"/>
            <a:r>
              <a:rPr lang="zh-CN" altLang="en-US" dirty="0"/>
              <a:t>静态脚本因为提前挂在了游戏对象上，所以初始化的顺序就不一样了。我们可以在</a:t>
            </a:r>
            <a:r>
              <a:rPr lang="en-US" altLang="zh-CN" dirty="0"/>
              <a:t>Script Execution Order</a:t>
            </a:r>
            <a:r>
              <a:rPr lang="zh-CN" altLang="en-US" dirty="0"/>
              <a:t>设置脚本的执行顺序。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37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游戏脚本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330008" cy="5135562"/>
          </a:xfrm>
        </p:spPr>
        <p:txBody>
          <a:bodyPr>
            <a:normAutofit/>
          </a:bodyPr>
          <a:lstStyle/>
          <a:p>
            <a:r>
              <a:rPr lang="zh-CN" altLang="en-US" dirty="0"/>
              <a:t>多脚本管理：脚本执行顺序</a:t>
            </a:r>
            <a:endParaRPr lang="en-US" altLang="zh-CN" dirty="0"/>
          </a:p>
          <a:p>
            <a:pPr lvl="1"/>
            <a:r>
              <a:rPr lang="zh-CN" altLang="en-US" dirty="0"/>
              <a:t>脚本既可以在运行时动态添加在游戏对象上，也可以运行游戏前预制挂在游戏对象上。</a:t>
            </a:r>
            <a:endParaRPr lang="en-US" altLang="zh-CN" dirty="0"/>
          </a:p>
          <a:p>
            <a:pPr lvl="2"/>
            <a:r>
              <a:rPr lang="zh-CN" altLang="en-US" dirty="0"/>
              <a:t>动态添加的脚本按添加的先后顺序决定执行顺序。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897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773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8050088" cy="5135562"/>
          </a:xfrm>
        </p:spPr>
        <p:txBody>
          <a:bodyPr>
            <a:normAutofit/>
          </a:bodyPr>
          <a:lstStyle/>
          <a:p>
            <a:r>
              <a:rPr lang="zh-CN" altLang="en-US" dirty="0"/>
              <a:t>多脚本管理：脚本执行顺序</a:t>
            </a:r>
            <a:endParaRPr lang="en-US" altLang="zh-CN" dirty="0"/>
          </a:p>
          <a:p>
            <a:pPr lvl="2"/>
            <a:r>
              <a:rPr lang="zh-CN" altLang="en-US" dirty="0"/>
              <a:t>静态脚本因为提前挂在了游戏对象上，所以初始化的顺序就不一样了。我们可以在</a:t>
            </a:r>
            <a:r>
              <a:rPr lang="en-US" altLang="zh-CN" dirty="0"/>
              <a:t>Script Execution Order</a:t>
            </a:r>
            <a:r>
              <a:rPr lang="zh-CN" altLang="en-US" dirty="0"/>
              <a:t>设置脚本的执行顺序。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E3330D-F5B9-714C-8AD8-83C1BF9A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08" y="2348880"/>
            <a:ext cx="7124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6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类型系统</a:t>
            </a:r>
            <a:endParaRPr lang="en-US" altLang="zh-CN" dirty="0"/>
          </a:p>
          <a:p>
            <a:pPr lvl="1"/>
            <a:r>
              <a:rPr lang="zh-CN" altLang="en-US" dirty="0"/>
              <a:t>静态、安全，大多数时候是显示的</a:t>
            </a:r>
            <a:endParaRPr lang="en-US" altLang="zh-CN" dirty="0"/>
          </a:p>
          <a:p>
            <a:pPr lvl="1"/>
            <a:r>
              <a:rPr lang="en-US" altLang="zh-CN" dirty="0"/>
              <a:t>C#</a:t>
            </a:r>
            <a:r>
              <a:rPr lang="zh-CN" altLang="en-US" dirty="0"/>
              <a:t>要求所有类型全部从</a:t>
            </a:r>
            <a:r>
              <a:rPr lang="en-US" altLang="zh-CN" dirty="0" err="1"/>
              <a:t>System.Object</a:t>
            </a:r>
            <a:r>
              <a:rPr lang="zh-CN" altLang="en-US" dirty="0"/>
              <a:t>派生</a:t>
            </a:r>
            <a:endParaRPr lang="en-US" altLang="zh-CN" dirty="0"/>
          </a:p>
          <a:p>
            <a:pPr lvl="2"/>
            <a:r>
              <a:rPr lang="en-US" altLang="zh-CN" dirty="0"/>
              <a:t>Unity3D</a:t>
            </a:r>
            <a:r>
              <a:rPr lang="zh-CN" altLang="en-US" dirty="0"/>
              <a:t>的基础类</a:t>
            </a:r>
            <a:r>
              <a:rPr lang="en-US" altLang="zh-CN" dirty="0" err="1"/>
              <a:t>MonoBehaviour</a:t>
            </a:r>
            <a:r>
              <a:rPr lang="zh-CN" altLang="en-US" dirty="0"/>
              <a:t>也是派生自</a:t>
            </a:r>
            <a:r>
              <a:rPr lang="en-US" altLang="zh-CN" dirty="0" err="1"/>
              <a:t>System.Object</a:t>
            </a:r>
            <a:endParaRPr lang="en-US" altLang="zh-CN" dirty="0"/>
          </a:p>
          <a:p>
            <a:pPr lvl="2"/>
            <a:r>
              <a:rPr lang="zh-CN" altLang="en-US" dirty="0"/>
              <a:t>拥有一套最基本方法</a:t>
            </a:r>
            <a:endParaRPr lang="en-US" altLang="zh-CN" dirty="0"/>
          </a:p>
          <a:p>
            <a:pPr lvl="3"/>
            <a:r>
              <a:rPr lang="en-US" altLang="zh-CN" dirty="0"/>
              <a:t>Equals</a:t>
            </a:r>
          </a:p>
          <a:p>
            <a:pPr lvl="3"/>
            <a:r>
              <a:rPr lang="en-US" altLang="zh-CN" dirty="0" err="1"/>
              <a:t>GetHashCode</a:t>
            </a:r>
            <a:endParaRPr lang="en-US" altLang="zh-CN" dirty="0"/>
          </a:p>
          <a:p>
            <a:pPr lvl="3"/>
            <a:r>
              <a:rPr lang="en-US" altLang="zh-CN" dirty="0" err="1"/>
              <a:t>ToString</a:t>
            </a:r>
            <a:endParaRPr lang="en-US" altLang="zh-CN" dirty="0"/>
          </a:p>
          <a:p>
            <a:pPr lvl="3"/>
            <a:r>
              <a:rPr lang="en-US" altLang="zh-CN" dirty="0" err="1"/>
              <a:t>GetType</a:t>
            </a:r>
            <a:endParaRPr lang="en-US" altLang="zh-CN" dirty="0"/>
          </a:p>
          <a:p>
            <a:pPr lvl="3"/>
            <a:r>
              <a:rPr lang="en-US" altLang="zh-CN" dirty="0" err="1"/>
              <a:t>MemberwiseClone</a:t>
            </a:r>
            <a:endParaRPr lang="en-US" altLang="zh-CN" dirty="0"/>
          </a:p>
          <a:p>
            <a:pPr lvl="3"/>
            <a:r>
              <a:rPr lang="en-US" altLang="zh-CN" dirty="0"/>
              <a:t>Finalize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064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类型系统：值类型和引用类型</a:t>
            </a:r>
            <a:endParaRPr lang="en-US" altLang="zh-CN" dirty="0"/>
          </a:p>
          <a:p>
            <a:pPr lvl="1"/>
            <a:r>
              <a:rPr lang="zh-CN" altLang="en-US" dirty="0"/>
              <a:t>引用类型</a:t>
            </a:r>
            <a:endParaRPr lang="en-US" altLang="zh-CN" dirty="0"/>
          </a:p>
          <a:p>
            <a:pPr lvl="2"/>
            <a:r>
              <a:rPr lang="en-US" altLang="zh-CN" dirty="0"/>
              <a:t>Class</a:t>
            </a:r>
            <a:r>
              <a:rPr lang="zh-CN" altLang="en-US" dirty="0"/>
              <a:t>、</a:t>
            </a:r>
            <a:r>
              <a:rPr lang="en-US" altLang="zh-CN" dirty="0"/>
              <a:t>Interface</a:t>
            </a:r>
            <a:r>
              <a:rPr lang="zh-CN" altLang="en-US" dirty="0"/>
              <a:t>、</a:t>
            </a:r>
            <a:r>
              <a:rPr lang="en-US" altLang="zh-CN" dirty="0"/>
              <a:t>Delegate</a:t>
            </a:r>
          </a:p>
          <a:p>
            <a:pPr lvl="2"/>
            <a:r>
              <a:rPr lang="zh-CN" altLang="en-US" dirty="0"/>
              <a:t>内建：</a:t>
            </a:r>
            <a:r>
              <a:rPr lang="en-US" altLang="zh-CN" dirty="0"/>
              <a:t>Dynamic</a:t>
            </a:r>
            <a:r>
              <a:rPr lang="zh-CN" altLang="en-US" dirty="0"/>
              <a:t>、</a:t>
            </a:r>
            <a:r>
              <a:rPr lang="en-US" altLang="zh-CN" dirty="0"/>
              <a:t>Object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</a:p>
          <a:p>
            <a:pPr lvl="1"/>
            <a:r>
              <a:rPr lang="zh-CN" altLang="en-US" dirty="0"/>
              <a:t>值类型</a:t>
            </a:r>
            <a:endParaRPr lang="en-US" altLang="zh-CN" dirty="0"/>
          </a:p>
          <a:p>
            <a:pPr lvl="2"/>
            <a:r>
              <a:rPr lang="zh-CN" altLang="en-US" dirty="0"/>
              <a:t>结构</a:t>
            </a:r>
            <a:endParaRPr lang="en-US" altLang="zh-CN" dirty="0"/>
          </a:p>
          <a:p>
            <a:pPr lvl="3"/>
            <a:r>
              <a:rPr lang="zh-CN" altLang="en-US" dirty="0"/>
              <a:t>数字型结构：</a:t>
            </a:r>
            <a:r>
              <a:rPr lang="en-US" altLang="zh-CN" dirty="0"/>
              <a:t>System.Int32</a:t>
            </a:r>
            <a:r>
              <a:rPr lang="zh-CN" altLang="en-US" dirty="0"/>
              <a:t>、</a:t>
            </a:r>
            <a:r>
              <a:rPr lang="en-US" altLang="zh-CN" dirty="0" err="1"/>
              <a:t>System.Float</a:t>
            </a:r>
            <a:r>
              <a:rPr lang="zh-CN" altLang="en-US" dirty="0"/>
              <a:t>、</a:t>
            </a:r>
            <a:r>
              <a:rPr lang="en-US" altLang="zh-CN" dirty="0" err="1"/>
              <a:t>System.Decimal</a:t>
            </a:r>
            <a:endParaRPr lang="en-US" altLang="zh-CN" dirty="0"/>
          </a:p>
          <a:p>
            <a:pPr lvl="3"/>
            <a:r>
              <a:rPr lang="zh-CN" altLang="en-US" dirty="0"/>
              <a:t>布尔型结构：</a:t>
            </a:r>
            <a:r>
              <a:rPr lang="en-US" altLang="zh-CN" dirty="0" err="1"/>
              <a:t>System.Boolean</a:t>
            </a:r>
            <a:endParaRPr lang="en-US" altLang="zh-CN" dirty="0"/>
          </a:p>
          <a:p>
            <a:pPr lvl="3"/>
            <a:r>
              <a:rPr lang="zh-CN" altLang="en-US" dirty="0"/>
              <a:t>用户自定义结构</a:t>
            </a:r>
            <a:endParaRPr lang="en-US" altLang="zh-CN" dirty="0"/>
          </a:p>
          <a:p>
            <a:pPr lvl="2"/>
            <a:r>
              <a:rPr lang="zh-CN" altLang="en-US" dirty="0"/>
              <a:t>枚举</a:t>
            </a:r>
            <a:endParaRPr lang="en-US" altLang="zh-CN" dirty="0"/>
          </a:p>
          <a:p>
            <a:pPr lvl="3"/>
            <a:r>
              <a:rPr lang="en-US" altLang="zh-CN" dirty="0" err="1"/>
              <a:t>System.IO.FileAttributes</a:t>
            </a:r>
            <a:r>
              <a:rPr lang="zh-CN" altLang="en-US" dirty="0"/>
              <a:t>、</a:t>
            </a:r>
            <a:r>
              <a:rPr lang="en-US" altLang="zh-CN" dirty="0" err="1"/>
              <a:t>System.Drawing.FontStyle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31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类型系统：</a:t>
            </a:r>
            <a:r>
              <a:rPr lang="en-US" altLang="zh-CN" dirty="0"/>
              <a:t>Unity</a:t>
            </a:r>
            <a:r>
              <a:rPr lang="zh-CN" altLang="en-US" dirty="0"/>
              <a:t>脚本的引用类型</a:t>
            </a:r>
            <a:endParaRPr lang="en-US" altLang="zh-CN" dirty="0"/>
          </a:p>
          <a:p>
            <a:pPr lvl="1"/>
            <a:r>
              <a:rPr lang="en-US" altLang="zh-CN" dirty="0" err="1"/>
              <a:t>UnityEngine.Object</a:t>
            </a:r>
            <a:endParaRPr lang="en-US" altLang="zh-CN" dirty="0"/>
          </a:p>
          <a:p>
            <a:pPr lvl="1"/>
            <a:r>
              <a:rPr lang="en-US" altLang="zh-CN" dirty="0" err="1"/>
              <a:t>UnityEngine.Component</a:t>
            </a:r>
            <a:endParaRPr lang="en-US" altLang="zh-CN" dirty="0"/>
          </a:p>
          <a:p>
            <a:pPr lvl="1"/>
            <a:r>
              <a:rPr lang="en-US" altLang="zh-CN" dirty="0" err="1"/>
              <a:t>UnityEngine.MonoBehaviour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13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类型系统：</a:t>
            </a:r>
            <a:r>
              <a:rPr lang="en-US" altLang="zh-CN" dirty="0"/>
              <a:t>Unity</a:t>
            </a:r>
            <a:r>
              <a:rPr lang="zh-CN" altLang="en-US" dirty="0"/>
              <a:t>脚本的值类型</a:t>
            </a:r>
            <a:endParaRPr lang="en-US" altLang="zh-CN" dirty="0"/>
          </a:p>
          <a:p>
            <a:pPr lvl="1"/>
            <a:r>
              <a:rPr lang="en-US" altLang="zh-CN" dirty="0"/>
              <a:t>Vector2</a:t>
            </a:r>
            <a:r>
              <a:rPr lang="zh-CN" altLang="en-US" dirty="0"/>
              <a:t>、</a:t>
            </a:r>
            <a:r>
              <a:rPr lang="en-US" altLang="zh-CN" dirty="0"/>
              <a:t>Vector3</a:t>
            </a:r>
            <a:r>
              <a:rPr lang="zh-CN" altLang="en-US" dirty="0"/>
              <a:t>及</a:t>
            </a:r>
            <a:r>
              <a:rPr lang="en-US" altLang="zh-CN" dirty="0"/>
              <a:t>Vector4</a:t>
            </a:r>
          </a:p>
          <a:p>
            <a:pPr lvl="1"/>
            <a:r>
              <a:rPr lang="en-US" altLang="zh-CN" dirty="0"/>
              <a:t>Color</a:t>
            </a:r>
            <a:r>
              <a:rPr lang="zh-CN" altLang="en-US" dirty="0"/>
              <a:t>和</a:t>
            </a:r>
            <a:r>
              <a:rPr lang="en-US" altLang="zh-CN" dirty="0"/>
              <a:t>Color32</a:t>
            </a:r>
          </a:p>
          <a:p>
            <a:pPr lvl="1"/>
            <a:r>
              <a:rPr lang="en-US" altLang="zh-CN" dirty="0"/>
              <a:t>Ray</a:t>
            </a:r>
          </a:p>
          <a:p>
            <a:pPr lvl="1"/>
            <a:r>
              <a:rPr lang="en-US" altLang="zh-CN" dirty="0"/>
              <a:t>Touch</a:t>
            </a:r>
          </a:p>
          <a:p>
            <a:pPr lvl="1"/>
            <a:r>
              <a:rPr lang="en-US" altLang="zh-CN" dirty="0" err="1"/>
              <a:t>RaycastHit</a:t>
            </a:r>
            <a:endParaRPr lang="en-US" altLang="zh-CN" dirty="0"/>
          </a:p>
          <a:p>
            <a:pPr lvl="1"/>
            <a:r>
              <a:rPr lang="en-US" altLang="zh-CN" dirty="0"/>
              <a:t>Bounds</a:t>
            </a:r>
          </a:p>
          <a:p>
            <a:pPr lvl="1"/>
            <a:r>
              <a:rPr lang="en-US" altLang="zh-CN" dirty="0" err="1"/>
              <a:t>Rect</a:t>
            </a:r>
            <a:endParaRPr lang="en-US" altLang="zh-CN" dirty="0"/>
          </a:p>
          <a:p>
            <a:pPr lvl="1"/>
            <a:r>
              <a:rPr lang="en-US" altLang="zh-CN" dirty="0"/>
              <a:t>Plane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534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类型系统：数据结构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360A33-909A-4E52-A932-DEFE0D1BE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71569"/>
              </p:ext>
            </p:extLst>
          </p:nvPr>
        </p:nvGraphicFramePr>
        <p:xfrm>
          <a:off x="570385" y="1974850"/>
          <a:ext cx="800323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431">
                  <a:extLst>
                    <a:ext uri="{9D8B030D-6E8A-4147-A177-3AD203B41FA5}">
                      <a16:colId xmlns:a16="http://schemas.microsoft.com/office/drawing/2014/main" val="164010313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8037080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7099112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8115230"/>
                    </a:ext>
                  </a:extLst>
                </a:gridCol>
                <a:gridCol w="1481335">
                  <a:extLst>
                    <a:ext uri="{9D8B030D-6E8A-4147-A177-3AD203B41FA5}">
                      <a16:colId xmlns:a16="http://schemas.microsoft.com/office/drawing/2014/main" val="2986270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GetByIndex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7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O(n)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ArrayList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O(n)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4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List&lt;T&gt;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O(n)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LinkedList&lt;T&gt;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O(n)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7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Queue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HashTable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Dicitonary</a:t>
                      </a:r>
                      <a:r>
                        <a:rPr lang="en-US" altLang="zh-CN" dirty="0"/>
                        <a:t>&lt;K,T&gt;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30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HashSet&lt;T&gt;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85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SortedSet</a:t>
                      </a:r>
                      <a:r>
                        <a:rPr lang="en-US" altLang="zh-CN" dirty="0"/>
                        <a:t>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O(</a:t>
                      </a:r>
                      <a:r>
                        <a:rPr lang="en-US" altLang="zh-CN" dirty="0" err="1"/>
                        <a:t>logn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O(logn)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logn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6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533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lvl="1"/>
            <a:r>
              <a:rPr lang="zh-CN" altLang="en-US" dirty="0"/>
              <a:t>在程序启动时随机创建</a:t>
            </a:r>
            <a:r>
              <a:rPr lang="en-US" altLang="zh-CN" dirty="0"/>
              <a:t>5</a:t>
            </a:r>
            <a:r>
              <a:rPr lang="zh-CN" altLang="en-US" dirty="0"/>
              <a:t>个物体分布于随机位置</a:t>
            </a:r>
            <a:endParaRPr lang="en-US" altLang="zh-CN" dirty="0"/>
          </a:p>
          <a:p>
            <a:pPr lvl="1"/>
            <a:r>
              <a:rPr lang="zh-CN" altLang="en-US" dirty="0"/>
              <a:t>启动后再随机创建</a:t>
            </a:r>
            <a:r>
              <a:rPr lang="en-US" altLang="zh-CN" dirty="0"/>
              <a:t>5</a:t>
            </a:r>
            <a:r>
              <a:rPr lang="zh-CN" altLang="en-US" dirty="0"/>
              <a:t>个物体，每隔</a:t>
            </a:r>
            <a:r>
              <a:rPr lang="en-US" altLang="zh-CN" dirty="0"/>
              <a:t>2</a:t>
            </a:r>
            <a:r>
              <a:rPr lang="zh-CN" altLang="en-US" dirty="0"/>
              <a:t>秒创建一个</a:t>
            </a:r>
            <a:endParaRPr lang="en-US" altLang="zh-CN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400" dirty="0"/>
              <a:t>通过</a:t>
            </a:r>
            <a:r>
              <a:rPr lang="en-US" altLang="zh-CN" sz="2400" dirty="0" err="1"/>
              <a:t>OnGUI</a:t>
            </a:r>
            <a:r>
              <a:rPr lang="zh-CN" altLang="en-US" sz="2400" dirty="0"/>
              <a:t>在屏幕右上角显示最新创建物体的名称、位置，</a:t>
            </a:r>
            <a:r>
              <a:rPr lang="zh-CN" altLang="en-US" sz="2400" dirty="0" smtClean="0"/>
              <a:t>大小</a:t>
            </a:r>
            <a:endParaRPr lang="en-US" altLang="zh-CN" sz="2400" dirty="0" smtClean="0"/>
          </a:p>
          <a:p>
            <a:r>
              <a:rPr lang="zh-CN" altLang="en-US" dirty="0" smtClean="0"/>
              <a:t>延伸任务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</a:t>
            </a:r>
            <a:r>
              <a:rPr lang="zh-CN" altLang="en-US" dirty="0"/>
              <a:t>相机每次都对准新创建的物体，让该物体做随机运动或</a:t>
            </a:r>
            <a:r>
              <a:rPr lang="zh-CN" altLang="en-US" dirty="0" smtClean="0"/>
              <a:t>缩放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材料</a:t>
            </a:r>
            <a:endParaRPr lang="en-US" altLang="zh-CN" dirty="0"/>
          </a:p>
          <a:p>
            <a:pPr lvl="1"/>
            <a:r>
              <a:rPr lang="zh-CN" altLang="en-US" dirty="0"/>
              <a:t>源码</a:t>
            </a:r>
            <a:endParaRPr lang="en-US" altLang="zh-CN" dirty="0"/>
          </a:p>
          <a:p>
            <a:pPr lvl="1"/>
            <a:r>
              <a:rPr lang="zh-CN" altLang="en-US" dirty="0"/>
              <a:t>报告</a:t>
            </a:r>
            <a:endParaRPr lang="en-US" altLang="zh-CN" dirty="0"/>
          </a:p>
          <a:p>
            <a:pPr lvl="1"/>
            <a:r>
              <a:rPr lang="zh-CN" altLang="en-US" dirty="0"/>
              <a:t>格式：实验</a:t>
            </a:r>
            <a:r>
              <a:rPr lang="en-US" altLang="zh-CN" dirty="0"/>
              <a:t>X_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期限</a:t>
            </a:r>
            <a:endParaRPr lang="en-US" altLang="zh-CN" dirty="0"/>
          </a:p>
          <a:p>
            <a:pPr lvl="1"/>
            <a:r>
              <a:rPr lang="zh-CN" altLang="en-US" dirty="0"/>
              <a:t>下次实验前提交</a:t>
            </a:r>
            <a:endParaRPr lang="en-US" altLang="zh-CN" dirty="0"/>
          </a:p>
          <a:p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FTP://121.192.180.66</a:t>
            </a:r>
            <a:r>
              <a:rPr lang="en-US" altLang="zh-CN" dirty="0"/>
              <a:t>  </a:t>
            </a:r>
          </a:p>
          <a:p>
            <a:pPr lvl="1"/>
            <a:r>
              <a:rPr lang="zh-CN" altLang="en-US" dirty="0"/>
              <a:t>账号：</a:t>
            </a:r>
            <a:r>
              <a:rPr lang="en-US" altLang="zh-CN" dirty="0"/>
              <a:t>student/software	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初步掌握</a:t>
            </a:r>
            <a:r>
              <a:rPr lang="en-US" altLang="zh-CN" dirty="0"/>
              <a:t>Unity</a:t>
            </a:r>
            <a:r>
              <a:rPr lang="zh-CN" altLang="en-US" dirty="0"/>
              <a:t>脚本编程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实验条件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Windows 10</a:t>
            </a:r>
          </a:p>
          <a:p>
            <a:r>
              <a:rPr lang="en-US" altLang="zh-CN" dirty="0"/>
              <a:t>Unity 3D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>
                <a:hlinkClick r:id="rId2"/>
              </a:rPr>
              <a:t>unity.com</a:t>
            </a:r>
            <a:r>
              <a:rPr lang="en-US" altLang="zh-CN" dirty="0">
                <a:hlinkClick r:id="rId2"/>
              </a:rPr>
              <a:t>/</a:t>
            </a:r>
            <a:endParaRPr lang="en-US" altLang="zh-CN" dirty="0"/>
          </a:p>
          <a:p>
            <a:pPr lvl="1"/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Unity</a:t>
            </a:r>
            <a:r>
              <a:rPr lang="zh-CN" altLang="en-US" dirty="0"/>
              <a:t>脚本生成物体、控制物体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OnGUI</a:t>
            </a:r>
            <a:r>
              <a:rPr lang="zh-CN" altLang="en-US" dirty="0"/>
              <a:t>显示物体状态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18246-CC58-4C31-B4F8-BF94742F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E5DCB-B23A-4335-927B-3F191BAD5F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Mono</a:t>
            </a:r>
            <a:r>
              <a:rPr lang="zh-CN" altLang="en-US" dirty="0"/>
              <a:t>的脚本核心：</a:t>
            </a:r>
            <a:r>
              <a:rPr lang="en-US" altLang="zh-CN" dirty="0"/>
              <a:t>Mono</a:t>
            </a:r>
          </a:p>
          <a:p>
            <a:pPr lvl="1"/>
            <a:r>
              <a:rPr lang="en-US" altLang="zh-CN" dirty="0"/>
              <a:t>Xamarin</a:t>
            </a:r>
            <a:r>
              <a:rPr lang="zh-CN" altLang="en-US" dirty="0"/>
              <a:t>公司支持的开源项目</a:t>
            </a:r>
            <a:endParaRPr lang="en-US" altLang="zh-CN" dirty="0"/>
          </a:p>
          <a:p>
            <a:pPr lvl="1"/>
            <a:r>
              <a:rPr lang="zh-CN" altLang="en-US" dirty="0"/>
              <a:t>基于通用语言架构（</a:t>
            </a:r>
            <a:r>
              <a:rPr lang="en-US" altLang="zh-CN" dirty="0"/>
              <a:t>Common Language Infrastructure, CLI</a:t>
            </a:r>
            <a:r>
              <a:rPr lang="zh-CN" altLang="en-US" dirty="0"/>
              <a:t>）和</a:t>
            </a:r>
            <a:r>
              <a:rPr lang="en-US" altLang="zh-CN" dirty="0"/>
              <a:t>C#</a:t>
            </a:r>
            <a:r>
              <a:rPr lang="zh-CN" altLang="en-US" dirty="0"/>
              <a:t>的</a:t>
            </a:r>
            <a:r>
              <a:rPr lang="en-US" altLang="zh-CN" dirty="0"/>
              <a:t>ECMA</a:t>
            </a:r>
            <a:r>
              <a:rPr lang="zh-CN" altLang="en-US" dirty="0"/>
              <a:t>标准（</a:t>
            </a:r>
            <a:r>
              <a:rPr lang="en-US" altLang="zh-CN" dirty="0"/>
              <a:t>Ecma-334, Ecma-335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提供</a:t>
            </a:r>
            <a:r>
              <a:rPr lang="en-US" altLang="zh-CN" dirty="0" err="1"/>
              <a:t>.Net</a:t>
            </a:r>
            <a:r>
              <a:rPr lang="zh-CN" altLang="en-US" dirty="0"/>
              <a:t>框架的另一种实现</a:t>
            </a:r>
            <a:endParaRPr lang="en-US" altLang="zh-CN" dirty="0"/>
          </a:p>
          <a:p>
            <a:pPr lvl="1"/>
            <a:r>
              <a:rPr lang="zh-CN" altLang="en-US" dirty="0"/>
              <a:t>具备跨平台能力</a:t>
            </a:r>
          </a:p>
        </p:txBody>
      </p:sp>
    </p:spTree>
    <p:extLst>
      <p:ext uri="{BB962C8B-B14F-4D97-AF65-F5344CB8AC3E}">
        <p14:creationId xmlns:p14="http://schemas.microsoft.com/office/powerpoint/2010/main" val="31694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18246-CC58-4C31-B4F8-BF94742F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E5DCB-B23A-4335-927B-3F191BAD5F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Mono</a:t>
            </a:r>
            <a:r>
              <a:rPr lang="zh-CN" altLang="en-US" dirty="0"/>
              <a:t>的脚本核心：组成</a:t>
            </a:r>
            <a:endParaRPr lang="en-US" altLang="zh-CN" dirty="0"/>
          </a:p>
          <a:p>
            <a:pPr lvl="1"/>
            <a:r>
              <a:rPr lang="en-US" altLang="zh-CN" dirty="0"/>
              <a:t>C#</a:t>
            </a:r>
            <a:r>
              <a:rPr lang="zh-CN" altLang="en-US" dirty="0"/>
              <a:t>编译器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C#1.0-5.0</a:t>
            </a:r>
            <a:r>
              <a:rPr lang="zh-CN" altLang="en-US" dirty="0"/>
              <a:t>，但</a:t>
            </a:r>
            <a:r>
              <a:rPr lang="en-US" altLang="zh-CN" dirty="0"/>
              <a:t>Unity</a:t>
            </a:r>
            <a:r>
              <a:rPr lang="zh-CN" altLang="en-US" dirty="0"/>
              <a:t>只在</a:t>
            </a:r>
            <a:r>
              <a:rPr lang="en-US" altLang="zh-CN" dirty="0"/>
              <a:t>2.0+</a:t>
            </a:r>
            <a:r>
              <a:rPr lang="zh-CN" altLang="en-US" dirty="0"/>
              <a:t>，所以一些</a:t>
            </a:r>
            <a:r>
              <a:rPr lang="en-US" altLang="zh-CN" dirty="0"/>
              <a:t>C#</a:t>
            </a:r>
            <a:r>
              <a:rPr lang="zh-CN" altLang="en-US" dirty="0"/>
              <a:t>新功能没有</a:t>
            </a:r>
            <a:endParaRPr lang="en-US" altLang="zh-CN" dirty="0"/>
          </a:p>
          <a:p>
            <a:pPr lvl="1"/>
            <a:r>
              <a:rPr lang="en-US" altLang="zh-CN" dirty="0"/>
              <a:t>Mono</a:t>
            </a:r>
            <a:r>
              <a:rPr lang="zh-CN" altLang="en-US" dirty="0"/>
              <a:t>运行时</a:t>
            </a:r>
            <a:endParaRPr lang="en-US" altLang="zh-CN" dirty="0"/>
          </a:p>
          <a:p>
            <a:pPr lvl="2"/>
            <a:r>
              <a:rPr lang="zh-CN" altLang="en-US" dirty="0"/>
              <a:t>实现</a:t>
            </a:r>
            <a:r>
              <a:rPr lang="en-US" altLang="zh-CN" dirty="0" err="1"/>
              <a:t>Ecma</a:t>
            </a:r>
            <a:r>
              <a:rPr lang="zh-CN" altLang="en-US" dirty="0"/>
              <a:t>通用语言架构标准</a:t>
            </a:r>
            <a:endParaRPr lang="en-US" altLang="zh-CN" dirty="0"/>
          </a:p>
          <a:p>
            <a:pPr lvl="1"/>
            <a:r>
              <a:rPr lang="zh-CN" altLang="en-US" dirty="0"/>
              <a:t>基础类库</a:t>
            </a:r>
            <a:endParaRPr lang="en-US" altLang="zh-CN" dirty="0"/>
          </a:p>
          <a:p>
            <a:pPr lvl="2"/>
            <a:r>
              <a:rPr lang="zh-CN" altLang="en-US" dirty="0"/>
              <a:t>同</a:t>
            </a:r>
            <a:r>
              <a:rPr lang="en-US" altLang="zh-CN" dirty="0" err="1"/>
              <a:t>.Net</a:t>
            </a:r>
            <a:r>
              <a:rPr lang="zh-CN" altLang="en-US" dirty="0"/>
              <a:t>框架兼容</a:t>
            </a:r>
            <a:endParaRPr lang="en-US" altLang="zh-CN" dirty="0"/>
          </a:p>
          <a:p>
            <a:pPr lvl="1"/>
            <a:r>
              <a:rPr lang="en-US" altLang="zh-CN" dirty="0"/>
              <a:t>Mono</a:t>
            </a:r>
            <a:r>
              <a:rPr lang="zh-CN" altLang="en-US" dirty="0"/>
              <a:t>类库</a:t>
            </a:r>
            <a:endParaRPr lang="en-US" altLang="zh-CN" dirty="0"/>
          </a:p>
          <a:p>
            <a:pPr lvl="2"/>
            <a:r>
              <a:rPr lang="zh-CN" altLang="en-US" dirty="0"/>
              <a:t>提供额外功能如处理</a:t>
            </a:r>
            <a:r>
              <a:rPr lang="en-US" altLang="zh-CN" dirty="0" err="1"/>
              <a:t>Gtk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Zip files</a:t>
            </a:r>
            <a:r>
              <a:rPr lang="zh-CN" altLang="en-US" dirty="0"/>
              <a:t>、</a:t>
            </a:r>
            <a:r>
              <a:rPr lang="en-US" altLang="zh-CN" dirty="0"/>
              <a:t>OpenGL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67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18246-CC58-4C31-B4F8-BF94742F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E5DCB-B23A-4335-927B-3F191BAD5F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Mono</a:t>
            </a:r>
            <a:r>
              <a:rPr lang="zh-CN" altLang="en-US" dirty="0"/>
              <a:t>的脚本核心：</a:t>
            </a:r>
            <a:r>
              <a:rPr lang="en-US" altLang="zh-CN" dirty="0"/>
              <a:t>Mono</a:t>
            </a:r>
            <a:r>
              <a:rPr lang="zh-CN" altLang="en-US" dirty="0"/>
              <a:t>运行时</a:t>
            </a:r>
            <a:endParaRPr lang="en-US" altLang="zh-CN" dirty="0"/>
          </a:p>
          <a:p>
            <a:pPr lvl="1"/>
            <a:r>
              <a:rPr lang="zh-CN" altLang="en-US" dirty="0"/>
              <a:t>两种编译器</a:t>
            </a:r>
            <a:endParaRPr lang="en-US" altLang="zh-CN" dirty="0"/>
          </a:p>
          <a:p>
            <a:pPr lvl="1"/>
            <a:r>
              <a:rPr lang="zh-CN" altLang="en-US" dirty="0"/>
              <a:t>三种转译方式</a:t>
            </a:r>
            <a:endParaRPr lang="en-US" altLang="zh-CN" dirty="0"/>
          </a:p>
          <a:p>
            <a:pPr lvl="2"/>
            <a:r>
              <a:rPr lang="zh-CN" altLang="en-US" dirty="0"/>
              <a:t>即时编译：程序运行中将</a:t>
            </a:r>
            <a:r>
              <a:rPr lang="en-US" altLang="zh-CN" dirty="0"/>
              <a:t>CIL</a:t>
            </a:r>
            <a:r>
              <a:rPr lang="zh-CN" altLang="en-US" dirty="0"/>
              <a:t>的</a:t>
            </a:r>
            <a:r>
              <a:rPr lang="en-US" altLang="zh-CN" dirty="0"/>
              <a:t>byte code</a:t>
            </a:r>
            <a:r>
              <a:rPr lang="zh-CN" altLang="en-US" dirty="0"/>
              <a:t>转译为目标平台的原生码</a:t>
            </a:r>
            <a:endParaRPr lang="en-US" altLang="zh-CN" dirty="0"/>
          </a:p>
          <a:p>
            <a:pPr lvl="2"/>
            <a:r>
              <a:rPr lang="zh-CN" altLang="en-US" dirty="0"/>
              <a:t>提前编译：程序运行前将</a:t>
            </a:r>
            <a:r>
              <a:rPr lang="en-US" altLang="zh-CN" dirty="0"/>
              <a:t>.exe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dll</a:t>
            </a:r>
            <a:r>
              <a:rPr lang="zh-CN" altLang="en-US" dirty="0"/>
              <a:t>文件中的</a:t>
            </a:r>
            <a:r>
              <a:rPr lang="en-US" altLang="zh-CN" dirty="0"/>
              <a:t>CIL</a:t>
            </a:r>
            <a:r>
              <a:rPr lang="zh-CN" altLang="en-US" dirty="0"/>
              <a:t>的</a:t>
            </a:r>
            <a:r>
              <a:rPr lang="en-US" altLang="zh-CN" dirty="0"/>
              <a:t>byte code</a:t>
            </a:r>
            <a:r>
              <a:rPr lang="zh-CN" altLang="en-US" dirty="0"/>
              <a:t>转译为目标平台的原生码并存储起来，但仍然有一部分</a:t>
            </a:r>
            <a:r>
              <a:rPr lang="en-US" altLang="zh-CN" dirty="0"/>
              <a:t>CIL</a:t>
            </a:r>
            <a:r>
              <a:rPr lang="zh-CN" altLang="en-US" dirty="0"/>
              <a:t>的</a:t>
            </a:r>
            <a:r>
              <a:rPr lang="en-US" altLang="zh-CN" dirty="0"/>
              <a:t>byte code </a:t>
            </a:r>
            <a:r>
              <a:rPr lang="zh-CN" altLang="en-US" dirty="0"/>
              <a:t>会在程序运行过程中进行转译</a:t>
            </a:r>
            <a:endParaRPr lang="en-US" altLang="zh-CN" dirty="0"/>
          </a:p>
          <a:p>
            <a:pPr lvl="2"/>
            <a:r>
              <a:rPr lang="zh-CN" altLang="en-US" dirty="0"/>
              <a:t>完全静态编译</a:t>
            </a:r>
            <a:endParaRPr lang="en-US" altLang="zh-CN" dirty="0"/>
          </a:p>
          <a:p>
            <a:pPr lvl="3"/>
            <a:r>
              <a:rPr lang="zh-CN" altLang="en-US" dirty="0"/>
              <a:t>程序运行前所有代码被编译成目标平台的原生码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79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18246-CC58-4C31-B4F8-BF94742F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E5DCB-B23A-4335-927B-3F191BAD5F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340768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Mono</a:t>
            </a:r>
            <a:r>
              <a:rPr lang="zh-CN" altLang="en-US" dirty="0"/>
              <a:t>的脚本核心：应用结构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如果按速度来衡量语言级别</a:t>
            </a:r>
            <a:endParaRPr lang="en-US" altLang="zh-CN" dirty="0"/>
          </a:p>
          <a:p>
            <a:pPr lvl="1"/>
            <a:r>
              <a:rPr lang="zh-CN" altLang="en-US" dirty="0"/>
              <a:t>汇编语言</a:t>
            </a:r>
            <a:endParaRPr lang="en-US" altLang="zh-CN" dirty="0"/>
          </a:p>
          <a:p>
            <a:pPr lvl="1"/>
            <a:r>
              <a:rPr lang="en-US" altLang="zh-CN" dirty="0"/>
              <a:t>C/C++</a:t>
            </a:r>
            <a:r>
              <a:rPr lang="zh-CN" altLang="en-US" dirty="0"/>
              <a:t>，编译型静态不安全语言</a:t>
            </a:r>
            <a:endParaRPr lang="en-US" altLang="zh-CN" dirty="0"/>
          </a:p>
          <a:p>
            <a:pPr lvl="1"/>
            <a:r>
              <a:rPr lang="en-US" altLang="zh-CN" dirty="0"/>
              <a:t>C#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，编译型静态安全语言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Perl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，解释型动态安全语言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EC59E2-1A0F-4ACB-AD26-B68C623C4192}"/>
              </a:ext>
            </a:extLst>
          </p:cNvPr>
          <p:cNvSpPr/>
          <p:nvPr/>
        </p:nvSpPr>
        <p:spPr>
          <a:xfrm>
            <a:off x="1187624" y="1844824"/>
            <a:ext cx="2373319" cy="5716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C/C++</a:t>
            </a:r>
            <a:r>
              <a:rPr lang="zh-CN" altLang="en-US" b="1" dirty="0">
                <a:solidFill>
                  <a:schemeClr val="tx1"/>
                </a:solidFill>
              </a:rPr>
              <a:t>开发的应用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258905-89F3-48D5-9AD6-B5B114FD8181}"/>
              </a:ext>
            </a:extLst>
          </p:cNvPr>
          <p:cNvSpPr/>
          <p:nvPr/>
        </p:nvSpPr>
        <p:spPr>
          <a:xfrm>
            <a:off x="1187624" y="2420888"/>
            <a:ext cx="2373319" cy="5716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硬件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62F3D8-018A-4DE5-8CAB-8916407BFBD7}"/>
              </a:ext>
            </a:extLst>
          </p:cNvPr>
          <p:cNvSpPr/>
          <p:nvPr/>
        </p:nvSpPr>
        <p:spPr>
          <a:xfrm>
            <a:off x="4790969" y="1849247"/>
            <a:ext cx="2373319" cy="5716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脚本语言开发的应用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AD15AA-7DC4-405F-AB6E-EB268E4AF8A5}"/>
              </a:ext>
            </a:extLst>
          </p:cNvPr>
          <p:cNvSpPr/>
          <p:nvPr/>
        </p:nvSpPr>
        <p:spPr>
          <a:xfrm>
            <a:off x="4790968" y="3289407"/>
            <a:ext cx="2373319" cy="5716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硬件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D01A9D-D0F6-4793-893B-996AAABDC0BF}"/>
              </a:ext>
            </a:extLst>
          </p:cNvPr>
          <p:cNvSpPr/>
          <p:nvPr/>
        </p:nvSpPr>
        <p:spPr>
          <a:xfrm>
            <a:off x="4790968" y="2425311"/>
            <a:ext cx="2373319" cy="5716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脚本引擎</a:t>
            </a:r>
          </a:p>
        </p:txBody>
      </p:sp>
    </p:spTree>
    <p:extLst>
      <p:ext uri="{BB962C8B-B14F-4D97-AF65-F5344CB8AC3E}">
        <p14:creationId xmlns:p14="http://schemas.microsoft.com/office/powerpoint/2010/main" val="365641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3467</TotalTime>
  <Words>1311</Words>
  <Application>Microsoft Office PowerPoint</Application>
  <PresentationFormat>全屏显示(4:3)</PresentationFormat>
  <Paragraphs>247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幼圆</vt:lpstr>
      <vt:lpstr>Calibri</vt:lpstr>
      <vt:lpstr>Franklin Gothic Book</vt:lpstr>
      <vt:lpstr>Perpetua</vt:lpstr>
      <vt:lpstr>Wingdings 2</vt:lpstr>
      <vt:lpstr>平衡</vt:lpstr>
      <vt:lpstr>游戏设计导论</vt:lpstr>
      <vt:lpstr>实验三</vt:lpstr>
      <vt:lpstr>实验目的</vt:lpstr>
      <vt:lpstr>实验条件</vt:lpstr>
      <vt:lpstr>实验内容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实验内容</vt:lpstr>
      <vt:lpstr>提交事项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游戏设计与程序开发</dc:title>
  <cp:lastModifiedBy>Juncong</cp:lastModifiedBy>
  <cp:revision>232</cp:revision>
  <dcterms:modified xsi:type="dcterms:W3CDTF">2022-03-10T01:02:29Z</dcterms:modified>
</cp:coreProperties>
</file>