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a:t>STUDENT NAME:</a:t>
            </a:r>
            <a:r>
              <a:rPr lang="en-IN" altLang="en-US" sz="2400"/>
              <a:t>E.MANIKANDAN</a:t>
            </a:r>
            <a:endParaRPr lang="en-US" sz="2400" dirty="0"/>
          </a:p>
          <a:p>
            <a:r>
              <a:rPr lang="en-US" sz="2400" dirty="0"/>
              <a:t>REGISTER NO:</a:t>
            </a:r>
            <a:r>
              <a:rPr lang="en-IN" altLang="en-US" sz="2400" dirty="0"/>
              <a:t>122204369</a:t>
            </a:r>
            <a:endParaRPr lang="en-US" sz="2400" dirty="0"/>
          </a:p>
          <a:p>
            <a:r>
              <a:rPr lang="en-US" sz="2400" dirty="0"/>
              <a:t>DEPARTMENT:</a:t>
            </a:r>
            <a:r>
              <a:rPr lang="en-IN" altLang="en-US" sz="2400" dirty="0"/>
              <a:t>B.COM C.S</a:t>
            </a:r>
            <a:endParaRPr lang="en-US" sz="2400" dirty="0"/>
          </a:p>
          <a:p>
            <a:r>
              <a:rPr lang="en-US" sz="2400" dirty="0"/>
              <a:t>COLLEGE</a:t>
            </a:r>
            <a:r>
              <a:rPr lang="en-IN" altLang="en-US" sz="2400" dirty="0"/>
              <a:t>:GOVERMENT ARTS AND SCIENCE COLLEGE PERUMBAKKAM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337310" y="2065655"/>
            <a:ext cx="4064000" cy="368300"/>
          </a:xfrm>
          <a:prstGeom prst="rect">
            <a:avLst/>
          </a:prstGeom>
          <a:noFill/>
        </p:spPr>
        <p:txBody>
          <a:bodyPr wrap="square" rtlCol="0">
            <a:spAutoFit/>
          </a:bodyPr>
          <a:p>
            <a:r>
              <a:rPr lang="en-IN" altLang="en-US" b="1" u="sng"/>
              <a:t>DEFINITION OF MODELLING:</a:t>
            </a:r>
            <a:endParaRPr lang="en-IN" altLang="en-US" b="1" u="sng"/>
          </a:p>
        </p:txBody>
      </p:sp>
      <p:sp>
        <p:nvSpPr>
          <p:cNvPr id="3" name="Text Box 2"/>
          <p:cNvSpPr txBox="1"/>
          <p:nvPr/>
        </p:nvSpPr>
        <p:spPr>
          <a:xfrm>
            <a:off x="2743200" y="2667000"/>
            <a:ext cx="4064000" cy="2030095"/>
          </a:xfrm>
          <a:prstGeom prst="rect">
            <a:avLst/>
          </a:prstGeom>
          <a:noFill/>
        </p:spPr>
        <p:txBody>
          <a:bodyPr wrap="square" rtlCol="0">
            <a:spAutoFit/>
          </a:bodyPr>
          <a:p>
            <a:r>
              <a:rPr lang="en-US"/>
              <a:t>Modeling involves making a representation of something. Creating a tiny, functioning volcano is an example of modeling. Teachers use modeling when they have a class election that represents a larger one, like a presidential election</a:t>
            </a:r>
            <a:endParaRPr lang="en-US"/>
          </a:p>
          <a:p>
            <a:r>
              <a:rPr lang="en-IN" altLang="en-US"/>
              <a:t>modeling represent the small circle</a:t>
            </a:r>
            <a:endParaRPr lang="en-IN" altLang="en-US"/>
          </a:p>
        </p:txBody>
      </p:sp>
      <p:sp>
        <p:nvSpPr>
          <p:cNvPr id="4" name="Text Box 3"/>
          <p:cNvSpPr txBox="1"/>
          <p:nvPr/>
        </p:nvSpPr>
        <p:spPr>
          <a:xfrm>
            <a:off x="990600" y="4930140"/>
            <a:ext cx="4064000" cy="368300"/>
          </a:xfrm>
          <a:prstGeom prst="rect">
            <a:avLst/>
          </a:prstGeom>
          <a:noFill/>
        </p:spPr>
        <p:txBody>
          <a:bodyPr wrap="square" rtlCol="0">
            <a:spAutoFit/>
          </a:bodyPr>
          <a:p>
            <a:r>
              <a:rPr lang="en-IN" altLang="en-US" b="1" u="sng"/>
              <a:t>TYPES OF MODELLING:</a:t>
            </a:r>
            <a:endParaRPr lang="en-IN" altLang="en-US" b="1" u="sng"/>
          </a:p>
        </p:txBody>
      </p:sp>
      <p:sp>
        <p:nvSpPr>
          <p:cNvPr id="7" name="Text Box 6"/>
          <p:cNvSpPr txBox="1"/>
          <p:nvPr/>
        </p:nvSpPr>
        <p:spPr>
          <a:xfrm>
            <a:off x="2743200" y="5446395"/>
            <a:ext cx="4064000" cy="1198880"/>
          </a:xfrm>
          <a:prstGeom prst="rect">
            <a:avLst/>
          </a:prstGeom>
          <a:noFill/>
        </p:spPr>
        <p:txBody>
          <a:bodyPr wrap="square" rtlCol="0">
            <a:spAutoFit/>
          </a:bodyPr>
          <a:p>
            <a:pPr marL="342900" indent="-342900">
              <a:buAutoNum type="arabicPeriod"/>
            </a:pPr>
            <a:r>
              <a:rPr lang="en-IN" altLang="en-US"/>
              <a:t>Catalog</a:t>
            </a:r>
            <a:endParaRPr lang="en-IN" altLang="en-US"/>
          </a:p>
          <a:p>
            <a:pPr marL="342900" indent="-342900">
              <a:buAutoNum type="arabicPeriod"/>
            </a:pPr>
            <a:r>
              <a:rPr lang="en-IN" altLang="en-US"/>
              <a:t>Fit</a:t>
            </a:r>
            <a:endParaRPr lang="en-IN" altLang="en-US"/>
          </a:p>
          <a:p>
            <a:pPr marL="342900" indent="-342900">
              <a:buAutoNum type="arabicPeriod"/>
            </a:pPr>
            <a:r>
              <a:rPr lang="en-IN" altLang="en-US"/>
              <a:t>Editorial</a:t>
            </a:r>
            <a:endParaRPr lang="en-IN" altLang="en-US"/>
          </a:p>
          <a:p>
            <a:pPr indent="0">
              <a:buNone/>
            </a:pP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609600" y="1600200"/>
            <a:ext cx="4064000" cy="368300"/>
          </a:xfrm>
          <a:prstGeom prst="rect">
            <a:avLst/>
          </a:prstGeom>
          <a:noFill/>
        </p:spPr>
        <p:txBody>
          <a:bodyPr wrap="square" rtlCol="0">
            <a:spAutoFit/>
          </a:bodyPr>
          <a:p>
            <a:r>
              <a:rPr lang="en-IN" altLang="en-US" b="1" u="sng"/>
              <a:t>EMPLOYEE ANALYSIS OF RESULTS:</a:t>
            </a:r>
            <a:endParaRPr lang="en-IN" altLang="en-US" b="1" u="sng"/>
          </a:p>
        </p:txBody>
      </p:sp>
      <p:sp>
        <p:nvSpPr>
          <p:cNvPr id="8" name="Text Box 7"/>
          <p:cNvSpPr txBox="1"/>
          <p:nvPr/>
        </p:nvSpPr>
        <p:spPr>
          <a:xfrm>
            <a:off x="2362200" y="2133600"/>
            <a:ext cx="4064000" cy="1753235"/>
          </a:xfrm>
          <a:prstGeom prst="rect">
            <a:avLst/>
          </a:prstGeom>
          <a:noFill/>
        </p:spPr>
        <p:txBody>
          <a:bodyPr wrap="square" rtlCol="0">
            <a:spAutoFit/>
          </a:bodyPr>
          <a:p>
            <a:r>
              <a:rPr lang="en-US"/>
              <a:t>In employee analysis, results are the outcomes of an employee's work, and are defined by the targets they were hired to achieve. Results should be SMART, meaning they are specific, measurable, achievable, relevant, and time-bound. </a:t>
            </a:r>
            <a:endParaRPr lang="en-US"/>
          </a:p>
        </p:txBody>
      </p:sp>
      <p:sp>
        <p:nvSpPr>
          <p:cNvPr id="10" name="Text Box 9"/>
          <p:cNvSpPr txBox="1"/>
          <p:nvPr/>
        </p:nvSpPr>
        <p:spPr>
          <a:xfrm>
            <a:off x="609600" y="4038600"/>
            <a:ext cx="4064000" cy="368300"/>
          </a:xfrm>
          <a:prstGeom prst="rect">
            <a:avLst/>
          </a:prstGeom>
          <a:noFill/>
        </p:spPr>
        <p:txBody>
          <a:bodyPr wrap="square" rtlCol="0">
            <a:spAutoFit/>
          </a:bodyPr>
          <a:p>
            <a:r>
              <a:rPr lang="en-US" b="1" u="sng"/>
              <a:t>Result orientation</a:t>
            </a:r>
            <a:r>
              <a:rPr lang="en-IN" altLang="en-US" b="1" u="sng"/>
              <a:t>:</a:t>
            </a:r>
            <a:endParaRPr lang="en-IN" altLang="en-US" b="1" u="sng"/>
          </a:p>
        </p:txBody>
      </p:sp>
      <p:sp>
        <p:nvSpPr>
          <p:cNvPr id="11" name="Text Box 10"/>
          <p:cNvSpPr txBox="1"/>
          <p:nvPr/>
        </p:nvSpPr>
        <p:spPr>
          <a:xfrm>
            <a:off x="2438400" y="4343400"/>
            <a:ext cx="4064000" cy="1476375"/>
          </a:xfrm>
          <a:prstGeom prst="rect">
            <a:avLst/>
          </a:prstGeom>
          <a:noFill/>
        </p:spPr>
        <p:txBody>
          <a:bodyPr wrap="square" rtlCol="0">
            <a:spAutoFit/>
          </a:bodyPr>
          <a:p>
            <a:r>
              <a:rPr lang="en-US"/>
              <a:t>This is the practice of focusing on achieving results by defining tasks and activities in terms of the results they produce. </a:t>
            </a:r>
            <a:endParaRPr lang="en-US"/>
          </a:p>
          <a:p>
            <a:r>
              <a:rPr lang="en-US"/>
              <a:t> </a:t>
            </a:r>
            <a:endParaRPr lang="en-US"/>
          </a:p>
        </p:txBody>
      </p:sp>
      <p:sp>
        <p:nvSpPr>
          <p:cNvPr id="12" name="Text Box 11"/>
          <p:cNvSpPr txBox="1"/>
          <p:nvPr/>
        </p:nvSpPr>
        <p:spPr>
          <a:xfrm>
            <a:off x="609600" y="5527675"/>
            <a:ext cx="4064000" cy="922020"/>
          </a:xfrm>
          <a:prstGeom prst="rect">
            <a:avLst/>
          </a:prstGeom>
          <a:noFill/>
        </p:spPr>
        <p:txBody>
          <a:bodyPr wrap="square" rtlCol="0">
            <a:spAutoFit/>
          </a:bodyPr>
          <a:p>
            <a:r>
              <a:rPr lang="en-US" b="1" u="sng"/>
              <a:t>Focus on results</a:t>
            </a:r>
            <a:r>
              <a:rPr lang="en-IN" altLang="en-US" b="1" u="sng"/>
              <a:t>:</a:t>
            </a:r>
            <a:endParaRPr lang="en-IN" altLang="en-US" b="1" u="sng"/>
          </a:p>
          <a:p>
            <a:endParaRPr lang="en-IN" altLang="en-US" b="1" u="sng"/>
          </a:p>
          <a:p>
            <a:r>
              <a:rPr lang="en-IN" altLang="en-US" b="1" u="sng"/>
              <a:t> </a:t>
            </a:r>
            <a:endParaRPr lang="en-IN" altLang="en-US" b="1" u="sng"/>
          </a:p>
        </p:txBody>
      </p:sp>
      <p:sp>
        <p:nvSpPr>
          <p:cNvPr id="13" name="Text Box 12"/>
          <p:cNvSpPr txBox="1"/>
          <p:nvPr/>
        </p:nvSpPr>
        <p:spPr>
          <a:xfrm>
            <a:off x="2286000" y="5895975"/>
            <a:ext cx="4064000" cy="1198880"/>
          </a:xfrm>
          <a:prstGeom prst="rect">
            <a:avLst/>
          </a:prstGeom>
          <a:noFill/>
        </p:spPr>
        <p:txBody>
          <a:bodyPr wrap="square" rtlCol="0">
            <a:spAutoFit/>
          </a:bodyPr>
          <a:p>
            <a:r>
              <a:rPr lang="en-US"/>
              <a:t>This is a management practice that involves identifying and defining objectives. </a:t>
            </a:r>
            <a:endParaRPr lang="en-US"/>
          </a:p>
          <a:p>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38200" y="1600200"/>
            <a:ext cx="4064000" cy="368300"/>
          </a:xfrm>
          <a:prstGeom prst="rect">
            <a:avLst/>
          </a:prstGeom>
          <a:noFill/>
        </p:spPr>
        <p:txBody>
          <a:bodyPr wrap="square" rtlCol="0">
            <a:spAutoFit/>
          </a:bodyPr>
          <a:p>
            <a:r>
              <a:rPr lang="en-IN" altLang="en-US" b="1" u="sng"/>
              <a:t>DEFINITION OF CONCLUSION:</a:t>
            </a:r>
            <a:endParaRPr lang="en-IN" altLang="en-US" b="1" u="sng"/>
          </a:p>
        </p:txBody>
      </p:sp>
      <p:sp>
        <p:nvSpPr>
          <p:cNvPr id="4" name="Text Box 3"/>
          <p:cNvSpPr txBox="1"/>
          <p:nvPr/>
        </p:nvSpPr>
        <p:spPr>
          <a:xfrm>
            <a:off x="3048000" y="2133600"/>
            <a:ext cx="4064000" cy="1476375"/>
          </a:xfrm>
          <a:prstGeom prst="rect">
            <a:avLst/>
          </a:prstGeom>
          <a:noFill/>
        </p:spPr>
        <p:txBody>
          <a:bodyPr wrap="square" rtlCol="0">
            <a:spAutoFit/>
          </a:bodyPr>
          <a:p>
            <a:r>
              <a:rPr lang="en-US"/>
              <a:t>A conclusion is the last part of something, its end or result. When you write a paper, you always end by summing up your arguments and drawing a conclusion about what you've been writing about.</a:t>
            </a:r>
            <a:endParaRPr lang="en-US"/>
          </a:p>
        </p:txBody>
      </p:sp>
      <p:sp>
        <p:nvSpPr>
          <p:cNvPr id="5" name="Text Box 4"/>
          <p:cNvSpPr txBox="1"/>
          <p:nvPr/>
        </p:nvSpPr>
        <p:spPr>
          <a:xfrm>
            <a:off x="609600" y="3733800"/>
            <a:ext cx="4064000" cy="368300"/>
          </a:xfrm>
          <a:prstGeom prst="rect">
            <a:avLst/>
          </a:prstGeom>
          <a:noFill/>
        </p:spPr>
        <p:txBody>
          <a:bodyPr wrap="square" rtlCol="0">
            <a:spAutoFit/>
          </a:bodyPr>
          <a:p>
            <a:r>
              <a:rPr lang="en-IN" altLang="en-US" b="1" u="sng"/>
              <a:t>HOW TO WRITE A CONCLUSION:</a:t>
            </a:r>
            <a:endParaRPr lang="en-IN" altLang="en-US" b="1" u="sng"/>
          </a:p>
        </p:txBody>
      </p:sp>
      <p:sp>
        <p:nvSpPr>
          <p:cNvPr id="6" name="Text Box 5"/>
          <p:cNvSpPr txBox="1"/>
          <p:nvPr/>
        </p:nvSpPr>
        <p:spPr>
          <a:xfrm>
            <a:off x="3124200" y="4267200"/>
            <a:ext cx="4064000" cy="1753235"/>
          </a:xfrm>
          <a:prstGeom prst="rect">
            <a:avLst/>
          </a:prstGeom>
          <a:noFill/>
        </p:spPr>
        <p:txBody>
          <a:bodyPr wrap="square" rtlCol="0">
            <a:spAutoFit/>
          </a:bodyPr>
          <a:p>
            <a:r>
              <a:rPr lang="en-US"/>
              <a:t>Restate your topic and why it is important, Restate your thesis/claim, Address opposing viewpoints and explain why readers should align with your position, Call for action or overview future research possibilities.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33755" y="1828800"/>
            <a:ext cx="4064000" cy="368300"/>
          </a:xfrm>
          <a:prstGeom prst="rect">
            <a:avLst/>
          </a:prstGeom>
          <a:noFill/>
        </p:spPr>
        <p:txBody>
          <a:bodyPr wrap="square" rtlCol="0">
            <a:spAutoFit/>
          </a:bodyPr>
          <a:p>
            <a:r>
              <a:rPr lang="en-IN" altLang="en-US" b="1" u="sng"/>
              <a:t>PROBLEM STATEMENT:</a:t>
            </a:r>
            <a:endParaRPr lang="en-IN" altLang="en-US" b="1" u="sng"/>
          </a:p>
        </p:txBody>
      </p:sp>
      <p:sp>
        <p:nvSpPr>
          <p:cNvPr id="11" name="Text Box 10"/>
          <p:cNvSpPr txBox="1"/>
          <p:nvPr/>
        </p:nvSpPr>
        <p:spPr>
          <a:xfrm>
            <a:off x="2946400" y="2286000"/>
            <a:ext cx="4064000" cy="1753235"/>
          </a:xfrm>
          <a:prstGeom prst="rect">
            <a:avLst/>
          </a:prstGeom>
          <a:noFill/>
        </p:spPr>
        <p:txBody>
          <a:bodyPr wrap="square" rtlCol="0">
            <a:spAutoFit/>
          </a:bodyPr>
          <a:p>
            <a:r>
              <a:rPr lang="en-US"/>
              <a:t>A problem statement is a concise description of a project's issue or challenge that helps define the project's goals and objectives. It's a key tool in project management that helps align a team's efforts to find a solution. </a:t>
            </a:r>
            <a:endParaRPr lang="en-US"/>
          </a:p>
        </p:txBody>
      </p:sp>
      <p:sp>
        <p:nvSpPr>
          <p:cNvPr id="12" name="Text Box 11"/>
          <p:cNvSpPr txBox="1"/>
          <p:nvPr/>
        </p:nvSpPr>
        <p:spPr>
          <a:xfrm>
            <a:off x="838200" y="4305935"/>
            <a:ext cx="4064000" cy="368300"/>
          </a:xfrm>
          <a:prstGeom prst="rect">
            <a:avLst/>
          </a:prstGeom>
          <a:noFill/>
        </p:spPr>
        <p:txBody>
          <a:bodyPr wrap="square" rtlCol="0">
            <a:spAutoFit/>
          </a:bodyPr>
          <a:p>
            <a:r>
              <a:rPr lang="en-IN" altLang="en-US" b="1" u="sng"/>
              <a:t>DEFINITION OF PROBLEM STATEMENT:</a:t>
            </a:r>
            <a:endParaRPr lang="en-IN" altLang="en-US" b="1" u="sng"/>
          </a:p>
        </p:txBody>
      </p:sp>
      <p:sp>
        <p:nvSpPr>
          <p:cNvPr id="13" name="Text Box 12"/>
          <p:cNvSpPr txBox="1"/>
          <p:nvPr/>
        </p:nvSpPr>
        <p:spPr>
          <a:xfrm>
            <a:off x="2971800" y="4714240"/>
            <a:ext cx="4064000" cy="1753235"/>
          </a:xfrm>
          <a:prstGeom prst="rect">
            <a:avLst/>
          </a:prstGeom>
          <a:noFill/>
        </p:spPr>
        <p:txBody>
          <a:bodyPr wrap="square" rtlCol="0">
            <a:spAutoFit/>
          </a:bodyPr>
          <a:p>
            <a:r>
              <a:rPr lang="en-US"/>
              <a:t>A problem statement is a short, clear explanation of an issue or challenge that sums up what you want to change. It helps you, team members, and other stakeholders to focus on the problem, why it's important, and who it impacts.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09600" y="1981200"/>
            <a:ext cx="7924800" cy="645160"/>
          </a:xfrm>
          <a:prstGeom prst="rect">
            <a:avLst/>
          </a:prstGeom>
          <a:noFill/>
        </p:spPr>
        <p:txBody>
          <a:bodyPr wrap="square" rtlCol="0">
            <a:spAutoFit/>
          </a:bodyPr>
          <a:lstStyle/>
          <a:p>
            <a:pPr indent="0" algn="l">
              <a:buFont typeface="Arial" panose="020B0604020202020204" pitchFamily="34" charset="0"/>
              <a:buNone/>
            </a:pPr>
            <a:r>
              <a:rPr lang="en-IN" altLang="en-US" b="1" i="0" u="sng" dirty="0">
                <a:solidFill>
                  <a:srgbClr val="0D0D0D"/>
                </a:solidFill>
                <a:effectLst/>
                <a:cs typeface="+mn-lt"/>
              </a:rPr>
              <a:t>PROJECT OVERVIEW:</a:t>
            </a:r>
            <a:endParaRPr lang="en-US" b="1" i="0" u="sng" dirty="0">
              <a:solidFill>
                <a:srgbClr val="0D0D0D"/>
              </a:solidFill>
              <a:effectLst/>
              <a:cs typeface="+mn-lt"/>
            </a:endParaRPr>
          </a:p>
          <a:p>
            <a:endParaRPr lang="en-IN" b="1" u="sng" dirty="0">
              <a:cs typeface="+mn-lt"/>
            </a:endParaRPr>
          </a:p>
        </p:txBody>
      </p:sp>
      <p:sp>
        <p:nvSpPr>
          <p:cNvPr id="9" name="Text Box 8"/>
          <p:cNvSpPr txBox="1"/>
          <p:nvPr/>
        </p:nvSpPr>
        <p:spPr>
          <a:xfrm>
            <a:off x="2133600" y="2133600"/>
            <a:ext cx="4064000" cy="2030095"/>
          </a:xfrm>
          <a:prstGeom prst="rect">
            <a:avLst/>
          </a:prstGeom>
          <a:noFill/>
        </p:spPr>
        <p:txBody>
          <a:bodyPr wrap="square" rtlCol="0">
            <a:spAutoFit/>
          </a:bodyPr>
          <a:p>
            <a:endParaRPr lang="en-US"/>
          </a:p>
          <a:p>
            <a:r>
              <a:rPr lang="en-US"/>
              <a:t>Include these items: An Introduction with a brief background about the project. A short explanation of the project's objectives and completion goals. A quick overview of the timeline with start and end dates.</a:t>
            </a:r>
            <a:endParaRPr lang="en-US"/>
          </a:p>
        </p:txBody>
      </p:sp>
      <p:sp>
        <p:nvSpPr>
          <p:cNvPr id="12" name="Text Box 11"/>
          <p:cNvSpPr txBox="1"/>
          <p:nvPr/>
        </p:nvSpPr>
        <p:spPr>
          <a:xfrm>
            <a:off x="676275" y="4114800"/>
            <a:ext cx="4064000" cy="368300"/>
          </a:xfrm>
          <a:prstGeom prst="rect">
            <a:avLst/>
          </a:prstGeom>
          <a:noFill/>
        </p:spPr>
        <p:txBody>
          <a:bodyPr wrap="square" rtlCol="0">
            <a:spAutoFit/>
          </a:bodyPr>
          <a:p>
            <a:r>
              <a:rPr lang="en-IN" altLang="en-US" b="1" u="sng"/>
              <a:t>TYPES OF PROJECT OVERVIEW:</a:t>
            </a:r>
            <a:endParaRPr lang="en-IN" altLang="en-US" b="1" u="sng"/>
          </a:p>
        </p:txBody>
      </p:sp>
      <p:sp>
        <p:nvSpPr>
          <p:cNvPr id="13" name="Text Box 12"/>
          <p:cNvSpPr txBox="1"/>
          <p:nvPr/>
        </p:nvSpPr>
        <p:spPr>
          <a:xfrm>
            <a:off x="3830955" y="4601845"/>
            <a:ext cx="4064000" cy="1476375"/>
          </a:xfrm>
          <a:prstGeom prst="rect">
            <a:avLst/>
          </a:prstGeom>
          <a:noFill/>
        </p:spPr>
        <p:txBody>
          <a:bodyPr wrap="square" rtlCol="0">
            <a:spAutoFit/>
          </a:bodyPr>
          <a:p>
            <a:pPr marL="342900" indent="-342900">
              <a:buFont typeface="+mj-lt"/>
              <a:buAutoNum type="arabicParenR"/>
            </a:pPr>
            <a:r>
              <a:rPr lang="en-US"/>
              <a:t>Project scope</a:t>
            </a:r>
            <a:endParaRPr lang="en-US"/>
          </a:p>
          <a:p>
            <a:pPr marL="342900" indent="-342900">
              <a:buFont typeface="+mj-lt"/>
              <a:buAutoNum type="arabicParenR"/>
            </a:pPr>
            <a:r>
              <a:rPr lang="en-US"/>
              <a:t>Project charter</a:t>
            </a:r>
            <a:endParaRPr lang="en-US"/>
          </a:p>
          <a:p>
            <a:pPr marL="342900" indent="-342900">
              <a:buFont typeface="+mj-lt"/>
              <a:buAutoNum type="arabicParenR"/>
            </a:pPr>
            <a:r>
              <a:rPr lang="en-US"/>
              <a:t>Work breakdown structure</a:t>
            </a:r>
            <a:endParaRPr lang="en-US"/>
          </a:p>
          <a:p>
            <a:pPr marL="342900" indent="-342900">
              <a:buFont typeface="+mj-lt"/>
              <a:buAutoNum type="arabicParenR"/>
            </a:pPr>
            <a:r>
              <a:rPr lang="en-US"/>
              <a:t>Project phases</a:t>
            </a:r>
            <a:endParaRPr lang="en-US"/>
          </a:p>
          <a:p>
            <a:pPr marL="342900" indent="-342900">
              <a:buFont typeface="+mj-lt"/>
              <a:buAutoNum type="arabicParenR"/>
            </a:pPr>
            <a:r>
              <a:rPr lang="en-US"/>
              <a:t>Project status report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685800" y="1752600"/>
            <a:ext cx="4064000" cy="368300"/>
          </a:xfrm>
          <a:prstGeom prst="rect">
            <a:avLst/>
          </a:prstGeom>
          <a:noFill/>
        </p:spPr>
        <p:txBody>
          <a:bodyPr wrap="square" rtlCol="0">
            <a:spAutoFit/>
          </a:bodyPr>
          <a:p>
            <a:r>
              <a:rPr lang="en-IN" altLang="en-US" b="1" u="sng"/>
              <a:t>END USERS:</a:t>
            </a:r>
            <a:endParaRPr lang="en-IN" altLang="en-US" b="1" u="sng"/>
          </a:p>
        </p:txBody>
      </p:sp>
      <p:sp>
        <p:nvSpPr>
          <p:cNvPr id="9" name="Text Box 8"/>
          <p:cNvSpPr txBox="1"/>
          <p:nvPr/>
        </p:nvSpPr>
        <p:spPr>
          <a:xfrm>
            <a:off x="1751330" y="2209800"/>
            <a:ext cx="4064000" cy="1198880"/>
          </a:xfrm>
          <a:prstGeom prst="rect">
            <a:avLst/>
          </a:prstGeom>
          <a:noFill/>
        </p:spPr>
        <p:txBody>
          <a:bodyPr wrap="square" rtlCol="0">
            <a:spAutoFit/>
          </a:bodyPr>
          <a:p>
            <a:r>
              <a:rPr lang="en-US"/>
              <a:t>They are the final consumers of a product and are often not experts in the field or technology used by the product. </a:t>
            </a:r>
            <a:endParaRPr lang="en-US"/>
          </a:p>
          <a:p>
            <a:r>
              <a:rPr lang="en-US"/>
              <a:t> </a:t>
            </a:r>
            <a:endParaRPr lang="en-US"/>
          </a:p>
        </p:txBody>
      </p:sp>
      <p:sp>
        <p:nvSpPr>
          <p:cNvPr id="10" name="Text Box 9"/>
          <p:cNvSpPr txBox="1"/>
          <p:nvPr/>
        </p:nvSpPr>
        <p:spPr>
          <a:xfrm>
            <a:off x="723900" y="3352800"/>
            <a:ext cx="4064000" cy="368300"/>
          </a:xfrm>
          <a:prstGeom prst="rect">
            <a:avLst/>
          </a:prstGeom>
          <a:noFill/>
        </p:spPr>
        <p:txBody>
          <a:bodyPr wrap="square" rtlCol="0">
            <a:spAutoFit/>
          </a:bodyPr>
          <a:p>
            <a:r>
              <a:rPr lang="en-IN" altLang="en-US" b="1" u="sng"/>
              <a:t>END USER CONCEPT:</a:t>
            </a:r>
            <a:endParaRPr lang="en-IN" altLang="en-US" b="1" u="sng"/>
          </a:p>
        </p:txBody>
      </p:sp>
      <p:sp>
        <p:nvSpPr>
          <p:cNvPr id="11" name="Text Box 10"/>
          <p:cNvSpPr txBox="1"/>
          <p:nvPr/>
        </p:nvSpPr>
        <p:spPr>
          <a:xfrm>
            <a:off x="1752600" y="3810000"/>
            <a:ext cx="4064000" cy="1476375"/>
          </a:xfrm>
          <a:prstGeom prst="rect">
            <a:avLst/>
          </a:prstGeom>
          <a:noFill/>
        </p:spPr>
        <p:txBody>
          <a:bodyPr wrap="square" rtlCol="0">
            <a:spAutoFit/>
          </a:bodyPr>
          <a:p>
            <a:r>
              <a:rPr lang="en-US"/>
              <a:t>End-user experience analysis is a proactive IT management approach that helps ensure employees have a positive experience with a company's products or services</a:t>
            </a:r>
            <a:endParaRPr lang="en-US"/>
          </a:p>
        </p:txBody>
      </p:sp>
      <p:sp>
        <p:nvSpPr>
          <p:cNvPr id="12" name="Text Box 11"/>
          <p:cNvSpPr txBox="1"/>
          <p:nvPr/>
        </p:nvSpPr>
        <p:spPr>
          <a:xfrm>
            <a:off x="533400" y="5324475"/>
            <a:ext cx="4064000" cy="368300"/>
          </a:xfrm>
          <a:prstGeom prst="rect">
            <a:avLst/>
          </a:prstGeom>
          <a:noFill/>
        </p:spPr>
        <p:txBody>
          <a:bodyPr wrap="square" rtlCol="0">
            <a:spAutoFit/>
          </a:bodyPr>
          <a:p>
            <a:r>
              <a:rPr lang="en-IN" altLang="en-US" b="1" u="sng"/>
              <a:t>COMPONENTS OF END USER:</a:t>
            </a:r>
            <a:endParaRPr lang="en-IN" altLang="en-US" b="1" u="sng"/>
          </a:p>
        </p:txBody>
      </p:sp>
      <p:sp>
        <p:nvSpPr>
          <p:cNvPr id="13" name="Text Box 12"/>
          <p:cNvSpPr txBox="1"/>
          <p:nvPr/>
        </p:nvSpPr>
        <p:spPr>
          <a:xfrm>
            <a:off x="1828800" y="5687695"/>
            <a:ext cx="4064000" cy="1198880"/>
          </a:xfrm>
          <a:prstGeom prst="rect">
            <a:avLst/>
          </a:prstGeom>
          <a:noFill/>
        </p:spPr>
        <p:txBody>
          <a:bodyPr wrap="square" rtlCol="0">
            <a:spAutoFit/>
          </a:bodyPr>
          <a:p>
            <a:r>
              <a:rPr lang="en-US"/>
              <a:t>Monitoring: Observing how users interact with a product or service</a:t>
            </a:r>
            <a:endParaRPr lang="en-US"/>
          </a:p>
          <a:p>
            <a:r>
              <a:rPr lang="en-US"/>
              <a:t>Alerts: Getting real-time notifications of incidents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124200" y="1828800"/>
            <a:ext cx="4064000" cy="368300"/>
          </a:xfrm>
          <a:prstGeom prst="rect">
            <a:avLst/>
          </a:prstGeom>
          <a:noFill/>
        </p:spPr>
        <p:txBody>
          <a:bodyPr wrap="square" rtlCol="0">
            <a:spAutoFit/>
          </a:bodyPr>
          <a:p>
            <a:r>
              <a:rPr lang="en-IN" altLang="en-US" b="1" u="sng"/>
              <a:t>MEANING:</a:t>
            </a:r>
            <a:endParaRPr lang="en-IN" altLang="en-US" b="1" u="sng"/>
          </a:p>
        </p:txBody>
      </p:sp>
      <p:sp>
        <p:nvSpPr>
          <p:cNvPr id="10" name="Text Box 9"/>
          <p:cNvSpPr txBox="1"/>
          <p:nvPr/>
        </p:nvSpPr>
        <p:spPr>
          <a:xfrm>
            <a:off x="4114800" y="2281555"/>
            <a:ext cx="4064000" cy="1198880"/>
          </a:xfrm>
          <a:prstGeom prst="rect">
            <a:avLst/>
          </a:prstGeom>
          <a:noFill/>
        </p:spPr>
        <p:txBody>
          <a:bodyPr wrap="square" rtlCol="0">
            <a:spAutoFit/>
          </a:bodyPr>
          <a:p>
            <a:r>
              <a:rPr lang="en-US"/>
              <a:t>A value proposition is a statement that explains why a customer should choose a company's product or service over competitors</a:t>
            </a:r>
            <a:endParaRPr lang="en-US"/>
          </a:p>
        </p:txBody>
      </p:sp>
      <p:sp>
        <p:nvSpPr>
          <p:cNvPr id="11" name="Text Box 10"/>
          <p:cNvSpPr txBox="1"/>
          <p:nvPr/>
        </p:nvSpPr>
        <p:spPr>
          <a:xfrm>
            <a:off x="3124200" y="3657600"/>
            <a:ext cx="4064000" cy="368300"/>
          </a:xfrm>
          <a:prstGeom prst="rect">
            <a:avLst/>
          </a:prstGeom>
          <a:noFill/>
        </p:spPr>
        <p:txBody>
          <a:bodyPr wrap="square" rtlCol="0">
            <a:spAutoFit/>
          </a:bodyPr>
          <a:p>
            <a:r>
              <a:rPr lang="en-IN" altLang="en-US" b="1" u="sng"/>
              <a:t>GOOD VALUE PROPOSITION:</a:t>
            </a:r>
            <a:endParaRPr lang="en-IN" altLang="en-US" b="1" u="sng"/>
          </a:p>
        </p:txBody>
      </p:sp>
      <p:sp>
        <p:nvSpPr>
          <p:cNvPr id="12" name="Text Box 11"/>
          <p:cNvSpPr txBox="1"/>
          <p:nvPr/>
        </p:nvSpPr>
        <p:spPr>
          <a:xfrm>
            <a:off x="4191000" y="4025900"/>
            <a:ext cx="4064000" cy="2861310"/>
          </a:xfrm>
          <a:prstGeom prst="rect">
            <a:avLst/>
          </a:prstGeom>
          <a:noFill/>
        </p:spPr>
        <p:txBody>
          <a:bodyPr wrap="square" rtlCol="0">
            <a:spAutoFit/>
          </a:bodyPr>
          <a:p>
            <a:r>
              <a:rPr lang="en-US" b="1"/>
              <a:t>Be unique</a:t>
            </a:r>
            <a:r>
              <a:rPr lang="en-US"/>
              <a:t>: Offer a solution that's different from competitors </a:t>
            </a:r>
            <a:endParaRPr lang="en-US"/>
          </a:p>
          <a:p>
            <a:r>
              <a:rPr lang="en-US"/>
              <a:t> </a:t>
            </a:r>
            <a:endParaRPr lang="en-US"/>
          </a:p>
          <a:p>
            <a:r>
              <a:rPr lang="en-US" b="1">
                <a:sym typeface="+mn-ea"/>
              </a:rPr>
              <a:t>Be clea</a:t>
            </a:r>
            <a:r>
              <a:rPr lang="en-IN" altLang="en-US" b="1">
                <a:sym typeface="+mn-ea"/>
              </a:rPr>
              <a:t>r</a:t>
            </a:r>
            <a:r>
              <a:rPr lang="en-US"/>
              <a:t>: Demonstrate tangible benefits and be easy to understand </a:t>
            </a:r>
            <a:endParaRPr lang="en-US"/>
          </a:p>
          <a:p>
            <a:r>
              <a:rPr lang="en-US"/>
              <a:t> </a:t>
            </a:r>
            <a:endParaRPr lang="en-US"/>
          </a:p>
          <a:p>
            <a:r>
              <a:rPr lang="en-US" b="1"/>
              <a:t>Be memorable</a:t>
            </a:r>
            <a:r>
              <a:rPr lang="en-US"/>
              <a:t>: Use graphics, infographics, or pictures to make it easier to  product solves the customer's problems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685800" y="1600200"/>
            <a:ext cx="4064000" cy="368300"/>
          </a:xfrm>
          <a:prstGeom prst="rect">
            <a:avLst/>
          </a:prstGeom>
          <a:noFill/>
        </p:spPr>
        <p:txBody>
          <a:bodyPr wrap="square" rtlCol="0">
            <a:spAutoFit/>
          </a:bodyPr>
          <a:p>
            <a:r>
              <a:rPr lang="en-IN" altLang="en-US" b="1" u="sng"/>
              <a:t>DEFINITION</a:t>
            </a:r>
            <a:r>
              <a:rPr lang="en-IN" altLang="en-US"/>
              <a:t>:</a:t>
            </a:r>
            <a:endParaRPr lang="en-IN" altLang="en-US"/>
          </a:p>
        </p:txBody>
      </p:sp>
      <p:sp>
        <p:nvSpPr>
          <p:cNvPr id="4" name="Text Box 3"/>
          <p:cNvSpPr txBox="1"/>
          <p:nvPr/>
        </p:nvSpPr>
        <p:spPr>
          <a:xfrm>
            <a:off x="1600200" y="2057400"/>
            <a:ext cx="4064000" cy="2306955"/>
          </a:xfrm>
          <a:prstGeom prst="rect">
            <a:avLst/>
          </a:prstGeom>
          <a:noFill/>
        </p:spPr>
        <p:txBody>
          <a:bodyPr wrap="square" rtlCol="0">
            <a:spAutoFit/>
          </a:bodyPr>
          <a:p>
            <a:r>
              <a:rPr lang="en-US"/>
              <a:t>A dataset is a collection of related data that's organized and stored for analysis or processing. Datasets can include many different types of data, such as numerical values, text, images, and audio recordings. They can be used for many purposes, including research, statistical analysis, and training machine learning models</a:t>
            </a:r>
            <a:endParaRPr lang="en-US"/>
          </a:p>
        </p:txBody>
      </p:sp>
      <p:sp>
        <p:nvSpPr>
          <p:cNvPr id="6" name="Text Box 5"/>
          <p:cNvSpPr txBox="1"/>
          <p:nvPr/>
        </p:nvSpPr>
        <p:spPr>
          <a:xfrm>
            <a:off x="762000" y="4572000"/>
            <a:ext cx="4064000" cy="368300"/>
          </a:xfrm>
          <a:prstGeom prst="rect">
            <a:avLst/>
          </a:prstGeom>
          <a:noFill/>
        </p:spPr>
        <p:txBody>
          <a:bodyPr wrap="square" rtlCol="0">
            <a:spAutoFit/>
          </a:bodyPr>
          <a:p>
            <a:r>
              <a:rPr lang="en-IN" altLang="en-US" b="1" u="sng"/>
              <a:t>THINGS OF DATASET:</a:t>
            </a:r>
            <a:endParaRPr lang="en-IN" altLang="en-US" b="1" u="sng"/>
          </a:p>
        </p:txBody>
      </p:sp>
      <p:sp>
        <p:nvSpPr>
          <p:cNvPr id="7" name="Text Box 6"/>
          <p:cNvSpPr txBox="1"/>
          <p:nvPr/>
        </p:nvSpPr>
        <p:spPr>
          <a:xfrm>
            <a:off x="2438400" y="4940300"/>
            <a:ext cx="4064000" cy="1753235"/>
          </a:xfrm>
          <a:prstGeom prst="rect">
            <a:avLst/>
          </a:prstGeom>
          <a:noFill/>
        </p:spPr>
        <p:txBody>
          <a:bodyPr wrap="square" rtlCol="0">
            <a:spAutoFit/>
          </a:bodyPr>
          <a:p>
            <a:r>
              <a:rPr lang="en-IN" altLang="en-US" b="1"/>
              <a:t>Size and type</a:t>
            </a:r>
            <a:r>
              <a:rPr lang="en-IN" altLang="en-US"/>
              <a:t>: Datasets can vary significantly in both size and type of data. </a:t>
            </a:r>
            <a:endParaRPr lang="en-IN" altLang="en-US"/>
          </a:p>
          <a:p>
            <a:r>
              <a:rPr lang="en-IN" altLang="en-US"/>
              <a:t> </a:t>
            </a:r>
            <a:r>
              <a:rPr lang="en-IN" altLang="en-US" b="1"/>
              <a:t>Source</a:t>
            </a:r>
            <a:r>
              <a:rPr lang="en-IN" altLang="en-US"/>
              <a:t>s: Datasets produced by government agencies or non-profit organizations can usually be downloaded free of charge</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368300"/>
          </a:xfrm>
          <a:prstGeom prst="rect">
            <a:avLst/>
          </a:prstGeom>
          <a:noFill/>
        </p:spPr>
        <p:txBody>
          <a:bodyPr wrap="square" rtlCol="0">
            <a:spAutoFit/>
          </a:bodyPr>
          <a:lstStyle/>
          <a:p>
            <a:pPr algn="l">
              <a:buFont typeface="Arial" panose="020B0604020202020204" pitchFamily="34" charset="0"/>
              <a:buChar char="•"/>
            </a:pPr>
            <a:r>
              <a:rPr lang="en-IN" altLang="en-US" b="0" i="0" dirty="0">
                <a:solidFill>
                  <a:srgbClr val="0D0D0D"/>
                </a:solidFill>
                <a:effectLst/>
                <a:cs typeface="+mn-lt"/>
              </a:rPr>
              <a:t>wow</a:t>
            </a:r>
            <a:r>
              <a:rPr lang="en-US" b="0" i="0" dirty="0">
                <a:solidFill>
                  <a:srgbClr val="0D0D0D"/>
                </a:solidFill>
                <a:effectLst/>
                <a:cs typeface="+mn-lt"/>
              </a:rPr>
              <a:t> can have multiple meanings in employee analysis</a:t>
            </a:r>
            <a:endParaRPr lang="en-US" b="0" i="0" dirty="0">
              <a:solidFill>
                <a:srgbClr val="0D0D0D"/>
              </a:solidFill>
              <a:effectLst/>
              <a:cs typeface="+mn-lt"/>
            </a:endParaRPr>
          </a:p>
        </p:txBody>
      </p:sp>
      <p:sp>
        <p:nvSpPr>
          <p:cNvPr id="10" name="Text Box 9"/>
          <p:cNvSpPr txBox="1"/>
          <p:nvPr/>
        </p:nvSpPr>
        <p:spPr>
          <a:xfrm>
            <a:off x="1981200" y="1768475"/>
            <a:ext cx="4064000" cy="368300"/>
          </a:xfrm>
          <a:prstGeom prst="rect">
            <a:avLst/>
          </a:prstGeom>
          <a:noFill/>
        </p:spPr>
        <p:txBody>
          <a:bodyPr wrap="square" rtlCol="0">
            <a:spAutoFit/>
          </a:bodyPr>
          <a:p>
            <a:r>
              <a:rPr lang="en-IN" altLang="en-US" b="1" u="sng"/>
              <a:t>MEANING:</a:t>
            </a:r>
            <a:endParaRPr lang="en-IN" altLang="en-US" b="1" u="sng"/>
          </a:p>
        </p:txBody>
      </p:sp>
      <p:sp>
        <p:nvSpPr>
          <p:cNvPr id="11" name="Text Box 10"/>
          <p:cNvSpPr txBox="1"/>
          <p:nvPr/>
        </p:nvSpPr>
        <p:spPr>
          <a:xfrm>
            <a:off x="2209800" y="2940685"/>
            <a:ext cx="4064000" cy="368300"/>
          </a:xfrm>
          <a:prstGeom prst="rect">
            <a:avLst/>
          </a:prstGeom>
          <a:noFill/>
        </p:spPr>
        <p:txBody>
          <a:bodyPr wrap="square" rtlCol="0">
            <a:spAutoFit/>
          </a:bodyPr>
          <a:p>
            <a:r>
              <a:rPr lang="en-US" b="1" u="sng"/>
              <a:t>Way of Working</a:t>
            </a:r>
            <a:r>
              <a:rPr lang="en-IN" altLang="en-US" b="1" u="sng"/>
              <a:t>:</a:t>
            </a:r>
            <a:endParaRPr lang="en-IN" altLang="en-US" b="1" u="sng"/>
          </a:p>
        </p:txBody>
      </p:sp>
      <p:sp>
        <p:nvSpPr>
          <p:cNvPr id="12" name="Text Box 11"/>
          <p:cNvSpPr txBox="1"/>
          <p:nvPr/>
        </p:nvSpPr>
        <p:spPr>
          <a:xfrm>
            <a:off x="2946400" y="3352800"/>
            <a:ext cx="4064000" cy="1753235"/>
          </a:xfrm>
          <a:prstGeom prst="rect">
            <a:avLst/>
          </a:prstGeom>
          <a:noFill/>
        </p:spPr>
        <p:txBody>
          <a:bodyPr wrap="square" rtlCol="0">
            <a:spAutoFit/>
          </a:bodyPr>
          <a:p>
            <a:r>
              <a:rPr lang="en-US"/>
              <a:t>A way of describing how people work together, communicate, and make decisions within a team. It combines practices, processes, agreements, and shared expectations to help teams collaborate.</a:t>
            </a:r>
            <a:endParaRPr lang="en-US"/>
          </a:p>
        </p:txBody>
      </p:sp>
      <p:sp>
        <p:nvSpPr>
          <p:cNvPr id="13" name="Text Box 12"/>
          <p:cNvSpPr txBox="1"/>
          <p:nvPr/>
        </p:nvSpPr>
        <p:spPr>
          <a:xfrm>
            <a:off x="2514600" y="5121910"/>
            <a:ext cx="4064000" cy="368300"/>
          </a:xfrm>
          <a:prstGeom prst="rect">
            <a:avLst/>
          </a:prstGeom>
          <a:noFill/>
        </p:spPr>
        <p:txBody>
          <a:bodyPr wrap="square" rtlCol="0">
            <a:spAutoFit/>
          </a:bodyPr>
          <a:p>
            <a:r>
              <a:rPr lang="en-US" b="1" u="sng"/>
              <a:t>Walk-Out Working</a:t>
            </a:r>
            <a:r>
              <a:rPr lang="en-IN" altLang="en-US" b="1" u="sng"/>
              <a:t>:</a:t>
            </a:r>
            <a:endParaRPr lang="en-IN" altLang="en-US" b="1" u="sng"/>
          </a:p>
        </p:txBody>
      </p:sp>
      <p:sp>
        <p:nvSpPr>
          <p:cNvPr id="14" name="Text Box 13"/>
          <p:cNvSpPr txBox="1"/>
          <p:nvPr/>
        </p:nvSpPr>
        <p:spPr>
          <a:xfrm>
            <a:off x="3048000" y="5638800"/>
            <a:ext cx="4064000" cy="368300"/>
          </a:xfrm>
          <a:prstGeom prst="rect">
            <a:avLst/>
          </a:prstGeom>
          <a:noFill/>
        </p:spPr>
        <p:txBody>
          <a:bodyPr wrap="square" rtlCol="0">
            <a:spAutoFit/>
          </a:bodyPr>
          <a:p>
            <a:r>
              <a:rPr lang="en-US"/>
              <a:t>A term used in customerly</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4423</Words>
  <Application>WPS Presentation</Application>
  <PresentationFormat>Widescreen</PresentationFormat>
  <Paragraphs>170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13</cp:revision>
  <dcterms:created xsi:type="dcterms:W3CDTF">2024-03-29T15:07:00Z</dcterms:created>
  <dcterms:modified xsi:type="dcterms:W3CDTF">2024-09-05T19:18:17Z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AC56F0E61CA34F31A03333B53BB350F6_13</vt:lpwstr>
  </property>
  <property fmtid="{D5CDD505-2E9C-101B-9397-08002B2CF9AE}" pid="5" name="KSOProductBuildVer">
    <vt:lpwstr>1033-12.2.0.17562</vt:lpwstr>
  </property>
</Properties>
</file>