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sldIdLst>
    <p:sldId id="259" r:id="rId3"/>
    <p:sldId id="697" r:id="rId4"/>
    <p:sldId id="260" r:id="rId5"/>
    <p:sldId id="262" r:id="rId6"/>
    <p:sldId id="352" r:id="rId7"/>
    <p:sldId id="412" r:id="rId8"/>
    <p:sldId id="698" r:id="rId9"/>
    <p:sldId id="793" r:id="rId10"/>
    <p:sldId id="699" r:id="rId11"/>
    <p:sldId id="791" r:id="rId12"/>
    <p:sldId id="702" r:id="rId13"/>
    <p:sldId id="701" r:id="rId14"/>
    <p:sldId id="794" r:id="rId15"/>
    <p:sldId id="792" r:id="rId16"/>
    <p:sldId id="885" r:id="rId17"/>
    <p:sldId id="274" r:id="rId18"/>
    <p:sldId id="886" r:id="rId19"/>
    <p:sldId id="887" r:id="rId20"/>
    <p:sldId id="972" r:id="rId21"/>
    <p:sldId id="974" r:id="rId22"/>
    <p:sldId id="975" r:id="rId23"/>
    <p:sldId id="973" r:id="rId24"/>
    <p:sldId id="976" r:id="rId25"/>
    <p:sldId id="977" r:id="rId26"/>
    <p:sldId id="978" r:id="rId27"/>
    <p:sldId id="979" r:id="rId28"/>
    <p:sldId id="1067" r:id="rId29"/>
    <p:sldId id="1068" r:id="rId30"/>
    <p:sldId id="1069" r:id="rId31"/>
    <p:sldId id="275" r:id="rId32"/>
    <p:sldId id="1070" r:id="rId33"/>
    <p:sldId id="1154" r:id="rId34"/>
    <p:sldId id="1153" r:id="rId35"/>
    <p:sldId id="1155" r:id="rId36"/>
    <p:sldId id="1159" r:id="rId37"/>
    <p:sldId id="1158" r:id="rId38"/>
    <p:sldId id="1160" r:id="rId39"/>
    <p:sldId id="1161" r:id="rId40"/>
    <p:sldId id="1156" r:id="rId41"/>
    <p:sldId id="1157" r:id="rId42"/>
    <p:sldId id="1162" r:id="rId43"/>
    <p:sldId id="1163" r:id="rId44"/>
    <p:sldId id="1164" r:id="rId45"/>
    <p:sldId id="1172" r:id="rId46"/>
    <p:sldId id="1173" r:id="rId47"/>
    <p:sldId id="1174" r:id="rId48"/>
    <p:sldId id="1165" r:id="rId49"/>
    <p:sldId id="1175" r:id="rId50"/>
    <p:sldId id="1184" r:id="rId51"/>
    <p:sldId id="1186" r:id="rId52"/>
    <p:sldId id="1187" r:id="rId53"/>
    <p:sldId id="1188" r:id="rId54"/>
    <p:sldId id="1189" r:id="rId55"/>
    <p:sldId id="1180" r:id="rId56"/>
    <p:sldId id="1190" r:id="rId57"/>
    <p:sldId id="1185" r:id="rId58"/>
    <p:sldId id="1181" r:id="rId59"/>
    <p:sldId id="1191" r:id="rId60"/>
    <p:sldId id="1192" r:id="rId61"/>
    <p:sldId id="1193" r:id="rId62"/>
    <p:sldId id="1194" r:id="rId63"/>
    <p:sldId id="1195" r:id="rId64"/>
    <p:sldId id="1198" r:id="rId65"/>
    <p:sldId id="1197" r:id="rId66"/>
    <p:sldId id="1183" r:id="rId67"/>
    <p:sldId id="1207" r:id="rId68"/>
    <p:sldId id="1206" r:id="rId69"/>
    <p:sldId id="1211" r:id="rId70"/>
    <p:sldId id="1212" r:id="rId71"/>
    <p:sldId id="1213" r:id="rId72"/>
    <p:sldId id="1214" r:id="rId73"/>
    <p:sldId id="1215" r:id="rId74"/>
    <p:sldId id="1217" r:id="rId75"/>
    <p:sldId id="1227" r:id="rId76"/>
    <p:sldId id="1216" r:id="rId77"/>
    <p:sldId id="1218" r:id="rId78"/>
    <p:sldId id="1219" r:id="rId79"/>
    <p:sldId id="1222" r:id="rId80"/>
    <p:sldId id="1223" r:id="rId81"/>
    <p:sldId id="314" r:id="rId82"/>
    <p:sldId id="696" r:id="rId8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43"/>
    <a:srgbClr val="BF11C3"/>
    <a:srgbClr val="0000FF"/>
    <a:srgbClr val="000000"/>
    <a:srgbClr val="F5E967"/>
    <a:srgbClr val="7B6993"/>
    <a:srgbClr val="F85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66"/>
  </p:normalViewPr>
  <p:slideViewPr>
    <p:cSldViewPr showGuides="1">
      <p:cViewPr varScale="1">
        <p:scale>
          <a:sx n="84" d="100"/>
          <a:sy n="84" d="100"/>
        </p:scale>
        <p:origin x="-342" y="-90"/>
      </p:cViewPr>
      <p:guideLst>
        <p:guide orient="horz" pos="1915"/>
        <p:guide pos="4243"/>
      </p:guideLst>
    </p:cSldViewPr>
  </p:slideViewPr>
  <p:outlineViewPr>
    <p:cViewPr>
      <p:scale>
        <a:sx n="33" d="100"/>
        <a:sy n="33" d="100"/>
      </p:scale>
      <p:origin x="0" y="89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notesMaster" Target="notesMasters/notesMaster1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68300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20800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521883" y="0"/>
            <a:ext cx="30691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1215178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746250" y="4867275"/>
            <a:ext cx="855133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454150" y="5500688"/>
            <a:ext cx="184150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218267" y="5788025"/>
            <a:ext cx="36618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540000" y="4495800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10352617" y="1174750"/>
            <a:ext cx="3048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9436100" y="4181475"/>
            <a:ext cx="4876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767417" y="4929188"/>
            <a:ext cx="812800" cy="517525"/>
          </a:xfrm>
          <a:prstGeom prst="rect">
            <a:avLst/>
          </a:prstGeom>
        </p:spPr>
        <p:txBody>
          <a:bodyPr vert="horz" anchor="ctr"/>
          <a:lstStyle/>
          <a:p>
            <a:pPr algn="ctr"/>
            <a:fld id="{9A0DB2DC-4C9A-4742-B13C-FB6460FD3503}" type="slidenum">
              <a:rPr lang="zh-CN" altLang="en-US" dirty="0">
                <a:latin typeface="Franklin Gothic Book" panose="020B0503020102020204" pitchFamily="34" charset="0"/>
                <a:ea typeface="黑体" panose="02010609060101010101" pitchFamily="49" charset="-122"/>
              </a:rPr>
            </a:fld>
            <a:endParaRPr lang="zh-CN" altLang="en-US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接连接符 16"/>
          <p:cNvSpPr/>
          <p:nvPr/>
        </p:nvSpPr>
        <p:spPr>
          <a:xfrm>
            <a:off x="8257117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7" name="直接连接符 17"/>
          <p:cNvSpPr/>
          <p:nvPr/>
        </p:nvSpPr>
        <p:spPr>
          <a:xfrm>
            <a:off x="119888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9" name="直接连接符 19"/>
          <p:cNvSpPr/>
          <p:nvPr/>
        </p:nvSpPr>
        <p:spPr>
          <a:xfrm>
            <a:off x="118872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10875433" y="5715000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4495800" y="3200400"/>
            <a:ext cx="841248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10118725" y="1081881"/>
            <a:ext cx="2681817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 vert="horz" rtlCol="0" anchor="ctr"/>
          <a:lstStyle/>
          <a:p>
            <a:pPr algn="ctr"/>
            <a:fld id="{9A0DB2DC-4C9A-4742-B13C-FB6460FD3503}" type="slidenum">
              <a:rPr lang="zh-CN" altLang="en-US" dirty="0">
                <a:latin typeface="Franklin Gothic Book" panose="020B0503020102020204" pitchFamily="34" charset="0"/>
                <a:ea typeface="黑体" panose="02010609060101010101" pitchFamily="49" charset="-122"/>
              </a:rPr>
            </a:fld>
            <a:endParaRPr lang="zh-CN" altLang="en-US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9319683" y="3736975"/>
            <a:ext cx="42672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875433" y="5715000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直接连接符 16"/>
          <p:cNvSpPr/>
          <p:nvPr/>
        </p:nvSpPr>
        <p:spPr>
          <a:xfrm>
            <a:off x="119888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2" name="直接连接符 18"/>
          <p:cNvSpPr/>
          <p:nvPr/>
        </p:nvSpPr>
        <p:spPr>
          <a:xfrm>
            <a:off x="118872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4" name="直接连接符 20"/>
          <p:cNvSpPr/>
          <p:nvPr/>
        </p:nvSpPr>
        <p:spPr>
          <a:xfrm>
            <a:off x="8257117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4466844" y="3200400"/>
            <a:ext cx="841248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10118725" y="1081881"/>
            <a:ext cx="2681817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 vert="horz" rtlCol="0" anchor="ctr"/>
          <a:lstStyle/>
          <a:p>
            <a:pPr algn="ctr"/>
            <a:fld id="{9A0DB2DC-4C9A-4742-B13C-FB6460FD3503}" type="slidenum">
              <a:rPr lang="zh-CN" altLang="en-US" dirty="0">
                <a:latin typeface="Franklin Gothic Book" panose="020B0503020102020204" pitchFamily="34" charset="0"/>
                <a:ea typeface="黑体" panose="02010609060101010101" pitchFamily="49" charset="-122"/>
              </a:rPr>
            </a:fld>
            <a:endParaRPr lang="zh-CN" altLang="en-US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9319683" y="3736975"/>
            <a:ext cx="42672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346200" y="2082800"/>
            <a:ext cx="10022417" cy="3646488"/>
          </a:xfrm>
          <a:prstGeom prst="rect">
            <a:avLst/>
          </a:prstGeom>
          <a:solidFill>
            <a:srgbClr val="CCCCFF"/>
          </a:solidFill>
          <a:ln w="9525" cmpd="sng">
            <a:solidFill>
              <a:srgbClr val="0037E8"/>
            </a:solidFill>
            <a:prstDash val="solid"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1.1 数据结构的研究内容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1.2  基本概念和术语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1.3  抽象数据类型的表示与实现    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  算法与算法分析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•"/>
              <a:defRPr/>
            </a:pP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570567" y="904875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教学内容</a:t>
            </a:r>
            <a:endParaRPr kumimoji="0" lang="zh-CN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 vert="horz" anchor="ctr"/>
          <a:lstStyle/>
          <a:p>
            <a:pPr algn="ctr"/>
            <a:fld id="{9A0DB2DC-4C9A-4742-B13C-FB6460FD3503}" type="slidenum">
              <a:rPr lang="zh-CN" altLang="en-US" dirty="0">
                <a:latin typeface="Franklin Gothic Book" panose="020B0503020102020204" pitchFamily="34" charset="0"/>
                <a:ea typeface="黑体" panose="02010609060101010101" pitchFamily="49" charset="-122"/>
              </a:rPr>
            </a:fld>
            <a:endParaRPr lang="zh-CN" altLang="en-US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5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10118725" y="1081881"/>
            <a:ext cx="2681817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 vert="horz" rtlCol="0" anchor="ctr"/>
          <a:lstStyle/>
          <a:p>
            <a:pPr algn="ctr"/>
            <a:fld id="{9A0DB2DC-4C9A-4742-B13C-FB6460FD3503}" type="slidenum">
              <a:rPr lang="zh-CN" altLang="en-US" dirty="0">
                <a:latin typeface="Franklin Gothic Book" panose="020B0503020102020204" pitchFamily="34" charset="0"/>
                <a:ea typeface="黑体" panose="02010609060101010101" pitchFamily="49" charset="-122"/>
              </a:rPr>
            </a:fld>
            <a:endParaRPr lang="zh-CN" altLang="en-US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9319683" y="3736975"/>
            <a:ext cx="42672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390651" y="1125538"/>
            <a:ext cx="9025467" cy="47517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 vert="horz" anchor="ctr"/>
          <a:lstStyle/>
          <a:p>
            <a:pPr algn="ctr"/>
            <a:fld id="{9A0DB2DC-4C9A-4742-B13C-FB6460FD3503}" type="slidenum">
              <a:rPr lang="zh-CN" altLang="en-US" dirty="0">
                <a:latin typeface="Franklin Gothic Book" panose="020B0503020102020204" pitchFamily="34" charset="0"/>
                <a:ea typeface="黑体" panose="02010609060101010101" pitchFamily="49" charset="-122"/>
              </a:rPr>
            </a:fld>
            <a:endParaRPr lang="zh-CN" altLang="en-US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56207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 vert="horz" anchor="ctr"/>
          <a:lstStyle/>
          <a:p>
            <a:pPr algn="ctr"/>
            <a:fld id="{9A0DB2DC-4C9A-4742-B13C-FB6460FD3503}" type="slidenum">
              <a:rPr lang="zh-CN" altLang="en-US" dirty="0">
                <a:latin typeface="Franklin Gothic Book" panose="020B0503020102020204" pitchFamily="34" charset="0"/>
                <a:ea typeface="黑体" panose="02010609060101010101" pitchFamily="49" charset="-122"/>
              </a:rPr>
            </a:fld>
            <a:endParaRPr lang="zh-CN" altLang="en-US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68300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20800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521883" y="0"/>
            <a:ext cx="30691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765300" y="4867275"/>
            <a:ext cx="8572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454150" y="5500688"/>
            <a:ext cx="184150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218267" y="5791200"/>
            <a:ext cx="36618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506133" y="4479925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1213061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10350500" y="1169988"/>
            <a:ext cx="3048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9436100" y="4178300"/>
            <a:ext cx="4876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786467" y="4929188"/>
            <a:ext cx="812800" cy="517525"/>
          </a:xfrm>
          <a:prstGeom prst="rect">
            <a:avLst/>
          </a:prstGeom>
        </p:spPr>
        <p:txBody>
          <a:bodyPr vert="horz" anchor="ctr"/>
          <a:lstStyle/>
          <a:p>
            <a:pPr algn="ctr"/>
            <a:fld id="{9A0DB2DC-4C9A-4742-B13C-FB6460FD3503}" type="slidenum">
              <a:rPr lang="zh-CN" altLang="en-US" dirty="0">
                <a:latin typeface="Franklin Gothic Book" panose="020B0503020102020204" pitchFamily="34" charset="0"/>
                <a:ea typeface="黑体" panose="02010609060101010101" pitchFamily="49" charset="-122"/>
              </a:rPr>
            </a:fld>
            <a:endParaRPr lang="zh-CN" altLang="en-US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10118725" y="1081881"/>
            <a:ext cx="2681817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 vert="horz" rtlCol="0" anchor="ctr"/>
          <a:lstStyle/>
          <a:p>
            <a:pPr algn="ctr"/>
            <a:fld id="{9A0DB2DC-4C9A-4742-B13C-FB6460FD3503}" type="slidenum">
              <a:rPr lang="zh-CN" altLang="en-US" dirty="0">
                <a:latin typeface="Franklin Gothic Book" panose="020B0503020102020204" pitchFamily="34" charset="0"/>
                <a:ea typeface="黑体" panose="02010609060101010101" pitchFamily="49" charset="-122"/>
              </a:rPr>
            </a:fld>
            <a:endParaRPr lang="zh-CN" altLang="en-US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9319683" y="3736975"/>
            <a:ext cx="42672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10118725" y="1081881"/>
            <a:ext cx="2681817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9319683" y="3736975"/>
            <a:ext cx="42672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直接连接符 8"/>
          <p:cNvSpPr/>
          <p:nvPr/>
        </p:nvSpPr>
        <p:spPr>
          <a:xfrm>
            <a:off x="119888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" name="直接连接符 10"/>
          <p:cNvSpPr/>
          <p:nvPr/>
        </p:nvSpPr>
        <p:spPr>
          <a:xfrm>
            <a:off x="118872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10875433" y="5715000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0C61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AABBD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AACC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GI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0" y="1125538"/>
            <a:ext cx="6172200" cy="1893887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+mj-ea"/>
                <a:cs typeface="+mj-cs"/>
              </a:rPr>
              <a:t>数 据 结 构</a:t>
            </a:r>
            <a:br>
              <a:rPr kumimoji="0" lang="en-US" altLang="zh-CN" sz="5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+mj-ea"/>
                <a:cs typeface="+mj-cs"/>
              </a:rPr>
            </a:br>
            <a:r>
              <a:rPr kumimoji="0" lang="en-US" altLang="zh-CN" sz="5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+mj-ea"/>
                <a:cs typeface="+mj-cs"/>
              </a:rPr>
              <a:t>Data Structure</a:t>
            </a:r>
            <a:endParaRPr kumimoji="0" lang="zh-CN" altLang="en-US" sz="5400" b="1" i="0" u="none" strike="noStrike" kern="1200" cap="sm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0" y="4650740"/>
            <a:ext cx="6172200" cy="1371600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软件与通信工程学院    郭美 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18075531998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84190_20160106195753384500_1"/>
          <p:cNvPicPr>
            <a:picLocks noChangeAspect="1"/>
          </p:cNvPicPr>
          <p:nvPr/>
        </p:nvPicPr>
        <p:blipFill>
          <a:blip r:embed="rId1"/>
          <a:srcRect t="6207" b="6404"/>
          <a:stretch>
            <a:fillRect/>
          </a:stretch>
        </p:blipFill>
        <p:spPr>
          <a:xfrm>
            <a:off x="1452880" y="100330"/>
            <a:ext cx="8689340" cy="6657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/>
          <p:cNvSpPr/>
          <p:nvPr/>
        </p:nvSpPr>
        <p:spPr>
          <a:xfrm>
            <a:off x="1746250" y="927100"/>
            <a:ext cx="963358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、队列</a:t>
            </a:r>
            <a:r>
              <a:rPr lang="zh-CN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</a:t>
            </a:r>
            <a:r>
              <a:rPr lang="zh-CN" altLang="zh-CN" sz="2800" b="1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定义：</a:t>
            </a:r>
            <a:r>
              <a:rPr kumimoji="1" lang="zh-CN" altLang="en-US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只能在表的一端（</a:t>
            </a:r>
            <a:r>
              <a:rPr kumimoji="1"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表尾</a:t>
            </a:r>
            <a:r>
              <a:rPr kumimoji="1" lang="zh-CN" altLang="en-US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）进行插入运算，在表的另一端（</a:t>
            </a:r>
            <a:r>
              <a:rPr kumimoji="1"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表头</a:t>
            </a:r>
            <a:r>
              <a:rPr kumimoji="1" lang="zh-CN" altLang="en-US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）进行删除运算的线性表 （</a:t>
            </a:r>
            <a:r>
              <a:rPr kumimoji="1" lang="zh-CN" altLang="en-US" sz="2800" b="1" kern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头删尾插</a:t>
            </a:r>
            <a:r>
              <a:rPr kumimoji="1" lang="zh-CN" altLang="en-US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）。</a:t>
            </a:r>
            <a:endParaRPr lang="zh-CN" altLang="en-US" sz="28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2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、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队列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的逻辑结构：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  <a:sym typeface="+mn-ea"/>
              </a:rPr>
              <a:t>与同线性表相同，仍为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  <a:sym typeface="+mn-ea"/>
              </a:rPr>
              <a:t>一对一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  <a:sym typeface="+mn-ea"/>
              </a:rPr>
              <a:t>关系。</a:t>
            </a:r>
            <a:endParaRPr lang="zh-CN" altLang="en-US" sz="28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、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队列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的存储结构：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顺序队或链队，以循环顺序队更常见。</a:t>
            </a:r>
            <a:endParaRPr lang="zh-CN" altLang="en-US" sz="28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4、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队列</a:t>
            </a:r>
            <a:r>
              <a:rPr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的运算规则：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只能在队尾或队首运算，且访问结点时依照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先进先出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或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后进后出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的原则。</a:t>
            </a:r>
            <a:endParaRPr lang="zh-CN" altLang="en-US" sz="2800" b="1" kern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5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、</a:t>
            </a:r>
            <a:r>
              <a:rPr lang="zh-CN" altLang="en-US" sz="2800" b="1" kern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队列的实现：</a:t>
            </a:r>
            <a:r>
              <a:rPr lang="zh-CN" altLang="en-US" sz="2800" b="1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关键是编写</a:t>
            </a:r>
            <a:r>
              <a:rPr lang="zh-CN" altLang="en-US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入队</a:t>
            </a:r>
            <a:r>
              <a:rPr lang="zh-CN" altLang="en-US" sz="2800" b="1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和</a:t>
            </a:r>
            <a:r>
              <a:rPr lang="zh-CN" altLang="en-US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出队</a:t>
            </a:r>
            <a:r>
              <a:rPr lang="zh-CN" altLang="en-US" sz="2800" b="1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函数，具体实现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依顺序</a:t>
            </a:r>
            <a:r>
              <a:rPr lang="zh-CN" altLang="en-US" sz="2800" b="1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队或链队的不同而不同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。</a:t>
            </a:r>
            <a:endParaRPr lang="zh-CN" altLang="en-US" sz="2800" b="1" kern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6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、栈的基本操作：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入队、出队、建立空队列、判队空队满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等。</a:t>
            </a:r>
            <a:endParaRPr lang="zh-CN" altLang="en-US" sz="28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  <p:sp>
        <p:nvSpPr>
          <p:cNvPr id="3" name="标题 5"/>
          <p:cNvSpPr txBox="1"/>
          <p:nvPr/>
        </p:nvSpPr>
        <p:spPr>
          <a:xfrm>
            <a:off x="1981200" y="2746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760" y="2202180"/>
            <a:ext cx="778510" cy="3046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Par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399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dvAuto="100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981200" y="2746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60" y="2202180"/>
            <a:ext cx="778510" cy="3046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803400" y="1130300"/>
            <a:ext cx="9664065" cy="476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、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定义：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是仅在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表尾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进行插入操作，在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表头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进行删除操作的线性表。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允许插入的一端，称为</a:t>
            </a:r>
            <a:r>
              <a:rPr lang="zh-CN" altLang="en-US" sz="26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队尾</a:t>
            </a:r>
            <a:r>
              <a:rPr lang="en-US" altLang="zh-CN" sz="2600" kern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(</a:t>
            </a:r>
            <a:r>
              <a:rPr lang="en-US" altLang="zh-CN" sz="2600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rear</a:t>
            </a:r>
            <a:r>
              <a:rPr lang="en-US" altLang="zh-CN" sz="2600" kern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)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允许删除的一端，称为</a:t>
            </a:r>
            <a:r>
              <a:rPr lang="zh-CN" altLang="en-US" sz="26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队头</a:t>
            </a:r>
            <a:r>
              <a:rPr lang="en-US" altLang="zh-CN" sz="2600" kern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(</a:t>
            </a:r>
            <a:r>
              <a:rPr lang="en-US" altLang="zh-CN" sz="2600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front</a:t>
            </a:r>
            <a:r>
              <a:rPr lang="en-US" altLang="zh-CN" sz="2600" kern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)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插入元素，称为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入队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删除元素，称为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出队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1" charset="-122"/>
                <a:ea typeface="仿宋_GB2312" pitchFamily="1" charset="-122"/>
                <a:cs typeface="+mn-cs"/>
                <a:sym typeface="+mn-ea"/>
              </a:rPr>
              <a:t> 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_GB2312" pitchFamily="1" charset="-122"/>
              <a:ea typeface="仿宋_GB2312" pitchFamily="1" charset="-122"/>
              <a:cs typeface="+mn-cs"/>
              <a:sym typeface="+mn-ea"/>
            </a:endParaRPr>
          </a:p>
        </p:txBody>
      </p:sp>
      <p:sp>
        <p:nvSpPr>
          <p:cNvPr id="6" name="Line 5"/>
          <p:cNvSpPr/>
          <p:nvPr/>
        </p:nvSpPr>
        <p:spPr>
          <a:xfrm>
            <a:off x="3563303" y="2344103"/>
            <a:ext cx="66817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" name="Line 6"/>
          <p:cNvSpPr/>
          <p:nvPr/>
        </p:nvSpPr>
        <p:spPr>
          <a:xfrm>
            <a:off x="3563303" y="2740343"/>
            <a:ext cx="66817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Text Box 7"/>
          <p:cNvSpPr txBox="1"/>
          <p:nvPr/>
        </p:nvSpPr>
        <p:spPr>
          <a:xfrm>
            <a:off x="3664903" y="2201863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MingLiU" panose="02020509000000000000" pitchFamily="49" charset="-120"/>
                <a:sym typeface="CommercialPi BT" pitchFamily="18" charset="2"/>
              </a:rPr>
              <a:t>…………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，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 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AutoShape 8"/>
          <p:cNvSpPr/>
          <p:nvPr/>
        </p:nvSpPr>
        <p:spPr>
          <a:xfrm>
            <a:off x="2618740" y="2352675"/>
            <a:ext cx="914400" cy="263525"/>
          </a:xfrm>
          <a:prstGeom prst="leftArrow">
            <a:avLst>
              <a:gd name="adj1" fmla="val 50000"/>
              <a:gd name="adj2" fmla="val 86586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AutoShape 9"/>
          <p:cNvSpPr/>
          <p:nvPr/>
        </p:nvSpPr>
        <p:spPr>
          <a:xfrm>
            <a:off x="10456228" y="2352675"/>
            <a:ext cx="1055687" cy="263525"/>
          </a:xfrm>
          <a:prstGeom prst="leftArrow">
            <a:avLst>
              <a:gd name="adj1" fmla="val 50000"/>
              <a:gd name="adj2" fmla="val 99965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AutoShape 11"/>
          <p:cNvSpPr/>
          <p:nvPr/>
        </p:nvSpPr>
        <p:spPr>
          <a:xfrm>
            <a:off x="4142740" y="2685415"/>
            <a:ext cx="76200" cy="481330"/>
          </a:xfrm>
          <a:prstGeom prst="upArrow">
            <a:avLst>
              <a:gd name="adj1" fmla="val 50000"/>
              <a:gd name="adj2" fmla="val 287230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128135" y="2787333"/>
            <a:ext cx="551815" cy="792162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队头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097645" y="2796223"/>
            <a:ext cx="551815" cy="7620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队尾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AutoShape 11"/>
          <p:cNvSpPr/>
          <p:nvPr/>
        </p:nvSpPr>
        <p:spPr>
          <a:xfrm>
            <a:off x="9149080" y="2668905"/>
            <a:ext cx="76200" cy="481330"/>
          </a:xfrm>
          <a:prstGeom prst="upArrow">
            <a:avLst>
              <a:gd name="adj1" fmla="val 50000"/>
              <a:gd name="adj2" fmla="val 287230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7985" y="1850390"/>
            <a:ext cx="9448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>
                <a:solidFill>
                  <a:srgbClr val="0000FF"/>
                </a:solidFill>
              </a:rPr>
              <a:t>入队</a:t>
            </a:r>
            <a:endParaRPr lang="zh-CN" altLang="en-US" sz="2600" b="1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3875" y="2209165"/>
            <a:ext cx="9448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>
                <a:solidFill>
                  <a:srgbClr val="0000FF"/>
                </a:solidFill>
              </a:rPr>
              <a:t>出队</a:t>
            </a:r>
            <a:endParaRPr lang="zh-CN" altLang="en-US" sz="2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5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  <p:bldP spid="14" grpId="0"/>
      <p:bldP spid="15" grpId="0"/>
      <p:bldP spid="16" grpId="0" animBg="1"/>
      <p:bldP spid="11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803400" y="1130300"/>
            <a:ext cx="6428105" cy="5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特点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_GB2312" pitchFamily="1" charset="-122"/>
              <a:ea typeface="仿宋_GB2312" pitchFamily="1" charset="-122"/>
              <a:cs typeface="+mn-cs"/>
              <a:sym typeface="+mn-ea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1444625" y="177292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入队与出队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449" name="Text Box 30"/>
          <p:cNvSpPr txBox="1"/>
          <p:nvPr/>
        </p:nvSpPr>
        <p:spPr>
          <a:xfrm>
            <a:off x="4133533" y="1189990"/>
            <a:ext cx="77771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假设元素是以 </a:t>
            </a: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a</a:t>
            </a:r>
            <a:r>
              <a:rPr lang="en-US" altLang="zh-CN" sz="2800" b="1" baseline="-250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a</a:t>
            </a:r>
            <a:r>
              <a:rPr lang="en-US" altLang="zh-CN" sz="2800" b="1" baseline="-250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的次序入队</a:t>
            </a:r>
            <a:endParaRPr lang="zh-CN" altLang="en-US" sz="2800" b="1" baseline="-25000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191635" y="4690745"/>
            <a:ext cx="687641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队列中元素的入队与出队顺序一致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83" name="Picture 41" descr="12_副本"/>
          <p:cNvPicPr>
            <a:picLocks noChangeAspect="1"/>
          </p:cNvPicPr>
          <p:nvPr/>
        </p:nvPicPr>
        <p:blipFill>
          <a:blip r:embed="rId1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9140" y="4359275"/>
            <a:ext cx="2124710" cy="2321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" name="Text Box 43"/>
          <p:cNvSpPr txBox="1"/>
          <p:nvPr/>
        </p:nvSpPr>
        <p:spPr>
          <a:xfrm>
            <a:off x="5535613" y="5460048"/>
            <a:ext cx="3529012" cy="1272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操作特性：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先进先出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(FIFO)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981200" y="274955"/>
            <a:ext cx="6175375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60" y="2202180"/>
            <a:ext cx="778510" cy="30460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6"/>
          <p:cNvSpPr/>
          <p:nvPr/>
        </p:nvSpPr>
        <p:spPr>
          <a:xfrm>
            <a:off x="5082540" y="3371850"/>
            <a:ext cx="4455160" cy="63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" name="组合 18"/>
          <p:cNvGrpSpPr/>
          <p:nvPr/>
        </p:nvGrpSpPr>
        <p:grpSpPr>
          <a:xfrm>
            <a:off x="5031105" y="3469640"/>
            <a:ext cx="551180" cy="889635"/>
            <a:chOff x="14214" y="6689"/>
            <a:chExt cx="868" cy="1401"/>
          </a:xfrm>
        </p:grpSpPr>
        <p:sp>
          <p:nvSpPr>
            <p:cNvPr id="15" name="Text Box 14"/>
            <p:cNvSpPr txBox="1"/>
            <p:nvPr/>
          </p:nvSpPr>
          <p:spPr>
            <a:xfrm>
              <a:off x="14214" y="6890"/>
              <a:ext cx="869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队尾</a:t>
              </a:r>
              <a:endPara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AutoShape 11"/>
            <p:cNvSpPr/>
            <p:nvPr/>
          </p:nvSpPr>
          <p:spPr>
            <a:xfrm>
              <a:off x="14295" y="6689"/>
              <a:ext cx="120" cy="758"/>
            </a:xfrm>
            <a:prstGeom prst="upArrow">
              <a:avLst>
                <a:gd name="adj1" fmla="val 50000"/>
                <a:gd name="adj2" fmla="val 287230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pPr algn="ctr"/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068050" y="2698115"/>
            <a:ext cx="715645" cy="688340"/>
          </a:xfrm>
          <a:prstGeom prst="rect">
            <a:avLst/>
          </a:prstGeom>
          <a:solidFill>
            <a:srgbClr val="F5E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4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 </a:t>
            </a:r>
            <a:endParaRPr lang="en-US" altLang="zh-CN" sz="40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68050" y="2698115"/>
            <a:ext cx="715645" cy="688340"/>
          </a:xfrm>
          <a:prstGeom prst="rect">
            <a:avLst/>
          </a:prstGeom>
          <a:solidFill>
            <a:srgbClr val="F5E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4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 </a:t>
            </a:r>
            <a:endParaRPr lang="en-US" altLang="zh-CN" sz="40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451975" y="1778635"/>
            <a:ext cx="1055370" cy="765175"/>
            <a:chOff x="14885" y="2801"/>
            <a:chExt cx="1662" cy="1205"/>
          </a:xfrm>
        </p:grpSpPr>
        <p:sp>
          <p:nvSpPr>
            <p:cNvPr id="10" name="AutoShape 9"/>
            <p:cNvSpPr/>
            <p:nvPr/>
          </p:nvSpPr>
          <p:spPr>
            <a:xfrm>
              <a:off x="14885" y="3592"/>
              <a:ext cx="1662" cy="415"/>
            </a:xfrm>
            <a:prstGeom prst="leftArrow">
              <a:avLst>
                <a:gd name="adj1" fmla="val 50000"/>
                <a:gd name="adj2" fmla="val 99965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029" y="2801"/>
              <a:ext cx="1488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>
                  <a:solidFill>
                    <a:srgbClr val="0000FF"/>
                  </a:solidFill>
                </a:rPr>
                <a:t>入队</a:t>
              </a:r>
              <a:endParaRPr lang="zh-CN" altLang="en-US" sz="26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31055" y="3495040"/>
            <a:ext cx="551815" cy="915035"/>
            <a:chOff x="5711" y="6150"/>
            <a:chExt cx="869" cy="1441"/>
          </a:xfrm>
        </p:grpSpPr>
        <p:sp>
          <p:nvSpPr>
            <p:cNvPr id="12" name="AutoShape 11"/>
            <p:cNvSpPr/>
            <p:nvPr/>
          </p:nvSpPr>
          <p:spPr>
            <a:xfrm>
              <a:off x="6411" y="6150"/>
              <a:ext cx="120" cy="758"/>
            </a:xfrm>
            <a:prstGeom prst="upArrow">
              <a:avLst>
                <a:gd name="adj1" fmla="val 50000"/>
                <a:gd name="adj2" fmla="val 287230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pPr algn="ctr"/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711" y="6344"/>
              <a:ext cx="869" cy="124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队头</a:t>
              </a:r>
              <a:endPara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Line 6"/>
          <p:cNvSpPr/>
          <p:nvPr/>
        </p:nvSpPr>
        <p:spPr>
          <a:xfrm>
            <a:off x="5080000" y="2637790"/>
            <a:ext cx="4441190" cy="63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>
          <a:xfrm>
            <a:off x="11068050" y="2698115"/>
            <a:ext cx="715645" cy="688340"/>
          </a:xfrm>
          <a:prstGeom prst="rect">
            <a:avLst/>
          </a:prstGeom>
          <a:solidFill>
            <a:srgbClr val="F5E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4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 </a:t>
            </a:r>
            <a:endParaRPr lang="en-US" altLang="zh-CN" sz="40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42815" y="1701165"/>
            <a:ext cx="1055370" cy="765810"/>
            <a:chOff x="14885" y="2801"/>
            <a:chExt cx="1662" cy="1206"/>
          </a:xfrm>
        </p:grpSpPr>
        <p:sp>
          <p:nvSpPr>
            <p:cNvPr id="22" name="AutoShape 9"/>
            <p:cNvSpPr/>
            <p:nvPr/>
          </p:nvSpPr>
          <p:spPr>
            <a:xfrm>
              <a:off x="14885" y="3592"/>
              <a:ext cx="1662" cy="415"/>
            </a:xfrm>
            <a:prstGeom prst="leftArrow">
              <a:avLst>
                <a:gd name="adj1" fmla="val 50000"/>
                <a:gd name="adj2" fmla="val 99965"/>
              </a:avLst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029" y="2801"/>
              <a:ext cx="1488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>
                  <a:solidFill>
                    <a:srgbClr val="0000FF"/>
                  </a:solidFill>
                </a:rPr>
                <a:t>出队</a:t>
              </a:r>
              <a:endParaRPr lang="zh-CN" altLang="en-US" sz="26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583 -0.006481 L -0.490260 -0.006481 " pathEditMode="relative" rAng="0" ptsTypes="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8854 -0.002500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583 -0.006481 L -0.431198 -0.006481 " pathEditMode="relative" rAng="0" ptsTypes="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833 -0.002500 L 0.114948 -0.002500 " pathEditMode="relative" rAng="0" ptsTypes="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583 -0.006481 L -0.372135 -0.006481 " pathEditMode="relative" rAng="0" ptsTypes="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48 -0.002500 L 0.174010 -0.002500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3281 0.000370 " pathEditMode="relative" rAng="0" ptsTypes="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229 0.000278 L 0.112344 0.000370 " pathEditMode="relative" rAng="0" ptsTypes="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344 -0.002685 L 0.171406 -0.002685 " pathEditMode="relative" rAng="0" ptsTypes="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  <p:bldP spid="3" grpId="0" bldLvl="0" animBg="1"/>
      <p:bldP spid="3" grpId="1" bldLvl="0" animBg="1"/>
      <p:bldP spid="3" grpId="2" bldLvl="0" animBg="1"/>
      <p:bldP spid="4" grpId="0" bldLvl="0" animBg="1"/>
      <p:bldP spid="4" grpId="1" bldLvl="0" animBg="1"/>
      <p:bldP spid="4" grpId="2" bldLvl="0" animBg="1"/>
      <p:bldP spid="18" grpId="0" bldLvl="0" animBg="1"/>
      <p:bldP spid="18" grpId="1" bldLvl="0" animBg="1"/>
      <p:bldP spid="18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队列的生活示例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70635" y="1984375"/>
            <a:ext cx="9728835" cy="425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    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举例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到医院看病，首先需要到挂号挂号，然后，按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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号码顺序救诊。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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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     举例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乘坐公共汽车，应该在车站排队候车，车来后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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按顺序上车。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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            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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_GB2312" pitchFamily="1" charset="-122"/>
                <a:sym typeface="+mn-ea"/>
              </a:rPr>
              <a:t>栈、队列与一般线性表的区别</a:t>
            </a:r>
            <a:endParaRPr lang="zh-CN" altLang="en-US"/>
          </a:p>
        </p:txBody>
      </p:sp>
      <p:sp>
        <p:nvSpPr>
          <p:cNvPr id="19460" name="矩形 19459"/>
          <p:cNvSpPr/>
          <p:nvPr/>
        </p:nvSpPr>
        <p:spPr>
          <a:xfrm>
            <a:off x="393700" y="760413"/>
            <a:ext cx="8324850" cy="5953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spcBef>
                <a:spcPct val="0"/>
              </a:spcBef>
              <a:buNone/>
            </a:pPr>
            <a:endParaRPr sz="2800">
              <a:effectLst>
                <a:outerShdw blurRad="38100" dist="38100" dir="2700000">
                  <a:srgbClr val="C0C0C0"/>
                </a:outerShdw>
              </a:effectLst>
              <a:latin typeface="楷体_GB2312" pitchFamily="1" charset="-122"/>
            </a:endParaRPr>
          </a:p>
        </p:txBody>
      </p:sp>
      <p:sp>
        <p:nvSpPr>
          <p:cNvPr id="19461" name="矩形 19460"/>
          <p:cNvSpPr/>
          <p:nvPr/>
        </p:nvSpPr>
        <p:spPr>
          <a:xfrm>
            <a:off x="393700" y="1400493"/>
            <a:ext cx="8275638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栈、队列是一种特殊（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</a:rPr>
              <a:t>操作受限</a:t>
            </a:r>
            <a:r>
              <a:rPr lang="zh-CN" altLang="en-US" sz="2800" b="1">
                <a:latin typeface="楷体_GB2312" pitchFamily="1" charset="-122"/>
              </a:rPr>
              <a:t>）的线性表</a:t>
            </a:r>
            <a:endParaRPr lang="zh-CN" altLang="en-US" sz="2800" b="1">
              <a:latin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区别：仅在于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</a:rPr>
              <a:t>运算规则</a:t>
            </a:r>
            <a:r>
              <a:rPr lang="zh-CN" altLang="en-US" sz="2800" b="1">
                <a:latin typeface="楷体_GB2312" pitchFamily="1" charset="-122"/>
              </a:rPr>
              <a:t>不同</a:t>
            </a:r>
            <a:endParaRPr lang="zh-CN" altLang="en-US" sz="2800" b="1">
              <a:latin typeface="楷体_GB2312" pitchFamily="1" charset="-122"/>
            </a:endParaRPr>
          </a:p>
        </p:txBody>
      </p:sp>
      <p:sp>
        <p:nvSpPr>
          <p:cNvPr id="19462" name="矩形 19461"/>
          <p:cNvSpPr/>
          <p:nvPr/>
        </p:nvSpPr>
        <p:spPr>
          <a:xfrm>
            <a:off x="393383" y="2948305"/>
            <a:ext cx="4592637" cy="286131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</a:rPr>
              <a:t>一般线性表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</a:rPr>
              <a:t>  </a:t>
            </a:r>
            <a:r>
              <a:rPr lang="zh-CN" altLang="en-US" sz="2800" b="1">
                <a:latin typeface="楷体_GB2312" pitchFamily="1" charset="-122"/>
              </a:rPr>
              <a:t>                                          </a:t>
            </a:r>
            <a:endParaRPr lang="zh-CN" altLang="en-US" sz="2800" b="1">
              <a:latin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逻辑结构：一对一                     </a:t>
            </a:r>
            <a:endParaRPr lang="zh-CN" altLang="en-US" sz="2800" b="1">
              <a:latin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存储结构：顺序表、链表         </a:t>
            </a:r>
            <a:endParaRPr lang="zh-CN" altLang="en-US" sz="2800" b="1">
              <a:latin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运算规则：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</a:rPr>
              <a:t>随机</a:t>
            </a:r>
            <a:r>
              <a:rPr lang="zh-CN" altLang="en-US" sz="3200" b="1">
                <a:solidFill>
                  <a:srgbClr val="FF0000"/>
                </a:solidFill>
                <a:ea typeface="仿宋_GB2312" pitchFamily="1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</a:rPr>
              <a:t>顺序存取</a:t>
            </a:r>
            <a:endParaRPr lang="zh-CN" altLang="en-US" sz="2800" b="1">
              <a:solidFill>
                <a:srgbClr val="FF0000"/>
              </a:solidFill>
              <a:latin typeface="楷体_GB2312" pitchFamily="1" charset="-122"/>
            </a:endParaRPr>
          </a:p>
        </p:txBody>
      </p:sp>
      <p:sp>
        <p:nvSpPr>
          <p:cNvPr id="19463" name="矩形 19462"/>
          <p:cNvSpPr/>
          <p:nvPr/>
        </p:nvSpPr>
        <p:spPr>
          <a:xfrm>
            <a:off x="6388100" y="2258060"/>
            <a:ext cx="4178300" cy="1876425"/>
          </a:xfrm>
          <a:prstGeom prst="rect">
            <a:avLst/>
          </a:prstGeom>
          <a:solidFill>
            <a:srgbClr val="FFFFE7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</a:rPr>
              <a:t>栈</a:t>
            </a:r>
            <a:endParaRPr lang="zh-CN" altLang="en-US" sz="3200" b="1">
              <a:solidFill>
                <a:schemeClr val="hlink"/>
              </a:solidFill>
              <a:latin typeface="楷体_GB2312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逻辑结构：一对一                     </a:t>
            </a:r>
            <a:endParaRPr lang="zh-CN" altLang="en-US" sz="2800" b="1">
              <a:latin typeface="楷体_GB2312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存储结构：顺序</a:t>
            </a:r>
            <a:r>
              <a:rPr lang="zh-CN" altLang="en-US" sz="2800" b="1">
                <a:ea typeface="仿宋_GB2312" pitchFamily="1" charset="-122"/>
              </a:rPr>
              <a:t>栈</a:t>
            </a:r>
            <a:r>
              <a:rPr lang="zh-CN" altLang="en-US" sz="2800" b="1">
                <a:latin typeface="楷体_GB2312" pitchFamily="1" charset="-122"/>
              </a:rPr>
              <a:t>、链</a:t>
            </a:r>
            <a:r>
              <a:rPr lang="zh-CN" altLang="en-US" sz="2800" b="1">
                <a:ea typeface="仿宋_GB2312" pitchFamily="1" charset="-122"/>
              </a:rPr>
              <a:t>栈</a:t>
            </a:r>
            <a:endParaRPr lang="zh-CN" altLang="en-US" sz="2800" b="1">
              <a:latin typeface="楷体_GB2312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运算规则：</a:t>
            </a:r>
            <a:r>
              <a:rPr lang="zh-CN" altLang="en-US" sz="2800" b="1">
                <a:solidFill>
                  <a:srgbClr val="FF0000"/>
                </a:solidFill>
                <a:ea typeface="仿宋_GB2312" pitchFamily="1" charset="-122"/>
              </a:rPr>
              <a:t>后进先出</a:t>
            </a:r>
            <a:endParaRPr lang="zh-CN" altLang="en-US" sz="2800" b="1">
              <a:solidFill>
                <a:srgbClr val="FF0000"/>
              </a:solidFill>
              <a:ea typeface="仿宋_GB2312" pitchFamily="1" charset="-122"/>
            </a:endParaRPr>
          </a:p>
        </p:txBody>
      </p:sp>
      <p:sp>
        <p:nvSpPr>
          <p:cNvPr id="19465" name="矩形 19464"/>
          <p:cNvSpPr/>
          <p:nvPr/>
        </p:nvSpPr>
        <p:spPr>
          <a:xfrm>
            <a:off x="6388100" y="4491355"/>
            <a:ext cx="4178300" cy="1876425"/>
          </a:xfrm>
          <a:prstGeom prst="rect">
            <a:avLst/>
          </a:prstGeom>
          <a:solidFill>
            <a:srgbClr val="FFFFE7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</a:rPr>
              <a:t>队列</a:t>
            </a:r>
            <a:endParaRPr lang="zh-CN" altLang="en-US" sz="3200" b="1">
              <a:solidFill>
                <a:schemeClr val="hlink"/>
              </a:solidFill>
              <a:latin typeface="楷体_GB2312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逻辑结构：一对一                     </a:t>
            </a:r>
            <a:endParaRPr lang="zh-CN" altLang="en-US" sz="2800" b="1">
              <a:latin typeface="楷体_GB2312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存储结构：顺序队、链</a:t>
            </a:r>
            <a:r>
              <a:rPr lang="zh-CN" altLang="en-US" sz="2800" b="1">
                <a:latin typeface="仿宋_GB2312" pitchFamily="1" charset="-122"/>
              </a:rPr>
              <a:t>队</a:t>
            </a:r>
            <a:endParaRPr lang="zh-CN" altLang="en-US" sz="2800" b="1">
              <a:latin typeface="楷体_GB2312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1" charset="-122"/>
              </a:rPr>
              <a:t>运算规则：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</a:rPr>
              <a:t>先</a:t>
            </a:r>
            <a:r>
              <a:rPr lang="zh-CN" altLang="en-US" sz="2800" b="1">
                <a:solidFill>
                  <a:srgbClr val="FF0000"/>
                </a:solidFill>
                <a:ea typeface="仿宋_GB2312" pitchFamily="1" charset="-122"/>
              </a:rPr>
              <a:t>进先出</a:t>
            </a:r>
            <a:endParaRPr lang="zh-CN" altLang="en-US" sz="2800" b="1">
              <a:solidFill>
                <a:srgbClr val="FF0000"/>
              </a:solidFill>
              <a:ea typeface="仿宋_GB2312" pitchFamily="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803400" y="881380"/>
            <a:ext cx="6428105" cy="5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、栈的抽象数据类型定义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4578" name="Text Box 6"/>
          <p:cNvSpPr txBox="1"/>
          <p:nvPr/>
        </p:nvSpPr>
        <p:spPr>
          <a:xfrm>
            <a:off x="2727325" y="1350010"/>
            <a:ext cx="10588625" cy="536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ADT Stack {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} ADT Stack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10" name="图片 9" descr="Q)IU_$SLGV3]KKE[EON$Z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872615"/>
            <a:ext cx="5939155" cy="436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10528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、顺序栈的表示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利用一组地址连续的存储单元</a:t>
            </a:r>
            <a:endParaRPr lang="zh-CN" altLang="en-US" b="1" dirty="0">
              <a:solidFill>
                <a:srgbClr val="01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defRPr/>
            </a:pPr>
            <a:r>
              <a:rPr lang="zh-CN" altLang="en-US" b="1" dirty="0">
                <a:solidFill>
                  <a:srgbClr val="0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依次存放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自栈底到栈顶的</a:t>
            </a:r>
            <a:r>
              <a:rPr lang="zh-CN" altLang="en-US" b="1" dirty="0">
                <a:solidFill>
                  <a:srgbClr val="0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的数据元素。</a:t>
            </a:r>
            <a:endParaRPr lang="zh-CN" altLang="en-US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9244013" y="5576888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9253538" y="4986338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9253538" y="4376738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9259888" y="1916113"/>
            <a:ext cx="0" cy="3657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10472738" y="1938338"/>
            <a:ext cx="0" cy="3657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12"/>
          <p:cNvSpPr/>
          <p:nvPr/>
        </p:nvSpPr>
        <p:spPr>
          <a:xfrm>
            <a:off x="9267825" y="1916113"/>
            <a:ext cx="1181100" cy="609600"/>
          </a:xfrm>
          <a:prstGeom prst="rect">
            <a:avLst/>
          </a:prstGeom>
          <a:solidFill>
            <a:srgbClr val="B2B2B2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3600" dirty="0">
                <a:solidFill>
                  <a:srgbClr val="FF1313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空</a:t>
            </a:r>
            <a:endParaRPr lang="zh-CN" altLang="en-US" sz="3600" dirty="0">
              <a:solidFill>
                <a:srgbClr val="FF1313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9267825" y="2540000"/>
            <a:ext cx="1181100" cy="604838"/>
          </a:xfrm>
          <a:prstGeom prst="rect">
            <a:avLst/>
          </a:prstGeom>
          <a:solidFill>
            <a:srgbClr val="B2B2B2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9271000" y="3754438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Rectangle 16"/>
          <p:cNvSpPr/>
          <p:nvPr/>
        </p:nvSpPr>
        <p:spPr>
          <a:xfrm>
            <a:off x="9267825" y="3114675"/>
            <a:ext cx="1181100" cy="623888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3600" dirty="0">
                <a:solidFill>
                  <a:srgbClr val="FF1313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闲</a:t>
            </a:r>
            <a:endParaRPr lang="zh-CN" altLang="en-US" sz="3600" dirty="0">
              <a:solidFill>
                <a:srgbClr val="FF1313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9267825" y="3140075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9259888" y="2517775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9255125" y="1928813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8116888" y="4914900"/>
            <a:ext cx="1154113" cy="677863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 Box 23"/>
          <p:cNvSpPr txBox="1"/>
          <p:nvPr/>
        </p:nvSpPr>
        <p:spPr>
          <a:xfrm>
            <a:off x="6604000" y="4627563"/>
            <a:ext cx="1512888" cy="521970"/>
          </a:xfrm>
          <a:prstGeom prst="rect">
            <a:avLst/>
          </a:prstGeom>
          <a:noFill/>
          <a:ln w="76200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800" dirty="0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*base</a:t>
            </a:r>
            <a:endParaRPr lang="en-US" altLang="zh-CN" sz="2800" dirty="0">
              <a:solidFill>
                <a:srgbClr val="01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Group 38"/>
          <p:cNvGrpSpPr/>
          <p:nvPr/>
        </p:nvGrpSpPr>
        <p:grpSpPr>
          <a:xfrm>
            <a:off x="8259763" y="1916113"/>
            <a:ext cx="1008062" cy="3600450"/>
            <a:chOff x="3379" y="1570"/>
            <a:chExt cx="998" cy="2268"/>
          </a:xfrm>
        </p:grpSpPr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3379" y="1570"/>
              <a:ext cx="998" cy="10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3379" y="2659"/>
              <a:ext cx="952" cy="11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" name="Text Box 26"/>
          <p:cNvSpPr txBox="1"/>
          <p:nvPr/>
        </p:nvSpPr>
        <p:spPr>
          <a:xfrm>
            <a:off x="6604000" y="3332163"/>
            <a:ext cx="1585913" cy="519112"/>
          </a:xfrm>
          <a:prstGeom prst="rect">
            <a:avLst/>
          </a:prstGeom>
          <a:noFill/>
          <a:ln w="76200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800" dirty="0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stacksize</a:t>
            </a:r>
            <a:endParaRPr lang="en-US" altLang="zh-CN" sz="2800" dirty="0">
              <a:solidFill>
                <a:srgbClr val="01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V="1">
            <a:off x="8188325" y="3762375"/>
            <a:ext cx="1065213" cy="5762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Text Box 28"/>
          <p:cNvSpPr txBox="1"/>
          <p:nvPr/>
        </p:nvSpPr>
        <p:spPr>
          <a:xfrm>
            <a:off x="6604000" y="3979863"/>
            <a:ext cx="1368425" cy="519112"/>
          </a:xfrm>
          <a:prstGeom prst="rect">
            <a:avLst/>
          </a:prstGeom>
          <a:noFill/>
          <a:ln w="76200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800" dirty="0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*top</a:t>
            </a:r>
            <a:endParaRPr lang="en-US" altLang="zh-CN" sz="2800" dirty="0">
              <a:solidFill>
                <a:srgbClr val="01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" name="Group 40"/>
          <p:cNvGrpSpPr/>
          <p:nvPr/>
        </p:nvGrpSpPr>
        <p:grpSpPr>
          <a:xfrm>
            <a:off x="6604000" y="3259138"/>
            <a:ext cx="1800225" cy="1944687"/>
            <a:chOff x="2381" y="2432"/>
            <a:chExt cx="1134" cy="1225"/>
          </a:xfrm>
        </p:grpSpPr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2381" y="3657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>
              <a:off x="2381" y="2432"/>
              <a:ext cx="0" cy="1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3515" y="2432"/>
              <a:ext cx="0" cy="1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>
              <a:off x="2381" y="3249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2381" y="284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2381" y="2432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Group 43"/>
          <p:cNvGrpSpPr/>
          <p:nvPr/>
        </p:nvGrpSpPr>
        <p:grpSpPr>
          <a:xfrm>
            <a:off x="1995488" y="2205038"/>
            <a:ext cx="4970462" cy="3349625"/>
            <a:chOff x="158" y="1706"/>
            <a:chExt cx="3131" cy="2110"/>
          </a:xfrm>
        </p:grpSpPr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158" y="2120"/>
              <a:ext cx="2813" cy="1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Typedef struct{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   ST *top;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      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//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栈顶指针     </a:t>
              </a: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   ST *base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；  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//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栈底指针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3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    int stacksize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；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//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栈最大容量</a:t>
              </a: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}SqStack</a:t>
              </a: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；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158" y="1706"/>
              <a:ext cx="3131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marR="0" lvl="0" indent="-342900" algn="l" defTabSz="914400" rtl="0" eaLnBrk="1" fontAlgn="auto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#define  MAXSIZE  100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；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48030" y="5774055"/>
            <a:ext cx="9817100" cy="1050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base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始终指向栈底位置，若其值为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，则表明栈结构不存在；</a:t>
            </a:r>
            <a:endParaRPr lang="en-US" altLang="zh-CN" sz="2400" dirty="0">
              <a:solidFill>
                <a:srgbClr val="3333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C00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top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始终指向栈顶位置，即指向待插入元素的位置。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6" grpId="0"/>
      <p:bldP spid="58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、顺序栈的基本操作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7396480" y="32512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顺序栈的初始化</a:t>
            </a:r>
            <a:endParaRPr lang="en-US" alt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Text Box 16"/>
          <p:cNvSpPr txBox="1"/>
          <p:nvPr/>
        </p:nvSpPr>
        <p:spPr>
          <a:xfrm>
            <a:off x="6649403" y="1125538"/>
            <a:ext cx="4624070" cy="14204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操作步骤：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创建栈</a:t>
            </a:r>
            <a:endParaRPr lang="zh-CN" altLang="en-US" sz="2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//S1: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申请栈空间，若失败则退出</a:t>
            </a:r>
            <a:endParaRPr lang="zh-CN" altLang="en-US" sz="2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765175" y="2174875"/>
            <a:ext cx="5674360" cy="406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Status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InitStack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SqStack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&amp;S ){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S.base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new SElemType[MAXSIZE]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if ( !S.base )    exit ( OVERFLOW );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S.top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S.base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S.stacksize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kumimoji="1"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MAXSIZE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return OK;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Text Box 19"/>
          <p:cNvSpPr txBox="1"/>
          <p:nvPr/>
        </p:nvSpPr>
        <p:spPr>
          <a:xfrm>
            <a:off x="1073150" y="1658938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r>
              <a:rPr lang="en-US" altLang="zh-CN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0" dirty="0">
              <a:solidFill>
                <a:srgbClr val="BF11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5900738" y="3499168"/>
            <a:ext cx="241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申请失败，退出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30" name="Group 22"/>
          <p:cNvGrpSpPr/>
          <p:nvPr/>
        </p:nvGrpSpPr>
        <p:grpSpPr>
          <a:xfrm>
            <a:off x="7823200" y="4149725"/>
            <a:ext cx="1120775" cy="2266950"/>
            <a:chOff x="4779" y="1979"/>
            <a:chExt cx="706" cy="1428"/>
          </a:xfrm>
        </p:grpSpPr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4785" y="1979"/>
              <a:ext cx="700" cy="1428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0" scaled="1"/>
            </a:gradFill>
            <a:ln w="2857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779" y="3141"/>
              <a:ext cx="7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4779" y="2293"/>
              <a:ext cx="7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4779" y="2589"/>
              <a:ext cx="7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4779" y="2884"/>
              <a:ext cx="7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Group 28"/>
          <p:cNvGrpSpPr/>
          <p:nvPr/>
        </p:nvGrpSpPr>
        <p:grpSpPr>
          <a:xfrm>
            <a:off x="5900738" y="6129338"/>
            <a:ext cx="1925637" cy="457200"/>
            <a:chOff x="3243" y="3158"/>
            <a:chExt cx="736" cy="288"/>
          </a:xfrm>
        </p:grpSpPr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697" y="3339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3243" y="315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top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grpSp>
        <p:nvGrpSpPr>
          <p:cNvPr id="39" name="Group 31"/>
          <p:cNvGrpSpPr/>
          <p:nvPr/>
        </p:nvGrpSpPr>
        <p:grpSpPr>
          <a:xfrm>
            <a:off x="6635750" y="6197600"/>
            <a:ext cx="1201738" cy="457200"/>
            <a:chOff x="3198" y="3294"/>
            <a:chExt cx="757" cy="288"/>
          </a:xfrm>
        </p:grpSpPr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3696" y="3430"/>
              <a:ext cx="25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Text Box 33"/>
            <p:cNvSpPr txBox="1">
              <a:spLocks noChangeArrowheads="1"/>
            </p:cNvSpPr>
            <p:nvPr/>
          </p:nvSpPr>
          <p:spPr bwMode="auto">
            <a:xfrm>
              <a:off x="3198" y="3294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base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sp>
        <p:nvSpPr>
          <p:cNvPr id="42" name="Text Box 34"/>
          <p:cNvSpPr txBox="1"/>
          <p:nvPr/>
        </p:nvSpPr>
        <p:spPr>
          <a:xfrm>
            <a:off x="9387206" y="5101590"/>
            <a:ext cx="136906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kumimoji="1" lang="en-US" altLang="zh-CN" sz="2000" b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MAXSIZE</a:t>
            </a:r>
            <a:endParaRPr kumimoji="1" lang="en-US" altLang="zh-CN" sz="2000" b="1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3" name="AutoShape 35"/>
          <p:cNvSpPr/>
          <p:nvPr/>
        </p:nvSpPr>
        <p:spPr bwMode="auto">
          <a:xfrm>
            <a:off x="9118600" y="4294188"/>
            <a:ext cx="217488" cy="2016125"/>
          </a:xfrm>
          <a:prstGeom prst="rightBrace">
            <a:avLst>
              <a:gd name="adj1" fmla="val 77251"/>
              <a:gd name="adj2" fmla="val 50000"/>
            </a:avLst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37"/>
          <p:cNvSpPr/>
          <p:nvPr/>
        </p:nvSpPr>
        <p:spPr>
          <a:xfrm>
            <a:off x="9402922" y="5518150"/>
            <a:ext cx="13341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stacksize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8" name="Rectangle 20"/>
          <p:cNvSpPr/>
          <p:nvPr/>
        </p:nvSpPr>
        <p:spPr>
          <a:xfrm>
            <a:off x="6530975" y="2708275"/>
            <a:ext cx="4938395" cy="534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//S2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：申请成功，给栈属性赋初值</a:t>
            </a:r>
            <a:endParaRPr lang="zh-CN" altLang="en-US" sz="2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99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49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2" grpId="0"/>
      <p:bldP spid="43" grpId="0" animBg="1"/>
      <p:bldP spid="44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、顺序栈的基本操作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7396480" y="32512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顺序栈的入栈</a:t>
            </a:r>
            <a:endParaRPr lang="en-US" alt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Text Box 16"/>
          <p:cNvSpPr txBox="1"/>
          <p:nvPr/>
        </p:nvSpPr>
        <p:spPr>
          <a:xfrm>
            <a:off x="6726238" y="1125538"/>
            <a:ext cx="4470400" cy="9772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操作步骤：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入栈，插入</a:t>
            </a: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为新的栈顶元素</a:t>
            </a:r>
            <a:endParaRPr lang="zh-CN" altLang="en-US" sz="2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 Box 19"/>
          <p:cNvSpPr txBox="1"/>
          <p:nvPr/>
        </p:nvSpPr>
        <p:spPr>
          <a:xfrm>
            <a:off x="372745" y="1852613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r>
              <a:rPr lang="en-US" altLang="zh-CN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0" dirty="0">
              <a:solidFill>
                <a:srgbClr val="BF11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821055" y="2351723"/>
            <a:ext cx="6008688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Status Push(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SqStack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&amp;S, </a:t>
            </a:r>
            <a:r>
              <a:rPr kumimoji="1" lang="en-US" altLang="zh-CN" sz="22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SElemType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&amp;e ){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if (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S.top-S.base =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S.stacksize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return  ERROR;   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*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S.top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e;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200" kern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S.top++;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return  OK;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4006533" y="5087303"/>
            <a:ext cx="32400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//S2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：元素入栈顶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3933508" y="5732463"/>
            <a:ext cx="3457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 S3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：栈顶指针增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6930708" y="2131378"/>
            <a:ext cx="370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//S1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：若栈满，返回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ERROR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40" name="Group 27"/>
          <p:cNvGrpSpPr/>
          <p:nvPr/>
        </p:nvGrpSpPr>
        <p:grpSpPr>
          <a:xfrm>
            <a:off x="7518083" y="3690938"/>
            <a:ext cx="1168400" cy="414337"/>
            <a:chOff x="3243" y="3158"/>
            <a:chExt cx="736" cy="305"/>
          </a:xfrm>
        </p:grpSpPr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3697" y="3339"/>
              <a:ext cx="282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3243" y="3158"/>
              <a:ext cx="38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top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grpSp>
        <p:nvGrpSpPr>
          <p:cNvPr id="45" name="Group 37"/>
          <p:cNvGrpSpPr/>
          <p:nvPr/>
        </p:nvGrpSpPr>
        <p:grpSpPr>
          <a:xfrm>
            <a:off x="7495858" y="6237288"/>
            <a:ext cx="1201737" cy="457200"/>
            <a:chOff x="3198" y="3294"/>
            <a:chExt cx="757" cy="288"/>
          </a:xfrm>
        </p:grpSpPr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3696" y="3430"/>
              <a:ext cx="25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3198" y="3294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base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9872345" y="4652963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stacksize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grpSp>
        <p:nvGrpSpPr>
          <p:cNvPr id="57" name="Group 44"/>
          <p:cNvGrpSpPr/>
          <p:nvPr/>
        </p:nvGrpSpPr>
        <p:grpSpPr>
          <a:xfrm>
            <a:off x="7518083" y="4652963"/>
            <a:ext cx="1168400" cy="457200"/>
            <a:chOff x="3243" y="3158"/>
            <a:chExt cx="736" cy="288"/>
          </a:xfrm>
        </p:grpSpPr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3697" y="3339"/>
              <a:ext cx="282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3243" y="315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top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sp>
        <p:nvSpPr>
          <p:cNvPr id="62" name="右大括号 61"/>
          <p:cNvSpPr/>
          <p:nvPr/>
        </p:nvSpPr>
        <p:spPr>
          <a:xfrm>
            <a:off x="9694545" y="3933825"/>
            <a:ext cx="288925" cy="2520950"/>
          </a:xfrm>
          <a:prstGeom prst="rightBrace">
            <a:avLst>
              <a:gd name="adj1" fmla="val 150259"/>
              <a:gd name="adj2" fmla="val 50475"/>
            </a:avLst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8686483" y="3933825"/>
            <a:ext cx="1044575" cy="2519363"/>
            <a:chOff x="6660232" y="3933056"/>
            <a:chExt cx="1043608" cy="2520280"/>
          </a:xfrm>
        </p:grpSpPr>
        <p:sp>
          <p:nvSpPr>
            <p:cNvPr id="64" name="矩形 63"/>
            <p:cNvSpPr/>
            <p:nvPr/>
          </p:nvSpPr>
          <p:spPr>
            <a:xfrm>
              <a:off x="6660232" y="3933056"/>
              <a:ext cx="1043608" cy="2520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6660232" y="5945151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660232" y="5441730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660232" y="4936721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660232" y="4433301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8975408" y="3573463"/>
            <a:ext cx="423863" cy="285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F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8975408" y="4437063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X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8983345" y="4508500"/>
            <a:ext cx="4238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F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9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58917E-6 L 2.77778E-7 -0.0751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  <p:bldP spid="39" grpId="0" bldLvl="0" animBg="1"/>
      <p:bldP spid="46" grpId="0" bldLvl="0" animBg="1"/>
      <p:bldP spid="62" grpId="0" bldLvl="0" animBg="1"/>
      <p:bldP spid="48" grpId="0" bldLvl="0" animBg="1"/>
      <p:bldP spid="48" grpId="1" bldLvl="0" animBg="1"/>
      <p:bldP spid="60" grpId="0" bldLvl="0" animBg="1"/>
      <p:bldP spid="7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 pitchFamily="34" charset="0"/>
                <a:ea typeface="微软雅黑" panose="020B0503020204020204" pitchFamily="34" charset="-122"/>
                <a:sym typeface="+mn-ea"/>
              </a:rPr>
              <a:t>上章知识回顾要点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700530"/>
            <a:ext cx="10246995" cy="451993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线性表的逻辑结构特点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只有一个首结点和尾结点；除首尾结点外其他结点只有一个直接前驱和一个直接后继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线性表顺序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存储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结构的特点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相邻数据元素的存放地址也相邻（逻辑与物理统一）；要求内存中可用存储单元的地址必须是连续的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线性表链式存储结构的特点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相邻数据元素可随意存放，但所占存储空间分两部分，一部分存放结点值，另一部分存放表示结点间关系的指针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en-US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600" b="1" i="0" u="sng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线性表顺序存储和链式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存储各自的基本操作实现及优缺点。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447675" marR="0" lvl="0" indent="-361950" algn="just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ebdings" panose="05030102010509060703" pitchFamily="18" charset="2"/>
              <a:buChar char="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、顺序栈的基本操作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7396480" y="32512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顺序栈的出栈</a:t>
            </a:r>
            <a:endParaRPr lang="en-US" alt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Text Box 16"/>
          <p:cNvSpPr txBox="1"/>
          <p:nvPr/>
        </p:nvSpPr>
        <p:spPr>
          <a:xfrm>
            <a:off x="6267133" y="1125538"/>
            <a:ext cx="5388610" cy="9772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操作步骤：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出栈，删除栈顶元素，用</a:t>
            </a: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返回其值</a:t>
            </a:r>
            <a:endParaRPr lang="zh-CN" altLang="en-US" sz="2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 Box 19"/>
          <p:cNvSpPr txBox="1"/>
          <p:nvPr/>
        </p:nvSpPr>
        <p:spPr>
          <a:xfrm>
            <a:off x="372745" y="1852613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r>
              <a:rPr lang="en-US" altLang="zh-CN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0" dirty="0">
              <a:solidFill>
                <a:srgbClr val="BF11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821055" y="2351723"/>
            <a:ext cx="6008688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Status Pop(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SqStack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&amp;S, </a:t>
            </a:r>
            <a:r>
              <a:rPr kumimoji="1" lang="en-US" altLang="zh-CN" sz="22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SElemType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&amp;e){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if(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S.top == S.base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return  ERROR;   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--</a:t>
            </a:r>
            <a:r>
              <a:rPr lang="en-US" altLang="zh-CN" sz="2200" kern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S.top;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e = *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S.top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return  OK;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6930708" y="2131378"/>
            <a:ext cx="370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//S1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：若栈空，返回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ERROR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6998018" y="5881688"/>
            <a:ext cx="1201737" cy="457200"/>
            <a:chOff x="3198" y="3294"/>
            <a:chExt cx="757" cy="288"/>
          </a:xfrm>
        </p:grpSpPr>
        <p:sp>
          <p:nvSpPr>
            <p:cNvPr id="63" name="Line 38"/>
            <p:cNvSpPr>
              <a:spLocks noChangeShapeType="1"/>
            </p:cNvSpPr>
            <p:nvPr/>
          </p:nvSpPr>
          <p:spPr bwMode="auto">
            <a:xfrm>
              <a:off x="3696" y="3430"/>
              <a:ext cx="25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Text Box 39"/>
            <p:cNvSpPr txBox="1">
              <a:spLocks noChangeArrowheads="1"/>
            </p:cNvSpPr>
            <p:nvPr/>
          </p:nvSpPr>
          <p:spPr bwMode="auto">
            <a:xfrm>
              <a:off x="3198" y="3294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base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9374505" y="4297363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stacksize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grpSp>
        <p:nvGrpSpPr>
          <p:cNvPr id="6" name="Group 44"/>
          <p:cNvGrpSpPr/>
          <p:nvPr/>
        </p:nvGrpSpPr>
        <p:grpSpPr>
          <a:xfrm>
            <a:off x="7020243" y="3794125"/>
            <a:ext cx="1168400" cy="457200"/>
            <a:chOff x="3243" y="3158"/>
            <a:chExt cx="736" cy="288"/>
          </a:xfrm>
        </p:grpSpPr>
        <p:sp>
          <p:nvSpPr>
            <p:cNvPr id="7" name="Line 45"/>
            <p:cNvSpPr>
              <a:spLocks noChangeShapeType="1"/>
            </p:cNvSpPr>
            <p:nvPr/>
          </p:nvSpPr>
          <p:spPr bwMode="auto">
            <a:xfrm>
              <a:off x="3697" y="3339"/>
              <a:ext cx="282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46"/>
            <p:cNvSpPr txBox="1">
              <a:spLocks noChangeArrowheads="1"/>
            </p:cNvSpPr>
            <p:nvPr/>
          </p:nvSpPr>
          <p:spPr bwMode="auto">
            <a:xfrm>
              <a:off x="3243" y="315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top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sp>
        <p:nvSpPr>
          <p:cNvPr id="9" name="右大括号 8"/>
          <p:cNvSpPr/>
          <p:nvPr/>
        </p:nvSpPr>
        <p:spPr>
          <a:xfrm>
            <a:off x="9196705" y="3578225"/>
            <a:ext cx="288925" cy="2520950"/>
          </a:xfrm>
          <a:prstGeom prst="rightBrace">
            <a:avLst>
              <a:gd name="adj1" fmla="val 150259"/>
              <a:gd name="adj2" fmla="val 50475"/>
            </a:avLst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8188643" y="3578225"/>
            <a:ext cx="1044575" cy="2519363"/>
            <a:chOff x="6660232" y="3933056"/>
            <a:chExt cx="1043608" cy="2520280"/>
          </a:xfrm>
        </p:grpSpPr>
        <p:sp>
          <p:nvSpPr>
            <p:cNvPr id="71" name="矩形 70"/>
            <p:cNvSpPr/>
            <p:nvPr/>
          </p:nvSpPr>
          <p:spPr>
            <a:xfrm>
              <a:off x="6660232" y="3933056"/>
              <a:ext cx="1043608" cy="2520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660232" y="5945151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660232" y="5441730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660232" y="4936721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660232" y="4433301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8477568" y="4081463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X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8485505" y="4586288"/>
            <a:ext cx="423863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F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1982312" y="5140008"/>
            <a:ext cx="447167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//S2</a:t>
            </a:r>
            <a:r>
              <a:rPr kumimoji="0" lang="zh-CN" alt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：栈顶指针减一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//S3</a:t>
            </a:r>
            <a:r>
              <a:rPr kumimoji="0" lang="zh-CN" alt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：栈顶元素出栈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,e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保存其值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39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88226E-6 L 2.77778E-7 0.0714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65" grpId="0" bldLvl="0" animBg="1"/>
      <p:bldP spid="9" grpId="0" bldLvl="0" animBg="1"/>
      <p:bldP spid="77" grpId="0" bldLvl="0" animBg="1"/>
      <p:bldP spid="77" grpId="1" bldLvl="0" animBg="1"/>
      <p:bldP spid="7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、顺序栈的基本操作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7396480" y="32512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取栈顶元素</a:t>
            </a:r>
            <a:endParaRPr lang="en-US" alt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Text Box 16"/>
          <p:cNvSpPr txBox="1"/>
          <p:nvPr/>
        </p:nvSpPr>
        <p:spPr>
          <a:xfrm>
            <a:off x="7874318" y="1125538"/>
            <a:ext cx="2174240" cy="9772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操作步骤：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取栈顶元素</a:t>
            </a:r>
            <a:endParaRPr lang="zh-CN" altLang="en-US" sz="2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 Box 19"/>
          <p:cNvSpPr txBox="1"/>
          <p:nvPr/>
        </p:nvSpPr>
        <p:spPr>
          <a:xfrm>
            <a:off x="372745" y="1852613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r>
              <a:rPr lang="en-US" altLang="zh-CN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0" dirty="0">
              <a:solidFill>
                <a:srgbClr val="BF11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821055" y="2351723"/>
            <a:ext cx="6008688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SElemType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GetTop(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SqStack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&amp;S ){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if(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S.top == S.base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return  ERROR;   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return *(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S.top-1 )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6930708" y="2131378"/>
            <a:ext cx="370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//S1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：若栈空，返回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ERROR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6998018" y="5881688"/>
            <a:ext cx="1201737" cy="457200"/>
            <a:chOff x="3198" y="3294"/>
            <a:chExt cx="757" cy="288"/>
          </a:xfrm>
        </p:grpSpPr>
        <p:sp>
          <p:nvSpPr>
            <p:cNvPr id="63" name="Line 38"/>
            <p:cNvSpPr>
              <a:spLocks noChangeShapeType="1"/>
            </p:cNvSpPr>
            <p:nvPr/>
          </p:nvSpPr>
          <p:spPr bwMode="auto">
            <a:xfrm>
              <a:off x="3696" y="3430"/>
              <a:ext cx="25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Text Box 39"/>
            <p:cNvSpPr txBox="1">
              <a:spLocks noChangeArrowheads="1"/>
            </p:cNvSpPr>
            <p:nvPr/>
          </p:nvSpPr>
          <p:spPr bwMode="auto">
            <a:xfrm>
              <a:off x="3198" y="3294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base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9374505" y="4297363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stacksize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grpSp>
        <p:nvGrpSpPr>
          <p:cNvPr id="6" name="Group 44"/>
          <p:cNvGrpSpPr/>
          <p:nvPr/>
        </p:nvGrpSpPr>
        <p:grpSpPr>
          <a:xfrm>
            <a:off x="7020243" y="3794125"/>
            <a:ext cx="1168400" cy="457200"/>
            <a:chOff x="3243" y="3158"/>
            <a:chExt cx="736" cy="288"/>
          </a:xfrm>
        </p:grpSpPr>
        <p:sp>
          <p:nvSpPr>
            <p:cNvPr id="7" name="Line 45"/>
            <p:cNvSpPr>
              <a:spLocks noChangeShapeType="1"/>
            </p:cNvSpPr>
            <p:nvPr/>
          </p:nvSpPr>
          <p:spPr bwMode="auto">
            <a:xfrm>
              <a:off x="3697" y="3339"/>
              <a:ext cx="282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46"/>
            <p:cNvSpPr txBox="1">
              <a:spLocks noChangeArrowheads="1"/>
            </p:cNvSpPr>
            <p:nvPr/>
          </p:nvSpPr>
          <p:spPr bwMode="auto">
            <a:xfrm>
              <a:off x="3243" y="315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top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sp>
        <p:nvSpPr>
          <p:cNvPr id="9" name="右大括号 8"/>
          <p:cNvSpPr/>
          <p:nvPr/>
        </p:nvSpPr>
        <p:spPr>
          <a:xfrm>
            <a:off x="9196705" y="3578225"/>
            <a:ext cx="288925" cy="2520950"/>
          </a:xfrm>
          <a:prstGeom prst="rightBrace">
            <a:avLst>
              <a:gd name="adj1" fmla="val 150259"/>
              <a:gd name="adj2" fmla="val 50475"/>
            </a:avLst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8188643" y="3578225"/>
            <a:ext cx="1044575" cy="2519363"/>
            <a:chOff x="6660232" y="3933056"/>
            <a:chExt cx="1043608" cy="2520280"/>
          </a:xfrm>
        </p:grpSpPr>
        <p:sp>
          <p:nvSpPr>
            <p:cNvPr id="71" name="矩形 70"/>
            <p:cNvSpPr/>
            <p:nvPr/>
          </p:nvSpPr>
          <p:spPr>
            <a:xfrm>
              <a:off x="6660232" y="3933056"/>
              <a:ext cx="1043608" cy="25202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660232" y="5945151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660232" y="5441730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660232" y="4936721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660232" y="4433301"/>
              <a:ext cx="1043608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8477568" y="4081463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X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8485505" y="4586288"/>
            <a:ext cx="423863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F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6573362" y="2761933"/>
            <a:ext cx="477647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//S</a:t>
            </a:r>
            <a:r>
              <a:rPr kumimoji="0" lang="en-US" alt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：通过栈顶指针获取栈顶元素</a:t>
            </a:r>
            <a:endParaRPr kumimoji="0" lang="zh-CN" altLang="fr-FR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055" y="5589905"/>
            <a:ext cx="5226050" cy="10388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思考：能否将最后一句改为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return *( </a:t>
            </a:r>
            <a:r>
              <a:rPr lang="en-US" altLang="zh-CN" sz="2800" b="1" kern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S.top-- )</a:t>
            </a:r>
            <a:r>
              <a:rPr lang="en-US" altLang="zh-CN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 </a:t>
            </a:r>
            <a:endParaRPr lang="en-US" altLang="zh-CN" sz="2800" b="1" kern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39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65" grpId="0" bldLvl="0" animBg="1"/>
      <p:bldP spid="9" grpId="0" bldLvl="0" animBg="1"/>
      <p:bldP spid="77" grpId="0" bldLvl="0" animBg="1"/>
      <p:bldP spid="78" grpId="0" bldLvl="0" animBg="1"/>
      <p:bldP spid="36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45402"/>
            <a:ext cx="9956800" cy="114300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+mn-ea"/>
              </a:rPr>
              <a:t>小结顺序栈</a:t>
            </a:r>
            <a:endParaRPr lang="zh-CN" altLang="en-US" sz="3600" kern="1200" dirty="0">
              <a:solidFill>
                <a:srgbClr val="000000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2281873" y="1412875"/>
            <a:ext cx="8064500" cy="1814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栈不存在的条件： </a:t>
            </a:r>
            <a:r>
              <a:rPr lang="en-US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base==NULL;</a:t>
            </a:r>
            <a:endParaRPr lang="en-US" altLang="en-US" sz="2800" b="1" dirty="0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栈为空的条件：   </a:t>
            </a:r>
            <a:r>
              <a:rPr lang="en-US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base==top;</a:t>
            </a:r>
            <a:endParaRPr lang="en-US" altLang="en-US" sz="2800" b="1" dirty="0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栈满的条件：     </a:t>
            </a:r>
            <a:r>
              <a:rPr lang="en-US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top-base==stacksize;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1873" y="4149725"/>
            <a:ext cx="8064500" cy="1470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入栈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口诀：栈指针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top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先压后加 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*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S.top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++=x;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出栈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口诀：栈指针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top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先减后弹 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x=*--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S.top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;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10528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、链栈的表示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——</a:t>
            </a:r>
            <a:r>
              <a:rPr kumimoji="1"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用指针来实现的栈叫</a:t>
            </a:r>
            <a:r>
              <a:rPr kumimoji="1"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链栈</a:t>
            </a:r>
            <a:r>
              <a:rPr kumimoji="1"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。栈的容量事先不能估计时采用这种存储结构。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栈链的初始化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 Box 3"/>
          <p:cNvSpPr txBox="1"/>
          <p:nvPr/>
        </p:nvSpPr>
        <p:spPr>
          <a:xfrm>
            <a:off x="2325053" y="2413953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链栈的结点结构与单链表的结点相同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Group 8"/>
          <p:cNvGrpSpPr/>
          <p:nvPr/>
        </p:nvGrpSpPr>
        <p:grpSpPr>
          <a:xfrm>
            <a:off x="7860665" y="4350703"/>
            <a:ext cx="2016125" cy="441325"/>
            <a:chOff x="3379" y="1682"/>
            <a:chExt cx="1270" cy="278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3379" y="1682"/>
              <a:ext cx="635" cy="278"/>
            </a:xfrm>
            <a:prstGeom prst="rect">
              <a:avLst/>
            </a:prstGeom>
            <a:gradFill rotWithShape="1">
              <a:gsLst>
                <a:gs pos="0">
                  <a:srgbClr val="6FB4E3"/>
                </a:gs>
                <a:gs pos="50000">
                  <a:srgbClr val="FFFFFF"/>
                </a:gs>
                <a:gs pos="100000">
                  <a:srgbClr val="6FB4E3"/>
                </a:gs>
              </a:gsLst>
              <a:lin ang="0" scaled="1"/>
            </a:gradFill>
            <a:ln w="9525" algn="ctr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7200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data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014" y="1682"/>
              <a:ext cx="635" cy="278"/>
            </a:xfrm>
            <a:prstGeom prst="rect">
              <a:avLst/>
            </a:prstGeom>
            <a:gradFill rotWithShape="1">
              <a:gsLst>
                <a:gs pos="0">
                  <a:srgbClr val="6FB4E3"/>
                </a:gs>
                <a:gs pos="50000">
                  <a:srgbClr val="FFFFFF"/>
                </a:gs>
                <a:gs pos="100000">
                  <a:srgbClr val="6FB4E3"/>
                </a:gs>
              </a:gsLst>
              <a:lin ang="0" scaled="1"/>
            </a:gradFill>
            <a:ln w="9525" algn="ctr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7200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next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15" name="Text Box 40"/>
          <p:cNvSpPr txBox="1"/>
          <p:nvPr/>
        </p:nvSpPr>
        <p:spPr>
          <a:xfrm>
            <a:off x="2653665" y="3480753"/>
            <a:ext cx="5503863" cy="31076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"/>
                <a:ea typeface="宋体" panose="02010600030101010101" pitchFamily="2" charset="-122"/>
              </a:rPr>
              <a:t>链栈的类型说明如下：</a:t>
            </a:r>
            <a:endParaRPr lang="zh-CN" altLang="en-US" sz="2800" b="1" dirty="0">
              <a:solidFill>
                <a:srgbClr val="000000"/>
              </a:solidFill>
              <a:latin typeface="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struct  StackNode {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ElemType  data;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struct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StackNode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*next;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StackNode,  *LStack;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、链栈的基本操作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14" name="Group 2"/>
          <p:cNvGraphicFramePr>
            <a:graphicFrameLocks noGrp="1"/>
          </p:cNvGraphicFramePr>
          <p:nvPr/>
        </p:nvGraphicFramePr>
        <p:xfrm>
          <a:off x="7872095" y="2925445"/>
          <a:ext cx="1295400" cy="519113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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" pitchFamily="18" charset="0"/>
                        <a:ea typeface="宋体" panose="02010600030101010101" pitchFamily="2" charset="-122"/>
                      </a:endParaRPr>
                    </a:p>
                  </a:txBody>
                  <a:tcPr marT="45804" marB="458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" pitchFamily="18" charset="0"/>
                        <a:ea typeface="宋体" panose="02010600030101010101" pitchFamily="2" charset="-122"/>
                      </a:endParaRPr>
                    </a:p>
                  </a:txBody>
                  <a:tcPr marT="45804" marB="45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0"/>
          <p:cNvGraphicFramePr>
            <a:graphicFrameLocks noGrp="1"/>
          </p:cNvGraphicFramePr>
          <p:nvPr/>
        </p:nvGraphicFramePr>
        <p:xfrm>
          <a:off x="7872095" y="4066858"/>
          <a:ext cx="1295400" cy="519113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5191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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" pitchFamily="18" charset="0"/>
                        <a:ea typeface="宋体" panose="02010600030101010101" pitchFamily="2" charset="-122"/>
                      </a:endParaRPr>
                    </a:p>
                  </a:txBody>
                  <a:tcPr marT="45804" marB="458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" pitchFamily="18" charset="0"/>
                        <a:ea typeface="宋体" panose="02010600030101010101" pitchFamily="2" charset="-122"/>
                      </a:endParaRPr>
                    </a:p>
                  </a:txBody>
                  <a:tcPr marT="45804" marB="458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18"/>
          <p:cNvGraphicFramePr>
            <a:graphicFrameLocks noGrp="1"/>
          </p:cNvGraphicFramePr>
          <p:nvPr/>
        </p:nvGraphicFramePr>
        <p:xfrm>
          <a:off x="7865745" y="5300345"/>
          <a:ext cx="1295400" cy="51752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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" pitchFamily="18" charset="0"/>
                        <a:ea typeface="宋体" panose="02010600030101010101" pitchFamily="2" charset="-122"/>
                      </a:endParaRPr>
                    </a:p>
                  </a:txBody>
                  <a:tcPr marT="45471" marB="4547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" pitchFamily="18" charset="0"/>
                          <a:ea typeface="宋体" panose="02010600030101010101" pitchFamily="2" charset="-122"/>
                        </a:rPr>
                        <a:t>∧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" pitchFamily="18" charset="0"/>
                        <a:ea typeface="宋体" panose="02010600030101010101" pitchFamily="2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40986" name="Text Box 26"/>
          <p:cNvSpPr txBox="1"/>
          <p:nvPr/>
        </p:nvSpPr>
        <p:spPr>
          <a:xfrm>
            <a:off x="6857683" y="2779395"/>
            <a:ext cx="8620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en-US" altLang="zh-CN" b="1" dirty="0">
                <a:solidFill>
                  <a:srgbClr val="7030A0"/>
                </a:solidFill>
                <a:latin typeface=""/>
                <a:ea typeface="宋体" panose="02010600030101010101" pitchFamily="2" charset="-122"/>
              </a:rPr>
              <a:t>S</a:t>
            </a:r>
            <a:endParaRPr lang="en-US" altLang="zh-CN" b="1" dirty="0">
              <a:solidFill>
                <a:srgbClr val="7030A0"/>
              </a:solidFill>
              <a:latin typeface=""/>
              <a:ea typeface="宋体" panose="02010600030101010101" pitchFamily="2" charset="-122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8253095" y="4619308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8" name="Text Box 30"/>
          <p:cNvSpPr txBox="1"/>
          <p:nvPr/>
        </p:nvSpPr>
        <p:spPr>
          <a:xfrm>
            <a:off x="9167495" y="5240020"/>
            <a:ext cx="1219200" cy="491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zh-CN" altLang="en-US" sz="2600" b="1" dirty="0">
                <a:solidFill>
                  <a:srgbClr val="000000"/>
                </a:solidFill>
                <a:latin typeface=""/>
                <a:ea typeface="宋体" panose="02010600030101010101" pitchFamily="2" charset="-122"/>
              </a:rPr>
              <a:t>栈底</a:t>
            </a:r>
            <a:endParaRPr lang="zh-CN" altLang="en-US" sz="2600" b="1" dirty="0">
              <a:solidFill>
                <a:srgbClr val="000000"/>
              </a:solidFill>
              <a:latin typeface=""/>
              <a:ea typeface="宋体" panose="02010600030101010101" pitchFamily="2" charset="-122"/>
            </a:endParaRP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8862695" y="3457258"/>
            <a:ext cx="0" cy="6096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8862695" y="4600258"/>
            <a:ext cx="0" cy="685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7033895" y="3212783"/>
            <a:ext cx="8382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H="1">
            <a:off x="9243695" y="5667058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3" name="矩形 23"/>
          <p:cNvSpPr/>
          <p:nvPr/>
        </p:nvSpPr>
        <p:spPr>
          <a:xfrm>
            <a:off x="2192020" y="1614488"/>
            <a:ext cx="80502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链栈的操作类似于链表。   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94" name="矩形 24"/>
          <p:cNvSpPr/>
          <p:nvPr/>
        </p:nvSpPr>
        <p:spPr>
          <a:xfrm>
            <a:off x="2033270" y="2347595"/>
            <a:ext cx="4572000" cy="429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由于栈的插入删除操作只能在一端进行，而对于单链表来说，在首端插入删除结点要比尾端相对地容易一些，所以，我们将单链表的首端作为栈顶端，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即将单链表的头指针作为栈顶指针，不用设头结点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栈链的初始化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40195" y="210820"/>
            <a:ext cx="6610985" cy="64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、链栈的基本操作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998220" y="112395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链栈的初始化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037" name="矩形 44036"/>
          <p:cNvSpPr/>
          <p:nvPr/>
        </p:nvSpPr>
        <p:spPr>
          <a:xfrm>
            <a:off x="3897630" y="1123950"/>
            <a:ext cx="5671820" cy="1228090"/>
          </a:xfrm>
          <a:prstGeom prst="rect">
            <a:avLst/>
          </a:prstGeom>
          <a:noFill/>
          <a:ln w="38100">
            <a:solidFill>
              <a:srgbClr val="BF11C3"/>
            </a:solidFill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void InitStack(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 &amp;S ){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	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S=NULL;         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}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998220" y="280924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判断链栈是否为空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97630" y="2809240"/>
            <a:ext cx="5672455" cy="1673225"/>
          </a:xfrm>
          <a:prstGeom prst="rect">
            <a:avLst/>
          </a:prstGeom>
          <a:noFill/>
          <a:ln w="38100">
            <a:solidFill>
              <a:srgbClr val="BF11C3"/>
            </a:solidFill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Status StackEmpty(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LinkStack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S){</a:t>
            </a:r>
            <a:b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(S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==NULL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 return TRUE;</a:t>
            </a:r>
            <a:b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else  return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FALSE;            }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1018540" y="485648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取链栈栈顶元素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7950" y="4856480"/>
            <a:ext cx="5672455" cy="1744980"/>
          </a:xfrm>
          <a:prstGeom prst="rect">
            <a:avLst/>
          </a:prstGeom>
          <a:noFill/>
          <a:ln w="38100">
            <a:solidFill>
              <a:srgbClr val="BF11C3"/>
            </a:solidFill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SElemType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GetTop(LinkStack S){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if (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S==NULL)  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exit(1)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；</a:t>
            </a:r>
            <a:b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else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return S–&gt;data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;       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8" name="标题 5"/>
          <p:cNvSpPr txBox="1"/>
          <p:nvPr/>
        </p:nvSpPr>
        <p:spPr>
          <a:xfrm>
            <a:off x="1981200" y="160655"/>
            <a:ext cx="389763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栈链的初始化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/>
      <p:bldP spid="44037" grpId="0" bldLvl="0" animBg="1"/>
      <p:bldP spid="3" grpId="0" bldLvl="0" animBg="1"/>
      <p:bldP spid="6" grpId="0" bldLvl="0" animBg="1"/>
      <p:bldP spid="2" grpId="0" bldLvl="0" animBg="1"/>
      <p:bldP spid="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、链栈的基本操作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7717155" y="340995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链栈的入栈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Text Box 16"/>
          <p:cNvSpPr txBox="1"/>
          <p:nvPr/>
        </p:nvSpPr>
        <p:spPr>
          <a:xfrm>
            <a:off x="5782310" y="1198245"/>
            <a:ext cx="5225415" cy="3307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操作步骤：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//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入栈，在栈顶插入元素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// S1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：创建入栈新结点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//S2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：给新结点赋值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// S3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：新结点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插入表头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S4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：修改栈顶指针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85750" y="2287905"/>
            <a:ext cx="586295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Status Push(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ListStack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&amp;S, S</a:t>
            </a:r>
            <a:r>
              <a:rPr lang="en-US" altLang="zh-CN" sz="2400" kern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ElemType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e){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p=new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StackNode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p-&gt;data=e;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p-&gt;next=S;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S=p;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return OK;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4" name="Rectangle 21"/>
          <p:cNvSpPr/>
          <p:nvPr/>
        </p:nvSpPr>
        <p:spPr>
          <a:xfrm>
            <a:off x="1002348" y="1714818"/>
            <a:ext cx="21605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算法描述：</a:t>
            </a:r>
            <a:endParaRPr lang="zh-CN" altLang="en-US" sz="28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5061" name="Group 52"/>
          <p:cNvGrpSpPr/>
          <p:nvPr/>
        </p:nvGrpSpPr>
        <p:grpSpPr>
          <a:xfrm>
            <a:off x="4849178" y="5505133"/>
            <a:ext cx="1084263" cy="463550"/>
            <a:chOff x="2313" y="3434"/>
            <a:chExt cx="683" cy="29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V="1">
              <a:off x="2630" y="3583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2313" y="3434"/>
              <a:ext cx="31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S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38" name="Group 54"/>
          <p:cNvGrpSpPr/>
          <p:nvPr/>
        </p:nvGrpSpPr>
        <p:grpSpPr>
          <a:xfrm>
            <a:off x="5206048" y="4223703"/>
            <a:ext cx="952500" cy="431800"/>
            <a:chOff x="1519" y="3748"/>
            <a:chExt cx="600" cy="272"/>
          </a:xfrm>
        </p:grpSpPr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519" y="3748"/>
              <a:ext cx="600" cy="272"/>
            </a:xfrm>
            <a:prstGeom prst="rect">
              <a:avLst/>
            </a:prstGeom>
            <a:gradFill rotWithShape="1">
              <a:gsLst>
                <a:gs pos="0">
                  <a:srgbClr val="FF99FF"/>
                </a:gs>
                <a:gs pos="50000">
                  <a:srgbClr val="FFFFFF"/>
                </a:gs>
                <a:gs pos="100000">
                  <a:srgbClr val="FF99FF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rPr>
                <a:t> </a:t>
              </a:r>
              <a:endPara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837" y="3748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520690" y="3742690"/>
            <a:ext cx="66675" cy="48196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 Box 40"/>
          <p:cNvSpPr txBox="1"/>
          <p:nvPr/>
        </p:nvSpPr>
        <p:spPr>
          <a:xfrm>
            <a:off x="5207000" y="3364230"/>
            <a:ext cx="453390" cy="3784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36000" anchor="t"/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6062980" y="4440555"/>
            <a:ext cx="193675" cy="1075690"/>
          </a:xfrm>
          <a:prstGeom prst="line">
            <a:avLst/>
          </a:prstGeom>
          <a:noFill/>
          <a:ln w="28575">
            <a:solidFill>
              <a:srgbClr val="FF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5280185" y="4136390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45071" name="Group 53"/>
          <p:cNvGrpSpPr/>
          <p:nvPr/>
        </p:nvGrpSpPr>
        <p:grpSpPr>
          <a:xfrm>
            <a:off x="5898198" y="5427345"/>
            <a:ext cx="4932362" cy="520700"/>
            <a:chOff x="2314" y="3657"/>
            <a:chExt cx="3107" cy="328"/>
          </a:xfrm>
        </p:grpSpPr>
        <p:grpSp>
          <p:nvGrpSpPr>
            <p:cNvPr id="45072" name="Group 49"/>
            <p:cNvGrpSpPr/>
            <p:nvPr/>
          </p:nvGrpSpPr>
          <p:grpSpPr>
            <a:xfrm>
              <a:off x="2314" y="3713"/>
              <a:ext cx="567" cy="272"/>
              <a:chOff x="2314" y="3895"/>
              <a:chExt cx="567" cy="272"/>
            </a:xfrm>
          </p:grpSpPr>
          <p:sp>
            <p:nvSpPr>
              <p:cNvPr id="57" name="Text Box 27"/>
              <p:cNvSpPr txBox="1">
                <a:spLocks noChangeArrowheads="1"/>
              </p:cNvSpPr>
              <p:nvPr/>
            </p:nvSpPr>
            <p:spPr bwMode="auto">
              <a:xfrm>
                <a:off x="2314" y="3895"/>
                <a:ext cx="567" cy="272"/>
              </a:xfrm>
              <a:prstGeom prst="rect">
                <a:avLst/>
              </a:prstGeom>
              <a:gradFill rotWithShape="1">
                <a:gsLst>
                  <a:gs pos="0">
                    <a:srgbClr val="00CC66"/>
                  </a:gs>
                  <a:gs pos="5000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i="1" kern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sym typeface="+mn-ea"/>
                  </a:rPr>
                  <a:t>a</a:t>
                </a:r>
                <a:r>
                  <a:rPr lang="en-US" altLang="zh-CN" i="1" kern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sym typeface="+mn-ea"/>
                  </a:rPr>
                  <a:t>n</a:t>
                </a:r>
                <a:endParaRPr kumimoji="0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</a:endParaRPr>
              </a:p>
            </p:txBody>
          </p:sp>
          <p:sp>
            <p:nvSpPr>
              <p:cNvPr id="58" name="Line 28"/>
              <p:cNvSpPr>
                <a:spLocks noChangeShapeType="1"/>
              </p:cNvSpPr>
              <p:nvPr/>
            </p:nvSpPr>
            <p:spPr bwMode="auto">
              <a:xfrm>
                <a:off x="2631" y="3895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075" name="Group 50"/>
            <p:cNvGrpSpPr/>
            <p:nvPr/>
          </p:nvGrpSpPr>
          <p:grpSpPr>
            <a:xfrm>
              <a:off x="4083" y="3713"/>
              <a:ext cx="567" cy="272"/>
              <a:chOff x="4083" y="3849"/>
              <a:chExt cx="567" cy="272"/>
            </a:xfrm>
          </p:grpSpPr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083" y="3849"/>
                <a:ext cx="567" cy="272"/>
              </a:xfrm>
              <a:prstGeom prst="rect">
                <a:avLst/>
              </a:prstGeom>
              <a:gradFill rotWithShape="1">
                <a:gsLst>
                  <a:gs pos="0">
                    <a:srgbClr val="00CC66"/>
                  </a:gs>
                  <a:gs pos="5000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  a</a:t>
                </a:r>
                <a:r>
                  <a:rPr kumimoji="0" lang="en-US" altLang="zh-CN" sz="2800" b="1" i="1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2</a:t>
                </a:r>
                <a:endPara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>
                <a:off x="4446" y="384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078" name="Group 48"/>
            <p:cNvGrpSpPr/>
            <p:nvPr/>
          </p:nvGrpSpPr>
          <p:grpSpPr>
            <a:xfrm>
              <a:off x="4854" y="3713"/>
              <a:ext cx="567" cy="272"/>
              <a:chOff x="4990" y="3804"/>
              <a:chExt cx="567" cy="272"/>
            </a:xfrm>
          </p:grpSpPr>
          <p:sp>
            <p:nvSpPr>
              <p:cNvPr id="52" name="Text Box 22"/>
              <p:cNvSpPr txBox="1">
                <a:spLocks noChangeArrowheads="1"/>
              </p:cNvSpPr>
              <p:nvPr/>
            </p:nvSpPr>
            <p:spPr bwMode="auto">
              <a:xfrm>
                <a:off x="4990" y="3804"/>
                <a:ext cx="567" cy="272"/>
              </a:xfrm>
              <a:prstGeom prst="rect">
                <a:avLst/>
              </a:prstGeom>
              <a:gradFill rotWithShape="1">
                <a:gsLst>
                  <a:gs pos="0">
                    <a:srgbClr val="00CC66"/>
                  </a:gs>
                  <a:gs pos="5000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a</a:t>
                </a:r>
                <a:r>
                  <a:rPr kumimoji="0" lang="en-US" altLang="zh-CN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1</a:t>
                </a:r>
                <a:endPara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>
                <a:off x="5262" y="3804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V="1">
              <a:off x="4582" y="3852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3849" y="3657"/>
              <a:ext cx="3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...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59" name="Rectangle 55"/>
          <p:cNvSpPr/>
          <p:nvPr/>
        </p:nvSpPr>
        <p:spPr>
          <a:xfrm>
            <a:off x="668656" y="5968683"/>
            <a:ext cx="490410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3200" b="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Q:</a:t>
            </a:r>
            <a:r>
              <a:rPr lang="zh-CN" altLang="en-US" sz="3200" b="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为什么没有判断栈满  ？</a:t>
            </a:r>
            <a:endParaRPr lang="zh-CN" altLang="en-US" sz="3200" b="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7286943" y="5516245"/>
            <a:ext cx="900113" cy="431800"/>
          </a:xfrm>
          <a:prstGeom prst="rect">
            <a:avLst/>
          </a:prstGeom>
          <a:gradFill rotWithShape="1">
            <a:gsLst>
              <a:gs pos="0">
                <a:srgbClr val="00CC66"/>
              </a:gs>
              <a:gs pos="50000">
                <a:srgbClr val="FFFFFF"/>
              </a:gs>
              <a:gs pos="100000">
                <a:srgbClr val="00CC66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rPr>
              <a:t> a</a:t>
            </a:r>
            <a:r>
              <a:rPr kumimoji="0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rPr>
              <a:t>n-1</a:t>
            </a:r>
            <a:endParaRPr kumimoji="0" lang="en-US" altLang="zh-CN" sz="2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>
            <a:off x="7863205" y="5516245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V="1">
            <a:off x="8079105" y="5736908"/>
            <a:ext cx="360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 flipV="1">
            <a:off x="6797993" y="5732145"/>
            <a:ext cx="488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52"/>
          <p:cNvGrpSpPr/>
          <p:nvPr/>
        </p:nvGrpSpPr>
        <p:grpSpPr>
          <a:xfrm>
            <a:off x="4121468" y="4224338"/>
            <a:ext cx="1084263" cy="463550"/>
            <a:chOff x="2313" y="3434"/>
            <a:chExt cx="683" cy="292"/>
          </a:xfrm>
        </p:grpSpPr>
        <p:sp>
          <p:nvSpPr>
            <p:cNvPr id="7" name="Line 25"/>
            <p:cNvSpPr>
              <a:spLocks noChangeShapeType="1"/>
            </p:cNvSpPr>
            <p:nvPr/>
          </p:nvSpPr>
          <p:spPr bwMode="auto">
            <a:xfrm flipV="1">
              <a:off x="2630" y="3583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313" y="3434"/>
              <a:ext cx="31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S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栈链的初始化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Par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bldLvl="0" animBg="1"/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、链栈的基本操作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7717155" y="340995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链栈的出栈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Text Box 16"/>
          <p:cNvSpPr txBox="1"/>
          <p:nvPr/>
        </p:nvSpPr>
        <p:spPr>
          <a:xfrm>
            <a:off x="5782310" y="1198245"/>
            <a:ext cx="5384800" cy="3842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操作步骤：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删除栈顶元素，用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返回其值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// S1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：栈空，返回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//S2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：将栈顶元素赋值给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// S3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保存栈顶元素空间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S4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：修改栈顶指针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S5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：释放原栈顶元素的空间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85750" y="2287905"/>
            <a:ext cx="5862955" cy="46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Status Pop(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ListStack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&amp;S, S</a:t>
            </a:r>
            <a:r>
              <a:rPr lang="en-US" altLang="zh-CN" sz="2400" kern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ElemType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e){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if  ( S==NULL)  return  ERROR;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e=S-&gt;data;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p=S;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S=S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-&gt;next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delete  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return OK;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4" name="Rectangle 21"/>
          <p:cNvSpPr/>
          <p:nvPr/>
        </p:nvSpPr>
        <p:spPr>
          <a:xfrm>
            <a:off x="1002348" y="1714818"/>
            <a:ext cx="21605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算法描述：</a:t>
            </a:r>
            <a:endParaRPr lang="zh-CN" altLang="en-US" sz="28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5061" name="Group 52"/>
          <p:cNvGrpSpPr/>
          <p:nvPr/>
        </p:nvGrpSpPr>
        <p:grpSpPr>
          <a:xfrm>
            <a:off x="4209098" y="5647373"/>
            <a:ext cx="1084263" cy="463550"/>
            <a:chOff x="2313" y="3434"/>
            <a:chExt cx="683" cy="29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V="1">
              <a:off x="2630" y="3583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2313" y="3434"/>
              <a:ext cx="31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S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520690" y="5093970"/>
            <a:ext cx="66675" cy="48196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 Box 40"/>
          <p:cNvSpPr txBox="1"/>
          <p:nvPr/>
        </p:nvSpPr>
        <p:spPr>
          <a:xfrm>
            <a:off x="5137785" y="4909820"/>
            <a:ext cx="453390" cy="3784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36000" anchor="t"/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71" name="Group 53"/>
          <p:cNvGrpSpPr/>
          <p:nvPr/>
        </p:nvGrpSpPr>
        <p:grpSpPr>
          <a:xfrm>
            <a:off x="5258118" y="5569585"/>
            <a:ext cx="4932362" cy="520700"/>
            <a:chOff x="2314" y="3657"/>
            <a:chExt cx="3107" cy="328"/>
          </a:xfrm>
        </p:grpSpPr>
        <p:grpSp>
          <p:nvGrpSpPr>
            <p:cNvPr id="45072" name="Group 49"/>
            <p:cNvGrpSpPr/>
            <p:nvPr/>
          </p:nvGrpSpPr>
          <p:grpSpPr>
            <a:xfrm>
              <a:off x="2314" y="3713"/>
              <a:ext cx="567" cy="272"/>
              <a:chOff x="2314" y="3895"/>
              <a:chExt cx="567" cy="272"/>
            </a:xfrm>
          </p:grpSpPr>
          <p:sp>
            <p:nvSpPr>
              <p:cNvPr id="57" name="Text Box 27"/>
              <p:cNvSpPr txBox="1">
                <a:spLocks noChangeArrowheads="1"/>
              </p:cNvSpPr>
              <p:nvPr/>
            </p:nvSpPr>
            <p:spPr bwMode="auto">
              <a:xfrm>
                <a:off x="2314" y="3895"/>
                <a:ext cx="567" cy="272"/>
              </a:xfrm>
              <a:prstGeom prst="rect">
                <a:avLst/>
              </a:prstGeom>
              <a:gradFill rotWithShape="1">
                <a:gsLst>
                  <a:gs pos="0">
                    <a:srgbClr val="00CC66"/>
                  </a:gs>
                  <a:gs pos="5000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i="1" kern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sym typeface="+mn-ea"/>
                  </a:rPr>
                  <a:t>a</a:t>
                </a:r>
                <a:r>
                  <a:rPr lang="en-US" altLang="zh-CN" i="1" kern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sym typeface="+mn-ea"/>
                  </a:rPr>
                  <a:t>n</a:t>
                </a:r>
                <a:endParaRPr kumimoji="0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</a:endParaRPr>
              </a:p>
            </p:txBody>
          </p:sp>
          <p:sp>
            <p:nvSpPr>
              <p:cNvPr id="58" name="Line 28"/>
              <p:cNvSpPr>
                <a:spLocks noChangeShapeType="1"/>
              </p:cNvSpPr>
              <p:nvPr/>
            </p:nvSpPr>
            <p:spPr bwMode="auto">
              <a:xfrm>
                <a:off x="2631" y="3895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075" name="Group 50"/>
            <p:cNvGrpSpPr/>
            <p:nvPr/>
          </p:nvGrpSpPr>
          <p:grpSpPr>
            <a:xfrm>
              <a:off x="4083" y="3713"/>
              <a:ext cx="567" cy="272"/>
              <a:chOff x="4083" y="3849"/>
              <a:chExt cx="567" cy="272"/>
            </a:xfrm>
          </p:grpSpPr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083" y="3849"/>
                <a:ext cx="567" cy="272"/>
              </a:xfrm>
              <a:prstGeom prst="rect">
                <a:avLst/>
              </a:prstGeom>
              <a:gradFill rotWithShape="1">
                <a:gsLst>
                  <a:gs pos="0">
                    <a:srgbClr val="00CC66"/>
                  </a:gs>
                  <a:gs pos="5000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  a</a:t>
                </a:r>
                <a:r>
                  <a:rPr kumimoji="0" lang="en-US" altLang="zh-CN" sz="2800" b="1" i="1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2</a:t>
                </a:r>
                <a:endPara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>
                <a:off x="4446" y="384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078" name="Group 48"/>
            <p:cNvGrpSpPr/>
            <p:nvPr/>
          </p:nvGrpSpPr>
          <p:grpSpPr>
            <a:xfrm>
              <a:off x="4854" y="3713"/>
              <a:ext cx="567" cy="272"/>
              <a:chOff x="4990" y="3804"/>
              <a:chExt cx="567" cy="272"/>
            </a:xfrm>
          </p:grpSpPr>
          <p:sp>
            <p:nvSpPr>
              <p:cNvPr id="52" name="Text Box 22"/>
              <p:cNvSpPr txBox="1">
                <a:spLocks noChangeArrowheads="1"/>
              </p:cNvSpPr>
              <p:nvPr/>
            </p:nvSpPr>
            <p:spPr bwMode="auto">
              <a:xfrm>
                <a:off x="4990" y="3804"/>
                <a:ext cx="567" cy="272"/>
              </a:xfrm>
              <a:prstGeom prst="rect">
                <a:avLst/>
              </a:prstGeom>
              <a:gradFill rotWithShape="1">
                <a:gsLst>
                  <a:gs pos="0">
                    <a:srgbClr val="00CC66"/>
                  </a:gs>
                  <a:gs pos="5000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a</a:t>
                </a:r>
                <a:r>
                  <a:rPr kumimoji="0" lang="en-US" altLang="zh-CN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1</a:t>
                </a:r>
                <a:endPara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>
                <a:off x="5262" y="3804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V="1">
              <a:off x="4582" y="3852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3849" y="3657"/>
              <a:ext cx="3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...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6646863" y="5658485"/>
            <a:ext cx="900113" cy="431800"/>
          </a:xfrm>
          <a:prstGeom prst="rect">
            <a:avLst/>
          </a:prstGeom>
          <a:gradFill rotWithShape="1">
            <a:gsLst>
              <a:gs pos="0">
                <a:srgbClr val="00CC66"/>
              </a:gs>
              <a:gs pos="50000">
                <a:srgbClr val="FFFFFF"/>
              </a:gs>
              <a:gs pos="100000">
                <a:srgbClr val="00CC66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rPr>
              <a:t> a</a:t>
            </a:r>
            <a:r>
              <a:rPr kumimoji="0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rPr>
              <a:t>n-1</a:t>
            </a:r>
            <a:endParaRPr kumimoji="0" lang="en-US" altLang="zh-CN" sz="2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>
            <a:off x="7223125" y="5658485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V="1">
            <a:off x="7439025" y="5879148"/>
            <a:ext cx="360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 flipV="1">
            <a:off x="6157913" y="5874385"/>
            <a:ext cx="488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6195" y="5597525"/>
            <a:ext cx="1247140" cy="57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/>
          <p:nvPr/>
        </p:nvGrpSpPr>
        <p:grpSpPr>
          <a:xfrm>
            <a:off x="5587048" y="5632768"/>
            <a:ext cx="1084263" cy="463550"/>
            <a:chOff x="2313" y="3434"/>
            <a:chExt cx="683" cy="292"/>
          </a:xfrm>
        </p:grpSpPr>
        <p:sp>
          <p:nvSpPr>
            <p:cNvPr id="3" name="Line 25"/>
            <p:cNvSpPr>
              <a:spLocks noChangeShapeType="1"/>
            </p:cNvSpPr>
            <p:nvPr/>
          </p:nvSpPr>
          <p:spPr bwMode="auto">
            <a:xfrm flipV="1">
              <a:off x="2630" y="3583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2313" y="3434"/>
              <a:ext cx="31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S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6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栈链的初始化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9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9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9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9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39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9956800" cy="635000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顺序栈和链栈的比较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3" name="Group 3"/>
          <p:cNvGrpSpPr/>
          <p:nvPr/>
        </p:nvGrpSpPr>
        <p:grpSpPr>
          <a:xfrm>
            <a:off x="7609523" y="1090295"/>
            <a:ext cx="2827337" cy="3128963"/>
            <a:chOff x="3651" y="754"/>
            <a:chExt cx="1781" cy="2125"/>
          </a:xfrm>
        </p:grpSpPr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4830" y="935"/>
              <a:ext cx="5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栈顶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4838" y="2581"/>
              <a:ext cx="5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栈底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V="1">
              <a:off x="3687" y="1087"/>
              <a:ext cx="431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10" name="Text Box 7"/>
            <p:cNvSpPr txBox="1"/>
            <p:nvPr/>
          </p:nvSpPr>
          <p:spPr>
            <a:xfrm>
              <a:off x="3651" y="754"/>
              <a:ext cx="480" cy="2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  <a:endPara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Text Box 8"/>
            <p:cNvSpPr txBox="1"/>
            <p:nvPr/>
          </p:nvSpPr>
          <p:spPr>
            <a:xfrm>
              <a:off x="4147" y="912"/>
              <a:ext cx="567" cy="272"/>
            </a:xfrm>
            <a:prstGeom prst="rect">
              <a:avLst/>
            </a:prstGeom>
            <a:gradFill rotWithShape="1">
              <a:gsLst>
                <a:gs pos="0">
                  <a:srgbClr val="00CC66"/>
                </a:gs>
                <a:gs pos="50000">
                  <a:srgbClr val="FFFFFF"/>
                </a:gs>
                <a:gs pos="100000">
                  <a:srgbClr val="00CC66"/>
                </a:gs>
              </a:gsLst>
              <a:lin ang="5400000" scaled="1"/>
              <a:tileRect/>
            </a:gra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 rIns="0" bIns="72000" anchor="t"/>
            <a:lstStyle/>
            <a:p>
              <a:pPr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4488" y="91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13" name="Text Box 10"/>
            <p:cNvSpPr txBox="1"/>
            <p:nvPr/>
          </p:nvSpPr>
          <p:spPr>
            <a:xfrm>
              <a:off x="4146" y="1426"/>
              <a:ext cx="567" cy="274"/>
            </a:xfrm>
            <a:prstGeom prst="rect">
              <a:avLst/>
            </a:prstGeom>
            <a:gradFill rotWithShape="1">
              <a:gsLst>
                <a:gs pos="0">
                  <a:srgbClr val="00CC66"/>
                </a:gs>
                <a:gs pos="50000">
                  <a:srgbClr val="FFFFFF"/>
                </a:gs>
                <a:gs pos="100000">
                  <a:srgbClr val="00CC66"/>
                </a:gs>
              </a:gsLst>
              <a:lin ang="5400000" scaled="1"/>
              <a:tileRect/>
            </a:gra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72000" anchor="t"/>
            <a:lstStyle/>
            <a:p>
              <a:pPr>
                <a:lnSpc>
                  <a:spcPct val="90000"/>
                </a:lnSpc>
              </a:pPr>
              <a:r>
                <a:rPr lang="en-US" altLang="zh-CN" sz="18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n-1</a:t>
              </a:r>
              <a:endPara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4487" y="1426"/>
              <a:ext cx="0" cy="2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15" name="Text Box 12"/>
            <p:cNvSpPr txBox="1"/>
            <p:nvPr/>
          </p:nvSpPr>
          <p:spPr>
            <a:xfrm>
              <a:off x="4146" y="2568"/>
              <a:ext cx="567" cy="272"/>
            </a:xfrm>
            <a:prstGeom prst="rect">
              <a:avLst/>
            </a:prstGeom>
            <a:gradFill rotWithShape="1">
              <a:gsLst>
                <a:gs pos="0">
                  <a:srgbClr val="00CC66"/>
                </a:gs>
                <a:gs pos="50000">
                  <a:srgbClr val="FFFFFF"/>
                </a:gs>
                <a:gs pos="100000">
                  <a:srgbClr val="00CC66"/>
                </a:gs>
              </a:gsLst>
              <a:lin ang="5400000" scaled="1"/>
              <a:tileRect/>
            </a:gra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0" rIns="0" bIns="72000" anchor="t"/>
            <a:lstStyle/>
            <a:p>
              <a:pPr>
                <a:lnSpc>
                  <a:spcPct val="90000"/>
                </a:lnSpc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4457" y="2568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4422" y="2568"/>
              <a:ext cx="28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6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rPr>
                <a:t>∧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 flipH="1">
              <a:off x="4618" y="1136"/>
              <a:ext cx="1" cy="27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 flipH="1">
              <a:off x="4618" y="1621"/>
              <a:ext cx="1" cy="27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 flipH="1">
              <a:off x="4620" y="2286"/>
              <a:ext cx="1" cy="27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18"/>
            <p:cNvSpPr>
              <a:spLocks noChangeShapeType="1"/>
            </p:cNvSpPr>
            <p:nvPr/>
          </p:nvSpPr>
          <p:spPr bwMode="auto">
            <a:xfrm flipH="1">
              <a:off x="4620" y="1936"/>
              <a:ext cx="0" cy="29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dash"/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9" name="Group 19"/>
          <p:cNvGrpSpPr/>
          <p:nvPr/>
        </p:nvGrpSpPr>
        <p:grpSpPr>
          <a:xfrm>
            <a:off x="1389380" y="1311275"/>
            <a:ext cx="4864100" cy="2333625"/>
            <a:chOff x="158" y="890"/>
            <a:chExt cx="3064" cy="1568"/>
          </a:xfrm>
        </p:grpSpPr>
        <p:grpSp>
          <p:nvGrpSpPr>
            <p:cNvPr id="47123" name="Group 20"/>
            <p:cNvGrpSpPr/>
            <p:nvPr/>
          </p:nvGrpSpPr>
          <p:grpSpPr>
            <a:xfrm>
              <a:off x="1513" y="890"/>
              <a:ext cx="706" cy="1428"/>
              <a:chOff x="4779" y="1979"/>
              <a:chExt cx="706" cy="1428"/>
            </a:xfrm>
          </p:grpSpPr>
          <p:sp>
            <p:nvSpPr>
              <p:cNvPr id="74" name="Rectangle 21"/>
              <p:cNvSpPr>
                <a:spLocks noChangeArrowheads="1"/>
              </p:cNvSpPr>
              <p:nvPr/>
            </p:nvSpPr>
            <p:spPr bwMode="auto">
              <a:xfrm>
                <a:off x="4785" y="1979"/>
                <a:ext cx="700" cy="1428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0" scaled="1"/>
              </a:gra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22"/>
              <p:cNvSpPr>
                <a:spLocks noChangeShapeType="1"/>
              </p:cNvSpPr>
              <p:nvPr/>
            </p:nvSpPr>
            <p:spPr bwMode="auto">
              <a:xfrm>
                <a:off x="4779" y="3119"/>
                <a:ext cx="70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23"/>
              <p:cNvSpPr>
                <a:spLocks noChangeShapeType="1"/>
              </p:cNvSpPr>
              <p:nvPr/>
            </p:nvSpPr>
            <p:spPr bwMode="auto">
              <a:xfrm>
                <a:off x="4779" y="2183"/>
                <a:ext cx="70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24"/>
              <p:cNvSpPr>
                <a:spLocks noChangeShapeType="1"/>
              </p:cNvSpPr>
              <p:nvPr/>
            </p:nvSpPr>
            <p:spPr bwMode="auto">
              <a:xfrm>
                <a:off x="4779" y="2479"/>
                <a:ext cx="70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25"/>
              <p:cNvSpPr>
                <a:spLocks noChangeShapeType="1"/>
              </p:cNvSpPr>
              <p:nvPr/>
            </p:nvSpPr>
            <p:spPr bwMode="auto">
              <a:xfrm>
                <a:off x="4779" y="2774"/>
                <a:ext cx="70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7129" name="Group 26"/>
            <p:cNvGrpSpPr/>
            <p:nvPr/>
          </p:nvGrpSpPr>
          <p:grpSpPr>
            <a:xfrm>
              <a:off x="748" y="2151"/>
              <a:ext cx="757" cy="307"/>
              <a:chOff x="3198" y="3149"/>
              <a:chExt cx="757" cy="307"/>
            </a:xfrm>
          </p:grpSpPr>
          <p:sp>
            <p:nvSpPr>
              <p:cNvPr id="72" name="Line 27"/>
              <p:cNvSpPr>
                <a:spLocks noChangeShapeType="1"/>
              </p:cNvSpPr>
              <p:nvPr/>
            </p:nvSpPr>
            <p:spPr bwMode="auto">
              <a:xfrm>
                <a:off x="3696" y="3299"/>
                <a:ext cx="259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Text Box 28"/>
              <p:cNvSpPr txBox="1">
                <a:spLocks noChangeArrowheads="1"/>
              </p:cNvSpPr>
              <p:nvPr/>
            </p:nvSpPr>
            <p:spPr bwMode="auto">
              <a:xfrm>
                <a:off x="3198" y="3149"/>
                <a:ext cx="47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1" charset="-122"/>
                    <a:cs typeface="+mn-cs"/>
                    <a:sym typeface="+mn-ea"/>
                  </a:rPr>
                  <a:t>base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2381" y="1434"/>
              <a:ext cx="841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stacksize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63" name="AutoShape 30"/>
            <p:cNvSpPr/>
            <p:nvPr/>
          </p:nvSpPr>
          <p:spPr bwMode="auto">
            <a:xfrm>
              <a:off x="2244" y="981"/>
              <a:ext cx="137" cy="1270"/>
            </a:xfrm>
            <a:prstGeom prst="rightBrace">
              <a:avLst>
                <a:gd name="adj1" fmla="val 77251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701" y="2024"/>
              <a:ext cx="27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A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1701" y="1706"/>
              <a:ext cx="27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B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grpSp>
          <p:nvGrpSpPr>
            <p:cNvPr id="47136" name="Group 33"/>
            <p:cNvGrpSpPr/>
            <p:nvPr/>
          </p:nvGrpSpPr>
          <p:grpSpPr>
            <a:xfrm>
              <a:off x="798" y="1183"/>
              <a:ext cx="700" cy="307"/>
              <a:chOff x="3293" y="2919"/>
              <a:chExt cx="700" cy="307"/>
            </a:xfrm>
          </p:grpSpPr>
          <p:sp>
            <p:nvSpPr>
              <p:cNvPr id="70" name="Line 34"/>
              <p:cNvSpPr>
                <a:spLocks noChangeShapeType="1"/>
              </p:cNvSpPr>
              <p:nvPr/>
            </p:nvSpPr>
            <p:spPr bwMode="auto">
              <a:xfrm>
                <a:off x="3711" y="3124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Text Box 35"/>
              <p:cNvSpPr txBox="1">
                <a:spLocks noChangeArrowheads="1"/>
              </p:cNvSpPr>
              <p:nvPr/>
            </p:nvSpPr>
            <p:spPr bwMode="auto">
              <a:xfrm>
                <a:off x="3293" y="2919"/>
                <a:ext cx="383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1" charset="-122"/>
                    <a:cs typeface="+mn-cs"/>
                    <a:sym typeface="+mn-ea"/>
                  </a:rPr>
                  <a:t>top</a:t>
                </a:r>
                <a:endPara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67" name="Text Box 36"/>
            <p:cNvSpPr txBox="1">
              <a:spLocks noChangeArrowheads="1"/>
            </p:cNvSpPr>
            <p:nvPr/>
          </p:nvSpPr>
          <p:spPr bwMode="auto">
            <a:xfrm>
              <a:off x="1701" y="1406"/>
              <a:ext cx="26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X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158" y="1259"/>
              <a:ext cx="5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栈顶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158" y="2205"/>
              <a:ext cx="5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栈底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1463993" y="4195763"/>
            <a:ext cx="74168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时间：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出、入栈均是常数级。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空间：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顺序栈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容量受限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链  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因指针需额外存储空间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2160905" y="5783580"/>
            <a:ext cx="6983413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元素个数多且变化较大时，适宜用链栈；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反之，宜采用顺序栈。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solidFill>
                  <a:srgbClr val="0000FF"/>
                </a:solidFill>
              </a:rPr>
              <a:t>栈的作用</a:t>
            </a:r>
            <a:endParaRPr lang="zh-CN" altLang="en-US" sz="440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11643" y="1630998"/>
            <a:ext cx="849788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  <a:sym typeface="+mn-ea"/>
              </a:rPr>
              <a:t>问：为什么要设计栈？它有什么独特用途？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26895" y="2854960"/>
            <a:ext cx="8738870" cy="347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调用函数或子程序非它莫属（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用于保护现场和恢复现场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）。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  <a:sym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  <a:sym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递归运算的有力工具（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简化了程序设计的问题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+mn-ea"/>
              </a:rPr>
              <a:t>）。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  <a:sym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  <a:sym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第</a:t>
            </a:r>
            <a:r>
              <a:rPr kumimoji="0" lang="en-US" altLang="zh-CN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kumimoji="0" lang="zh-CN" altLang="en-US" b="1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章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栈和队列</a:t>
            </a:r>
            <a:endParaRPr kumimoji="0" lang="zh-CN" altLang="en-US" b="1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41280" cy="4873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教学目标</a:t>
            </a:r>
            <a:endParaRPr kumimoji="0" lang="zh-CN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AutoNum type="arabicPeriod"/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掌握栈和队列的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特点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，并能在相应的应用问题中正确选用。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AutoNum type="arabicPeriod"/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熟练掌握栈的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两种存储结构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的基本操作实现算法，特别应注意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栈满和栈空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的条件。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AutoNum type="arabicPeriod"/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熟练掌握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循环队列和链队列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的基本操作实现算法，特别注意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队满和队空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的条件。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AutoNum type="arabicPeriod"/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理解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递归算法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执行过程中栈的状态变化过程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AutoNum type="arabicPeriod"/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掌握表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达式求值 方法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。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10020935" cy="182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、递归的定义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若一个对象部分地包含它自己，或用它自己给自己定义，则称这个对象是递归的；若一个过程</a:t>
            </a:r>
            <a:r>
              <a:rPr lang="zh-CN" altLang="en-US" sz="32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直接地或间接地调用自己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，则称这个过程是递归的过程。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981200" y="40925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420" name="矩形 60419"/>
          <p:cNvSpPr/>
          <p:nvPr/>
        </p:nvSpPr>
        <p:spPr>
          <a:xfrm>
            <a:off x="3664268" y="3449003"/>
            <a:ext cx="7023100" cy="287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04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以下三种情况常常用到递归方法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 eaLnBrk="0" hangingPunct="0">
              <a:lnSpc>
                <a:spcPct val="104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递归定义的数学函数</a:t>
            </a:r>
            <a:endParaRPr lang="zh-CN" altLang="en-US" sz="3200" b="1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 eaLnBrk="0" hangingPunct="0">
              <a:lnSpc>
                <a:spcPct val="104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具有递归特性的数据结构</a:t>
            </a:r>
            <a:endParaRPr lang="zh-CN" altLang="en-US" sz="3200" b="1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 eaLnBrk="0" hangingPunct="0">
              <a:lnSpc>
                <a:spcPct val="104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可递归求解的问题</a:t>
            </a:r>
            <a:endParaRPr lang="zh-CN" altLang="en-US" sz="3200" b="1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25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998220" y="1123950"/>
            <a:ext cx="3828415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>
                <a:sym typeface="+mn-ea"/>
              </a:rPr>
              <a:t>递归定义的数学函数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1445" name="矩形 61444"/>
          <p:cNvSpPr/>
          <p:nvPr/>
        </p:nvSpPr>
        <p:spPr>
          <a:xfrm>
            <a:off x="1615758" y="2461578"/>
            <a:ext cx="27432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zh-CN" altLang="en-US" sz="3200" b="1">
                <a:solidFill>
                  <a:srgbClr val="0000FF"/>
                </a:solidFill>
              </a:rPr>
              <a:t>阶乘函数</a:t>
            </a:r>
            <a:r>
              <a:rPr lang="en-US" altLang="zh-CN" sz="3200" b="1">
                <a:solidFill>
                  <a:srgbClr val="0000FF"/>
                </a:solidFill>
              </a:rPr>
              <a:t>:</a:t>
            </a:r>
            <a:endParaRPr lang="en-US" altLang="zh-CN" sz="3200" b="1">
              <a:solidFill>
                <a:srgbClr val="0000FF"/>
              </a:solidFill>
            </a:endParaRPr>
          </a:p>
          <a:p>
            <a:pPr marL="342900" indent="-342900" eaLnBrk="0" hangingPunct="0">
              <a:buNone/>
            </a:pPr>
            <a:r>
              <a:rPr lang="en-US" altLang="zh-CN" sz="3200" b="1">
                <a:solidFill>
                  <a:srgbClr val="0000FF"/>
                </a:solidFill>
              </a:rPr>
              <a:t>           </a:t>
            </a:r>
            <a:endParaRPr lang="en-US" altLang="zh-CN" sz="3200" b="1">
              <a:solidFill>
                <a:srgbClr val="0000FF"/>
              </a:solidFill>
            </a:endParaRPr>
          </a:p>
        </p:txBody>
      </p:sp>
      <p:pic>
        <p:nvPicPr>
          <p:cNvPr id="61446" name="图片 61445" descr="381599241441704069043.w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4475" y="1971040"/>
            <a:ext cx="6946900" cy="143065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</p:pic>
      <p:sp>
        <p:nvSpPr>
          <p:cNvPr id="61447" name="矩形 61446"/>
          <p:cNvSpPr/>
          <p:nvPr/>
        </p:nvSpPr>
        <p:spPr>
          <a:xfrm>
            <a:off x="1615758" y="4072890"/>
            <a:ext cx="41148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en-US" altLang="zh-CN" sz="3200" b="1">
                <a:solidFill>
                  <a:srgbClr val="0000FF"/>
                </a:solidFill>
              </a:rPr>
              <a:t>2</a:t>
            </a:r>
            <a:r>
              <a:rPr lang="zh-CN" altLang="en-US" sz="3200" b="1">
                <a:solidFill>
                  <a:srgbClr val="0000FF"/>
                </a:solidFill>
              </a:rPr>
              <a:t>阶</a:t>
            </a:r>
            <a:r>
              <a:rPr lang="en-US" altLang="zh-CN" sz="3200" b="1">
                <a:solidFill>
                  <a:srgbClr val="0000FF"/>
                </a:solidFill>
              </a:rPr>
              <a:t>Fibonaci</a:t>
            </a:r>
            <a:r>
              <a:rPr lang="zh-CN" altLang="en-US" sz="3200" b="1">
                <a:solidFill>
                  <a:srgbClr val="0000FF"/>
                </a:solidFill>
              </a:rPr>
              <a:t>数列</a:t>
            </a:r>
            <a:r>
              <a:rPr lang="en-US" altLang="zh-CN" sz="3200" b="1">
                <a:solidFill>
                  <a:srgbClr val="0000FF"/>
                </a:solidFill>
              </a:rPr>
              <a:t>:</a:t>
            </a:r>
            <a:endParaRPr lang="en-US" altLang="zh-CN" sz="3200" b="1">
              <a:solidFill>
                <a:srgbClr val="0000FF"/>
              </a:solidFill>
            </a:endParaRPr>
          </a:p>
          <a:p>
            <a:pPr marL="342900" indent="-342900" eaLnBrk="0" hangingPunct="0">
              <a:buNone/>
            </a:pPr>
            <a:r>
              <a:rPr lang="en-US" altLang="zh-CN" sz="3200" b="1">
                <a:solidFill>
                  <a:srgbClr val="0000FF"/>
                </a:solidFill>
              </a:rPr>
              <a:t>           </a:t>
            </a:r>
            <a:endParaRPr lang="en-US" altLang="zh-CN" sz="3200" b="1">
              <a:solidFill>
                <a:srgbClr val="0000FF"/>
              </a:solidFill>
            </a:endParaRPr>
          </a:p>
        </p:txBody>
      </p:sp>
      <p:pic>
        <p:nvPicPr>
          <p:cNvPr id="61448" name="图片 61447" descr="3084653671441704069043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4912995"/>
            <a:ext cx="8044815" cy="141605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25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998220" y="2048510"/>
            <a:ext cx="3828415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>
                <a:sym typeface="+mn-ea"/>
              </a:rPr>
              <a:t>具有递归特定的数据结构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2880" y="1005840"/>
            <a:ext cx="27432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zh-CN" altLang="en-US" sz="2800" b="1">
                <a:latin typeface="楷体_GB2312" pitchFamily="1" charset="-122"/>
              </a:rPr>
              <a:t>树</a:t>
            </a:r>
            <a:endParaRPr lang="zh-CN" altLang="en-US" sz="3200" b="1">
              <a:latin typeface="楷体_GB2312" pitchFamily="1" charset="-122"/>
            </a:endParaRPr>
          </a:p>
          <a:p>
            <a:pPr marL="342900" indent="-342900" eaLnBrk="0" hangingPunct="0">
              <a:buNone/>
            </a:pPr>
            <a:r>
              <a:rPr lang="zh-CN" altLang="en-US" sz="3200" b="1">
                <a:latin typeface="楷体_GB2312" pitchFamily="1" charset="-122"/>
              </a:rPr>
              <a:t>           </a:t>
            </a:r>
            <a:endParaRPr lang="zh-CN" altLang="en-US" sz="3200" b="1">
              <a:latin typeface="楷体_GB2312" pitchFamily="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645400" y="497840"/>
            <a:ext cx="838200" cy="8382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r>
              <a:rPr lang="en-US" altLang="zh-CN" b="1">
                <a:latin typeface="楷体_GB2312" pitchFamily="1" charset="-122"/>
              </a:rPr>
              <a:t>Root</a:t>
            </a:r>
            <a:endParaRPr lang="en-US" altLang="zh-CN" b="1">
              <a:latin typeface="楷体_GB2312" pitchFamily="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67475" y="1793240"/>
            <a:ext cx="1025525" cy="8382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r>
              <a:rPr lang="en-US" altLang="zh-CN" b="1">
                <a:latin typeface="楷体_GB2312" pitchFamily="1" charset="-122"/>
              </a:rPr>
              <a:t>Lchild</a:t>
            </a:r>
            <a:endParaRPr lang="en-US" altLang="zh-CN" b="1">
              <a:latin typeface="楷体_GB2312" pitchFamily="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636000" y="1717040"/>
            <a:ext cx="1071563" cy="914400"/>
          </a:xfrm>
          <a:prstGeom prst="ellipse">
            <a:avLst/>
          </a:prstGeom>
          <a:solidFill>
            <a:srgbClr val="CC99FF"/>
          </a:solidFill>
          <a:ln w="9525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r>
              <a:rPr lang="en-US" altLang="zh-CN" b="1">
                <a:latin typeface="楷体_GB2312" pitchFamily="1" charset="-122"/>
              </a:rPr>
              <a:t>Rchild</a:t>
            </a:r>
            <a:endParaRPr lang="en-US" altLang="zh-CN" b="1">
              <a:latin typeface="楷体_GB2312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3745" y="3097530"/>
            <a:ext cx="1920875" cy="460375"/>
          </a:xfrm>
          <a:prstGeom prst="rect">
            <a:avLst/>
          </a:prstGeom>
          <a:solidFill>
            <a:srgbClr val="CC99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楷体_GB2312" pitchFamily="1" charset="-122"/>
              </a:rPr>
              <a:t>  A=(a,A)</a:t>
            </a:r>
            <a:endParaRPr lang="en-US" altLang="zh-CN" sz="2400" b="1">
              <a:latin typeface="楷体_GB2312" pitchFamily="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264400" y="1259840"/>
            <a:ext cx="457200" cy="533400"/>
            <a:chOff x="2112" y="1152"/>
            <a:chExt cx="288" cy="336"/>
          </a:xfrm>
        </p:grpSpPr>
        <p:sp>
          <p:nvSpPr>
            <p:cNvPr id="9" name="直接连接符 8"/>
            <p:cNvSpPr/>
            <p:nvPr/>
          </p:nvSpPr>
          <p:spPr>
            <a:xfrm flipH="1">
              <a:off x="2112" y="1152"/>
              <a:ext cx="288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直接连接符 9"/>
            <p:cNvSpPr/>
            <p:nvPr/>
          </p:nvSpPr>
          <p:spPr>
            <a:xfrm flipH="1">
              <a:off x="2112" y="1152"/>
              <a:ext cx="288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直接连接符 10"/>
            <p:cNvSpPr/>
            <p:nvPr/>
          </p:nvSpPr>
          <p:spPr>
            <a:xfrm flipH="1">
              <a:off x="2112" y="1152"/>
              <a:ext cx="288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" name="组合 11"/>
          <p:cNvGrpSpPr/>
          <p:nvPr/>
        </p:nvGrpSpPr>
        <p:grpSpPr>
          <a:xfrm>
            <a:off x="8331200" y="1259840"/>
            <a:ext cx="457200" cy="533400"/>
            <a:chOff x="2784" y="1152"/>
            <a:chExt cx="288" cy="336"/>
          </a:xfrm>
        </p:grpSpPr>
        <p:sp>
          <p:nvSpPr>
            <p:cNvPr id="13" name="直接连接符 12"/>
            <p:cNvSpPr/>
            <p:nvPr/>
          </p:nvSpPr>
          <p:spPr>
            <a:xfrm>
              <a:off x="2784" y="1152"/>
              <a:ext cx="288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" name="直接连接符 13"/>
            <p:cNvSpPr/>
            <p:nvPr/>
          </p:nvSpPr>
          <p:spPr>
            <a:xfrm>
              <a:off x="2784" y="1152"/>
              <a:ext cx="288" cy="33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直接连接符 14"/>
            <p:cNvSpPr/>
            <p:nvPr/>
          </p:nvSpPr>
          <p:spPr>
            <a:xfrm>
              <a:off x="2784" y="1152"/>
              <a:ext cx="288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2473" name="矩形 62472"/>
          <p:cNvSpPr/>
          <p:nvPr/>
        </p:nvSpPr>
        <p:spPr>
          <a:xfrm>
            <a:off x="5262880" y="3097530"/>
            <a:ext cx="27432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zh-CN" altLang="en-US" sz="2800" b="1">
                <a:latin typeface="楷体_GB2312" pitchFamily="1" charset="-122"/>
              </a:rPr>
              <a:t>广义表</a:t>
            </a:r>
            <a:endParaRPr lang="zh-CN" altLang="en-US" sz="3200" b="1">
              <a:latin typeface="楷体_GB2312" pitchFamily="1" charset="-122"/>
            </a:endParaRPr>
          </a:p>
          <a:p>
            <a:pPr marL="342900" indent="-342900" eaLnBrk="0" hangingPunct="0">
              <a:buNone/>
            </a:pPr>
            <a:r>
              <a:rPr lang="zh-CN" altLang="en-US" sz="3200" b="1">
                <a:latin typeface="楷体_GB2312" pitchFamily="1" charset="-122"/>
              </a:rPr>
              <a:t>           </a:t>
            </a:r>
            <a:endParaRPr lang="zh-CN" altLang="en-US" sz="3200" b="1">
              <a:latin typeface="楷体_GB2312" pitchFamily="1" charset="-122"/>
            </a:endParaRPr>
          </a:p>
        </p:txBody>
      </p:sp>
      <p:sp>
        <p:nvSpPr>
          <p:cNvPr id="16" name="Rectangle 3"/>
          <p:cNvSpPr/>
          <p:nvPr/>
        </p:nvSpPr>
        <p:spPr>
          <a:xfrm>
            <a:off x="982980" y="5198110"/>
            <a:ext cx="3828415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>
                <a:sym typeface="+mn-ea"/>
              </a:rPr>
              <a:t>可递归求解的问题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2476" name="矩形 62475"/>
          <p:cNvSpPr/>
          <p:nvPr/>
        </p:nvSpPr>
        <p:spPr>
          <a:xfrm>
            <a:off x="4826635" y="5297805"/>
            <a:ext cx="710565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zh-CN" altLang="en-US" sz="2800" b="1">
                <a:latin typeface="楷体_GB2312" pitchFamily="1" charset="-122"/>
              </a:rPr>
              <a:t>　迷宫问题　</a:t>
            </a:r>
            <a:r>
              <a:rPr lang="en-US" altLang="zh-CN" sz="2800" b="1">
                <a:latin typeface="楷体_GB2312" pitchFamily="1" charset="-122"/>
              </a:rPr>
              <a:t>Hanoi</a:t>
            </a:r>
            <a:r>
              <a:rPr lang="zh-CN" altLang="en-US" sz="2800" b="1">
                <a:latin typeface="楷体_GB2312" pitchFamily="1" charset="-122"/>
              </a:rPr>
              <a:t>塔问题</a:t>
            </a:r>
            <a:endParaRPr lang="zh-CN" altLang="en-US" sz="3200" b="1">
              <a:latin typeface="楷体_GB2312" pitchFamily="1" charset="-122"/>
            </a:endParaRPr>
          </a:p>
          <a:p>
            <a:pPr marL="342900" indent="-342900" eaLnBrk="0" hangingPunct="0">
              <a:buNone/>
            </a:pPr>
            <a:r>
              <a:rPr lang="zh-CN" altLang="en-US" sz="3200" b="1">
                <a:latin typeface="楷体_GB2312" pitchFamily="1" charset="-122"/>
              </a:rPr>
              <a:t>           </a:t>
            </a:r>
            <a:endParaRPr lang="zh-CN" altLang="en-US" sz="3200" b="1">
              <a:latin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文本框 63492"/>
          <p:cNvSpPr txBox="1"/>
          <p:nvPr/>
        </p:nvSpPr>
        <p:spPr>
          <a:xfrm>
            <a:off x="1325880" y="3716020"/>
            <a:ext cx="9590405" cy="264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FF3399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、能将一个问题转变成一个新问题，而新问题与原问题的</a:t>
            </a:r>
            <a:r>
              <a:rPr lang="zh-CN" altLang="en-US"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解法相同或类同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，不同的仅是处理的对象，且这些</a:t>
            </a:r>
            <a:r>
              <a:rPr lang="zh-CN" altLang="en-US"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处理对象是变化有规律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F3399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、可以通过上述转化而</a:t>
            </a:r>
            <a:r>
              <a:rPr lang="zh-CN" altLang="en-US"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使问题简化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F3399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、必须有一个明确的</a:t>
            </a:r>
            <a:r>
              <a:rPr lang="zh-CN" altLang="en-US"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递归出口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，或称</a:t>
            </a:r>
            <a:r>
              <a:rPr lang="zh-CN" altLang="en-US"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递归的边界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3495" name="矩形 63494"/>
          <p:cNvSpPr/>
          <p:nvPr/>
        </p:nvSpPr>
        <p:spPr>
          <a:xfrm>
            <a:off x="1647190" y="3056890"/>
            <a:ext cx="38150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0" hangingPunct="0">
              <a:buNone/>
            </a:pPr>
            <a:r>
              <a:rPr lang="zh-CN" altLang="en-US"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递归求解必备的三个条件</a:t>
            </a:r>
            <a:endParaRPr lang="zh-CN" altLang="en-US" sz="26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5"/>
          <p:cNvSpPr txBox="1"/>
          <p:nvPr/>
        </p:nvSpPr>
        <p:spPr>
          <a:xfrm>
            <a:off x="1981200" y="40925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10020935" cy="238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、分治法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对于一个较为复杂的问题，能够</a:t>
            </a:r>
            <a:r>
              <a:rPr lang="zh-CN" altLang="en-US" sz="3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分解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成</a:t>
            </a:r>
            <a:r>
              <a:rPr lang="zh-CN" altLang="en-US" sz="3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几个相对简单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的且</a:t>
            </a:r>
            <a:r>
              <a:rPr lang="zh-CN" altLang="en-US" sz="3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解法相同或类似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的子问题来求解，称为递归求解，这种</a:t>
            </a:r>
            <a:r>
              <a:rPr lang="zh-CN" altLang="en-US" sz="3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分解</a:t>
            </a:r>
            <a:r>
              <a:rPr lang="en-US" altLang="zh-CN" sz="3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——</a:t>
            </a:r>
            <a:r>
              <a:rPr lang="zh-CN" altLang="en-US" sz="3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求解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的策略叫做</a:t>
            </a:r>
            <a:r>
              <a:rPr lang="en-US" altLang="zh-CN" sz="30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“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分治法</a:t>
            </a:r>
            <a:r>
              <a:rPr lang="en-US" altLang="zh-CN" sz="30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”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。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25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1002093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、分治法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  <p:sp>
        <p:nvSpPr>
          <p:cNvPr id="64516" name="文本框 64515"/>
          <p:cNvSpPr txBox="1"/>
          <p:nvPr/>
        </p:nvSpPr>
        <p:spPr>
          <a:xfrm>
            <a:off x="1681480" y="1758633"/>
            <a:ext cx="8652510" cy="35356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分治法求解递归问题算法的一般形式：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void   p (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参数表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if   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(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递归结束条件 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可直接求解步骤；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基本项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else  p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 (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较小的参数 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；       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------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归纳项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7" name="矩形 64516"/>
          <p:cNvSpPr/>
          <p:nvPr/>
        </p:nvSpPr>
        <p:spPr>
          <a:xfrm>
            <a:off x="2971165" y="4527550"/>
            <a:ext cx="7802563" cy="2114550"/>
          </a:xfrm>
          <a:prstGeom prst="rect">
            <a:avLst/>
          </a:prstGeom>
          <a:solidFill>
            <a:srgbClr val="FFFFE7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	long Fact ( long n ) {</a:t>
            </a:r>
            <a:endParaRPr lang="en-US" altLang="zh-CN" sz="2800" b="1">
              <a:solidFill>
                <a:srgbClr val="CC3300"/>
              </a:solidFill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    	    if ( n</a:t>
            </a:r>
            <a:r>
              <a:rPr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 ==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 0)     return 1;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基本项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	    else   return n * Fact (n</a:t>
            </a:r>
            <a:r>
              <a:rPr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1);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归纳项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	}</a:t>
            </a:r>
            <a:endParaRPr lang="en-US" altLang="zh-CN" sz="2800" b="1">
              <a:solidFill>
                <a:srgbClr val="CC3300"/>
              </a:solidFill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6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25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1002093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、分治法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  <p:sp>
        <p:nvSpPr>
          <p:cNvPr id="68612" name="文本框 68611"/>
          <p:cNvSpPr txBox="1"/>
          <p:nvPr/>
        </p:nvSpPr>
        <p:spPr>
          <a:xfrm>
            <a:off x="1490028" y="3744595"/>
            <a:ext cx="120459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sz="3200" b="1">
                <a:solidFill>
                  <a:schemeClr val="tx1"/>
                </a:solidFill>
                <a:latin typeface="楷体_GB2312" pitchFamily="1" charset="-122"/>
              </a:rPr>
              <a:t>规则</a:t>
            </a:r>
            <a:r>
              <a:rPr lang="en-US" altLang="zh-CN" sz="3200" b="1">
                <a:solidFill>
                  <a:schemeClr val="tx1"/>
                </a:solidFill>
                <a:latin typeface="楷体_GB2312" pitchFamily="1" charset="-122"/>
              </a:rPr>
              <a:t>:</a:t>
            </a:r>
            <a:endParaRPr lang="en-US" altLang="zh-CN" sz="3200" b="1">
              <a:solidFill>
                <a:schemeClr val="tx1"/>
              </a:solidFill>
              <a:latin typeface="楷体_GB2312" pitchFamily="1" charset="-122"/>
            </a:endParaRPr>
          </a:p>
        </p:txBody>
      </p:sp>
      <p:sp>
        <p:nvSpPr>
          <p:cNvPr id="68614" name="文本框 68613"/>
          <p:cNvSpPr txBox="1"/>
          <p:nvPr/>
        </p:nvSpPr>
        <p:spPr>
          <a:xfrm>
            <a:off x="1259205" y="4446905"/>
            <a:ext cx="920369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1" charset="-122"/>
                <a:sym typeface="+mn-ea"/>
              </a:rPr>
              <a:t>(1) </a:t>
            </a:r>
            <a:r>
              <a:rPr lang="zh-CN" altLang="en-US" sz="2800" b="1">
                <a:latin typeface="楷体_GB2312" pitchFamily="1" charset="-122"/>
                <a:sym typeface="+mn-ea"/>
              </a:rPr>
              <a:t>每次只能移动一个圆盘。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楷体_GB2312" pitchFamily="1" charset="-122"/>
              </a:rPr>
              <a:t>(2) </a:t>
            </a: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</a:rPr>
              <a:t>圆盘可以插在</a:t>
            </a:r>
            <a:r>
              <a:rPr lang="en-US" altLang="zh-CN" sz="2800" b="1">
                <a:solidFill>
                  <a:schemeClr val="tx1"/>
                </a:solidFill>
                <a:latin typeface="楷体_GB2312" pitchFamily="1" charset="-122"/>
              </a:rPr>
              <a:t>A,B</a:t>
            </a: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latin typeface="楷体_GB2312" pitchFamily="1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</a:rPr>
              <a:t>中的任一塔座上。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1" charset="-122"/>
                <a:sym typeface="+mn-ea"/>
              </a:rPr>
              <a:t>(3) </a:t>
            </a:r>
            <a:r>
              <a:rPr lang="zh-CN" altLang="en-US" sz="2800" b="1">
                <a:latin typeface="楷体_GB2312" pitchFamily="1" charset="-122"/>
                <a:sym typeface="+mn-ea"/>
              </a:rPr>
              <a:t>任何时刻不可将较大圆盘压在较小圆盘之上。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</a:endParaRPr>
          </a:p>
        </p:txBody>
      </p:sp>
      <p:sp>
        <p:nvSpPr>
          <p:cNvPr id="68616" name="矩形 68615"/>
          <p:cNvSpPr/>
          <p:nvPr/>
        </p:nvSpPr>
        <p:spPr>
          <a:xfrm>
            <a:off x="1258888" y="2331085"/>
            <a:ext cx="2843212" cy="58356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buNone/>
            </a:pPr>
            <a:r>
              <a:rPr lang="en-US" altLang="zh-CN" sz="3200" b="1">
                <a:ea typeface="华文行楷" panose="02010800040101010101" pitchFamily="2" charset="-122"/>
              </a:rPr>
              <a:t>Hanoi</a:t>
            </a:r>
            <a:r>
              <a:rPr lang="zh-CN" altLang="en-US" sz="3200" b="1">
                <a:ea typeface="华文行楷" panose="02010800040101010101" pitchFamily="2" charset="-122"/>
              </a:rPr>
              <a:t>塔问题</a:t>
            </a:r>
            <a:endParaRPr lang="zh-CN" altLang="en-US" sz="3200" b="1">
              <a:ea typeface="华文行楷" panose="02010800040101010101" pitchFamily="2" charset="-122"/>
            </a:endParaRPr>
          </a:p>
        </p:txBody>
      </p:sp>
      <p:grpSp>
        <p:nvGrpSpPr>
          <p:cNvPr id="68617" name="组合 68616"/>
          <p:cNvGrpSpPr/>
          <p:nvPr/>
        </p:nvGrpSpPr>
        <p:grpSpPr>
          <a:xfrm>
            <a:off x="5409883" y="742315"/>
            <a:ext cx="4038600" cy="3276600"/>
            <a:chOff x="3161" y="548"/>
            <a:chExt cx="2544" cy="2064"/>
          </a:xfrm>
        </p:grpSpPr>
        <p:sp>
          <p:nvSpPr>
            <p:cNvPr id="68618" name="矩形 68617">
              <a:hlinkClick r:id="" action="ppaction://hlinkfile"/>
            </p:cNvPr>
            <p:cNvSpPr>
              <a:spLocks noChangeAspect="1"/>
            </p:cNvSpPr>
            <p:nvPr/>
          </p:nvSpPr>
          <p:spPr>
            <a:xfrm>
              <a:off x="3161" y="548"/>
              <a:ext cx="2544" cy="206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619" name="直接连接符 68618"/>
            <p:cNvSpPr/>
            <p:nvPr/>
          </p:nvSpPr>
          <p:spPr>
            <a:xfrm>
              <a:off x="3169" y="2505"/>
              <a:ext cx="2529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0" name="矩形 68619"/>
            <p:cNvSpPr/>
            <p:nvPr/>
          </p:nvSpPr>
          <p:spPr>
            <a:xfrm>
              <a:off x="3317" y="2248"/>
              <a:ext cx="1042" cy="257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>
                <a:buNone/>
              </a:pPr>
              <a:endParaRPr b="1"/>
            </a:p>
          </p:txBody>
        </p:sp>
        <p:sp>
          <p:nvSpPr>
            <p:cNvPr id="68621" name="矩形 68620"/>
            <p:cNvSpPr/>
            <p:nvPr/>
          </p:nvSpPr>
          <p:spPr>
            <a:xfrm>
              <a:off x="3466" y="1989"/>
              <a:ext cx="744" cy="259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>
                <a:buNone/>
              </a:pPr>
              <a:endParaRPr b="1"/>
            </a:p>
          </p:txBody>
        </p:sp>
        <p:sp>
          <p:nvSpPr>
            <p:cNvPr id="68622" name="矩形 68621"/>
            <p:cNvSpPr/>
            <p:nvPr/>
          </p:nvSpPr>
          <p:spPr>
            <a:xfrm>
              <a:off x="3615" y="1732"/>
              <a:ext cx="446" cy="257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>
                <a:buNone/>
              </a:pPr>
              <a:endParaRPr b="1"/>
            </a:p>
          </p:txBody>
        </p:sp>
        <p:sp>
          <p:nvSpPr>
            <p:cNvPr id="68623" name="矩形 68622"/>
            <p:cNvSpPr/>
            <p:nvPr/>
          </p:nvSpPr>
          <p:spPr>
            <a:xfrm>
              <a:off x="3764" y="960"/>
              <a:ext cx="148" cy="772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>
                <a:buNone/>
              </a:pPr>
              <a:endParaRPr b="1"/>
            </a:p>
          </p:txBody>
        </p:sp>
        <p:sp>
          <p:nvSpPr>
            <p:cNvPr id="68624" name="矩形 68623"/>
            <p:cNvSpPr/>
            <p:nvPr/>
          </p:nvSpPr>
          <p:spPr>
            <a:xfrm>
              <a:off x="4656" y="960"/>
              <a:ext cx="149" cy="1545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>
                <a:buNone/>
              </a:pPr>
              <a:endParaRPr b="1"/>
            </a:p>
          </p:txBody>
        </p:sp>
        <p:sp>
          <p:nvSpPr>
            <p:cNvPr id="68625" name="矩形 68624"/>
            <p:cNvSpPr/>
            <p:nvPr/>
          </p:nvSpPr>
          <p:spPr>
            <a:xfrm>
              <a:off x="5326" y="960"/>
              <a:ext cx="149" cy="1545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>
                <a:buNone/>
              </a:pPr>
              <a:endParaRPr b="1"/>
            </a:p>
          </p:txBody>
        </p:sp>
        <p:sp>
          <p:nvSpPr>
            <p:cNvPr id="68626" name="矩形 68625"/>
            <p:cNvSpPr/>
            <p:nvPr/>
          </p:nvSpPr>
          <p:spPr>
            <a:xfrm>
              <a:off x="3772" y="642"/>
              <a:ext cx="13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0" hangingPunct="0">
                <a:buNone/>
              </a:pPr>
              <a:r>
                <a:rPr lang="en-US" altLang="zh-CN" sz="3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3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627" name="矩形 68626"/>
            <p:cNvSpPr/>
            <p:nvPr/>
          </p:nvSpPr>
          <p:spPr>
            <a:xfrm>
              <a:off x="4644" y="642"/>
              <a:ext cx="13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0" hangingPunct="0">
                <a:buNone/>
              </a:pPr>
              <a:r>
                <a:rPr lang="en-US" altLang="zh-CN" sz="3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3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628" name="矩形 68627"/>
            <p:cNvSpPr/>
            <p:nvPr/>
          </p:nvSpPr>
          <p:spPr>
            <a:xfrm>
              <a:off x="5361" y="642"/>
              <a:ext cx="13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0" hangingPunct="0">
                <a:buNone/>
              </a:pPr>
              <a:r>
                <a:rPr lang="en-US" altLang="zh-CN" sz="3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altLang="zh-CN" sz="3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框 69633"/>
          <p:cNvSpPr txBox="1"/>
          <p:nvPr/>
        </p:nvSpPr>
        <p:spPr>
          <a:xfrm>
            <a:off x="6821805" y="6311583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zh-CN" sz="1400" b="0" dirty="0">
                <a:ea typeface="仿宋_GB2312" pitchFamily="1" charset="-122"/>
              </a:rPr>
              <a:t>                    </a:t>
            </a:r>
            <a:fld id="{BB962C8B-B14F-4D97-AF65-F5344CB8AC3E}" type="datetime2">
              <a:rPr lang="zh-CN" altLang="en-US" sz="1400" b="0" dirty="0">
                <a:ea typeface="仿宋_GB2312" pitchFamily="1" charset="-122"/>
              </a:rPr>
            </a:fld>
            <a:r>
              <a:rPr lang="en-US" altLang="zh-CN" sz="1400" b="0" dirty="0">
                <a:ea typeface="仿宋_GB2312" pitchFamily="1" charset="-122"/>
              </a:rPr>
              <a:t>        </a:t>
            </a:r>
            <a:endParaRPr lang="en-US" altLang="zh-CN" sz="1400" b="0" dirty="0">
              <a:ea typeface="仿宋_GB2312" pitchFamily="1" charset="-122"/>
            </a:endParaRPr>
          </a:p>
        </p:txBody>
      </p:sp>
      <p:pic>
        <p:nvPicPr>
          <p:cNvPr id="69636" name="图片 69635" descr="748154355144170406905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0520" y="183833"/>
            <a:ext cx="5003800" cy="662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7" name="矩形 69636"/>
          <p:cNvSpPr/>
          <p:nvPr/>
        </p:nvSpPr>
        <p:spPr>
          <a:xfrm>
            <a:off x="596265" y="184150"/>
            <a:ext cx="2843213" cy="57943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buNone/>
            </a:pPr>
            <a:r>
              <a:rPr lang="en-US" altLang="zh-CN" sz="3200">
                <a:ea typeface="华文行楷" panose="02010800040101010101" pitchFamily="2" charset="-122"/>
              </a:rPr>
              <a:t>Hanoi</a:t>
            </a:r>
            <a:r>
              <a:rPr lang="zh-CN" altLang="en-US" sz="3200">
                <a:ea typeface="华文行楷" panose="02010800040101010101" pitchFamily="2" charset="-122"/>
              </a:rPr>
              <a:t>塔问题</a:t>
            </a:r>
            <a:endParaRPr lang="zh-CN" altLang="en-US" sz="3200">
              <a:ea typeface="华文行楷" panose="02010800040101010101" pitchFamily="2" charset="-122"/>
            </a:endParaRPr>
          </a:p>
        </p:txBody>
      </p:sp>
      <p:sp>
        <p:nvSpPr>
          <p:cNvPr id="69638" name="文本框 69637"/>
          <p:cNvSpPr txBox="1"/>
          <p:nvPr/>
        </p:nvSpPr>
        <p:spPr>
          <a:xfrm>
            <a:off x="720725" y="1014730"/>
            <a:ext cx="4726940" cy="16510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FF0000"/>
                </a:solidFill>
                <a:uFillTx/>
              </a:rPr>
              <a:t>n = 1</a:t>
            </a:r>
            <a:r>
              <a:rPr lang="zh-CN" altLang="en-US" sz="2600" b="1">
                <a:solidFill>
                  <a:srgbClr val="FF0000"/>
                </a:solidFill>
                <a:uFillTx/>
              </a:rPr>
              <a:t>，则直接从 </a:t>
            </a:r>
            <a:r>
              <a:rPr lang="en-US" altLang="zh-CN" sz="2600" b="1">
                <a:solidFill>
                  <a:srgbClr val="FF0000"/>
                </a:solidFill>
                <a:uFillTx/>
              </a:rPr>
              <a:t>A </a:t>
            </a:r>
            <a:r>
              <a:rPr lang="zh-CN" altLang="en-US" sz="2600" b="1">
                <a:solidFill>
                  <a:srgbClr val="FF0000"/>
                </a:solidFill>
                <a:uFillTx/>
              </a:rPr>
              <a:t>移到 </a:t>
            </a:r>
            <a:r>
              <a:rPr lang="en-US" altLang="zh-CN" sz="2600" b="1">
                <a:solidFill>
                  <a:srgbClr val="FF0000"/>
                </a:solidFill>
                <a:uFillTx/>
              </a:rPr>
              <a:t>C</a:t>
            </a:r>
            <a:r>
              <a:rPr lang="zh-CN" altLang="en-US" sz="2600" b="1">
                <a:solidFill>
                  <a:srgbClr val="FF0000"/>
                </a:solidFill>
                <a:uFillTx/>
              </a:rPr>
              <a:t>。</a:t>
            </a:r>
            <a:endParaRPr lang="zh-CN" altLang="en-US" sz="2600" b="1">
              <a:solidFill>
                <a:srgbClr val="FF0000"/>
              </a:solidFill>
              <a:uFillTx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即：</a:t>
            </a:r>
            <a:r>
              <a:rPr lang="en-US" altLang="zh-CN" sz="26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n=1</a:t>
            </a:r>
            <a:r>
              <a:rPr lang="zh-CN" altLang="en-US" sz="26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，</a:t>
            </a:r>
            <a:r>
              <a:rPr lang="en-US" altLang="zh-CN" sz="26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a-&gt;c</a:t>
            </a:r>
            <a:endParaRPr lang="zh-CN" altLang="en-US" sz="2600" b="1">
              <a:solidFill>
                <a:srgbClr val="FF0000"/>
              </a:solidFill>
              <a:uFillTx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>
                <a:solidFill>
                  <a:srgbClr val="FF0000"/>
                </a:solidFill>
                <a:uFillTx/>
              </a:rPr>
              <a:t>否则   </a:t>
            </a:r>
            <a:endParaRPr lang="zh-CN" altLang="en-US" sz="2600" b="1">
              <a:solidFill>
                <a:srgbClr val="FF0000"/>
              </a:solidFill>
              <a:uFillTx/>
            </a:endParaRPr>
          </a:p>
        </p:txBody>
      </p:sp>
      <p:sp>
        <p:nvSpPr>
          <p:cNvPr id="69639" name="矩形 69638"/>
          <p:cNvSpPr/>
          <p:nvPr/>
        </p:nvSpPr>
        <p:spPr>
          <a:xfrm>
            <a:off x="384175" y="2735580"/>
            <a:ext cx="6316345" cy="3415030"/>
          </a:xfrm>
          <a:prstGeom prst="rect">
            <a:avLst/>
          </a:prstGeom>
          <a:solidFill>
            <a:srgbClr val="FFFFE7"/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（</a:t>
            </a:r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）用 </a:t>
            </a:r>
            <a:r>
              <a:rPr lang="en-US" altLang="zh-CN" sz="2400" b="1">
                <a:solidFill>
                  <a:srgbClr val="FF0000"/>
                </a:solidFill>
              </a:rPr>
              <a:t>C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做过渡，将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A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的</a:t>
            </a:r>
            <a:r>
              <a:rPr lang="en-US" altLang="zh-CN" sz="2400" b="1">
                <a:solidFill>
                  <a:srgbClr val="FF0000"/>
                </a:solidFill>
              </a:rPr>
              <a:t>(n-1)</a:t>
            </a:r>
            <a:r>
              <a:rPr lang="zh-CN" altLang="en-US" sz="2400" b="1">
                <a:solidFill>
                  <a:schemeClr val="tx1"/>
                </a:solidFill>
              </a:rPr>
              <a:t>个移到 </a:t>
            </a:r>
            <a:r>
              <a:rPr lang="en-US" altLang="zh-CN" sz="2400" b="1">
                <a:solidFill>
                  <a:srgbClr val="FF0000"/>
                </a:solidFill>
              </a:rPr>
              <a:t>B</a:t>
            </a:r>
            <a:r>
              <a:rPr lang="zh-CN" altLang="en-US" sz="2400" b="1">
                <a:solidFill>
                  <a:srgbClr val="000000"/>
                </a:solidFill>
              </a:rPr>
              <a:t>；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即：</a:t>
            </a:r>
            <a:r>
              <a:rPr lang="en-US" altLang="zh-CN" sz="2400" b="1" kern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hanoi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(n-1, a, c, b)</a:t>
            </a:r>
            <a:r>
              <a:rPr lang="zh-CN" sz="24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，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a-&gt;c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（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）将 </a:t>
            </a:r>
            <a:r>
              <a:rPr lang="en-US" altLang="zh-CN" sz="2400" b="1">
                <a:solidFill>
                  <a:srgbClr val="FF0000"/>
                </a:solidFill>
              </a:rPr>
              <a:t>A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最后一个直接移到 </a:t>
            </a:r>
            <a:r>
              <a:rPr lang="en-US" altLang="zh-CN" sz="2400" b="1">
                <a:solidFill>
                  <a:srgbClr val="FF0000"/>
                </a:solidFill>
              </a:rPr>
              <a:t>C</a:t>
            </a:r>
            <a:r>
              <a:rPr lang="zh-CN" altLang="en-US" sz="2400" b="1">
                <a:solidFill>
                  <a:schemeClr val="tx1"/>
                </a:solidFill>
              </a:rPr>
              <a:t>；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0000"/>
                </a:solidFill>
                <a:sym typeface="+mn-ea"/>
              </a:rPr>
              <a:t>即：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n=1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，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a-&gt;c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（</a:t>
            </a: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zh-CN" altLang="en-US" sz="2400" b="1">
                <a:solidFill>
                  <a:schemeClr val="tx1"/>
                </a:solidFill>
              </a:rPr>
              <a:t>）用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A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做过渡，将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B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的 </a:t>
            </a:r>
            <a:r>
              <a:rPr lang="en-US" altLang="zh-CN" sz="2400" b="1">
                <a:solidFill>
                  <a:srgbClr val="FF0000"/>
                </a:solidFill>
              </a:rPr>
              <a:t>(n-1)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个移到 </a:t>
            </a:r>
            <a:r>
              <a:rPr lang="en-US" altLang="zh-CN" sz="2400" b="1">
                <a:solidFill>
                  <a:srgbClr val="FF0000"/>
                </a:solidFill>
              </a:rPr>
              <a:t>C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0000"/>
                </a:solidFill>
                <a:sym typeface="+mn-ea"/>
              </a:rPr>
              <a:t>即：</a:t>
            </a:r>
            <a:r>
              <a:rPr lang="en-US" altLang="zh-CN" sz="2400" b="1" kern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hanoi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(n-1, b, a, c)</a:t>
            </a:r>
            <a:r>
              <a:rPr lang="zh-CN" sz="24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，</a:t>
            </a:r>
            <a:r>
              <a:rPr lang="en-US" altLang="zh-CN" sz="2400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sym typeface="+mn-ea"/>
              </a:rPr>
              <a:t>a-&gt;c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2003405" y="1153001"/>
            <a:ext cx="2681817" cy="384175"/>
          </a:xfrm>
        </p:spPr>
        <p:txBody>
          <a:bodyPr/>
          <a:lstStyle/>
          <a:p>
            <a:pPr lvl="0">
              <a:buNone/>
            </a:pPr>
            <a:fld id="{BB962C8B-B14F-4D97-AF65-F5344CB8AC3E}" type="datetime1">
              <a:rPr lang="zh-CN" altLang="x-none"/>
            </a:fld>
            <a:endParaRPr lang="zh-CN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矩形 70659"/>
          <p:cNvSpPr/>
          <p:nvPr/>
        </p:nvSpPr>
        <p:spPr>
          <a:xfrm>
            <a:off x="922973" y="1401128"/>
            <a:ext cx="7993062" cy="4965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#include&lt;iostream.h&gt;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c=0;  //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</a:t>
            </a:r>
            <a:endParaRPr lang="en-US" altLang="zh-CN" sz="24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move(char x,int n,char z){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cout&lt;&lt;++c&lt;&lt;","&lt;&lt;n&lt;&lt;","&lt;&lt;x&lt;&lt;","&lt;&lt;z&lt;&lt;endl;   }</a:t>
            </a:r>
            <a:endParaRPr lang="en-US" altLang="zh-CN" sz="24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Hanoi ( int n, char A, char B, char C ){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 n==1)  move ( A,1,C );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else{  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Hanoi ( n-1, A, C, B ); 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move ( A, n, C );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Hanoi ( n-1, B, A, C );   }    }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main(){  Hanoi ( 3, 'a', 'b', 'c');    }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1" name="矩形 70660"/>
          <p:cNvSpPr/>
          <p:nvPr/>
        </p:nvSpPr>
        <p:spPr>
          <a:xfrm>
            <a:off x="217805" y="160020"/>
            <a:ext cx="9144000" cy="953135"/>
          </a:xfrm>
          <a:prstGeom prst="rect">
            <a:avLst/>
          </a:prstGeom>
          <a:solidFill>
            <a:srgbClr val="FFFFE7"/>
          </a:solidFill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CC00CC"/>
                </a:solidFill>
                <a:latin typeface="楷体_GB2312" pitchFamily="1" charset="-122"/>
              </a:rPr>
              <a:t>跟踪程序，给出下列程序的运行结果，以深刻地理解递归的调用和返回过程</a:t>
            </a:r>
            <a:endParaRPr lang="zh-CN" altLang="en-US" sz="2800" b="1">
              <a:solidFill>
                <a:srgbClr val="CC00CC"/>
              </a:solidFill>
              <a:latin typeface="楷体_GB2312" pitchFamily="1" charset="-122"/>
            </a:endParaRPr>
          </a:p>
        </p:txBody>
      </p:sp>
      <p:pic>
        <p:nvPicPr>
          <p:cNvPr id="70662" name="图片 70661" descr="23662394144170406905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758" y="1607503"/>
            <a:ext cx="2266950" cy="4138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文本框 71682"/>
          <p:cNvSpPr txBox="1"/>
          <p:nvPr/>
        </p:nvSpPr>
        <p:spPr>
          <a:xfrm>
            <a:off x="1431925" y="6508115"/>
            <a:ext cx="4051935" cy="4743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  <a:buNone/>
            </a:pPr>
            <a:endParaRPr sz="140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685" name="文本框 71684"/>
          <p:cNvSpPr txBox="1"/>
          <p:nvPr/>
        </p:nvSpPr>
        <p:spPr>
          <a:xfrm>
            <a:off x="5130800" y="1014730"/>
            <a:ext cx="1466215" cy="58356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3,a,b,c</a:t>
            </a:r>
            <a:endParaRPr lang="en-US" altLang="zh-CN" sz="32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71687" name="组合 71686"/>
          <p:cNvGrpSpPr/>
          <p:nvPr/>
        </p:nvGrpSpPr>
        <p:grpSpPr>
          <a:xfrm>
            <a:off x="2936875" y="1552575"/>
            <a:ext cx="5864225" cy="2016760"/>
            <a:chOff x="1066" y="845"/>
            <a:chExt cx="3447" cy="1224"/>
          </a:xfrm>
        </p:grpSpPr>
        <p:grpSp>
          <p:nvGrpSpPr>
            <p:cNvPr id="71688" name="组合 71687"/>
            <p:cNvGrpSpPr/>
            <p:nvPr/>
          </p:nvGrpSpPr>
          <p:grpSpPr>
            <a:xfrm>
              <a:off x="1066" y="845"/>
              <a:ext cx="3447" cy="1125"/>
              <a:chOff x="1066" y="845"/>
              <a:chExt cx="3447" cy="1125"/>
            </a:xfrm>
          </p:grpSpPr>
          <p:sp>
            <p:nvSpPr>
              <p:cNvPr id="71689" name="直接连接符 71688"/>
              <p:cNvSpPr/>
              <p:nvPr/>
            </p:nvSpPr>
            <p:spPr>
              <a:xfrm flipH="1">
                <a:off x="1610" y="883"/>
                <a:ext cx="1043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0" name="直接连接符 71689"/>
              <p:cNvSpPr/>
              <p:nvPr/>
            </p:nvSpPr>
            <p:spPr>
              <a:xfrm>
                <a:off x="2835" y="845"/>
                <a:ext cx="0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1" name="直接连接符 71690"/>
              <p:cNvSpPr/>
              <p:nvPr/>
            </p:nvSpPr>
            <p:spPr>
              <a:xfrm>
                <a:off x="2971" y="890"/>
                <a:ext cx="1134" cy="681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2" name="文本框 71691"/>
              <p:cNvSpPr txBox="1"/>
              <p:nvPr/>
            </p:nvSpPr>
            <p:spPr>
              <a:xfrm>
                <a:off x="1066" y="1616"/>
                <a:ext cx="862" cy="354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2,a,c,b</a:t>
                </a:r>
                <a:endPara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693" name="文本框 71692"/>
              <p:cNvSpPr txBox="1"/>
              <p:nvPr/>
            </p:nvSpPr>
            <p:spPr>
              <a:xfrm>
                <a:off x="3651" y="1616"/>
                <a:ext cx="862" cy="354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2,b,a,c</a:t>
                </a:r>
                <a:endPara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694" name="椭圆 71693"/>
            <p:cNvSpPr/>
            <p:nvPr/>
          </p:nvSpPr>
          <p:spPr>
            <a:xfrm>
              <a:off x="2336" y="1616"/>
              <a:ext cx="862" cy="45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None/>
              </a:pPr>
              <a:r>
                <a:rPr lang="en-US" altLang="zh-CN" sz="3200"/>
                <a:t>③</a:t>
              </a:r>
              <a:r>
                <a:rPr lang="en-US" altLang="zh-CN" sz="3200">
                  <a:solidFill>
                    <a:srgbClr val="FF0066"/>
                  </a:solidFill>
                  <a:ea typeface="宋体" panose="02010600030101010101" pitchFamily="2" charset="-122"/>
                </a:rPr>
                <a:t>,a-&gt;c</a:t>
              </a:r>
              <a:endParaRPr lang="en-US" altLang="zh-CN" sz="320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1695" name="组合 71694"/>
          <p:cNvGrpSpPr/>
          <p:nvPr/>
        </p:nvGrpSpPr>
        <p:grpSpPr>
          <a:xfrm>
            <a:off x="1283970" y="3310890"/>
            <a:ext cx="9335770" cy="3139440"/>
            <a:chOff x="204" y="1979"/>
            <a:chExt cx="5488" cy="1905"/>
          </a:xfrm>
        </p:grpSpPr>
        <p:sp>
          <p:nvSpPr>
            <p:cNvPr id="71696" name="椭圆 71695"/>
            <p:cNvSpPr/>
            <p:nvPr/>
          </p:nvSpPr>
          <p:spPr>
            <a:xfrm>
              <a:off x="204" y="3431"/>
              <a:ext cx="862" cy="45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None/>
              </a:pPr>
              <a:r>
                <a:rPr lang="en-US" altLang="zh-CN" sz="3200"/>
                <a:t>①</a:t>
              </a:r>
              <a:r>
                <a:rPr lang="en-US" altLang="zh-CN" sz="3200">
                  <a:solidFill>
                    <a:srgbClr val="FF0066"/>
                  </a:solidFill>
                  <a:ea typeface="宋体" panose="02010600030101010101" pitchFamily="2" charset="-122"/>
                </a:rPr>
                <a:t>,a-&gt;c</a:t>
              </a:r>
              <a:endParaRPr lang="en-US" altLang="zh-CN" sz="320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1697" name="组合 71696"/>
            <p:cNvGrpSpPr/>
            <p:nvPr/>
          </p:nvGrpSpPr>
          <p:grpSpPr>
            <a:xfrm>
              <a:off x="204" y="1979"/>
              <a:ext cx="5488" cy="1905"/>
              <a:chOff x="204" y="1979"/>
              <a:chExt cx="5488" cy="1905"/>
            </a:xfrm>
          </p:grpSpPr>
          <p:sp>
            <p:nvSpPr>
              <p:cNvPr id="71698" name="直接连接符 71697"/>
              <p:cNvSpPr/>
              <p:nvPr/>
            </p:nvSpPr>
            <p:spPr>
              <a:xfrm flipH="1">
                <a:off x="385" y="2017"/>
                <a:ext cx="1043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9" name="直接连接符 71698"/>
              <p:cNvSpPr/>
              <p:nvPr/>
            </p:nvSpPr>
            <p:spPr>
              <a:xfrm>
                <a:off x="1610" y="1979"/>
                <a:ext cx="0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0" name="直接连接符 71699"/>
              <p:cNvSpPr/>
              <p:nvPr/>
            </p:nvSpPr>
            <p:spPr>
              <a:xfrm>
                <a:off x="1746" y="2024"/>
                <a:ext cx="1134" cy="681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1" name="文本框 71700"/>
              <p:cNvSpPr txBox="1"/>
              <p:nvPr/>
            </p:nvSpPr>
            <p:spPr>
              <a:xfrm>
                <a:off x="204" y="2659"/>
                <a:ext cx="862" cy="354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1,a,b,c</a:t>
                </a:r>
                <a:endPara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2" name="文本框 71701"/>
              <p:cNvSpPr txBox="1"/>
              <p:nvPr/>
            </p:nvSpPr>
            <p:spPr>
              <a:xfrm>
                <a:off x="2018" y="2659"/>
                <a:ext cx="862" cy="354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1,c,a,b</a:t>
                </a:r>
                <a:endPara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3" name="椭圆 71702"/>
              <p:cNvSpPr/>
              <p:nvPr/>
            </p:nvSpPr>
            <p:spPr>
              <a:xfrm>
                <a:off x="1111" y="2614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3200"/>
                  <a:t>②</a:t>
                </a:r>
                <a:r>
                  <a:rPr lang="en-US" altLang="zh-CN" sz="32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,a-&gt;b</a:t>
                </a:r>
                <a:endParaRPr lang="en-US" altLang="zh-CN" sz="32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4" name="直接连接符 71703"/>
              <p:cNvSpPr/>
              <p:nvPr/>
            </p:nvSpPr>
            <p:spPr>
              <a:xfrm flipH="1">
                <a:off x="3106" y="2017"/>
                <a:ext cx="1043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5" name="直接连接符 71704"/>
              <p:cNvSpPr/>
              <p:nvPr/>
            </p:nvSpPr>
            <p:spPr>
              <a:xfrm>
                <a:off x="4331" y="1979"/>
                <a:ext cx="0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6" name="直接连接符 71705"/>
              <p:cNvSpPr/>
              <p:nvPr/>
            </p:nvSpPr>
            <p:spPr>
              <a:xfrm>
                <a:off x="4467" y="2024"/>
                <a:ext cx="1134" cy="681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7" name="文本框 71706"/>
              <p:cNvSpPr txBox="1"/>
              <p:nvPr/>
            </p:nvSpPr>
            <p:spPr>
              <a:xfrm>
                <a:off x="3016" y="2659"/>
                <a:ext cx="862" cy="354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1,b,c,a</a:t>
                </a:r>
                <a:endPara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8" name="文本框 71707"/>
              <p:cNvSpPr txBox="1"/>
              <p:nvPr/>
            </p:nvSpPr>
            <p:spPr>
              <a:xfrm>
                <a:off x="4830" y="2659"/>
                <a:ext cx="862" cy="354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1,a,b,c</a:t>
                </a:r>
                <a:endPara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9" name="椭圆 71708"/>
              <p:cNvSpPr/>
              <p:nvPr/>
            </p:nvSpPr>
            <p:spPr>
              <a:xfrm>
                <a:off x="3923" y="2614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3200"/>
                  <a:t>②</a:t>
                </a:r>
                <a:r>
                  <a:rPr lang="en-US" altLang="zh-CN" sz="32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,b-&gt;c</a:t>
                </a:r>
                <a:endParaRPr lang="en-US" altLang="zh-CN" sz="32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10" name="直接连接符 71709"/>
              <p:cNvSpPr/>
              <p:nvPr/>
            </p:nvSpPr>
            <p:spPr>
              <a:xfrm>
                <a:off x="703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1" name="直接连接符 71710"/>
              <p:cNvSpPr/>
              <p:nvPr/>
            </p:nvSpPr>
            <p:spPr>
              <a:xfrm>
                <a:off x="2336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2" name="椭圆 71711"/>
              <p:cNvSpPr/>
              <p:nvPr/>
            </p:nvSpPr>
            <p:spPr>
              <a:xfrm>
                <a:off x="1837" y="3431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3200"/>
                  <a:t>①</a:t>
                </a:r>
                <a:r>
                  <a:rPr lang="en-US" altLang="zh-CN" sz="32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,c-&gt;b</a:t>
                </a:r>
                <a:endParaRPr lang="en-US" altLang="zh-CN" sz="32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13" name="直接连接符 71712"/>
              <p:cNvSpPr/>
              <p:nvPr/>
            </p:nvSpPr>
            <p:spPr>
              <a:xfrm>
                <a:off x="3515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4" name="椭圆 71713"/>
              <p:cNvSpPr/>
              <p:nvPr/>
            </p:nvSpPr>
            <p:spPr>
              <a:xfrm>
                <a:off x="3016" y="3431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3200"/>
                  <a:t>①</a:t>
                </a:r>
                <a:r>
                  <a:rPr lang="en-US" altLang="zh-CN" sz="32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,b-&gt;a</a:t>
                </a:r>
                <a:endParaRPr lang="en-US" altLang="zh-CN" sz="32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15" name="直接连接符 71714"/>
              <p:cNvSpPr/>
              <p:nvPr/>
            </p:nvSpPr>
            <p:spPr>
              <a:xfrm>
                <a:off x="5148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6" name="椭圆 71715"/>
              <p:cNvSpPr/>
              <p:nvPr/>
            </p:nvSpPr>
            <p:spPr>
              <a:xfrm>
                <a:off x="4649" y="3431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3200"/>
                  <a:t>①</a:t>
                </a:r>
                <a:r>
                  <a:rPr lang="en-US" altLang="zh-CN" sz="32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,a-&gt;c</a:t>
                </a:r>
                <a:endParaRPr lang="en-US" altLang="zh-CN" sz="32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71717" name="图片 71716" descr="[0}3QA[]8E7$RI$B6A71U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5670" y="350520"/>
            <a:ext cx="3001010" cy="2385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1363325" y="1366361"/>
            <a:ext cx="2681817" cy="384175"/>
          </a:xfrm>
        </p:spPr>
        <p:txBody>
          <a:bodyPr/>
          <a:lstStyle/>
          <a:p>
            <a:pPr lvl="0">
              <a:buNone/>
            </a:pPr>
            <a:fld id="{BB962C8B-B14F-4D97-AF65-F5344CB8AC3E}" type="datetime1">
              <a:rPr lang="zh-CN" altLang="x-none"/>
            </a:fld>
            <a:endParaRPr lang="zh-CN" altLang="x-none"/>
          </a:p>
        </p:txBody>
      </p:sp>
      <p:sp>
        <p:nvSpPr>
          <p:cNvPr id="71686" name="矩形 71685"/>
          <p:cNvSpPr/>
          <p:nvPr/>
        </p:nvSpPr>
        <p:spPr>
          <a:xfrm>
            <a:off x="3676015" y="43815"/>
            <a:ext cx="312547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1" charset="-122"/>
              </a:rPr>
              <a:t>递归调用树</a:t>
            </a:r>
            <a:endParaRPr lang="zh-CN" altLang="en-US" sz="3600" b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1" charset="-122"/>
            </a:endParaRPr>
          </a:p>
        </p:txBody>
      </p:sp>
      <p:pic>
        <p:nvPicPr>
          <p:cNvPr id="70662" name="图片 70661" descr="2366239414417040690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43815"/>
            <a:ext cx="2106930" cy="3846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25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1002093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、递归的执行过程（可利用栈的特性实现）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235075" y="1899920"/>
            <a:ext cx="83616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rPr>
              <a:t>执行</a:t>
            </a: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charset="0"/>
                <a:ea typeface="华文行楷" panose="02010800040101010101" pitchFamily="2" charset="-122"/>
                <a:cs typeface="+mn-cs"/>
                <a:sym typeface="+mn-ea"/>
              </a:rPr>
              <a:t>调用操作时，机内至少</a:t>
            </a: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rPr>
              <a:t>执行</a:t>
            </a: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charset="0"/>
                <a:ea typeface="华文行楷" panose="02010800040101010101" pitchFamily="2" charset="-122"/>
                <a:cs typeface="+mn-cs"/>
                <a:sym typeface="+mn-ea"/>
              </a:rPr>
              <a:t>如下操作：</a:t>
            </a: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charset="0"/>
              <a:ea typeface="华文行楷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615440" y="2401253"/>
            <a:ext cx="850519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保存返回地址，即压入返回地址栈；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为被调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 Narrow" panose="020B0606020202030204" charset="0"/>
                <a:ea typeface="宋体" panose="02010600030101010101" pitchFamily="2" charset="-122"/>
                <a:cs typeface="+mn-cs"/>
                <a:sym typeface="+mn-ea"/>
              </a:rPr>
              <a:t>函数准备数据：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实参值入栈，传值给形参；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转入执行被调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 Narrow" panose="020B0606020202030204" charset="0"/>
                <a:ea typeface="宋体" panose="02010600030101010101" pitchFamily="2" charset="-122"/>
                <a:cs typeface="+mn-cs"/>
                <a:sym typeface="+mn-ea"/>
              </a:rPr>
              <a:t>函数。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 Narrow" panose="020B06060202020302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2" name="Text Box 18"/>
          <p:cNvSpPr txBox="1"/>
          <p:nvPr/>
        </p:nvSpPr>
        <p:spPr>
          <a:xfrm>
            <a:off x="1236663" y="4282123"/>
            <a:ext cx="83616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57200" indent="-457200" algn="ctr">
              <a:buFont typeface="Wingdings" panose="05000000000000000000" charset="0"/>
              <a:buChar char="Ø"/>
            </a:pP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执行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返回</a:t>
            </a:r>
            <a:r>
              <a:rPr lang="zh-CN" altLang="en-US" sz="3200" b="0" dirty="0">
                <a:solidFill>
                  <a:srgbClr val="0000FF"/>
                </a:solidFill>
                <a:latin typeface="Arial Narrow" panose="020B0606020202030204" charset="0"/>
                <a:ea typeface="华文行楷" panose="02010800040101010101" pitchFamily="2" charset="-122"/>
              </a:rPr>
              <a:t>操作时，机内至少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执行</a:t>
            </a:r>
            <a:r>
              <a:rPr lang="zh-CN" altLang="en-US" sz="3200" b="0" dirty="0">
                <a:solidFill>
                  <a:srgbClr val="0000FF"/>
                </a:solidFill>
                <a:latin typeface="Arial Narrow" panose="020B0606020202030204" charset="0"/>
                <a:ea typeface="华文行楷" panose="02010800040101010101" pitchFamily="2" charset="-122"/>
              </a:rPr>
              <a:t>如下操作：</a:t>
            </a:r>
            <a:endParaRPr lang="zh-CN" altLang="en-US" sz="3200" b="0" dirty="0">
              <a:solidFill>
                <a:srgbClr val="0000FF"/>
              </a:solidFill>
              <a:latin typeface="Arial Narrow" panose="020B0606020202030204" charset="0"/>
              <a:ea typeface="华文行楷" panose="02010800040101010101" pitchFamily="2" charset="-122"/>
            </a:endParaRPr>
          </a:p>
        </p:txBody>
      </p:sp>
      <p:sp>
        <p:nvSpPr>
          <p:cNvPr id="13" name="Text Box 19"/>
          <p:cNvSpPr txBox="1"/>
          <p:nvPr/>
        </p:nvSpPr>
        <p:spPr>
          <a:xfrm>
            <a:off x="1615440" y="4719320"/>
            <a:ext cx="5287645" cy="1641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57200" indent="-457200">
              <a:lnSpc>
                <a:spcPct val="120000"/>
              </a:lnSpc>
              <a:buAutoNum type="alphaLcPeriod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幼圆" panose="02010509060101010101" pitchFamily="49" charset="-122"/>
              </a:rPr>
              <a:t>保存被调</a:t>
            </a:r>
            <a:r>
              <a:rPr lang="zh-CN" altLang="en-US" sz="2800" b="1" dirty="0">
                <a:solidFill>
                  <a:schemeClr val="tx1"/>
                </a:solidFill>
                <a:latin typeface="Arial Narrow" panose="020B0606020202030204" charset="0"/>
                <a:ea typeface="宋体" panose="02010600030101010101" pitchFamily="2" charset="-122"/>
                <a:sym typeface="幼圆" panose="02010509060101010101" pitchFamily="49" charset="-122"/>
              </a:rPr>
              <a:t>函数计算结果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幼圆" panose="02010509060101010101" pitchFamily="49" charset="-122"/>
              </a:rPr>
              <a:t>；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幼圆" panose="02010509060101010101" pitchFamily="49" charset="-122"/>
            </a:endParaRPr>
          </a:p>
          <a:p>
            <a:pPr marL="457200" indent="-457200">
              <a:lnSpc>
                <a:spcPct val="120000"/>
              </a:lnSpc>
              <a:buAutoNum type="alphaLcPeriod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幼圆" panose="02010509060101010101" pitchFamily="49" charset="-122"/>
              </a:rPr>
              <a:t>弹出栈顶（包括返回地址）；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幼圆" panose="02010509060101010101" pitchFamily="49" charset="-122"/>
            </a:endParaRPr>
          </a:p>
          <a:p>
            <a:pPr marL="457200" indent="-457200">
              <a:lnSpc>
                <a:spcPct val="120000"/>
              </a:lnSpc>
              <a:buAutoNum type="alphaLcPeriod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幼圆" panose="02010509060101010101" pitchFamily="49" charset="-122"/>
              </a:rPr>
              <a:t>按返回地址返回主调</a:t>
            </a:r>
            <a:r>
              <a:rPr lang="zh-CN" altLang="en-US" sz="2800" b="1" dirty="0">
                <a:solidFill>
                  <a:schemeClr val="tx1"/>
                </a:solidFill>
                <a:latin typeface="Arial Narrow" panose="020B0606020202030204" charset="0"/>
                <a:ea typeface="宋体" panose="02010600030101010101" pitchFamily="2" charset="-122"/>
                <a:sym typeface="幼圆" panose="02010509060101010101" pitchFamily="49" charset="-122"/>
              </a:rPr>
              <a:t>函数。</a:t>
            </a:r>
            <a:endParaRPr lang="zh-CN" altLang="en-US" sz="2800" b="1" dirty="0">
              <a:solidFill>
                <a:schemeClr val="tx1"/>
              </a:solidFill>
              <a:latin typeface="Arial Narrow" panose="020B0606020202030204" charset="0"/>
              <a:ea typeface="宋体" panose="02010600030101010101" pitchFamily="2" charset="-122"/>
              <a:sym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/>
          <p:nvPr/>
        </p:nvSpPr>
        <p:spPr>
          <a:xfrm>
            <a:off x="2533650" y="1580515"/>
            <a:ext cx="7517130" cy="4774565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rgbClr val="0037E8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algn="just" eaLnBrk="0" hangingPunct="0">
              <a:spcBef>
                <a:spcPct val="50000"/>
              </a:spcBef>
              <a:buNone/>
            </a:pP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3.1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栈和队列的定义和特点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  <a:buNone/>
            </a:pP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3.2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栈的表示和操作的实现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342900" indent="-342900" eaLnBrk="0" hangingPunct="0">
              <a:spcBef>
                <a:spcPct val="50000"/>
              </a:spcBef>
              <a:buNone/>
            </a:pP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3.3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链栈的初始化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  <a:buNone/>
            </a:pP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3.4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栈与递归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  <a:buNone/>
            </a:pP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3.5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队列的的表示和操作的实现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  <a:buNone/>
            </a:pP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3.6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案例分析与实现</a:t>
            </a:r>
            <a:endParaRPr lang="zh-CN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spcBef>
                <a:spcPct val="0"/>
              </a:spcBef>
              <a:buClrTx/>
              <a:buSzPct val="100000"/>
              <a:buFont typeface="Times New Roman" panose="02020603050405020304" pitchFamily="18" charset="0"/>
              <a:buChar char="•"/>
            </a:pPr>
            <a:endParaRPr lang="zh-CN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2701925" y="402590"/>
            <a:ext cx="64008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zh-CN" sz="4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教学内容</a:t>
            </a:r>
            <a:endParaRPr lang="zh-CN" altLang="zh-CN" sz="4400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"/>
          <p:cNvGrpSpPr/>
          <p:nvPr/>
        </p:nvGrpSpPr>
        <p:grpSpPr>
          <a:xfrm>
            <a:off x="3312160" y="3098800"/>
            <a:ext cx="1905000" cy="762000"/>
            <a:chOff x="912" y="1632"/>
            <a:chExt cx="1200" cy="480"/>
          </a:xfrm>
        </p:grpSpPr>
        <p:sp>
          <p:nvSpPr>
            <p:cNvPr id="60" name="Line 3"/>
            <p:cNvSpPr>
              <a:spLocks noChangeShapeType="1"/>
            </p:cNvSpPr>
            <p:nvPr/>
          </p:nvSpPr>
          <p:spPr bwMode="auto">
            <a:xfrm>
              <a:off x="2112" y="1632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7044" name="AutoShape 4"/>
            <p:cNvCxnSpPr>
              <a:stCxn id="76" idx="1"/>
              <a:endCxn id="60" idx="0"/>
            </p:cNvCxnSpPr>
            <p:nvPr/>
          </p:nvCxnSpPr>
          <p:spPr>
            <a:xfrm flipV="1">
              <a:off x="912" y="1632"/>
              <a:ext cx="1200" cy="48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5"/>
          <p:cNvGrpSpPr/>
          <p:nvPr/>
        </p:nvGrpSpPr>
        <p:grpSpPr>
          <a:xfrm>
            <a:off x="5217160" y="3098800"/>
            <a:ext cx="1981200" cy="762000"/>
            <a:chOff x="2112" y="1632"/>
            <a:chExt cx="1248" cy="480"/>
          </a:xfrm>
        </p:grpSpPr>
        <p:sp>
          <p:nvSpPr>
            <p:cNvPr id="63" name="Line 6"/>
            <p:cNvSpPr>
              <a:spLocks noChangeShapeType="1"/>
            </p:cNvSpPr>
            <p:nvPr/>
          </p:nvSpPr>
          <p:spPr bwMode="auto">
            <a:xfrm>
              <a:off x="3360" y="1632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7047" name="AutoShape 7"/>
            <p:cNvCxnSpPr>
              <a:stCxn id="60" idx="1"/>
              <a:endCxn id="63" idx="0"/>
            </p:cNvCxnSpPr>
            <p:nvPr/>
          </p:nvCxnSpPr>
          <p:spPr>
            <a:xfrm flipV="1">
              <a:off x="2112" y="1632"/>
              <a:ext cx="1248" cy="48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" name="Group 8"/>
          <p:cNvGrpSpPr/>
          <p:nvPr/>
        </p:nvGrpSpPr>
        <p:grpSpPr>
          <a:xfrm>
            <a:off x="7198360" y="3327400"/>
            <a:ext cx="2057400" cy="1752600"/>
            <a:chOff x="3360" y="1776"/>
            <a:chExt cx="1296" cy="1104"/>
          </a:xfrm>
        </p:grpSpPr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4656" y="1776"/>
              <a:ext cx="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7050" name="AutoShape 10"/>
            <p:cNvCxnSpPr>
              <a:stCxn id="63" idx="1"/>
              <a:endCxn id="66" idx="0"/>
            </p:cNvCxnSpPr>
            <p:nvPr/>
          </p:nvCxnSpPr>
          <p:spPr>
            <a:xfrm flipV="1">
              <a:off x="3360" y="1776"/>
              <a:ext cx="1296" cy="336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51" name="AutoShape 11"/>
            <p:cNvCxnSpPr>
              <a:stCxn id="66" idx="1"/>
              <a:endCxn id="70" idx="0"/>
            </p:cNvCxnSpPr>
            <p:nvPr/>
          </p:nvCxnSpPr>
          <p:spPr>
            <a:xfrm flipH="1" flipV="1">
              <a:off x="3360" y="2544"/>
              <a:ext cx="1296" cy="336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" name="Group 12"/>
          <p:cNvGrpSpPr/>
          <p:nvPr/>
        </p:nvGrpSpPr>
        <p:grpSpPr>
          <a:xfrm>
            <a:off x="5217160" y="4546600"/>
            <a:ext cx="1981200" cy="762000"/>
            <a:chOff x="2112" y="2544"/>
            <a:chExt cx="1248" cy="480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3360" y="2544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7054" name="AutoShape 14"/>
            <p:cNvCxnSpPr>
              <a:stCxn id="70" idx="1"/>
              <a:endCxn id="73" idx="0"/>
            </p:cNvCxnSpPr>
            <p:nvPr/>
          </p:nvCxnSpPr>
          <p:spPr>
            <a:xfrm flipH="1" flipV="1">
              <a:off x="2112" y="2544"/>
              <a:ext cx="1248" cy="48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" name="Group 15"/>
          <p:cNvGrpSpPr/>
          <p:nvPr/>
        </p:nvGrpSpPr>
        <p:grpSpPr>
          <a:xfrm>
            <a:off x="3312160" y="4546600"/>
            <a:ext cx="1905000" cy="762000"/>
            <a:chOff x="912" y="2544"/>
            <a:chExt cx="1200" cy="480"/>
          </a:xfrm>
        </p:grpSpPr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2112" y="2544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7057" name="AutoShape 17"/>
            <p:cNvCxnSpPr>
              <a:stCxn id="73" idx="1"/>
              <a:endCxn id="88" idx="0"/>
            </p:cNvCxnSpPr>
            <p:nvPr/>
          </p:nvCxnSpPr>
          <p:spPr>
            <a:xfrm flipH="1" flipV="1">
              <a:off x="912" y="2544"/>
              <a:ext cx="1200" cy="48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Text Box 18"/>
          <p:cNvSpPr txBox="1"/>
          <p:nvPr/>
        </p:nvSpPr>
        <p:spPr>
          <a:xfrm>
            <a:off x="2854960" y="3403600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"/>
                <a:ea typeface="宋体" panose="02010600030101010101" pitchFamily="2" charset="-122"/>
              </a:rPr>
              <a:t>r</a:t>
            </a:r>
            <a:endParaRPr lang="en-US" altLang="zh-CN" sz="2400" b="1" dirty="0">
              <a:solidFill>
                <a:srgbClr val="000000"/>
              </a:solidFill>
              <a:latin typeface=""/>
              <a:ea typeface="宋体" panose="02010600030101010101" pitchFamily="2" charset="-122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>
            <a:off x="3312160" y="3098800"/>
            <a:ext cx="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20"/>
          <p:cNvSpPr txBox="1"/>
          <p:nvPr/>
        </p:nvSpPr>
        <p:spPr>
          <a:xfrm>
            <a:off x="3309620" y="2717800"/>
            <a:ext cx="551815" cy="10668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"/>
                <a:ea typeface="宋体" panose="02010600030101010101" pitchFamily="2" charset="-122"/>
              </a:rPr>
              <a:t>主程序</a:t>
            </a:r>
            <a:endParaRPr lang="zh-CN" altLang="en-US" sz="2400" b="1" dirty="0">
              <a:solidFill>
                <a:srgbClr val="000000"/>
              </a:solidFill>
              <a:latin typeface=""/>
              <a:ea typeface="宋体" panose="02010600030101010101" pitchFamily="2" charset="-122"/>
            </a:endParaRPr>
          </a:p>
        </p:txBody>
      </p:sp>
      <p:grpSp>
        <p:nvGrpSpPr>
          <p:cNvPr id="78" name="Group 21"/>
          <p:cNvGrpSpPr/>
          <p:nvPr/>
        </p:nvGrpSpPr>
        <p:grpSpPr>
          <a:xfrm>
            <a:off x="6664960" y="5461000"/>
            <a:ext cx="457200" cy="1143000"/>
            <a:chOff x="3504" y="3216"/>
            <a:chExt cx="288" cy="720"/>
          </a:xfrm>
        </p:grpSpPr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504" y="3552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" pitchFamily="18" charset="0"/>
                  <a:ea typeface="宋体" panose="02010600030101010101" pitchFamily="2" charset="-122"/>
                  <a:cs typeface="+mn-cs"/>
                  <a:sym typeface="+mn-ea"/>
                </a:rPr>
                <a:t>s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 flipV="1">
              <a:off x="3504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3504" y="3744"/>
              <a:ext cx="288" cy="192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" pitchFamily="18" charset="0"/>
                  <a:ea typeface="宋体" panose="02010600030101010101" pitchFamily="2" charset="-122"/>
                  <a:cs typeface="+mn-cs"/>
                  <a:sym typeface="+mn-ea"/>
                </a:rPr>
                <a:t>r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83" name="Group 26"/>
          <p:cNvGrpSpPr/>
          <p:nvPr/>
        </p:nvGrpSpPr>
        <p:grpSpPr>
          <a:xfrm>
            <a:off x="4607560" y="5384800"/>
            <a:ext cx="457200" cy="1143000"/>
            <a:chOff x="3744" y="2544"/>
            <a:chExt cx="288" cy="720"/>
          </a:xfrm>
        </p:grpSpPr>
        <p:sp>
          <p:nvSpPr>
            <p:cNvPr id="84" name="Line 27"/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 flipV="1">
              <a:off x="4032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Rectangle 29"/>
            <p:cNvSpPr>
              <a:spLocks noChangeArrowheads="1"/>
            </p:cNvSpPr>
            <p:nvPr/>
          </p:nvSpPr>
          <p:spPr bwMode="auto">
            <a:xfrm>
              <a:off x="3744" y="3072"/>
              <a:ext cx="288" cy="192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" pitchFamily="18" charset="0"/>
                  <a:ea typeface="宋体" panose="02010600030101010101" pitchFamily="2" charset="-122"/>
                  <a:cs typeface="+mn-cs"/>
                  <a:sym typeface="+mn-ea"/>
                </a:rPr>
                <a:t>r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87" name="Group 30"/>
          <p:cNvGrpSpPr/>
          <p:nvPr/>
        </p:nvGrpSpPr>
        <p:grpSpPr>
          <a:xfrm>
            <a:off x="2626360" y="4546600"/>
            <a:ext cx="685800" cy="1143000"/>
            <a:chOff x="960" y="2640"/>
            <a:chExt cx="432" cy="720"/>
          </a:xfrm>
        </p:grpSpPr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1392" y="2640"/>
              <a:ext cx="0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7072" name="Group 32"/>
            <p:cNvGrpSpPr/>
            <p:nvPr/>
          </p:nvGrpSpPr>
          <p:grpSpPr>
            <a:xfrm>
              <a:off x="960" y="2640"/>
              <a:ext cx="288" cy="720"/>
              <a:chOff x="2784" y="3408"/>
              <a:chExt cx="288" cy="720"/>
            </a:xfrm>
          </p:grpSpPr>
          <p:sp>
            <p:nvSpPr>
              <p:cNvPr id="90" name="Line 33"/>
              <p:cNvSpPr>
                <a:spLocks noChangeShapeType="1"/>
              </p:cNvSpPr>
              <p:nvPr/>
            </p:nvSpPr>
            <p:spPr bwMode="auto">
              <a:xfrm flipV="1">
                <a:off x="2784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34"/>
              <p:cNvSpPr>
                <a:spLocks noChangeShapeType="1"/>
              </p:cNvSpPr>
              <p:nvPr/>
            </p:nvSpPr>
            <p:spPr bwMode="auto">
              <a:xfrm flipV="1">
                <a:off x="3072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7075" name="AutoShape 35"/>
              <p:cNvCxnSpPr>
                <a:stCxn id="90" idx="0"/>
                <a:endCxn id="91" idx="0"/>
              </p:cNvCxnSpPr>
              <p:nvPr/>
            </p:nvCxnSpPr>
            <p:spPr>
              <a:xfrm>
                <a:off x="2784" y="4128"/>
                <a:ext cx="288" cy="0"/>
              </a:xfrm>
              <a:prstGeom prst="straightConnector1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" name="Group 36"/>
          <p:cNvGrpSpPr/>
          <p:nvPr/>
        </p:nvGrpSpPr>
        <p:grpSpPr>
          <a:xfrm>
            <a:off x="4607560" y="1879600"/>
            <a:ext cx="1098550" cy="2136775"/>
            <a:chOff x="2208" y="960"/>
            <a:chExt cx="692" cy="1346"/>
          </a:xfrm>
        </p:grpSpPr>
        <p:grpSp>
          <p:nvGrpSpPr>
            <p:cNvPr id="87077" name="Group 37"/>
            <p:cNvGrpSpPr/>
            <p:nvPr/>
          </p:nvGrpSpPr>
          <p:grpSpPr>
            <a:xfrm>
              <a:off x="2256" y="960"/>
              <a:ext cx="288" cy="720"/>
              <a:chOff x="912" y="2976"/>
              <a:chExt cx="288" cy="720"/>
            </a:xfrm>
          </p:grpSpPr>
          <p:sp>
            <p:nvSpPr>
              <p:cNvPr id="97" name="Rectangle 38"/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88" cy="192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rgbClr val="FF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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r</a:t>
                </a:r>
                <a:endPara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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98" name="Line 39"/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Line 40"/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081" name="Text Box 41" descr="花岗岩"/>
            <p:cNvSpPr txBox="1"/>
            <p:nvPr/>
          </p:nvSpPr>
          <p:spPr>
            <a:xfrm>
              <a:off x="2208" y="2016"/>
              <a:ext cx="33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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solidFill>
                  <a:srgbClr val="000000"/>
                </a:solidFill>
                <a:latin typeface=""/>
                <a:ea typeface="宋体" panose="02010600030101010101" pitchFamily="2" charset="-122"/>
              </a:endParaRPr>
            </a:p>
          </p:txBody>
        </p:sp>
        <p:sp>
          <p:nvSpPr>
            <p:cNvPr id="87082" name="Text Box 42" descr="花岗岩"/>
            <p:cNvSpPr txBox="1"/>
            <p:nvPr/>
          </p:nvSpPr>
          <p:spPr>
            <a:xfrm>
              <a:off x="2552" y="960"/>
              <a:ext cx="348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"/>
                  <a:ea typeface="宋体" panose="02010600030101010101" pitchFamily="2" charset="-122"/>
                </a:rPr>
                <a:t>子程序</a:t>
              </a:r>
              <a:r>
                <a:rPr lang="en-US" altLang="zh-CN" sz="2400" b="1" dirty="0">
                  <a:solidFill>
                    <a:srgbClr val="000000"/>
                  </a:solidFill>
                  <a:latin typeface="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000000"/>
                </a:solidFill>
                <a:latin typeface=""/>
                <a:ea typeface="宋体" panose="02010600030101010101" pitchFamily="2" charset="-122"/>
              </a:endParaRPr>
            </a:p>
          </p:txBody>
        </p:sp>
      </p:grpSp>
      <p:grpSp>
        <p:nvGrpSpPr>
          <p:cNvPr id="100" name="Group 43"/>
          <p:cNvGrpSpPr/>
          <p:nvPr/>
        </p:nvGrpSpPr>
        <p:grpSpPr>
          <a:xfrm>
            <a:off x="6664960" y="1803400"/>
            <a:ext cx="1098550" cy="2212975"/>
            <a:chOff x="3504" y="912"/>
            <a:chExt cx="692" cy="1394"/>
          </a:xfrm>
        </p:grpSpPr>
        <p:sp>
          <p:nvSpPr>
            <p:cNvPr id="101" name="Rectangle 44"/>
            <p:cNvSpPr>
              <a:spLocks noChangeArrowheads="1"/>
            </p:cNvSpPr>
            <p:nvPr/>
          </p:nvSpPr>
          <p:spPr bwMode="auto">
            <a:xfrm>
              <a:off x="3504" y="1488"/>
              <a:ext cx="288" cy="192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" pitchFamily="18" charset="0"/>
                  <a:ea typeface="宋体" panose="02010600030101010101" pitchFamily="2" charset="-122"/>
                  <a:cs typeface="+mn-cs"/>
                  <a:sym typeface="+mn-ea"/>
                </a:rPr>
                <a:t>r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3504" y="1296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" pitchFamily="18" charset="0"/>
                  <a:ea typeface="宋体" panose="02010600030101010101" pitchFamily="2" charset="-122"/>
                  <a:cs typeface="+mn-cs"/>
                  <a:sym typeface="+mn-ea"/>
                </a:rPr>
                <a:t>s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3" name="Line 46"/>
            <p:cNvSpPr>
              <a:spLocks noChangeShapeType="1"/>
            </p:cNvSpPr>
            <p:nvPr/>
          </p:nvSpPr>
          <p:spPr bwMode="auto">
            <a:xfrm flipV="1">
              <a:off x="3504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47"/>
            <p:cNvSpPr>
              <a:spLocks noChangeShapeType="1"/>
            </p:cNvSpPr>
            <p:nvPr/>
          </p:nvSpPr>
          <p:spPr bwMode="auto">
            <a:xfrm flipV="1">
              <a:off x="3792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88" name="Text Box 48" descr="花岗岩"/>
            <p:cNvSpPr txBox="1"/>
            <p:nvPr/>
          </p:nvSpPr>
          <p:spPr>
            <a:xfrm>
              <a:off x="3504" y="2016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"/>
                  <a:ea typeface="宋体" panose="02010600030101010101" pitchFamily="2" charset="-122"/>
                </a:rPr>
                <a:t>t</a:t>
              </a:r>
              <a:endParaRPr lang="en-US" altLang="zh-CN" sz="2400" b="1" dirty="0">
                <a:solidFill>
                  <a:srgbClr val="000000"/>
                </a:solidFill>
                <a:latin typeface=""/>
                <a:ea typeface="宋体" panose="02010600030101010101" pitchFamily="2" charset="-122"/>
              </a:endParaRPr>
            </a:p>
          </p:txBody>
        </p:sp>
        <p:sp>
          <p:nvSpPr>
            <p:cNvPr id="87089" name="Text Box 49" descr="花岗岩"/>
            <p:cNvSpPr txBox="1"/>
            <p:nvPr/>
          </p:nvSpPr>
          <p:spPr>
            <a:xfrm>
              <a:off x="3848" y="912"/>
              <a:ext cx="348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"/>
                  <a:ea typeface="宋体" panose="02010600030101010101" pitchFamily="2" charset="-122"/>
                </a:rPr>
                <a:t>子程序</a:t>
              </a:r>
              <a:r>
                <a:rPr lang="en-US" altLang="zh-CN" sz="2400" b="1" dirty="0">
                  <a:solidFill>
                    <a:srgbClr val="000000"/>
                  </a:solidFill>
                  <a:latin typeface="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rgbClr val="000000"/>
                </a:solidFill>
                <a:latin typeface="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Group 50"/>
          <p:cNvGrpSpPr/>
          <p:nvPr/>
        </p:nvGrpSpPr>
        <p:grpSpPr>
          <a:xfrm>
            <a:off x="8722360" y="2032000"/>
            <a:ext cx="1098550" cy="1371600"/>
            <a:chOff x="4800" y="1056"/>
            <a:chExt cx="692" cy="864"/>
          </a:xfrm>
        </p:grpSpPr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4800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 flipV="1">
              <a:off x="5088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4800" y="1632"/>
              <a:ext cx="288" cy="192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" pitchFamily="18" charset="0"/>
                  <a:ea typeface="宋体" panose="02010600030101010101" pitchFamily="2" charset="-122"/>
                  <a:cs typeface="+mn-cs"/>
                  <a:sym typeface="+mn-ea"/>
                </a:rPr>
                <a:t>r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4800" y="1440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" pitchFamily="18" charset="0"/>
                  <a:ea typeface="宋体" panose="02010600030101010101" pitchFamily="2" charset="-122"/>
                  <a:cs typeface="+mn-cs"/>
                  <a:sym typeface="+mn-ea"/>
                </a:rPr>
                <a:t>s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12" name="Rectangle 55"/>
            <p:cNvSpPr>
              <a:spLocks noChangeArrowheads="1"/>
            </p:cNvSpPr>
            <p:nvPr/>
          </p:nvSpPr>
          <p:spPr bwMode="auto">
            <a:xfrm>
              <a:off x="4800" y="1248"/>
              <a:ext cx="288" cy="192"/>
            </a:xfrm>
            <a:prstGeom prst="rect">
              <a:avLst/>
            </a:prstGeom>
            <a:solidFill>
              <a:srgbClr val="FF6699"/>
            </a:solidFill>
            <a:ln w="1905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" pitchFamily="18" charset="0"/>
                  <a:ea typeface="宋体" panose="02010600030101010101" pitchFamily="2" charset="-122"/>
                  <a:cs typeface="+mn-cs"/>
                  <a:sym typeface="+mn-ea"/>
                </a:rPr>
                <a:t>t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7096" name="Text Box 56" descr="花岗岩"/>
            <p:cNvSpPr txBox="1"/>
            <p:nvPr/>
          </p:nvSpPr>
          <p:spPr>
            <a:xfrm>
              <a:off x="5144" y="1056"/>
              <a:ext cx="348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"/>
                  <a:ea typeface="宋体" panose="02010600030101010101" pitchFamily="2" charset="-122"/>
                </a:rPr>
                <a:t>子程序</a:t>
              </a:r>
              <a:r>
                <a:rPr lang="en-US" altLang="zh-CN" sz="2400" b="1" dirty="0">
                  <a:solidFill>
                    <a:srgbClr val="000000"/>
                  </a:solidFill>
                  <a:latin typeface="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solidFill>
                  <a:srgbClr val="000000"/>
                </a:solidFill>
                <a:latin typeface=""/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5"/>
          <p:cNvSpPr txBox="1"/>
          <p:nvPr/>
        </p:nvSpPr>
        <p:spPr>
          <a:xfrm>
            <a:off x="1981200" y="40925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1002093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、递归的执行过程（可利用栈的特性实现）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575"/>
            <a:ext cx="303022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442087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、递归算法效率分析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1683" name="文本框 71682"/>
          <p:cNvSpPr txBox="1"/>
          <p:nvPr/>
        </p:nvSpPr>
        <p:spPr>
          <a:xfrm>
            <a:off x="969645" y="7219315"/>
            <a:ext cx="3415665" cy="3981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  <a:buNone/>
            </a:pPr>
            <a:endParaRPr sz="240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685" name="文本框 71684"/>
          <p:cNvSpPr txBox="1"/>
          <p:nvPr/>
        </p:nvSpPr>
        <p:spPr>
          <a:xfrm>
            <a:off x="4455160" y="1725930"/>
            <a:ext cx="1236345" cy="4603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3,a,b,c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71687" name="组合 71686"/>
          <p:cNvGrpSpPr/>
          <p:nvPr/>
        </p:nvGrpSpPr>
        <p:grpSpPr>
          <a:xfrm>
            <a:off x="2474595" y="2263775"/>
            <a:ext cx="4943475" cy="1691005"/>
            <a:chOff x="1066" y="845"/>
            <a:chExt cx="3447" cy="1224"/>
          </a:xfrm>
        </p:grpSpPr>
        <p:grpSp>
          <p:nvGrpSpPr>
            <p:cNvPr id="71688" name="组合 71687"/>
            <p:cNvGrpSpPr/>
            <p:nvPr/>
          </p:nvGrpSpPr>
          <p:grpSpPr>
            <a:xfrm>
              <a:off x="1066" y="845"/>
              <a:ext cx="3447" cy="1161"/>
              <a:chOff x="1066" y="845"/>
              <a:chExt cx="3447" cy="1161"/>
            </a:xfrm>
          </p:grpSpPr>
          <p:sp>
            <p:nvSpPr>
              <p:cNvPr id="71689" name="直接连接符 71688"/>
              <p:cNvSpPr/>
              <p:nvPr/>
            </p:nvSpPr>
            <p:spPr>
              <a:xfrm flipH="1">
                <a:off x="1610" y="883"/>
                <a:ext cx="1043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0" name="直接连接符 71689"/>
              <p:cNvSpPr/>
              <p:nvPr/>
            </p:nvSpPr>
            <p:spPr>
              <a:xfrm>
                <a:off x="2835" y="845"/>
                <a:ext cx="0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1" name="直接连接符 71690"/>
              <p:cNvSpPr/>
              <p:nvPr/>
            </p:nvSpPr>
            <p:spPr>
              <a:xfrm>
                <a:off x="2971" y="890"/>
                <a:ext cx="1134" cy="681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2" name="文本框 71691"/>
              <p:cNvSpPr txBox="1"/>
              <p:nvPr/>
            </p:nvSpPr>
            <p:spPr>
              <a:xfrm>
                <a:off x="1066" y="1616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2,a,c,b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693" name="文本框 71692"/>
              <p:cNvSpPr txBox="1"/>
              <p:nvPr/>
            </p:nvSpPr>
            <p:spPr>
              <a:xfrm>
                <a:off x="3651" y="1656"/>
                <a:ext cx="862" cy="35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2,b,a,c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694" name="椭圆 71693"/>
            <p:cNvSpPr/>
            <p:nvPr/>
          </p:nvSpPr>
          <p:spPr>
            <a:xfrm>
              <a:off x="2336" y="1616"/>
              <a:ext cx="862" cy="45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None/>
              </a:pPr>
              <a:r>
                <a:rPr lang="en-US" altLang="zh-CN" sz="2400"/>
                <a:t>③</a:t>
              </a:r>
              <a:r>
                <a: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rPr>
                <a:t>,a-&gt;c</a:t>
              </a:r>
              <a:endParaRPr lang="en-US" altLang="zh-CN" sz="240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1695" name="组合 71694"/>
          <p:cNvGrpSpPr/>
          <p:nvPr/>
        </p:nvGrpSpPr>
        <p:grpSpPr>
          <a:xfrm>
            <a:off x="821690" y="4022090"/>
            <a:ext cx="7870190" cy="2632075"/>
            <a:chOff x="204" y="1979"/>
            <a:chExt cx="5488" cy="1905"/>
          </a:xfrm>
        </p:grpSpPr>
        <p:sp>
          <p:nvSpPr>
            <p:cNvPr id="71696" name="椭圆 71695"/>
            <p:cNvSpPr/>
            <p:nvPr/>
          </p:nvSpPr>
          <p:spPr>
            <a:xfrm>
              <a:off x="204" y="3431"/>
              <a:ext cx="862" cy="45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None/>
              </a:pPr>
              <a:r>
                <a:rPr lang="en-US" altLang="zh-CN" sz="2400"/>
                <a:t>①</a:t>
              </a:r>
              <a:r>
                <a: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rPr>
                <a:t>,a-&gt;c</a:t>
              </a:r>
              <a:endParaRPr lang="en-US" altLang="zh-CN" sz="240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1697" name="组合 71696"/>
            <p:cNvGrpSpPr/>
            <p:nvPr/>
          </p:nvGrpSpPr>
          <p:grpSpPr>
            <a:xfrm>
              <a:off x="204" y="1979"/>
              <a:ext cx="5488" cy="1905"/>
              <a:chOff x="204" y="1979"/>
              <a:chExt cx="5488" cy="1905"/>
            </a:xfrm>
          </p:grpSpPr>
          <p:sp>
            <p:nvSpPr>
              <p:cNvPr id="71698" name="直接连接符 71697"/>
              <p:cNvSpPr/>
              <p:nvPr/>
            </p:nvSpPr>
            <p:spPr>
              <a:xfrm flipH="1">
                <a:off x="627" y="2009"/>
                <a:ext cx="820" cy="647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9" name="直接连接符 71698"/>
              <p:cNvSpPr/>
              <p:nvPr/>
            </p:nvSpPr>
            <p:spPr>
              <a:xfrm>
                <a:off x="1610" y="1979"/>
                <a:ext cx="0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0" name="直接连接符 71699"/>
              <p:cNvSpPr/>
              <p:nvPr/>
            </p:nvSpPr>
            <p:spPr>
              <a:xfrm>
                <a:off x="1746" y="2024"/>
                <a:ext cx="699" cy="62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1" name="文本框 71700"/>
              <p:cNvSpPr txBox="1"/>
              <p:nvPr/>
            </p:nvSpPr>
            <p:spPr>
              <a:xfrm>
                <a:off x="204" y="2659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1,a,b,c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2" name="文本框 71701"/>
              <p:cNvSpPr txBox="1"/>
              <p:nvPr/>
            </p:nvSpPr>
            <p:spPr>
              <a:xfrm>
                <a:off x="2018" y="2659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1,c,a,b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3" name="椭圆 71702"/>
              <p:cNvSpPr/>
              <p:nvPr/>
            </p:nvSpPr>
            <p:spPr>
              <a:xfrm>
                <a:off x="1111" y="2614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②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,a-&gt;b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4" name="直接连接符 71703"/>
              <p:cNvSpPr/>
              <p:nvPr/>
            </p:nvSpPr>
            <p:spPr>
              <a:xfrm flipH="1">
                <a:off x="3369" y="2017"/>
                <a:ext cx="780" cy="638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5" name="直接连接符 71704"/>
              <p:cNvSpPr/>
              <p:nvPr/>
            </p:nvSpPr>
            <p:spPr>
              <a:xfrm>
                <a:off x="4331" y="1979"/>
                <a:ext cx="0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6" name="直接连接符 71705"/>
              <p:cNvSpPr/>
              <p:nvPr/>
            </p:nvSpPr>
            <p:spPr>
              <a:xfrm>
                <a:off x="4467" y="2024"/>
                <a:ext cx="861" cy="65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7" name="文本框 71706"/>
              <p:cNvSpPr txBox="1"/>
              <p:nvPr/>
            </p:nvSpPr>
            <p:spPr>
              <a:xfrm>
                <a:off x="3016" y="2659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1,b,c,a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8" name="文本框 71707"/>
              <p:cNvSpPr txBox="1"/>
              <p:nvPr/>
            </p:nvSpPr>
            <p:spPr>
              <a:xfrm>
                <a:off x="4830" y="2659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1,a,b,c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9" name="椭圆 71708"/>
              <p:cNvSpPr/>
              <p:nvPr/>
            </p:nvSpPr>
            <p:spPr>
              <a:xfrm>
                <a:off x="3923" y="2614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②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,b-&gt;c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10" name="直接连接符 71709"/>
              <p:cNvSpPr/>
              <p:nvPr/>
            </p:nvSpPr>
            <p:spPr>
              <a:xfrm>
                <a:off x="703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1" name="直接连接符 71710"/>
              <p:cNvSpPr/>
              <p:nvPr/>
            </p:nvSpPr>
            <p:spPr>
              <a:xfrm>
                <a:off x="2336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2" name="椭圆 71711"/>
              <p:cNvSpPr/>
              <p:nvPr/>
            </p:nvSpPr>
            <p:spPr>
              <a:xfrm>
                <a:off x="1837" y="3431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①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,c-&gt;b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13" name="直接连接符 71712"/>
              <p:cNvSpPr/>
              <p:nvPr/>
            </p:nvSpPr>
            <p:spPr>
              <a:xfrm>
                <a:off x="3515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4" name="椭圆 71713"/>
              <p:cNvSpPr/>
              <p:nvPr/>
            </p:nvSpPr>
            <p:spPr>
              <a:xfrm>
                <a:off x="3016" y="3431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①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,b-&gt;a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15" name="直接连接符 71714"/>
              <p:cNvSpPr/>
              <p:nvPr/>
            </p:nvSpPr>
            <p:spPr>
              <a:xfrm>
                <a:off x="5148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6" name="椭圆 71715"/>
              <p:cNvSpPr/>
              <p:nvPr/>
            </p:nvSpPr>
            <p:spPr>
              <a:xfrm>
                <a:off x="4649" y="3431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①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,a-&gt;c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7098665" y="619125"/>
            <a:ext cx="259080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1" charset="-122"/>
              </a:rPr>
              <a:t>主函数 ：</a:t>
            </a:r>
            <a:r>
              <a:rPr lang="en-US" altLang="zh-CN" sz="2400" b="1">
                <a:solidFill>
                  <a:srgbClr val="0000FF"/>
                </a:solidFill>
                <a:latin typeface="楷体_GB2312" pitchFamily="1" charset="-122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楷体_GB2312" pitchFamily="1" charset="-122"/>
              </a:rPr>
              <a:t>层</a:t>
            </a:r>
            <a:endParaRPr lang="zh-CN" altLang="en-US" sz="2400" b="1">
              <a:solidFill>
                <a:srgbClr val="0000FF"/>
              </a:solidFill>
              <a:latin typeface="楷体_GB2312" pitchFamily="1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0000FF"/>
                </a:solidFill>
                <a:latin typeface="楷体_GB2312" pitchFamily="1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楷体_GB2312" pitchFamily="1" charset="-122"/>
              </a:rPr>
              <a:t>次调用：</a:t>
            </a:r>
            <a:r>
              <a:rPr lang="en-US" altLang="zh-CN" sz="2400" b="1">
                <a:solidFill>
                  <a:srgbClr val="0000FF"/>
                </a:solidFill>
                <a:latin typeface="楷体_GB2312" pitchFamily="1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楷体_GB2312" pitchFamily="1" charset="-122"/>
              </a:rPr>
              <a:t>层</a:t>
            </a:r>
            <a:endParaRPr lang="zh-CN" altLang="en-US" sz="2400" b="1">
              <a:solidFill>
                <a:srgbClr val="0000FF"/>
              </a:solidFill>
              <a:latin typeface="楷体_GB2312" pitchFamily="1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0000FF"/>
                </a:solidFill>
                <a:latin typeface="楷体_GB2312" pitchFamily="1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楷体_GB2312" pitchFamily="1" charset="-122"/>
              </a:rPr>
              <a:t>次调用：</a:t>
            </a:r>
            <a:r>
              <a:rPr lang="en-US" altLang="zh-CN" sz="2400" b="1">
                <a:solidFill>
                  <a:srgbClr val="0000FF"/>
                </a:solidFill>
                <a:latin typeface="楷体_GB2312" pitchFamily="1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楷体_GB2312" pitchFamily="1" charset="-122"/>
              </a:rPr>
              <a:t>层</a:t>
            </a:r>
            <a:endParaRPr lang="zh-CN" altLang="en-US" sz="2400" b="1">
              <a:solidFill>
                <a:srgbClr val="0000FF"/>
              </a:solidFill>
              <a:latin typeface="楷体_GB2312" pitchFamily="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7195" y="162560"/>
            <a:ext cx="4185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调用次数与所在层次有关：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74757" name="矩形 74756"/>
          <p:cNvSpPr/>
          <p:nvPr/>
        </p:nvSpPr>
        <p:spPr>
          <a:xfrm>
            <a:off x="8025765" y="2310130"/>
            <a:ext cx="3117215" cy="2030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</a:rPr>
              <a:t>时间效率</a:t>
            </a:r>
            <a:r>
              <a:rPr lang="zh-CN" altLang="en-US" sz="2800" b="1">
                <a:solidFill>
                  <a:srgbClr val="0000FF"/>
                </a:solidFill>
                <a:sym typeface="+mn-ea"/>
              </a:rPr>
              <a:t>与递归树的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结点数</a:t>
            </a:r>
            <a:r>
              <a:rPr lang="zh-CN" altLang="en-US" sz="2800" b="1">
                <a:solidFill>
                  <a:srgbClr val="0000FF"/>
                </a:solidFill>
                <a:sym typeface="+mn-ea"/>
              </a:rPr>
              <a:t>成正比：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            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O(2</a:t>
            </a:r>
            <a:r>
              <a:rPr lang="en-US" altLang="zh-CN" sz="2800" b="1" baseline="30000">
                <a:solidFill>
                  <a:srgbClr val="FF0000"/>
                </a:solidFill>
                <a:sym typeface="+mn-ea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800" b="1">
              <a:solidFill>
                <a:srgbClr val="FF0000"/>
              </a:solidFill>
              <a:latin typeface="楷体_GB2312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575"/>
            <a:ext cx="303022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442087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、递归算法效率分析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1683" name="文本框 71682"/>
          <p:cNvSpPr txBox="1"/>
          <p:nvPr/>
        </p:nvSpPr>
        <p:spPr>
          <a:xfrm>
            <a:off x="969645" y="7219315"/>
            <a:ext cx="3415665" cy="3981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  <a:buNone/>
            </a:pPr>
            <a:endParaRPr sz="240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685" name="文本框 71684"/>
          <p:cNvSpPr txBox="1"/>
          <p:nvPr/>
        </p:nvSpPr>
        <p:spPr>
          <a:xfrm>
            <a:off x="4455160" y="1725930"/>
            <a:ext cx="1236345" cy="4603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3,a,b,c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71687" name="组合 71686"/>
          <p:cNvGrpSpPr/>
          <p:nvPr/>
        </p:nvGrpSpPr>
        <p:grpSpPr>
          <a:xfrm>
            <a:off x="2474595" y="2263775"/>
            <a:ext cx="4943475" cy="1691005"/>
            <a:chOff x="1066" y="845"/>
            <a:chExt cx="3447" cy="1224"/>
          </a:xfrm>
        </p:grpSpPr>
        <p:grpSp>
          <p:nvGrpSpPr>
            <p:cNvPr id="71688" name="组合 71687"/>
            <p:cNvGrpSpPr/>
            <p:nvPr/>
          </p:nvGrpSpPr>
          <p:grpSpPr>
            <a:xfrm>
              <a:off x="1066" y="845"/>
              <a:ext cx="3447" cy="1161"/>
              <a:chOff x="1066" y="845"/>
              <a:chExt cx="3447" cy="1161"/>
            </a:xfrm>
          </p:grpSpPr>
          <p:sp>
            <p:nvSpPr>
              <p:cNvPr id="71689" name="直接连接符 71688"/>
              <p:cNvSpPr/>
              <p:nvPr/>
            </p:nvSpPr>
            <p:spPr>
              <a:xfrm flipH="1">
                <a:off x="1610" y="883"/>
                <a:ext cx="1043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0" name="直接连接符 71689"/>
              <p:cNvSpPr/>
              <p:nvPr/>
            </p:nvSpPr>
            <p:spPr>
              <a:xfrm>
                <a:off x="2835" y="845"/>
                <a:ext cx="0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1" name="直接连接符 71690"/>
              <p:cNvSpPr/>
              <p:nvPr/>
            </p:nvSpPr>
            <p:spPr>
              <a:xfrm>
                <a:off x="2971" y="890"/>
                <a:ext cx="1134" cy="681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2" name="文本框 71691"/>
              <p:cNvSpPr txBox="1"/>
              <p:nvPr/>
            </p:nvSpPr>
            <p:spPr>
              <a:xfrm>
                <a:off x="1066" y="1616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2,a,c,b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693" name="文本框 71692"/>
              <p:cNvSpPr txBox="1"/>
              <p:nvPr/>
            </p:nvSpPr>
            <p:spPr>
              <a:xfrm>
                <a:off x="3651" y="1656"/>
                <a:ext cx="862" cy="35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2,b,a,c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694" name="椭圆 71693"/>
            <p:cNvSpPr/>
            <p:nvPr/>
          </p:nvSpPr>
          <p:spPr>
            <a:xfrm>
              <a:off x="2336" y="1616"/>
              <a:ext cx="862" cy="45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None/>
              </a:pPr>
              <a:r>
                <a:rPr lang="en-US" altLang="zh-CN" sz="2400"/>
                <a:t>③</a:t>
              </a:r>
              <a:r>
                <a: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rPr>
                <a:t>,a-&gt;c</a:t>
              </a:r>
              <a:endParaRPr lang="en-US" altLang="zh-CN" sz="240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1695" name="组合 71694"/>
          <p:cNvGrpSpPr/>
          <p:nvPr/>
        </p:nvGrpSpPr>
        <p:grpSpPr>
          <a:xfrm>
            <a:off x="821690" y="4022090"/>
            <a:ext cx="7870190" cy="2632075"/>
            <a:chOff x="204" y="1979"/>
            <a:chExt cx="5488" cy="1905"/>
          </a:xfrm>
        </p:grpSpPr>
        <p:sp>
          <p:nvSpPr>
            <p:cNvPr id="71696" name="椭圆 71695"/>
            <p:cNvSpPr/>
            <p:nvPr/>
          </p:nvSpPr>
          <p:spPr>
            <a:xfrm>
              <a:off x="204" y="3431"/>
              <a:ext cx="862" cy="45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None/>
              </a:pPr>
              <a:r>
                <a:rPr lang="en-US" altLang="zh-CN" sz="2400"/>
                <a:t>①</a:t>
              </a:r>
              <a:r>
                <a: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rPr>
                <a:t>,a-&gt;c</a:t>
              </a:r>
              <a:endParaRPr lang="en-US" altLang="zh-CN" sz="240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1697" name="组合 71696"/>
            <p:cNvGrpSpPr/>
            <p:nvPr/>
          </p:nvGrpSpPr>
          <p:grpSpPr>
            <a:xfrm>
              <a:off x="204" y="1979"/>
              <a:ext cx="5488" cy="1905"/>
              <a:chOff x="204" y="1979"/>
              <a:chExt cx="5488" cy="1905"/>
            </a:xfrm>
          </p:grpSpPr>
          <p:sp>
            <p:nvSpPr>
              <p:cNvPr id="71698" name="直接连接符 71697"/>
              <p:cNvSpPr/>
              <p:nvPr/>
            </p:nvSpPr>
            <p:spPr>
              <a:xfrm flipH="1">
                <a:off x="627" y="2009"/>
                <a:ext cx="820" cy="647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9" name="直接连接符 71698"/>
              <p:cNvSpPr/>
              <p:nvPr/>
            </p:nvSpPr>
            <p:spPr>
              <a:xfrm>
                <a:off x="1610" y="1979"/>
                <a:ext cx="0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0" name="直接连接符 71699"/>
              <p:cNvSpPr/>
              <p:nvPr/>
            </p:nvSpPr>
            <p:spPr>
              <a:xfrm>
                <a:off x="1746" y="2024"/>
                <a:ext cx="699" cy="62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1" name="文本框 71700"/>
              <p:cNvSpPr txBox="1"/>
              <p:nvPr/>
            </p:nvSpPr>
            <p:spPr>
              <a:xfrm>
                <a:off x="204" y="2659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1,a,b,c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2" name="文本框 71701"/>
              <p:cNvSpPr txBox="1"/>
              <p:nvPr/>
            </p:nvSpPr>
            <p:spPr>
              <a:xfrm>
                <a:off x="2018" y="2659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1,c,a,b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3" name="椭圆 71702"/>
              <p:cNvSpPr/>
              <p:nvPr/>
            </p:nvSpPr>
            <p:spPr>
              <a:xfrm>
                <a:off x="1111" y="2614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②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,a-&gt;b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4" name="直接连接符 71703"/>
              <p:cNvSpPr/>
              <p:nvPr/>
            </p:nvSpPr>
            <p:spPr>
              <a:xfrm flipH="1">
                <a:off x="3369" y="2017"/>
                <a:ext cx="780" cy="638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5" name="直接连接符 71704"/>
              <p:cNvSpPr/>
              <p:nvPr/>
            </p:nvSpPr>
            <p:spPr>
              <a:xfrm>
                <a:off x="4331" y="1979"/>
                <a:ext cx="0" cy="68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6" name="直接连接符 71705"/>
              <p:cNvSpPr/>
              <p:nvPr/>
            </p:nvSpPr>
            <p:spPr>
              <a:xfrm>
                <a:off x="4467" y="2024"/>
                <a:ext cx="861" cy="650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7" name="文本框 71706"/>
              <p:cNvSpPr txBox="1"/>
              <p:nvPr/>
            </p:nvSpPr>
            <p:spPr>
              <a:xfrm>
                <a:off x="3016" y="2659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1,b,c,a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8" name="文本框 71707"/>
              <p:cNvSpPr txBox="1"/>
              <p:nvPr/>
            </p:nvSpPr>
            <p:spPr>
              <a:xfrm>
                <a:off x="4830" y="2659"/>
                <a:ext cx="862" cy="33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1,a,b,c</a:t>
                </a:r>
                <a:endPara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09" name="椭圆 71708"/>
              <p:cNvSpPr/>
              <p:nvPr/>
            </p:nvSpPr>
            <p:spPr>
              <a:xfrm>
                <a:off x="3923" y="2614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②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,b-&gt;c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10" name="直接连接符 71709"/>
              <p:cNvSpPr/>
              <p:nvPr/>
            </p:nvSpPr>
            <p:spPr>
              <a:xfrm>
                <a:off x="703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1" name="直接连接符 71710"/>
              <p:cNvSpPr/>
              <p:nvPr/>
            </p:nvSpPr>
            <p:spPr>
              <a:xfrm>
                <a:off x="2336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2" name="椭圆 71711"/>
              <p:cNvSpPr/>
              <p:nvPr/>
            </p:nvSpPr>
            <p:spPr>
              <a:xfrm>
                <a:off x="1837" y="3431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①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,c-&gt;b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13" name="直接连接符 71712"/>
              <p:cNvSpPr/>
              <p:nvPr/>
            </p:nvSpPr>
            <p:spPr>
              <a:xfrm>
                <a:off x="3515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4" name="椭圆 71713"/>
              <p:cNvSpPr/>
              <p:nvPr/>
            </p:nvSpPr>
            <p:spPr>
              <a:xfrm>
                <a:off x="3016" y="3431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①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,b-&gt;a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1715" name="直接连接符 71714"/>
              <p:cNvSpPr/>
              <p:nvPr/>
            </p:nvSpPr>
            <p:spPr>
              <a:xfrm>
                <a:off x="5148" y="3022"/>
                <a:ext cx="0" cy="409"/>
              </a:xfrm>
              <a:prstGeom prst="line">
                <a:avLst/>
              </a:prstGeom>
              <a:ln w="1016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6" name="椭圆 71715"/>
              <p:cNvSpPr/>
              <p:nvPr/>
            </p:nvSpPr>
            <p:spPr>
              <a:xfrm>
                <a:off x="4649" y="3431"/>
                <a:ext cx="862" cy="4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CN" sz="2400"/>
                  <a:t>①</a:t>
                </a:r>
                <a:r>
                  <a:rPr lang="en-US" altLang="zh-CN" sz="2400">
                    <a:solidFill>
                      <a:srgbClr val="FF0066"/>
                    </a:solidFill>
                    <a:ea typeface="宋体" panose="02010600030101010101" pitchFamily="2" charset="-122"/>
                  </a:rPr>
                  <a:t>,a-&gt;c</a:t>
                </a:r>
                <a:endParaRPr lang="en-US" altLang="zh-CN" sz="240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7098665" y="619125"/>
            <a:ext cx="391160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0000FF"/>
                </a:solidFill>
                <a:latin typeface="楷体_GB2312" pitchFamily="1" charset="-122"/>
              </a:rPr>
              <a:t>递归函数执行时，需要建立</a:t>
            </a:r>
            <a:r>
              <a:rPr lang="en-US" altLang="zh-CN" sz="2400" b="1">
                <a:solidFill>
                  <a:srgbClr val="0000FF"/>
                </a:solidFill>
                <a:latin typeface="楷体_GB2312" pitchFamily="1" charset="-122"/>
              </a:rPr>
              <a:t>“</a:t>
            </a:r>
            <a:r>
              <a:rPr lang="zh-CN" altLang="en-US" sz="2400" b="1">
                <a:solidFill>
                  <a:srgbClr val="0000FF"/>
                </a:solidFill>
                <a:latin typeface="楷体_GB2312" pitchFamily="1" charset="-122"/>
              </a:rPr>
              <a:t>递归工作栈</a:t>
            </a:r>
            <a:r>
              <a:rPr lang="en-US" altLang="zh-CN" sz="2400" b="1">
                <a:solidFill>
                  <a:srgbClr val="0000FF"/>
                </a:solidFill>
                <a:latin typeface="楷体_GB2312" pitchFamily="1" charset="-122"/>
              </a:rPr>
              <a:t>”</a:t>
            </a:r>
            <a:r>
              <a:rPr lang="zh-CN" altLang="en-US" sz="2400" b="1">
                <a:solidFill>
                  <a:srgbClr val="0000FF"/>
                </a:solidFill>
                <a:latin typeface="楷体_GB2312" pitchFamily="1" charset="-122"/>
              </a:rPr>
              <a:t>：存储每一层递归所需信息</a:t>
            </a:r>
            <a:endParaRPr lang="zh-CN" altLang="en-US" sz="2400" b="1">
              <a:solidFill>
                <a:srgbClr val="0000FF"/>
              </a:solidFill>
              <a:latin typeface="楷体_GB2312" pitchFamily="1" charset="-122"/>
            </a:endParaRPr>
          </a:p>
        </p:txBody>
      </p:sp>
      <p:sp>
        <p:nvSpPr>
          <p:cNvPr id="74757" name="矩形 74756"/>
          <p:cNvSpPr/>
          <p:nvPr/>
        </p:nvSpPr>
        <p:spPr>
          <a:xfrm>
            <a:off x="8343265" y="2552065"/>
            <a:ext cx="2770505" cy="203009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</a:rPr>
              <a:t>空间效率</a:t>
            </a:r>
            <a:r>
              <a:rPr lang="zh-CN" altLang="en-US" sz="2800" b="1">
                <a:solidFill>
                  <a:srgbClr val="0000FF"/>
                </a:solidFill>
                <a:sym typeface="+mn-ea"/>
              </a:rPr>
              <a:t>与递归树的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深度</a:t>
            </a:r>
            <a:r>
              <a:rPr lang="zh-CN" altLang="en-US" sz="2800" b="1">
                <a:solidFill>
                  <a:srgbClr val="0000FF"/>
                </a:solidFill>
                <a:sym typeface="+mn-ea"/>
              </a:rPr>
              <a:t>成正比：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  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        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O(n)</a:t>
            </a:r>
            <a:endParaRPr lang="en-US" altLang="zh-CN" sz="2800" b="1">
              <a:solidFill>
                <a:srgbClr val="FF0000"/>
              </a:solidFill>
              <a:latin typeface="楷体_GB2312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575"/>
            <a:ext cx="303022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442087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5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、递归的优缺点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7828" name="矩形 77827"/>
          <p:cNvSpPr/>
          <p:nvPr/>
        </p:nvSpPr>
        <p:spPr>
          <a:xfrm>
            <a:off x="1366520" y="2030730"/>
            <a:ext cx="8852535" cy="345567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buNone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：结构清晰，程序易读。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lnSpc>
                <a:spcPct val="150000"/>
              </a:lnSpc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lnSpc>
                <a:spcPct val="150000"/>
              </a:lnSpc>
              <a:buNone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：每次调用要生成工作记录，保存状态信息，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lnSpc>
                <a:spcPct val="150000"/>
              </a:lnSpc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入栈；返回时要出栈，恢复状态信息。时间开销大。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9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575"/>
            <a:ext cx="303022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537400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6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、递归转换非递归（了解）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7828" name="矩形 77827"/>
          <p:cNvSpPr/>
          <p:nvPr/>
        </p:nvSpPr>
        <p:spPr>
          <a:xfrm>
            <a:off x="1388110" y="2019300"/>
            <a:ext cx="8852535" cy="345567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914400" lvl="1" indent="-457200" eaLnBrk="0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尾递归、单向递归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循环结构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lnSpc>
                <a:spcPct val="150000"/>
              </a:lnSpc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0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自用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栈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模拟系统的运行时栈</a:t>
            </a:r>
            <a:r>
              <a:rPr lang="zh-CN" altLang="zh-CN" sz="2800" b="1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（了解）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  <a:p>
            <a:pPr marL="914400" lvl="1" indent="-457200" eaLnBrk="0" hangingPunct="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575"/>
            <a:ext cx="303022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537400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6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、递归转换非递归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9876" name="矩形 79875"/>
          <p:cNvSpPr/>
          <p:nvPr/>
        </p:nvSpPr>
        <p:spPr>
          <a:xfrm>
            <a:off x="174625" y="1823085"/>
            <a:ext cx="4625975" cy="58356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尾递归</a:t>
            </a:r>
            <a:r>
              <a:rPr lang="en-US" altLang="zh-CN" sz="3200" b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3200" b="1">
                <a:solidFill>
                  <a:srgbClr val="0000FF"/>
                </a:solidFill>
              </a:rPr>
              <a:t>循环结构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79877" name="矩形 79876"/>
          <p:cNvSpPr/>
          <p:nvPr/>
        </p:nvSpPr>
        <p:spPr>
          <a:xfrm>
            <a:off x="1031240" y="2514600"/>
            <a:ext cx="8371205" cy="1555115"/>
          </a:xfrm>
          <a:prstGeom prst="rect">
            <a:avLst/>
          </a:prstGeom>
          <a:solidFill>
            <a:srgbClr val="FFFFE7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int Fib ( int  n, int  acc1, int  acc2 ){ 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// 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sym typeface="+mn-ea"/>
              </a:rPr>
              <a:t>Fibonacci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sym typeface="+mn-ea"/>
              </a:rPr>
              <a:t>数列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	if( n==0 )  return  acc1;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	return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Fib( n-1, acc2, acc1+acc2)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;    }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</p:txBody>
      </p:sp>
      <p:grpSp>
        <p:nvGrpSpPr>
          <p:cNvPr id="79878" name="组合 79877"/>
          <p:cNvGrpSpPr/>
          <p:nvPr/>
        </p:nvGrpSpPr>
        <p:grpSpPr>
          <a:xfrm>
            <a:off x="1679575" y="3092768"/>
            <a:ext cx="9658350" cy="3724275"/>
            <a:chOff x="-1072" y="935"/>
            <a:chExt cx="6084" cy="2346"/>
          </a:xfrm>
        </p:grpSpPr>
        <p:sp>
          <p:nvSpPr>
            <p:cNvPr id="79879" name="文本框 79878"/>
            <p:cNvSpPr txBox="1"/>
            <p:nvPr/>
          </p:nvSpPr>
          <p:spPr>
            <a:xfrm>
              <a:off x="-1072" y="1595"/>
              <a:ext cx="6084" cy="1686"/>
            </a:xfrm>
            <a:prstGeom prst="rect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Fib ( int n ) {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int acc1 = 0, acc2 = 1;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for( int i=0; i&lt;n; i++ ){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int t = acc1;  acc1 = acc2;  acc2 += t;    }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return acc1;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880" name="右弧形箭头 79879"/>
            <p:cNvSpPr/>
            <p:nvPr/>
          </p:nvSpPr>
          <p:spPr>
            <a:xfrm>
              <a:off x="3663" y="935"/>
              <a:ext cx="914" cy="1633"/>
            </a:xfrm>
            <a:prstGeom prst="curvedLeftArrow">
              <a:avLst>
                <a:gd name="adj1" fmla="val 35733"/>
                <a:gd name="adj2" fmla="val 71466"/>
                <a:gd name="adj3" fmla="val 33333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buNone/>
              </a:pPr>
            </a:p>
          </p:txBody>
        </p:sp>
      </p:grpSp>
      <p:sp>
        <p:nvSpPr>
          <p:cNvPr id="80902" name="矩形 80901"/>
          <p:cNvSpPr/>
          <p:nvPr/>
        </p:nvSpPr>
        <p:spPr>
          <a:xfrm>
            <a:off x="6789420" y="409258"/>
            <a:ext cx="494157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尾递归函数</a:t>
            </a:r>
            <a:r>
              <a:rPr lang="zh-CN" altLang="en-US" sz="2400" b="1"/>
              <a:t>是指函数的</a:t>
            </a:r>
            <a:r>
              <a:rPr lang="zh-CN" altLang="en-US" sz="2400" b="1">
                <a:solidFill>
                  <a:srgbClr val="FF0000"/>
                </a:solidFill>
              </a:rPr>
              <a:t>最后一个动作是调用函数本身</a:t>
            </a:r>
            <a:r>
              <a:rPr lang="zh-CN" altLang="en-US" sz="2400" b="1"/>
              <a:t>的递归函数，是递归的一种特殊情形。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575"/>
            <a:ext cx="303022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537400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6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、递归转换非递归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9876" name="矩形 79875"/>
          <p:cNvSpPr/>
          <p:nvPr/>
        </p:nvSpPr>
        <p:spPr>
          <a:xfrm>
            <a:off x="174625" y="1823085"/>
            <a:ext cx="4625975" cy="58356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单向递归</a:t>
            </a:r>
            <a:r>
              <a:rPr lang="en-US" altLang="zh-CN" sz="3200" b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3200" b="1">
                <a:solidFill>
                  <a:srgbClr val="0000FF"/>
                </a:solidFill>
              </a:rPr>
              <a:t>循环结构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79877" name="矩形 79876"/>
          <p:cNvSpPr/>
          <p:nvPr/>
        </p:nvSpPr>
        <p:spPr>
          <a:xfrm>
            <a:off x="1031240" y="2514600"/>
            <a:ext cx="8371205" cy="1555115"/>
          </a:xfrm>
          <a:prstGeom prst="rect">
            <a:avLst/>
          </a:prstGeom>
          <a:solidFill>
            <a:srgbClr val="FFFFE7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int Fib ( int  n ){ 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// 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sym typeface="+mn-ea"/>
              </a:rPr>
              <a:t>Fibonacci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sym typeface="+mn-ea"/>
              </a:rPr>
              <a:t>数列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	if( n==0 || n==1)  return  1;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	return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Fib( n-1 ) +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Fib( n-2 )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;    }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</p:txBody>
      </p:sp>
      <p:grpSp>
        <p:nvGrpSpPr>
          <p:cNvPr id="79878" name="组合 79877"/>
          <p:cNvGrpSpPr/>
          <p:nvPr/>
        </p:nvGrpSpPr>
        <p:grpSpPr>
          <a:xfrm>
            <a:off x="1679575" y="3092768"/>
            <a:ext cx="9658350" cy="3724275"/>
            <a:chOff x="-1072" y="935"/>
            <a:chExt cx="6084" cy="2346"/>
          </a:xfrm>
        </p:grpSpPr>
        <p:sp>
          <p:nvSpPr>
            <p:cNvPr id="79879" name="文本框 79878"/>
            <p:cNvSpPr txBox="1"/>
            <p:nvPr/>
          </p:nvSpPr>
          <p:spPr>
            <a:xfrm>
              <a:off x="-1072" y="1595"/>
              <a:ext cx="6084" cy="1686"/>
            </a:xfrm>
            <a:prstGeom prst="rect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 Fib ( int n ) {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int acc1 = 0, acc2 = 1;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for( int i=0; i&lt;n; i++ ){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	int t = acc1;  acc1 = acc2;  acc2 += t;    }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return acc1;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880" name="右弧形箭头 79879"/>
            <p:cNvSpPr/>
            <p:nvPr/>
          </p:nvSpPr>
          <p:spPr>
            <a:xfrm>
              <a:off x="3663" y="935"/>
              <a:ext cx="914" cy="1633"/>
            </a:xfrm>
            <a:prstGeom prst="curvedLeftArrow">
              <a:avLst>
                <a:gd name="adj1" fmla="val 35733"/>
                <a:gd name="adj2" fmla="val 71466"/>
                <a:gd name="adj3" fmla="val 33333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buNone/>
              </a:pPr>
            </a:p>
          </p:txBody>
        </p:sp>
      </p:grpSp>
      <p:sp>
        <p:nvSpPr>
          <p:cNvPr id="80902" name="矩形 80901"/>
          <p:cNvSpPr/>
          <p:nvPr/>
        </p:nvSpPr>
        <p:spPr>
          <a:xfrm>
            <a:off x="6268085" y="132398"/>
            <a:ext cx="546290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>
                <a:solidFill>
                  <a:srgbClr val="0000FF"/>
                </a:solidFill>
                <a:sym typeface="+mn-ea"/>
              </a:rPr>
              <a:t>单向递归</a:t>
            </a:r>
            <a:r>
              <a:rPr lang="zh-CN" altLang="en-US" sz="2400" b="1">
                <a:sym typeface="+mn-ea"/>
              </a:rPr>
              <a:t>：虽然有一处以上的递归调用语句，但各次递归调用语句的参数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只和主调函数</a:t>
            </a:r>
            <a:r>
              <a:rPr lang="zh-CN" altLang="en-US" sz="2400" b="1">
                <a:sym typeface="+mn-ea"/>
              </a:rPr>
              <a:t>有关，相互之间参数无关，并且这些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递归调用语句处于算法的最后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09575"/>
            <a:ext cx="303022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3.4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栈与递归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0615" y="1052830"/>
            <a:ext cx="537400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6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、递归转换非递归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79876" name="矩形 79875"/>
          <p:cNvSpPr/>
          <p:nvPr/>
        </p:nvSpPr>
        <p:spPr>
          <a:xfrm>
            <a:off x="5603875" y="763270"/>
            <a:ext cx="5597525" cy="58356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buNone/>
            </a:pPr>
            <a:r>
              <a:rPr lang="zh-CN" altLang="en-US" sz="3200" b="1">
                <a:solidFill>
                  <a:srgbClr val="0000FF"/>
                </a:solidFill>
                <a:sym typeface="+mn-ea"/>
              </a:rPr>
              <a:t>借助栈改写递归</a:t>
            </a:r>
            <a:r>
              <a:rPr lang="zh-CN" altLang="zh-CN" sz="3200" b="1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（了解）</a:t>
            </a:r>
            <a:endParaRPr lang="zh-CN" altLang="en-US" sz="3200" b="1">
              <a:solidFill>
                <a:srgbClr val="0000FF"/>
              </a:solidFill>
              <a:sym typeface="+mn-ea"/>
            </a:endParaRPr>
          </a:p>
        </p:txBody>
      </p:sp>
      <p:sp>
        <p:nvSpPr>
          <p:cNvPr id="82949" name="矩形 82948"/>
          <p:cNvSpPr/>
          <p:nvPr/>
        </p:nvSpPr>
        <p:spPr>
          <a:xfrm>
            <a:off x="680720" y="1555115"/>
            <a:ext cx="10143490" cy="540829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）设置一个工作栈存放递归工作记录（包括实参、返回地址及局部变量等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）进入非递归调用入口（即被调用程序开始处）将调用程序传来的实在参数和返回地址入栈（递归程序不可以作为主程序，因而可认为初始是被某个调用程序调用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）进入递归调用入口：当不满足递归结束条件时，逐层递归，将实参、返回地址及局部变量入栈，这一过程可用循环语句来实现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模拟递归分解的过程。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）递归结束条件满足，将到达递归出口的给定常数作为当前的函数值。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）返回处理：在栈不空的情况下，反复退出栈顶记录，根据记录中的返回地址进行题意规定的操作，即逐层计算当前函数值，直至栈空为止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模拟递归求值过程。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803400" y="668020"/>
            <a:ext cx="6428105" cy="5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、队列的抽象数据类型定义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4578" name="Text Box 6"/>
          <p:cNvSpPr txBox="1"/>
          <p:nvPr/>
        </p:nvSpPr>
        <p:spPr>
          <a:xfrm>
            <a:off x="2727325" y="1136650"/>
            <a:ext cx="10588625" cy="58464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ADT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Queue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{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6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} ADT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Queue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" name="图片 3" descr="{06UGI4Q}7[E[3R}C~A~SY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230" y="1670050"/>
            <a:ext cx="483616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768350"/>
            <a:ext cx="8831580" cy="330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、顺序队列的表示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——</a:t>
            </a:r>
            <a:r>
              <a:rPr lang="zh-CN" altLang="en-US" sz="2600" b="1" dirty="0">
                <a:solidFill>
                  <a:srgbClr val="0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利用一组地址连续的存储单</a:t>
            </a:r>
            <a:endParaRPr lang="zh-CN" altLang="en-US" sz="2600" b="1" dirty="0">
              <a:solidFill>
                <a:srgbClr val="01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600" b="1" dirty="0">
                <a:solidFill>
                  <a:srgbClr val="0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元依次存放</a:t>
            </a: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从队头到队尾的</a:t>
            </a:r>
            <a:r>
              <a:rPr lang="zh-CN" altLang="en-US" sz="2600" b="1" dirty="0">
                <a:solidFill>
                  <a:srgbClr val="01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的数据元素。</a:t>
            </a:r>
            <a:endParaRPr lang="zh-CN" altLang="en-US" b="1" dirty="0">
              <a:solidFill>
                <a:srgbClr val="01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R="0" defTabSz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noProof="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   </a:t>
            </a:r>
            <a:r>
              <a:rPr kumimoji="1" lang="zh-CN" altLang="en-US" sz="2600" b="1" noProof="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为编程方便起见，约定如下：</a:t>
            </a:r>
            <a:endParaRPr kumimoji="1" lang="en-US" altLang="zh-CN" sz="2600" b="1" kern="1200" cap="none" spc="0" normalizeH="0" noProof="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342900" marR="0" indent="-342900" defTabSz="914400">
              <a:lnSpc>
                <a:spcPct val="120000"/>
              </a:lnSpc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600" b="1" noProof="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队头指针</a:t>
            </a:r>
            <a:r>
              <a:rPr kumimoji="1" lang="en-US" altLang="zh-CN" sz="2600" b="1" noProof="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front</a:t>
            </a:r>
            <a:r>
              <a:rPr kumimoji="1" lang="zh-CN" altLang="en-US" sz="2600" b="1" noProof="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总是指向队头元素；</a:t>
            </a:r>
            <a:endParaRPr kumimoji="1" lang="en-US" altLang="zh-CN" sz="2600" b="1" kern="1200" cap="none" spc="0" normalizeH="0" noProof="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342900" marR="0" indent="-342900" defTabSz="914400">
              <a:lnSpc>
                <a:spcPct val="120000"/>
              </a:lnSpc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600" b="1" noProof="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队尾指针</a:t>
            </a:r>
            <a:r>
              <a:rPr kumimoji="1" lang="en-US" altLang="zh-CN" sz="2600" b="1" noProof="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rear</a:t>
            </a:r>
            <a:r>
              <a:rPr kumimoji="1" lang="zh-CN" altLang="en-US" sz="2600" b="1" noProof="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总是指向队尾元素的下一个位置；</a:t>
            </a:r>
            <a:endParaRPr kumimoji="1" lang="zh-CN" altLang="en-US" sz="2600" b="1" kern="1200" cap="none" spc="0" normalizeH="0" baseline="0" noProof="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defRPr/>
            </a:pPr>
            <a:endParaRPr lang="zh-CN" altLang="en-US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67" name="Group 43"/>
          <p:cNvGrpSpPr/>
          <p:nvPr/>
        </p:nvGrpSpPr>
        <p:grpSpPr>
          <a:xfrm>
            <a:off x="1944871" y="3626803"/>
            <a:ext cx="8124825" cy="2714625"/>
            <a:chOff x="144" y="1863"/>
            <a:chExt cx="3131" cy="1710"/>
          </a:xfrm>
        </p:grpSpPr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158" y="2120"/>
              <a:ext cx="2813" cy="1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 algn="just" eaLnBrk="0" hangingPunct="0">
                <a:lnSpc>
                  <a:spcPct val="120000"/>
                </a:lnSpc>
                <a:buNone/>
              </a:pPr>
              <a:r>
                <a:rPr kumimoji="1" lang="en-US" altLang="zh-CN" sz="2400" b="1" kern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Typedef struct {</a:t>
              </a:r>
              <a:endParaRPr kumimoji="1" lang="en-US" altLang="zh-CN" sz="2400" b="1" kern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  <a:p>
              <a:pPr marL="342900" indent="-342900" algn="just" eaLnBrk="0" hangingPunct="0">
                <a:lnSpc>
                  <a:spcPct val="120000"/>
                </a:lnSpc>
                <a:buNone/>
              </a:pPr>
              <a:r>
                <a:rPr kumimoji="1" lang="en-US" altLang="zh-CN" sz="2400" b="1" kern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   QElemType *base;  // 初始化的动态分配存储空间</a:t>
              </a:r>
              <a:endParaRPr kumimoji="1" lang="en-US" altLang="zh-CN" sz="2400" b="1" kern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  <a:p>
              <a:pPr marL="342900" indent="-342900" algn="just" eaLnBrk="0" hangingPunct="0">
                <a:lnSpc>
                  <a:spcPct val="120000"/>
                </a:lnSpc>
                <a:buNone/>
              </a:pPr>
              <a:r>
                <a:rPr kumimoji="1" lang="en-US" altLang="zh-CN" sz="2400" b="1" kern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   int  front;                 // 头指针   </a:t>
              </a:r>
              <a:endParaRPr kumimoji="1" lang="en-US" altLang="zh-CN" sz="2400" b="1" kern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  <a:p>
              <a:pPr marL="342900" indent="-342900" algn="just" eaLnBrk="0" hangingPunct="0">
                <a:lnSpc>
                  <a:spcPct val="120000"/>
                </a:lnSpc>
                <a:buNone/>
              </a:pPr>
              <a:r>
                <a:rPr kumimoji="1" lang="en-US" altLang="zh-CN" sz="2400" b="1" kern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   int  rear;                  // 尾指针</a:t>
              </a:r>
              <a:endParaRPr kumimoji="1" lang="en-US" altLang="zh-CN" sz="2400" b="1" kern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  <a:p>
              <a:pPr marL="342900" indent="-342900" algn="just" eaLnBrk="0" hangingPunct="0">
                <a:lnSpc>
                  <a:spcPct val="120000"/>
                </a:lnSpc>
                <a:buNone/>
              </a:pPr>
              <a:r>
                <a:rPr kumimoji="1" lang="en-US" altLang="zh-CN" sz="2400" b="1" kern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}SqQueue;  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144" y="1863"/>
              <a:ext cx="3131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marR="0" lvl="0" indent="-342900" algn="l" defTabSz="914400" rtl="0" eaLnBrk="1" fontAlgn="auto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#define  MAXSIZE  100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；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306698495626590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227965"/>
            <a:ext cx="4158615" cy="5211445"/>
          </a:xfrm>
          <a:prstGeom prst="rect">
            <a:avLst/>
          </a:prstGeom>
        </p:spPr>
      </p:pic>
      <p:pic>
        <p:nvPicPr>
          <p:cNvPr id="4" name="图片 3" descr="38e5781584fdf6f0fd6e4672348bb9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20" y="227965"/>
            <a:ext cx="5108575" cy="3740150"/>
          </a:xfrm>
          <a:prstGeom prst="rect">
            <a:avLst/>
          </a:prstGeom>
        </p:spPr>
      </p:pic>
      <p:pic>
        <p:nvPicPr>
          <p:cNvPr id="5" name="图片 4" descr="013000003224591237456266768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75" y="4323715"/>
            <a:ext cx="1450975" cy="23044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27400" y="5439410"/>
            <a:ext cx="32435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弹夹式手枪</a:t>
            </a:r>
            <a:endParaRPr lang="zh-CN" altLang="en-US" sz="4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2"/>
          <p:cNvGrpSpPr/>
          <p:nvPr/>
        </p:nvGrpSpPr>
        <p:grpSpPr>
          <a:xfrm>
            <a:off x="1102360" y="1557338"/>
            <a:ext cx="2438400" cy="2786062"/>
            <a:chOff x="275" y="1200"/>
            <a:chExt cx="1536" cy="1755"/>
          </a:xfrm>
        </p:grpSpPr>
        <p:sp>
          <p:nvSpPr>
            <p:cNvPr id="124" name="Line 3"/>
            <p:cNvSpPr>
              <a:spLocks noChangeShapeType="1"/>
            </p:cNvSpPr>
            <p:nvPr/>
          </p:nvSpPr>
          <p:spPr bwMode="auto">
            <a:xfrm>
              <a:off x="656" y="2711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Text Box 4"/>
            <p:cNvSpPr txBox="1">
              <a:spLocks noChangeArrowheads="1"/>
            </p:cNvSpPr>
            <p:nvPr/>
          </p:nvSpPr>
          <p:spPr bwMode="auto">
            <a:xfrm>
              <a:off x="275" y="2500"/>
              <a:ext cx="42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grpSp>
          <p:nvGrpSpPr>
            <p:cNvPr id="128005" name="Group 5"/>
            <p:cNvGrpSpPr/>
            <p:nvPr/>
          </p:nvGrpSpPr>
          <p:grpSpPr>
            <a:xfrm>
              <a:off x="934" y="1200"/>
              <a:ext cx="877" cy="1532"/>
              <a:chOff x="1568" y="1378"/>
              <a:chExt cx="1362" cy="1532"/>
            </a:xfrm>
          </p:grpSpPr>
          <p:grpSp>
            <p:nvGrpSpPr>
              <p:cNvPr id="128006" name="Group 6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35" name="Rectangle 7"/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4" cy="1498"/>
                </a:xfrm>
                <a:prstGeom prst="rect">
                  <a:avLst/>
                </a:prstGeom>
                <a:gradFill rotWithShape="1">
                  <a:gsLst>
                    <a:gs pos="0">
                      <a:srgbClr val="6FB4E3"/>
                    </a:gs>
                    <a:gs pos="50000">
                      <a:srgbClr val="FFFFFF"/>
                    </a:gs>
                    <a:gs pos="100000">
                      <a:srgbClr val="6FB4E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Line 8"/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7" name="Line 9"/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Line 10"/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577" y="2122"/>
                  <a:ext cx="11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0" name="Line 12"/>
                <p:cNvSpPr>
                  <a:spLocks noChangeShapeType="1"/>
                </p:cNvSpPr>
                <p:nvPr/>
              </p:nvSpPr>
              <p:spPr bwMode="auto">
                <a:xfrm>
                  <a:off x="1577" y="1622"/>
                  <a:ext cx="11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9" name="Text Box 13"/>
              <p:cNvSpPr txBox="1">
                <a:spLocks noChangeArrowheads="1"/>
              </p:cNvSpPr>
              <p:nvPr/>
            </p:nvSpPr>
            <p:spPr bwMode="auto">
              <a:xfrm>
                <a:off x="2615" y="240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1</a:t>
                </a: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130" name="Text Box 14"/>
              <p:cNvSpPr txBox="1">
                <a:spLocks noChangeArrowheads="1"/>
              </p:cNvSpPr>
              <p:nvPr/>
            </p:nvSpPr>
            <p:spPr bwMode="auto">
              <a:xfrm>
                <a:off x="2615" y="215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2</a:t>
                </a: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131" name="Text Box 15"/>
              <p:cNvSpPr txBox="1">
                <a:spLocks noChangeArrowheads="1"/>
              </p:cNvSpPr>
              <p:nvPr/>
            </p:nvSpPr>
            <p:spPr bwMode="auto">
              <a:xfrm>
                <a:off x="2615" y="1902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3</a:t>
                </a: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132" name="Text Box 16"/>
              <p:cNvSpPr txBox="1">
                <a:spLocks noChangeArrowheads="1"/>
              </p:cNvSpPr>
              <p:nvPr/>
            </p:nvSpPr>
            <p:spPr bwMode="auto">
              <a:xfrm>
                <a:off x="2615" y="164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4</a:t>
                </a: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133" name="Text Box 17"/>
              <p:cNvSpPr txBox="1">
                <a:spLocks noChangeArrowheads="1"/>
              </p:cNvSpPr>
              <p:nvPr/>
            </p:nvSpPr>
            <p:spPr bwMode="auto">
              <a:xfrm>
                <a:off x="2626" y="139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5</a:t>
                </a: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134" name="Text Box 18"/>
              <p:cNvSpPr txBox="1">
                <a:spLocks noChangeArrowheads="1"/>
              </p:cNvSpPr>
              <p:nvPr/>
            </p:nvSpPr>
            <p:spPr bwMode="auto">
              <a:xfrm>
                <a:off x="2626" y="266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0</a:t>
                </a: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</p:grpSp>
        <p:sp>
          <p:nvSpPr>
            <p:cNvPr id="127" name="Text Box 19"/>
            <p:cNvSpPr txBox="1">
              <a:spLocks noChangeArrowheads="1"/>
            </p:cNvSpPr>
            <p:nvPr/>
          </p:nvSpPr>
          <p:spPr bwMode="auto">
            <a:xfrm>
              <a:off x="1070" y="2667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队空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  <p:sp>
        <p:nvSpPr>
          <p:cNvPr id="141" name="AutoShape 20"/>
          <p:cNvSpPr/>
          <p:nvPr/>
        </p:nvSpPr>
        <p:spPr>
          <a:xfrm>
            <a:off x="1188085" y="4744404"/>
            <a:ext cx="3096259" cy="829944"/>
          </a:xfrm>
          <a:prstGeom prst="wedgeRectCallout">
            <a:avLst>
              <a:gd name="adj1" fmla="val -26847"/>
              <a:gd name="adj2" fmla="val -114208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rear: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队尾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初值为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endParaRPr lang="zh-CN" altLang="en-US" sz="24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front: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队头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初值为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endParaRPr lang="en-US" altLang="zh-CN" sz="24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142" name="Group 21"/>
          <p:cNvGrpSpPr/>
          <p:nvPr/>
        </p:nvGrpSpPr>
        <p:grpSpPr>
          <a:xfrm>
            <a:off x="3740785" y="3346450"/>
            <a:ext cx="1236663" cy="396875"/>
            <a:chOff x="1579" y="2102"/>
            <a:chExt cx="615" cy="250"/>
          </a:xfrm>
        </p:grpSpPr>
        <p:sp>
          <p:nvSpPr>
            <p:cNvPr id="143" name="Line 22"/>
            <p:cNvSpPr>
              <a:spLocks noChangeShapeType="1"/>
            </p:cNvSpPr>
            <p:nvPr/>
          </p:nvSpPr>
          <p:spPr bwMode="auto">
            <a:xfrm>
              <a:off x="1871" y="2241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Text Box 23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145" name="Group 24"/>
          <p:cNvGrpSpPr/>
          <p:nvPr/>
        </p:nvGrpSpPr>
        <p:grpSpPr>
          <a:xfrm>
            <a:off x="4988560" y="1616075"/>
            <a:ext cx="1392238" cy="2432050"/>
            <a:chOff x="1568" y="1378"/>
            <a:chExt cx="1362" cy="1532"/>
          </a:xfrm>
        </p:grpSpPr>
        <p:grpSp>
          <p:nvGrpSpPr>
            <p:cNvPr id="128025" name="Group 25"/>
            <p:cNvGrpSpPr/>
            <p:nvPr/>
          </p:nvGrpSpPr>
          <p:grpSpPr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53" name="Rectangle 26"/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4" cy="1498"/>
              </a:xfrm>
              <a:prstGeom prst="rect">
                <a:avLst/>
              </a:prstGeom>
              <a:gradFill rotWithShape="1">
                <a:gsLst>
                  <a:gs pos="0">
                    <a:srgbClr val="6FB4E3"/>
                  </a:gs>
                  <a:gs pos="50000">
                    <a:srgbClr val="FFFFFF"/>
                  </a:gs>
                  <a:gs pos="100000">
                    <a:srgbClr val="6FB4E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Line 27"/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Line 28"/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Line 29"/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Line 30"/>
              <p:cNvSpPr>
                <a:spLocks noChangeShapeType="1"/>
              </p:cNvSpPr>
              <p:nvPr/>
            </p:nvSpPr>
            <p:spPr bwMode="auto">
              <a:xfrm flipV="1">
                <a:off x="1577" y="2122"/>
                <a:ext cx="11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Line 31"/>
              <p:cNvSpPr>
                <a:spLocks noChangeShapeType="1"/>
              </p:cNvSpPr>
              <p:nvPr/>
            </p:nvSpPr>
            <p:spPr bwMode="auto">
              <a:xfrm>
                <a:off x="1577" y="1622"/>
                <a:ext cx="11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8032" name="Text Box 32"/>
            <p:cNvSpPr txBox="1"/>
            <p:nvPr/>
          </p:nvSpPr>
          <p:spPr>
            <a:xfrm>
              <a:off x="2615" y="240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3" name="Text Box 33"/>
            <p:cNvSpPr txBox="1"/>
            <p:nvPr/>
          </p:nvSpPr>
          <p:spPr>
            <a:xfrm>
              <a:off x="2615" y="2154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4" name="Text Box 34"/>
            <p:cNvSpPr txBox="1"/>
            <p:nvPr/>
          </p:nvSpPr>
          <p:spPr>
            <a:xfrm>
              <a:off x="2615" y="1902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5" name="Text Box 35"/>
            <p:cNvSpPr txBox="1"/>
            <p:nvPr/>
          </p:nvSpPr>
          <p:spPr>
            <a:xfrm>
              <a:off x="2615" y="1649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6" name="Text Box 36"/>
            <p:cNvSpPr txBox="1"/>
            <p:nvPr/>
          </p:nvSpPr>
          <p:spPr>
            <a:xfrm>
              <a:off x="2626" y="1397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7" name="Text Box 37"/>
            <p:cNvSpPr txBox="1"/>
            <p:nvPr/>
          </p:nvSpPr>
          <p:spPr>
            <a:xfrm>
              <a:off x="2626" y="2660"/>
              <a:ext cx="3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9" name="Text Box 38"/>
          <p:cNvSpPr txBox="1"/>
          <p:nvPr/>
        </p:nvSpPr>
        <p:spPr>
          <a:xfrm>
            <a:off x="5170488" y="3932238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入队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0" name="Text Box 39"/>
          <p:cNvSpPr txBox="1"/>
          <p:nvPr/>
        </p:nvSpPr>
        <p:spPr>
          <a:xfrm>
            <a:off x="5442585" y="364490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1" name="Group 40"/>
          <p:cNvGrpSpPr/>
          <p:nvPr/>
        </p:nvGrpSpPr>
        <p:grpSpPr>
          <a:xfrm>
            <a:off x="6849110" y="3646488"/>
            <a:ext cx="1192213" cy="396875"/>
            <a:chOff x="3784" y="1550"/>
            <a:chExt cx="606" cy="230"/>
          </a:xfrm>
        </p:grpSpPr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Text Box 42"/>
            <p:cNvSpPr txBox="1">
              <a:spLocks noChangeArrowheads="1"/>
            </p:cNvSpPr>
            <p:nvPr/>
          </p:nvSpPr>
          <p:spPr bwMode="auto">
            <a:xfrm>
              <a:off x="3784" y="1550"/>
              <a:ext cx="3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164" name="Text Box 43"/>
          <p:cNvSpPr txBox="1"/>
          <p:nvPr/>
        </p:nvSpPr>
        <p:spPr>
          <a:xfrm>
            <a:off x="8251826" y="3867151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5" name="AutoShape 44"/>
          <p:cNvSpPr/>
          <p:nvPr/>
        </p:nvSpPr>
        <p:spPr>
          <a:xfrm>
            <a:off x="6238142" y="834862"/>
            <a:ext cx="1113988" cy="649615"/>
          </a:xfrm>
          <a:prstGeom prst="wedgeEllipseCallout">
            <a:avLst>
              <a:gd name="adj1" fmla="val -71884"/>
              <a:gd name="adj2" fmla="val 76838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队满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6" name="Text Box 45"/>
          <p:cNvSpPr txBox="1"/>
          <p:nvPr/>
        </p:nvSpPr>
        <p:spPr>
          <a:xfrm>
            <a:off x="5421948" y="3257550"/>
            <a:ext cx="35401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" name="Text Box 46"/>
          <p:cNvSpPr txBox="1"/>
          <p:nvPr/>
        </p:nvSpPr>
        <p:spPr>
          <a:xfrm>
            <a:off x="5415598" y="2841625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" name="Text Box 47"/>
          <p:cNvSpPr txBox="1"/>
          <p:nvPr/>
        </p:nvSpPr>
        <p:spPr>
          <a:xfrm>
            <a:off x="5421948" y="242570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" name="Text Box 48"/>
          <p:cNvSpPr txBox="1"/>
          <p:nvPr/>
        </p:nvSpPr>
        <p:spPr>
          <a:xfrm>
            <a:off x="5415598" y="2009775"/>
            <a:ext cx="35401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" name="Text Box 49"/>
          <p:cNvSpPr txBox="1"/>
          <p:nvPr/>
        </p:nvSpPr>
        <p:spPr>
          <a:xfrm>
            <a:off x="5415598" y="1628775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1" name="Group 50"/>
          <p:cNvGrpSpPr/>
          <p:nvPr/>
        </p:nvGrpSpPr>
        <p:grpSpPr>
          <a:xfrm>
            <a:off x="3740785" y="2940050"/>
            <a:ext cx="1236663" cy="396875"/>
            <a:chOff x="1579" y="2102"/>
            <a:chExt cx="615" cy="250"/>
          </a:xfrm>
        </p:grpSpPr>
        <p:sp>
          <p:nvSpPr>
            <p:cNvPr id="172" name="Line 51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Text Box 52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174" name="Group 53"/>
          <p:cNvGrpSpPr/>
          <p:nvPr/>
        </p:nvGrpSpPr>
        <p:grpSpPr>
          <a:xfrm>
            <a:off x="3745548" y="2579688"/>
            <a:ext cx="1236662" cy="396875"/>
            <a:chOff x="1579" y="2102"/>
            <a:chExt cx="615" cy="250"/>
          </a:xfrm>
        </p:grpSpPr>
        <p:sp>
          <p:nvSpPr>
            <p:cNvPr id="175" name="Line 54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177" name="Group 56"/>
          <p:cNvGrpSpPr/>
          <p:nvPr/>
        </p:nvGrpSpPr>
        <p:grpSpPr>
          <a:xfrm>
            <a:off x="3740785" y="2184400"/>
            <a:ext cx="1236663" cy="396875"/>
            <a:chOff x="1579" y="2102"/>
            <a:chExt cx="615" cy="250"/>
          </a:xfrm>
        </p:grpSpPr>
        <p:sp>
          <p:nvSpPr>
            <p:cNvPr id="178" name="Line 57"/>
            <p:cNvSpPr>
              <a:spLocks noChangeShapeType="1"/>
            </p:cNvSpPr>
            <p:nvPr/>
          </p:nvSpPr>
          <p:spPr bwMode="auto">
            <a:xfrm>
              <a:off x="1876" y="2241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Text Box 58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180" name="Group 59"/>
          <p:cNvGrpSpPr/>
          <p:nvPr/>
        </p:nvGrpSpPr>
        <p:grpSpPr>
          <a:xfrm>
            <a:off x="3745548" y="1774825"/>
            <a:ext cx="1236662" cy="396875"/>
            <a:chOff x="1579" y="2102"/>
            <a:chExt cx="615" cy="250"/>
          </a:xfrm>
        </p:grpSpPr>
        <p:sp>
          <p:nvSpPr>
            <p:cNvPr id="181" name="Line 60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183" name="Group 62"/>
          <p:cNvGrpSpPr/>
          <p:nvPr/>
        </p:nvGrpSpPr>
        <p:grpSpPr>
          <a:xfrm>
            <a:off x="3734435" y="1389063"/>
            <a:ext cx="1236663" cy="396875"/>
            <a:chOff x="1579" y="2102"/>
            <a:chExt cx="615" cy="250"/>
          </a:xfrm>
        </p:grpSpPr>
        <p:sp>
          <p:nvSpPr>
            <p:cNvPr id="184" name="Line 63"/>
            <p:cNvSpPr>
              <a:spLocks noChangeShapeType="1"/>
            </p:cNvSpPr>
            <p:nvPr/>
          </p:nvSpPr>
          <p:spPr bwMode="auto">
            <a:xfrm>
              <a:off x="1874" y="2241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Text Box 64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186" name="Group 121"/>
          <p:cNvGrpSpPr/>
          <p:nvPr/>
        </p:nvGrpSpPr>
        <p:grpSpPr>
          <a:xfrm>
            <a:off x="8050848" y="1557338"/>
            <a:ext cx="1392237" cy="2432050"/>
            <a:chOff x="4377" y="981"/>
            <a:chExt cx="877" cy="1532"/>
          </a:xfrm>
        </p:grpSpPr>
        <p:grpSp>
          <p:nvGrpSpPr>
            <p:cNvPr id="128066" name="Group 66"/>
            <p:cNvGrpSpPr/>
            <p:nvPr/>
          </p:nvGrpSpPr>
          <p:grpSpPr>
            <a:xfrm>
              <a:off x="4377" y="981"/>
              <a:ext cx="877" cy="1532"/>
              <a:chOff x="1568" y="1378"/>
              <a:chExt cx="1362" cy="1532"/>
            </a:xfrm>
          </p:grpSpPr>
          <p:grpSp>
            <p:nvGrpSpPr>
              <p:cNvPr id="128067" name="Group 67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201" name="Rectangle 68"/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4" cy="1498"/>
                </a:xfrm>
                <a:prstGeom prst="rect">
                  <a:avLst/>
                </a:prstGeom>
                <a:gradFill rotWithShape="1">
                  <a:gsLst>
                    <a:gs pos="0">
                      <a:srgbClr val="6FB4E3"/>
                    </a:gs>
                    <a:gs pos="50000">
                      <a:srgbClr val="FFFFFF"/>
                    </a:gs>
                    <a:gs pos="100000">
                      <a:srgbClr val="6FB4E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2" name="Line 69"/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3" name="Line 70"/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4" name="Line 71"/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5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577" y="2122"/>
                  <a:ext cx="11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6" name="Line 73"/>
                <p:cNvSpPr>
                  <a:spLocks noChangeShapeType="1"/>
                </p:cNvSpPr>
                <p:nvPr/>
              </p:nvSpPr>
              <p:spPr bwMode="auto">
                <a:xfrm>
                  <a:off x="1577" y="1622"/>
                  <a:ext cx="11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8074" name="Text Box 74"/>
              <p:cNvSpPr txBox="1"/>
              <p:nvPr/>
            </p:nvSpPr>
            <p:spPr>
              <a:xfrm>
                <a:off x="2615" y="240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75" name="Text Box 75"/>
              <p:cNvSpPr txBox="1"/>
              <p:nvPr/>
            </p:nvSpPr>
            <p:spPr>
              <a:xfrm>
                <a:off x="2615" y="2154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76" name="Text Box 76"/>
              <p:cNvSpPr txBox="1"/>
              <p:nvPr/>
            </p:nvSpPr>
            <p:spPr>
              <a:xfrm>
                <a:off x="2615" y="1902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77" name="Text Box 77"/>
              <p:cNvSpPr txBox="1"/>
              <p:nvPr/>
            </p:nvSpPr>
            <p:spPr>
              <a:xfrm>
                <a:off x="2615" y="1649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78" name="Text Box 78"/>
              <p:cNvSpPr txBox="1"/>
              <p:nvPr/>
            </p:nvSpPr>
            <p:spPr>
              <a:xfrm>
                <a:off x="2626" y="1397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079" name="Text Box 79"/>
              <p:cNvSpPr txBox="1"/>
              <p:nvPr/>
            </p:nvSpPr>
            <p:spPr>
              <a:xfrm>
                <a:off x="2626" y="2660"/>
                <a:ext cx="3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8080" name="Text Box 80"/>
            <p:cNvSpPr txBox="1"/>
            <p:nvPr/>
          </p:nvSpPr>
          <p:spPr>
            <a:xfrm>
              <a:off x="4604" y="2251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81" name="Text Box 81"/>
            <p:cNvSpPr txBox="1"/>
            <p:nvPr/>
          </p:nvSpPr>
          <p:spPr>
            <a:xfrm>
              <a:off x="4632" y="1997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82" name="Text Box 82"/>
            <p:cNvSpPr txBox="1"/>
            <p:nvPr/>
          </p:nvSpPr>
          <p:spPr>
            <a:xfrm>
              <a:off x="4649" y="175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83" name="Text Box 83"/>
            <p:cNvSpPr txBox="1"/>
            <p:nvPr/>
          </p:nvSpPr>
          <p:spPr>
            <a:xfrm>
              <a:off x="4632" y="1509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84" name="Text Box 84"/>
            <p:cNvSpPr txBox="1"/>
            <p:nvPr/>
          </p:nvSpPr>
          <p:spPr>
            <a:xfrm>
              <a:off x="4649" y="1253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85" name="Text Box 85"/>
            <p:cNvSpPr txBox="1"/>
            <p:nvPr/>
          </p:nvSpPr>
          <p:spPr>
            <a:xfrm>
              <a:off x="4637" y="984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7" name="Group 86"/>
          <p:cNvGrpSpPr/>
          <p:nvPr/>
        </p:nvGrpSpPr>
        <p:grpSpPr>
          <a:xfrm>
            <a:off x="6871335" y="1658938"/>
            <a:ext cx="1192213" cy="396875"/>
            <a:chOff x="3784" y="1550"/>
            <a:chExt cx="606" cy="230"/>
          </a:xfrm>
        </p:grpSpPr>
        <p:sp>
          <p:nvSpPr>
            <p:cNvPr id="208" name="Line 87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Text Box 88"/>
            <p:cNvSpPr txBox="1">
              <a:spLocks noChangeArrowheads="1"/>
            </p:cNvSpPr>
            <p:nvPr/>
          </p:nvSpPr>
          <p:spPr bwMode="auto">
            <a:xfrm>
              <a:off x="3784" y="1550"/>
              <a:ext cx="3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210" name="Group 89"/>
          <p:cNvGrpSpPr/>
          <p:nvPr/>
        </p:nvGrpSpPr>
        <p:grpSpPr>
          <a:xfrm>
            <a:off x="6860223" y="2465388"/>
            <a:ext cx="1192212" cy="396875"/>
            <a:chOff x="3784" y="1550"/>
            <a:chExt cx="606" cy="230"/>
          </a:xfrm>
        </p:grpSpPr>
        <p:sp>
          <p:nvSpPr>
            <p:cNvPr id="211" name="Line 90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Text Box 91"/>
            <p:cNvSpPr txBox="1">
              <a:spLocks noChangeArrowheads="1"/>
            </p:cNvSpPr>
            <p:nvPr/>
          </p:nvSpPr>
          <p:spPr bwMode="auto">
            <a:xfrm>
              <a:off x="3784" y="1550"/>
              <a:ext cx="3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213" name="Group 92"/>
          <p:cNvGrpSpPr/>
          <p:nvPr/>
        </p:nvGrpSpPr>
        <p:grpSpPr>
          <a:xfrm>
            <a:off x="6864985" y="2828925"/>
            <a:ext cx="1192213" cy="396875"/>
            <a:chOff x="3784" y="1550"/>
            <a:chExt cx="606" cy="230"/>
          </a:xfrm>
        </p:grpSpPr>
        <p:sp>
          <p:nvSpPr>
            <p:cNvPr id="214" name="Line 93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Text Box 94"/>
            <p:cNvSpPr txBox="1">
              <a:spLocks noChangeArrowheads="1"/>
            </p:cNvSpPr>
            <p:nvPr/>
          </p:nvSpPr>
          <p:spPr bwMode="auto">
            <a:xfrm>
              <a:off x="3784" y="1550"/>
              <a:ext cx="3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216" name="Group 95"/>
          <p:cNvGrpSpPr/>
          <p:nvPr/>
        </p:nvGrpSpPr>
        <p:grpSpPr>
          <a:xfrm>
            <a:off x="6864985" y="3233738"/>
            <a:ext cx="1192213" cy="396875"/>
            <a:chOff x="3784" y="1550"/>
            <a:chExt cx="606" cy="230"/>
          </a:xfrm>
        </p:grpSpPr>
        <p:sp>
          <p:nvSpPr>
            <p:cNvPr id="217" name="Line 96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Text Box 97"/>
            <p:cNvSpPr txBox="1">
              <a:spLocks noChangeArrowheads="1"/>
            </p:cNvSpPr>
            <p:nvPr/>
          </p:nvSpPr>
          <p:spPr bwMode="auto">
            <a:xfrm>
              <a:off x="3784" y="1550"/>
              <a:ext cx="3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219" name="Group 98"/>
          <p:cNvGrpSpPr/>
          <p:nvPr/>
        </p:nvGrpSpPr>
        <p:grpSpPr>
          <a:xfrm>
            <a:off x="6871335" y="2074863"/>
            <a:ext cx="1192213" cy="396875"/>
            <a:chOff x="3784" y="1550"/>
            <a:chExt cx="606" cy="230"/>
          </a:xfrm>
        </p:grpSpPr>
        <p:sp>
          <p:nvSpPr>
            <p:cNvPr id="220" name="Line 99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Text Box 100"/>
            <p:cNvSpPr txBox="1">
              <a:spLocks noChangeArrowheads="1"/>
            </p:cNvSpPr>
            <p:nvPr/>
          </p:nvSpPr>
          <p:spPr bwMode="auto">
            <a:xfrm>
              <a:off x="3784" y="1550"/>
              <a:ext cx="3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222" name="Group 101"/>
          <p:cNvGrpSpPr/>
          <p:nvPr/>
        </p:nvGrpSpPr>
        <p:grpSpPr>
          <a:xfrm>
            <a:off x="6918960" y="1284288"/>
            <a:ext cx="1141413" cy="396875"/>
            <a:chOff x="3810" y="1550"/>
            <a:chExt cx="580" cy="230"/>
          </a:xfrm>
        </p:grpSpPr>
        <p:sp>
          <p:nvSpPr>
            <p:cNvPr id="223" name="Line 102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Text Box 103"/>
            <p:cNvSpPr txBox="1">
              <a:spLocks noChangeArrowheads="1"/>
            </p:cNvSpPr>
            <p:nvPr/>
          </p:nvSpPr>
          <p:spPr bwMode="auto">
            <a:xfrm>
              <a:off x="3810" y="1550"/>
              <a:ext cx="2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25" name="Rectangle 104"/>
          <p:cNvSpPr>
            <a:spLocks noChangeArrowheads="1"/>
          </p:cNvSpPr>
          <p:nvPr/>
        </p:nvSpPr>
        <p:spPr bwMode="auto">
          <a:xfrm>
            <a:off x="7042785" y="6021388"/>
            <a:ext cx="94297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" name="AutoShape 112"/>
          <p:cNvSpPr/>
          <p:nvPr/>
        </p:nvSpPr>
        <p:spPr>
          <a:xfrm>
            <a:off x="8905142" y="695162"/>
            <a:ext cx="1113988" cy="649615"/>
          </a:xfrm>
          <a:prstGeom prst="wedgeEllipseCallout">
            <a:avLst>
              <a:gd name="adj1" fmla="val -55722"/>
              <a:gd name="adj2" fmla="val 73444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队空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7" name="Text Box 114"/>
          <p:cNvSpPr txBox="1">
            <a:spLocks noChangeArrowheads="1"/>
          </p:cNvSpPr>
          <p:nvPr/>
        </p:nvSpPr>
        <p:spPr bwMode="auto">
          <a:xfrm>
            <a:off x="2070735" y="6002338"/>
            <a:ext cx="7391400" cy="521970"/>
          </a:xfrm>
          <a:prstGeom prst="rect">
            <a:avLst/>
          </a:prstGeom>
          <a:solidFill>
            <a:srgbClr val="E7F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队</a:t>
            </a:r>
            <a:r>
              <a:rPr kumimoji="1" lang="zh-CN" altLang="zh-CN" sz="2800" b="1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空，出</a:t>
            </a: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队；队</a:t>
            </a:r>
            <a:r>
              <a:rPr kumimoji="1" lang="zh-CN" altLang="zh-CN" sz="2800" b="1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满，入</a:t>
            </a: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队</a:t>
            </a:r>
            <a:r>
              <a:rPr kumimoji="1" lang="zh-CN" altLang="zh-CN" sz="2800" b="1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均发生溢出现象</a:t>
            </a:r>
            <a:endParaRPr kumimoji="1" lang="zh-CN" altLang="en-US" sz="2400" b="1" kern="1200" cap="none" spc="0" normalizeH="0" baseline="0" noProof="0" dirty="0">
              <a:solidFill>
                <a:srgbClr val="3333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28" name="AutoShape 115"/>
          <p:cNvSpPr/>
          <p:nvPr/>
        </p:nvSpPr>
        <p:spPr>
          <a:xfrm>
            <a:off x="4450398" y="4744404"/>
            <a:ext cx="3041650" cy="829944"/>
          </a:xfrm>
          <a:prstGeom prst="wedgeRectCallout">
            <a:avLst>
              <a:gd name="adj1" fmla="val -15764"/>
              <a:gd name="adj2" fmla="val -89250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Q[rear]&lt;--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元素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rear++;</a:t>
            </a:r>
            <a:endParaRPr lang="zh-CN" altLang="en-US" sz="24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9" name="AutoShape 116"/>
          <p:cNvSpPr/>
          <p:nvPr/>
        </p:nvSpPr>
        <p:spPr>
          <a:xfrm>
            <a:off x="7619048" y="4739641"/>
            <a:ext cx="2484437" cy="829944"/>
          </a:xfrm>
          <a:prstGeom prst="wedgeRectCallout">
            <a:avLst>
              <a:gd name="adj1" fmla="val -13769"/>
              <a:gd name="adj2" fmla="val -101685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Q[front]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出</a:t>
            </a:r>
            <a:endParaRPr lang="zh-CN" altLang="en-US" sz="24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front++;</a:t>
            </a:r>
            <a:endParaRPr lang="zh-CN" altLang="en-US" sz="24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0" name="Line 117"/>
          <p:cNvSpPr>
            <a:spLocks noChangeShapeType="1"/>
          </p:cNvSpPr>
          <p:nvPr/>
        </p:nvSpPr>
        <p:spPr bwMode="auto">
          <a:xfrm>
            <a:off x="1713548" y="393223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1" name="Group 118"/>
          <p:cNvGrpSpPr/>
          <p:nvPr/>
        </p:nvGrpSpPr>
        <p:grpSpPr>
          <a:xfrm>
            <a:off x="3729673" y="3789363"/>
            <a:ext cx="1236662" cy="396875"/>
            <a:chOff x="1579" y="2102"/>
            <a:chExt cx="615" cy="250"/>
          </a:xfrm>
        </p:grpSpPr>
        <p:sp>
          <p:nvSpPr>
            <p:cNvPr id="232" name="Line 119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Text Box 120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34" name="Rectangle 122"/>
          <p:cNvSpPr>
            <a:spLocks noChangeArrowheads="1"/>
          </p:cNvSpPr>
          <p:nvPr/>
        </p:nvSpPr>
        <p:spPr bwMode="auto">
          <a:xfrm>
            <a:off x="8144510" y="3546475"/>
            <a:ext cx="1008063" cy="366713"/>
          </a:xfrm>
          <a:prstGeom prst="rect">
            <a:avLst/>
          </a:prstGeom>
          <a:gradFill rotWithShape="1">
            <a:gsLst>
              <a:gs pos="0">
                <a:srgbClr val="6FB4E3"/>
              </a:gs>
              <a:gs pos="50000">
                <a:srgbClr val="FFFFFF"/>
              </a:gs>
              <a:gs pos="100000">
                <a:srgbClr val="6FB4E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" name="Rectangle 123"/>
          <p:cNvSpPr>
            <a:spLocks noChangeArrowheads="1"/>
          </p:cNvSpPr>
          <p:nvPr/>
        </p:nvSpPr>
        <p:spPr bwMode="auto">
          <a:xfrm>
            <a:off x="8095298" y="3141663"/>
            <a:ext cx="1079500" cy="366713"/>
          </a:xfrm>
          <a:prstGeom prst="rect">
            <a:avLst/>
          </a:prstGeom>
          <a:gradFill rotWithShape="1">
            <a:gsLst>
              <a:gs pos="0">
                <a:srgbClr val="6FB4E3"/>
              </a:gs>
              <a:gs pos="50000">
                <a:srgbClr val="FFFFFF"/>
              </a:gs>
              <a:gs pos="100000">
                <a:srgbClr val="6FB4E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" name="Rectangle 124"/>
          <p:cNvSpPr>
            <a:spLocks noChangeArrowheads="1"/>
          </p:cNvSpPr>
          <p:nvPr/>
        </p:nvSpPr>
        <p:spPr bwMode="auto">
          <a:xfrm>
            <a:off x="8095298" y="2805113"/>
            <a:ext cx="1079500" cy="274638"/>
          </a:xfrm>
          <a:prstGeom prst="rect">
            <a:avLst/>
          </a:prstGeom>
          <a:gradFill rotWithShape="1">
            <a:gsLst>
              <a:gs pos="0">
                <a:srgbClr val="6FB4E3"/>
              </a:gs>
              <a:gs pos="50000">
                <a:srgbClr val="FFFFFF"/>
              </a:gs>
              <a:gs pos="100000">
                <a:srgbClr val="6FB4E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" name="Rectangle 125"/>
          <p:cNvSpPr>
            <a:spLocks noChangeArrowheads="1"/>
          </p:cNvSpPr>
          <p:nvPr/>
        </p:nvSpPr>
        <p:spPr bwMode="auto">
          <a:xfrm>
            <a:off x="8095298" y="2387600"/>
            <a:ext cx="1079500" cy="304800"/>
          </a:xfrm>
          <a:prstGeom prst="rect">
            <a:avLst/>
          </a:prstGeom>
          <a:gradFill rotWithShape="1">
            <a:gsLst>
              <a:gs pos="0">
                <a:srgbClr val="6FB4E3"/>
              </a:gs>
              <a:gs pos="50000">
                <a:srgbClr val="FFFFFF"/>
              </a:gs>
              <a:gs pos="100000">
                <a:srgbClr val="6FB4E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" name="Rectangle 126"/>
          <p:cNvSpPr>
            <a:spLocks noChangeArrowheads="1"/>
          </p:cNvSpPr>
          <p:nvPr/>
        </p:nvSpPr>
        <p:spPr bwMode="auto">
          <a:xfrm>
            <a:off x="8122285" y="2032000"/>
            <a:ext cx="1008063" cy="244475"/>
          </a:xfrm>
          <a:prstGeom prst="rect">
            <a:avLst/>
          </a:prstGeom>
          <a:gradFill rotWithShape="1">
            <a:gsLst>
              <a:gs pos="0">
                <a:srgbClr val="6FB4E3"/>
              </a:gs>
              <a:gs pos="50000">
                <a:srgbClr val="FFFFFF"/>
              </a:gs>
              <a:gs pos="100000">
                <a:srgbClr val="6FB4E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9" name="Rectangle 127"/>
          <p:cNvSpPr>
            <a:spLocks noChangeArrowheads="1"/>
          </p:cNvSpPr>
          <p:nvPr/>
        </p:nvSpPr>
        <p:spPr bwMode="auto">
          <a:xfrm>
            <a:off x="8122285" y="1628775"/>
            <a:ext cx="1079500" cy="228600"/>
          </a:xfrm>
          <a:prstGeom prst="rect">
            <a:avLst/>
          </a:prstGeom>
          <a:gradFill rotWithShape="1">
            <a:gsLst>
              <a:gs pos="0">
                <a:srgbClr val="6FB4E3"/>
              </a:gs>
              <a:gs pos="50000">
                <a:srgbClr val="FFFFFF"/>
              </a:gs>
              <a:gs pos="100000">
                <a:srgbClr val="6FB4E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1" name="Group 86"/>
          <p:cNvGrpSpPr/>
          <p:nvPr/>
        </p:nvGrpSpPr>
        <p:grpSpPr>
          <a:xfrm>
            <a:off x="6858635" y="1268413"/>
            <a:ext cx="1192213" cy="396875"/>
            <a:chOff x="3784" y="1550"/>
            <a:chExt cx="606" cy="230"/>
          </a:xfrm>
        </p:grpSpPr>
        <p:sp>
          <p:nvSpPr>
            <p:cNvPr id="122" name="Line 87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Text Box 88"/>
            <p:cNvSpPr txBox="1">
              <a:spLocks noChangeArrowheads="1"/>
            </p:cNvSpPr>
            <p:nvPr/>
          </p:nvSpPr>
          <p:spPr bwMode="auto">
            <a:xfrm>
              <a:off x="3784" y="1550"/>
              <a:ext cx="3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ldLvl="0" animBg="1"/>
      <p:bldP spid="159" grpId="0" build="p"/>
      <p:bldP spid="160" grpId="0"/>
      <p:bldP spid="164" grpId="0" advAuto="1000" build="p"/>
      <p:bldP spid="165" grpId="0" bldLvl="0" animBg="1"/>
      <p:bldP spid="166" grpId="0"/>
      <p:bldP spid="167" grpId="0"/>
      <p:bldP spid="168" grpId="0"/>
      <p:bldP spid="169" grpId="0"/>
      <p:bldP spid="170" grpId="0"/>
      <p:bldP spid="226" grpId="0" bldLvl="0" animBg="1"/>
      <p:bldP spid="227" grpId="0" bldLvl="0" animBg="1"/>
      <p:bldP spid="228" grpId="0" bldLvl="0" animBg="1"/>
      <p:bldP spid="229" grpId="0" bldLvl="0" animBg="1"/>
      <p:bldP spid="234" grpId="0" bldLvl="0" animBg="1"/>
      <p:bldP spid="235" grpId="0" bldLvl="0" animBg="1"/>
      <p:bldP spid="236" grpId="0" bldLvl="0" animBg="1"/>
      <p:bldP spid="237" grpId="0" bldLvl="0" animBg="1"/>
      <p:bldP spid="238" grpId="0" bldLvl="0" animBg="1"/>
      <p:bldP spid="239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1249045" y="1144905"/>
            <a:ext cx="9782175" cy="157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        假溢出：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当元素被插入到数组中下标最大的位置上之后，队列的空间就用尽了，尽管此时数组的低端还有空闲空间，这种现象叫做假溢出。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1248728" y="5445125"/>
            <a:ext cx="7561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解决方法：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将存储队列的数组头尾相接。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51" name="Group 116"/>
          <p:cNvGrpSpPr/>
          <p:nvPr/>
        </p:nvGrpSpPr>
        <p:grpSpPr>
          <a:xfrm>
            <a:off x="2185353" y="3068638"/>
            <a:ext cx="6407150" cy="1220787"/>
            <a:chOff x="780" y="2529"/>
            <a:chExt cx="4036" cy="769"/>
          </a:xfrm>
        </p:grpSpPr>
        <p:grpSp>
          <p:nvGrpSpPr>
            <p:cNvPr id="130053" name="Group 117"/>
            <p:cNvGrpSpPr/>
            <p:nvPr/>
          </p:nvGrpSpPr>
          <p:grpSpPr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130054" name="Text Box 118"/>
              <p:cNvSpPr txBox="1"/>
              <p:nvPr/>
            </p:nvSpPr>
            <p:spPr>
              <a:xfrm>
                <a:off x="720" y="2400"/>
                <a:ext cx="576" cy="333"/>
              </a:xfrm>
              <a:prstGeom prst="rect">
                <a:avLst/>
              </a:prstGeom>
              <a:gradFill rotWithShape="1">
                <a:gsLst>
                  <a:gs pos="0">
                    <a:srgbClr val="5DBDAB"/>
                  </a:gs>
                  <a:gs pos="50000">
                    <a:srgbClr val="FFFFFF"/>
                  </a:gs>
                  <a:gs pos="100000">
                    <a:srgbClr val="5DBDAB"/>
                  </a:gs>
                </a:gsLst>
                <a:lin ang="0" scaled="1"/>
                <a:tileRect/>
              </a:gra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en-US" sz="3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55" name="Text Box 119"/>
              <p:cNvSpPr txBox="1"/>
              <p:nvPr/>
            </p:nvSpPr>
            <p:spPr>
              <a:xfrm>
                <a:off x="1296" y="2400"/>
                <a:ext cx="576" cy="332"/>
              </a:xfrm>
              <a:prstGeom prst="rect">
                <a:avLst/>
              </a:prstGeom>
              <a:gradFill rotWithShape="1">
                <a:gsLst>
                  <a:gs pos="0">
                    <a:srgbClr val="5DBDAB"/>
                  </a:gs>
                  <a:gs pos="50000">
                    <a:srgbClr val="FFFFFF"/>
                  </a:gs>
                  <a:gs pos="100000">
                    <a:srgbClr val="5DBDAB"/>
                  </a:gs>
                </a:gsLst>
                <a:lin ang="0" scaled="1"/>
                <a:tileRect/>
              </a:gra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en-US" sz="3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56" name="Text Box 120"/>
              <p:cNvSpPr txBox="1"/>
              <p:nvPr/>
            </p:nvSpPr>
            <p:spPr>
              <a:xfrm>
                <a:off x="2448" y="2400"/>
                <a:ext cx="576" cy="332"/>
              </a:xfrm>
              <a:prstGeom prst="rect">
                <a:avLst/>
              </a:prstGeom>
              <a:gradFill rotWithShape="1">
                <a:gsLst>
                  <a:gs pos="0">
                    <a:srgbClr val="5DBDAB"/>
                  </a:gs>
                  <a:gs pos="50000">
                    <a:srgbClr val="FFFFFF"/>
                  </a:gs>
                  <a:gs pos="100000">
                    <a:srgbClr val="5DBDAB"/>
                  </a:gs>
                </a:gsLst>
                <a:lin ang="0" scaled="1"/>
                <a:tileRect/>
              </a:gra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en-US" sz="3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57" name="Text Box 121"/>
              <p:cNvSpPr txBox="1"/>
              <p:nvPr/>
            </p:nvSpPr>
            <p:spPr>
              <a:xfrm>
                <a:off x="3024" y="2400"/>
                <a:ext cx="576" cy="332"/>
              </a:xfrm>
              <a:prstGeom prst="rect">
                <a:avLst/>
              </a:prstGeom>
              <a:gradFill rotWithShape="1">
                <a:gsLst>
                  <a:gs pos="0">
                    <a:srgbClr val="5DBDAB"/>
                  </a:gs>
                  <a:gs pos="50000">
                    <a:srgbClr val="FFFFFF"/>
                  </a:gs>
                  <a:gs pos="100000">
                    <a:srgbClr val="5DBDAB"/>
                  </a:gs>
                </a:gsLst>
                <a:lin ang="0" scaled="1"/>
                <a:tileRect/>
              </a:gra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en-US" sz="3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58" name="Text Box 122"/>
              <p:cNvSpPr txBox="1"/>
              <p:nvPr/>
            </p:nvSpPr>
            <p:spPr>
              <a:xfrm>
                <a:off x="1872" y="2400"/>
                <a:ext cx="576" cy="332"/>
              </a:xfrm>
              <a:prstGeom prst="rect">
                <a:avLst/>
              </a:prstGeom>
              <a:gradFill rotWithShape="1">
                <a:gsLst>
                  <a:gs pos="0">
                    <a:srgbClr val="5DBDAB"/>
                  </a:gs>
                  <a:gs pos="50000">
                    <a:srgbClr val="FFFFFF"/>
                  </a:gs>
                  <a:gs pos="100000">
                    <a:srgbClr val="5DBDAB"/>
                  </a:gs>
                </a:gsLst>
                <a:lin ang="0" scaled="1"/>
                <a:tileRect/>
              </a:gra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en-US" sz="3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" name="Text Box 123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0        1        2         3        4  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54" name="Line 124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Text Box 125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入队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56" name="Line 126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127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出队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63" name="Text Box 128"/>
          <p:cNvSpPr txBox="1"/>
          <p:nvPr/>
        </p:nvSpPr>
        <p:spPr>
          <a:xfrm>
            <a:off x="5017453" y="3595688"/>
            <a:ext cx="58578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36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129"/>
          <p:cNvSpPr txBox="1"/>
          <p:nvPr/>
        </p:nvSpPr>
        <p:spPr>
          <a:xfrm>
            <a:off x="5962015" y="3595688"/>
            <a:ext cx="585788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36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" name="Group 130"/>
          <p:cNvGrpSpPr/>
          <p:nvPr/>
        </p:nvGrpSpPr>
        <p:grpSpPr>
          <a:xfrm>
            <a:off x="6262053" y="4292600"/>
            <a:ext cx="1035050" cy="903288"/>
            <a:chOff x="2567" y="2939"/>
            <a:chExt cx="652" cy="569"/>
          </a:xfrm>
        </p:grpSpPr>
        <p:sp>
          <p:nvSpPr>
            <p:cNvPr id="66" name="Line 13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Text Box 13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68" name="Group 133"/>
          <p:cNvGrpSpPr/>
          <p:nvPr/>
        </p:nvGrpSpPr>
        <p:grpSpPr>
          <a:xfrm>
            <a:off x="4417378" y="4292600"/>
            <a:ext cx="957262" cy="903288"/>
            <a:chOff x="774" y="2725"/>
            <a:chExt cx="603" cy="569"/>
          </a:xfrm>
        </p:grpSpPr>
        <p:sp>
          <p:nvSpPr>
            <p:cNvPr id="69" name="Line 134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Text Box 135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71" name="Text Box 136"/>
          <p:cNvSpPr txBox="1"/>
          <p:nvPr/>
        </p:nvSpPr>
        <p:spPr>
          <a:xfrm>
            <a:off x="6865303" y="3573463"/>
            <a:ext cx="58578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36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2" name="Group 137"/>
          <p:cNvGrpSpPr/>
          <p:nvPr/>
        </p:nvGrpSpPr>
        <p:grpSpPr>
          <a:xfrm>
            <a:off x="7176453" y="4292600"/>
            <a:ext cx="1035050" cy="903288"/>
            <a:chOff x="2567" y="2939"/>
            <a:chExt cx="652" cy="569"/>
          </a:xfrm>
        </p:grpSpPr>
        <p:sp>
          <p:nvSpPr>
            <p:cNvPr id="73" name="Line 138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Text Box 139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75" name="Group 140"/>
          <p:cNvGrpSpPr/>
          <p:nvPr/>
        </p:nvGrpSpPr>
        <p:grpSpPr>
          <a:xfrm>
            <a:off x="2764790" y="3024188"/>
            <a:ext cx="4972050" cy="674687"/>
            <a:chOff x="1204" y="1905"/>
            <a:chExt cx="3132" cy="425"/>
          </a:xfrm>
        </p:grpSpPr>
        <p:sp>
          <p:nvSpPr>
            <p:cNvPr id="76" name="Line 141"/>
            <p:cNvSpPr>
              <a:spLocks noChangeShapeType="1"/>
            </p:cNvSpPr>
            <p:nvPr/>
          </p:nvSpPr>
          <p:spPr bwMode="auto">
            <a:xfrm>
              <a:off x="1207" y="1905"/>
              <a:ext cx="312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142"/>
            <p:cNvSpPr>
              <a:spLocks noChangeShapeType="1"/>
            </p:cNvSpPr>
            <p:nvPr/>
          </p:nvSpPr>
          <p:spPr bwMode="auto">
            <a:xfrm>
              <a:off x="4336" y="1905"/>
              <a:ext cx="0" cy="4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143"/>
            <p:cNvSpPr>
              <a:spLocks noChangeShapeType="1"/>
            </p:cNvSpPr>
            <p:nvPr/>
          </p:nvSpPr>
          <p:spPr bwMode="auto">
            <a:xfrm>
              <a:off x="4241" y="2330"/>
              <a:ext cx="9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144"/>
            <p:cNvSpPr>
              <a:spLocks noChangeShapeType="1"/>
            </p:cNvSpPr>
            <p:nvPr/>
          </p:nvSpPr>
          <p:spPr bwMode="auto">
            <a:xfrm>
              <a:off x="1204" y="1905"/>
              <a:ext cx="0" cy="4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145"/>
            <p:cNvSpPr>
              <a:spLocks noChangeShapeType="1"/>
            </p:cNvSpPr>
            <p:nvPr/>
          </p:nvSpPr>
          <p:spPr bwMode="auto">
            <a:xfrm>
              <a:off x="1206" y="2330"/>
              <a:ext cx="11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" name="Text Box 146"/>
          <p:cNvSpPr txBox="1"/>
          <p:nvPr/>
        </p:nvSpPr>
        <p:spPr>
          <a:xfrm>
            <a:off x="3166428" y="3609975"/>
            <a:ext cx="58578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zh-CN" altLang="en-US" sz="36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147"/>
          <p:cNvSpPr txBox="1"/>
          <p:nvPr/>
        </p:nvSpPr>
        <p:spPr>
          <a:xfrm>
            <a:off x="3696653" y="6092825"/>
            <a:ext cx="20161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循环队列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3" name="Group 148"/>
          <p:cNvGrpSpPr/>
          <p:nvPr/>
        </p:nvGrpSpPr>
        <p:grpSpPr>
          <a:xfrm>
            <a:off x="2596515" y="4292600"/>
            <a:ext cx="1035050" cy="903288"/>
            <a:chOff x="2567" y="2939"/>
            <a:chExt cx="652" cy="569"/>
          </a:xfrm>
        </p:grpSpPr>
        <p:sp>
          <p:nvSpPr>
            <p:cNvPr id="84" name="Line 149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Text Box 150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86" name="Group 151"/>
          <p:cNvGrpSpPr/>
          <p:nvPr/>
        </p:nvGrpSpPr>
        <p:grpSpPr>
          <a:xfrm>
            <a:off x="3510915" y="4292600"/>
            <a:ext cx="1035050" cy="903288"/>
            <a:chOff x="2567" y="2939"/>
            <a:chExt cx="652" cy="569"/>
          </a:xfrm>
        </p:grpSpPr>
        <p:sp>
          <p:nvSpPr>
            <p:cNvPr id="87" name="Line 152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Text Box 153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63" grpId="0"/>
      <p:bldP spid="64" grpId="0"/>
      <p:bldP spid="71" grpId="0"/>
      <p:bldP spid="81" grpId="0"/>
      <p:bldP spid="8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2"/>
          <p:cNvSpPr>
            <a:spLocks noChangeArrowheads="1"/>
          </p:cNvSpPr>
          <p:nvPr/>
        </p:nvSpPr>
        <p:spPr bwMode="auto">
          <a:xfrm>
            <a:off x="4607560" y="2668588"/>
            <a:ext cx="1143000" cy="609600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3399FF"/>
          </a:solidFill>
          <a:ln w="317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7870190" y="3863975"/>
            <a:ext cx="4140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a3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8676640" y="3838575"/>
            <a:ext cx="4140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a2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9246553" y="3190875"/>
            <a:ext cx="4140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a1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132102" name="Group 7"/>
          <p:cNvGrpSpPr/>
          <p:nvPr/>
        </p:nvGrpSpPr>
        <p:grpSpPr>
          <a:xfrm>
            <a:off x="7108190" y="1831975"/>
            <a:ext cx="2667000" cy="2590800"/>
            <a:chOff x="2304" y="2160"/>
            <a:chExt cx="1440" cy="1296"/>
          </a:xfrm>
        </p:grpSpPr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2640" y="2448"/>
              <a:ext cx="768" cy="719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Oval 9"/>
            <p:cNvSpPr>
              <a:spLocks noChangeArrowheads="1"/>
            </p:cNvSpPr>
            <p:nvPr/>
          </p:nvSpPr>
          <p:spPr bwMode="auto">
            <a:xfrm>
              <a:off x="2304" y="2160"/>
              <a:ext cx="1440" cy="1296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3408" y="2784"/>
              <a:ext cx="33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2304" y="2784"/>
              <a:ext cx="33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3024" y="3168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2496" y="2352"/>
              <a:ext cx="24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3312" y="3024"/>
              <a:ext cx="24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H="1">
              <a:off x="3264" y="2304"/>
              <a:ext cx="240" cy="2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H="1">
              <a:off x="2496" y="3072"/>
              <a:ext cx="24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8860790" y="1374775"/>
            <a:ext cx="3625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0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9698990" y="1984375"/>
            <a:ext cx="3625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9794240" y="3294063"/>
            <a:ext cx="3625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8956040" y="4208463"/>
            <a:ext cx="3625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7830503" y="1287463"/>
            <a:ext cx="3625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7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227128" y="3883025"/>
            <a:ext cx="1247775" cy="368300"/>
            <a:chOff x="4007461" y="4137736"/>
            <a:chExt cx="1247933" cy="367746"/>
          </a:xfrm>
        </p:grpSpPr>
        <p:sp>
          <p:nvSpPr>
            <p:cNvPr id="69" name="Line 23"/>
            <p:cNvSpPr>
              <a:spLocks noChangeShapeType="1"/>
            </p:cNvSpPr>
            <p:nvPr/>
          </p:nvSpPr>
          <p:spPr bwMode="auto">
            <a:xfrm flipV="1">
              <a:off x="4715576" y="4277226"/>
              <a:ext cx="539818" cy="1014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4007461" y="4137736"/>
              <a:ext cx="645242" cy="367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9775190" y="3062288"/>
            <a:ext cx="1073150" cy="749300"/>
            <a:chOff x="7772400" y="4378424"/>
            <a:chExt cx="1073150" cy="748746"/>
          </a:xfrm>
        </p:grpSpPr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 flipV="1">
              <a:off x="7772400" y="4378424"/>
              <a:ext cx="381000" cy="4568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8001000" y="4759142"/>
              <a:ext cx="844550" cy="368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7533005" y="394018"/>
            <a:ext cx="30429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仿宋_GB2312" pitchFamily="1" charset="-122"/>
                <a:cs typeface="+mn-cs"/>
                <a:sym typeface="+mn-ea"/>
              </a:rPr>
              <a:t>循环队列（臆造）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仿宋_GB2312" pitchFamily="1" charset="-122"/>
              <a:cs typeface="+mn-cs"/>
              <a:sym typeface="+mn-ea"/>
            </a:endParaRPr>
          </a:p>
        </p:txBody>
      </p:sp>
      <p:sp>
        <p:nvSpPr>
          <p:cNvPr id="84" name="Rectangle 28"/>
          <p:cNvSpPr>
            <a:spLocks noChangeArrowheads="1"/>
          </p:cNvSpPr>
          <p:nvPr/>
        </p:nvSpPr>
        <p:spPr bwMode="auto">
          <a:xfrm>
            <a:off x="1102360" y="915988"/>
            <a:ext cx="16129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仿宋_GB2312" pitchFamily="1" charset="-122"/>
                <a:cs typeface="+mn-cs"/>
                <a:sym typeface="+mn-ea"/>
              </a:rPr>
              <a:t>顺序队列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仿宋_GB2312" pitchFamily="1" charset="-122"/>
              <a:cs typeface="+mn-cs"/>
              <a:sym typeface="+mn-ea"/>
            </a:endParaRPr>
          </a:p>
        </p:txBody>
      </p:sp>
      <p:grpSp>
        <p:nvGrpSpPr>
          <p:cNvPr id="132126" name="Group 29"/>
          <p:cNvGrpSpPr/>
          <p:nvPr/>
        </p:nvGrpSpPr>
        <p:grpSpPr>
          <a:xfrm>
            <a:off x="1642110" y="1058863"/>
            <a:ext cx="2965450" cy="3952875"/>
            <a:chOff x="340" y="864"/>
            <a:chExt cx="1868" cy="2490"/>
          </a:xfrm>
        </p:grpSpPr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1104" y="282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Rectangle 31"/>
            <p:cNvSpPr>
              <a:spLocks noChangeArrowheads="1"/>
            </p:cNvSpPr>
            <p:nvPr/>
          </p:nvSpPr>
          <p:spPr bwMode="auto">
            <a:xfrm>
              <a:off x="1104" y="2494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1104" y="2168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a</a:t>
              </a:r>
              <a:r>
                <a:rPr kumimoji="0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9" name="Rectangle 33"/>
            <p:cNvSpPr>
              <a:spLocks noChangeArrowheads="1"/>
            </p:cNvSpPr>
            <p:nvPr/>
          </p:nvSpPr>
          <p:spPr bwMode="auto">
            <a:xfrm>
              <a:off x="1104" y="1842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a</a:t>
              </a:r>
              <a:r>
                <a:rPr kumimoji="0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>
              <a:off x="1104" y="1516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a</a:t>
              </a:r>
              <a:r>
                <a:rPr kumimoji="0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3</a:t>
              </a:r>
              <a:endPara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1" name="Rectangle 35"/>
            <p:cNvSpPr>
              <a:spLocks noChangeArrowheads="1"/>
            </p:cNvSpPr>
            <p:nvPr/>
          </p:nvSpPr>
          <p:spPr bwMode="auto">
            <a:xfrm>
              <a:off x="1104" y="119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Rectangle 36"/>
            <p:cNvSpPr>
              <a:spLocks noChangeArrowheads="1"/>
            </p:cNvSpPr>
            <p:nvPr/>
          </p:nvSpPr>
          <p:spPr bwMode="auto">
            <a:xfrm>
              <a:off x="1104" y="864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1104" y="864"/>
              <a:ext cx="72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>
              <a:off x="1104" y="1190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39"/>
            <p:cNvSpPr>
              <a:spLocks noChangeShapeType="1"/>
            </p:cNvSpPr>
            <p:nvPr/>
          </p:nvSpPr>
          <p:spPr bwMode="auto">
            <a:xfrm>
              <a:off x="1104" y="1516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>
              <a:off x="1104" y="1842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>
              <a:off x="1104" y="2168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42"/>
            <p:cNvSpPr>
              <a:spLocks noChangeShapeType="1"/>
            </p:cNvSpPr>
            <p:nvPr/>
          </p:nvSpPr>
          <p:spPr bwMode="auto">
            <a:xfrm>
              <a:off x="1104" y="2494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Line 43"/>
            <p:cNvSpPr>
              <a:spLocks noChangeShapeType="1"/>
            </p:cNvSpPr>
            <p:nvPr/>
          </p:nvSpPr>
          <p:spPr bwMode="auto">
            <a:xfrm>
              <a:off x="1104" y="3146"/>
              <a:ext cx="72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Line 44"/>
            <p:cNvSpPr>
              <a:spLocks noChangeShapeType="1"/>
            </p:cNvSpPr>
            <p:nvPr/>
          </p:nvSpPr>
          <p:spPr bwMode="auto">
            <a:xfrm>
              <a:off x="1104" y="864"/>
              <a:ext cx="0" cy="228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Line 45"/>
            <p:cNvSpPr>
              <a:spLocks noChangeShapeType="1"/>
            </p:cNvSpPr>
            <p:nvPr/>
          </p:nvSpPr>
          <p:spPr bwMode="auto">
            <a:xfrm>
              <a:off x="1824" y="864"/>
              <a:ext cx="0" cy="228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Line 46"/>
            <p:cNvSpPr>
              <a:spLocks noChangeShapeType="1"/>
            </p:cNvSpPr>
            <p:nvPr/>
          </p:nvSpPr>
          <p:spPr bwMode="auto">
            <a:xfrm>
              <a:off x="1104" y="2820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Line 47"/>
            <p:cNvSpPr>
              <a:spLocks noChangeShapeType="1"/>
            </p:cNvSpPr>
            <p:nvPr/>
          </p:nvSpPr>
          <p:spPr bwMode="auto">
            <a:xfrm>
              <a:off x="340" y="1515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48"/>
            <p:cNvSpPr>
              <a:spLocks noChangeShapeType="1"/>
            </p:cNvSpPr>
            <p:nvPr/>
          </p:nvSpPr>
          <p:spPr bwMode="auto">
            <a:xfrm>
              <a:off x="363" y="248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363" y="2217"/>
              <a:ext cx="479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6" name="Rectangle 50"/>
            <p:cNvSpPr>
              <a:spLocks noChangeArrowheads="1"/>
            </p:cNvSpPr>
            <p:nvPr/>
          </p:nvSpPr>
          <p:spPr bwMode="auto">
            <a:xfrm>
              <a:off x="341" y="1270"/>
              <a:ext cx="40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32148" name="Text Box 51"/>
            <p:cNvSpPr txBox="1"/>
            <p:nvPr/>
          </p:nvSpPr>
          <p:spPr>
            <a:xfrm>
              <a:off x="1824" y="959"/>
              <a:ext cx="384" cy="23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N-1</a:t>
              </a:r>
              <a:endPara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spcBef>
                  <a:spcPct val="40000"/>
                </a:spcBef>
              </a:pP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8" name="Rectangle 52"/>
          <p:cNvSpPr>
            <a:spLocks noChangeArrowheads="1"/>
          </p:cNvSpPr>
          <p:nvPr/>
        </p:nvSpPr>
        <p:spPr bwMode="auto">
          <a:xfrm>
            <a:off x="438785" y="5013325"/>
            <a:ext cx="7326630" cy="191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新问题：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rPr>
              <a:t>在循环队列中，空队特征是：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1" charset="-122"/>
              <a:ea typeface="楷体_GB2312" pitchFamily="1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front==rear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；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rPr>
              <a:t>        </a:t>
            </a:r>
            <a:r>
              <a:rPr lang="zh-CN" altLang="en-US" sz="2600" b="1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sym typeface="+mn-ea"/>
              </a:rPr>
              <a:t>在循环队列中，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rPr>
              <a:t>满队特征是：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1" charset="-122"/>
              <a:ea typeface="楷体_GB2312" pitchFamily="1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rPr>
              <a:t>               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front==rear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；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1" charset="-122"/>
              <a:ea typeface="楷体_GB2312" pitchFamily="1" charset="-122"/>
              <a:cs typeface="+mn-cs"/>
              <a:sym typeface="+mn-ea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9416415" y="4019550"/>
            <a:ext cx="1073150" cy="749300"/>
            <a:chOff x="7772400" y="4378424"/>
            <a:chExt cx="1073150" cy="748745"/>
          </a:xfrm>
        </p:grpSpPr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flipH="1" flipV="1">
              <a:off x="7772400" y="4378424"/>
              <a:ext cx="381000" cy="4568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Rectangle 26"/>
            <p:cNvSpPr>
              <a:spLocks noChangeArrowheads="1"/>
            </p:cNvSpPr>
            <p:nvPr/>
          </p:nvSpPr>
          <p:spPr bwMode="auto">
            <a:xfrm>
              <a:off x="8001000" y="4759142"/>
              <a:ext cx="844550" cy="368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8159115" y="4427538"/>
            <a:ext cx="844550" cy="820737"/>
            <a:chOff x="5868144" y="5085184"/>
            <a:chExt cx="844550" cy="820752"/>
          </a:xfrm>
        </p:grpSpPr>
        <p:sp>
          <p:nvSpPr>
            <p:cNvPr id="115" name="Line 25"/>
            <p:cNvSpPr>
              <a:spLocks noChangeShapeType="1"/>
            </p:cNvSpPr>
            <p:nvPr/>
          </p:nvSpPr>
          <p:spPr bwMode="auto">
            <a:xfrm flipV="1">
              <a:off x="5880844" y="5085184"/>
              <a:ext cx="274638" cy="6778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5868144" y="5537629"/>
              <a:ext cx="844550" cy="368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7192328" y="4011613"/>
            <a:ext cx="844550" cy="820737"/>
            <a:chOff x="5868144" y="5085184"/>
            <a:chExt cx="844550" cy="820752"/>
          </a:xfrm>
        </p:grpSpPr>
        <p:sp>
          <p:nvSpPr>
            <p:cNvPr id="119" name="Line 25"/>
            <p:cNvSpPr>
              <a:spLocks noChangeShapeType="1"/>
            </p:cNvSpPr>
            <p:nvPr/>
          </p:nvSpPr>
          <p:spPr bwMode="auto">
            <a:xfrm flipV="1">
              <a:off x="5880844" y="5085184"/>
              <a:ext cx="274637" cy="6778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Rectangle 26"/>
            <p:cNvSpPr>
              <a:spLocks noChangeArrowheads="1"/>
            </p:cNvSpPr>
            <p:nvPr/>
          </p:nvSpPr>
          <p:spPr bwMode="auto">
            <a:xfrm>
              <a:off x="5868144" y="5537629"/>
              <a:ext cx="844550" cy="368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121" name="Rectangle 4"/>
          <p:cNvSpPr>
            <a:spLocks noChangeArrowheads="1"/>
          </p:cNvSpPr>
          <p:nvPr/>
        </p:nvSpPr>
        <p:spPr bwMode="auto">
          <a:xfrm>
            <a:off x="7301865" y="3287713"/>
            <a:ext cx="4140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a4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5990590" y="766763"/>
            <a:ext cx="4140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a3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5835015" y="2863850"/>
            <a:ext cx="1262063" cy="368300"/>
            <a:chOff x="3995936" y="3305531"/>
            <a:chExt cx="1261864" cy="367746"/>
          </a:xfrm>
        </p:grpSpPr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3995936" y="3305531"/>
              <a:ext cx="645058" cy="367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>
            <a:xfrm>
              <a:off x="4716547" y="3533787"/>
              <a:ext cx="54125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7303453" y="2566988"/>
            <a:ext cx="4140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a5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6414453" y="1792288"/>
            <a:ext cx="1068387" cy="446087"/>
            <a:chOff x="4811859" y="2233711"/>
            <a:chExt cx="1068241" cy="445198"/>
          </a:xfrm>
        </p:grpSpPr>
        <p:sp>
          <p:nvSpPr>
            <p:cNvPr id="134" name="Rectangle 24"/>
            <p:cNvSpPr>
              <a:spLocks noChangeArrowheads="1"/>
            </p:cNvSpPr>
            <p:nvPr/>
          </p:nvSpPr>
          <p:spPr bwMode="auto">
            <a:xfrm>
              <a:off x="4811859" y="2233711"/>
              <a:ext cx="645072" cy="367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cxnSp>
          <p:nvCxnSpPr>
            <p:cNvPr id="135" name="直接箭头连接符 134"/>
            <p:cNvCxnSpPr/>
            <p:nvPr/>
          </p:nvCxnSpPr>
          <p:spPr>
            <a:xfrm>
              <a:off x="5464232" y="2319265"/>
              <a:ext cx="415868" cy="35964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7879715" y="1982788"/>
            <a:ext cx="4140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a6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8436928" y="1060450"/>
            <a:ext cx="1126173" cy="762000"/>
            <a:chOff x="7137251" y="1864379"/>
            <a:chExt cx="1125671" cy="761590"/>
          </a:xfrm>
        </p:grpSpPr>
        <p:sp>
          <p:nvSpPr>
            <p:cNvPr id="140" name="Rectangle 24"/>
            <p:cNvSpPr>
              <a:spLocks noChangeArrowheads="1"/>
            </p:cNvSpPr>
            <p:nvPr/>
          </p:nvSpPr>
          <p:spPr bwMode="auto">
            <a:xfrm>
              <a:off x="7618049" y="1864379"/>
              <a:ext cx="644873" cy="368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cxnSp>
          <p:nvCxnSpPr>
            <p:cNvPr id="141" name="直接箭头连接符 140"/>
            <p:cNvCxnSpPr/>
            <p:nvPr/>
          </p:nvCxnSpPr>
          <p:spPr>
            <a:xfrm flipH="1">
              <a:off x="7137251" y="2265801"/>
              <a:ext cx="572832" cy="360168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8527415" y="1990725"/>
            <a:ext cx="4140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a7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9311640" y="1376363"/>
            <a:ext cx="1126174" cy="760412"/>
            <a:chOff x="7137251" y="1864379"/>
            <a:chExt cx="1125672" cy="761590"/>
          </a:xfrm>
        </p:grpSpPr>
        <p:sp>
          <p:nvSpPr>
            <p:cNvPr id="146" name="Rectangle 24"/>
            <p:cNvSpPr>
              <a:spLocks noChangeArrowheads="1"/>
            </p:cNvSpPr>
            <p:nvPr/>
          </p:nvSpPr>
          <p:spPr bwMode="auto">
            <a:xfrm>
              <a:off x="7618050" y="1864379"/>
              <a:ext cx="644873" cy="368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cxnSp>
          <p:nvCxnSpPr>
            <p:cNvPr id="147" name="直接箭头连接符 146"/>
            <p:cNvCxnSpPr/>
            <p:nvPr/>
          </p:nvCxnSpPr>
          <p:spPr>
            <a:xfrm flipH="1">
              <a:off x="7137251" y="2266638"/>
              <a:ext cx="572833" cy="35933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4"/>
          <p:cNvSpPr>
            <a:spLocks noChangeArrowheads="1"/>
          </p:cNvSpPr>
          <p:nvPr/>
        </p:nvSpPr>
        <p:spPr bwMode="auto">
          <a:xfrm>
            <a:off x="9175115" y="2486025"/>
            <a:ext cx="4140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a8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9778365" y="2322513"/>
            <a:ext cx="1124585" cy="762000"/>
            <a:chOff x="7137251" y="1864379"/>
            <a:chExt cx="1125660" cy="761590"/>
          </a:xfrm>
        </p:grpSpPr>
        <p:sp>
          <p:nvSpPr>
            <p:cNvPr id="150" name="Rectangle 24"/>
            <p:cNvSpPr>
              <a:spLocks noChangeArrowheads="1"/>
            </p:cNvSpPr>
            <p:nvPr/>
          </p:nvSpPr>
          <p:spPr bwMode="auto">
            <a:xfrm>
              <a:off x="7617134" y="1864379"/>
              <a:ext cx="645777" cy="368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 flipH="1">
              <a:off x="7137251" y="2265800"/>
              <a:ext cx="572046" cy="360169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8715" y="5370195"/>
            <a:ext cx="4347210" cy="890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判决条件将出现二义性！</a:t>
            </a:r>
            <a:endParaRPr lang="zh-CN" altLang="en-US" sz="2600" b="1" kern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0" grpId="1" bldLvl="0" animBg="1"/>
      <p:bldP spid="61" grpId="0" bldLvl="0" animBg="1"/>
      <p:bldP spid="61" grpId="1" bldLvl="0" animBg="1"/>
      <p:bldP spid="62" grpId="0" bldLvl="0" animBg="1"/>
      <p:bldP spid="62" grpId="1" bldLvl="0" animBg="1"/>
      <p:bldP spid="121" grpId="0" bldLvl="0" animBg="1"/>
      <p:bldP spid="132" grpId="0" bldLvl="0" animBg="1"/>
      <p:bldP spid="138" grpId="0" bldLvl="0" animBg="1"/>
      <p:bldP spid="144" grpId="0" bldLvl="0" animBg="1"/>
      <p:bldP spid="148" grpId="0" bldLvl="0" animBg="1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48037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4146" name="矩形 3"/>
          <p:cNvSpPr/>
          <p:nvPr/>
        </p:nvSpPr>
        <p:spPr>
          <a:xfrm>
            <a:off x="1700530" y="1211580"/>
            <a:ext cx="880808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二义性的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解决方案有三：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加设标志位，让删除动作使其为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插入动作使其为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则可识别当前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front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使用一个计数器记录队列中元素个数（即队列长度）；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人为浪费一个单元，令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队满特征为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front=(rear+1)%N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888808" y="1052513"/>
            <a:ext cx="8280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rPr>
              <a:t>    队列头指针在队列尾指针的下一位置（指环状的下一位置）上作为队满！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rPr>
              <a:t>。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3" name="Rectangle 48"/>
          <p:cNvSpPr>
            <a:spLocks noChangeArrowheads="1"/>
          </p:cNvSpPr>
          <p:nvPr/>
        </p:nvSpPr>
        <p:spPr bwMode="auto">
          <a:xfrm>
            <a:off x="4841558" y="2435225"/>
            <a:ext cx="2592388" cy="25209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>
                  <a:alpha val="56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1675448" y="2435225"/>
            <a:ext cx="2376488" cy="24479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>
                  <a:alpha val="56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528445" y="5192713"/>
            <a:ext cx="60499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66"/>
              </a:buClr>
              <a:buSzTx/>
              <a:buFontTx/>
              <a:buNone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队列初始化：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front = rear = 0;</a:t>
            </a:r>
            <a:endParaRPr kumimoji="1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队空条件：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front == rear;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队满条件：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(rear+1) % </a:t>
            </a:r>
            <a:r>
              <a:rPr kumimoji="1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maxsize</a:t>
            </a:r>
            <a:r>
              <a: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== front;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136198" name="Object 3"/>
          <p:cNvGraphicFramePr>
            <a:graphicFrameLocks noChangeAspect="1"/>
          </p:cNvGraphicFramePr>
          <p:nvPr/>
        </p:nvGraphicFramePr>
        <p:xfrm>
          <a:off x="2104708" y="2506663"/>
          <a:ext cx="2160587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332230" imgH="1637030" progId="Visio.Drawing.11">
                  <p:embed/>
                </p:oleObj>
              </mc:Choice>
              <mc:Fallback>
                <p:oleObj name="" r:id="rId1" imgW="1332230" imgH="16370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4708" y="2506663"/>
                        <a:ext cx="2160587" cy="237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5"/>
          <p:cNvGraphicFramePr>
            <a:graphicFrameLocks noChangeAspect="1"/>
          </p:cNvGraphicFramePr>
          <p:nvPr/>
        </p:nvGraphicFramePr>
        <p:xfrm>
          <a:off x="5130483" y="2651125"/>
          <a:ext cx="2376487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445260" imgH="1117600" progId="Visio.Drawing.11">
                  <p:embed/>
                </p:oleObj>
              </mc:Choice>
              <mc:Fallback>
                <p:oleObj name="" r:id="rId3" imgW="1445260" imgH="11176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0483" y="2651125"/>
                        <a:ext cx="2376487" cy="187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Text Box 7"/>
          <p:cNvSpPr txBox="1"/>
          <p:nvPr/>
        </p:nvSpPr>
        <p:spPr>
          <a:xfrm>
            <a:off x="2394585" y="1844675"/>
            <a:ext cx="15128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一般</a:t>
            </a:r>
            <a:endParaRPr lang="zh-CN" altLang="en-US" sz="28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201" name="Text Box 8"/>
          <p:cNvSpPr txBox="1"/>
          <p:nvPr/>
        </p:nvSpPr>
        <p:spPr>
          <a:xfrm>
            <a:off x="5674995" y="18446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空队</a:t>
            </a:r>
            <a:endParaRPr lang="zh-CN" altLang="en-US" sz="28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5"/>
          <p:cNvSpPr txBox="1"/>
          <p:nvPr/>
        </p:nvSpPr>
        <p:spPr>
          <a:xfrm>
            <a:off x="1981200" y="30257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47"/>
          <p:cNvSpPr/>
          <p:nvPr/>
        </p:nvSpPr>
        <p:spPr>
          <a:xfrm>
            <a:off x="8114665" y="2422525"/>
            <a:ext cx="2376488" cy="25193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FFCC">
                  <a:alpha val="56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6203" name="对象 38"/>
          <p:cNvGraphicFramePr>
            <a:graphicFrameLocks noChangeAspect="1"/>
          </p:cNvGraphicFramePr>
          <p:nvPr/>
        </p:nvGraphicFramePr>
        <p:xfrm>
          <a:off x="8402003" y="2636838"/>
          <a:ext cx="26654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767840" imgH="1633855" progId="Visio.Drawing.11">
                  <p:embed/>
                </p:oleObj>
              </mc:Choice>
              <mc:Fallback>
                <p:oleObj name="" r:id="rId5" imgW="1767840" imgH="163385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02003" y="2636838"/>
                        <a:ext cx="2665412" cy="244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/>
          <p:nvPr/>
        </p:nvSpPr>
        <p:spPr>
          <a:xfrm>
            <a:off x="8786178" y="1847850"/>
            <a:ext cx="984250" cy="6270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满队</a:t>
            </a:r>
            <a:endParaRPr lang="zh-CN" altLang="en-US" sz="28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193" name="标题 1"/>
          <p:cNvSpPr>
            <a:spLocks noGrp="1"/>
          </p:cNvSpPr>
          <p:nvPr>
            <p:ph type="title"/>
          </p:nvPr>
        </p:nvSpPr>
        <p:spPr>
          <a:xfrm>
            <a:off x="8608060" y="164465"/>
            <a:ext cx="2253615" cy="700405"/>
          </a:xfrm>
        </p:spPr>
        <p:txBody>
          <a:bodyPr wrap="square" lIns="91440" tIns="45720" rIns="91440" bIns="45720" anchor="b"/>
          <a:lstStyle/>
          <a:p>
            <a:r>
              <a:rPr lang="zh-CN" altLang="en-US" b="1" kern="1200" dirty="0">
                <a:solidFill>
                  <a:srgbClr val="FF000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空闲单元法</a:t>
            </a:r>
            <a:endParaRPr lang="zh-CN" altLang="en-US" b="1" kern="1200" dirty="0">
              <a:solidFill>
                <a:srgbClr val="FF0000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3"/>
          <p:cNvGrpSpPr/>
          <p:nvPr/>
        </p:nvGrpSpPr>
        <p:grpSpPr>
          <a:xfrm>
            <a:off x="1224280" y="2339975"/>
            <a:ext cx="3630613" cy="3559175"/>
            <a:chOff x="1476" y="1584"/>
            <a:chExt cx="2287" cy="2242"/>
          </a:xfrm>
        </p:grpSpPr>
        <p:pic>
          <p:nvPicPr>
            <p:cNvPr id="138243" name="Picture 4" descr="未命名1"/>
            <p:cNvPicPr>
              <a:picLocks noChangeAspect="1"/>
            </p:cNvPicPr>
            <p:nvPr/>
          </p:nvPicPr>
          <p:blipFill>
            <a:blip r:embed="rId1"/>
            <a:srcRect l="-4742" t="29028" r="68550" b="22153"/>
            <a:stretch>
              <a:fillRect/>
            </a:stretch>
          </p:blipFill>
          <p:spPr>
            <a:xfrm>
              <a:off x="1920" y="1584"/>
              <a:ext cx="1824" cy="17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8244" name="Text Box 5"/>
            <p:cNvSpPr txBox="1"/>
            <p:nvPr/>
          </p:nvSpPr>
          <p:spPr>
            <a:xfrm>
              <a:off x="2496" y="1968"/>
              <a:ext cx="126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  <a:latin typeface="宋体" panose="02010600030101010101" pitchFamily="2" charset="-122"/>
                  <a:ea typeface="PMingLiU" panose="02020500000000000000" pitchFamily="18" charset="-120"/>
                </a:rPr>
                <a:t>J2</a:t>
              </a:r>
              <a:r>
                <a:rPr lang="en-US" altLang="zh-TW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PMingLiU" panose="02020500000000000000" pitchFamily="18" charset="-120"/>
                </a:rPr>
                <a:t>     </a:t>
              </a:r>
              <a:r>
                <a:rPr lang="en-US" altLang="zh-TW" sz="2000" b="1" dirty="0">
                  <a:solidFill>
                    <a:srgbClr val="FFFF00"/>
                  </a:solidFill>
                  <a:latin typeface="宋体" panose="02010600030101010101" pitchFamily="2" charset="-122"/>
                  <a:ea typeface="PMingLiU" panose="02020500000000000000" pitchFamily="18" charset="-120"/>
                </a:rPr>
                <a:t>J3</a:t>
              </a:r>
              <a:r>
                <a:rPr lang="en-US" altLang="zh-TW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PMingLiU" panose="02020500000000000000" pitchFamily="18" charset="-120"/>
                </a:rPr>
                <a:t>	</a:t>
              </a:r>
              <a:endParaRPr lang="en-US" altLang="zh-TW" sz="2000" b="1" dirty="0">
                <a:solidFill>
                  <a:srgbClr val="000000"/>
                </a:solidFill>
                <a:latin typeface="宋体" panose="02010600030101010101" pitchFamily="2" charset="-122"/>
                <a:ea typeface="PMingLiU" panose="02020500000000000000" pitchFamily="18" charset="-120"/>
              </a:endParaRPr>
            </a:p>
          </p:txBody>
        </p:sp>
        <p:sp>
          <p:nvSpPr>
            <p:cNvPr id="138245" name="Text Box 6"/>
            <p:cNvSpPr txBox="1"/>
            <p:nvPr/>
          </p:nvSpPr>
          <p:spPr>
            <a:xfrm>
              <a:off x="2309" y="2466"/>
              <a:ext cx="124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  <a:latin typeface="宋体" panose="02010600030101010101" pitchFamily="2" charset="-122"/>
                  <a:ea typeface="PMingLiU" panose="02020500000000000000" pitchFamily="18" charset="-120"/>
                </a:rPr>
                <a:t>J1</a:t>
              </a:r>
              <a:r>
                <a:rPr lang="en-US" altLang="zh-TW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PMingLiU" panose="02020500000000000000" pitchFamily="18" charset="-120"/>
                </a:rPr>
                <a:t>          </a:t>
              </a:r>
              <a:r>
                <a:rPr lang="en-US" altLang="zh-TW" sz="2000" b="1" dirty="0">
                  <a:solidFill>
                    <a:srgbClr val="FFFF00"/>
                  </a:solidFill>
                  <a:latin typeface="宋体" panose="02010600030101010101" pitchFamily="2" charset="-122"/>
                  <a:ea typeface="PMingLiU" panose="02020500000000000000" pitchFamily="18" charset="-120"/>
                </a:rPr>
                <a:t>J4</a:t>
              </a:r>
              <a:endParaRPr lang="en-US" altLang="zh-TW" sz="2000" b="1" dirty="0">
                <a:solidFill>
                  <a:srgbClr val="FFFF00"/>
                </a:solidFill>
                <a:latin typeface="宋体" panose="02010600030101010101" pitchFamily="2" charset="-122"/>
                <a:ea typeface="PMingLiU" panose="02020500000000000000" pitchFamily="18" charset="-120"/>
              </a:endParaRPr>
            </a:p>
          </p:txBody>
        </p:sp>
        <p:sp>
          <p:nvSpPr>
            <p:cNvPr id="138246" name="Text Box 7"/>
            <p:cNvSpPr txBox="1"/>
            <p:nvPr/>
          </p:nvSpPr>
          <p:spPr>
            <a:xfrm>
              <a:off x="2921" y="2854"/>
              <a:ext cx="35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TW" altLang="zh-TW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PMingLiU" panose="02020500000000000000" pitchFamily="18" charset="-120"/>
                </a:rPr>
                <a:t> </a:t>
              </a:r>
              <a:r>
                <a:rPr lang="en-US" altLang="zh-TW" sz="2000" b="1" dirty="0">
                  <a:solidFill>
                    <a:srgbClr val="FFFF00"/>
                  </a:solidFill>
                  <a:latin typeface="宋体" panose="02010600030101010101" pitchFamily="2" charset="-122"/>
                  <a:ea typeface="PMingLiU" panose="02020500000000000000" pitchFamily="18" charset="-120"/>
                </a:rPr>
                <a:t>J5</a:t>
              </a:r>
              <a:endParaRPr lang="en-US" altLang="zh-TW" sz="2000" b="1" dirty="0">
                <a:solidFill>
                  <a:srgbClr val="FFFF00"/>
                </a:solidFill>
                <a:latin typeface="宋体" panose="02010600030101010101" pitchFamily="2" charset="-122"/>
                <a:ea typeface="PMingLiU" panose="02020500000000000000" pitchFamily="18" charset="-12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476" y="2955"/>
              <a:ext cx="479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front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2612" y="3594"/>
              <a:ext cx="40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+mn-ea"/>
                </a:rPr>
                <a:t>rear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V="1">
              <a:off x="1956" y="3003"/>
              <a:ext cx="384" cy="96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V="1">
              <a:off x="2900" y="3258"/>
              <a:ext cx="0" cy="432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6330950" y="4097655"/>
            <a:ext cx="38862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问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在具有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个单元的循环队列中，队满时共有多少个元素？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162925" y="4894580"/>
            <a:ext cx="106680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n-1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个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0109200" y="3310255"/>
            <a:ext cx="63246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5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3399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30950" y="3342005"/>
            <a:ext cx="4114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问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左图中队列长度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L=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？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330950" y="2375218"/>
            <a:ext cx="41148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问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左图中队列容量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maxsize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n=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？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9682163" y="2662555"/>
            <a:ext cx="4781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6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标题 5"/>
          <p:cNvSpPr txBox="1"/>
          <p:nvPr/>
        </p:nvSpPr>
        <p:spPr>
          <a:xfrm>
            <a:off x="1981200" y="30257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6" grpId="0" bldLvl="0" animBg="1"/>
      <p:bldP spid="37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、循环顺序队列的基本操作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7396480" y="325120"/>
            <a:ext cx="3813175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顺序循环队列的初始化</a:t>
            </a:r>
            <a:endParaRPr lang="en-US" alt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Text Box 19"/>
          <p:cNvSpPr txBox="1"/>
          <p:nvPr/>
        </p:nvSpPr>
        <p:spPr>
          <a:xfrm>
            <a:off x="1073150" y="1658938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r>
              <a:rPr lang="en-US" altLang="zh-CN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0" dirty="0">
              <a:solidFill>
                <a:srgbClr val="BF11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291" name="Text Box 4"/>
          <p:cNvSpPr txBox="1"/>
          <p:nvPr/>
        </p:nvSpPr>
        <p:spPr>
          <a:xfrm>
            <a:off x="7088505" y="1681480"/>
            <a:ext cx="474535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算法要求：生成一空队列</a:t>
            </a: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算法操作：</a:t>
            </a: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为队列分配基本容量空间</a:t>
            </a: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设置队列为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空队列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front=rear=0</a:t>
            </a:r>
            <a:r>
              <a:rPr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b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（也可为任意单元，如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>
              <a:solidFill>
                <a:srgbClr val="3399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596" name="文本占位符 110595"/>
          <p:cNvSpPr>
            <a:spLocks noGrp="1"/>
          </p:cNvSpPr>
          <p:nvPr>
            <p:ph type="body"/>
          </p:nvPr>
        </p:nvSpPr>
        <p:spPr>
          <a:xfrm>
            <a:off x="794385" y="2178050"/>
            <a:ext cx="6602730" cy="4419600"/>
          </a:xfrm>
        </p:spPr>
        <p:txBody>
          <a:bodyPr/>
          <a:lstStyle/>
          <a:p>
            <a:pPr marL="342900" indent="-342900" defTabSz="685800" latinLnBrk="0">
              <a:lnSpc>
                <a:spcPct val="150000"/>
              </a:lnSpc>
              <a:buNone/>
            </a:pP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Status InitQueue (SqQueue &amp;Q){</a:t>
            </a:r>
            <a:endParaRPr lang="en-US" altLang="zh-CN" sz="26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342900" indent="-342900" defTabSz="685800" latinLnBrk="0">
              <a:lnSpc>
                <a:spcPct val="150000"/>
              </a:lnSpc>
              <a:buNone/>
            </a:pP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Q.base =new QElemType[MAXQSIZE]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342900" indent="-342900" defTabSz="685800" latinLnBrk="0">
              <a:lnSpc>
                <a:spcPct val="150000"/>
              </a:lnSpc>
              <a:buNone/>
            </a:pP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if(!Q.base) exit(OVERFLOW);</a:t>
            </a:r>
            <a:endParaRPr lang="en-US" altLang="zh-CN" sz="26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342900" indent="-342900" defTabSz="685800" latinLnBrk="0">
              <a:lnSpc>
                <a:spcPct val="150000"/>
              </a:lnSpc>
              <a:buNone/>
            </a:pP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Q.front=Q.rear=0;</a:t>
            </a:r>
            <a:endParaRPr lang="en-US" altLang="zh-CN" sz="2600" b="1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342900" indent="-342900" defTabSz="685800" latinLnBrk="0">
              <a:lnSpc>
                <a:spcPct val="150000"/>
              </a:lnSpc>
              <a:buNone/>
            </a:pP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return OK;</a:t>
            </a:r>
            <a:endParaRPr lang="en-US" altLang="zh-CN" sz="26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342900" indent="-342900" defTabSz="685800" latinLnBrk="0">
              <a:lnSpc>
                <a:spcPct val="150000"/>
              </a:lnSpc>
              <a:buNone/>
            </a:pP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}</a:t>
            </a:r>
            <a:endParaRPr lang="en-US" altLang="zh-CN" sz="26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、循环顺序队列的基本操作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922655" y="2023110"/>
            <a:ext cx="379984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求顺序循环队列的</a:t>
            </a:r>
            <a:r>
              <a:rPr lang="zh-CN" smtClean="0">
                <a:ln>
                  <a:noFill/>
                </a:ln>
                <a:effectLst/>
                <a:uLnTx/>
                <a:uFillTx/>
              </a:rPr>
              <a:t>长度</a:t>
            </a:r>
            <a:endParaRPr 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1621" name="文本占位符 111620"/>
          <p:cNvSpPr>
            <a:spLocks noGrp="1"/>
          </p:cNvSpPr>
          <p:nvPr>
            <p:ph type="body"/>
          </p:nvPr>
        </p:nvSpPr>
        <p:spPr>
          <a:xfrm>
            <a:off x="1696720" y="3515360"/>
            <a:ext cx="9033510" cy="1999615"/>
          </a:xfrm>
        </p:spPr>
        <p:txBody>
          <a:bodyPr/>
          <a:lstStyle/>
          <a:p>
            <a:pPr marL="0" indent="0" defTabSz="685800" latinLnBrk="0"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  QueueLength (SqQueue Q){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 latinLnBrk="0"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(Q.rear-Q.front+MAXQSIZE)%MAXQSIZE;                             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 latinLnBrk="0"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19"/>
          <p:cNvSpPr txBox="1"/>
          <p:nvPr/>
        </p:nvSpPr>
        <p:spPr>
          <a:xfrm>
            <a:off x="1073150" y="2832418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r>
              <a:rPr lang="en-US" altLang="zh-CN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0" dirty="0">
              <a:solidFill>
                <a:srgbClr val="BF11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、循环顺序队列的基本操作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922655" y="1489710"/>
            <a:ext cx="379984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顺序循环队列的入队</a:t>
            </a:r>
            <a:endParaRPr 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57668" y="2250440"/>
            <a:ext cx="811371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算法说明：向循环队列的队尾插入一个元素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分        析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(1)  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插入前应当先判断队列是否满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if (( Q . rear + 1 ) %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MAXQSIZE)==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Q.front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return ERROR;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(2</a:t>
            </a: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）插入动作</a:t>
            </a:r>
            <a:endParaRPr kumimoji="1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Q.base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[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Q.rear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] = e;   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</a:t>
            </a:r>
            <a:r>
              <a:rPr kumimoji="1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Q.rear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= ( Q . rear + 1 ) %  MAXQSIZE;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          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、循环顺序队列的基本操作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922655" y="1489710"/>
            <a:ext cx="379984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顺序循环队列的入队</a:t>
            </a:r>
            <a:endParaRPr 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Text Box 19"/>
          <p:cNvSpPr txBox="1"/>
          <p:nvPr/>
        </p:nvSpPr>
        <p:spPr>
          <a:xfrm>
            <a:off x="1073150" y="2227898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r>
              <a:rPr lang="en-US" altLang="zh-CN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0" dirty="0">
              <a:solidFill>
                <a:srgbClr val="BF11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44" name="文本占位符 112643"/>
          <p:cNvSpPr>
            <a:spLocks noGrp="1"/>
          </p:cNvSpPr>
          <p:nvPr>
            <p:ph type="body"/>
          </p:nvPr>
        </p:nvSpPr>
        <p:spPr>
          <a:xfrm>
            <a:off x="1443355" y="2897505"/>
            <a:ext cx="9144000" cy="3766185"/>
          </a:xfrm>
        </p:spPr>
        <p:txBody>
          <a:bodyPr/>
          <a:lstStyle/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Status EnQueue(SqQueue &amp;Q,QElemType e){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if((Q.rear+1)%MAXQSIZE==Q.front)  return ERROR;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Q.base[Q.rear]=e;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Q.rear=(Q.rear+1)%MAXQSIZE;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OK;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buNone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/>
          <p:cNvSpPr/>
          <p:nvPr/>
        </p:nvSpPr>
        <p:spPr>
          <a:xfrm>
            <a:off x="1746250" y="927100"/>
            <a:ext cx="9081770" cy="5985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栈的</a:t>
            </a:r>
            <a:r>
              <a:rPr lang="zh-CN" altLang="zh-CN" sz="2800" b="1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限定只能在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表的一端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（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栈顶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进行插入和删除运算的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线性表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。</a:t>
            </a:r>
            <a:endParaRPr lang="zh-CN" altLang="en-US" sz="28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2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、栈的逻辑结构：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  <a:sym typeface="+mn-ea"/>
              </a:rPr>
              <a:t>与同线性表相同，仍为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  <a:sym typeface="+mn-ea"/>
              </a:rPr>
              <a:t>一对一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  <a:sym typeface="+mn-ea"/>
              </a:rPr>
              <a:t>关系。</a:t>
            </a:r>
            <a:endParaRPr lang="zh-CN" altLang="en-US" sz="28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、栈的存储结构：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用顺序栈或链栈存储均可，但以顺序栈更常见。</a:t>
            </a:r>
            <a:endParaRPr lang="zh-CN" altLang="en-US" sz="28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4、</a:t>
            </a:r>
            <a:r>
              <a:rPr lang="en-US" altLang="zh-CN" sz="2800" b="1" kern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栈的运算规则：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只能在栈顶运算，且访问结点时依照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后进先出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或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先进后出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的原则。</a:t>
            </a:r>
            <a:endParaRPr lang="zh-CN" altLang="en-US" sz="2800" b="1" kern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5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、</a:t>
            </a:r>
            <a:r>
              <a:rPr lang="zh-CN" altLang="en-US" sz="2800" b="1" kern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栈的实现：</a:t>
            </a:r>
            <a:r>
              <a:rPr lang="zh-CN" altLang="en-US" sz="2800" b="1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关键是编写</a:t>
            </a:r>
            <a:r>
              <a:rPr lang="zh-CN" altLang="en-US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入栈</a:t>
            </a:r>
            <a:r>
              <a:rPr lang="zh-CN" altLang="en-US" sz="2800" b="1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和</a:t>
            </a:r>
            <a:r>
              <a:rPr lang="zh-CN" altLang="en-US" sz="28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出栈</a:t>
            </a:r>
            <a:r>
              <a:rPr lang="zh-CN" altLang="en-US" sz="2800" b="1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函数，具体实现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依顺序</a:t>
            </a:r>
            <a:r>
              <a:rPr lang="zh-CN" altLang="en-US" sz="2800" b="1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栈或链栈的不同而不同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。</a:t>
            </a:r>
            <a:endParaRPr lang="zh-CN" altLang="en-US" sz="2800" b="1" kern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6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、栈的基本操作：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入栈、出栈、读栈顶元素值、建栈、判断栈满、栈空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等。</a:t>
            </a:r>
            <a:endParaRPr lang="zh-CN" altLang="en-US" sz="28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  <p:sp>
        <p:nvSpPr>
          <p:cNvPr id="3" name="标题 5"/>
          <p:cNvSpPr txBox="1"/>
          <p:nvPr/>
        </p:nvSpPr>
        <p:spPr>
          <a:xfrm>
            <a:off x="1981200" y="274638"/>
            <a:ext cx="7467600" cy="5619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760" y="2202180"/>
            <a:ext cx="778510" cy="23069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99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899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dvAuto="100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、循环顺序队列的基本操作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922655" y="1489710"/>
            <a:ext cx="379984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顺序循环队列的出队</a:t>
            </a:r>
            <a:endParaRPr 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8483" name="Text Box 3"/>
          <p:cNvSpPr txBox="1"/>
          <p:nvPr/>
        </p:nvSpPr>
        <p:spPr>
          <a:xfrm>
            <a:off x="1890395" y="2130425"/>
            <a:ext cx="7315200" cy="44043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算法说明：删除队头元素，返回其值 </a:t>
            </a:r>
            <a:r>
              <a:rPr lang="en-US" altLang="zh-CN" sz="2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分析： </a:t>
            </a:r>
            <a:endParaRPr lang="zh-CN" altLang="en-US" sz="2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在删除前应当判断队列是否空；</a:t>
            </a:r>
            <a:endParaRPr lang="zh-CN" altLang="en-US" sz="2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(Q.front == Q.rear ) return ERROR;</a:t>
            </a:r>
            <a:endParaRPr lang="en-US" altLang="zh-CN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删除动作分析；</a:t>
            </a:r>
            <a:endParaRPr lang="zh-CN" altLang="en-US" sz="2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因为队头指针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front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指向队头元素的位置，所以：</a:t>
            </a:r>
            <a:endParaRPr lang="zh-CN" altLang="en-US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e = Q.base [ Q.front ] ;    </a:t>
            </a:r>
            <a:endParaRPr lang="en-US" altLang="zh-CN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Q.front =(Q .front +1) %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MAXQSIZE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en-US" altLang="zh-CN" sz="1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、循环顺序队列的基本操作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922655" y="1489710"/>
            <a:ext cx="379984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顺序循环队列的出队</a:t>
            </a:r>
            <a:endParaRPr lang="zh-CN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Text Box 19"/>
          <p:cNvSpPr txBox="1"/>
          <p:nvPr/>
        </p:nvSpPr>
        <p:spPr>
          <a:xfrm>
            <a:off x="1073150" y="2227898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r>
              <a:rPr lang="en-US" altLang="zh-CN" sz="2800" b="0" dirty="0">
                <a:solidFill>
                  <a:srgbClr val="BF11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0" dirty="0">
              <a:solidFill>
                <a:srgbClr val="BF11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668" name="文本占位符 113667"/>
          <p:cNvSpPr>
            <a:spLocks noGrp="1"/>
          </p:cNvSpPr>
          <p:nvPr>
            <p:ph type="body"/>
          </p:nvPr>
        </p:nvSpPr>
        <p:spPr>
          <a:xfrm>
            <a:off x="2298700" y="2842260"/>
            <a:ext cx="8610600" cy="3733800"/>
          </a:xfrm>
        </p:spPr>
        <p:txBody>
          <a:bodyPr/>
          <a:lstStyle/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Status DeQueue (LinkQueue &amp;Q,QElemType &amp;e){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if(Q.front==Q.rear) return ERROR;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e=Q.base[Q.front];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Q.front=(Q.front+1)%MAXQSIZE;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return OK;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10528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、链队的表示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——</a:t>
            </a:r>
            <a:r>
              <a:rPr kumimoji="1"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用链式存储结构来实现的队列叫</a:t>
            </a:r>
            <a:r>
              <a:rPr kumimoji="1"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链队</a:t>
            </a:r>
            <a:r>
              <a:rPr kumimoji="1"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。通常链队用单链表来表示。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2" name="Group 8"/>
          <p:cNvGrpSpPr/>
          <p:nvPr/>
        </p:nvGrpSpPr>
        <p:grpSpPr>
          <a:xfrm>
            <a:off x="457835" y="2197418"/>
            <a:ext cx="2016125" cy="441325"/>
            <a:chOff x="3379" y="1682"/>
            <a:chExt cx="1270" cy="278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3379" y="1682"/>
              <a:ext cx="635" cy="278"/>
            </a:xfrm>
            <a:prstGeom prst="rect">
              <a:avLst/>
            </a:prstGeom>
            <a:gradFill rotWithShape="1">
              <a:gsLst>
                <a:gs pos="0">
                  <a:srgbClr val="6FB4E3"/>
                </a:gs>
                <a:gs pos="50000">
                  <a:srgbClr val="FFFFFF"/>
                </a:gs>
                <a:gs pos="100000">
                  <a:srgbClr val="6FB4E3"/>
                </a:gs>
              </a:gsLst>
              <a:lin ang="0" scaled="1"/>
            </a:gradFill>
            <a:ln w="9525" algn="ctr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7200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data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014" y="1682"/>
              <a:ext cx="635" cy="278"/>
            </a:xfrm>
            <a:prstGeom prst="rect">
              <a:avLst/>
            </a:prstGeom>
            <a:gradFill rotWithShape="1">
              <a:gsLst>
                <a:gs pos="0">
                  <a:srgbClr val="6FB4E3"/>
                </a:gs>
                <a:gs pos="50000">
                  <a:srgbClr val="FFFFFF"/>
                </a:gs>
                <a:gs pos="100000">
                  <a:srgbClr val="6FB4E3"/>
                </a:gs>
              </a:gsLst>
              <a:lin ang="0" scaled="1"/>
            </a:gradFill>
            <a:ln w="9525" algn="ctr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7200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next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15" name="Text Box 40"/>
          <p:cNvSpPr txBox="1"/>
          <p:nvPr/>
        </p:nvSpPr>
        <p:spPr>
          <a:xfrm>
            <a:off x="709295" y="2994660"/>
            <a:ext cx="4488180" cy="3107690"/>
          </a:xfrm>
          <a:prstGeom prst="rect">
            <a:avLst/>
          </a:prstGeom>
          <a:noFill/>
          <a:ln w="38100">
            <a:solidFill>
              <a:srgbClr val="BF11C3"/>
            </a:solidFill>
          </a:ln>
        </p:spPr>
        <p:txBody>
          <a:bodyPr wrap="square"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"/>
                <a:ea typeface="宋体" panose="02010600030101010101" pitchFamily="2" charset="-122"/>
              </a:rPr>
              <a:t>链栈的类型说明如下：</a:t>
            </a:r>
            <a:endParaRPr lang="zh-CN" altLang="en-US" sz="2800" b="1" dirty="0">
              <a:solidFill>
                <a:srgbClr val="000000"/>
              </a:solidFill>
              <a:latin typeface="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struct  QNode {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QElemType  data;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struct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QNode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*next;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QNode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*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QueuePtr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Rectangle 33" descr="花岗岩"/>
          <p:cNvSpPr>
            <a:spLocks noChangeArrowheads="1"/>
          </p:cNvSpPr>
          <p:nvPr/>
        </p:nvSpPr>
        <p:spPr bwMode="auto">
          <a:xfrm>
            <a:off x="5967095" y="2428240"/>
            <a:ext cx="5172710" cy="397065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在用链式存储结构表示队列时，需要设置队头指针和队尾指针，以便指示队头结点和队尾结点。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algn="just" defTabSz="685800" rtl="0" fontAlgn="auto">
              <a:lnSpc>
                <a:spcPct val="150000"/>
              </a:lnSpc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typedef struct {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685800" rtl="0" fontAlgn="auto">
              <a:lnSpc>
                <a:spcPct val="150000"/>
              </a:lnSpc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QueuePtr  front;        //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队头指针  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685800" rtl="0" fontAlgn="auto">
              <a:lnSpc>
                <a:spcPct val="150000"/>
              </a:lnSpc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QueuePtr  rear;         //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队尾指针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685800" rtl="0" fontAlgn="auto">
              <a:lnSpc>
                <a:spcPct val="150000"/>
              </a:lnSpc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}LinkQueue; 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5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0391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、链队的表示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0" name="Rectangle 2"/>
          <p:cNvSpPr txBox="1">
            <a:spLocks noChangeArrowheads="1"/>
          </p:cNvSpPr>
          <p:nvPr/>
        </p:nvSpPr>
        <p:spPr bwMode="auto">
          <a:xfrm>
            <a:off x="8259445" y="722313"/>
            <a:ext cx="2895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  <a:sym typeface="+mn-ea"/>
              </a:rPr>
              <a:t>链队列示意图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102" name="Text Box 4"/>
          <p:cNvSpPr txBox="1">
            <a:spLocks noChangeArrowheads="1"/>
          </p:cNvSpPr>
          <p:nvPr/>
        </p:nvSpPr>
        <p:spPr bwMode="auto">
          <a:xfrm>
            <a:off x="1852295" y="4202113"/>
            <a:ext cx="4419600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讨论：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circleNumDbPlain"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空队列的特征？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103" name="Group 5"/>
          <p:cNvGrpSpPr/>
          <p:nvPr/>
        </p:nvGrpSpPr>
        <p:grpSpPr>
          <a:xfrm>
            <a:off x="1699895" y="1381125"/>
            <a:ext cx="8435975" cy="2617788"/>
            <a:chOff x="96" y="655"/>
            <a:chExt cx="5314" cy="1649"/>
          </a:xfrm>
        </p:grpSpPr>
        <p:sp>
          <p:nvSpPr>
            <p:cNvPr id="117765" name="Text Box 6"/>
            <p:cNvSpPr txBox="1"/>
            <p:nvPr/>
          </p:nvSpPr>
          <p:spPr>
            <a:xfrm>
              <a:off x="96" y="1007"/>
              <a:ext cx="22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Q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05" name="Line 7"/>
            <p:cNvSpPr>
              <a:spLocks noChangeShapeType="1"/>
            </p:cNvSpPr>
            <p:nvPr/>
          </p:nvSpPr>
          <p:spPr bwMode="auto">
            <a:xfrm>
              <a:off x="518" y="1207"/>
              <a:ext cx="3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Rectangle 8"/>
            <p:cNvSpPr>
              <a:spLocks noChangeArrowheads="1"/>
            </p:cNvSpPr>
            <p:nvPr/>
          </p:nvSpPr>
          <p:spPr bwMode="auto">
            <a:xfrm>
              <a:off x="345" y="1096"/>
              <a:ext cx="2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Line 9"/>
            <p:cNvSpPr>
              <a:spLocks noChangeShapeType="1"/>
            </p:cNvSpPr>
            <p:nvPr/>
          </p:nvSpPr>
          <p:spPr bwMode="auto">
            <a:xfrm>
              <a:off x="345" y="1096"/>
              <a:ext cx="28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Line 10"/>
            <p:cNvSpPr>
              <a:spLocks noChangeShapeType="1"/>
            </p:cNvSpPr>
            <p:nvPr/>
          </p:nvSpPr>
          <p:spPr bwMode="auto">
            <a:xfrm>
              <a:off x="345" y="1388"/>
              <a:ext cx="28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1"/>
            <p:cNvSpPr>
              <a:spLocks noChangeShapeType="1"/>
            </p:cNvSpPr>
            <p:nvPr/>
          </p:nvSpPr>
          <p:spPr bwMode="auto">
            <a:xfrm>
              <a:off x="345" y="1096"/>
              <a:ext cx="0" cy="29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Line 12"/>
            <p:cNvSpPr>
              <a:spLocks noChangeShapeType="1"/>
            </p:cNvSpPr>
            <p:nvPr/>
          </p:nvSpPr>
          <p:spPr bwMode="auto">
            <a:xfrm>
              <a:off x="633" y="1096"/>
              <a:ext cx="0" cy="29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772" name="Text Box 13"/>
            <p:cNvSpPr txBox="1"/>
            <p:nvPr/>
          </p:nvSpPr>
          <p:spPr>
            <a:xfrm>
              <a:off x="4228" y="1932"/>
              <a:ext cx="62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队尾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b="1" dirty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3" name="Text Box 14"/>
            <p:cNvSpPr txBox="1"/>
            <p:nvPr/>
          </p:nvSpPr>
          <p:spPr>
            <a:xfrm>
              <a:off x="2542" y="1919"/>
              <a:ext cx="62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队首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b="1" dirty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4" name="Text Box 15"/>
            <p:cNvSpPr txBox="1"/>
            <p:nvPr/>
          </p:nvSpPr>
          <p:spPr>
            <a:xfrm>
              <a:off x="912" y="1199"/>
              <a:ext cx="68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front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14" name="Rectangle 16"/>
            <p:cNvSpPr>
              <a:spLocks noChangeArrowheads="1"/>
            </p:cNvSpPr>
            <p:nvPr/>
          </p:nvSpPr>
          <p:spPr bwMode="auto">
            <a:xfrm>
              <a:off x="864" y="768"/>
              <a:ext cx="4546" cy="1536"/>
            </a:xfrm>
            <a:prstGeom prst="rect">
              <a:avLst/>
            </a:prstGeom>
            <a:noFill/>
            <a:ln w="25400">
              <a:solidFill>
                <a:srgbClr val="99FF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 flipV="1">
              <a:off x="1248" y="1680"/>
              <a:ext cx="576" cy="0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7777" name="Group 18"/>
            <p:cNvGrpSpPr/>
            <p:nvPr/>
          </p:nvGrpSpPr>
          <p:grpSpPr>
            <a:xfrm>
              <a:off x="1053" y="1535"/>
              <a:ext cx="288" cy="287"/>
              <a:chOff x="1783" y="1969"/>
              <a:chExt cx="288" cy="287"/>
            </a:xfrm>
          </p:grpSpPr>
          <p:sp>
            <p:nvSpPr>
              <p:cNvPr id="158" name="Rectangle 19"/>
              <p:cNvSpPr>
                <a:spLocks noChangeArrowheads="1"/>
              </p:cNvSpPr>
              <p:nvPr/>
            </p:nvSpPr>
            <p:spPr bwMode="auto">
              <a:xfrm>
                <a:off x="1783" y="1969"/>
                <a:ext cx="28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9" name="Line 20"/>
              <p:cNvSpPr>
                <a:spLocks noChangeShapeType="1"/>
              </p:cNvSpPr>
              <p:nvPr/>
            </p:nvSpPr>
            <p:spPr bwMode="auto">
              <a:xfrm>
                <a:off x="1783" y="1969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Line 21"/>
              <p:cNvSpPr>
                <a:spLocks noChangeShapeType="1"/>
              </p:cNvSpPr>
              <p:nvPr/>
            </p:nvSpPr>
            <p:spPr bwMode="auto">
              <a:xfrm>
                <a:off x="1783" y="2256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1" name="Line 22"/>
              <p:cNvSpPr>
                <a:spLocks noChangeShapeType="1"/>
              </p:cNvSpPr>
              <p:nvPr/>
            </p:nvSpPr>
            <p:spPr bwMode="auto">
              <a:xfrm>
                <a:off x="1783" y="196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Line 23"/>
              <p:cNvSpPr>
                <a:spLocks noChangeShapeType="1"/>
              </p:cNvSpPr>
              <p:nvPr/>
            </p:nvSpPr>
            <p:spPr bwMode="auto">
              <a:xfrm>
                <a:off x="2071" y="196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Oval 24"/>
              <p:cNvSpPr>
                <a:spLocks noChangeAspect="1" noChangeArrowheads="1"/>
              </p:cNvSpPr>
              <p:nvPr/>
            </p:nvSpPr>
            <p:spPr bwMode="auto">
              <a:xfrm>
                <a:off x="1879" y="205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>
              <a:off x="2705" y="1511"/>
              <a:ext cx="2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7785" name="Group 26"/>
            <p:cNvGrpSpPr/>
            <p:nvPr/>
          </p:nvGrpSpPr>
          <p:grpSpPr>
            <a:xfrm>
              <a:off x="2619" y="1509"/>
              <a:ext cx="815" cy="339"/>
              <a:chOff x="2142" y="1509"/>
              <a:chExt cx="815" cy="339"/>
            </a:xfrm>
          </p:grpSpPr>
          <p:sp>
            <p:nvSpPr>
              <p:cNvPr id="151" name="Rectangle 27"/>
              <p:cNvSpPr>
                <a:spLocks noChangeArrowheads="1"/>
              </p:cNvSpPr>
              <p:nvPr/>
            </p:nvSpPr>
            <p:spPr bwMode="auto">
              <a:xfrm>
                <a:off x="2142" y="1511"/>
                <a:ext cx="33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a1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152" name="Line 28"/>
              <p:cNvSpPr>
                <a:spLocks noChangeShapeType="1"/>
              </p:cNvSpPr>
              <p:nvPr/>
            </p:nvSpPr>
            <p:spPr bwMode="auto">
              <a:xfrm flipV="1">
                <a:off x="2142" y="1509"/>
                <a:ext cx="527" cy="2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Line 29"/>
              <p:cNvSpPr>
                <a:spLocks noChangeShapeType="1"/>
              </p:cNvSpPr>
              <p:nvPr/>
            </p:nvSpPr>
            <p:spPr bwMode="auto">
              <a:xfrm flipV="1">
                <a:off x="2142" y="1837"/>
                <a:ext cx="527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Line 30"/>
              <p:cNvSpPr>
                <a:spLocks noChangeShapeType="1"/>
              </p:cNvSpPr>
              <p:nvPr/>
            </p:nvSpPr>
            <p:spPr bwMode="auto">
              <a:xfrm>
                <a:off x="2142" y="1511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Line 31"/>
              <p:cNvSpPr>
                <a:spLocks noChangeShapeType="1"/>
              </p:cNvSpPr>
              <p:nvPr/>
            </p:nvSpPr>
            <p:spPr bwMode="auto">
              <a:xfrm>
                <a:off x="2477" y="1522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Line 32"/>
              <p:cNvSpPr>
                <a:spLocks noChangeShapeType="1"/>
              </p:cNvSpPr>
              <p:nvPr/>
            </p:nvSpPr>
            <p:spPr bwMode="auto">
              <a:xfrm>
                <a:off x="2669" y="1517"/>
                <a:ext cx="0" cy="30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Line 33"/>
              <p:cNvSpPr>
                <a:spLocks noChangeShapeType="1"/>
              </p:cNvSpPr>
              <p:nvPr/>
            </p:nvSpPr>
            <p:spPr bwMode="auto">
              <a:xfrm>
                <a:off x="2540" y="1655"/>
                <a:ext cx="4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7793" name="Group 34"/>
            <p:cNvGrpSpPr/>
            <p:nvPr/>
          </p:nvGrpSpPr>
          <p:grpSpPr>
            <a:xfrm>
              <a:off x="3448" y="1515"/>
              <a:ext cx="815" cy="339"/>
              <a:chOff x="2142" y="1509"/>
              <a:chExt cx="815" cy="339"/>
            </a:xfrm>
          </p:grpSpPr>
          <p:sp>
            <p:nvSpPr>
              <p:cNvPr id="144" name="Rectangle 35"/>
              <p:cNvSpPr>
                <a:spLocks noChangeArrowheads="1"/>
              </p:cNvSpPr>
              <p:nvPr/>
            </p:nvSpPr>
            <p:spPr bwMode="auto">
              <a:xfrm>
                <a:off x="2142" y="1511"/>
                <a:ext cx="33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a2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145" name="Line 36"/>
              <p:cNvSpPr>
                <a:spLocks noChangeShapeType="1"/>
              </p:cNvSpPr>
              <p:nvPr/>
            </p:nvSpPr>
            <p:spPr bwMode="auto">
              <a:xfrm flipV="1">
                <a:off x="2142" y="1509"/>
                <a:ext cx="527" cy="2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Line 37"/>
              <p:cNvSpPr>
                <a:spLocks noChangeShapeType="1"/>
              </p:cNvSpPr>
              <p:nvPr/>
            </p:nvSpPr>
            <p:spPr bwMode="auto">
              <a:xfrm flipV="1">
                <a:off x="2142" y="1837"/>
                <a:ext cx="527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Line 38"/>
              <p:cNvSpPr>
                <a:spLocks noChangeShapeType="1"/>
              </p:cNvSpPr>
              <p:nvPr/>
            </p:nvSpPr>
            <p:spPr bwMode="auto">
              <a:xfrm>
                <a:off x="2142" y="1511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8" name="Line 39"/>
              <p:cNvSpPr>
                <a:spLocks noChangeShapeType="1"/>
              </p:cNvSpPr>
              <p:nvPr/>
            </p:nvSpPr>
            <p:spPr bwMode="auto">
              <a:xfrm>
                <a:off x="2477" y="1522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" name="Line 40"/>
              <p:cNvSpPr>
                <a:spLocks noChangeShapeType="1"/>
              </p:cNvSpPr>
              <p:nvPr/>
            </p:nvSpPr>
            <p:spPr bwMode="auto">
              <a:xfrm>
                <a:off x="2669" y="1517"/>
                <a:ext cx="0" cy="30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Line 41"/>
              <p:cNvSpPr>
                <a:spLocks noChangeShapeType="1"/>
              </p:cNvSpPr>
              <p:nvPr/>
            </p:nvSpPr>
            <p:spPr bwMode="auto">
              <a:xfrm>
                <a:off x="2540" y="1655"/>
                <a:ext cx="4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0" name="Rectangle 42"/>
            <p:cNvSpPr>
              <a:spLocks noChangeArrowheads="1"/>
            </p:cNvSpPr>
            <p:nvPr/>
          </p:nvSpPr>
          <p:spPr bwMode="auto">
            <a:xfrm>
              <a:off x="1822" y="1511"/>
              <a:ext cx="335" cy="326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 flipV="1">
              <a:off x="1822" y="1509"/>
              <a:ext cx="527" cy="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 flipV="1">
              <a:off x="1822" y="1837"/>
              <a:ext cx="527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1822" y="1511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157" y="1522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2349" y="1517"/>
              <a:ext cx="0" cy="30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2220" y="1655"/>
              <a:ext cx="4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7808" name="Group 49"/>
            <p:cNvGrpSpPr/>
            <p:nvPr/>
          </p:nvGrpSpPr>
          <p:grpSpPr>
            <a:xfrm>
              <a:off x="4253" y="1513"/>
              <a:ext cx="575" cy="356"/>
              <a:chOff x="4253" y="1523"/>
              <a:chExt cx="575" cy="356"/>
            </a:xfrm>
          </p:grpSpPr>
          <p:sp>
            <p:nvSpPr>
              <p:cNvPr id="137" name="Rectangle 50"/>
              <p:cNvSpPr>
                <a:spLocks noChangeArrowheads="1"/>
              </p:cNvSpPr>
              <p:nvPr/>
            </p:nvSpPr>
            <p:spPr bwMode="auto">
              <a:xfrm>
                <a:off x="4253" y="1525"/>
                <a:ext cx="33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a3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138" name="Line 51"/>
              <p:cNvSpPr>
                <a:spLocks noChangeShapeType="1"/>
              </p:cNvSpPr>
              <p:nvPr/>
            </p:nvSpPr>
            <p:spPr bwMode="auto">
              <a:xfrm flipV="1">
                <a:off x="4253" y="1523"/>
                <a:ext cx="527" cy="2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Line 52"/>
              <p:cNvSpPr>
                <a:spLocks noChangeShapeType="1"/>
              </p:cNvSpPr>
              <p:nvPr/>
            </p:nvSpPr>
            <p:spPr bwMode="auto">
              <a:xfrm flipV="1">
                <a:off x="4253" y="1851"/>
                <a:ext cx="527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" name="Line 53"/>
              <p:cNvSpPr>
                <a:spLocks noChangeShapeType="1"/>
              </p:cNvSpPr>
              <p:nvPr/>
            </p:nvSpPr>
            <p:spPr bwMode="auto">
              <a:xfrm>
                <a:off x="4253" y="1525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" name="Line 54"/>
              <p:cNvSpPr>
                <a:spLocks noChangeShapeType="1"/>
              </p:cNvSpPr>
              <p:nvPr/>
            </p:nvSpPr>
            <p:spPr bwMode="auto">
              <a:xfrm>
                <a:off x="4588" y="1536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2" name="Line 55"/>
              <p:cNvSpPr>
                <a:spLocks noChangeShapeType="1"/>
              </p:cNvSpPr>
              <p:nvPr/>
            </p:nvSpPr>
            <p:spPr bwMode="auto">
              <a:xfrm>
                <a:off x="4780" y="1531"/>
                <a:ext cx="0" cy="30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815" name="Text Box 56"/>
              <p:cNvSpPr txBox="1"/>
              <p:nvPr/>
            </p:nvSpPr>
            <p:spPr>
              <a:xfrm>
                <a:off x="4541" y="1550"/>
                <a:ext cx="287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^</a:t>
                </a:r>
                <a:endPara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117816" name="Text Box 57"/>
            <p:cNvSpPr txBox="1"/>
            <p:nvPr/>
          </p:nvSpPr>
          <p:spPr>
            <a:xfrm>
              <a:off x="4691" y="655"/>
              <a:ext cx="54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rear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29" name="Line 58"/>
            <p:cNvSpPr>
              <a:spLocks noChangeShapeType="1"/>
            </p:cNvSpPr>
            <p:nvPr/>
          </p:nvSpPr>
          <p:spPr bwMode="auto">
            <a:xfrm flipH="1">
              <a:off x="4368" y="1104"/>
              <a:ext cx="576" cy="384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4797" y="1009"/>
              <a:ext cx="2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Line 60"/>
            <p:cNvSpPr>
              <a:spLocks noChangeShapeType="1"/>
            </p:cNvSpPr>
            <p:nvPr/>
          </p:nvSpPr>
          <p:spPr bwMode="auto">
            <a:xfrm>
              <a:off x="4797" y="1009"/>
              <a:ext cx="28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Line 61"/>
            <p:cNvSpPr>
              <a:spLocks noChangeShapeType="1"/>
            </p:cNvSpPr>
            <p:nvPr/>
          </p:nvSpPr>
          <p:spPr bwMode="auto">
            <a:xfrm>
              <a:off x="4797" y="1296"/>
              <a:ext cx="28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Line 62"/>
            <p:cNvSpPr>
              <a:spLocks noChangeShapeType="1"/>
            </p:cNvSpPr>
            <p:nvPr/>
          </p:nvSpPr>
          <p:spPr bwMode="auto">
            <a:xfrm>
              <a:off x="4797" y="1009"/>
              <a:ext cx="0" cy="287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Line 63"/>
            <p:cNvSpPr>
              <a:spLocks noChangeShapeType="1"/>
            </p:cNvSpPr>
            <p:nvPr/>
          </p:nvSpPr>
          <p:spPr bwMode="auto">
            <a:xfrm>
              <a:off x="5085" y="1009"/>
              <a:ext cx="0" cy="287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Oval 64"/>
            <p:cNvSpPr>
              <a:spLocks noChangeAspect="1" noChangeArrowheads="1"/>
            </p:cNvSpPr>
            <p:nvPr/>
          </p:nvSpPr>
          <p:spPr bwMode="auto">
            <a:xfrm>
              <a:off x="4893" y="1091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824" name="Text Box 65"/>
            <p:cNvSpPr txBox="1"/>
            <p:nvPr/>
          </p:nvSpPr>
          <p:spPr>
            <a:xfrm>
              <a:off x="2697" y="1064"/>
              <a:ext cx="2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64" name="Group 66"/>
          <p:cNvGrpSpPr/>
          <p:nvPr/>
        </p:nvGrpSpPr>
        <p:grpSpPr>
          <a:xfrm>
            <a:off x="7872095" y="4556126"/>
            <a:ext cx="2209800" cy="1017588"/>
            <a:chOff x="3635" y="2533"/>
            <a:chExt cx="1837" cy="641"/>
          </a:xfrm>
        </p:grpSpPr>
        <p:sp>
          <p:nvSpPr>
            <p:cNvPr id="117826" name="Text Box 67"/>
            <p:cNvSpPr txBox="1"/>
            <p:nvPr/>
          </p:nvSpPr>
          <p:spPr>
            <a:xfrm>
              <a:off x="3635" y="2543"/>
              <a:ext cx="68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front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6" name="Line 68"/>
            <p:cNvSpPr>
              <a:spLocks noChangeShapeType="1"/>
            </p:cNvSpPr>
            <p:nvPr/>
          </p:nvSpPr>
          <p:spPr bwMode="auto">
            <a:xfrm>
              <a:off x="4129" y="2943"/>
              <a:ext cx="239" cy="1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7828" name="Group 69"/>
            <p:cNvGrpSpPr/>
            <p:nvPr/>
          </p:nvGrpSpPr>
          <p:grpSpPr>
            <a:xfrm>
              <a:off x="3840" y="2811"/>
              <a:ext cx="288" cy="197"/>
              <a:chOff x="1783" y="1969"/>
              <a:chExt cx="288" cy="287"/>
            </a:xfrm>
          </p:grpSpPr>
          <p:sp>
            <p:nvSpPr>
              <p:cNvPr id="184" name="Rectangle 70"/>
              <p:cNvSpPr>
                <a:spLocks noChangeArrowheads="1"/>
              </p:cNvSpPr>
              <p:nvPr/>
            </p:nvSpPr>
            <p:spPr bwMode="auto">
              <a:xfrm>
                <a:off x="1783" y="1969"/>
                <a:ext cx="29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" name="Line 71"/>
              <p:cNvSpPr>
                <a:spLocks noChangeShapeType="1"/>
              </p:cNvSpPr>
              <p:nvPr/>
            </p:nvSpPr>
            <p:spPr bwMode="auto">
              <a:xfrm>
                <a:off x="1783" y="1969"/>
                <a:ext cx="294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" name="Line 72"/>
              <p:cNvSpPr>
                <a:spLocks noChangeShapeType="1"/>
              </p:cNvSpPr>
              <p:nvPr/>
            </p:nvSpPr>
            <p:spPr bwMode="auto">
              <a:xfrm>
                <a:off x="1783" y="2256"/>
                <a:ext cx="294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7" name="Line 73"/>
              <p:cNvSpPr>
                <a:spLocks noChangeShapeType="1"/>
              </p:cNvSpPr>
              <p:nvPr/>
            </p:nvSpPr>
            <p:spPr bwMode="auto">
              <a:xfrm>
                <a:off x="1783" y="196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8" name="Line 74"/>
              <p:cNvSpPr>
                <a:spLocks noChangeShapeType="1"/>
              </p:cNvSpPr>
              <p:nvPr/>
            </p:nvSpPr>
            <p:spPr bwMode="auto">
              <a:xfrm>
                <a:off x="2074" y="196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" name="Oval 75"/>
              <p:cNvSpPr>
                <a:spLocks noChangeAspect="1" noChangeArrowheads="1"/>
              </p:cNvSpPr>
              <p:nvPr/>
            </p:nvSpPr>
            <p:spPr bwMode="auto">
              <a:xfrm>
                <a:off x="1879" y="2051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8" name="Rectangle 76"/>
            <p:cNvSpPr>
              <a:spLocks noChangeArrowheads="1"/>
            </p:cNvSpPr>
            <p:nvPr/>
          </p:nvSpPr>
          <p:spPr bwMode="auto">
            <a:xfrm>
              <a:off x="4367" y="2845"/>
              <a:ext cx="335" cy="224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Line 77"/>
            <p:cNvSpPr>
              <a:spLocks noChangeShapeType="1"/>
            </p:cNvSpPr>
            <p:nvPr/>
          </p:nvSpPr>
          <p:spPr bwMode="auto">
            <a:xfrm flipV="1">
              <a:off x="4367" y="2844"/>
              <a:ext cx="528" cy="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Line 78"/>
            <p:cNvSpPr>
              <a:spLocks noChangeShapeType="1"/>
            </p:cNvSpPr>
            <p:nvPr/>
          </p:nvSpPr>
          <p:spPr bwMode="auto">
            <a:xfrm flipV="1">
              <a:off x="4367" y="3069"/>
              <a:ext cx="52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Line 79"/>
            <p:cNvSpPr>
              <a:spLocks noChangeShapeType="1"/>
            </p:cNvSpPr>
            <p:nvPr/>
          </p:nvSpPr>
          <p:spPr bwMode="auto">
            <a:xfrm>
              <a:off x="4367" y="2845"/>
              <a:ext cx="0" cy="22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80"/>
            <p:cNvSpPr>
              <a:spLocks noChangeShapeType="1"/>
            </p:cNvSpPr>
            <p:nvPr/>
          </p:nvSpPr>
          <p:spPr bwMode="auto">
            <a:xfrm>
              <a:off x="4703" y="2853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Line 81"/>
            <p:cNvSpPr>
              <a:spLocks noChangeShapeType="1"/>
            </p:cNvSpPr>
            <p:nvPr/>
          </p:nvSpPr>
          <p:spPr bwMode="auto">
            <a:xfrm>
              <a:off x="4895" y="2849"/>
              <a:ext cx="0" cy="207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Rectangle 82"/>
            <p:cNvSpPr>
              <a:spLocks noChangeArrowheads="1"/>
            </p:cNvSpPr>
            <p:nvPr/>
          </p:nvSpPr>
          <p:spPr bwMode="auto">
            <a:xfrm>
              <a:off x="4656" y="2845"/>
              <a:ext cx="32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^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117842" name="Text Box 83"/>
            <p:cNvSpPr txBox="1"/>
            <p:nvPr/>
          </p:nvSpPr>
          <p:spPr>
            <a:xfrm>
              <a:off x="4931" y="2533"/>
              <a:ext cx="54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rear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pSp>
          <p:nvGrpSpPr>
            <p:cNvPr id="117843" name="Group 84"/>
            <p:cNvGrpSpPr/>
            <p:nvPr/>
          </p:nvGrpSpPr>
          <p:grpSpPr>
            <a:xfrm>
              <a:off x="4608" y="2580"/>
              <a:ext cx="288" cy="197"/>
              <a:chOff x="3936" y="3120"/>
              <a:chExt cx="288" cy="287"/>
            </a:xfrm>
          </p:grpSpPr>
          <p:sp>
            <p:nvSpPr>
              <p:cNvPr id="178" name="Rectangle 8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9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" name="Line 86"/>
              <p:cNvSpPr>
                <a:spLocks noChangeShapeType="1"/>
              </p:cNvSpPr>
              <p:nvPr/>
            </p:nvSpPr>
            <p:spPr bwMode="auto">
              <a:xfrm>
                <a:off x="3936" y="3120"/>
                <a:ext cx="294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0" name="Line 87"/>
              <p:cNvSpPr>
                <a:spLocks noChangeShapeType="1"/>
              </p:cNvSpPr>
              <p:nvPr/>
            </p:nvSpPr>
            <p:spPr bwMode="auto">
              <a:xfrm>
                <a:off x="3936" y="3407"/>
                <a:ext cx="294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1" name="Line 88"/>
              <p:cNvSpPr>
                <a:spLocks noChangeShapeType="1"/>
              </p:cNvSpPr>
              <p:nvPr/>
            </p:nvSpPr>
            <p:spPr bwMode="auto">
              <a:xfrm>
                <a:off x="3936" y="312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2" name="Line 89"/>
              <p:cNvSpPr>
                <a:spLocks noChangeShapeType="1"/>
              </p:cNvSpPr>
              <p:nvPr/>
            </p:nvSpPr>
            <p:spPr bwMode="auto">
              <a:xfrm>
                <a:off x="4227" y="3120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3" name="Oval 90"/>
              <p:cNvSpPr>
                <a:spLocks noChangeAspect="1" noChangeArrowheads="1"/>
              </p:cNvSpPr>
              <p:nvPr/>
            </p:nvSpPr>
            <p:spPr bwMode="auto">
              <a:xfrm>
                <a:off x="4032" y="3202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7" name="Line 91"/>
            <p:cNvSpPr>
              <a:spLocks noChangeShapeType="1"/>
            </p:cNvSpPr>
            <p:nvPr/>
          </p:nvSpPr>
          <p:spPr bwMode="auto">
            <a:xfrm flipH="1">
              <a:off x="4560" y="2646"/>
              <a:ext cx="191" cy="198"/>
            </a:xfrm>
            <a:prstGeom prst="line">
              <a:avLst/>
            </a:prstGeom>
            <a:noFill/>
            <a:ln w="31750">
              <a:solidFill>
                <a:srgbClr val="3399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3" name="Rectangle 95"/>
          <p:cNvSpPr>
            <a:spLocks noChangeArrowheads="1"/>
          </p:cNvSpPr>
          <p:nvPr/>
        </p:nvSpPr>
        <p:spPr bwMode="auto">
          <a:xfrm>
            <a:off x="1852295" y="5797233"/>
            <a:ext cx="24015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②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队列会满吗？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94" name="Rectangle 96"/>
          <p:cNvSpPr/>
          <p:nvPr/>
        </p:nvSpPr>
        <p:spPr>
          <a:xfrm>
            <a:off x="4519295" y="5050473"/>
            <a:ext cx="17379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front==rear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" name="Rectangle 97"/>
          <p:cNvSpPr/>
          <p:nvPr/>
        </p:nvSpPr>
        <p:spPr>
          <a:xfrm>
            <a:off x="4062095" y="5814695"/>
            <a:ext cx="596201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一般不会，因为删除时有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动作。除非内存不足！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p"/>
      <p:bldP spid="193" grpId="0" bldLvl="0" animBg="1"/>
      <p:bldP spid="194" grpId="0"/>
      <p:bldP spid="19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40195" y="210820"/>
            <a:ext cx="6610985" cy="64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、链队的基本操作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998220" y="112395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链队的初始化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037" name="矩形 44036"/>
          <p:cNvSpPr/>
          <p:nvPr/>
        </p:nvSpPr>
        <p:spPr>
          <a:xfrm>
            <a:off x="3897630" y="1123950"/>
            <a:ext cx="5671820" cy="2476500"/>
          </a:xfrm>
          <a:prstGeom prst="rect">
            <a:avLst/>
          </a:prstGeom>
          <a:noFill/>
          <a:ln w="38100">
            <a:solidFill>
              <a:srgbClr val="BF11C3"/>
            </a:solidFill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Status InitQueue (LinkQueue &amp;Q)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{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3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	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Q.front=Q.rear=new QNode;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eaLnBrk="0" hangingPunct="0">
              <a:lnSpc>
                <a:spcPct val="13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Q.fro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–&gt;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xt=NULL;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3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       return  OK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;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</a:rPr>
              <a:t>}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1018540" y="396748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取链队队头元素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7950" y="3943350"/>
            <a:ext cx="7877175" cy="2658110"/>
          </a:xfrm>
          <a:prstGeom prst="rect">
            <a:avLst/>
          </a:prstGeom>
          <a:noFill/>
          <a:ln w="38100">
            <a:solidFill>
              <a:srgbClr val="BF11C3"/>
            </a:solidFill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Status GetHead (LinkQueue Q, QElemType &amp;e)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  <a:sym typeface="+mn-ea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if (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Q.front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=Q.rear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)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return ERROR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；</a:t>
            </a:r>
            <a:b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</a:b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e=Q.front-&gt;next-&gt;data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; 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  <a:sym typeface="+mn-ea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return OK;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b="1">
              <a:latin typeface="Times New Roman" panose="02020603050405020304" pitchFamily="18" charset="0"/>
              <a:ea typeface="仿宋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8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/>
      <p:bldP spid="44037" grpId="0" bldLvl="0" animBg="1"/>
      <p:bldP spid="2" grpId="0" bldLvl="0" animBg="1"/>
      <p:bldP spid="7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、链队的基本操作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7717155" y="340995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链队的入队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Text Box 16"/>
          <p:cNvSpPr txBox="1"/>
          <p:nvPr/>
        </p:nvSpPr>
        <p:spPr>
          <a:xfrm>
            <a:off x="5782310" y="984885"/>
            <a:ext cx="5225415" cy="2458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操作步骤：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入队，在队尾插入元素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// S1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：创建入队新结点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//S2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：给新结点赋值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// S3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：新结点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插入队尾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S4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：修改队尾指针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85750" y="2287905"/>
            <a:ext cx="717613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Status  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EnQueue(LinkQueue &amp;Q, QElemType e)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{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p=new  Q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Node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p-&gt;data=e;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p-&gt;next=NULL; Q.rear-&gt;next=p;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Q.rear=p;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return OK;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4" name="Rectangle 21"/>
          <p:cNvSpPr/>
          <p:nvPr/>
        </p:nvSpPr>
        <p:spPr>
          <a:xfrm>
            <a:off x="1002348" y="1714818"/>
            <a:ext cx="21605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算法描述：</a:t>
            </a:r>
            <a:endParaRPr lang="zh-CN" altLang="en-US" sz="28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5061" name="Group 52"/>
          <p:cNvGrpSpPr/>
          <p:nvPr/>
        </p:nvGrpSpPr>
        <p:grpSpPr>
          <a:xfrm>
            <a:off x="2487930" y="5967413"/>
            <a:ext cx="1809751" cy="463550"/>
            <a:chOff x="1856" y="3434"/>
            <a:chExt cx="1140" cy="29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V="1">
              <a:off x="2630" y="3583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1856" y="3434"/>
              <a:ext cx="77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Q.front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38" name="Group 54"/>
          <p:cNvGrpSpPr/>
          <p:nvPr/>
        </p:nvGrpSpPr>
        <p:grpSpPr>
          <a:xfrm>
            <a:off x="9651048" y="5930583"/>
            <a:ext cx="952500" cy="431800"/>
            <a:chOff x="1519" y="3748"/>
            <a:chExt cx="600" cy="272"/>
          </a:xfrm>
        </p:grpSpPr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519" y="3748"/>
              <a:ext cx="600" cy="272"/>
            </a:xfrm>
            <a:prstGeom prst="rect">
              <a:avLst/>
            </a:prstGeom>
            <a:gradFill rotWithShape="1">
              <a:gsLst>
                <a:gs pos="0">
                  <a:srgbClr val="FF99FF"/>
                </a:gs>
                <a:gs pos="50000">
                  <a:srgbClr val="FFFFFF"/>
                </a:gs>
                <a:gs pos="100000">
                  <a:srgbClr val="FF99FF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rPr>
                <a:t> </a:t>
              </a:r>
              <a:endPara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837" y="3748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9965690" y="5449570"/>
            <a:ext cx="66675" cy="48196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 Box 40"/>
          <p:cNvSpPr txBox="1"/>
          <p:nvPr/>
        </p:nvSpPr>
        <p:spPr>
          <a:xfrm>
            <a:off x="9652000" y="5071110"/>
            <a:ext cx="453390" cy="3784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36000" anchor="t"/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9725185" y="5843270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45071" name="Group 53"/>
          <p:cNvGrpSpPr/>
          <p:nvPr/>
        </p:nvGrpSpPr>
        <p:grpSpPr>
          <a:xfrm>
            <a:off x="4262438" y="5889625"/>
            <a:ext cx="4932362" cy="520700"/>
            <a:chOff x="2314" y="3657"/>
            <a:chExt cx="3107" cy="328"/>
          </a:xfrm>
        </p:grpSpPr>
        <p:grpSp>
          <p:nvGrpSpPr>
            <p:cNvPr id="45072" name="Group 49"/>
            <p:cNvGrpSpPr/>
            <p:nvPr/>
          </p:nvGrpSpPr>
          <p:grpSpPr>
            <a:xfrm>
              <a:off x="2314" y="3713"/>
              <a:ext cx="567" cy="272"/>
              <a:chOff x="2314" y="3895"/>
              <a:chExt cx="567" cy="272"/>
            </a:xfrm>
          </p:grpSpPr>
          <p:sp>
            <p:nvSpPr>
              <p:cNvPr id="57" name="Text Box 27"/>
              <p:cNvSpPr txBox="1">
                <a:spLocks noChangeArrowheads="1"/>
              </p:cNvSpPr>
              <p:nvPr/>
            </p:nvSpPr>
            <p:spPr bwMode="auto">
              <a:xfrm>
                <a:off x="2314" y="3895"/>
                <a:ext cx="567" cy="272"/>
              </a:xfrm>
              <a:prstGeom prst="rect">
                <a:avLst/>
              </a:prstGeom>
              <a:solidFill>
                <a:srgbClr val="7B6993"/>
              </a:soli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</a:endParaRPr>
              </a:p>
            </p:txBody>
          </p:sp>
          <p:sp>
            <p:nvSpPr>
              <p:cNvPr id="58" name="Line 28"/>
              <p:cNvSpPr>
                <a:spLocks noChangeShapeType="1"/>
              </p:cNvSpPr>
              <p:nvPr/>
            </p:nvSpPr>
            <p:spPr bwMode="auto">
              <a:xfrm>
                <a:off x="2631" y="3895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075" name="Group 50"/>
            <p:cNvGrpSpPr/>
            <p:nvPr/>
          </p:nvGrpSpPr>
          <p:grpSpPr>
            <a:xfrm>
              <a:off x="4083" y="3713"/>
              <a:ext cx="567" cy="272"/>
              <a:chOff x="4083" y="3849"/>
              <a:chExt cx="567" cy="272"/>
            </a:xfrm>
          </p:grpSpPr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083" y="3849"/>
                <a:ext cx="567" cy="272"/>
              </a:xfrm>
              <a:prstGeom prst="rect">
                <a:avLst/>
              </a:prstGeom>
              <a:gradFill rotWithShape="1">
                <a:gsLst>
                  <a:gs pos="0">
                    <a:srgbClr val="00CC66"/>
                  </a:gs>
                  <a:gs pos="5000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  D</a:t>
                </a:r>
                <a:endPara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>
                <a:off x="4446" y="384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078" name="Group 48"/>
            <p:cNvGrpSpPr/>
            <p:nvPr/>
          </p:nvGrpSpPr>
          <p:grpSpPr>
            <a:xfrm>
              <a:off x="4854" y="3713"/>
              <a:ext cx="567" cy="272"/>
              <a:chOff x="4990" y="3804"/>
              <a:chExt cx="567" cy="272"/>
            </a:xfrm>
          </p:grpSpPr>
          <p:sp>
            <p:nvSpPr>
              <p:cNvPr id="52" name="Text Box 22"/>
              <p:cNvSpPr txBox="1">
                <a:spLocks noChangeArrowheads="1"/>
              </p:cNvSpPr>
              <p:nvPr/>
            </p:nvSpPr>
            <p:spPr bwMode="auto">
              <a:xfrm>
                <a:off x="4990" y="3804"/>
                <a:ext cx="567" cy="272"/>
              </a:xfrm>
              <a:prstGeom prst="rect">
                <a:avLst/>
              </a:prstGeom>
              <a:gradFill rotWithShape="1">
                <a:gsLst>
                  <a:gs pos="0">
                    <a:srgbClr val="00CC66"/>
                  </a:gs>
                  <a:gs pos="5000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2857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行楷" panose="02010800040101010101" pitchFamily="2" charset="-122"/>
                    <a:cs typeface="+mn-cs"/>
                    <a:sym typeface="+mn-ea"/>
                  </a:rPr>
                  <a:t>F   </a:t>
                </a:r>
                <a:endPara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>
                <a:off x="5262" y="3804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V="1">
              <a:off x="4582" y="3852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3849" y="3657"/>
              <a:ext cx="3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...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5651183" y="5978525"/>
            <a:ext cx="900113" cy="431800"/>
          </a:xfrm>
          <a:prstGeom prst="rect">
            <a:avLst/>
          </a:prstGeom>
          <a:gradFill rotWithShape="1">
            <a:gsLst>
              <a:gs pos="0">
                <a:srgbClr val="00CC66"/>
              </a:gs>
              <a:gs pos="50000">
                <a:srgbClr val="FFFFFF"/>
              </a:gs>
              <a:gs pos="100000">
                <a:srgbClr val="00CC66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rPr>
              <a:t> A</a:t>
            </a:r>
            <a:endParaRPr kumimoji="0" lang="en-US" altLang="zh-CN" sz="2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>
            <a:off x="6227445" y="5978525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V="1">
            <a:off x="6443345" y="6199188"/>
            <a:ext cx="360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 flipV="1">
            <a:off x="5162233" y="6194425"/>
            <a:ext cx="488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25"/>
          <p:cNvSpPr>
            <a:spLocks noChangeShapeType="1"/>
          </p:cNvSpPr>
          <p:nvPr/>
        </p:nvSpPr>
        <p:spPr bwMode="auto">
          <a:xfrm flipV="1">
            <a:off x="9070340" y="6191250"/>
            <a:ext cx="581025" cy="3175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52"/>
          <p:cNvGrpSpPr/>
          <p:nvPr/>
        </p:nvGrpSpPr>
        <p:grpSpPr>
          <a:xfrm>
            <a:off x="7863840" y="5030788"/>
            <a:ext cx="1228726" cy="936625"/>
            <a:chOff x="1856" y="3434"/>
            <a:chExt cx="774" cy="590"/>
          </a:xfrm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 rot="5400000" flipV="1">
              <a:off x="2060" y="3840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856" y="3434"/>
              <a:ext cx="77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Q.rear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10218580" y="5978525"/>
            <a:ext cx="390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^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8809515" y="5980430"/>
            <a:ext cx="390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^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8125 0.000000 " pathEditMode="relative" ptsTypes="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4" grpId="0" bldLvl="0" animBg="1"/>
      <p:bldP spid="12" grpId="0" bldLvl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6"/>
          <p:cNvSpPr txBox="1"/>
          <p:nvPr/>
        </p:nvSpPr>
        <p:spPr>
          <a:xfrm>
            <a:off x="5520690" y="1020445"/>
            <a:ext cx="6215380" cy="3043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操作步骤：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//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删除队头元素，用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返回其值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// S1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：队空，返回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endParaRPr lang="en-US" alt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// S2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指向队头元素</a:t>
            </a:r>
            <a:endParaRPr lang="en-US" alt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// S3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：将队头元素赋值给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// S4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修改队头</a:t>
            </a:r>
            <a:endParaRPr 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S5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：释放原队头元素的空间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85750" y="2287905"/>
            <a:ext cx="6936740" cy="440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Status  DeQueue(LinkQueue &amp;Q, QElemType &amp;e)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{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if  ( Q.front==Q.rear)  return  ERROR;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p=Q.front-&gt;next;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e=p-&gt;data;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Q.front-&gt;next=p-&gt;next;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delete  p;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return OK;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4" name="Rectangle 21"/>
          <p:cNvSpPr/>
          <p:nvPr/>
        </p:nvSpPr>
        <p:spPr>
          <a:xfrm>
            <a:off x="1002348" y="1714818"/>
            <a:ext cx="21605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算法描述：</a:t>
            </a:r>
            <a:endParaRPr lang="zh-CN" altLang="en-US" sz="28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5061" name="Group 52"/>
          <p:cNvGrpSpPr/>
          <p:nvPr/>
        </p:nvGrpSpPr>
        <p:grpSpPr>
          <a:xfrm>
            <a:off x="2562225" y="5647373"/>
            <a:ext cx="1806576" cy="463550"/>
            <a:chOff x="1858" y="3434"/>
            <a:chExt cx="1138" cy="29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V="1">
              <a:off x="2630" y="3583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1858" y="3434"/>
              <a:ext cx="77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Q.front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520690" y="5093970"/>
            <a:ext cx="66675" cy="48196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 Box 40"/>
          <p:cNvSpPr txBox="1"/>
          <p:nvPr/>
        </p:nvSpPr>
        <p:spPr>
          <a:xfrm>
            <a:off x="5137785" y="4909820"/>
            <a:ext cx="453390" cy="3784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36000" anchor="t"/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72" name="Group 49"/>
          <p:cNvGrpSpPr/>
          <p:nvPr/>
        </p:nvGrpSpPr>
        <p:grpSpPr>
          <a:xfrm>
            <a:off x="4330700" y="5683250"/>
            <a:ext cx="899795" cy="431800"/>
            <a:chOff x="1610" y="3895"/>
            <a:chExt cx="567" cy="272"/>
          </a:xfrm>
        </p:grpSpPr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610" y="3895"/>
              <a:ext cx="567" cy="272"/>
            </a:xfrm>
            <a:prstGeom prst="rect">
              <a:avLst/>
            </a:prstGeom>
            <a:solidFill>
              <a:srgbClr val="7B6993"/>
            </a:solidFill>
            <a:ln w="2857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1993" y="3895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075" name="Group 50"/>
          <p:cNvGrpSpPr/>
          <p:nvPr/>
        </p:nvGrpSpPr>
        <p:grpSpPr>
          <a:xfrm>
            <a:off x="8256270" y="5648325"/>
            <a:ext cx="899795" cy="431800"/>
            <a:chOff x="4083" y="3827"/>
            <a:chExt cx="567" cy="272"/>
          </a:xfrm>
        </p:grpSpPr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4083" y="3827"/>
              <a:ext cx="567" cy="272"/>
            </a:xfrm>
            <a:prstGeom prst="rect">
              <a:avLst/>
            </a:prstGeom>
            <a:gradFill rotWithShape="1">
              <a:gsLst>
                <a:gs pos="0">
                  <a:srgbClr val="00CC66"/>
                </a:gs>
                <a:gs pos="5000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72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rPr>
                <a:t>  D</a:t>
              </a:r>
              <a:endPara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endParaRPr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4446" y="382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078" name="Group 48"/>
          <p:cNvGrpSpPr/>
          <p:nvPr/>
        </p:nvGrpSpPr>
        <p:grpSpPr>
          <a:xfrm>
            <a:off x="9480550" y="5648325"/>
            <a:ext cx="899795" cy="431800"/>
            <a:chOff x="4990" y="3782"/>
            <a:chExt cx="567" cy="272"/>
          </a:xfrm>
        </p:grpSpPr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4990" y="3782"/>
              <a:ext cx="567" cy="272"/>
            </a:xfrm>
            <a:prstGeom prst="rect">
              <a:avLst/>
            </a:prstGeom>
            <a:gradFill rotWithShape="1">
              <a:gsLst>
                <a:gs pos="0">
                  <a:srgbClr val="00CC66"/>
                </a:gs>
                <a:gs pos="5000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rPr>
                <a:t>C</a:t>
              </a:r>
              <a:endPara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endParaRPr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5262" y="378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" name="Line 34"/>
          <p:cNvSpPr>
            <a:spLocks noChangeShapeType="1"/>
          </p:cNvSpPr>
          <p:nvPr/>
        </p:nvSpPr>
        <p:spPr bwMode="auto">
          <a:xfrm flipV="1">
            <a:off x="9048750" y="5904230"/>
            <a:ext cx="431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7884795" y="5524500"/>
            <a:ext cx="479425" cy="51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...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6860223" y="5658485"/>
            <a:ext cx="900113" cy="431800"/>
          </a:xfrm>
          <a:prstGeom prst="rect">
            <a:avLst/>
          </a:prstGeom>
          <a:gradFill rotWithShape="1">
            <a:gsLst>
              <a:gs pos="0">
                <a:srgbClr val="00CC66"/>
              </a:gs>
              <a:gs pos="50000">
                <a:srgbClr val="FFFFFF"/>
              </a:gs>
              <a:gs pos="100000">
                <a:srgbClr val="00CC66"/>
              </a:gs>
            </a:gsLst>
            <a:lin ang="5400000" scaled="1"/>
          </a:gra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rPr>
              <a:t> Y</a:t>
            </a:r>
            <a:endParaRPr kumimoji="0" lang="en-US" altLang="zh-CN" sz="2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>
            <a:off x="7472045" y="5658485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V="1">
            <a:off x="7652385" y="5879148"/>
            <a:ext cx="360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81200" y="875030"/>
            <a:ext cx="4879975" cy="68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、链队的基本操作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7717155" y="340995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链队的出队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12" name="Group 49"/>
          <p:cNvGrpSpPr/>
          <p:nvPr/>
        </p:nvGrpSpPr>
        <p:grpSpPr>
          <a:xfrm>
            <a:off x="5591273" y="5668328"/>
            <a:ext cx="899915" cy="431800"/>
            <a:chOff x="2351" y="3520"/>
            <a:chExt cx="567" cy="272"/>
          </a:xfrm>
        </p:grpSpPr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2351" y="3520"/>
              <a:ext cx="567" cy="272"/>
            </a:xfrm>
            <a:prstGeom prst="rect">
              <a:avLst/>
            </a:prstGeom>
            <a:gradFill rotWithShape="1">
              <a:gsLst>
                <a:gs pos="0">
                  <a:srgbClr val="00CC66"/>
                </a:gs>
                <a:gs pos="5000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kern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sym typeface="+mn-ea"/>
                </a:rPr>
                <a:t>Z</a:t>
              </a:r>
              <a:endParaRPr kumimoji="0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2690" y="3520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" name="Line 33"/>
          <p:cNvSpPr>
            <a:spLocks noChangeShapeType="1"/>
          </p:cNvSpPr>
          <p:nvPr/>
        </p:nvSpPr>
        <p:spPr bwMode="auto">
          <a:xfrm flipV="1">
            <a:off x="6371273" y="5874385"/>
            <a:ext cx="488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 flipV="1">
            <a:off x="5111433" y="5894705"/>
            <a:ext cx="488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Group 52"/>
          <p:cNvGrpSpPr/>
          <p:nvPr/>
        </p:nvGrpSpPr>
        <p:grpSpPr>
          <a:xfrm>
            <a:off x="9108440" y="4710748"/>
            <a:ext cx="1228726" cy="936625"/>
            <a:chOff x="1856" y="3434"/>
            <a:chExt cx="774" cy="59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 rot="5400000" flipV="1">
              <a:off x="2060" y="3840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856" y="3434"/>
              <a:ext cx="77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Q.rear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27" name="Group 52"/>
          <p:cNvGrpSpPr/>
          <p:nvPr/>
        </p:nvGrpSpPr>
        <p:grpSpPr>
          <a:xfrm>
            <a:off x="5520690" y="4005898"/>
            <a:ext cx="1227138" cy="1044575"/>
            <a:chOff x="1858" y="3434"/>
            <a:chExt cx="773" cy="658"/>
          </a:xfrm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5400000" flipV="1">
              <a:off x="2095" y="3908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858" y="3434"/>
              <a:ext cx="77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Q.front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737543" y="4992370"/>
            <a:ext cx="900112" cy="431800"/>
          </a:xfrm>
          <a:prstGeom prst="rect">
            <a:avLst/>
          </a:prstGeom>
          <a:solidFill>
            <a:srgbClr val="7B6993"/>
          </a:soli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1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345556" y="4992370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6490970" y="5208270"/>
            <a:ext cx="417195" cy="6661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Text Box 47"/>
          <p:cNvSpPr txBox="1">
            <a:spLocks noChangeArrowheads="1"/>
          </p:cNvSpPr>
          <p:nvPr/>
        </p:nvSpPr>
        <p:spPr bwMode="auto">
          <a:xfrm>
            <a:off x="9969660" y="5658485"/>
            <a:ext cx="390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^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99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59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9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19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3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875030"/>
            <a:ext cx="8831580" cy="13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1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、链队的基本操作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7717155" y="340995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链队的出队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Rectangle 21"/>
          <p:cNvSpPr/>
          <p:nvPr/>
        </p:nvSpPr>
        <p:spPr>
          <a:xfrm>
            <a:off x="1002348" y="1714818"/>
            <a:ext cx="21605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算法描述：</a:t>
            </a:r>
            <a:endParaRPr lang="zh-CN" altLang="en-US" sz="28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3.5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队列的表示和操作的实现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 Box 16"/>
          <p:cNvSpPr txBox="1"/>
          <p:nvPr/>
        </p:nvSpPr>
        <p:spPr>
          <a:xfrm>
            <a:off x="5520690" y="1020445"/>
            <a:ext cx="6215380" cy="3449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操作步骤：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//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删除队头元素，用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返回其值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// S1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：队空，返回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endParaRPr lang="en-US" alt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// S2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指向队头元素</a:t>
            </a:r>
            <a:endParaRPr lang="en-US" alt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// S3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：将队头元素赋值给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// S4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修改队头</a:t>
            </a:r>
            <a:endParaRPr 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S5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：最后一个元素被删，队尾指针指向头结点</a:t>
            </a:r>
            <a:endParaRPr 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S6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：释放原队头元素的空间</a:t>
            </a:r>
            <a:endParaRPr lang="zh-CN" alt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285750" y="2287905"/>
            <a:ext cx="6936740" cy="440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Status  DeQueue(LinkQueue &amp;Q, QElemType &amp;e)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{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if  ( Q.front==Q.rear)  return  ERROR;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p=Q.front-&gt;next;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e=p-&gt;data;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Q.front-&gt;next=p-&gt;next;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if ( Q.rear==p )   Q.rear=Q.front;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delete  p;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return OK;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23" name="Group 48"/>
          <p:cNvGrpSpPr/>
          <p:nvPr/>
        </p:nvGrpSpPr>
        <p:grpSpPr>
          <a:xfrm>
            <a:off x="9018270" y="5648325"/>
            <a:ext cx="899795" cy="431800"/>
            <a:chOff x="4990" y="3782"/>
            <a:chExt cx="567" cy="272"/>
          </a:xfrm>
        </p:grpSpPr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990" y="3782"/>
              <a:ext cx="567" cy="272"/>
            </a:xfrm>
            <a:prstGeom prst="rect">
              <a:avLst/>
            </a:prstGeom>
            <a:gradFill rotWithShape="1">
              <a:gsLst>
                <a:gs pos="0">
                  <a:srgbClr val="00CC66"/>
                </a:gs>
                <a:gs pos="5000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  <a:sym typeface="+mn-ea"/>
                </a:rPr>
                <a:t>C</a:t>
              </a:r>
              <a:endPara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5328" y="378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Line 34"/>
          <p:cNvSpPr>
            <a:spLocks noChangeShapeType="1"/>
          </p:cNvSpPr>
          <p:nvPr/>
        </p:nvSpPr>
        <p:spPr bwMode="auto">
          <a:xfrm flipV="1">
            <a:off x="8586470" y="5904230"/>
            <a:ext cx="431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678103" y="5658485"/>
            <a:ext cx="900113" cy="431800"/>
          </a:xfrm>
          <a:prstGeom prst="rect">
            <a:avLst/>
          </a:prstGeom>
          <a:solidFill>
            <a:srgbClr val="7B6993"/>
          </a:soli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+mn-ea"/>
              </a:rPr>
              <a:t> </a:t>
            </a:r>
            <a:endParaRPr kumimoji="0" lang="en-US" altLang="zh-CN" sz="2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8289925" y="5658485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7" name="Group 52"/>
          <p:cNvGrpSpPr/>
          <p:nvPr/>
        </p:nvGrpSpPr>
        <p:grpSpPr>
          <a:xfrm>
            <a:off x="9001760" y="4710748"/>
            <a:ext cx="1228726" cy="936625"/>
            <a:chOff x="1856" y="3434"/>
            <a:chExt cx="774" cy="590"/>
          </a:xfrm>
        </p:grpSpPr>
        <p:sp>
          <p:nvSpPr>
            <p:cNvPr id="48" name="Line 25"/>
            <p:cNvSpPr>
              <a:spLocks noChangeShapeType="1"/>
            </p:cNvSpPr>
            <p:nvPr/>
          </p:nvSpPr>
          <p:spPr bwMode="auto">
            <a:xfrm rot="5400000" flipV="1">
              <a:off x="2060" y="3840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856" y="3434"/>
              <a:ext cx="77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Q.rear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27190" y="5148263"/>
            <a:ext cx="1227138" cy="755650"/>
            <a:chOff x="1858" y="3434"/>
            <a:chExt cx="773" cy="476"/>
          </a:xfrm>
        </p:grpSpPr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V="1">
              <a:off x="2095" y="3908"/>
              <a:ext cx="366" cy="2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1858" y="3434"/>
              <a:ext cx="77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Q.front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70" name="Text Box 47"/>
          <p:cNvSpPr txBox="1">
            <a:spLocks noChangeArrowheads="1"/>
          </p:cNvSpPr>
          <p:nvPr/>
        </p:nvSpPr>
        <p:spPr bwMode="auto">
          <a:xfrm>
            <a:off x="9542940" y="5658485"/>
            <a:ext cx="390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^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8646160" y="4982845"/>
            <a:ext cx="453390" cy="665480"/>
            <a:chOff x="8091" y="7732"/>
            <a:chExt cx="714" cy="1048"/>
          </a:xfrm>
        </p:grpSpPr>
        <p:sp>
          <p:nvSpPr>
            <p:cNvPr id="68" name="Line 39"/>
            <p:cNvSpPr>
              <a:spLocks noChangeShapeType="1"/>
            </p:cNvSpPr>
            <p:nvPr/>
          </p:nvSpPr>
          <p:spPr bwMode="auto">
            <a:xfrm>
              <a:off x="8694" y="8022"/>
              <a:ext cx="105" cy="75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Text Box 40"/>
            <p:cNvSpPr txBox="1"/>
            <p:nvPr/>
          </p:nvSpPr>
          <p:spPr>
            <a:xfrm>
              <a:off x="8091" y="7732"/>
              <a:ext cx="71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36000" anchor="t"/>
            <a:lstStyle/>
            <a:p>
              <a:pPr algn="ctr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8247540" y="5678805"/>
            <a:ext cx="390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^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6979 0.000000 " pathEditMode="relative" ptsTypes=""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9956800" cy="635000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顺序循环队列和链队列的比较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410" y="1003300"/>
            <a:ext cx="10077450" cy="5529580"/>
          </a:xfrm>
        </p:spPr>
        <p:txBody>
          <a:bodyPr/>
          <a:lstStyle/>
          <a:p>
            <a:pPr indent="0" latinLnBrk="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2800" strike="noStrike" noProof="1">
                <a:solidFill>
                  <a:srgbClr val="3333FF"/>
                </a:solidFill>
              </a:rPr>
              <a:t>时间上</a:t>
            </a:r>
            <a:endParaRPr lang="zh-CN" altLang="en-US" b="1" strike="noStrike" noProof="1">
              <a:solidFill>
                <a:srgbClr val="3333FF"/>
              </a:solidFill>
            </a:endParaRPr>
          </a:p>
          <a:p>
            <a:pPr marL="85725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trike="noStrike" noProof="1"/>
              <a:t>       </a:t>
            </a:r>
            <a:r>
              <a:rPr lang="zh-CN" altLang="en-US" strike="noStrike" noProof="1">
                <a:solidFill>
                  <a:srgbClr val="000000"/>
                </a:solidFill>
              </a:rPr>
              <a:t>基本操作都是常数时间，即都为</a:t>
            </a:r>
            <a:r>
              <a:rPr lang="en-US" altLang="zh-CN" strike="noStrike" noProof="1">
                <a:solidFill>
                  <a:srgbClr val="000000"/>
                </a:solidFill>
              </a:rPr>
              <a:t>O(1)</a:t>
            </a:r>
            <a:r>
              <a:rPr lang="zh-CN" altLang="en-US" strike="noStrike" noProof="1">
                <a:solidFill>
                  <a:srgbClr val="000000"/>
                </a:solidFill>
              </a:rPr>
              <a:t>。</a:t>
            </a:r>
            <a:endParaRPr lang="zh-CN" altLang="en-US" strike="noStrike" noProof="1">
              <a:solidFill>
                <a:srgbClr val="000000"/>
              </a:solidFill>
            </a:endParaRPr>
          </a:p>
          <a:p>
            <a:pPr marL="85725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trike="noStrike" noProof="1">
                <a:solidFill>
                  <a:srgbClr val="000000"/>
                </a:solidFill>
              </a:rPr>
              <a:t>       循环队列事先申请好空间，使用期间不释放；链队列每次申请和释放结点会存在时间开销，若入、出队频繁，则两者还是有细微差异。</a:t>
            </a:r>
            <a:endParaRPr lang="zh-CN" altLang="en-US" strike="noStrike" noProof="1">
              <a:solidFill>
                <a:srgbClr val="000000"/>
              </a:solidFill>
            </a:endParaRPr>
          </a:p>
          <a:p>
            <a:pPr indent="0" latinLnBrk="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2800" strike="noStrike" noProof="1">
                <a:solidFill>
                  <a:srgbClr val="3333FF"/>
                </a:solidFill>
              </a:rPr>
              <a:t>空间上</a:t>
            </a:r>
            <a:endParaRPr lang="zh-CN" altLang="en-US" b="1" strike="noStrike" noProof="1">
              <a:solidFill>
                <a:srgbClr val="3333FF"/>
              </a:solidFill>
            </a:endParaRPr>
          </a:p>
          <a:p>
            <a:pPr marL="85725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trike="noStrike" noProof="1"/>
              <a:t>       </a:t>
            </a:r>
            <a:r>
              <a:rPr lang="zh-CN" altLang="en-US" strike="noStrike" noProof="1">
                <a:solidFill>
                  <a:srgbClr val="000000"/>
                </a:solidFill>
              </a:rPr>
              <a:t>循环队列必须有一个固定长度，不可避免存在存储元素个数和空间浪费的问题；链队列不存在这个问题，只是需要产生一些空间开销用于指针域，但在可接受范围。</a:t>
            </a:r>
            <a:endParaRPr lang="zh-CN" altLang="en-US" strike="noStrike" noProof="1"/>
          </a:p>
          <a:p>
            <a:pPr marL="85725" indent="0" latinLnBrk="0">
              <a:lnSpc>
                <a:spcPct val="130000"/>
              </a:lnSpc>
              <a:spcBef>
                <a:spcPts val="25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b="1" strike="noStrike" noProof="1">
                <a:solidFill>
                  <a:srgbClr val="FF0000"/>
                </a:solidFill>
              </a:rPr>
              <a:t>        </a:t>
            </a:r>
            <a:r>
              <a:rPr lang="zh-CN" altLang="en-US" sz="2800" b="1" strike="noStrike" noProof="1">
                <a:solidFill>
                  <a:srgbClr val="FF0000"/>
                </a:solidFill>
              </a:rPr>
              <a:t>结论：</a:t>
            </a:r>
            <a:r>
              <a:rPr lang="zh-CN" altLang="en-US" strike="noStrike" noProof="1">
                <a:solidFill>
                  <a:srgbClr val="000000"/>
                </a:solidFill>
              </a:rPr>
              <a:t>在可以确定队列长度最大值的情况下，建议用循环队列，若无法预估队列的长度时，则用链队列。</a:t>
            </a:r>
            <a:endParaRPr lang="zh-CN" altLang="en-US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3.6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案例分析与实现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3911" name="文本框 123910"/>
          <p:cNvSpPr txBox="1"/>
          <p:nvPr/>
        </p:nvSpPr>
        <p:spPr>
          <a:xfrm>
            <a:off x="348615" y="9493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十进制数值转换成八进制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3250" name="矩形 1"/>
          <p:cNvSpPr/>
          <p:nvPr/>
        </p:nvSpPr>
        <p:spPr>
          <a:xfrm>
            <a:off x="1290320" y="2088515"/>
            <a:ext cx="9298305" cy="2491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做法：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26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幼圆" panose="02010509060101010101" pitchFamily="49" charset="-122"/>
              </a:rPr>
              <a:t>辗转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相除法将一个十进制数值转换成八进制数值。即用该十进制数值除以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，并保留其余数；重复此操作，直到该十进制数值为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为止。最后将所有的余数反向输出就是所对应的八进制数值。</a:t>
            </a:r>
            <a:endParaRPr lang="zh-CN" altLang="en-US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1" name="矩形 2"/>
          <p:cNvSpPr/>
          <p:nvPr/>
        </p:nvSpPr>
        <p:spPr>
          <a:xfrm>
            <a:off x="1893888" y="4751705"/>
            <a:ext cx="7921625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算法基于原理（</a:t>
            </a:r>
            <a:r>
              <a:rPr lang="zh-CN" altLang="zh-CN" sz="3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辗转相除法</a:t>
            </a:r>
            <a:r>
              <a:rPr lang="zh-CN" altLang="en-US" sz="32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3200" b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= (N div d)×d + N mod d</a:t>
            </a:r>
            <a:r>
              <a:rPr lang="en-US" altLang="zh-CN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3200" b="1" dirty="0">
              <a:solidFill>
                <a:srgbClr val="8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1981200" y="274638"/>
            <a:ext cx="7467600" cy="5619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60" y="2202180"/>
            <a:ext cx="778510" cy="23069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803400" y="1130300"/>
            <a:ext cx="6428105" cy="496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、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定义：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限制只能在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表的一端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进行插入和删除的线性表。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允许插入和删除的一端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称为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栈顶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top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不允许插入和删除的另一端，称为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栈底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bottom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把一个元素从栈顶放入栈中的操作，称为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进栈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、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入栈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或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压栈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push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从栈顶取出一个元素的操作称为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出栈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或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弹出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pop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1" charset="-122"/>
                <a:ea typeface="仿宋_GB2312" pitchFamily="1" charset="-122"/>
                <a:cs typeface="+mn-cs"/>
                <a:sym typeface="+mn-ea"/>
              </a:rPr>
              <a:t> 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_GB2312" pitchFamily="1" charset="-122"/>
              <a:ea typeface="仿宋_GB2312" pitchFamily="1" charset="-122"/>
              <a:cs typeface="+mn-cs"/>
              <a:sym typeface="+mn-ea"/>
            </a:endParaRPr>
          </a:p>
        </p:txBody>
      </p:sp>
      <p:grpSp>
        <p:nvGrpSpPr>
          <p:cNvPr id="26" name="Group 4"/>
          <p:cNvGrpSpPr/>
          <p:nvPr/>
        </p:nvGrpSpPr>
        <p:grpSpPr>
          <a:xfrm>
            <a:off x="8580120" y="1700213"/>
            <a:ext cx="3003550" cy="3735387"/>
            <a:chOff x="3606" y="1144"/>
            <a:chExt cx="1892" cy="2353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4422" y="2069"/>
              <a:ext cx="926" cy="1428"/>
            </a:xfrm>
            <a:prstGeom prst="rect">
              <a:avLst/>
            </a:prstGeom>
            <a:gradFill rotWithShape="1">
              <a:gsLst>
                <a:gs pos="0">
                  <a:srgbClr val="47765E"/>
                </a:gs>
                <a:gs pos="50000">
                  <a:srgbClr val="99FFCC"/>
                </a:gs>
                <a:gs pos="100000">
                  <a:srgbClr val="47765E"/>
                </a:gs>
              </a:gsLst>
              <a:lin ang="0" scaled="1"/>
            </a:gradFill>
            <a:ln w="2857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4745" y="317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a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1" lang="en-US" altLang="zh-CN" sz="2400" b="1" i="1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4416" y="3209"/>
              <a:ext cx="926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4416" y="2273"/>
              <a:ext cx="926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416" y="2569"/>
              <a:ext cx="926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4416" y="2864"/>
              <a:ext cx="926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4134" y="2282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4128" y="3497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3651" y="206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top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3606" y="3203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base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4326" y="1493"/>
              <a:ext cx="432" cy="576"/>
            </a:xfrm>
            <a:custGeom>
              <a:avLst/>
              <a:gdLst>
                <a:gd name="T0" fmla="*/ 432 w 432"/>
                <a:gd name="T1" fmla="*/ 576 h 576"/>
                <a:gd name="T2" fmla="*/ 288 w 432"/>
                <a:gd name="T3" fmla="*/ 192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>
              <a:solidFill>
                <a:srgbClr val="808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5046" y="1493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48 w 288"/>
                <a:gd name="T3" fmla="*/ 336 h 576"/>
                <a:gd name="T4" fmla="*/ 288 w 288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>
              <a:solidFill>
                <a:srgbClr val="808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758" y="2261"/>
              <a:ext cx="47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a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1" lang="en-US" altLang="zh-CN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.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.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.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998" y="114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进栈</a:t>
              </a: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942" y="1157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 出栈</a:t>
              </a: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1"/>
          <p:cNvSpPr/>
          <p:nvPr/>
        </p:nvSpPr>
        <p:spPr>
          <a:xfrm>
            <a:off x="1322070" y="981075"/>
            <a:ext cx="93141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sz="24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算法思想：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&gt; 0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时重复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N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≠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，则将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% r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压入栈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 ，执行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；若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= 0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的内容依次出栈，算法结束。</a:t>
            </a:r>
            <a:endParaRPr lang="zh-CN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、用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/ r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代替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N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299" name="矩形 2"/>
          <p:cNvSpPr/>
          <p:nvPr/>
        </p:nvSpPr>
        <p:spPr>
          <a:xfrm>
            <a:off x="1504950" y="2738120"/>
            <a:ext cx="9182735" cy="3815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conversion( int N ){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InitStack(&amp;S);    //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初始化空栈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 ( N ) {     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Push( &amp;S, N % 8 );     //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余数入栈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N = N / 8;       //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被除数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整除以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，得到新的被除数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 (!StackEmpty(S)){//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依次从栈中弹出每一个余数并输出</a:t>
            </a:r>
            <a:endParaRPr lang="zh-CN" altLang="en-US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eaLnBrk="1" hangingPunct="1"/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Pop( &amp;S,e );       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eaLnBrk="1" hangingPunct="1"/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cout&lt;&lt;e;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eaLnBrk="1" hangingPunct="1"/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911" name="文本框 123910"/>
          <p:cNvSpPr txBox="1"/>
          <p:nvPr/>
        </p:nvSpPr>
        <p:spPr>
          <a:xfrm>
            <a:off x="348615" y="2381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十进制数值转换成八进制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3.6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案例分析与实现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3911" name="文本框 123910"/>
          <p:cNvSpPr txBox="1"/>
          <p:nvPr/>
        </p:nvSpPr>
        <p:spPr>
          <a:xfrm>
            <a:off x="348615" y="9493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3.2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表达式求值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68610" name="矩形 3"/>
          <p:cNvSpPr/>
          <p:nvPr/>
        </p:nvSpPr>
        <p:spPr>
          <a:xfrm>
            <a:off x="5157470" y="722630"/>
            <a:ext cx="60477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BF11C3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表达式求值的算法是“算符优先法”</a:t>
            </a:r>
            <a:endParaRPr lang="zh-CN" altLang="en-US" sz="2400" b="1" dirty="0">
              <a:solidFill>
                <a:srgbClr val="BF11C3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1064895" y="1806575"/>
            <a:ext cx="95542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– 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）要正确求值，首先了解算术四则运算的规则：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从左算到右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en-US" altLang="zh-CN" sz="2400" b="1" dirty="0">
                <a:solidFill>
                  <a:srgbClr val="3399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先乘除，后加减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en-US" altLang="zh-CN" sz="2400" b="1" dirty="0">
                <a:solidFill>
                  <a:srgbClr val="3399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先括号内，后括号外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由此，此表达式的计算顺序为：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– 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3 * 5 = 15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）根据上述三条运算规则，在运算的每一步中，对任意相继出现的算符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，都要比较优先权关系。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文本框 123910"/>
          <p:cNvSpPr txBox="1"/>
          <p:nvPr/>
        </p:nvSpPr>
        <p:spPr>
          <a:xfrm>
            <a:off x="348615" y="2381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3.2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表达式求值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9370" y="1227455"/>
            <a:ext cx="944181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算符优先法所依据的算符间的优先关系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见教材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P83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（是提供给计算机用的表！）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由表可看出，右括号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和井号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#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作为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级别最低；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规则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得出：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*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-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时的优先权低于‘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’，高于‘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’；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规则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得出：‘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=‘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’表明括号内运算，已算完；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#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’=‘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#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表明表达式求值完毕。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文本框 123910"/>
          <p:cNvSpPr txBox="1"/>
          <p:nvPr/>
        </p:nvSpPr>
        <p:spPr>
          <a:xfrm>
            <a:off x="348615" y="2381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3.2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表达式求值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65250" y="1425575"/>
            <a:ext cx="9712960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250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算法思想：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810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设定两栈：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操作符栈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OPTR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，操作数栈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OPND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810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栈初始化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：设操作数栈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OPND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为空；操作符栈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OPTR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的栈底元素为表达式起始符 ‘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#’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810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依次读入字符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：是操作数则入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OPND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栈，是操作符则要判断：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if   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栈顶元素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&gt;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操作符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则退栈、计算，结果压入</a:t>
            </a:r>
            <a:r>
              <a:rPr lang="en-US" altLang="zh-CN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OPND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栈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； 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操作符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=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栈顶元素且不为‘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#’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，脱括号（弹出左括号）；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栈顶元素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&lt;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操作符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压入</a:t>
            </a:r>
            <a:r>
              <a:rPr lang="en-US" altLang="zh-CN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OPTR</a:t>
            </a:r>
            <a:r>
              <a:rPr lang="zh-CN" altLang="en-US" sz="2800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栈。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文本框 123910"/>
          <p:cNvSpPr txBox="1"/>
          <p:nvPr/>
        </p:nvSpPr>
        <p:spPr>
          <a:xfrm>
            <a:off x="348615" y="2381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3.2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表达式求值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65250" y="923290"/>
            <a:ext cx="9712960" cy="495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250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算法思想：</a:t>
            </a:r>
            <a:endParaRPr kumimoji="1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81000" algn="l"/>
              </a:tabLst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规定运算符的优先级表。</a:t>
            </a:r>
            <a:endParaRPr kumimoji="1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81000" algn="l"/>
              </a:tabLst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设定两栈：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操作数栈 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OPND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操作符栈 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OPTR 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，设操作数栈 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OPND 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为空；操作符栈 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OPTR 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的栈底元素为表达式起始符 ‘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#’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；</a:t>
            </a:r>
            <a:endParaRPr lang="zh-CN" altLang="en-US" b="1" kern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81000" algn="l"/>
              </a:tabLst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自左向右扫描，进行如下处理：</a:t>
            </a:r>
            <a:endParaRPr kumimoji="1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tabLst>
                <a:tab pos="381000" algn="l"/>
              </a:tabLst>
              <a:defRPr/>
            </a:pPr>
            <a:r>
              <a:rPr lang="zh-CN" altLang="en-US" b="1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操作符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&gt; 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栈顶元素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则操作符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压入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OPTR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栈</a:t>
            </a:r>
            <a:r>
              <a:rPr 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；</a:t>
            </a:r>
            <a:endParaRPr lang="zh-CN" b="1" kern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tabLst>
                <a:tab pos="381000" algn="l"/>
              </a:tabLst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操作符 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= 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栈顶元素且不为‘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#’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，脱括号（弹出左括号）；</a:t>
            </a:r>
            <a:endParaRPr kumimoji="1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tabLst>
                <a:tab pos="381000" algn="l"/>
              </a:tabLst>
              <a:defRPr/>
            </a:pPr>
            <a:r>
              <a:rPr lang="zh-CN" altLang="en-US" b="1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操作符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&lt; 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栈顶元素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，则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OPTR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退栈一次，得到栈顶运算符 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θ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，操作数栈 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OPND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连续退两次，得到操作数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、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b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，对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、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b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执行 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θ 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运算，其结果压入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OPND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栈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。</a:t>
            </a:r>
            <a:endParaRPr kumimoji="1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文本框 123910"/>
          <p:cNvSpPr txBox="1"/>
          <p:nvPr/>
        </p:nvSpPr>
        <p:spPr>
          <a:xfrm>
            <a:off x="348615" y="2381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3.2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表达式求值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grpSp>
        <p:nvGrpSpPr>
          <p:cNvPr id="62" name="Group 3"/>
          <p:cNvGrpSpPr/>
          <p:nvPr/>
        </p:nvGrpSpPr>
        <p:grpSpPr>
          <a:xfrm>
            <a:off x="1891030" y="1179513"/>
            <a:ext cx="8153400" cy="368300"/>
            <a:chOff x="340" y="494"/>
            <a:chExt cx="5136" cy="232"/>
          </a:xfrm>
        </p:grpSpPr>
        <p:sp>
          <p:nvSpPr>
            <p:cNvPr id="74755" name="Text Box 4"/>
            <p:cNvSpPr txBox="1"/>
            <p:nvPr/>
          </p:nvSpPr>
          <p:spPr>
            <a:xfrm>
              <a:off x="340" y="49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OPTR</a:t>
              </a:r>
              <a:endPara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56" name="Text Box 5"/>
            <p:cNvSpPr txBox="1"/>
            <p:nvPr/>
          </p:nvSpPr>
          <p:spPr>
            <a:xfrm>
              <a:off x="1588" y="49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OPND</a:t>
              </a:r>
              <a:endPara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57" name="Text Box 6"/>
            <p:cNvSpPr txBox="1"/>
            <p:nvPr/>
          </p:nvSpPr>
          <p:spPr>
            <a:xfrm>
              <a:off x="2884" y="49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INPUT</a:t>
              </a:r>
              <a:endPara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58" name="Text Box 7"/>
            <p:cNvSpPr txBox="1"/>
            <p:nvPr/>
          </p:nvSpPr>
          <p:spPr>
            <a:xfrm>
              <a:off x="4180" y="494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OPERATE</a:t>
              </a:r>
              <a:endPara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Group 8"/>
          <p:cNvGrpSpPr/>
          <p:nvPr/>
        </p:nvGrpSpPr>
        <p:grpSpPr>
          <a:xfrm>
            <a:off x="1891030" y="1747838"/>
            <a:ext cx="8153400" cy="368300"/>
            <a:chOff x="340" y="1022"/>
            <a:chExt cx="5136" cy="232"/>
          </a:xfrm>
        </p:grpSpPr>
        <p:sp>
          <p:nvSpPr>
            <p:cNvPr id="74760" name="Text Box 9"/>
            <p:cNvSpPr txBox="1"/>
            <p:nvPr/>
          </p:nvSpPr>
          <p:spPr>
            <a:xfrm>
              <a:off x="2884" y="1022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3*(7-2)#</a:t>
              </a:r>
              <a:endPara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61" name="Text Box 10"/>
            <p:cNvSpPr txBox="1"/>
            <p:nvPr/>
          </p:nvSpPr>
          <p:spPr>
            <a:xfrm>
              <a:off x="4180" y="1022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Push(opnd,’3’)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62" name="Text Box 11"/>
            <p:cNvSpPr txBox="1"/>
            <p:nvPr/>
          </p:nvSpPr>
          <p:spPr>
            <a:xfrm>
              <a:off x="1588" y="1022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63" name="Text Box 12"/>
            <p:cNvSpPr txBox="1"/>
            <p:nvPr/>
          </p:nvSpPr>
          <p:spPr>
            <a:xfrm>
              <a:off x="340" y="1022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Group 13"/>
          <p:cNvGrpSpPr/>
          <p:nvPr/>
        </p:nvGrpSpPr>
        <p:grpSpPr>
          <a:xfrm>
            <a:off x="1891030" y="2205038"/>
            <a:ext cx="8153400" cy="368300"/>
            <a:chOff x="340" y="1310"/>
            <a:chExt cx="5136" cy="232"/>
          </a:xfrm>
        </p:grpSpPr>
        <p:sp>
          <p:nvSpPr>
            <p:cNvPr id="74765" name="Text Box 14"/>
            <p:cNvSpPr txBox="1"/>
            <p:nvPr/>
          </p:nvSpPr>
          <p:spPr>
            <a:xfrm>
              <a:off x="2884" y="1310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*(7-2)#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66" name="Text Box 15"/>
            <p:cNvSpPr txBox="1"/>
            <p:nvPr/>
          </p:nvSpPr>
          <p:spPr>
            <a:xfrm>
              <a:off x="1588" y="1310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67" name="Text Box 16"/>
            <p:cNvSpPr txBox="1"/>
            <p:nvPr/>
          </p:nvSpPr>
          <p:spPr>
            <a:xfrm>
              <a:off x="340" y="1310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68" name="Text Box 17"/>
            <p:cNvSpPr txBox="1"/>
            <p:nvPr/>
          </p:nvSpPr>
          <p:spPr>
            <a:xfrm>
              <a:off x="4180" y="1310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Push(optr,’*’)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Group 18"/>
          <p:cNvGrpSpPr/>
          <p:nvPr/>
        </p:nvGrpSpPr>
        <p:grpSpPr>
          <a:xfrm>
            <a:off x="1891030" y="2662238"/>
            <a:ext cx="8153400" cy="368300"/>
            <a:chOff x="340" y="1598"/>
            <a:chExt cx="5136" cy="232"/>
          </a:xfrm>
        </p:grpSpPr>
        <p:sp>
          <p:nvSpPr>
            <p:cNvPr id="74770" name="Text Box 19"/>
            <p:cNvSpPr txBox="1"/>
            <p:nvPr/>
          </p:nvSpPr>
          <p:spPr>
            <a:xfrm>
              <a:off x="340" y="1598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#,*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71" name="Text Box 20"/>
            <p:cNvSpPr txBox="1"/>
            <p:nvPr/>
          </p:nvSpPr>
          <p:spPr>
            <a:xfrm>
              <a:off x="1588" y="1598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72" name="Text Box 21"/>
            <p:cNvSpPr txBox="1"/>
            <p:nvPr/>
          </p:nvSpPr>
          <p:spPr>
            <a:xfrm>
              <a:off x="2884" y="1598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(7-2)#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73" name="Text Box 22"/>
            <p:cNvSpPr txBox="1"/>
            <p:nvPr/>
          </p:nvSpPr>
          <p:spPr>
            <a:xfrm>
              <a:off x="4180" y="1598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Push(optr,’(’)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2" name="Group 23"/>
          <p:cNvGrpSpPr/>
          <p:nvPr/>
        </p:nvGrpSpPr>
        <p:grpSpPr>
          <a:xfrm>
            <a:off x="1891030" y="3119438"/>
            <a:ext cx="8153400" cy="368300"/>
            <a:chOff x="340" y="1886"/>
            <a:chExt cx="5136" cy="232"/>
          </a:xfrm>
        </p:grpSpPr>
        <p:sp>
          <p:nvSpPr>
            <p:cNvPr id="74775" name="Text Box 24"/>
            <p:cNvSpPr txBox="1"/>
            <p:nvPr/>
          </p:nvSpPr>
          <p:spPr>
            <a:xfrm>
              <a:off x="340" y="1886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#,*,(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76" name="Text Box 25"/>
            <p:cNvSpPr txBox="1"/>
            <p:nvPr/>
          </p:nvSpPr>
          <p:spPr>
            <a:xfrm>
              <a:off x="1588" y="1886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77" name="Text Box 26"/>
            <p:cNvSpPr txBox="1"/>
            <p:nvPr/>
          </p:nvSpPr>
          <p:spPr>
            <a:xfrm>
              <a:off x="2884" y="1886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7-2)#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78" name="Text Box 27"/>
            <p:cNvSpPr txBox="1"/>
            <p:nvPr/>
          </p:nvSpPr>
          <p:spPr>
            <a:xfrm>
              <a:off x="4180" y="1886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Push(opnd,’7’)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Group 28"/>
          <p:cNvGrpSpPr/>
          <p:nvPr/>
        </p:nvGrpSpPr>
        <p:grpSpPr>
          <a:xfrm>
            <a:off x="1891030" y="3576638"/>
            <a:ext cx="8153400" cy="368300"/>
            <a:chOff x="340" y="2174"/>
            <a:chExt cx="5136" cy="232"/>
          </a:xfrm>
        </p:grpSpPr>
        <p:sp>
          <p:nvSpPr>
            <p:cNvPr id="74780" name="Text Box 29"/>
            <p:cNvSpPr txBox="1"/>
            <p:nvPr/>
          </p:nvSpPr>
          <p:spPr>
            <a:xfrm>
              <a:off x="340" y="217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#,*,(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81" name="Text Box 30"/>
            <p:cNvSpPr txBox="1"/>
            <p:nvPr/>
          </p:nvSpPr>
          <p:spPr>
            <a:xfrm>
              <a:off x="1588" y="217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3,7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82" name="Text Box 31"/>
            <p:cNvSpPr txBox="1"/>
            <p:nvPr/>
          </p:nvSpPr>
          <p:spPr>
            <a:xfrm>
              <a:off x="2884" y="217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-2)#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83" name="Text Box 32"/>
            <p:cNvSpPr txBox="1"/>
            <p:nvPr/>
          </p:nvSpPr>
          <p:spPr>
            <a:xfrm>
              <a:off x="4180" y="2174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Push(optr,’-’)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2" name="Group 33"/>
          <p:cNvGrpSpPr/>
          <p:nvPr/>
        </p:nvGrpSpPr>
        <p:grpSpPr>
          <a:xfrm>
            <a:off x="1891030" y="4033838"/>
            <a:ext cx="8153400" cy="368300"/>
            <a:chOff x="340" y="2462"/>
            <a:chExt cx="5136" cy="232"/>
          </a:xfrm>
        </p:grpSpPr>
        <p:sp>
          <p:nvSpPr>
            <p:cNvPr id="74785" name="Text Box 34"/>
            <p:cNvSpPr txBox="1"/>
            <p:nvPr/>
          </p:nvSpPr>
          <p:spPr>
            <a:xfrm>
              <a:off x="340" y="2462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#,*,(,</a:t>
              </a:r>
              <a:r>
                <a:rPr lang="zh-CN" altLang="en-US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－</a:t>
              </a:r>
              <a:endPara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86" name="Text Box 35"/>
            <p:cNvSpPr txBox="1"/>
            <p:nvPr/>
          </p:nvSpPr>
          <p:spPr>
            <a:xfrm>
              <a:off x="1588" y="2462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3,7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87" name="Text Box 36"/>
            <p:cNvSpPr txBox="1"/>
            <p:nvPr/>
          </p:nvSpPr>
          <p:spPr>
            <a:xfrm>
              <a:off x="2884" y="2462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2)#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88" name="Text Box 37"/>
            <p:cNvSpPr txBox="1"/>
            <p:nvPr/>
          </p:nvSpPr>
          <p:spPr>
            <a:xfrm>
              <a:off x="4180" y="2462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Push(opnd,’2’)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Group 38"/>
          <p:cNvGrpSpPr/>
          <p:nvPr/>
        </p:nvGrpSpPr>
        <p:grpSpPr>
          <a:xfrm>
            <a:off x="1891030" y="4481513"/>
            <a:ext cx="8153400" cy="377825"/>
            <a:chOff x="340" y="2744"/>
            <a:chExt cx="5136" cy="238"/>
          </a:xfrm>
        </p:grpSpPr>
        <p:sp>
          <p:nvSpPr>
            <p:cNvPr id="74790" name="Text Box 39"/>
            <p:cNvSpPr txBox="1"/>
            <p:nvPr/>
          </p:nvSpPr>
          <p:spPr>
            <a:xfrm>
              <a:off x="340" y="2750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#,*,(,</a:t>
              </a:r>
              <a:r>
                <a:rPr lang="zh-CN" altLang="en-US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－</a:t>
              </a:r>
              <a:endPara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91" name="Text Box 40"/>
            <p:cNvSpPr txBox="1"/>
            <p:nvPr/>
          </p:nvSpPr>
          <p:spPr>
            <a:xfrm>
              <a:off x="1588" y="2750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3,7,2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92" name="Text Box 41"/>
            <p:cNvSpPr txBox="1"/>
            <p:nvPr/>
          </p:nvSpPr>
          <p:spPr>
            <a:xfrm>
              <a:off x="2884" y="274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93" name="Text Box 42"/>
            <p:cNvSpPr txBox="1"/>
            <p:nvPr/>
          </p:nvSpPr>
          <p:spPr>
            <a:xfrm>
              <a:off x="4180" y="2750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Operate(7-2)</a:t>
              </a:r>
              <a:endPara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2" name="Group 43"/>
          <p:cNvGrpSpPr/>
          <p:nvPr/>
        </p:nvGrpSpPr>
        <p:grpSpPr>
          <a:xfrm>
            <a:off x="1891030" y="4948238"/>
            <a:ext cx="8153400" cy="368300"/>
            <a:chOff x="340" y="3038"/>
            <a:chExt cx="5136" cy="232"/>
          </a:xfrm>
        </p:grpSpPr>
        <p:sp>
          <p:nvSpPr>
            <p:cNvPr id="74795" name="Text Box 44"/>
            <p:cNvSpPr txBox="1"/>
            <p:nvPr/>
          </p:nvSpPr>
          <p:spPr>
            <a:xfrm>
              <a:off x="340" y="3038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#,*,(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96" name="Text Box 45"/>
            <p:cNvSpPr txBox="1"/>
            <p:nvPr/>
          </p:nvSpPr>
          <p:spPr>
            <a:xfrm>
              <a:off x="1588" y="3038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3,5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97" name="Text Box 46"/>
            <p:cNvSpPr txBox="1"/>
            <p:nvPr/>
          </p:nvSpPr>
          <p:spPr>
            <a:xfrm>
              <a:off x="2884" y="3038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98" name="Text Box 47"/>
            <p:cNvSpPr txBox="1"/>
            <p:nvPr/>
          </p:nvSpPr>
          <p:spPr>
            <a:xfrm>
              <a:off x="4180" y="3038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Pop(optr)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Group 48"/>
          <p:cNvGrpSpPr/>
          <p:nvPr/>
        </p:nvGrpSpPr>
        <p:grpSpPr>
          <a:xfrm>
            <a:off x="1891030" y="5405438"/>
            <a:ext cx="8153400" cy="368300"/>
            <a:chOff x="340" y="3326"/>
            <a:chExt cx="5136" cy="232"/>
          </a:xfrm>
        </p:grpSpPr>
        <p:sp>
          <p:nvSpPr>
            <p:cNvPr id="74800" name="Text Box 49"/>
            <p:cNvSpPr txBox="1"/>
            <p:nvPr/>
          </p:nvSpPr>
          <p:spPr>
            <a:xfrm>
              <a:off x="340" y="3326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#,*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801" name="Text Box 50"/>
            <p:cNvSpPr txBox="1"/>
            <p:nvPr/>
          </p:nvSpPr>
          <p:spPr>
            <a:xfrm>
              <a:off x="1588" y="3326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3,5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802" name="Text Box 51"/>
            <p:cNvSpPr txBox="1"/>
            <p:nvPr/>
          </p:nvSpPr>
          <p:spPr>
            <a:xfrm>
              <a:off x="2884" y="3326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803" name="Text Box 52"/>
            <p:cNvSpPr txBox="1"/>
            <p:nvPr/>
          </p:nvSpPr>
          <p:spPr>
            <a:xfrm>
              <a:off x="4180" y="3326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Operate(3*5)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2" name="Group 53"/>
          <p:cNvGrpSpPr/>
          <p:nvPr/>
        </p:nvGrpSpPr>
        <p:grpSpPr>
          <a:xfrm>
            <a:off x="1891030" y="5862638"/>
            <a:ext cx="8153400" cy="368300"/>
            <a:chOff x="340" y="3614"/>
            <a:chExt cx="5136" cy="232"/>
          </a:xfrm>
        </p:grpSpPr>
        <p:sp>
          <p:nvSpPr>
            <p:cNvPr id="74805" name="Text Box 54"/>
            <p:cNvSpPr txBox="1"/>
            <p:nvPr/>
          </p:nvSpPr>
          <p:spPr>
            <a:xfrm>
              <a:off x="340" y="361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806" name="Text Box 55"/>
            <p:cNvSpPr txBox="1"/>
            <p:nvPr/>
          </p:nvSpPr>
          <p:spPr>
            <a:xfrm>
              <a:off x="1588" y="361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807" name="Text Box 56"/>
            <p:cNvSpPr txBox="1"/>
            <p:nvPr/>
          </p:nvSpPr>
          <p:spPr>
            <a:xfrm>
              <a:off x="2884" y="3614"/>
              <a:ext cx="912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#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808" name="Text Box 57"/>
            <p:cNvSpPr txBox="1"/>
            <p:nvPr/>
          </p:nvSpPr>
          <p:spPr>
            <a:xfrm>
              <a:off x="4180" y="3614"/>
              <a:ext cx="1296" cy="2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GetTop(opnd)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320030" y="238125"/>
            <a:ext cx="4521835" cy="482600"/>
          </a:xfrm>
          <a:prstGeom prst="rect">
            <a:avLst/>
          </a:prstGeom>
          <a:solidFill>
            <a:srgbClr val="FFF0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 3 *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 – 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3.6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案例分析与实现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3911" name="文本框 123910"/>
          <p:cNvSpPr txBox="1"/>
          <p:nvPr/>
        </p:nvSpPr>
        <p:spPr>
          <a:xfrm>
            <a:off x="348615" y="9493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3.3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舞伴问题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90295" y="1806575"/>
            <a:ext cx="9721850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假设舞会上，要求男士和女士各自排队且配对进入舞场。跳舞开始时，依次从男队和女队出队一人配成舞伴。若两队初始人数不同，则较长的那一队中未配对者等待下一轮舞曲。一轮舞曲结束，舞者依次入男或女队。如何用算法模拟该问题呢？ 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9" name="Picture 4" descr="小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4525" y="4335463"/>
            <a:ext cx="2520950" cy="206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3.6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案例分析与实现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3911" name="文本框 123910"/>
          <p:cNvSpPr txBox="1"/>
          <p:nvPr/>
        </p:nvSpPr>
        <p:spPr>
          <a:xfrm>
            <a:off x="348615" y="9493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3.3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舞伴问题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42340" name="矩形 142339"/>
          <p:cNvSpPr/>
          <p:nvPr/>
        </p:nvSpPr>
        <p:spPr>
          <a:xfrm>
            <a:off x="1299210" y="1621790"/>
            <a:ext cx="981519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buNone/>
            </a:pPr>
            <a:r>
              <a:rPr lang="zh-CN" altLang="en-US" sz="2400" b="1"/>
              <a:t>【案例分析】</a:t>
            </a:r>
            <a:endParaRPr lang="zh-CN" altLang="en-US" sz="2400" b="1"/>
          </a:p>
          <a:p>
            <a:pPr marL="342900" indent="-342900" eaLnBrk="0" hangingPunct="0">
              <a:lnSpc>
                <a:spcPct val="150000"/>
              </a:lnSpc>
              <a:buClrTx/>
              <a:buSzPct val="100000"/>
              <a:buFont typeface="Wingdings" panose="05000000000000000000" charset="0"/>
              <a:buChar char="Ø"/>
            </a:pPr>
            <a:r>
              <a:rPr lang="zh-CN" altLang="en-US" sz="2400" b="1"/>
              <a:t>设置两个队列分别存放男士和女士入队者。</a:t>
            </a:r>
            <a:endParaRPr lang="zh-CN" altLang="en-US" sz="2400" b="1"/>
          </a:p>
          <a:p>
            <a:pPr marL="342900" indent="-342900" eaLnBrk="0" hangingPunct="0">
              <a:lnSpc>
                <a:spcPct val="150000"/>
              </a:lnSpc>
              <a:buClrTx/>
              <a:buSzPct val="100000"/>
              <a:buFont typeface="Wingdings" panose="05000000000000000000" charset="0"/>
              <a:buChar char="Ø"/>
            </a:pPr>
            <a:r>
              <a:rPr lang="zh-CN" altLang="en-US" sz="2400" b="1"/>
              <a:t>假设男士和女士的记录存放在一个数组中作为输入，然后依次扫描该数组的各元素，并根据性别来决定是进入男队还是女队。</a:t>
            </a:r>
            <a:endParaRPr lang="zh-CN" altLang="en-US" sz="2400" b="1"/>
          </a:p>
          <a:p>
            <a:pPr marL="342900" indent="-342900" eaLnBrk="0" hangingPunct="0">
              <a:lnSpc>
                <a:spcPct val="150000"/>
              </a:lnSpc>
              <a:buClrTx/>
              <a:buSzPct val="100000"/>
              <a:buFont typeface="Wingdings" panose="05000000000000000000" charset="0"/>
              <a:buChar char="Ø"/>
            </a:pPr>
            <a:r>
              <a:rPr lang="zh-CN" altLang="en-US" sz="2400" b="1"/>
              <a:t>当这两个队列构造完成之后，依次将两队当前的队头元素出队来配成舞伴，直至某队列变空为止。</a:t>
            </a:r>
            <a:endParaRPr lang="zh-CN" altLang="en-US" sz="2400" b="1"/>
          </a:p>
          <a:p>
            <a:pPr marL="342900" indent="-342900" eaLnBrk="0" hangingPunct="0">
              <a:lnSpc>
                <a:spcPct val="150000"/>
              </a:lnSpc>
              <a:buClrTx/>
              <a:buSzPct val="100000"/>
              <a:buFont typeface="Wingdings" panose="05000000000000000000" charset="0"/>
              <a:buChar char="Ø"/>
            </a:pPr>
            <a:r>
              <a:rPr lang="zh-CN" altLang="en-US" sz="2400" b="1"/>
              <a:t>此时，若某队仍有等待配对者，则输出此队列中排在队头的等待者的姓名，此人将是下一轮舞曲开始时第一个可获得舞伴的人。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3.6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案例分析与实现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3911" name="文本框 123910"/>
          <p:cNvSpPr txBox="1"/>
          <p:nvPr/>
        </p:nvSpPr>
        <p:spPr>
          <a:xfrm>
            <a:off x="348615" y="94932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3.3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舞伴问题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43364" name="矩形 143363"/>
          <p:cNvSpPr/>
          <p:nvPr/>
        </p:nvSpPr>
        <p:spPr>
          <a:xfrm>
            <a:off x="1113790" y="1491298"/>
            <a:ext cx="9568180" cy="529780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10000"/>
              </a:lnSpc>
              <a:buNone/>
            </a:pPr>
            <a:r>
              <a:rPr lang="zh-CN" altLang="en-US" sz="2200" b="1"/>
              <a:t>【数据结构】</a:t>
            </a:r>
            <a:endParaRPr lang="zh-CN" altLang="en-US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//- - - - - </a:t>
            </a:r>
            <a:r>
              <a:rPr lang="zh-CN" altLang="en-US" sz="2200" b="1"/>
              <a:t>跳舞者个人信息</a:t>
            </a:r>
            <a:r>
              <a:rPr lang="en-US" altLang="zh-CN" sz="2200" b="1"/>
              <a:t>- - - - - </a:t>
            </a:r>
            <a:endParaRPr lang="en-US" altLang="zh-CN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typedef struct{</a:t>
            </a:r>
            <a:endParaRPr lang="en-US" altLang="zh-CN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   char name[20];		//</a:t>
            </a:r>
            <a:r>
              <a:rPr lang="zh-CN" altLang="en-US" sz="2200" b="1"/>
              <a:t>姓名</a:t>
            </a:r>
            <a:endParaRPr lang="zh-CN" altLang="en-US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zh-CN" altLang="en-US" sz="2200" b="1"/>
              <a:t>   </a:t>
            </a:r>
            <a:r>
              <a:rPr lang="en-US" altLang="zh-CN" sz="2200" b="1"/>
              <a:t>char sex;			//</a:t>
            </a:r>
            <a:r>
              <a:rPr lang="zh-CN" altLang="en-US" sz="2200" b="1"/>
              <a:t>性别，</a:t>
            </a:r>
            <a:r>
              <a:rPr lang="en-US" altLang="zh-CN" sz="2200" b="1"/>
              <a:t>'F'</a:t>
            </a:r>
            <a:r>
              <a:rPr lang="zh-CN" altLang="en-US" sz="2200" b="1"/>
              <a:t>表示女性，</a:t>
            </a:r>
            <a:r>
              <a:rPr lang="en-US" altLang="zh-CN" sz="2200" b="1"/>
              <a:t>'M'</a:t>
            </a:r>
            <a:r>
              <a:rPr lang="zh-CN" altLang="en-US" sz="2200" b="1"/>
              <a:t>表示男性</a:t>
            </a:r>
            <a:endParaRPr lang="zh-CN" altLang="en-US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}Person;</a:t>
            </a:r>
            <a:endParaRPr lang="en-US" altLang="zh-CN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//- - - - - </a:t>
            </a:r>
            <a:r>
              <a:rPr lang="zh-CN" altLang="en-US" sz="2200" b="1"/>
              <a:t>队列的顺序存储结构</a:t>
            </a:r>
            <a:r>
              <a:rPr lang="en-US" altLang="zh-CN" sz="2200" b="1"/>
              <a:t>- - - - - </a:t>
            </a:r>
            <a:endParaRPr lang="en-US" altLang="zh-CN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#define MAXQSIZE 100		//</a:t>
            </a:r>
            <a:r>
              <a:rPr lang="zh-CN" altLang="en-US" sz="2200" b="1"/>
              <a:t>队列可能达到的最大长度</a:t>
            </a:r>
            <a:endParaRPr lang="zh-CN" altLang="en-US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typedef struct{</a:t>
            </a:r>
            <a:endParaRPr lang="en-US" altLang="zh-CN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   Person *base;			//</a:t>
            </a:r>
            <a:r>
              <a:rPr lang="zh-CN" altLang="en-US" sz="2200" b="1"/>
              <a:t>队列中数据元素类型为</a:t>
            </a:r>
            <a:r>
              <a:rPr lang="en-US" altLang="zh-CN" sz="2200" b="1"/>
              <a:t>Person</a:t>
            </a:r>
            <a:endParaRPr lang="en-US" altLang="zh-CN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   int front;			//</a:t>
            </a:r>
            <a:r>
              <a:rPr lang="zh-CN" altLang="en-US" sz="2200" b="1"/>
              <a:t>头指针</a:t>
            </a:r>
            <a:endParaRPr lang="zh-CN" altLang="en-US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zh-CN" altLang="en-US" sz="2200" b="1"/>
              <a:t>   </a:t>
            </a:r>
            <a:r>
              <a:rPr lang="en-US" altLang="zh-CN" sz="2200" b="1"/>
              <a:t>int rear;			//</a:t>
            </a:r>
            <a:r>
              <a:rPr lang="zh-CN" altLang="en-US" sz="2200" b="1"/>
              <a:t>尾指针</a:t>
            </a:r>
            <a:endParaRPr lang="zh-CN" altLang="en-US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}SqQueue;</a:t>
            </a:r>
            <a:endParaRPr lang="en-US" altLang="zh-CN" sz="2200" b="1"/>
          </a:p>
          <a:p>
            <a:pPr eaLnBrk="0" hangingPunct="0">
              <a:lnSpc>
                <a:spcPct val="110000"/>
              </a:lnSpc>
              <a:buNone/>
            </a:pPr>
            <a:r>
              <a:rPr lang="en-US" altLang="zh-CN" sz="2200" b="1"/>
              <a:t>SqQueue Mdancers, Fdancers;	//</a:t>
            </a:r>
            <a:r>
              <a:rPr lang="zh-CN" altLang="en-US" sz="2200" b="1"/>
              <a:t>分别存放男士和女士入队者队列</a:t>
            </a:r>
            <a:endParaRPr lang="zh-CN" altLang="en-US" sz="2200"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981200" y="160338"/>
            <a:ext cx="7467600" cy="561975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3.6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案例分析与实现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3911" name="文本框 123910"/>
          <p:cNvSpPr txBox="1"/>
          <p:nvPr/>
        </p:nvSpPr>
        <p:spPr>
          <a:xfrm>
            <a:off x="348615" y="913765"/>
            <a:ext cx="6965315" cy="8572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/>
          <a:lstStyle/>
          <a:p>
            <a:pPr eaLnBrk="0" hangingPunct="0"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3.3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舞伴问题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42340" name="矩形 142339"/>
          <p:cNvSpPr/>
          <p:nvPr/>
        </p:nvSpPr>
        <p:spPr>
          <a:xfrm>
            <a:off x="650875" y="1522730"/>
            <a:ext cx="1065784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buNone/>
            </a:pPr>
            <a:r>
              <a:rPr lang="zh-CN" altLang="en-US" sz="2400" b="1"/>
              <a:t>【算法步骤】</a:t>
            </a:r>
            <a:endParaRPr lang="zh-CN" altLang="en-US" sz="2400" b="1"/>
          </a:p>
          <a:p>
            <a:pPr indent="25400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① 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初始化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Fdancers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400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② 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反复循环，依次将跳舞者根据其性别插入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队列或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Fdancers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400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③ 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当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Fdancers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队列均为非空时，反复循环，依次输出男女舞伴的姓名。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400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④ 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如果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队列为空而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Fdancers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队列非空，则输出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Fdancers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队列的队头女士的姓名。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5400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⑤ 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如果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Fdancers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队列为空而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队列非空，则输出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Mdancers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队列的队头男士的姓名。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803400" y="1130300"/>
            <a:ext cx="6428105" cy="5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特点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_GB2312" pitchFamily="1" charset="-122"/>
              <a:ea typeface="仿宋_GB2312" pitchFamily="1" charset="-122"/>
              <a:cs typeface="+mn-cs"/>
              <a:sym typeface="+mn-ea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1444625" y="1772920"/>
            <a:ext cx="2899410" cy="5340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b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ts val="600"/>
              </a:spcBef>
              <a:buChar char=""/>
              <a:defRPr/>
            </a:pPr>
            <a:r>
              <a:rPr lang="zh-CN" altLang="en-US" smtClean="0">
                <a:ln>
                  <a:noFill/>
                </a:ln>
                <a:effectLst/>
                <a:uLnTx/>
                <a:uFillTx/>
              </a:rPr>
              <a:t>进栈与出栈</a:t>
            </a:r>
            <a:endParaRPr lang="zh-CN" altLang="en-US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28" name="Group 4"/>
          <p:cNvGrpSpPr/>
          <p:nvPr/>
        </p:nvGrpSpPr>
        <p:grpSpPr>
          <a:xfrm>
            <a:off x="3510598" y="3703638"/>
            <a:ext cx="1924050" cy="2819400"/>
            <a:chOff x="1440" y="1920"/>
            <a:chExt cx="1212" cy="1776"/>
          </a:xfrm>
        </p:grpSpPr>
        <p:sp>
          <p:nvSpPr>
            <p:cNvPr id="29" name="Line 5"/>
            <p:cNvSpPr>
              <a:spLocks noChangeShapeType="1"/>
            </p:cNvSpPr>
            <p:nvPr/>
          </p:nvSpPr>
          <p:spPr bwMode="auto">
            <a:xfrm>
              <a:off x="1440" y="1920"/>
              <a:ext cx="0" cy="1776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440" y="3696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2652" y="1968"/>
              <a:ext cx="0" cy="1728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532823" y="5730875"/>
            <a:ext cx="1885950" cy="792163"/>
          </a:xfrm>
          <a:prstGeom prst="rect">
            <a:avLst/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0" lang="en-US" altLang="zh-CN" sz="4000" b="1" i="0" u="none" strike="noStrike" kern="0" cap="none" spc="0" normalizeH="0" baseline="-2500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endParaRPr kumimoji="0" lang="en-US" altLang="zh-CN" sz="4000" b="1" i="0" u="none" strike="noStrike" kern="0" cap="none" spc="0" normalizeH="0" baseline="-2500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532823" y="4949825"/>
            <a:ext cx="1885950" cy="792163"/>
          </a:xfrm>
          <a:prstGeom prst="rect">
            <a:avLst/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0" lang="en-US" altLang="zh-CN" sz="4000" b="1" i="0" u="none" strike="noStrike" kern="0" cap="none" spc="0" normalizeH="0" baseline="-2500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endParaRPr kumimoji="0" lang="en-US" altLang="zh-CN" sz="4000" b="1" i="0" u="none" strike="noStrike" kern="0" cap="none" spc="0" normalizeH="0" baseline="-2500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3532823" y="4237038"/>
            <a:ext cx="1885950" cy="792163"/>
          </a:xfrm>
          <a:prstGeom prst="rect">
            <a:avLst/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0" lang="en-US" altLang="zh-CN" sz="4000" b="1" i="0" u="none" strike="noStrike" kern="0" cap="none" spc="0" normalizeH="0" baseline="-2500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endParaRPr kumimoji="0" lang="en-US" altLang="zh-CN" sz="4000" b="1" i="0" u="none" strike="noStrike" kern="0" cap="none" spc="0" normalizeH="0" baseline="-2500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5" name="Text Box 11"/>
          <p:cNvSpPr txBox="1"/>
          <p:nvPr/>
        </p:nvSpPr>
        <p:spPr>
          <a:xfrm>
            <a:off x="2464435" y="2851150"/>
            <a:ext cx="9001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" name="Group 12"/>
          <p:cNvGrpSpPr/>
          <p:nvPr/>
        </p:nvGrpSpPr>
        <p:grpSpPr>
          <a:xfrm>
            <a:off x="2092960" y="5981700"/>
            <a:ext cx="1295400" cy="460375"/>
            <a:chOff x="528" y="3360"/>
            <a:chExt cx="816" cy="290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4" name="Text Box 14"/>
            <p:cNvSpPr txBox="1"/>
            <p:nvPr/>
          </p:nvSpPr>
          <p:spPr>
            <a:xfrm>
              <a:off x="624" y="3360"/>
              <a:ext cx="5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Group 18"/>
          <p:cNvGrpSpPr/>
          <p:nvPr/>
        </p:nvGrpSpPr>
        <p:grpSpPr>
          <a:xfrm>
            <a:off x="1600835" y="5994400"/>
            <a:ext cx="1798638" cy="460375"/>
            <a:chOff x="211" y="3507"/>
            <a:chExt cx="1133" cy="290"/>
          </a:xfrm>
        </p:grpSpPr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528" y="3795"/>
              <a:ext cx="816" cy="0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7" name="Text Box 20"/>
            <p:cNvSpPr txBox="1"/>
            <p:nvPr/>
          </p:nvSpPr>
          <p:spPr>
            <a:xfrm>
              <a:off x="211" y="3507"/>
              <a:ext cx="5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Arc 27"/>
          <p:cNvSpPr/>
          <p:nvPr/>
        </p:nvSpPr>
        <p:spPr bwMode="auto">
          <a:xfrm rot="718489">
            <a:off x="3131185" y="2965450"/>
            <a:ext cx="938213" cy="865188"/>
          </a:xfrm>
          <a:custGeom>
            <a:avLst/>
            <a:gdLst>
              <a:gd name="G0" fmla="+- 0 0 0"/>
              <a:gd name="G1" fmla="+- 21005 0 0"/>
              <a:gd name="G2" fmla="+- 21600 0 0"/>
              <a:gd name="T0" fmla="*/ 5033 w 21600"/>
              <a:gd name="T1" fmla="*/ 0 h 21005"/>
              <a:gd name="T2" fmla="*/ 21600 w 21600"/>
              <a:gd name="T3" fmla="*/ 21005 h 21005"/>
              <a:gd name="T4" fmla="*/ 0 w 21600"/>
              <a:gd name="T5" fmla="*/ 21005 h 2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005" fill="none" extrusionOk="0">
                <a:moveTo>
                  <a:pt x="5033" y="-1"/>
                </a:moveTo>
                <a:cubicBezTo>
                  <a:pt x="14748" y="2327"/>
                  <a:pt x="21600" y="11014"/>
                  <a:pt x="21600" y="21005"/>
                </a:cubicBezTo>
              </a:path>
              <a:path w="21600" h="21005" stroke="0" extrusionOk="0">
                <a:moveTo>
                  <a:pt x="5033" y="-1"/>
                </a:moveTo>
                <a:cubicBezTo>
                  <a:pt x="14748" y="2327"/>
                  <a:pt x="21600" y="11014"/>
                  <a:pt x="21600" y="21005"/>
                </a:cubicBezTo>
                <a:lnTo>
                  <a:pt x="0" y="21005"/>
                </a:lnTo>
                <a:close/>
              </a:path>
            </a:pathLst>
          </a:custGeom>
          <a:noFill/>
          <a:ln w="76200">
            <a:solidFill>
              <a:srgbClr val="4CB06D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9" name="Text Box 30"/>
          <p:cNvSpPr txBox="1"/>
          <p:nvPr/>
        </p:nvSpPr>
        <p:spPr>
          <a:xfrm>
            <a:off x="4133533" y="1189990"/>
            <a:ext cx="77771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假设元素是以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的次序进栈</a:t>
            </a:r>
            <a:endParaRPr lang="zh-CN" altLang="en-US" sz="2800" b="1" baseline="-25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Text Box 34"/>
          <p:cNvSpPr txBox="1"/>
          <p:nvPr/>
        </p:nvSpPr>
        <p:spPr>
          <a:xfrm>
            <a:off x="4498023" y="2222500"/>
            <a:ext cx="720725" cy="706755"/>
          </a:xfrm>
          <a:prstGeom prst="rect">
            <a:avLst/>
          </a:prstGeom>
          <a:noFill/>
          <a:ln w="76200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40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Text Box 35"/>
          <p:cNvSpPr txBox="1"/>
          <p:nvPr/>
        </p:nvSpPr>
        <p:spPr>
          <a:xfrm>
            <a:off x="5217160" y="2222500"/>
            <a:ext cx="720725" cy="706755"/>
          </a:xfrm>
          <a:prstGeom prst="rect">
            <a:avLst/>
          </a:prstGeom>
          <a:noFill/>
          <a:ln w="76200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40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36"/>
          <p:cNvSpPr txBox="1"/>
          <p:nvPr/>
        </p:nvSpPr>
        <p:spPr>
          <a:xfrm>
            <a:off x="5937885" y="2222500"/>
            <a:ext cx="720725" cy="706755"/>
          </a:xfrm>
          <a:prstGeom prst="rect">
            <a:avLst/>
          </a:prstGeom>
          <a:noFill/>
          <a:ln w="76200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40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Arc 28"/>
          <p:cNvSpPr/>
          <p:nvPr/>
        </p:nvSpPr>
        <p:spPr>
          <a:xfrm rot="-5567159">
            <a:off x="4685348" y="3159125"/>
            <a:ext cx="938212" cy="855663"/>
          </a:xfrm>
          <a:custGeom>
            <a:avLst/>
            <a:gdLst/>
            <a:ahLst/>
            <a:cxnLst>
              <a:cxn ang="0">
                <a:pos x="258530" y="0"/>
              </a:cxn>
              <a:cxn ang="0">
                <a:pos x="938213" y="855662"/>
              </a:cxn>
              <a:cxn ang="0">
                <a:pos x="258530" y="0"/>
              </a:cxn>
              <a:cxn ang="0">
                <a:pos x="938213" y="855662"/>
              </a:cxn>
              <a:cxn ang="0">
                <a:pos x="0" y="855662"/>
              </a:cxn>
              <a:cxn ang="0">
                <a:pos x="258530" y="0"/>
              </a:cxn>
            </a:cxnLst>
            <a:rect l="0" t="0" r="0" b="0"/>
            <a:pathLst>
              <a:path w="21600" h="20764" fill="none">
                <a:moveTo>
                  <a:pt x="5952" y="0"/>
                </a:moveTo>
                <a:cubicBezTo>
                  <a:pt x="15216" y="2656"/>
                  <a:pt x="21600" y="11127"/>
                  <a:pt x="21600" y="20764"/>
                </a:cubicBezTo>
              </a:path>
              <a:path w="21600" h="20764" stroke="0">
                <a:moveTo>
                  <a:pt x="5952" y="0"/>
                </a:moveTo>
                <a:cubicBezTo>
                  <a:pt x="15216" y="2656"/>
                  <a:pt x="21600" y="11127"/>
                  <a:pt x="21600" y="20764"/>
                </a:cubicBezTo>
                <a:lnTo>
                  <a:pt x="0" y="20764"/>
                </a:lnTo>
                <a:lnTo>
                  <a:pt x="5952" y="0"/>
                </a:lnTo>
                <a:close/>
              </a:path>
            </a:pathLst>
          </a:custGeom>
          <a:noFill/>
          <a:ln w="76200" cap="flat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9" name="Text Box 30"/>
          <p:cNvSpPr txBox="1"/>
          <p:nvPr/>
        </p:nvSpPr>
        <p:spPr>
          <a:xfrm>
            <a:off x="2842260" y="2465388"/>
            <a:ext cx="9001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31"/>
          <p:cNvSpPr txBox="1"/>
          <p:nvPr/>
        </p:nvSpPr>
        <p:spPr>
          <a:xfrm>
            <a:off x="3561398" y="2465388"/>
            <a:ext cx="3311525" cy="460375"/>
          </a:xfrm>
          <a:prstGeom prst="rect">
            <a:avLst/>
          </a:prstGeom>
          <a:noFill/>
          <a:ln w="76200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次序：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32395" y="2277745"/>
            <a:ext cx="3384550" cy="230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最先插入（进栈）的元素被放在栈的底部；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每次删除（出栈）的总是当前栈中“最新”的元素。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83" name="Picture 41" descr="12_副本"/>
          <p:cNvPicPr>
            <a:picLocks noChangeAspect="1"/>
          </p:cNvPicPr>
          <p:nvPr/>
        </p:nvPicPr>
        <p:blipFill>
          <a:blip r:embed="rId1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7145" y="5029200"/>
            <a:ext cx="1486535" cy="1624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" name="Text Box 43"/>
          <p:cNvSpPr txBox="1"/>
          <p:nvPr/>
        </p:nvSpPr>
        <p:spPr>
          <a:xfrm>
            <a:off x="8047673" y="5029518"/>
            <a:ext cx="3529012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操作特性：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后进先出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(LIFO)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标题 5"/>
          <p:cNvSpPr txBox="1"/>
          <p:nvPr/>
        </p:nvSpPr>
        <p:spPr>
          <a:xfrm>
            <a:off x="1981200" y="274638"/>
            <a:ext cx="7467600" cy="5619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</a:t>
            </a: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栈和队列的定义和特点</a:t>
            </a:r>
            <a:endParaRPr kumimoji="0" lang="zh-CN" altLang="en-US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60" y="2202180"/>
            <a:ext cx="778510" cy="23069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8.09623E-7 L 5.55556E-7 -0.1029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10294 L 5.55556E-7 -0.2183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21837 L 5.55556E-7 -0.3233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32339 L -2.77778E-6 -0.21837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21837 L -2.77778E-6 -0.10294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0294 L -2.77778E-6 0.00185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/>
      <p:bldP spid="35" grpId="1"/>
      <p:bldP spid="72" grpId="0"/>
      <p:bldP spid="73" grpId="0"/>
      <p:bldP spid="74" grpId="0"/>
      <p:bldP spid="79" grpId="0"/>
      <p:bldP spid="80" grpId="0"/>
      <p:bldP spid="82" grpId="0"/>
      <p:bldP spid="8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/>
          <p:nvPr/>
        </p:nvSpPr>
        <p:spPr>
          <a:xfrm>
            <a:off x="1300480" y="1555115"/>
            <a:ext cx="9043670" cy="4737735"/>
          </a:xfrm>
          <a:prstGeom prst="rect">
            <a:avLst/>
          </a:prstGeom>
          <a:solidFill>
            <a:srgbClr val="FFFFE7"/>
          </a:solidFill>
          <a:ln w="9525" cap="flat" cmpd="sng">
            <a:solidFill>
              <a:srgbClr val="0037E8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indent="-457200">
              <a:lnSpc>
                <a:spcPct val="130000"/>
              </a:lnSpc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掌握栈和队列的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特点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，并能在相应的应用问题中正确选用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30000"/>
              </a:lnSpc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熟练掌握栈的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顺序栈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和链栈的进栈出栈算法，特别应注意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栈满和栈空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的条件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30000"/>
              </a:lnSpc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熟练掌握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循环队列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和链队列的进队出队算法，特别注意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队满和队空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的条件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30000"/>
              </a:lnSpc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4.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理解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递归算法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执行过程中栈的状态变化过程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30000"/>
              </a:lnSpc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5.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掌握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表达式求值 方法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Font typeface="Times New Roman" panose="02020603050405020304" pitchFamily="18" charset="0"/>
              <a:buChar char="•"/>
            </a:pPr>
            <a:endParaRPr lang="zh-CN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5" name="Rectangle 3"/>
          <p:cNvSpPr/>
          <p:nvPr/>
        </p:nvSpPr>
        <p:spPr>
          <a:xfrm>
            <a:off x="8399463" y="274638"/>
            <a:ext cx="1676400" cy="645160"/>
          </a:xfrm>
          <a:prstGeom prst="rect">
            <a:avLst/>
          </a:prstGeom>
          <a:solidFill>
            <a:srgbClr val="FCFDC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61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BBD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CC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zh-CN" sz="3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小结</a:t>
            </a:r>
            <a:endParaRPr lang="zh-CN" altLang="zh-CN" sz="36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/>
          <p:nvPr/>
        </p:nvSpPr>
        <p:spPr>
          <a:xfrm>
            <a:off x="1358900" y="1570355"/>
            <a:ext cx="9042400" cy="1564005"/>
          </a:xfrm>
          <a:prstGeom prst="rect">
            <a:avLst/>
          </a:prstGeom>
          <a:solidFill>
            <a:srgbClr val="FFFFE7"/>
          </a:solidFill>
          <a:ln w="9525" cap="flat" cmpd="sng">
            <a:solidFill>
              <a:srgbClr val="0037E8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t"/>
          <a:lstStyle/>
          <a:p>
            <a:pPr marL="342900" indent="-342900">
              <a:lnSpc>
                <a:spcPct val="150000"/>
              </a:lnSpc>
              <a:buFont typeface="Times New Roman" panose="02020603050405020304" pitchFamily="18" charset="0"/>
              <a:buChar char=" "/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1、完成教材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P89-90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的选择题。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Times New Roman" panose="02020603050405020304" pitchFamily="18" charset="0"/>
              <a:buChar char=" "/>
            </a:pP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、完成教材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P90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的算法设计第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题。（作业本）</a:t>
            </a:r>
            <a:endParaRPr lang="zh-CN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Times New Roman" panose="02020603050405020304" pitchFamily="18" charset="0"/>
            </a:pPr>
            <a:endParaRPr lang="zh-CN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4" name="Rectangle 3"/>
          <p:cNvSpPr/>
          <p:nvPr/>
        </p:nvSpPr>
        <p:spPr>
          <a:xfrm>
            <a:off x="8399463" y="274638"/>
            <a:ext cx="1676400" cy="645160"/>
          </a:xfrm>
          <a:prstGeom prst="rect">
            <a:avLst/>
          </a:prstGeom>
          <a:solidFill>
            <a:srgbClr val="FCFDC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sz="3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作业</a:t>
            </a:r>
            <a:endParaRPr lang="zh-CN" altLang="zh-CN" sz="36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栈的生活示例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505" y="1701165"/>
            <a:ext cx="10128885" cy="405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        举例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家里吃饭的碗，通常在洗干净后一个一个地落在一起存放，在使用时，若一个一个地拿，一定最先拿走最上面的那只碗，而最后拿出最下面的那只碗。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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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        举例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"/>
                <a:ea typeface="宋体" panose="02010600030101010101" pitchFamily="2" charset="-122"/>
                <a:cs typeface="+mn-cs"/>
                <a:sym typeface="+mn-ea"/>
              </a:rPr>
              <a:t>在建筑工地上，使用的砖块从底往上一层一层地码放，在使用时，将从最上面一层一层地拿取。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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15633</Words>
  <Application>WPS 演示</Application>
  <PresentationFormat>自定义</PresentationFormat>
  <Paragraphs>1828</Paragraphs>
  <Slides>81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81</vt:i4>
      </vt:variant>
    </vt:vector>
  </HeadingPairs>
  <TitlesOfParts>
    <vt:vector size="120" baseType="lpstr">
      <vt:lpstr>Arial</vt:lpstr>
      <vt:lpstr>宋体</vt:lpstr>
      <vt:lpstr>Wingdings</vt:lpstr>
      <vt:lpstr>Franklin Gothic Book</vt:lpstr>
      <vt:lpstr>黑体</vt:lpstr>
      <vt:lpstr>Franklin Gothic Medium</vt:lpstr>
      <vt:lpstr>微软雅黑</vt:lpstr>
      <vt:lpstr>Wingdings 2</vt:lpstr>
      <vt:lpstr>Wingdings</vt:lpstr>
      <vt:lpstr>华文楷体</vt:lpstr>
      <vt:lpstr>Times New Roman</vt:lpstr>
      <vt:lpstr>仿宋_GB2312</vt:lpstr>
      <vt:lpstr>Tahoma</vt:lpstr>
      <vt:lpstr>Arial Black</vt:lpstr>
      <vt:lpstr>Webdings</vt:lpstr>
      <vt:lpstr>Wingdings</vt:lpstr>
      <vt:lpstr>楷体_GB2312</vt:lpstr>
      <vt:lpstr></vt:lpstr>
      <vt:lpstr>Arial Unicode MS</vt:lpstr>
      <vt:lpstr>Calibri</vt:lpstr>
      <vt:lpstr>MingLiU</vt:lpstr>
      <vt:lpstr>CommercialPi BT</vt:lpstr>
      <vt:lpstr>华文新魏</vt:lpstr>
      <vt:lpstr>华文隶书</vt:lpstr>
      <vt:lpstr>Times New Roman</vt:lpstr>
      <vt:lpstr></vt:lpstr>
      <vt:lpstr>华文行楷</vt:lpstr>
      <vt:lpstr>华文琥珀</vt:lpstr>
      <vt:lpstr>Arial Narrow</vt:lpstr>
      <vt:lpstr>幼圆</vt:lpstr>
      <vt:lpstr>PMingLiU</vt:lpstr>
      <vt:lpstr>Symbol</vt:lpstr>
      <vt:lpstr>仿宋</vt:lpstr>
      <vt:lpstr>新宋体</vt:lpstr>
      <vt:lpstr>Segoe Print</vt:lpstr>
      <vt:lpstr>凸显</vt:lpstr>
      <vt:lpstr>Visio.Drawing.11</vt:lpstr>
      <vt:lpstr>Visio.Drawing.11</vt:lpstr>
      <vt:lpstr>Visio.Drawing.11</vt:lpstr>
      <vt:lpstr>数 据 结 构 Data Structure</vt:lpstr>
      <vt:lpstr>上章知识回顾要点</vt:lpstr>
      <vt:lpstr>第3章 栈和队列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栈的生活示例</vt:lpstr>
      <vt:lpstr>PowerPoint 演示文稿</vt:lpstr>
      <vt:lpstr>PowerPoint 演示文稿</vt:lpstr>
      <vt:lpstr>PowerPoint 演示文稿</vt:lpstr>
      <vt:lpstr>PowerPoint 演示文稿</vt:lpstr>
      <vt:lpstr>队列的生活示例</vt:lpstr>
      <vt:lpstr>栈、队列与一般线性表的区别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小结顺序栈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顺序栈和链栈的比较</vt:lpstr>
      <vt:lpstr>栈的作用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空闲单元法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顺序循环队列和链队列的比较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据 结 构 Data Structure</dc:title>
  <dc:creator>Administrator</dc:creator>
  <cp:lastModifiedBy>秋池</cp:lastModifiedBy>
  <cp:revision>357</cp:revision>
  <dcterms:created xsi:type="dcterms:W3CDTF">2018-08-25T08:32:00Z</dcterms:created>
  <dcterms:modified xsi:type="dcterms:W3CDTF">2018-09-28T13:11:21Z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