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9" r:id="rId3"/>
    <p:sldId id="1224" r:id="rId4"/>
    <p:sldId id="260" r:id="rId5"/>
    <p:sldId id="262" r:id="rId6"/>
    <p:sldId id="352" r:id="rId7"/>
    <p:sldId id="698" r:id="rId8"/>
    <p:sldId id="1296" r:id="rId9"/>
    <p:sldId id="274" r:id="rId10"/>
    <p:sldId id="886" r:id="rId11"/>
    <p:sldId id="1297" r:id="rId12"/>
    <p:sldId id="1225" r:id="rId13"/>
    <p:sldId id="1298" r:id="rId14"/>
    <p:sldId id="1299" r:id="rId15"/>
    <p:sldId id="1300" r:id="rId16"/>
    <p:sldId id="1301" r:id="rId17"/>
    <p:sldId id="1302" r:id="rId18"/>
    <p:sldId id="1328" r:id="rId19"/>
    <p:sldId id="1329" r:id="rId20"/>
    <p:sldId id="1331" r:id="rId21"/>
    <p:sldId id="1330" r:id="rId22"/>
    <p:sldId id="1332" r:id="rId23"/>
    <p:sldId id="1333" r:id="rId24"/>
    <p:sldId id="1334" r:id="rId25"/>
    <p:sldId id="1335" r:id="rId26"/>
    <p:sldId id="1336" r:id="rId27"/>
    <p:sldId id="1337" r:id="rId28"/>
    <p:sldId id="1338" r:id="rId29"/>
    <p:sldId id="1339" r:id="rId30"/>
    <p:sldId id="1303" r:id="rId31"/>
    <p:sldId id="1304" r:id="rId32"/>
    <p:sldId id="1306" r:id="rId33"/>
    <p:sldId id="1340" r:id="rId34"/>
    <p:sldId id="1341" r:id="rId35"/>
    <p:sldId id="1342" r:id="rId37"/>
    <p:sldId id="1343" r:id="rId38"/>
    <p:sldId id="1372" r:id="rId39"/>
    <p:sldId id="1344" r:id="rId40"/>
    <p:sldId id="1345" r:id="rId41"/>
    <p:sldId id="1346" r:id="rId42"/>
    <p:sldId id="1347" r:id="rId43"/>
    <p:sldId id="1348" r:id="rId44"/>
    <p:sldId id="1373" r:id="rId45"/>
    <p:sldId id="1305" r:id="rId46"/>
    <p:sldId id="1307" r:id="rId47"/>
    <p:sldId id="1310" r:id="rId48"/>
    <p:sldId id="1308" r:id="rId49"/>
    <p:sldId id="1311" r:id="rId50"/>
    <p:sldId id="1309" r:id="rId51"/>
    <p:sldId id="1312" r:id="rId52"/>
    <p:sldId id="1313" r:id="rId53"/>
    <p:sldId id="1314" r:id="rId54"/>
    <p:sldId id="1315" r:id="rId55"/>
    <p:sldId id="1316" r:id="rId56"/>
    <p:sldId id="1317" r:id="rId57"/>
    <p:sldId id="1318" r:id="rId58"/>
    <p:sldId id="1319" r:id="rId59"/>
    <p:sldId id="1322" r:id="rId60"/>
    <p:sldId id="1321" r:id="rId61"/>
    <p:sldId id="1323" r:id="rId62"/>
    <p:sldId id="314" r:id="rId63"/>
    <p:sldId id="696" r:id="rId64"/>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BF11C3"/>
    <a:srgbClr val="000000"/>
    <a:srgbClr val="F6EC81"/>
    <a:srgbClr val="F5E967"/>
    <a:srgbClr val="FFF043"/>
    <a:srgbClr val="7B6993"/>
    <a:srgbClr val="F852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666"/>
  </p:normalViewPr>
  <p:slideViewPr>
    <p:cSldViewPr showGuides="1">
      <p:cViewPr>
        <p:scale>
          <a:sx n="78" d="100"/>
          <a:sy n="78" d="100"/>
        </p:scale>
        <p:origin x="-72" y="-180"/>
      </p:cViewPr>
      <p:guideLst>
        <p:guide orient="horz" pos="2002"/>
        <p:guide pos="4246"/>
      </p:guideLst>
    </p:cSldViewPr>
  </p:slideViewPr>
  <p:outlineViewPr>
    <p:cViewPr>
      <p:scale>
        <a:sx n="33" d="100"/>
        <a:sy n="33" d="100"/>
      </p:scale>
      <p:origin x="0" y="892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notesMaster" Target="notesMasters/notesMaster1.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3" name="矩形 12"/>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bwMode="auto">
          <a:xfrm>
            <a:off x="368300" y="0"/>
            <a:ext cx="139700"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矩形 16"/>
          <p:cNvSpPr/>
          <p:nvPr/>
        </p:nvSpPr>
        <p:spPr bwMode="auto">
          <a:xfrm>
            <a:off x="1320800" y="0"/>
            <a:ext cx="243417"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矩形 17"/>
          <p:cNvSpPr/>
          <p:nvPr/>
        </p:nvSpPr>
        <p:spPr bwMode="auto">
          <a:xfrm>
            <a:off x="1521883" y="0"/>
            <a:ext cx="30691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直接连接符 18"/>
          <p:cNvSpPr>
            <a:spLocks noChangeShapeType="1"/>
          </p:cNvSpPr>
          <p:nvPr/>
        </p:nvSpPr>
        <p:spPr bwMode="auto">
          <a:xfrm>
            <a:off x="141817"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0" name="直接连接符 19"/>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1" name="直接连接符 20"/>
          <p:cNvSpPr>
            <a:spLocks noChangeShapeType="1"/>
          </p:cNvSpPr>
          <p:nvPr/>
        </p:nvSpPr>
        <p:spPr bwMode="auto">
          <a:xfrm>
            <a:off x="1138767"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4" name="直接连接符 23"/>
          <p:cNvSpPr>
            <a:spLocks noChangeShapeType="1"/>
          </p:cNvSpPr>
          <p:nvPr/>
        </p:nvSpPr>
        <p:spPr bwMode="auto">
          <a:xfrm>
            <a:off x="2302933"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5" name="直接连接符 2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6" name="直接连接符 25"/>
          <p:cNvSpPr>
            <a:spLocks noChangeShapeType="1"/>
          </p:cNvSpPr>
          <p:nvPr/>
        </p:nvSpPr>
        <p:spPr bwMode="auto">
          <a:xfrm>
            <a:off x="1215178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7" name="矩形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8" name="椭圆 27"/>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9" name="椭圆 28"/>
          <p:cNvSpPr/>
          <p:nvPr/>
        </p:nvSpPr>
        <p:spPr bwMode="auto">
          <a:xfrm>
            <a:off x="1746250" y="4867275"/>
            <a:ext cx="855133"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0" name="椭圆 29"/>
          <p:cNvSpPr/>
          <p:nvPr/>
        </p:nvSpPr>
        <p:spPr bwMode="auto">
          <a:xfrm>
            <a:off x="1454150" y="5500688"/>
            <a:ext cx="184150"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1" name="椭圆 30"/>
          <p:cNvSpPr/>
          <p:nvPr/>
        </p:nvSpPr>
        <p:spPr bwMode="auto">
          <a:xfrm>
            <a:off x="2218267" y="5788025"/>
            <a:ext cx="366183"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2" name="椭圆 31"/>
          <p:cNvSpPr/>
          <p:nvPr/>
        </p:nvSpPr>
        <p:spPr>
          <a:xfrm>
            <a:off x="2540000" y="4495800"/>
            <a:ext cx="486833"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标题 7"/>
          <p:cNvSpPr>
            <a:spLocks noGrp="1"/>
          </p:cNvSpPr>
          <p:nvPr>
            <p:ph type="ctrTitle"/>
          </p:nvPr>
        </p:nvSpPr>
        <p:spPr>
          <a:xfrm>
            <a:off x="3048000" y="3124200"/>
            <a:ext cx="8229600" cy="1894362"/>
          </a:xfrm>
        </p:spPr>
        <p:txBody>
          <a:bodyPr/>
          <a:lstStyle>
            <a:lvl1pPr>
              <a:defRPr b="1"/>
            </a:lvl1pPr>
          </a:lstStyle>
          <a:p>
            <a:r>
              <a:rPr lang="zh-CN" altLang="en-US" smtClean="0"/>
              <a:t>单击此处编辑母版标题样式</a:t>
            </a:r>
            <a:endParaRPr lang="en-US"/>
          </a:p>
        </p:txBody>
      </p:sp>
      <p:sp>
        <p:nvSpPr>
          <p:cNvPr id="9" name="副标题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33" name="日期占位符 27"/>
          <p:cNvSpPr>
            <a:spLocks noGrp="1"/>
          </p:cNvSpPr>
          <p:nvPr>
            <p:ph type="dt" sz="half" idx="2"/>
          </p:nvPr>
        </p:nvSpPr>
        <p:spPr bwMode="auto">
          <a:xfrm rot="5400000">
            <a:off x="10352617" y="1174750"/>
            <a:ext cx="3048000" cy="381000"/>
          </a:xfrm>
          <a:prstGeom prst="rect">
            <a:avLst/>
          </a:prstGeom>
        </p:spPr>
        <p:txBody>
          <a:bodyPr vert="horz" anchor="ctr" anchorCtr="0"/>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34" name="页脚占位符 16"/>
          <p:cNvSpPr>
            <a:spLocks noGrp="1"/>
          </p:cNvSpPr>
          <p:nvPr>
            <p:ph type="ftr" sz="quarter" idx="3"/>
          </p:nvPr>
        </p:nvSpPr>
        <p:spPr bwMode="auto">
          <a:xfrm rot="5400000">
            <a:off x="9436100" y="4181475"/>
            <a:ext cx="4876800" cy="384175"/>
          </a:xfrm>
          <a:prstGeom prst="rect">
            <a:avLst/>
          </a:prstGeom>
        </p:spPr>
        <p:txBody>
          <a:bodyPr vert="horz" anchor="ctr" anchorCtr="0"/>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35" name="灯片编号占位符 28"/>
          <p:cNvSpPr>
            <a:spLocks noGrp="1"/>
          </p:cNvSpPr>
          <p:nvPr>
            <p:ph type="sldNum" sz="quarter" idx="4"/>
          </p:nvPr>
        </p:nvSpPr>
        <p:spPr bwMode="auto">
          <a:xfrm>
            <a:off x="1767417" y="4929188"/>
            <a:ext cx="812800" cy="517525"/>
          </a:xfrm>
          <a:prstGeom prst="rect">
            <a:avLst/>
          </a:prstGeom>
        </p:spPr>
        <p:txBody>
          <a:bodyPr vert="horz" anchor="ctr"/>
          <a:lstStyle/>
          <a:p>
            <a:pPr algn="ctr"/>
            <a:fld id="{9A0DB2DC-4C9A-4742-B13C-FB6460FD3503}" type="slidenum">
              <a:rPr lang="zh-CN" altLang="en-US" dirty="0">
                <a:latin typeface="Franklin Gothic Book" panose="020B0503020102020204" pitchFamily="34" charset="0"/>
                <a:ea typeface="黑体" panose="02010609060101010101" pitchFamily="49" charset="-122"/>
              </a:rPr>
            </a:fld>
            <a:endParaRPr lang="zh-CN" altLang="en-US" dirty="0">
              <a:latin typeface="Franklin Gothic Book" panose="020B0503020102020204" pitchFamily="34" charset="0"/>
              <a:ea typeface="黑体" panose="02010609060101010101" pitchFamily="49"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Pr>
        <a:solidFill>
          <a:schemeClr val="bg1"/>
        </a:solidFill>
        <a:effectLst/>
      </p:bgPr>
    </p:bg>
    <p:spTree>
      <p:nvGrpSpPr>
        <p:cNvPr id="1" name=""/>
        <p:cNvGrpSpPr/>
        <p:nvPr/>
      </p:nvGrpSpPr>
      <p:grpSpPr>
        <a:xfrm>
          <a:off x="0" y="0"/>
          <a:ext cx="0" cy="0"/>
          <a:chOff x="0" y="0"/>
          <a:chExt cx="0" cy="0"/>
        </a:xfrm>
      </p:grpSpPr>
      <p:sp>
        <p:nvSpPr>
          <p:cNvPr id="13" name="直接连接符 12"/>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直接连接符 14"/>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196" name="直接连接符 16"/>
          <p:cNvSpPr/>
          <p:nvPr/>
        </p:nvSpPr>
        <p:spPr>
          <a:xfrm>
            <a:off x="8257117" y="0"/>
            <a:ext cx="0" cy="6858000"/>
          </a:xfrm>
          <a:prstGeom prst="line">
            <a:avLst/>
          </a:prstGeom>
          <a:ln w="12700" cap="flat" cmpd="sng">
            <a:solidFill>
              <a:schemeClr val="accent1"/>
            </a:solidFill>
            <a:prstDash val="solid"/>
            <a:headEnd type="none" w="med" len="med"/>
            <a:tailEnd type="none" w="med" len="med"/>
          </a:ln>
        </p:spPr>
      </p:sp>
      <p:sp>
        <p:nvSpPr>
          <p:cNvPr id="8197" name="直接连接符 17"/>
          <p:cNvSpPr/>
          <p:nvPr/>
        </p:nvSpPr>
        <p:spPr>
          <a:xfrm>
            <a:off x="11988800" y="0"/>
            <a:ext cx="0" cy="6858000"/>
          </a:xfrm>
          <a:prstGeom prst="line">
            <a:avLst/>
          </a:prstGeom>
          <a:ln w="19050" cap="flat" cmpd="sng">
            <a:solidFill>
              <a:schemeClr val="accent1"/>
            </a:solidFill>
            <a:prstDash val="solid"/>
            <a:headEnd type="none" w="med" len="med"/>
            <a:tailEnd type="none" w="med" len="med"/>
          </a:ln>
        </p:spPr>
      </p:sp>
      <p:sp>
        <p:nvSpPr>
          <p:cNvPr id="19" name="矩形 18"/>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199" name="直接连接符 19"/>
          <p:cNvSpPr/>
          <p:nvPr/>
        </p:nvSpPr>
        <p:spPr>
          <a:xfrm>
            <a:off x="11887200" y="0"/>
            <a:ext cx="0" cy="6858000"/>
          </a:xfrm>
          <a:prstGeom prst="line">
            <a:avLst/>
          </a:prstGeom>
          <a:ln w="9525" cap="flat" cmpd="sng">
            <a:solidFill>
              <a:schemeClr val="accent1"/>
            </a:solidFill>
            <a:prstDash val="solid"/>
            <a:headEnd type="none" w="med" len="med"/>
            <a:tailEnd type="none" w="med" len="med"/>
          </a:ln>
        </p:spPr>
      </p:sp>
      <p:sp>
        <p:nvSpPr>
          <p:cNvPr id="21" name="椭圆 20"/>
          <p:cNvSpPr/>
          <p:nvPr/>
        </p:nvSpPr>
        <p:spPr>
          <a:xfrm>
            <a:off x="10875433" y="5715000"/>
            <a:ext cx="732367"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rot="5400000">
            <a:off x="4495800" y="3200400"/>
            <a:ext cx="8412480" cy="457200"/>
          </a:xfrm>
        </p:spPr>
        <p:txBody>
          <a:bodyPr/>
          <a:lstStyle>
            <a:lvl1pPr algn="l">
              <a:buNone/>
              <a:defRPr sz="2000" b="1" cap="small" baseline="0"/>
            </a:lvl1pPr>
          </a:lstStyle>
          <a:p>
            <a:r>
              <a:rPr lang="zh-CN" altLang="en-US" smtClean="0"/>
              <a:t>单击此处编辑母版标题样式</a:t>
            </a:r>
            <a:endParaRPr lang="en-US"/>
          </a:p>
        </p:txBody>
      </p:sp>
      <p:sp>
        <p:nvSpPr>
          <p:cNvPr id="3" name="文本占位符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endParaRPr lang="zh-CN" altLang="en-US" smtClean="0"/>
          </a:p>
        </p:txBody>
      </p:sp>
      <p:sp>
        <p:nvSpPr>
          <p:cNvPr id="18" name="内容占位符 17"/>
          <p:cNvSpPr>
            <a:spLocks noGrp="1"/>
          </p:cNvSpPr>
          <p:nvPr>
            <p:ph sz="quarter" idx="1"/>
          </p:nvPr>
        </p:nvSpPr>
        <p:spPr>
          <a:xfrm>
            <a:off x="406400" y="274320"/>
            <a:ext cx="7518400" cy="632764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24" name="日期占位符 20"/>
          <p:cNvSpPr>
            <a:spLocks noGrp="1"/>
          </p:cNvSpPr>
          <p:nvPr>
            <p:ph type="dt" sz="half" idx="12"/>
          </p:nvPr>
        </p:nvSpPr>
        <p:spPr>
          <a:xfrm rot="5400000">
            <a:off x="10118725" y="1081881"/>
            <a:ext cx="2681817" cy="384175"/>
          </a:xfrm>
          <a:prstGeom prst="rect">
            <a:avLst/>
          </a:prstGeom>
        </p:spPr>
        <p:txBody>
          <a:bodyPr vert="horz" rtlCol="0" anchor="ctr" anchorCtr="0"/>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25" name="灯片编号占位符 21"/>
          <p:cNvSpPr>
            <a:spLocks noGrp="1"/>
          </p:cNvSpPr>
          <p:nvPr>
            <p:ph type="sldNum" sz="quarter" idx="4"/>
          </p:nvPr>
        </p:nvSpPr>
        <p:spPr>
          <a:xfrm>
            <a:off x="10839450" y="5734050"/>
            <a:ext cx="812800" cy="520700"/>
          </a:xfrm>
          <a:prstGeom prst="rect">
            <a:avLst/>
          </a:prstGeom>
        </p:spPr>
        <p:txBody>
          <a:bodyPr vert="horz" rtlCol="0" anchor="ctr"/>
          <a:lstStyle/>
          <a:p>
            <a:pPr algn="ctr"/>
            <a:fld id="{9A0DB2DC-4C9A-4742-B13C-FB6460FD3503}" type="slidenum">
              <a:rPr lang="zh-CN" altLang="en-US" dirty="0">
                <a:latin typeface="Franklin Gothic Book" panose="020B0503020102020204" pitchFamily="34" charset="0"/>
                <a:ea typeface="黑体" panose="02010609060101010101" pitchFamily="49" charset="-122"/>
              </a:rPr>
            </a:fld>
            <a:endParaRPr lang="zh-CN" altLang="en-US" dirty="0">
              <a:latin typeface="Franklin Gothic Book" panose="020B0503020102020204" pitchFamily="34" charset="0"/>
              <a:ea typeface="黑体" panose="02010609060101010101" pitchFamily="49" charset="-122"/>
            </a:endParaRPr>
          </a:p>
        </p:txBody>
      </p:sp>
      <p:sp>
        <p:nvSpPr>
          <p:cNvPr id="26" name="页脚占位符 22"/>
          <p:cNvSpPr>
            <a:spLocks noGrp="1"/>
          </p:cNvSpPr>
          <p:nvPr>
            <p:ph type="ftr" sz="quarter" idx="3"/>
          </p:nvPr>
        </p:nvSpPr>
        <p:spPr>
          <a:xfrm rot="5400000">
            <a:off x="9319683" y="3736975"/>
            <a:ext cx="4267200" cy="365125"/>
          </a:xfrm>
          <a:prstGeom prst="rect">
            <a:avLst/>
          </a:prstGeom>
        </p:spPr>
        <p:txBody>
          <a:bodyPr vert="horz" rtlCol="0" anchor="ctr" anchorCtr="0"/>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Pr>
        <a:solidFill>
          <a:schemeClr val="bg1"/>
        </a:solidFill>
        <a:effectLst/>
      </p:bgPr>
    </p:bg>
    <p:spTree>
      <p:nvGrpSpPr>
        <p:cNvPr id="1" name=""/>
        <p:cNvGrpSpPr/>
        <p:nvPr/>
      </p:nvGrpSpPr>
      <p:grpSpPr>
        <a:xfrm>
          <a:off x="0" y="0"/>
          <a:ext cx="0" cy="0"/>
          <a:chOff x="0" y="0"/>
          <a:chExt cx="0" cy="0"/>
        </a:xfrm>
      </p:grpSpPr>
      <p:sp>
        <p:nvSpPr>
          <p:cNvPr id="13" name="直接连接符 12"/>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 name="椭圆 14"/>
          <p:cNvSpPr/>
          <p:nvPr/>
        </p:nvSpPr>
        <p:spPr>
          <a:xfrm>
            <a:off x="10875433" y="5715000"/>
            <a:ext cx="732367"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9220" name="直接连接符 16"/>
          <p:cNvSpPr/>
          <p:nvPr/>
        </p:nvSpPr>
        <p:spPr>
          <a:xfrm>
            <a:off x="11988800" y="0"/>
            <a:ext cx="0" cy="6858000"/>
          </a:xfrm>
          <a:prstGeom prst="line">
            <a:avLst/>
          </a:prstGeom>
          <a:ln w="9525" cap="flat" cmpd="sng">
            <a:solidFill>
              <a:schemeClr val="tx1"/>
            </a:solidFill>
            <a:prstDash val="solid"/>
            <a:headEnd type="none" w="med" len="med"/>
            <a:tailEnd type="none" w="med" len="med"/>
          </a:ln>
        </p:spPr>
      </p:sp>
      <p:sp>
        <p:nvSpPr>
          <p:cNvPr id="18" name="矩形 17"/>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222" name="直接连接符 18"/>
          <p:cNvSpPr/>
          <p:nvPr/>
        </p:nvSpPr>
        <p:spPr>
          <a:xfrm>
            <a:off x="11887200" y="0"/>
            <a:ext cx="0" cy="6858000"/>
          </a:xfrm>
          <a:prstGeom prst="line">
            <a:avLst/>
          </a:prstGeom>
          <a:ln w="9525" cap="flat" cmpd="sng">
            <a:solidFill>
              <a:schemeClr val="accent1"/>
            </a:solidFill>
            <a:prstDash val="solid"/>
            <a:headEnd type="none" w="med" len="med"/>
            <a:tailEnd type="none" w="med" len="med"/>
          </a:ln>
        </p:spPr>
      </p:sp>
      <p:sp>
        <p:nvSpPr>
          <p:cNvPr id="20" name="直接连接符 19"/>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9224" name="直接连接符 20"/>
          <p:cNvSpPr/>
          <p:nvPr/>
        </p:nvSpPr>
        <p:spPr>
          <a:xfrm>
            <a:off x="8257117" y="0"/>
            <a:ext cx="0" cy="6858000"/>
          </a:xfrm>
          <a:prstGeom prst="line">
            <a:avLst/>
          </a:prstGeom>
          <a:ln w="12700" cap="flat" cmpd="sng">
            <a:solidFill>
              <a:schemeClr val="accent1"/>
            </a:solidFill>
            <a:prstDash val="solid"/>
            <a:headEnd type="none" w="med" len="med"/>
            <a:tailEnd type="none" w="med" len="med"/>
          </a:ln>
        </p:spPr>
      </p:sp>
      <p:sp>
        <p:nvSpPr>
          <p:cNvPr id="2" name="标题 1"/>
          <p:cNvSpPr>
            <a:spLocks noGrp="1"/>
          </p:cNvSpPr>
          <p:nvPr>
            <p:ph type="title"/>
          </p:nvPr>
        </p:nvSpPr>
        <p:spPr>
          <a:xfrm rot="5400000">
            <a:off x="4466844" y="3200400"/>
            <a:ext cx="8412480" cy="457200"/>
          </a:xfrm>
        </p:spPr>
        <p:txBody>
          <a:bodyPr/>
          <a:lstStyle>
            <a:lvl1pPr algn="l">
              <a:buNone/>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None/>
              <a:defRPr/>
            </a:pPr>
            <a:r>
              <a:rPr kumimoji="0" lang="zh-CN" altLang="en-US" sz="3200" b="0" i="0" u="none" strike="noStrike" kern="1200" cap="none" spc="0" normalizeH="0" baseline="0" noProof="0" smtClean="0">
                <a:ln>
                  <a:noFill/>
                </a:ln>
                <a:solidFill>
                  <a:schemeClr val="lt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lt1"/>
              </a:solidFill>
              <a:effectLst/>
              <a:uLnTx/>
              <a:uFillTx/>
              <a:latin typeface="+mn-lt"/>
              <a:ea typeface="+mn-ea"/>
              <a:cs typeface="+mn-cs"/>
            </a:endParaRPr>
          </a:p>
        </p:txBody>
      </p:sp>
      <p:sp>
        <p:nvSpPr>
          <p:cNvPr id="4" name="文本占位符 3"/>
          <p:cNvSpPr>
            <a:spLocks noGrp="1"/>
          </p:cNvSpPr>
          <p:nvPr>
            <p:ph type="body" sz="half" idx="2"/>
          </p:nvPr>
        </p:nvSpPr>
        <p:spPr>
          <a:xfrm>
            <a:off x="9021064" y="264795"/>
            <a:ext cx="2032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zh-CN" altLang="en-US" smtClean="0"/>
              <a:t>单击此处编辑母版文本样式</a:t>
            </a:r>
            <a:endParaRPr lang="zh-CN" altLang="en-US" smtClean="0"/>
          </a:p>
        </p:txBody>
      </p:sp>
      <p:sp>
        <p:nvSpPr>
          <p:cNvPr id="24" name="日期占位符 16"/>
          <p:cNvSpPr>
            <a:spLocks noGrp="1"/>
          </p:cNvSpPr>
          <p:nvPr>
            <p:ph type="dt" sz="half" idx="12"/>
          </p:nvPr>
        </p:nvSpPr>
        <p:spPr>
          <a:xfrm rot="5400000">
            <a:off x="10118725" y="1081881"/>
            <a:ext cx="2681817" cy="384175"/>
          </a:xfrm>
          <a:prstGeom prst="rect">
            <a:avLst/>
          </a:prstGeom>
        </p:spPr>
        <p:txBody>
          <a:bodyPr vert="horz" rtlCol="0" anchor="ctr" anchorCtr="0"/>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25" name="灯片编号占位符 17"/>
          <p:cNvSpPr>
            <a:spLocks noGrp="1"/>
          </p:cNvSpPr>
          <p:nvPr>
            <p:ph type="sldNum" sz="quarter" idx="4"/>
          </p:nvPr>
        </p:nvSpPr>
        <p:spPr>
          <a:xfrm>
            <a:off x="10839450" y="5734050"/>
            <a:ext cx="812800" cy="520700"/>
          </a:xfrm>
          <a:prstGeom prst="rect">
            <a:avLst/>
          </a:prstGeom>
        </p:spPr>
        <p:txBody>
          <a:bodyPr vert="horz" rtlCol="0" anchor="ctr"/>
          <a:lstStyle/>
          <a:p>
            <a:pPr algn="ctr"/>
            <a:fld id="{9A0DB2DC-4C9A-4742-B13C-FB6460FD3503}" type="slidenum">
              <a:rPr lang="zh-CN" altLang="en-US" dirty="0">
                <a:latin typeface="Franklin Gothic Book" panose="020B0503020102020204" pitchFamily="34" charset="0"/>
                <a:ea typeface="黑体" panose="02010609060101010101" pitchFamily="49" charset="-122"/>
              </a:rPr>
            </a:fld>
            <a:endParaRPr lang="zh-CN" altLang="en-US" dirty="0">
              <a:latin typeface="Franklin Gothic Book" panose="020B0503020102020204" pitchFamily="34" charset="0"/>
              <a:ea typeface="黑体" panose="02010609060101010101" pitchFamily="49" charset="-122"/>
            </a:endParaRPr>
          </a:p>
        </p:txBody>
      </p:sp>
      <p:sp>
        <p:nvSpPr>
          <p:cNvPr id="26" name="页脚占位符 20"/>
          <p:cNvSpPr>
            <a:spLocks noGrp="1"/>
          </p:cNvSpPr>
          <p:nvPr>
            <p:ph type="ftr" sz="quarter" idx="3"/>
          </p:nvPr>
        </p:nvSpPr>
        <p:spPr>
          <a:xfrm rot="5400000">
            <a:off x="9319683" y="3736975"/>
            <a:ext cx="4267200" cy="365125"/>
          </a:xfrm>
          <a:prstGeom prst="rect">
            <a:avLst/>
          </a:prstGeom>
        </p:spPr>
        <p:txBody>
          <a:bodyPr vert="horz" rtlCol="0" anchor="ctr" anchorCtr="0"/>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2352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609600" y="274638"/>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1"/>
        </a:solidFill>
        <a:effectLst/>
      </p:bgPr>
    </p:bg>
    <p:spTree>
      <p:nvGrpSpPr>
        <p:cNvPr id="1" name=""/>
        <p:cNvGrpSpPr/>
        <p:nvPr/>
      </p:nvGrpSpPr>
      <p:grpSpPr>
        <a:xfrm>
          <a:off x="0" y="0"/>
          <a:ext cx="0" cy="0"/>
          <a:chOff x="0" y="0"/>
          <a:chExt cx="0" cy="0"/>
        </a:xfrm>
      </p:grpSpPr>
      <p:sp>
        <p:nvSpPr>
          <p:cNvPr id="13" name="Rectangle 2"/>
          <p:cNvSpPr>
            <a:spLocks noChangeArrowheads="1"/>
          </p:cNvSpPr>
          <p:nvPr/>
        </p:nvSpPr>
        <p:spPr bwMode="auto">
          <a:xfrm>
            <a:off x="1346200" y="2082800"/>
            <a:ext cx="10022417" cy="3646488"/>
          </a:xfrm>
          <a:prstGeom prst="rect">
            <a:avLst/>
          </a:prstGeom>
          <a:solidFill>
            <a:srgbClr val="CCCCFF"/>
          </a:solidFill>
          <a:ln w="9525" cmpd="sng">
            <a:solidFill>
              <a:srgbClr val="0037E8"/>
            </a:solidFill>
            <a:prstDash val="solid"/>
            <a:miter lim="800000"/>
          </a:ln>
          <a:effectLst>
            <a:outerShdw dist="107763" dir="18900000" algn="ctr" rotWithShape="0">
              <a:srgbClr val="808080"/>
            </a:outerShdw>
          </a:effec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just" defTabSz="914400" rtl="0" eaLnBrk="0" fontAlgn="base" latinLnBrk="0" hangingPunct="0">
              <a:lnSpc>
                <a:spcPct val="170000"/>
              </a:lnSpc>
              <a:spcBef>
                <a:spcPct val="50000"/>
              </a:spcBef>
              <a:spcAft>
                <a:spcPct val="0"/>
              </a:spcAft>
              <a:buClrTx/>
              <a:buSzTx/>
              <a:buFontTx/>
              <a:buNone/>
              <a:defRPr/>
            </a:pPr>
            <a:r>
              <a:rPr kumimoji="0" lang="zh-CN" altLang="zh-CN" sz="32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1.1 数据结构的研究内容</a:t>
            </a:r>
            <a:endParaRPr kumimoji="0" lang="zh-CN" altLang="zh-CN" sz="32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914400" rtl="0" eaLnBrk="0" fontAlgn="base" latinLnBrk="0" hangingPunct="0">
              <a:lnSpc>
                <a:spcPct val="100000"/>
              </a:lnSpc>
              <a:spcBef>
                <a:spcPct val="50000"/>
              </a:spcBef>
              <a:spcAft>
                <a:spcPct val="0"/>
              </a:spcAft>
              <a:buClrTx/>
              <a:buSzTx/>
              <a:buFontTx/>
              <a:buNone/>
              <a:defRPr/>
            </a:pPr>
            <a:r>
              <a:rPr kumimoji="0" lang="zh-CN" altLang="zh-CN" sz="32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1.2  基本概念和术语</a:t>
            </a:r>
            <a:endParaRPr kumimoji="0" lang="zh-CN" altLang="zh-CN" sz="32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914400" rtl="0" eaLnBrk="0" fontAlgn="base" latinLnBrk="0" hangingPunct="0">
              <a:lnSpc>
                <a:spcPct val="100000"/>
              </a:lnSpc>
              <a:spcBef>
                <a:spcPct val="50000"/>
              </a:spcBef>
              <a:spcAft>
                <a:spcPct val="0"/>
              </a:spcAft>
              <a:buClrTx/>
              <a:buSzTx/>
              <a:buFontTx/>
              <a:buNone/>
              <a:defRPr/>
            </a:pPr>
            <a:r>
              <a:rPr kumimoji="0" lang="zh-CN" altLang="zh-CN" sz="32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1.3  抽象数据类型的表示与实现    </a:t>
            </a:r>
            <a:endParaRPr kumimoji="0" lang="zh-CN" altLang="zh-CN" sz="32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914400" rtl="0" eaLnBrk="0" fontAlgn="base" latinLnBrk="0" hangingPunct="0">
              <a:lnSpc>
                <a:spcPct val="100000"/>
              </a:lnSpc>
              <a:spcBef>
                <a:spcPct val="50000"/>
              </a:spcBef>
              <a:spcAft>
                <a:spcPct val="0"/>
              </a:spcAft>
              <a:buClrTx/>
              <a:buSzTx/>
              <a:buFontTx/>
              <a:buNone/>
              <a:defRPr/>
            </a:pPr>
            <a:r>
              <a:rPr kumimoji="0" lang="zh-CN" altLang="zh-CN" sz="32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1.4  算法与算法分析</a:t>
            </a:r>
            <a:endParaRPr kumimoji="0" lang="zh-CN" altLang="zh-CN" sz="32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914400" rtl="0" eaLnBrk="0" fontAlgn="base" latinLnBrk="0" hangingPunct="0">
              <a:lnSpc>
                <a:spcPct val="100000"/>
              </a:lnSpc>
              <a:spcBef>
                <a:spcPct val="0"/>
              </a:spcBef>
              <a:spcAft>
                <a:spcPct val="0"/>
              </a:spcAft>
              <a:buClrTx/>
              <a:buSzTx/>
              <a:buFont typeface="Times New Roman" panose="02020603050405020304" pitchFamily="18" charset="0"/>
              <a:buChar char="•"/>
              <a:defRPr/>
            </a:pPr>
            <a:endParaRPr kumimoji="0" lang="zh-CN" altLang="zh-CN" sz="32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
        <p:nvSpPr>
          <p:cNvPr id="15" name="Rectangle 3"/>
          <p:cNvSpPr>
            <a:spLocks noChangeArrowheads="1"/>
          </p:cNvSpPr>
          <p:nvPr/>
        </p:nvSpPr>
        <p:spPr bwMode="auto">
          <a:xfrm>
            <a:off x="1570567" y="904875"/>
            <a:ext cx="85344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sz="2800">
                <a:solidFill>
                  <a:schemeClr val="tx1"/>
                </a:solidFill>
                <a:latin typeface="Times New Roman" panose="02020603050405020304" pitchFamily="18" charset="0"/>
                <a:ea typeface="仿宋_GB2312" pitchFamily="1" charset="-122"/>
              </a:defRPr>
            </a:lvl1pPr>
            <a:lvl2pPr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4800" b="1" i="0" u="none" strike="noStrike" kern="1200" cap="none" spc="0" normalizeH="0" baseline="0" noProof="0" dirty="0" smtClean="0">
                <a:ln>
                  <a:noFill/>
                </a:ln>
                <a:solidFill>
                  <a:schemeClr val="accent1"/>
                </a:solidFill>
                <a:effectLst/>
                <a:uLnTx/>
                <a:uFillTx/>
                <a:latin typeface="华文楷体" panose="02010600040101010101" pitchFamily="2" charset="-122"/>
                <a:ea typeface="华文楷体" panose="02010600040101010101" pitchFamily="2" charset="-122"/>
                <a:cs typeface="+mn-cs"/>
              </a:rPr>
              <a:t>教学内容</a:t>
            </a:r>
            <a:endParaRPr kumimoji="0" lang="zh-CN" altLang="zh-CN" sz="4400" b="1" i="0" u="none" strike="noStrike" kern="1200" cap="none" spc="0" normalizeH="0" baseline="0" noProof="0" dirty="0" smtClean="0">
              <a:ln>
                <a:noFill/>
              </a:ln>
              <a:solidFill>
                <a:schemeClr val="accent1"/>
              </a:solidFill>
              <a:effectLst/>
              <a:uLnTx/>
              <a:uFillTx/>
              <a:latin typeface="华文楷体" panose="02010600040101010101" pitchFamily="2" charset="-122"/>
              <a:ea typeface="华文楷体" panose="02010600040101010101" pitchFamily="2" charset="-122"/>
              <a:cs typeface="+mn-cs"/>
            </a:endParaRPr>
          </a:p>
        </p:txBody>
      </p:sp>
      <p:sp>
        <p:nvSpPr>
          <p:cNvPr id="17" name="灯片编号占位符 4"/>
          <p:cNvSpPr>
            <a:spLocks noGrp="1"/>
          </p:cNvSpPr>
          <p:nvPr>
            <p:ph type="sldNum" sz="quarter" idx="4"/>
          </p:nvPr>
        </p:nvSpPr>
        <p:spPr>
          <a:xfrm>
            <a:off x="10839450" y="5734050"/>
            <a:ext cx="812800" cy="520700"/>
          </a:xfrm>
          <a:prstGeom prst="rect">
            <a:avLst/>
          </a:prstGeom>
        </p:spPr>
        <p:txBody>
          <a:bodyPr vert="horz" anchor="ctr"/>
          <a:lstStyle/>
          <a:p>
            <a:pPr algn="ctr"/>
            <a:fld id="{9A0DB2DC-4C9A-4742-B13C-FB6460FD3503}" type="slidenum">
              <a:rPr lang="zh-CN" altLang="en-US" dirty="0">
                <a:latin typeface="Franklin Gothic Book" panose="020B0503020102020204" pitchFamily="34" charset="0"/>
                <a:ea typeface="黑体" panose="02010609060101010101" pitchFamily="49" charset="-122"/>
              </a:rPr>
            </a:fld>
            <a:endParaRPr lang="zh-CN" altLang="en-US" dirty="0">
              <a:latin typeface="Franklin Gothic Book" panose="020B0503020102020204" pitchFamily="34" charset="0"/>
              <a:ea typeface="黑体" panose="02010609060101010101" pitchFamily="49" charset="-122"/>
            </a:endParaRPr>
          </a:p>
        </p:txBody>
      </p:sp>
      <p:sp>
        <p:nvSpPr>
          <p:cNvPr id="2" name="日期占位符 1"/>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Autofit/>
          </a:bodyPr>
          <a:lstStyle>
            <a:lvl1pPr>
              <a:defRPr sz="5400" b="1">
                <a:latin typeface="华文楷体" panose="02010600040101010101" pitchFamily="2" charset="-122"/>
                <a:ea typeface="华文楷体" panose="02010600040101010101" pitchFamily="2" charset="-122"/>
              </a:defRPr>
            </a:lvl1pPr>
          </a:lstStyle>
          <a:p>
            <a:r>
              <a:rPr lang="zh-CN" altLang="en-US" dirty="0" smtClean="0"/>
              <a:t>单击此处编辑母版标题</a:t>
            </a:r>
            <a:endParaRPr lang="en-US" dirty="0"/>
          </a:p>
        </p:txBody>
      </p:sp>
      <p:sp>
        <p:nvSpPr>
          <p:cNvPr id="8" name="内容占位符 7"/>
          <p:cNvSpPr>
            <a:spLocks noGrp="1"/>
          </p:cNvSpPr>
          <p:nvPr>
            <p:ph sz="quarter" idx="1"/>
          </p:nvPr>
        </p:nvSpPr>
        <p:spPr>
          <a:xfrm>
            <a:off x="609600" y="1600200"/>
            <a:ext cx="9956800" cy="487375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3" name="日期占位符 6"/>
          <p:cNvSpPr>
            <a:spLocks noGrp="1"/>
          </p:cNvSpPr>
          <p:nvPr>
            <p:ph type="dt" sz="half" idx="2"/>
          </p:nvPr>
        </p:nvSpPr>
        <p:spPr>
          <a:xfrm rot="5400000">
            <a:off x="10118725" y="1081881"/>
            <a:ext cx="2681817" cy="384175"/>
          </a:xfrm>
          <a:prstGeom prst="rect">
            <a:avLst/>
          </a:prstGeom>
        </p:spPr>
        <p:txBody>
          <a:bodyPr vert="horz" rtlCol="0" anchor="ctr" anchorCtr="0"/>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15" name="灯片编号占位符 8"/>
          <p:cNvSpPr>
            <a:spLocks noGrp="1"/>
          </p:cNvSpPr>
          <p:nvPr>
            <p:ph type="sldNum" sz="quarter" idx="4"/>
          </p:nvPr>
        </p:nvSpPr>
        <p:spPr>
          <a:xfrm>
            <a:off x="10839450" y="5734050"/>
            <a:ext cx="812800" cy="520700"/>
          </a:xfrm>
          <a:prstGeom prst="rect">
            <a:avLst/>
          </a:prstGeom>
        </p:spPr>
        <p:txBody>
          <a:bodyPr vert="horz" rtlCol="0" anchor="ctr"/>
          <a:lstStyle/>
          <a:p>
            <a:pPr algn="ctr"/>
            <a:fld id="{9A0DB2DC-4C9A-4742-B13C-FB6460FD3503}" type="slidenum">
              <a:rPr lang="zh-CN" altLang="en-US" dirty="0">
                <a:latin typeface="Franklin Gothic Book" panose="020B0503020102020204" pitchFamily="34" charset="0"/>
                <a:ea typeface="黑体" panose="02010609060101010101" pitchFamily="49" charset="-122"/>
              </a:rPr>
            </a:fld>
            <a:endParaRPr lang="zh-CN" altLang="en-US" dirty="0">
              <a:latin typeface="Franklin Gothic Book" panose="020B0503020102020204" pitchFamily="34" charset="0"/>
              <a:ea typeface="黑体" panose="02010609060101010101" pitchFamily="49" charset="-122"/>
            </a:endParaRPr>
          </a:p>
        </p:txBody>
      </p:sp>
      <p:sp>
        <p:nvSpPr>
          <p:cNvPr id="17" name="页脚占位符 9"/>
          <p:cNvSpPr>
            <a:spLocks noGrp="1"/>
          </p:cNvSpPr>
          <p:nvPr>
            <p:ph type="ftr" sz="quarter" idx="3"/>
          </p:nvPr>
        </p:nvSpPr>
        <p:spPr>
          <a:xfrm rot="5400000">
            <a:off x="9319683" y="3736975"/>
            <a:ext cx="4267200" cy="365125"/>
          </a:xfrm>
          <a:prstGeom prst="rect">
            <a:avLst/>
          </a:prstGeom>
        </p:spPr>
        <p:txBody>
          <a:bodyPr vert="horz" rtlCol="0" anchor="ctr" anchorCtr="0"/>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bg>
      <p:bgPr>
        <a:solidFill>
          <a:schemeClr val="bg1"/>
        </a:solidFill>
        <a:effectLst/>
      </p:bgPr>
    </p:bg>
    <p:spTree>
      <p:nvGrpSpPr>
        <p:cNvPr id="1" name=""/>
        <p:cNvGrpSpPr/>
        <p:nvPr/>
      </p:nvGrpSpPr>
      <p:grpSpPr>
        <a:xfrm>
          <a:off x="0" y="0"/>
          <a:ext cx="0" cy="0"/>
          <a:chOff x="0" y="0"/>
          <a:chExt cx="0" cy="0"/>
        </a:xfrm>
      </p:grpSpPr>
      <p:sp>
        <p:nvSpPr>
          <p:cNvPr id="8" name="内容占位符 7"/>
          <p:cNvSpPr>
            <a:spLocks noGrp="1"/>
          </p:cNvSpPr>
          <p:nvPr>
            <p:ph sz="quarter" idx="13"/>
          </p:nvPr>
        </p:nvSpPr>
        <p:spPr>
          <a:xfrm>
            <a:off x="1390651" y="1125538"/>
            <a:ext cx="9025467" cy="475173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3" name="灯片编号占位符 4"/>
          <p:cNvSpPr>
            <a:spLocks noGrp="1"/>
          </p:cNvSpPr>
          <p:nvPr>
            <p:ph type="sldNum" sz="quarter" idx="4"/>
          </p:nvPr>
        </p:nvSpPr>
        <p:spPr>
          <a:xfrm>
            <a:off x="10839450" y="5734050"/>
            <a:ext cx="812800" cy="520700"/>
          </a:xfrm>
          <a:prstGeom prst="rect">
            <a:avLst/>
          </a:prstGeom>
        </p:spPr>
        <p:txBody>
          <a:bodyPr vert="horz" anchor="ctr"/>
          <a:lstStyle/>
          <a:p>
            <a:pPr algn="ctr"/>
            <a:fld id="{9A0DB2DC-4C9A-4742-B13C-FB6460FD3503}" type="slidenum">
              <a:rPr lang="zh-CN" altLang="en-US" dirty="0">
                <a:latin typeface="Franklin Gothic Book" panose="020B0503020102020204" pitchFamily="34" charset="0"/>
                <a:ea typeface="黑体" panose="02010609060101010101" pitchFamily="49" charset="-122"/>
              </a:rPr>
            </a:fld>
            <a:endParaRPr lang="zh-CN" altLang="en-US" dirty="0">
              <a:latin typeface="Franklin Gothic Book" panose="020B0503020102020204" pitchFamily="34" charset="0"/>
              <a:ea typeface="黑体" panose="02010609060101010101" pitchFamily="49" charset="-122"/>
            </a:endParaRPr>
          </a:p>
        </p:txBody>
      </p:sp>
      <p:sp>
        <p:nvSpPr>
          <p:cNvPr id="2" name="日期占位符 1"/>
          <p:cNvSpPr>
            <a:spLocks noGrp="1"/>
          </p:cNvSpPr>
          <p:nvPr>
            <p:ph type="dt" sz="half"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3" name="页脚占位符 2"/>
          <p:cNvSpPr>
            <a:spLocks noGrp="1"/>
          </p:cNvSpPr>
          <p:nvPr>
            <p:ph type="ft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9956800" cy="562074"/>
          </a:xfrm>
        </p:spPr>
        <p:txBody>
          <a:bodyPr/>
          <a:lstStyle/>
          <a:p>
            <a:r>
              <a:rPr lang="zh-CN" altLang="en-US" dirty="0" smtClean="0"/>
              <a:t>单击此处编辑母版标题样式</a:t>
            </a:r>
            <a:endParaRPr lang="zh-CN" altLang="en-US" dirty="0"/>
          </a:p>
        </p:txBody>
      </p:sp>
      <p:sp>
        <p:nvSpPr>
          <p:cNvPr id="13" name="灯片编号占位符 4"/>
          <p:cNvSpPr>
            <a:spLocks noGrp="1"/>
          </p:cNvSpPr>
          <p:nvPr>
            <p:ph type="sldNum" sz="quarter" idx="4"/>
          </p:nvPr>
        </p:nvSpPr>
        <p:spPr>
          <a:xfrm>
            <a:off x="10839450" y="5734050"/>
            <a:ext cx="812800" cy="520700"/>
          </a:xfrm>
          <a:prstGeom prst="rect">
            <a:avLst/>
          </a:prstGeom>
        </p:spPr>
        <p:txBody>
          <a:bodyPr vert="horz" anchor="ctr"/>
          <a:lstStyle/>
          <a:p>
            <a:pPr algn="ctr"/>
            <a:fld id="{9A0DB2DC-4C9A-4742-B13C-FB6460FD3503}" type="slidenum">
              <a:rPr lang="zh-CN" altLang="en-US" dirty="0">
                <a:latin typeface="Franklin Gothic Book" panose="020B0503020102020204" pitchFamily="34" charset="0"/>
                <a:ea typeface="黑体" panose="02010609060101010101" pitchFamily="49" charset="-122"/>
              </a:rPr>
            </a:fld>
            <a:endParaRPr lang="zh-CN" altLang="en-US" dirty="0">
              <a:latin typeface="Franklin Gothic Book" panose="020B0503020102020204" pitchFamily="34" charset="0"/>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chemeClr val="bg2"/>
        </a:solidFill>
        <a:effectLst/>
      </p:bgPr>
    </p:bg>
    <p:spTree>
      <p:nvGrpSpPr>
        <p:cNvPr id="1" name=""/>
        <p:cNvGrpSpPr/>
        <p:nvPr/>
      </p:nvGrpSpPr>
      <p:grpSpPr>
        <a:xfrm>
          <a:off x="0" y="0"/>
          <a:ext cx="0" cy="0"/>
          <a:chOff x="0" y="0"/>
          <a:chExt cx="0" cy="0"/>
        </a:xfrm>
      </p:grpSpPr>
      <p:sp>
        <p:nvSpPr>
          <p:cNvPr id="13" name="矩形 12"/>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bwMode="auto">
          <a:xfrm>
            <a:off x="368300" y="0"/>
            <a:ext cx="139700"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矩形 16"/>
          <p:cNvSpPr/>
          <p:nvPr/>
        </p:nvSpPr>
        <p:spPr bwMode="auto">
          <a:xfrm>
            <a:off x="1320800" y="0"/>
            <a:ext cx="243417"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矩形 17"/>
          <p:cNvSpPr/>
          <p:nvPr/>
        </p:nvSpPr>
        <p:spPr bwMode="auto">
          <a:xfrm>
            <a:off x="1521883" y="0"/>
            <a:ext cx="30691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直接连接符 18"/>
          <p:cNvSpPr>
            <a:spLocks noChangeShapeType="1"/>
          </p:cNvSpPr>
          <p:nvPr/>
        </p:nvSpPr>
        <p:spPr bwMode="auto">
          <a:xfrm>
            <a:off x="141817"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0" name="直接连接符 19"/>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1" name="直接连接符 20"/>
          <p:cNvSpPr>
            <a:spLocks noChangeShapeType="1"/>
          </p:cNvSpPr>
          <p:nvPr/>
        </p:nvSpPr>
        <p:spPr bwMode="auto">
          <a:xfrm>
            <a:off x="1138767"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4" name="直接连接符 23"/>
          <p:cNvSpPr>
            <a:spLocks noChangeShapeType="1"/>
          </p:cNvSpPr>
          <p:nvPr/>
        </p:nvSpPr>
        <p:spPr bwMode="auto">
          <a:xfrm>
            <a:off x="2302933"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5" name="直接连接符 2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6" name="矩形 25"/>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7" name="椭圆 26"/>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8" name="椭圆 27"/>
          <p:cNvSpPr/>
          <p:nvPr/>
        </p:nvSpPr>
        <p:spPr bwMode="auto">
          <a:xfrm>
            <a:off x="1765300" y="4867275"/>
            <a:ext cx="8572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9" name="椭圆 28"/>
          <p:cNvSpPr/>
          <p:nvPr/>
        </p:nvSpPr>
        <p:spPr bwMode="auto">
          <a:xfrm>
            <a:off x="1454150" y="5500688"/>
            <a:ext cx="184150"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0" name="椭圆 29"/>
          <p:cNvSpPr/>
          <p:nvPr/>
        </p:nvSpPr>
        <p:spPr bwMode="auto">
          <a:xfrm>
            <a:off x="2218267" y="5791200"/>
            <a:ext cx="366183"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1" name="椭圆 30"/>
          <p:cNvSpPr/>
          <p:nvPr/>
        </p:nvSpPr>
        <p:spPr bwMode="auto">
          <a:xfrm>
            <a:off x="2506133" y="4479925"/>
            <a:ext cx="486833"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2" name="直接连接符 31"/>
          <p:cNvSpPr>
            <a:spLocks noChangeShapeType="1"/>
          </p:cNvSpPr>
          <p:nvPr/>
        </p:nvSpPr>
        <p:spPr bwMode="auto">
          <a:xfrm>
            <a:off x="12130617"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 name="标题 1"/>
          <p:cNvSpPr>
            <a:spLocks noGrp="1"/>
          </p:cNvSpPr>
          <p:nvPr>
            <p:ph type="title"/>
          </p:nvPr>
        </p:nvSpPr>
        <p:spPr>
          <a:xfrm>
            <a:off x="3048000" y="2895600"/>
            <a:ext cx="8229600" cy="2053590"/>
          </a:xfrm>
        </p:spPr>
        <p:txBody>
          <a:bodyPr/>
          <a:lstStyle>
            <a:lvl1pPr algn="l">
              <a:buNone/>
              <a:defRPr sz="3000" b="1" cap="small" baseline="0"/>
            </a:lvl1pPr>
          </a:lstStyle>
          <a:p>
            <a:r>
              <a:rPr lang="zh-CN" altLang="en-US" smtClean="0"/>
              <a:t>单击此处编辑母版标题样式</a:t>
            </a:r>
            <a:endParaRPr lang="en-US"/>
          </a:p>
        </p:txBody>
      </p:sp>
      <p:sp>
        <p:nvSpPr>
          <p:cNvPr id="3" name="文本占位符 2"/>
          <p:cNvSpPr>
            <a:spLocks noGrp="1"/>
          </p:cNvSpPr>
          <p:nvPr>
            <p:ph type="body" idx="1"/>
          </p:nvPr>
        </p:nvSpPr>
        <p:spPr>
          <a:xfrm>
            <a:off x="3048000" y="5010150"/>
            <a:ext cx="82296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endParaRPr lang="zh-CN" altLang="en-US" smtClean="0"/>
          </a:p>
        </p:txBody>
      </p:sp>
      <p:sp>
        <p:nvSpPr>
          <p:cNvPr id="33" name="日期占位符 3"/>
          <p:cNvSpPr>
            <a:spLocks noGrp="1"/>
          </p:cNvSpPr>
          <p:nvPr>
            <p:ph type="dt" sz="half" idx="2"/>
          </p:nvPr>
        </p:nvSpPr>
        <p:spPr bwMode="auto">
          <a:xfrm rot="5400000">
            <a:off x="10350500" y="1169988"/>
            <a:ext cx="3048000" cy="381000"/>
          </a:xfrm>
          <a:prstGeom prst="rect">
            <a:avLst/>
          </a:prstGeom>
        </p:spPr>
        <p:txBody>
          <a:bodyPr vert="horz" anchor="ctr" anchorCtr="0"/>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34" name="页脚占位符 4"/>
          <p:cNvSpPr>
            <a:spLocks noGrp="1"/>
          </p:cNvSpPr>
          <p:nvPr>
            <p:ph type="ftr" sz="quarter" idx="3"/>
          </p:nvPr>
        </p:nvSpPr>
        <p:spPr bwMode="auto">
          <a:xfrm rot="5400000">
            <a:off x="9436100" y="4178300"/>
            <a:ext cx="4876800" cy="384175"/>
          </a:xfrm>
          <a:prstGeom prst="rect">
            <a:avLst/>
          </a:prstGeom>
        </p:spPr>
        <p:txBody>
          <a:bodyPr vert="horz" anchor="ctr" anchorCtr="0"/>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35" name="灯片编号占位符 5"/>
          <p:cNvSpPr>
            <a:spLocks noGrp="1"/>
          </p:cNvSpPr>
          <p:nvPr>
            <p:ph type="sldNum" sz="quarter" idx="4"/>
          </p:nvPr>
        </p:nvSpPr>
        <p:spPr bwMode="auto">
          <a:xfrm>
            <a:off x="1786467" y="4929188"/>
            <a:ext cx="812800" cy="517525"/>
          </a:xfrm>
          <a:prstGeom prst="rect">
            <a:avLst/>
          </a:prstGeom>
        </p:spPr>
        <p:txBody>
          <a:bodyPr vert="horz" anchor="ctr"/>
          <a:lstStyle/>
          <a:p>
            <a:pPr algn="ctr"/>
            <a:fld id="{9A0DB2DC-4C9A-4742-B13C-FB6460FD3503}" type="slidenum">
              <a:rPr lang="zh-CN" altLang="en-US" dirty="0">
                <a:latin typeface="Franklin Gothic Book" panose="020B0503020102020204" pitchFamily="34" charset="0"/>
                <a:ea typeface="黑体" panose="02010609060101010101" pitchFamily="49" charset="-122"/>
              </a:rPr>
            </a:fld>
            <a:endParaRPr lang="zh-CN" altLang="en-US" dirty="0">
              <a:latin typeface="Franklin Gothic Book" panose="020B0503020102020204" pitchFamily="34" charset="0"/>
              <a:ea typeface="黑体" panose="02010609060101010101" pitchFamily="49" charset="-122"/>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9" name="内容占位符 8"/>
          <p:cNvSpPr>
            <a:spLocks noGrp="1"/>
          </p:cNvSpPr>
          <p:nvPr>
            <p:ph sz="quarter" idx="1"/>
          </p:nvPr>
        </p:nvSpPr>
        <p:spPr>
          <a:xfrm>
            <a:off x="609600" y="1600200"/>
            <a:ext cx="48768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内容占位符 10"/>
          <p:cNvSpPr>
            <a:spLocks noGrp="1"/>
          </p:cNvSpPr>
          <p:nvPr>
            <p:ph sz="quarter" idx="2"/>
          </p:nvPr>
        </p:nvSpPr>
        <p:spPr>
          <a:xfrm>
            <a:off x="5693664" y="1600200"/>
            <a:ext cx="48768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3" name="日期占位符 2"/>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10058400" cy="1143000"/>
          </a:xfrm>
        </p:spPr>
        <p:txBody>
          <a:bodyPr/>
          <a:lstStyle>
            <a:lvl1pPr>
              <a:defRPr/>
            </a:lvl1pPr>
          </a:lstStyle>
          <a:p>
            <a:r>
              <a:rPr lang="zh-CN" altLang="en-US" smtClean="0"/>
              <a:t>单击此处编辑母版标题样式</a:t>
            </a:r>
            <a:endParaRPr lang="en-US"/>
          </a:p>
        </p:txBody>
      </p:sp>
      <p:sp>
        <p:nvSpPr>
          <p:cNvPr id="11" name="内容占位符 10"/>
          <p:cNvSpPr>
            <a:spLocks noGrp="1"/>
          </p:cNvSpPr>
          <p:nvPr>
            <p:ph sz="quarter" idx="2"/>
          </p:nvPr>
        </p:nvSpPr>
        <p:spPr>
          <a:xfrm>
            <a:off x="609600" y="2362200"/>
            <a:ext cx="4876800" cy="3886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3" name="内容占位符 12"/>
          <p:cNvSpPr>
            <a:spLocks noGrp="1"/>
          </p:cNvSpPr>
          <p:nvPr>
            <p:ph sz="quarter" idx="4"/>
          </p:nvPr>
        </p:nvSpPr>
        <p:spPr>
          <a:xfrm>
            <a:off x="5829300" y="2362200"/>
            <a:ext cx="4876800" cy="3886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2" name="文本占位符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zh-CN" altLang="en-US" smtClean="0"/>
              <a:t>单击此处编辑母版文本样式</a:t>
            </a:r>
            <a:endParaRPr lang="zh-CN" altLang="en-US" smtClean="0"/>
          </a:p>
        </p:txBody>
      </p:sp>
      <p:sp>
        <p:nvSpPr>
          <p:cNvPr id="14" name="文本占位符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zh-CN" altLang="en-US" smtClean="0"/>
              <a:t>单击此处编辑母版文本样式</a:t>
            </a:r>
            <a:endParaRPr lang="zh-CN" altLang="en-US" smtClean="0"/>
          </a:p>
        </p:txBody>
      </p:sp>
      <p:sp>
        <p:nvSpPr>
          <p:cNvPr id="3" name="日期占位符 2"/>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13" name="日期占位符 5"/>
          <p:cNvSpPr>
            <a:spLocks noGrp="1"/>
          </p:cNvSpPr>
          <p:nvPr>
            <p:ph type="dt" sz="half" idx="2"/>
          </p:nvPr>
        </p:nvSpPr>
        <p:spPr>
          <a:xfrm rot="5400000">
            <a:off x="10118725" y="1081881"/>
            <a:ext cx="2681817" cy="384175"/>
          </a:xfrm>
          <a:prstGeom prst="rect">
            <a:avLst/>
          </a:prstGeom>
        </p:spPr>
        <p:txBody>
          <a:bodyPr vert="horz" rtlCol="0" anchor="ctr" anchorCtr="0"/>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15" name="灯片编号占位符 6"/>
          <p:cNvSpPr>
            <a:spLocks noGrp="1"/>
          </p:cNvSpPr>
          <p:nvPr>
            <p:ph type="sldNum" sz="quarter" idx="4"/>
          </p:nvPr>
        </p:nvSpPr>
        <p:spPr>
          <a:xfrm>
            <a:off x="10839450" y="5734050"/>
            <a:ext cx="812800" cy="520700"/>
          </a:xfrm>
          <a:prstGeom prst="rect">
            <a:avLst/>
          </a:prstGeom>
        </p:spPr>
        <p:txBody>
          <a:bodyPr vert="horz" rtlCol="0" anchor="ctr"/>
          <a:lstStyle/>
          <a:p>
            <a:pPr algn="ctr"/>
            <a:fld id="{9A0DB2DC-4C9A-4742-B13C-FB6460FD3503}" type="slidenum">
              <a:rPr lang="zh-CN" altLang="en-US" dirty="0">
                <a:latin typeface="Franklin Gothic Book" panose="020B0503020102020204" pitchFamily="34" charset="0"/>
                <a:ea typeface="黑体" panose="02010609060101010101" pitchFamily="49" charset="-122"/>
              </a:rPr>
            </a:fld>
            <a:endParaRPr lang="zh-CN" altLang="en-US" dirty="0">
              <a:latin typeface="Franklin Gothic Book" panose="020B0503020102020204" pitchFamily="34" charset="0"/>
              <a:ea typeface="黑体" panose="02010609060101010101" pitchFamily="49" charset="-122"/>
            </a:endParaRPr>
          </a:p>
        </p:txBody>
      </p:sp>
      <p:sp>
        <p:nvSpPr>
          <p:cNvPr id="17" name="页脚占位符 7"/>
          <p:cNvSpPr>
            <a:spLocks noGrp="1"/>
          </p:cNvSpPr>
          <p:nvPr>
            <p:ph type="ftr" sz="quarter" idx="3"/>
          </p:nvPr>
        </p:nvSpPr>
        <p:spPr>
          <a:xfrm rot="5400000">
            <a:off x="9319683" y="3736975"/>
            <a:ext cx="4267200" cy="365125"/>
          </a:xfrm>
          <a:prstGeom prst="rect">
            <a:avLst/>
          </a:prstGeom>
        </p:spPr>
        <p:txBody>
          <a:bodyPr vert="horz" rtlCol="0" anchor="ctr" anchorCtr="0"/>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2" name="标题占位符 21"/>
          <p:cNvSpPr>
            <a:spLocks noGrp="1"/>
          </p:cNvSpPr>
          <p:nvPr>
            <p:ph type="title"/>
          </p:nvPr>
        </p:nvSpPr>
        <p:spPr>
          <a:xfrm>
            <a:off x="609600" y="274638"/>
            <a:ext cx="9956800" cy="1143000"/>
          </a:xfrm>
          <a:prstGeom prst="rect">
            <a:avLst/>
          </a:prstGeom>
        </p:spPr>
        <p:txBody>
          <a:bodyPr vert="horz" anchor="b">
            <a:normAutofit/>
          </a:bodyPr>
          <a:lstStyle/>
          <a:p>
            <a:r>
              <a:rPr lang="zh-CN" altLang="en-US" smtClean="0"/>
              <a:t>单击此处编辑母版标题样式</a:t>
            </a:r>
            <a:endParaRPr lang="en-US"/>
          </a:p>
        </p:txBody>
      </p:sp>
      <p:sp>
        <p:nvSpPr>
          <p:cNvPr id="1028" name="文本占位符 12"/>
          <p:cNvSpPr>
            <a:spLocks noGrp="1"/>
          </p:cNvSpPr>
          <p:nvPr>
            <p:ph type="body" idx="1"/>
          </p:nvPr>
        </p:nvSpPr>
        <p:spPr>
          <a:xfrm>
            <a:off x="609600" y="1600200"/>
            <a:ext cx="9956800" cy="4873625"/>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14" name="日期占位符 13"/>
          <p:cNvSpPr>
            <a:spLocks noGrp="1"/>
          </p:cNvSpPr>
          <p:nvPr>
            <p:ph type="dt" sz="half" idx="2"/>
          </p:nvPr>
        </p:nvSpPr>
        <p:spPr>
          <a:xfrm rot="5400000">
            <a:off x="10118725" y="1081881"/>
            <a:ext cx="2681817" cy="384175"/>
          </a:xfrm>
          <a:prstGeom prst="rect">
            <a:avLst/>
          </a:prstGeom>
        </p:spPr>
        <p:txBody>
          <a:bodyPr vert="horz" anchor="ctr" anchorCtr="0"/>
          <a:lstStyle>
            <a:lvl1pPr algn="r" eaLnBrk="1" fontAlgn="auto" latinLnBrk="0" hangingPunct="1">
              <a:spcBef>
                <a:spcPts val="0"/>
              </a:spcBef>
              <a:spcAft>
                <a:spcPts val="0"/>
              </a:spcAft>
              <a:defRPr kumimoji="0" sz="1200">
                <a:solidFill>
                  <a:schemeClr val="tx2"/>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3" name="页脚占位符 2"/>
          <p:cNvSpPr>
            <a:spLocks noGrp="1"/>
          </p:cNvSpPr>
          <p:nvPr>
            <p:ph type="ftr" sz="quarter" idx="3"/>
          </p:nvPr>
        </p:nvSpPr>
        <p:spPr>
          <a:xfrm rot="5400000">
            <a:off x="9319683" y="3736975"/>
            <a:ext cx="42672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7" name="直接连接符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032" name="直接连接符 8"/>
          <p:cNvSpPr/>
          <p:nvPr/>
        </p:nvSpPr>
        <p:spPr>
          <a:xfrm>
            <a:off x="11988800" y="0"/>
            <a:ext cx="0" cy="6858000"/>
          </a:xfrm>
          <a:prstGeom prst="line">
            <a:avLst/>
          </a:prstGeom>
          <a:ln w="19050" cap="flat" cmpd="sng">
            <a:solidFill>
              <a:schemeClr val="accent1"/>
            </a:solidFill>
            <a:prstDash val="solid"/>
            <a:headEnd type="none" w="med" len="med"/>
            <a:tailEnd type="none" w="med" len="med"/>
          </a:ln>
        </p:spPr>
      </p:sp>
      <p:sp>
        <p:nvSpPr>
          <p:cNvPr id="10" name="矩形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34" name="直接连接符 10"/>
          <p:cNvSpPr/>
          <p:nvPr/>
        </p:nvSpPr>
        <p:spPr>
          <a:xfrm>
            <a:off x="11887200" y="0"/>
            <a:ext cx="0" cy="6858000"/>
          </a:xfrm>
          <a:prstGeom prst="line">
            <a:avLst/>
          </a:prstGeom>
          <a:ln w="9525" cap="flat" cmpd="sng">
            <a:solidFill>
              <a:schemeClr val="accent1"/>
            </a:solidFill>
            <a:prstDash val="solid"/>
            <a:headEnd type="none" w="med" len="med"/>
            <a:tailEnd type="none" w="med" len="med"/>
          </a:ln>
        </p:spPr>
      </p:sp>
      <p:sp>
        <p:nvSpPr>
          <p:cNvPr id="12" name="椭圆 11"/>
          <p:cNvSpPr/>
          <p:nvPr/>
        </p:nvSpPr>
        <p:spPr>
          <a:xfrm>
            <a:off x="10875433" y="5715000"/>
            <a:ext cx="732367"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3" name="灯片编号占位符 22"/>
          <p:cNvSpPr>
            <a:spLocks noGrp="1"/>
          </p:cNvSpPr>
          <p:nvPr>
            <p:ph type="sldNum" sz="quarter" idx="4"/>
          </p:nvPr>
        </p:nvSpPr>
        <p:spPr>
          <a:xfrm>
            <a:off x="10839450" y="5734050"/>
            <a:ext cx="812800" cy="520700"/>
          </a:xfrm>
          <a:prstGeom prst="rect">
            <a:avLst/>
          </a:prstGeom>
        </p:spPr>
        <p:txBody>
          <a:bodyPr vert="horz" anchor="ctr"/>
          <a:lstStyle>
            <a:lvl1pPr algn="ctr">
              <a:defRPr sz="1400" b="1">
                <a:solidFill>
                  <a:srgbClr val="FFFFFF"/>
                </a:solidFill>
                <a:latin typeface="Franklin Gothic Book" panose="020B0503020102020204" pitchFamily="34" charset="0"/>
                <a:ea typeface="黑体" panose="02010609060101010101" pitchFamily="49" charset="-122"/>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eaLnBrk="0" fontAlgn="base" hangingPunct="0">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eaLnBrk="0" fontAlgn="base" hangingPunct="0">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eaLnBrk="0" fontAlgn="base" hangingPunct="0">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0C61AE"/>
        </a:buClr>
        <a:buSzPct val="60000"/>
        <a:buFont typeface="Wingdings" panose="05000000000000000000" pitchFamily="2" charset="2"/>
        <a:buChar char=""/>
        <a:defRPr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AABBDF"/>
        </a:buClr>
        <a:buSzPct val="60000"/>
        <a:buFont typeface="Wingdings" panose="05000000000000000000" pitchFamily="2" charset="2"/>
        <a:buChar char=""/>
        <a:defRPr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AACC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8.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8.xml"/><Relationship Id="rId6" Type="http://schemas.openxmlformats.org/officeDocument/2006/relationships/image" Target="../media/image7.emf"/><Relationship Id="rId5" Type="http://schemas.openxmlformats.org/officeDocument/2006/relationships/oleObject" Target="../embeddings/oleObject4.bin"/><Relationship Id="rId4" Type="http://schemas.openxmlformats.org/officeDocument/2006/relationships/image" Target="../media/image6.emf"/><Relationship Id="rId3" Type="http://schemas.openxmlformats.org/officeDocument/2006/relationships/oleObject" Target="../embeddings/oleObject3.bin"/><Relationship Id="rId2" Type="http://schemas.openxmlformats.org/officeDocument/2006/relationships/image" Target="../media/image5.emf"/><Relationship Id="rId1"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8.xml"/><Relationship Id="rId2" Type="http://schemas.openxmlformats.org/officeDocument/2006/relationships/image" Target="../media/image9.wmf"/><Relationship Id="rId1" Type="http://schemas.openxmlformats.org/officeDocument/2006/relationships/oleObject" Target="../embeddings/oleObject5.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810000" y="1125538"/>
            <a:ext cx="6172200" cy="1893887"/>
          </a:xfr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5400" b="1" i="0" u="none" strike="noStrike" kern="1200" cap="small" spc="0" normalizeH="0" baseline="0" noProof="0" dirty="0" smtClean="0">
                <a:ln>
                  <a:noFill/>
                </a:ln>
                <a:solidFill>
                  <a:schemeClr val="accent1"/>
                </a:solidFill>
                <a:effectLst/>
                <a:uLnTx/>
                <a:uFillTx/>
                <a:latin typeface="Tahoma" panose="020B0604030504040204" pitchFamily="34" charset="0"/>
                <a:ea typeface="+mj-ea"/>
                <a:cs typeface="+mj-cs"/>
              </a:rPr>
              <a:t>数 据 结 构</a:t>
            </a:r>
            <a:br>
              <a:rPr kumimoji="0" lang="en-US" altLang="zh-CN" sz="5400" b="1" i="0" u="none" strike="noStrike" kern="1200" cap="small" spc="0" normalizeH="0" baseline="0" noProof="0" dirty="0" smtClean="0">
                <a:ln>
                  <a:noFill/>
                </a:ln>
                <a:solidFill>
                  <a:schemeClr val="accent1"/>
                </a:solidFill>
                <a:effectLst/>
                <a:uLnTx/>
                <a:uFillTx/>
                <a:latin typeface="Tahoma" panose="020B0604030504040204" pitchFamily="34" charset="0"/>
                <a:ea typeface="+mj-ea"/>
                <a:cs typeface="+mj-cs"/>
              </a:rPr>
            </a:br>
            <a:r>
              <a:rPr kumimoji="0" lang="en-US" altLang="zh-CN" sz="5400" b="1" i="0" u="none" strike="noStrike" kern="1200" cap="small" spc="0" normalizeH="0" baseline="0" noProof="0" dirty="0" smtClean="0">
                <a:ln>
                  <a:noFill/>
                </a:ln>
                <a:solidFill>
                  <a:schemeClr val="accent1"/>
                </a:solidFill>
                <a:effectLst/>
                <a:uLnTx/>
                <a:uFillTx/>
                <a:latin typeface="Tahoma" panose="020B0604030504040204" pitchFamily="34" charset="0"/>
                <a:ea typeface="+mj-ea"/>
                <a:cs typeface="+mj-cs"/>
              </a:rPr>
              <a:t>Data Structure</a:t>
            </a:r>
            <a:endParaRPr kumimoji="0" lang="zh-CN" altLang="en-US" sz="5400" b="1" i="0" u="none" strike="noStrike" kern="1200" cap="small" spc="0" normalizeH="0" baseline="0" noProof="0" dirty="0">
              <a:ln>
                <a:noFill/>
              </a:ln>
              <a:solidFill>
                <a:schemeClr val="accent1"/>
              </a:solidFill>
              <a:effectLst/>
              <a:uLnTx/>
              <a:uFillTx/>
              <a:latin typeface="Tahoma" panose="020B0604030504040204" pitchFamily="34" charset="0"/>
              <a:ea typeface="+mj-ea"/>
              <a:cs typeface="+mj-cs"/>
            </a:endParaRPr>
          </a:p>
        </p:txBody>
      </p:sp>
      <p:sp>
        <p:nvSpPr>
          <p:cNvPr id="3" name="副标题 2"/>
          <p:cNvSpPr>
            <a:spLocks noGrp="1"/>
          </p:cNvSpPr>
          <p:nvPr>
            <p:ph type="subTitle" idx="1"/>
          </p:nvPr>
        </p:nvSpPr>
        <p:spPr>
          <a:xfrm>
            <a:off x="3810000" y="4650740"/>
            <a:ext cx="6172200" cy="1371600"/>
          </a:xfrm>
        </p:spPr>
        <p:txBody>
          <a:bodyPr vert="horz" wrap="square" lIns="91440" tIns="45720" rIns="91440" bIns="45720" numCol="1" anchor="t" anchorCtr="0" compatLnSpc="1">
            <a:normAutofit fontScale="92500" lnSpcReduction="10000"/>
          </a:bodyPr>
          <a:lstStyle/>
          <a:p>
            <a:pPr marL="0" marR="0" lvl="0" indent="0" algn="ctr" defTabSz="914400" rtl="0" eaLnBrk="1" fontAlgn="auto" latinLnBrk="0" hangingPunct="1">
              <a:lnSpc>
                <a:spcPct val="150000"/>
              </a:lnSpc>
              <a:spcBef>
                <a:spcPts val="600"/>
              </a:spcBef>
              <a:spcAft>
                <a:spcPts val="0"/>
              </a:spcAft>
              <a:buClr>
                <a:schemeClr val="accent1"/>
              </a:buClr>
              <a:buSzPct val="70000"/>
              <a:buFont typeface="Wingdings" panose="05000000000000000000"/>
              <a:buNone/>
              <a:defRPr/>
            </a:pPr>
            <a:r>
              <a:rPr kumimoji="0" lang="zh-CN" altLang="en-US" sz="3200" b="1" i="0" u="none" strike="noStrike" kern="1200" cap="none" spc="0" normalizeH="0" baseline="0" noProof="0" dirty="0" smtClean="0">
                <a:ln>
                  <a:noFill/>
                </a:ln>
                <a:solidFill>
                  <a:schemeClr val="accent1"/>
                </a:solidFill>
                <a:effectLst/>
                <a:uLnTx/>
                <a:uFillTx/>
                <a:latin typeface="+mj-ea"/>
                <a:ea typeface="+mj-ea"/>
                <a:cs typeface="+mn-cs"/>
              </a:rPr>
              <a:t>软件与通信工程学院    郭美    </a:t>
            </a:r>
            <a:r>
              <a:rPr kumimoji="0" lang="en-US" altLang="zh-CN" sz="3200" b="1" i="0" u="none" strike="noStrike" kern="1200" cap="none" spc="0" normalizeH="0" baseline="0" noProof="0" dirty="0" smtClean="0">
                <a:ln>
                  <a:noFill/>
                </a:ln>
                <a:solidFill>
                  <a:schemeClr val="accent1"/>
                </a:solidFill>
                <a:effectLst/>
                <a:uLnTx/>
                <a:uFillTx/>
                <a:latin typeface="+mj-ea"/>
                <a:ea typeface="+mj-ea"/>
                <a:cs typeface="+mn-cs"/>
              </a:rPr>
              <a:t>18075531998</a:t>
            </a:r>
            <a:endParaRPr kumimoji="0" lang="en-US" altLang="zh-CN" sz="3200" b="1" i="0" u="none" strike="noStrike" kern="1200" cap="none" spc="0" normalizeH="0" baseline="0" noProof="0" dirty="0" smtClean="0">
              <a:ln>
                <a:noFill/>
              </a:ln>
              <a:solidFill>
                <a:schemeClr val="accent1"/>
              </a:solidFill>
              <a:effectLst/>
              <a:uLnTx/>
              <a:uFillTx/>
              <a:latin typeface="+mj-ea"/>
              <a:ea typeface="+mj-ea"/>
              <a:cs typeface="+mn-cs"/>
            </a:endParaRPr>
          </a:p>
          <a:p>
            <a:pPr marL="0" marR="0" lvl="0" indent="0" algn="ctr" defTabSz="914400" rtl="0" eaLnBrk="1" fontAlgn="auto" latinLnBrk="0" hangingPunct="1">
              <a:lnSpc>
                <a:spcPct val="150000"/>
              </a:lnSpc>
              <a:spcBef>
                <a:spcPts val="600"/>
              </a:spcBef>
              <a:spcAft>
                <a:spcPts val="0"/>
              </a:spcAft>
              <a:buClr>
                <a:schemeClr val="accent1"/>
              </a:buClr>
              <a:buSzPct val="70000"/>
              <a:buFont typeface="Wingdings" panose="05000000000000000000"/>
              <a:buNone/>
              <a:defRPr/>
            </a:pPr>
            <a:endParaRPr kumimoji="0" lang="zh-CN" altLang="en-US" b="1"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981200" y="1195705"/>
            <a:ext cx="8831580" cy="18535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0000"/>
              </a:lnSpc>
              <a:spcBef>
                <a:spcPct val="0"/>
              </a:spcBef>
              <a:spcAft>
                <a:spcPct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3</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altLang="en-US"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串的顺序存储</a:t>
            </a:r>
            <a:endPar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a:p>
            <a:pPr marL="0" marR="0" lvl="0" indent="0" algn="l" defTabSz="914400" rtl="0" eaLnBrk="0" fontAlgn="base" latinLnBrk="0" hangingPunct="0">
              <a:lnSpc>
                <a:spcPct val="120000"/>
              </a:lnSpc>
              <a:spcBef>
                <a:spcPct val="0"/>
              </a:spcBef>
              <a:spcAft>
                <a:spcPct val="0"/>
              </a:spcAft>
              <a:buClr>
                <a:srgbClr val="FF3300"/>
              </a:buClr>
              <a:buSzTx/>
              <a:defRPr/>
            </a:pPr>
            <a:r>
              <a:rPr lang="zh-CN" altLang="en-US" b="1" dirty="0" smtClean="0">
                <a:solidFill>
                  <a:srgbClr val="FF3300"/>
                </a:solidFill>
                <a:latin typeface="华文楷体" panose="02010600040101010101" pitchFamily="2" charset="-122"/>
                <a:ea typeface="华文楷体" panose="02010600040101010101" pitchFamily="2" charset="-122"/>
                <a:cs typeface="华文楷体" panose="02010600040101010101" pitchFamily="2" charset="-122"/>
              </a:rPr>
              <a:t>        </a:t>
            </a:r>
            <a:endParaRPr kumimoji="0" lang="zh-CN" altLang="zh-CN"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
        <p:nvSpPr>
          <p:cNvPr id="35" name="标题 5"/>
          <p:cNvSpPr txBox="1"/>
          <p:nvPr/>
        </p:nvSpPr>
        <p:spPr>
          <a:xfrm>
            <a:off x="1981200" y="519113"/>
            <a:ext cx="7467600" cy="561975"/>
          </a:xfrm>
          <a:prstGeom prst="rect">
            <a:avLst/>
          </a:prstGeom>
        </p:spPr>
        <p:txBody>
          <a:bodyPr anchor="b">
            <a:normAutofit fontScale="9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4.2  </a:t>
            </a:r>
            <a:r>
              <a:rPr lang="zh-CN" altLang="en-US" b="1" dirty="0"/>
              <a:t>串</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的类型定义、存储结构及其运算</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32771" name="矩形 1"/>
          <p:cNvSpPr/>
          <p:nvPr/>
        </p:nvSpPr>
        <p:spPr>
          <a:xfrm>
            <a:off x="1476375" y="2346960"/>
            <a:ext cx="9876209" cy="646331"/>
          </a:xfrm>
          <a:prstGeom prst="rect">
            <a:avLst/>
          </a:prstGeom>
          <a:noFill/>
          <a:ln w="9525">
            <a:noFill/>
          </a:ln>
        </p:spPr>
        <p:txBody>
          <a:bodyPr wrap="square">
            <a:spAutoFit/>
          </a:bodyPr>
          <a:lstStyle/>
          <a:p>
            <a:pPr algn="ctr"/>
            <a:r>
              <a:rPr lang="zh-CN" altLang="en-US" sz="3600" b="1" dirty="0" smtClean="0">
                <a:solidFill>
                  <a:srgbClr val="FF0000"/>
                </a:solidFill>
                <a:latin typeface="宋体" panose="02010600030101010101" pitchFamily="2" charset="-122"/>
              </a:rPr>
              <a:t>若</a:t>
            </a:r>
            <a:r>
              <a:rPr lang="zh-CN" altLang="en-US" sz="3600" b="1" dirty="0">
                <a:solidFill>
                  <a:srgbClr val="FF0000"/>
                </a:solidFill>
                <a:latin typeface="宋体" panose="02010600030101010101" pitchFamily="2" charset="-122"/>
              </a:rPr>
              <a:t>存放超</a:t>
            </a:r>
            <a:r>
              <a:rPr lang="zh-CN" altLang="en-US" sz="3600" b="1" dirty="0" smtClean="0">
                <a:solidFill>
                  <a:srgbClr val="FF0000"/>
                </a:solidFill>
                <a:latin typeface="宋体" panose="02010600030101010101" pitchFamily="2" charset="-122"/>
              </a:rPr>
              <a:t>长</a:t>
            </a:r>
            <a:r>
              <a:rPr lang="en-US" altLang="zh-CN" sz="3600" b="1" dirty="0" smtClean="0">
                <a:solidFill>
                  <a:srgbClr val="FF0000"/>
                </a:solidFill>
                <a:latin typeface="宋体" panose="02010600030101010101" pitchFamily="2" charset="-122"/>
              </a:rPr>
              <a:t>(</a:t>
            </a:r>
            <a:r>
              <a:rPr lang="zh-CN" altLang="en-US" sz="3600" b="1" dirty="0" smtClean="0">
                <a:solidFill>
                  <a:srgbClr val="FF0000"/>
                </a:solidFill>
                <a:latin typeface="宋体" panose="02010600030101010101" pitchFamily="2" charset="-122"/>
              </a:rPr>
              <a:t>超过</a:t>
            </a:r>
            <a:r>
              <a:rPr lang="en-US" altLang="zh-CN" sz="3600" b="1" dirty="0" smtClean="0">
                <a:solidFill>
                  <a:srgbClr val="FF0000"/>
                </a:solidFill>
                <a:latin typeface="宋体" panose="02010600030101010101" pitchFamily="2" charset="-122"/>
              </a:rPr>
              <a:t>255</a:t>
            </a:r>
            <a:r>
              <a:rPr lang="zh-CN" altLang="en-US" sz="3600" b="1" dirty="0" smtClean="0">
                <a:solidFill>
                  <a:srgbClr val="FF0000"/>
                </a:solidFill>
                <a:latin typeface="宋体" panose="02010600030101010101" pitchFamily="2" charset="-122"/>
              </a:rPr>
              <a:t>个字符</a:t>
            </a:r>
            <a:r>
              <a:rPr lang="en-US" altLang="zh-CN" sz="3600" b="1" dirty="0" smtClean="0">
                <a:solidFill>
                  <a:srgbClr val="FF0000"/>
                </a:solidFill>
                <a:latin typeface="宋体" panose="02010600030101010101" pitchFamily="2" charset="-122"/>
              </a:rPr>
              <a:t>)</a:t>
            </a:r>
            <a:r>
              <a:rPr lang="zh-CN" altLang="en-US" sz="3600" b="1" dirty="0" smtClean="0">
                <a:solidFill>
                  <a:srgbClr val="FF0000"/>
                </a:solidFill>
                <a:latin typeface="宋体" panose="02010600030101010101" pitchFamily="2" charset="-122"/>
              </a:rPr>
              <a:t>字符串</a:t>
            </a:r>
            <a:r>
              <a:rPr lang="zh-CN" altLang="en-US" sz="3600" b="1" dirty="0">
                <a:solidFill>
                  <a:srgbClr val="FF0000"/>
                </a:solidFill>
                <a:latin typeface="宋体" panose="02010600030101010101" pitchFamily="2" charset="-122"/>
              </a:rPr>
              <a:t>怎么办？</a:t>
            </a:r>
            <a:endParaRPr lang="zh-CN" altLang="en-US" sz="3600" b="1" dirty="0">
              <a:solidFill>
                <a:srgbClr val="FF0000"/>
              </a:solidFill>
              <a:latin typeface="宋体" panose="02010600030101010101" pitchFamily="2" charset="-122"/>
            </a:endParaRPr>
          </a:p>
        </p:txBody>
      </p:sp>
      <p:sp>
        <p:nvSpPr>
          <p:cNvPr id="5" name="Rectangle 3"/>
          <p:cNvSpPr/>
          <p:nvPr/>
        </p:nvSpPr>
        <p:spPr>
          <a:xfrm>
            <a:off x="1068388" y="3499485"/>
            <a:ext cx="6985000" cy="533400"/>
          </a:xfrm>
          <a:prstGeom prst="rect">
            <a:avLst/>
          </a:prstGeom>
          <a:noFill/>
          <a:ln w="9525">
            <a:noFill/>
          </a:ln>
        </p:spPr>
        <p:txBody>
          <a:bodyPr anchor="ctr"/>
          <a:lstStyle/>
          <a:p>
            <a:pPr algn="l"/>
            <a:r>
              <a:rPr lang="zh-CN" altLang="en-US" sz="4000" b="1" dirty="0">
                <a:solidFill>
                  <a:srgbClr val="000000"/>
                </a:solidFill>
                <a:latin typeface="宋体" panose="02010600030101010101" pitchFamily="2" charset="-122"/>
                <a:ea typeface="楷体_GB2312" pitchFamily="49" charset="-122"/>
              </a:rPr>
              <a:t>解决办法：</a:t>
            </a:r>
            <a:endParaRPr lang="zh-CN" altLang="en-US" sz="4000" b="1" dirty="0">
              <a:solidFill>
                <a:srgbClr val="000000"/>
              </a:solidFill>
              <a:latin typeface="宋体" panose="02010600030101010101" pitchFamily="2" charset="-122"/>
              <a:ea typeface="楷体_GB2312" pitchFamily="49" charset="-122"/>
            </a:endParaRPr>
          </a:p>
        </p:txBody>
      </p:sp>
      <p:sp>
        <p:nvSpPr>
          <p:cNvPr id="32773" name="矩形 2"/>
          <p:cNvSpPr/>
          <p:nvPr/>
        </p:nvSpPr>
        <p:spPr>
          <a:xfrm>
            <a:off x="1068705" y="4652010"/>
            <a:ext cx="9324340" cy="1014730"/>
          </a:xfrm>
          <a:prstGeom prst="rect">
            <a:avLst/>
          </a:prstGeom>
          <a:noFill/>
          <a:ln w="9525">
            <a:noFill/>
          </a:ln>
        </p:spPr>
        <p:txBody>
          <a:bodyPr wrap="square">
            <a:spAutoFit/>
          </a:bodyPr>
          <a:lstStyle/>
          <a:p>
            <a:pPr algn="l"/>
            <a:r>
              <a:rPr lang="zh-CN" altLang="en-US" sz="4000" b="1" dirty="0">
                <a:solidFill>
                  <a:srgbClr val="000000"/>
                </a:solidFill>
                <a:latin typeface="宋体" panose="02010600030101010101" pitchFamily="2" charset="-122"/>
                <a:ea typeface="楷体_GB2312" pitchFamily="49" charset="-122"/>
              </a:rPr>
              <a:t>改用</a:t>
            </a:r>
            <a:r>
              <a:rPr lang="zh-CN" altLang="en-US" sz="4000" b="1" dirty="0">
                <a:solidFill>
                  <a:srgbClr val="0000CC"/>
                </a:solidFill>
                <a:latin typeface="宋体" panose="02010600030101010101" pitchFamily="2" charset="-122"/>
                <a:ea typeface="楷体_GB2312" pitchFamily="49" charset="-122"/>
              </a:rPr>
              <a:t>动态分配</a:t>
            </a:r>
            <a:r>
              <a:rPr lang="zh-CN" altLang="en-US" sz="4000" b="1" dirty="0">
                <a:solidFill>
                  <a:srgbClr val="000000"/>
                </a:solidFill>
                <a:latin typeface="宋体" panose="02010600030101010101" pitchFamily="2" charset="-122"/>
                <a:ea typeface="楷体_GB2312" pitchFamily="49" charset="-122"/>
              </a:rPr>
              <a:t>的一维数组</a:t>
            </a:r>
            <a:r>
              <a:rPr lang="en-US" altLang="zh-CN" sz="4000" b="1" dirty="0">
                <a:solidFill>
                  <a:srgbClr val="000000"/>
                </a:solidFill>
                <a:latin typeface="宋体" panose="02010600030101010101" pitchFamily="2" charset="-122"/>
                <a:ea typeface="黑体" panose="02010609060101010101" pitchFamily="49" charset="-122"/>
              </a:rPr>
              <a:t>——</a:t>
            </a:r>
            <a:r>
              <a:rPr lang="zh-CN" altLang="en-US" sz="6000" b="1" dirty="0">
                <a:solidFill>
                  <a:srgbClr val="0000CC"/>
                </a:solidFill>
                <a:latin typeface="宋体" panose="02010600030101010101" pitchFamily="2" charset="-122"/>
                <a:ea typeface="黑体" panose="02010609060101010101" pitchFamily="49" charset="-122"/>
              </a:rPr>
              <a:t>“堆”</a:t>
            </a:r>
            <a:r>
              <a:rPr lang="zh-CN" altLang="en-US" sz="4000" b="1" dirty="0">
                <a:solidFill>
                  <a:srgbClr val="0000CC"/>
                </a:solidFill>
                <a:latin typeface="宋体" panose="02010600030101010101" pitchFamily="2" charset="-122"/>
                <a:ea typeface="黑体" panose="02010609060101010101" pitchFamily="49" charset="-122"/>
              </a:rPr>
              <a:t>！</a:t>
            </a:r>
            <a:endParaRPr lang="en-US" altLang="zh-CN" sz="4000" b="1" dirty="0">
              <a:solidFill>
                <a:srgbClr val="0000CC"/>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981200" y="1052830"/>
            <a:ext cx="8831580" cy="17280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50000"/>
              </a:lnSpc>
              <a:spcBef>
                <a:spcPct val="0"/>
              </a:spcBef>
              <a:spcAft>
                <a:spcPct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3</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altLang="en-US"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串的顺序存储</a:t>
            </a:r>
            <a:endPar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a:p>
            <a:pPr marL="0" marR="0" lvl="0" indent="0" algn="l" defTabSz="914400" rtl="0" eaLnBrk="0" fontAlgn="base" latinLnBrk="0" hangingPunct="0">
              <a:lnSpc>
                <a:spcPct val="150000"/>
              </a:lnSpc>
              <a:spcBef>
                <a:spcPct val="0"/>
              </a:spcBef>
              <a:spcAft>
                <a:spcPct val="0"/>
              </a:spcAft>
              <a:buClr>
                <a:srgbClr val="FF3300"/>
              </a:buClr>
              <a:buSzTx/>
              <a:defRPr/>
            </a:pPr>
            <a:r>
              <a:rPr lang="zh-CN" altLang="en-US" b="1" dirty="0" smtClean="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        </a:t>
            </a:r>
            <a:r>
              <a:rPr lang="zh-CN" altLang="en-US" sz="2600" b="1" dirty="0" smtClean="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堆式顺序存储特点</a:t>
            </a:r>
            <a:r>
              <a:rPr kumimoji="0" lang="en-US" altLang="zh-CN" sz="2600" b="1" i="0" u="none" strike="noStrike" kern="1200" cap="none" spc="0" normalizeH="0" baseline="0" noProof="0" dirty="0" smtClean="0">
                <a:ln>
                  <a:noFill/>
                </a:ln>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lang="zh-CN" altLang="en-US" sz="2600" b="1" dirty="0" smtClean="0">
                <a:solidFill>
                  <a:srgbClr val="010000"/>
                </a:solidFill>
                <a:latin typeface="华文楷体" panose="02010600040101010101" pitchFamily="2" charset="-122"/>
                <a:ea typeface="华文楷体" panose="02010600040101010101" pitchFamily="2" charset="-122"/>
                <a:cs typeface="华文楷体" panose="02010600040101010101" pitchFamily="2" charset="-122"/>
                <a:sym typeface="+mn-ea"/>
              </a:rPr>
              <a:t>用</a:t>
            </a:r>
            <a:r>
              <a:rPr lang="zh-CN" altLang="en-US" sz="2600" b="1" dirty="0">
                <a:solidFill>
                  <a:srgbClr val="010000"/>
                </a:solidFill>
                <a:latin typeface="华文楷体" panose="02010600040101010101" pitchFamily="2" charset="-122"/>
                <a:ea typeface="华文楷体" panose="02010600040101010101" pitchFamily="2" charset="-122"/>
                <a:cs typeface="华文楷体" panose="02010600040101010101" pitchFamily="2" charset="-122"/>
                <a:sym typeface="+mn-ea"/>
              </a:rPr>
              <a:t>一</a:t>
            </a:r>
            <a:r>
              <a:rPr lang="zh-CN" altLang="en-US" sz="2600" b="1" dirty="0" smtClean="0">
                <a:solidFill>
                  <a:srgbClr val="010000"/>
                </a:solidFill>
                <a:latin typeface="华文楷体" panose="02010600040101010101" pitchFamily="2" charset="-122"/>
                <a:ea typeface="华文楷体" panose="02010600040101010101" pitchFamily="2" charset="-122"/>
                <a:cs typeface="华文楷体" panose="02010600040101010101" pitchFamily="2" charset="-122"/>
                <a:sym typeface="+mn-ea"/>
              </a:rPr>
              <a:t>组连续的存储单元来存放串，存储空间在程序执行过程中动态分配而得。</a:t>
            </a:r>
            <a:endParaRPr lang="zh-CN" altLang="en-US" sz="2600" b="1" dirty="0">
              <a:solidFill>
                <a:srgbClr val="003366"/>
              </a:solidFill>
              <a:latin typeface="华文楷体" panose="02010600040101010101" pitchFamily="2" charset="-122"/>
              <a:ea typeface="华文楷体" panose="02010600040101010101" pitchFamily="2" charset="-122"/>
              <a:cs typeface="华文楷体" panose="02010600040101010101" pitchFamily="2" charset="-122"/>
            </a:endParaRPr>
          </a:p>
          <a:p>
            <a:pPr marL="342900" marR="0" lvl="0" indent="-342900" algn="l" defTabSz="914400" rtl="0" eaLnBrk="0" fontAlgn="base" latinLnBrk="0" hangingPunct="0">
              <a:lnSpc>
                <a:spcPct val="150000"/>
              </a:lnSpc>
              <a:spcBef>
                <a:spcPct val="0"/>
              </a:spcBef>
              <a:spcAft>
                <a:spcPct val="0"/>
              </a:spcAft>
              <a:buClr>
                <a:srgbClr val="FF3300"/>
              </a:buClr>
              <a:buSzTx/>
              <a:buFont typeface="Wingdings" panose="05000000000000000000" pitchFamily="2" charset="2"/>
              <a:buChar char="Ø"/>
              <a:defRPr/>
            </a:pPr>
            <a:endParaRPr kumimoji="0" lang="zh-CN" altLang="zh-CN" b="1" i="0" u="none" strike="noStrike" kern="1200" cap="none" spc="0" normalizeH="0" baseline="0" noProof="0" dirty="0" smtClean="0">
              <a:ln>
                <a:noFill/>
              </a:ln>
              <a:solidFill>
                <a:srgbClr val="0000CC"/>
              </a:solidFill>
              <a:effectLst/>
              <a:uLnTx/>
              <a:uFillTx/>
              <a:latin typeface="华文楷体" panose="02010600040101010101" pitchFamily="2" charset="-122"/>
              <a:ea typeface="华文楷体" panose="02010600040101010101" pitchFamily="2" charset="-122"/>
              <a:cs typeface="+mn-cs"/>
            </a:endParaRPr>
          </a:p>
          <a:p>
            <a:pPr marL="457200" marR="0" lvl="1" indent="0" algn="l" defTabSz="914400" rtl="0" eaLnBrk="0" fontAlgn="base" latinLnBrk="0" hangingPunct="0">
              <a:lnSpc>
                <a:spcPct val="120000"/>
              </a:lnSpc>
              <a:spcBef>
                <a:spcPct val="0"/>
              </a:spcBef>
              <a:spcAft>
                <a:spcPct val="0"/>
              </a:spcAft>
              <a:buClrTx/>
              <a:buSzTx/>
              <a:buFontTx/>
              <a:buNone/>
              <a:defRPr/>
            </a:pPr>
            <a:endParaRPr kumimoji="0" lang="zh-CN" altLang="zh-CN"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
        <p:nvSpPr>
          <p:cNvPr id="68" name="Rectangle 41"/>
          <p:cNvSpPr>
            <a:spLocks noChangeArrowheads="1"/>
          </p:cNvSpPr>
          <p:nvPr/>
        </p:nvSpPr>
        <p:spPr bwMode="auto">
          <a:xfrm>
            <a:off x="1719580" y="3390265"/>
            <a:ext cx="980440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solidFill>
                  <a:schemeClr val="accent2"/>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1" lang="en-US" altLang="zh-CN" sz="2600" b="1" i="0" u="none" strike="noStrike" kern="0" cap="none" spc="0" normalizeH="0" baseline="0" noProof="0" dirty="0" err="1">
                <a:ln>
                  <a:noFill/>
                </a:ln>
                <a:solidFill>
                  <a:srgbClr val="0000FF"/>
                </a:solidFill>
                <a:effectLst/>
                <a:uLnTx/>
                <a:uFillTx/>
                <a:latin typeface="Times New Roman" panose="02020603050405020304" pitchFamily="18" charset="0"/>
                <a:ea typeface="宋体" panose="02010600030101010101" pitchFamily="2" charset="-122"/>
                <a:cs typeface="+mn-cs"/>
                <a:sym typeface="+mn-ea"/>
              </a:rPr>
              <a:t>typedef</a:t>
            </a:r>
            <a:r>
              <a:rPr kumimoji="1" lang="en-US" altLang="zh-CN" sz="26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sym typeface="+mn-ea"/>
              </a:rPr>
              <a:t> </a:t>
            </a:r>
            <a:r>
              <a:rPr kumimoji="1" lang="en-US" altLang="zh-CN" sz="2600" b="1" i="0" u="none" strike="noStrike" kern="0" cap="none" spc="0" normalizeH="0" baseline="0" noProof="0" dirty="0" err="1">
                <a:ln>
                  <a:noFill/>
                </a:ln>
                <a:solidFill>
                  <a:srgbClr val="0000FF"/>
                </a:solidFill>
                <a:effectLst/>
                <a:uLnTx/>
                <a:uFillTx/>
                <a:latin typeface="Times New Roman" panose="02020603050405020304" pitchFamily="18" charset="0"/>
                <a:ea typeface="宋体" panose="02010600030101010101" pitchFamily="2" charset="-122"/>
                <a:cs typeface="+mn-cs"/>
                <a:sym typeface="+mn-ea"/>
              </a:rPr>
              <a:t>struct</a:t>
            </a:r>
            <a:r>
              <a:rPr kumimoji="1" lang="en-US" altLang="zh-CN" sz="26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sym typeface="+mn-ea"/>
              </a:rPr>
              <a:t>{</a:t>
            </a:r>
            <a:endParaRPr kumimoji="1" lang="en-US" altLang="zh-CN" sz="26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sym typeface="+mn-ea"/>
            </a:endParaRPr>
          </a:p>
          <a:p>
            <a:pPr marL="0" marR="0" lvl="0" indent="0" algn="l" defTabSz="914400" rtl="0" eaLnBrk="1" fontAlgn="auto" latinLnBrk="0" hangingPunct="1">
              <a:lnSpc>
                <a:spcPct val="120000"/>
              </a:lnSpc>
              <a:spcBef>
                <a:spcPct val="35000"/>
              </a:spcBef>
              <a:spcAft>
                <a:spcPts val="0"/>
              </a:spcAft>
              <a:buClrTx/>
              <a:buSzTx/>
              <a:buFontTx/>
              <a:buNone/>
              <a:defRPr/>
            </a:pPr>
            <a:r>
              <a:rPr kumimoji="1" lang="en-US" altLang="zh-CN" sz="26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sym typeface="+mn-ea"/>
              </a:rPr>
              <a:t>    char  *ch;</a:t>
            </a:r>
            <a:r>
              <a:rPr kumimoji="1" lang="zh-CN" altLang="en-US" sz="26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sym typeface="+mn-ea"/>
              </a:rPr>
              <a:t>      </a:t>
            </a:r>
            <a:r>
              <a:rPr lang="en-US" altLang="zh-CN" sz="2600" b="1" kern="0" noProof="0" dirty="0">
                <a:ln>
                  <a:noFill/>
                </a:ln>
                <a:solidFill>
                  <a:srgbClr val="0000CC"/>
                </a:solidFill>
                <a:effectLst/>
                <a:uLnTx/>
                <a:uFillTx/>
                <a:latin typeface="楷体_GB2312" pitchFamily="49" charset="-122"/>
                <a:ea typeface="楷体_GB2312" pitchFamily="49" charset="-122"/>
                <a:sym typeface="+mn-ea"/>
              </a:rPr>
              <a:t>// </a:t>
            </a:r>
            <a:r>
              <a:rPr lang="zh-CN" altLang="en-US" sz="2600" b="1" kern="0" noProof="0" dirty="0">
                <a:ln>
                  <a:noFill/>
                </a:ln>
                <a:solidFill>
                  <a:srgbClr val="0000CC"/>
                </a:solidFill>
                <a:effectLst/>
                <a:uLnTx/>
                <a:uFillTx/>
                <a:latin typeface="楷体_GB2312" pitchFamily="49" charset="-122"/>
                <a:ea typeface="楷体_GB2312" pitchFamily="49" charset="-122"/>
                <a:sym typeface="+mn-ea"/>
              </a:rPr>
              <a:t>若非空串</a:t>
            </a:r>
            <a:r>
              <a:rPr lang="en-US" altLang="zh-CN" sz="2600" b="1" kern="0" noProof="0" dirty="0">
                <a:ln>
                  <a:noFill/>
                </a:ln>
                <a:solidFill>
                  <a:srgbClr val="0000CC"/>
                </a:solidFill>
                <a:effectLst/>
                <a:uLnTx/>
                <a:uFillTx/>
                <a:latin typeface="楷体_GB2312" pitchFamily="49" charset="-122"/>
                <a:ea typeface="楷体_GB2312" pitchFamily="49" charset="-122"/>
                <a:sym typeface="+mn-ea"/>
              </a:rPr>
              <a:t>,</a:t>
            </a:r>
            <a:r>
              <a:rPr lang="zh-CN" altLang="en-US" sz="2600" b="1" kern="0" noProof="0" dirty="0">
                <a:ln>
                  <a:noFill/>
                </a:ln>
                <a:solidFill>
                  <a:srgbClr val="0000CC"/>
                </a:solidFill>
                <a:effectLst/>
                <a:uLnTx/>
                <a:uFillTx/>
                <a:latin typeface="楷体_GB2312" pitchFamily="49" charset="-122"/>
                <a:ea typeface="楷体_GB2312" pitchFamily="49" charset="-122"/>
                <a:sym typeface="+mn-ea"/>
              </a:rPr>
              <a:t>按串长分配空间；否则 </a:t>
            </a:r>
            <a:r>
              <a:rPr lang="en-US" altLang="zh-CN" sz="2600" b="1" kern="0" noProof="0" dirty="0" err="1">
                <a:ln>
                  <a:noFill/>
                </a:ln>
                <a:solidFill>
                  <a:srgbClr val="0000CC"/>
                </a:solidFill>
                <a:effectLst/>
                <a:uLnTx/>
                <a:uFillTx/>
                <a:latin typeface="楷体_GB2312" pitchFamily="49" charset="-122"/>
                <a:ea typeface="楷体_GB2312" pitchFamily="49" charset="-122"/>
                <a:sym typeface="+mn-ea"/>
              </a:rPr>
              <a:t>ch</a:t>
            </a:r>
            <a:r>
              <a:rPr lang="en-US" altLang="zh-CN" sz="2600" b="1" kern="0" noProof="0" dirty="0">
                <a:ln>
                  <a:noFill/>
                </a:ln>
                <a:solidFill>
                  <a:srgbClr val="0000CC"/>
                </a:solidFill>
                <a:effectLst/>
                <a:uLnTx/>
                <a:uFillTx/>
                <a:latin typeface="楷体_GB2312" pitchFamily="49" charset="-122"/>
                <a:ea typeface="楷体_GB2312" pitchFamily="49" charset="-122"/>
                <a:sym typeface="+mn-ea"/>
              </a:rPr>
              <a:t> = NULL</a:t>
            </a:r>
            <a:r>
              <a:rPr kumimoji="1" lang="zh-CN" altLang="en-US" sz="26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sym typeface="+mn-ea"/>
              </a:rPr>
              <a:t>     </a:t>
            </a:r>
            <a:endParaRPr kumimoji="1" lang="zh-CN" altLang="en-US" sz="26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sym typeface="+mn-ea"/>
            </a:endParaRPr>
          </a:p>
          <a:p>
            <a:pPr marL="0" marR="0" lvl="0" indent="0" algn="l" defTabSz="914400" rtl="0" eaLnBrk="1" fontAlgn="auto" latinLnBrk="0" hangingPunct="1">
              <a:lnSpc>
                <a:spcPct val="120000"/>
              </a:lnSpc>
              <a:spcBef>
                <a:spcPct val="35000"/>
              </a:spcBef>
              <a:spcAft>
                <a:spcPts val="0"/>
              </a:spcAft>
              <a:buClrTx/>
              <a:buSzTx/>
              <a:buFontTx/>
              <a:buNone/>
              <a:defRPr/>
            </a:pPr>
            <a:r>
              <a:rPr kumimoji="1" lang="en-US" altLang="zh-CN" sz="26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sym typeface="+mn-ea"/>
              </a:rPr>
              <a:t>    </a:t>
            </a:r>
            <a:r>
              <a:rPr kumimoji="1" lang="en-US" altLang="zh-CN" sz="2600" b="1" kern="0" noProof="0" dirty="0">
                <a:ln>
                  <a:noFill/>
                </a:ln>
                <a:solidFill>
                  <a:srgbClr val="0000FF"/>
                </a:solidFill>
                <a:effectLst/>
                <a:uLnTx/>
                <a:uFillTx/>
                <a:latin typeface="Times New Roman" panose="02020603050405020304" pitchFamily="18" charset="0"/>
                <a:sym typeface="+mn-ea"/>
              </a:rPr>
              <a:t>int  length; </a:t>
            </a:r>
            <a:r>
              <a:rPr lang="en-US" altLang="zh-CN" sz="2600" b="1" kern="0" noProof="0" dirty="0">
                <a:ln>
                  <a:noFill/>
                </a:ln>
                <a:solidFill>
                  <a:sysClr val="windowText" lastClr="000000"/>
                </a:solidFill>
                <a:effectLst/>
                <a:uLnTx/>
                <a:uFillTx/>
                <a:latin typeface="宋体" panose="02010600030101010101" pitchFamily="2" charset="-122"/>
                <a:sym typeface="+mn-ea"/>
              </a:rPr>
              <a:t>  </a:t>
            </a:r>
            <a:r>
              <a:rPr lang="en-US" altLang="zh-CN" sz="2600" b="1" kern="0" noProof="0" dirty="0">
                <a:ln>
                  <a:noFill/>
                </a:ln>
                <a:solidFill>
                  <a:srgbClr val="0000CC"/>
                </a:solidFill>
                <a:effectLst/>
                <a:uLnTx/>
                <a:uFillTx/>
                <a:latin typeface="楷体_GB2312" pitchFamily="49" charset="-122"/>
                <a:ea typeface="楷体_GB2312" pitchFamily="49" charset="-122"/>
                <a:sym typeface="+mn-ea"/>
              </a:rPr>
              <a:t>//</a:t>
            </a:r>
            <a:r>
              <a:rPr lang="zh-CN" altLang="en-US" sz="2600" b="1" kern="0" noProof="0" dirty="0">
                <a:ln>
                  <a:noFill/>
                </a:ln>
                <a:solidFill>
                  <a:srgbClr val="0000CC"/>
                </a:solidFill>
                <a:effectLst/>
                <a:uLnTx/>
                <a:uFillTx/>
                <a:latin typeface="楷体_GB2312" pitchFamily="49" charset="-122"/>
                <a:ea typeface="楷体_GB2312" pitchFamily="49" charset="-122"/>
                <a:sym typeface="+mn-ea"/>
              </a:rPr>
              <a:t>串长度</a:t>
            </a:r>
            <a:endParaRPr kumimoji="1" lang="zh-CN" altLang="en-US" sz="26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sym typeface="+mn-ea"/>
            </a:endParaRPr>
          </a:p>
          <a:p>
            <a:pPr marL="0" marR="0" lvl="0" indent="0" algn="l" defTabSz="914400" rtl="0" eaLnBrk="1" fontAlgn="auto" latinLnBrk="0" hangingPunct="1">
              <a:lnSpc>
                <a:spcPct val="120000"/>
              </a:lnSpc>
              <a:spcBef>
                <a:spcPct val="35000"/>
              </a:spcBef>
              <a:spcAft>
                <a:spcPts val="0"/>
              </a:spcAft>
              <a:buClrTx/>
              <a:buSzTx/>
              <a:buFontTx/>
              <a:buNone/>
              <a:defRPr/>
            </a:pPr>
            <a:r>
              <a:rPr kumimoji="1" lang="en-US" altLang="zh-CN" sz="26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sym typeface="+mn-ea"/>
              </a:rPr>
              <a:t>}H</a:t>
            </a:r>
            <a:r>
              <a:rPr kumimoji="1" lang="en-US" altLang="zh-CN" sz="2600" b="1" i="0" u="none" strike="noStrike" kern="0" cap="none" spc="0" normalizeH="0" baseline="0" noProof="0" dirty="0" err="1">
                <a:ln>
                  <a:noFill/>
                </a:ln>
                <a:solidFill>
                  <a:srgbClr val="0000FF"/>
                </a:solidFill>
                <a:effectLst/>
                <a:uLnTx/>
                <a:uFillTx/>
                <a:latin typeface="Times New Roman" panose="02020603050405020304" pitchFamily="18" charset="0"/>
                <a:ea typeface="宋体" panose="02010600030101010101" pitchFamily="2" charset="-122"/>
                <a:cs typeface="+mn-cs"/>
                <a:sym typeface="+mn-ea"/>
              </a:rPr>
              <a:t>String</a:t>
            </a:r>
            <a:r>
              <a:rPr kumimoji="0" lang="zh-CN" altLang="en-US" sz="2600" b="1" i="0" u="none" strike="noStrike" kern="0" cap="none" spc="0" normalizeH="0" baseline="0" noProof="0" dirty="0">
                <a:ln>
                  <a:noFill/>
                </a:ln>
                <a:solidFill>
                  <a:srgbClr val="0000FF"/>
                </a:solidFill>
                <a:effectLst/>
                <a:uLnTx/>
                <a:uFillTx/>
                <a:latin typeface="宋体" panose="02010600030101010101" pitchFamily="2" charset="-122"/>
                <a:ea typeface="宋体" panose="02010600030101010101" pitchFamily="2" charset="-122"/>
                <a:cs typeface="+mn-cs"/>
                <a:sym typeface="+mn-ea"/>
              </a:rPr>
              <a:t>；</a:t>
            </a:r>
            <a:endParaRPr kumimoji="0" lang="zh-CN" altLang="en-US" sz="2600" b="1" i="0" u="none" strike="noStrike" kern="0" cap="none" spc="0" normalizeH="0" baseline="0" noProof="0" dirty="0">
              <a:ln>
                <a:noFill/>
              </a:ln>
              <a:solidFill>
                <a:srgbClr val="0000FF"/>
              </a:solidFill>
              <a:effectLst/>
              <a:uLnTx/>
              <a:uFillTx/>
              <a:latin typeface="宋体" panose="02010600030101010101" pitchFamily="2" charset="-122"/>
              <a:ea typeface="宋体" panose="02010600030101010101" pitchFamily="2" charset="-122"/>
              <a:cs typeface="+mn-cs"/>
              <a:sym typeface="+mn-ea"/>
            </a:endParaRPr>
          </a:p>
        </p:txBody>
      </p:sp>
      <p:sp>
        <p:nvSpPr>
          <p:cNvPr id="35" name="标题 5"/>
          <p:cNvSpPr txBox="1"/>
          <p:nvPr/>
        </p:nvSpPr>
        <p:spPr>
          <a:xfrm>
            <a:off x="1981200" y="160338"/>
            <a:ext cx="7467600" cy="561975"/>
          </a:xfrm>
          <a:prstGeom prst="rect">
            <a:avLst/>
          </a:prstGeom>
        </p:spPr>
        <p:txBody>
          <a:bodyPr anchor="b">
            <a:normAutofit fontScale="9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4.2  </a:t>
            </a:r>
            <a:r>
              <a:rPr lang="zh-CN" altLang="en-US" b="1" dirty="0"/>
              <a:t>串</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的类型定义、存储结构及其运算</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981200" y="765810"/>
            <a:ext cx="8831580" cy="17280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0000"/>
              </a:lnSpc>
              <a:spcBef>
                <a:spcPct val="0"/>
              </a:spcBef>
              <a:spcAft>
                <a:spcPct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4</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altLang="en-US"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串的链式存储</a:t>
            </a:r>
            <a:endPar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a:p>
            <a:pPr marL="0" marR="0" lvl="0" indent="0" algn="l" defTabSz="914400" rtl="0" eaLnBrk="0" fontAlgn="base" latinLnBrk="0" hangingPunct="0">
              <a:lnSpc>
                <a:spcPct val="120000"/>
              </a:lnSpc>
              <a:spcBef>
                <a:spcPct val="0"/>
              </a:spcBef>
              <a:spcAft>
                <a:spcPct val="0"/>
              </a:spcAft>
              <a:buClr>
                <a:srgbClr val="FF3300"/>
              </a:buClr>
              <a:buSzTx/>
              <a:defRPr/>
            </a:pPr>
            <a:r>
              <a:rPr lang="zh-CN" altLang="en-US" b="1" dirty="0" smtClean="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        </a:t>
            </a:r>
            <a:r>
              <a:rPr lang="zh-CN" altLang="en-US" sz="2600" b="1" dirty="0">
                <a:solidFill>
                  <a:srgbClr val="000000"/>
                </a:solidFill>
                <a:latin typeface="华文楷体" panose="02010600040101010101" pitchFamily="2" charset="-122"/>
                <a:ea typeface="华文楷体" panose="02010600040101010101" pitchFamily="2" charset="-122"/>
                <a:sym typeface="+mn-ea"/>
              </a:rPr>
              <a:t>由于串结构中每个数据元素为一个字符，所以最直接的链式存储结构是</a:t>
            </a:r>
            <a:r>
              <a:rPr lang="zh-CN" altLang="en-US" sz="2600" b="1" dirty="0">
                <a:solidFill>
                  <a:srgbClr val="FF0000"/>
                </a:solidFill>
                <a:latin typeface="华文楷体" panose="02010600040101010101" pitchFamily="2" charset="-122"/>
                <a:ea typeface="华文楷体" panose="02010600040101010101" pitchFamily="2" charset="-122"/>
                <a:sym typeface="+mn-ea"/>
              </a:rPr>
              <a:t>每个结点的数据域存放一个字符</a:t>
            </a:r>
            <a:r>
              <a:rPr lang="zh-CN" altLang="en-US" sz="2600" b="1" dirty="0">
                <a:solidFill>
                  <a:srgbClr val="000000"/>
                </a:solidFill>
                <a:latin typeface="华文楷体" panose="02010600040101010101" pitchFamily="2" charset="-122"/>
                <a:ea typeface="华文楷体" panose="02010600040101010101" pitchFamily="2" charset="-122"/>
                <a:sym typeface="+mn-ea"/>
              </a:rPr>
              <a:t>。</a:t>
            </a:r>
            <a:endParaRPr lang="en-US" altLang="zh-CN" sz="2600" dirty="0">
              <a:solidFill>
                <a:srgbClr val="000000"/>
              </a:solidFill>
              <a:latin typeface="宋体" panose="02010600030101010101" pitchFamily="2" charset="-122"/>
            </a:endParaRPr>
          </a:p>
          <a:p>
            <a:pPr marL="0" marR="0" lvl="0" indent="0" algn="l" defTabSz="914400" rtl="0" eaLnBrk="0" fontAlgn="base" latinLnBrk="0" hangingPunct="0">
              <a:lnSpc>
                <a:spcPct val="120000"/>
              </a:lnSpc>
              <a:spcBef>
                <a:spcPct val="0"/>
              </a:spcBef>
              <a:spcAft>
                <a:spcPct val="0"/>
              </a:spcAft>
              <a:buClr>
                <a:srgbClr val="FF3300"/>
              </a:buClr>
              <a:buSzTx/>
              <a:defRPr/>
            </a:pPr>
            <a:endParaRPr lang="zh-CN" altLang="en-US" sz="2600" b="1" dirty="0">
              <a:solidFill>
                <a:srgbClr val="003366"/>
              </a:solidFill>
              <a:latin typeface="华文楷体" panose="02010600040101010101" pitchFamily="2" charset="-122"/>
              <a:ea typeface="华文楷体" panose="02010600040101010101" pitchFamily="2" charset="-122"/>
              <a:cs typeface="华文楷体" panose="02010600040101010101" pitchFamily="2" charset="-122"/>
            </a:endParaRPr>
          </a:p>
          <a:p>
            <a:pPr marL="342900" marR="0" lvl="0" indent="-342900" algn="l" defTabSz="914400" rtl="0" eaLnBrk="0" fontAlgn="base" latinLnBrk="0" hangingPunct="0">
              <a:lnSpc>
                <a:spcPct val="120000"/>
              </a:lnSpc>
              <a:spcBef>
                <a:spcPct val="0"/>
              </a:spcBef>
              <a:spcAft>
                <a:spcPct val="0"/>
              </a:spcAft>
              <a:buClr>
                <a:srgbClr val="FF3300"/>
              </a:buClr>
              <a:buSzTx/>
              <a:buFont typeface="Wingdings" panose="05000000000000000000" pitchFamily="2" charset="2"/>
              <a:buChar char="Ø"/>
              <a:defRPr/>
            </a:pPr>
            <a:endParaRPr kumimoji="0" lang="zh-CN" altLang="zh-CN" b="1" i="0" u="none" strike="noStrike" kern="1200" cap="none" spc="0" normalizeH="0" baseline="0" noProof="0" dirty="0" smtClean="0">
              <a:ln>
                <a:noFill/>
              </a:ln>
              <a:solidFill>
                <a:srgbClr val="0000CC"/>
              </a:solidFill>
              <a:effectLst/>
              <a:uLnTx/>
              <a:uFillTx/>
              <a:latin typeface="华文楷体" panose="02010600040101010101" pitchFamily="2" charset="-122"/>
              <a:ea typeface="华文楷体" panose="02010600040101010101" pitchFamily="2" charset="-122"/>
              <a:cs typeface="+mn-cs"/>
            </a:endParaRPr>
          </a:p>
          <a:p>
            <a:pPr marL="457200" marR="0" lvl="1" indent="0" algn="l" defTabSz="914400" rtl="0" eaLnBrk="0" fontAlgn="base" latinLnBrk="0" hangingPunct="0">
              <a:lnSpc>
                <a:spcPct val="120000"/>
              </a:lnSpc>
              <a:spcBef>
                <a:spcPct val="0"/>
              </a:spcBef>
              <a:spcAft>
                <a:spcPct val="0"/>
              </a:spcAft>
              <a:buClrTx/>
              <a:buSzTx/>
              <a:buFontTx/>
              <a:buNone/>
              <a:defRPr/>
            </a:pPr>
            <a:endParaRPr kumimoji="0" lang="zh-CN" altLang="zh-CN"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
        <p:nvSpPr>
          <p:cNvPr id="35" name="标题 5"/>
          <p:cNvSpPr txBox="1"/>
          <p:nvPr/>
        </p:nvSpPr>
        <p:spPr>
          <a:xfrm>
            <a:off x="1981200" y="160338"/>
            <a:ext cx="7467600" cy="561975"/>
          </a:xfrm>
          <a:prstGeom prst="rect">
            <a:avLst/>
          </a:prstGeom>
        </p:spPr>
        <p:txBody>
          <a:bodyPr anchor="b">
            <a:normAutofit fontScale="9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4.2  </a:t>
            </a:r>
            <a:r>
              <a:rPr lang="zh-CN" altLang="en-US" b="1" dirty="0"/>
              <a:t>串</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的类型定义、存储结构及其运算</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grpSp>
        <p:nvGrpSpPr>
          <p:cNvPr id="22" name="组合 21"/>
          <p:cNvGrpSpPr/>
          <p:nvPr/>
        </p:nvGrpSpPr>
        <p:grpSpPr>
          <a:xfrm>
            <a:off x="1941830" y="2499360"/>
            <a:ext cx="8674100" cy="680720"/>
            <a:chOff x="3058" y="3936"/>
            <a:chExt cx="13660" cy="1072"/>
          </a:xfrm>
        </p:grpSpPr>
        <p:sp>
          <p:nvSpPr>
            <p:cNvPr id="62" name="Line 27"/>
            <p:cNvSpPr>
              <a:spLocks noChangeShapeType="1"/>
            </p:cNvSpPr>
            <p:nvPr/>
          </p:nvSpPr>
          <p:spPr bwMode="auto">
            <a:xfrm>
              <a:off x="14791" y="4391"/>
              <a:ext cx="808" cy="0"/>
            </a:xfrm>
            <a:prstGeom prst="line">
              <a:avLst/>
            </a:prstGeom>
            <a:noFill/>
            <a:ln w="28575">
              <a:solidFill>
                <a:srgbClr val="000000"/>
              </a:solidFill>
              <a:round/>
              <a:tailEnd type="triangle" w="sm" len="sm"/>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nvGrpSpPr>
            <p:cNvPr id="21" name="组合 20"/>
            <p:cNvGrpSpPr/>
            <p:nvPr/>
          </p:nvGrpSpPr>
          <p:grpSpPr>
            <a:xfrm>
              <a:off x="3058" y="3936"/>
              <a:ext cx="13660" cy="1072"/>
              <a:chOff x="3058" y="3936"/>
              <a:chExt cx="13660" cy="1072"/>
            </a:xfrm>
          </p:grpSpPr>
          <p:grpSp>
            <p:nvGrpSpPr>
              <p:cNvPr id="38916" name="Group 3"/>
              <p:cNvGrpSpPr/>
              <p:nvPr/>
            </p:nvGrpSpPr>
            <p:grpSpPr>
              <a:xfrm>
                <a:off x="3058" y="3936"/>
                <a:ext cx="13660" cy="1073"/>
                <a:chOff x="576" y="2126"/>
                <a:chExt cx="5464" cy="429"/>
              </a:xfrm>
            </p:grpSpPr>
            <p:sp>
              <p:nvSpPr>
                <p:cNvPr id="32" name="Text Box 4"/>
                <p:cNvSpPr txBox="1">
                  <a:spLocks noChangeArrowheads="1"/>
                </p:cNvSpPr>
                <p:nvPr/>
              </p:nvSpPr>
              <p:spPr bwMode="auto">
                <a:xfrm>
                  <a:off x="1749" y="2171"/>
                  <a:ext cx="429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lstStyle/>
                <a:p>
                  <a:pPr marR="0" algn="just" defTabSz="914400" fontAlgn="auto">
                    <a:lnSpc>
                      <a:spcPct val="80000"/>
                    </a:lnSpc>
                    <a:spcAft>
                      <a:spcPts val="0"/>
                    </a:spcAft>
                    <a:buClrTx/>
                    <a:buSzTx/>
                    <a:buFontTx/>
                    <a:buNone/>
                    <a:defRPr/>
                  </a:pPr>
                  <a:r>
                    <a:rPr kumimoji="0" lang="en-US" altLang="zh-CN" sz="2800" b="1" kern="0" cap="none" spc="0" normalizeH="0" baseline="0" noProof="0" dirty="0">
                      <a:solidFill>
                        <a:srgbClr val="3333FF"/>
                      </a:solidFill>
                      <a:latin typeface="宋体" panose="02010600030101010101" pitchFamily="2" charset="-122"/>
                      <a:ea typeface="宋体" panose="02010600030101010101" pitchFamily="2" charset="-122"/>
                      <a:cs typeface="+mn-cs"/>
                    </a:rPr>
                    <a:t>a    </a:t>
                  </a:r>
                  <a:r>
                    <a:rPr kumimoji="0" lang="en-US" altLang="zh-CN" sz="900" b="1" kern="0" cap="none" spc="0" normalizeH="0" baseline="0" noProof="0" dirty="0">
                      <a:solidFill>
                        <a:srgbClr val="3333FF"/>
                      </a:solidFill>
                      <a:latin typeface="宋体" panose="02010600030101010101" pitchFamily="2" charset="-122"/>
                      <a:ea typeface="宋体" panose="02010600030101010101" pitchFamily="2" charset="-122"/>
                      <a:cs typeface="+mn-cs"/>
                    </a:rPr>
                    <a:t>  </a:t>
                  </a:r>
                  <a:r>
                    <a:rPr kumimoji="0" lang="en-US" altLang="zh-CN" sz="2800" b="1" kern="0" cap="none" spc="0" normalizeH="0" baseline="0" noProof="0" dirty="0">
                      <a:solidFill>
                        <a:srgbClr val="3333FF"/>
                      </a:solidFill>
                      <a:latin typeface="宋体" panose="02010600030101010101" pitchFamily="2" charset="-122"/>
                      <a:ea typeface="宋体" panose="02010600030101010101" pitchFamily="2" charset="-122"/>
                      <a:cs typeface="+mn-cs"/>
                    </a:rPr>
                    <a:t>b   </a:t>
                  </a:r>
                  <a:r>
                    <a:rPr kumimoji="0" lang="en-US" altLang="zh-CN" sz="1000" b="1" kern="0" cap="none" spc="0" normalizeH="0" baseline="0" noProof="0" dirty="0">
                      <a:solidFill>
                        <a:srgbClr val="3333FF"/>
                      </a:solidFill>
                      <a:latin typeface="宋体" panose="02010600030101010101" pitchFamily="2" charset="-122"/>
                      <a:ea typeface="宋体" panose="02010600030101010101" pitchFamily="2" charset="-122"/>
                      <a:cs typeface="+mn-cs"/>
                    </a:rPr>
                    <a:t>  </a:t>
                  </a:r>
                  <a:r>
                    <a:rPr kumimoji="0" lang="en-US" altLang="zh-CN" sz="2800" b="1" kern="0" cap="none" spc="0" normalizeH="0" baseline="0" noProof="0" dirty="0">
                      <a:solidFill>
                        <a:srgbClr val="3333FF"/>
                      </a:solidFill>
                      <a:latin typeface="宋体" panose="02010600030101010101" pitchFamily="2" charset="-122"/>
                      <a:ea typeface="宋体" panose="02010600030101010101" pitchFamily="2" charset="-122"/>
                      <a:cs typeface="+mn-cs"/>
                    </a:rPr>
                    <a:t> c   </a:t>
                  </a:r>
                  <a:r>
                    <a:rPr kumimoji="0" lang="en-US" altLang="zh-CN" sz="1000" b="1" kern="0" cap="none" spc="0" normalizeH="0" baseline="0" noProof="0" dirty="0">
                      <a:solidFill>
                        <a:srgbClr val="3333FF"/>
                      </a:solidFill>
                      <a:latin typeface="宋体" panose="02010600030101010101" pitchFamily="2" charset="-122"/>
                      <a:ea typeface="宋体" panose="02010600030101010101" pitchFamily="2" charset="-122"/>
                      <a:cs typeface="+mn-cs"/>
                    </a:rPr>
                    <a:t>    </a:t>
                  </a:r>
                  <a:r>
                    <a:rPr kumimoji="0" lang="en-US" altLang="zh-CN" sz="2800" b="1" kern="0" cap="none" spc="0" normalizeH="0" baseline="0" noProof="0" dirty="0">
                      <a:solidFill>
                        <a:srgbClr val="3333FF"/>
                      </a:solidFill>
                      <a:latin typeface="宋体" panose="02010600030101010101" pitchFamily="2" charset="-122"/>
                      <a:ea typeface="宋体" panose="02010600030101010101" pitchFamily="2" charset="-122"/>
                      <a:cs typeface="+mn-cs"/>
                    </a:rPr>
                    <a:t>d     e   </a:t>
                  </a:r>
                  <a:r>
                    <a:rPr kumimoji="0" lang="en-US" altLang="zh-CN" sz="1000" b="1" kern="0" cap="none" spc="0" normalizeH="0" baseline="0" noProof="0" dirty="0">
                      <a:solidFill>
                        <a:srgbClr val="3333FF"/>
                      </a:solidFill>
                      <a:latin typeface="宋体" panose="02010600030101010101" pitchFamily="2" charset="-122"/>
                      <a:ea typeface="宋体" panose="02010600030101010101" pitchFamily="2" charset="-122"/>
                      <a:cs typeface="+mn-cs"/>
                    </a:rPr>
                    <a:t> </a:t>
                  </a:r>
                  <a:r>
                    <a:rPr kumimoji="0" lang="en-US" altLang="zh-CN" sz="2800" b="1" kern="0" cap="none" spc="0" normalizeH="0" baseline="0" noProof="0" dirty="0">
                      <a:solidFill>
                        <a:srgbClr val="3333FF"/>
                      </a:solidFill>
                      <a:latin typeface="宋体" panose="02010600030101010101" pitchFamily="2" charset="-122"/>
                      <a:ea typeface="宋体" panose="02010600030101010101" pitchFamily="2" charset="-122"/>
                      <a:cs typeface="+mn-cs"/>
                    </a:rPr>
                    <a:t> f     g</a:t>
                  </a:r>
                  <a:r>
                    <a:rPr kumimoji="0" lang="en-US" altLang="zh-CN" sz="900" b="1" kern="0" cap="none" spc="0" normalizeH="0" baseline="0" noProof="0" dirty="0">
                      <a:solidFill>
                        <a:srgbClr val="3333FF"/>
                      </a:solidFill>
                      <a:latin typeface="宋体" panose="02010600030101010101" pitchFamily="2" charset="-122"/>
                      <a:ea typeface="宋体" panose="02010600030101010101" pitchFamily="2" charset="-122"/>
                      <a:cs typeface="+mn-cs"/>
                    </a:rPr>
                    <a:t> </a:t>
                  </a:r>
                  <a:endParaRPr kumimoji="0" lang="en-US" altLang="zh-CN" sz="2800" b="1" kern="0" cap="none" spc="0" normalizeH="0" baseline="0" noProof="0" dirty="0">
                    <a:solidFill>
                      <a:srgbClr val="3333FF"/>
                    </a:solidFill>
                    <a:latin typeface="宋体" panose="02010600030101010101" pitchFamily="2" charset="-122"/>
                    <a:ea typeface="宋体" panose="02010600030101010101" pitchFamily="2" charset="-122"/>
                    <a:cs typeface="+mn-cs"/>
                  </a:endParaRPr>
                </a:p>
              </p:txBody>
            </p:sp>
            <p:sp>
              <p:nvSpPr>
                <p:cNvPr id="33" name="Text Box 5"/>
                <p:cNvSpPr txBox="1">
                  <a:spLocks noChangeArrowheads="1"/>
                </p:cNvSpPr>
                <p:nvPr/>
              </p:nvSpPr>
              <p:spPr bwMode="auto">
                <a:xfrm>
                  <a:off x="576" y="2126"/>
                  <a:ext cx="507"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a:lstStyle/>
                <a:p>
                  <a:pPr marR="0" algn="just" defTabSz="914400" fontAlgn="auto">
                    <a:lnSpc>
                      <a:spcPct val="80000"/>
                    </a:lnSpc>
                    <a:spcAft>
                      <a:spcPts val="0"/>
                    </a:spcAft>
                    <a:buClrTx/>
                    <a:buSzTx/>
                    <a:buFontTx/>
                    <a:buNone/>
                    <a:defRPr/>
                  </a:pPr>
                  <a:r>
                    <a:rPr kumimoji="0" lang="en-US" altLang="zh-CN" sz="4400" b="1" kern="0" cap="none" spc="0" normalizeH="0" baseline="0" noProof="0" dirty="0">
                      <a:solidFill>
                        <a:sysClr val="windowText" lastClr="000000"/>
                      </a:solidFill>
                      <a:latin typeface="宋体" panose="02010600030101010101" pitchFamily="2" charset="-122"/>
                      <a:ea typeface="宋体" panose="02010600030101010101" pitchFamily="2" charset="-122"/>
                      <a:cs typeface="+mn-cs"/>
                    </a:rPr>
                    <a:t>S</a:t>
                  </a:r>
                  <a:endParaRPr kumimoji="0" lang="en-US" altLang="zh-CN" sz="4400" b="1" kern="0" cap="none" spc="0" normalizeH="0" baseline="0" noProof="0" dirty="0">
                    <a:solidFill>
                      <a:sysClr val="windowText" lastClr="000000"/>
                    </a:solidFill>
                    <a:latin typeface="宋体" panose="02010600030101010101" pitchFamily="2" charset="-122"/>
                    <a:ea typeface="宋体" panose="02010600030101010101" pitchFamily="2" charset="-122"/>
                    <a:cs typeface="+mn-cs"/>
                  </a:endParaRPr>
                </a:p>
              </p:txBody>
            </p:sp>
            <p:grpSp>
              <p:nvGrpSpPr>
                <p:cNvPr id="38923" name="Group 6"/>
                <p:cNvGrpSpPr/>
                <p:nvPr/>
              </p:nvGrpSpPr>
              <p:grpSpPr>
                <a:xfrm>
                  <a:off x="799" y="2162"/>
                  <a:ext cx="4594" cy="299"/>
                  <a:chOff x="735" y="2736"/>
                  <a:chExt cx="2726" cy="106"/>
                </a:xfrm>
              </p:grpSpPr>
              <p:sp>
                <p:nvSpPr>
                  <p:cNvPr id="3" name="Rectangle 7"/>
                  <p:cNvSpPr>
                    <a:spLocks noChangeArrowheads="1"/>
                  </p:cNvSpPr>
                  <p:nvPr/>
                </p:nvSpPr>
                <p:spPr bwMode="auto">
                  <a:xfrm>
                    <a:off x="922" y="2746"/>
                    <a:ext cx="240" cy="96"/>
                  </a:xfrm>
                  <a:prstGeom prst="rect">
                    <a:avLst/>
                  </a:prstGeom>
                  <a:noFill/>
                  <a:ln w="28575">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36" name="Line 8"/>
                  <p:cNvSpPr>
                    <a:spLocks noChangeShapeType="1"/>
                  </p:cNvSpPr>
                  <p:nvPr/>
                </p:nvSpPr>
                <p:spPr bwMode="auto">
                  <a:xfrm>
                    <a:off x="1041" y="2746"/>
                    <a:ext cx="0" cy="9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37" name="Rectangle 9"/>
                  <p:cNvSpPr>
                    <a:spLocks noChangeArrowheads="1"/>
                  </p:cNvSpPr>
                  <p:nvPr/>
                </p:nvSpPr>
                <p:spPr bwMode="auto">
                  <a:xfrm>
                    <a:off x="1306" y="2744"/>
                    <a:ext cx="240" cy="96"/>
                  </a:xfrm>
                  <a:prstGeom prst="rect">
                    <a:avLst/>
                  </a:prstGeom>
                  <a:noFill/>
                  <a:ln w="28575">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38" name="Line 10"/>
                  <p:cNvSpPr>
                    <a:spLocks noChangeShapeType="1"/>
                  </p:cNvSpPr>
                  <p:nvPr/>
                </p:nvSpPr>
                <p:spPr bwMode="auto">
                  <a:xfrm>
                    <a:off x="1425" y="2746"/>
                    <a:ext cx="0" cy="9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39" name="Rectangle 11"/>
                  <p:cNvSpPr>
                    <a:spLocks noChangeArrowheads="1"/>
                  </p:cNvSpPr>
                  <p:nvPr/>
                </p:nvSpPr>
                <p:spPr bwMode="auto">
                  <a:xfrm>
                    <a:off x="2074" y="2746"/>
                    <a:ext cx="240" cy="96"/>
                  </a:xfrm>
                  <a:prstGeom prst="rect">
                    <a:avLst/>
                  </a:prstGeom>
                  <a:noFill/>
                  <a:ln w="28575">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0" name="Line 12"/>
                  <p:cNvSpPr>
                    <a:spLocks noChangeShapeType="1"/>
                  </p:cNvSpPr>
                  <p:nvPr/>
                </p:nvSpPr>
                <p:spPr bwMode="auto">
                  <a:xfrm>
                    <a:off x="2193" y="2746"/>
                    <a:ext cx="0" cy="9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1" name="Line 13"/>
                  <p:cNvSpPr>
                    <a:spLocks noChangeShapeType="1"/>
                  </p:cNvSpPr>
                  <p:nvPr/>
                </p:nvSpPr>
                <p:spPr bwMode="auto">
                  <a:xfrm>
                    <a:off x="735" y="2794"/>
                    <a:ext cx="192" cy="0"/>
                  </a:xfrm>
                  <a:prstGeom prst="line">
                    <a:avLst/>
                  </a:prstGeom>
                  <a:noFill/>
                  <a:ln w="28575">
                    <a:solidFill>
                      <a:srgbClr val="000000"/>
                    </a:solidFill>
                    <a:round/>
                    <a:tailEnd type="triangle" w="sm" len="sm"/>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2" name="Line 14"/>
                  <p:cNvSpPr>
                    <a:spLocks noChangeShapeType="1"/>
                  </p:cNvSpPr>
                  <p:nvPr/>
                </p:nvSpPr>
                <p:spPr bwMode="auto">
                  <a:xfrm>
                    <a:off x="1114" y="2794"/>
                    <a:ext cx="192" cy="0"/>
                  </a:xfrm>
                  <a:prstGeom prst="line">
                    <a:avLst/>
                  </a:prstGeom>
                  <a:noFill/>
                  <a:ln w="28575">
                    <a:solidFill>
                      <a:srgbClr val="000000"/>
                    </a:solidFill>
                    <a:round/>
                    <a:tailEnd type="triangle" w="sm" len="sm"/>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3" name="Line 15"/>
                  <p:cNvSpPr>
                    <a:spLocks noChangeShapeType="1"/>
                  </p:cNvSpPr>
                  <p:nvPr/>
                </p:nvSpPr>
                <p:spPr bwMode="auto">
                  <a:xfrm>
                    <a:off x="1498" y="2794"/>
                    <a:ext cx="192" cy="0"/>
                  </a:xfrm>
                  <a:prstGeom prst="line">
                    <a:avLst/>
                  </a:prstGeom>
                  <a:noFill/>
                  <a:ln w="28575">
                    <a:solidFill>
                      <a:srgbClr val="000000"/>
                    </a:solidFill>
                    <a:round/>
                    <a:tailEnd type="triangle" w="sm" len="sm"/>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4" name="Line 16"/>
                  <p:cNvSpPr>
                    <a:spLocks noChangeShapeType="1"/>
                  </p:cNvSpPr>
                  <p:nvPr/>
                </p:nvSpPr>
                <p:spPr bwMode="auto">
                  <a:xfrm>
                    <a:off x="2266" y="2794"/>
                    <a:ext cx="192" cy="0"/>
                  </a:xfrm>
                  <a:prstGeom prst="line">
                    <a:avLst/>
                  </a:prstGeom>
                  <a:noFill/>
                  <a:ln w="28575">
                    <a:solidFill>
                      <a:srgbClr val="000000"/>
                    </a:solidFill>
                    <a:round/>
                    <a:tailEnd type="triangle" w="sm" len="sm"/>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5" name="Line 17"/>
                  <p:cNvSpPr>
                    <a:spLocks noChangeShapeType="1"/>
                  </p:cNvSpPr>
                  <p:nvPr/>
                </p:nvSpPr>
                <p:spPr bwMode="auto">
                  <a:xfrm flipH="1">
                    <a:off x="937" y="2766"/>
                    <a:ext cx="48" cy="48"/>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6" name="Line 18"/>
                  <p:cNvSpPr>
                    <a:spLocks noChangeShapeType="1"/>
                  </p:cNvSpPr>
                  <p:nvPr/>
                </p:nvSpPr>
                <p:spPr bwMode="auto">
                  <a:xfrm flipH="1">
                    <a:off x="978" y="2777"/>
                    <a:ext cx="47" cy="48"/>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7" name="Rectangle 19"/>
                  <p:cNvSpPr>
                    <a:spLocks noChangeArrowheads="1"/>
                  </p:cNvSpPr>
                  <p:nvPr/>
                </p:nvSpPr>
                <p:spPr bwMode="auto">
                  <a:xfrm>
                    <a:off x="2453" y="2746"/>
                    <a:ext cx="240" cy="96"/>
                  </a:xfrm>
                  <a:prstGeom prst="rect">
                    <a:avLst/>
                  </a:prstGeom>
                  <a:noFill/>
                  <a:ln w="28575">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8" name="Line 20"/>
                  <p:cNvSpPr>
                    <a:spLocks noChangeShapeType="1"/>
                  </p:cNvSpPr>
                  <p:nvPr/>
                </p:nvSpPr>
                <p:spPr bwMode="auto">
                  <a:xfrm>
                    <a:off x="2572" y="2746"/>
                    <a:ext cx="0" cy="9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9" name="Line 21"/>
                  <p:cNvSpPr>
                    <a:spLocks noChangeShapeType="1"/>
                  </p:cNvSpPr>
                  <p:nvPr/>
                </p:nvSpPr>
                <p:spPr bwMode="auto">
                  <a:xfrm>
                    <a:off x="2645" y="2794"/>
                    <a:ext cx="192" cy="0"/>
                  </a:xfrm>
                  <a:prstGeom prst="line">
                    <a:avLst/>
                  </a:prstGeom>
                  <a:noFill/>
                  <a:ln w="28575">
                    <a:solidFill>
                      <a:srgbClr val="000000"/>
                    </a:solidFill>
                    <a:round/>
                    <a:tailEnd type="triangle" w="sm" len="sm"/>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0" name="Rectangle 22"/>
                  <p:cNvSpPr>
                    <a:spLocks noChangeArrowheads="1"/>
                  </p:cNvSpPr>
                  <p:nvPr/>
                </p:nvSpPr>
                <p:spPr bwMode="auto">
                  <a:xfrm>
                    <a:off x="1690" y="2746"/>
                    <a:ext cx="240" cy="96"/>
                  </a:xfrm>
                  <a:prstGeom prst="rect">
                    <a:avLst/>
                  </a:prstGeom>
                  <a:noFill/>
                  <a:ln w="28575">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1" name="Line 23"/>
                  <p:cNvSpPr>
                    <a:spLocks noChangeShapeType="1"/>
                  </p:cNvSpPr>
                  <p:nvPr/>
                </p:nvSpPr>
                <p:spPr bwMode="auto">
                  <a:xfrm>
                    <a:off x="1809" y="2746"/>
                    <a:ext cx="0" cy="9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2" name="Line 24"/>
                  <p:cNvSpPr>
                    <a:spLocks noChangeShapeType="1"/>
                  </p:cNvSpPr>
                  <p:nvPr/>
                </p:nvSpPr>
                <p:spPr bwMode="auto">
                  <a:xfrm>
                    <a:off x="1882" y="2794"/>
                    <a:ext cx="192" cy="0"/>
                  </a:xfrm>
                  <a:prstGeom prst="line">
                    <a:avLst/>
                  </a:prstGeom>
                  <a:noFill/>
                  <a:ln w="28575">
                    <a:solidFill>
                      <a:srgbClr val="000000"/>
                    </a:solidFill>
                    <a:round/>
                    <a:tailEnd type="triangle" w="sm" len="sm"/>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3" name="Rectangle 25"/>
                  <p:cNvSpPr>
                    <a:spLocks noChangeArrowheads="1"/>
                  </p:cNvSpPr>
                  <p:nvPr/>
                </p:nvSpPr>
                <p:spPr bwMode="auto">
                  <a:xfrm>
                    <a:off x="2832" y="2741"/>
                    <a:ext cx="240" cy="96"/>
                  </a:xfrm>
                  <a:prstGeom prst="rect">
                    <a:avLst/>
                  </a:prstGeom>
                  <a:noFill/>
                  <a:ln w="28575">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4" name="Line 26"/>
                  <p:cNvSpPr>
                    <a:spLocks noChangeShapeType="1"/>
                  </p:cNvSpPr>
                  <p:nvPr/>
                </p:nvSpPr>
                <p:spPr bwMode="auto">
                  <a:xfrm>
                    <a:off x="2951" y="2736"/>
                    <a:ext cx="0" cy="9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5" name="Line 27"/>
                  <p:cNvSpPr>
                    <a:spLocks noChangeShapeType="1"/>
                  </p:cNvSpPr>
                  <p:nvPr/>
                </p:nvSpPr>
                <p:spPr bwMode="auto">
                  <a:xfrm>
                    <a:off x="3024" y="2784"/>
                    <a:ext cx="192" cy="0"/>
                  </a:xfrm>
                  <a:prstGeom prst="line">
                    <a:avLst/>
                  </a:prstGeom>
                  <a:noFill/>
                  <a:ln w="28575">
                    <a:solidFill>
                      <a:srgbClr val="000000"/>
                    </a:solidFill>
                    <a:round/>
                    <a:tailEnd type="triangle" w="sm" len="sm"/>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6" name="Rectangle 28"/>
                  <p:cNvSpPr>
                    <a:spLocks noChangeArrowheads="1"/>
                  </p:cNvSpPr>
                  <p:nvPr/>
                </p:nvSpPr>
                <p:spPr bwMode="auto">
                  <a:xfrm>
                    <a:off x="3221" y="2739"/>
                    <a:ext cx="240" cy="96"/>
                  </a:xfrm>
                  <a:prstGeom prst="rect">
                    <a:avLst/>
                  </a:prstGeom>
                  <a:noFill/>
                  <a:ln w="28575">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7" name="Line 29"/>
                  <p:cNvSpPr>
                    <a:spLocks noChangeShapeType="1"/>
                  </p:cNvSpPr>
                  <p:nvPr/>
                </p:nvSpPr>
                <p:spPr bwMode="auto">
                  <a:xfrm>
                    <a:off x="3340" y="2739"/>
                    <a:ext cx="0" cy="9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sp>
            <p:nvSpPr>
              <p:cNvPr id="58" name="Rectangle 25"/>
              <p:cNvSpPr>
                <a:spLocks noChangeArrowheads="1"/>
              </p:cNvSpPr>
              <p:nvPr/>
            </p:nvSpPr>
            <p:spPr bwMode="auto">
              <a:xfrm>
                <a:off x="15593" y="4051"/>
                <a:ext cx="1010" cy="678"/>
              </a:xfrm>
              <a:prstGeom prst="rect">
                <a:avLst/>
              </a:prstGeom>
              <a:noFill/>
              <a:ln w="28575">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9" name="Line 29"/>
              <p:cNvSpPr>
                <a:spLocks noChangeShapeType="1"/>
              </p:cNvSpPr>
              <p:nvPr/>
            </p:nvSpPr>
            <p:spPr bwMode="auto">
              <a:xfrm>
                <a:off x="16151" y="4051"/>
                <a:ext cx="0" cy="678"/>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38920" name="TextBox 85"/>
              <p:cNvSpPr txBox="1"/>
              <p:nvPr/>
            </p:nvSpPr>
            <p:spPr>
              <a:xfrm>
                <a:off x="16036" y="3969"/>
                <a:ext cx="682" cy="1025"/>
              </a:xfrm>
              <a:prstGeom prst="rect">
                <a:avLst/>
              </a:prstGeom>
              <a:noFill/>
              <a:ln w="9525">
                <a:noFill/>
              </a:ln>
            </p:spPr>
            <p:txBody>
              <a:bodyPr>
                <a:spAutoFit/>
              </a:bodyPr>
              <a:lstStyle/>
              <a:p>
                <a:pPr>
                  <a:lnSpc>
                    <a:spcPct val="130000"/>
                  </a:lnSpc>
                </a:pPr>
                <a:r>
                  <a:rPr lang="en-US" altLang="zh-CN" sz="2800" b="1" dirty="0">
                    <a:solidFill>
                      <a:srgbClr val="3333FF"/>
                    </a:solidFill>
                    <a:latin typeface="Arial" panose="020B0604020202020204" pitchFamily="34" charset="0"/>
                    <a:ea typeface="微软雅黑" panose="020B0503020204020204" pitchFamily="34" charset="-122"/>
                  </a:rPr>
                  <a:t>^</a:t>
                </a:r>
                <a:endParaRPr lang="en-US" altLang="zh-CN" sz="2800" b="1" dirty="0">
                  <a:solidFill>
                    <a:srgbClr val="3333FF"/>
                  </a:solidFill>
                  <a:latin typeface="Arial" panose="020B0604020202020204" pitchFamily="34" charset="0"/>
                  <a:ea typeface="微软雅黑" panose="020B0503020204020204" pitchFamily="34" charset="-122"/>
                </a:endParaRPr>
              </a:p>
            </p:txBody>
          </p:sp>
        </p:grpSp>
      </p:grpSp>
      <p:sp>
        <p:nvSpPr>
          <p:cNvPr id="7" name="Rectangle 2"/>
          <p:cNvSpPr txBox="1">
            <a:spLocks noChangeArrowheads="1"/>
          </p:cNvSpPr>
          <p:nvPr/>
        </p:nvSpPr>
        <p:spPr bwMode="auto">
          <a:xfrm>
            <a:off x="1594485" y="3247390"/>
            <a:ext cx="8496300" cy="588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en-US" altLang="zh-CN" sz="2600" b="0" i="0" u="none" strike="noStrike" kern="0" cap="none" spc="0" normalizeH="0" baseline="0" noProof="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           </a:t>
            </a:r>
            <a:r>
              <a:rPr kumimoji="1" lang="en-US" altLang="zh-CN" sz="2600" b="0" i="0" u="none" strike="noStrike" kern="0" cap="none" spc="0" normalizeH="0" baseline="0" noProof="0" smtClean="0">
                <a:ln>
                  <a:noFill/>
                </a:ln>
                <a:solidFill>
                  <a:srgbClr val="0000FF"/>
                </a:solidFill>
                <a:effectLst/>
                <a:uLnTx/>
                <a:uFillTx/>
                <a:latin typeface="华文楷体" panose="02010600040101010101" pitchFamily="2" charset="-122"/>
                <a:ea typeface="华文楷体" panose="02010600040101010101" pitchFamily="2" charset="-122"/>
                <a:cs typeface="华文楷体" panose="02010600040101010101" pitchFamily="2" charset="-122"/>
              </a:rPr>
              <a:t> </a:t>
            </a:r>
            <a:r>
              <a:rPr kumimoji="1" lang="zh-CN" altLang="en-US" sz="2600" b="1" i="0" u="none" strike="noStrike" kern="0" cap="none" spc="0" normalizeH="0" baseline="0" noProof="0" smtClean="0">
                <a:ln>
                  <a:noFill/>
                </a:ln>
                <a:solidFill>
                  <a:srgbClr val="0000FF"/>
                </a:solidFill>
                <a:effectLst/>
                <a:uLnTx/>
                <a:uFillTx/>
                <a:latin typeface="华文楷体" panose="02010600040101010101" pitchFamily="2" charset="-122"/>
                <a:ea typeface="华文楷体" panose="02010600040101010101" pitchFamily="2" charset="-122"/>
                <a:cs typeface="华文楷体" panose="02010600040101010101" pitchFamily="2" charset="-122"/>
              </a:rPr>
              <a:t>优点是操作方便；不足之处是存储密度较低。</a:t>
            </a:r>
            <a:endParaRPr kumimoji="1" lang="zh-CN" altLang="en-US" sz="2600" b="1" i="0" u="none" strike="noStrike" kern="0" cap="none" spc="0" normalizeH="0" baseline="0" noProof="0" dirty="0" smtClean="0">
              <a:ln>
                <a:noFill/>
              </a:ln>
              <a:solidFill>
                <a:srgbClr val="0000FF"/>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9" name="Text Box 4"/>
          <p:cNvSpPr txBox="1">
            <a:spLocks noChangeArrowheads="1"/>
          </p:cNvSpPr>
          <p:nvPr/>
        </p:nvSpPr>
        <p:spPr bwMode="auto">
          <a:xfrm>
            <a:off x="1920240" y="3848735"/>
            <a:ext cx="8748395" cy="1291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algn="l" defTabSz="914400" fontAlgn="auto">
              <a:lnSpc>
                <a:spcPct val="150000"/>
              </a:lnSpc>
              <a:spcAft>
                <a:spcPts val="0"/>
              </a:spcAft>
              <a:buClrTx/>
              <a:buSzTx/>
              <a:buFontTx/>
              <a:buNone/>
              <a:defRPr/>
            </a:pPr>
            <a:r>
              <a:rPr kumimoji="0" lang="en-US" altLang="zh-CN" sz="2600" kern="0" cap="none" spc="0" normalizeH="0" baseline="0" noProof="0" dirty="0">
                <a:solidFill>
                  <a:sysClr val="windowText" lastClr="000000"/>
                </a:solidFill>
                <a:latin typeface="华文楷体" panose="02010600040101010101" pitchFamily="2" charset="-122"/>
                <a:ea typeface="华文楷体" panose="02010600040101010101" pitchFamily="2" charset="-122"/>
                <a:cs typeface="华文楷体" panose="02010600040101010101" pitchFamily="2" charset="-122"/>
              </a:rPr>
              <a:t>         </a:t>
            </a:r>
            <a:r>
              <a:rPr kumimoji="0" lang="zh-CN" altLang="en-US" sz="2600" b="1" kern="0" cap="none" spc="0" normalizeH="0" baseline="0" noProof="0" dirty="0">
                <a:solidFill>
                  <a:sysClr val="windowText" lastClr="000000"/>
                </a:solidFill>
                <a:latin typeface="华文楷体" panose="02010600040101010101" pitchFamily="2" charset="-122"/>
                <a:ea typeface="华文楷体" panose="02010600040101010101" pitchFamily="2" charset="-122"/>
                <a:cs typeface="华文楷体" panose="02010600040101010101" pitchFamily="2" charset="-122"/>
              </a:rPr>
              <a:t>若要将多个字符存放在一个结点中，就可以缓解这个问题。</a:t>
            </a:r>
            <a:r>
              <a:rPr kumimoji="0" lang="zh-CN" altLang="en-US" sz="2600" b="1" kern="0" cap="none" spc="0" normalizeH="0" baseline="0" noProof="0"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rPr>
              <a:t>例如</a:t>
            </a:r>
            <a:endParaRPr kumimoji="0" lang="zh-CN" altLang="en-US" sz="2600" b="1" kern="0" cap="none" spc="0" normalizeH="0" baseline="0" noProof="0"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28" name="Text Box 5"/>
          <p:cNvSpPr txBox="1">
            <a:spLocks noChangeArrowheads="1"/>
          </p:cNvSpPr>
          <p:nvPr/>
        </p:nvSpPr>
        <p:spPr bwMode="auto">
          <a:xfrm>
            <a:off x="2406968" y="5365433"/>
            <a:ext cx="431800" cy="522288"/>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FFFFFF"/>
                </a:solidFill>
                <a:miter lim="800000"/>
                <a:headEnd/>
                <a:tailEnd/>
              </a14:hiddenLine>
            </a:ext>
          </a:extLst>
        </p:spPr>
        <p:txBody>
          <a:bodyPr/>
          <a:lstStyle/>
          <a:p>
            <a:pPr marR="0" algn="l" defTabSz="914400" fontAlgn="auto">
              <a:lnSpc>
                <a:spcPct val="80000"/>
              </a:lnSpc>
              <a:spcAft>
                <a:spcPts val="0"/>
              </a:spcAft>
              <a:buClrTx/>
              <a:buSzTx/>
              <a:buFontTx/>
              <a:buNone/>
              <a:defRPr/>
            </a:pPr>
            <a:r>
              <a:rPr kumimoji="0" lang="en-US" altLang="zh-CN" sz="4400" b="1" kern="0" cap="none" spc="0" normalizeH="0" baseline="0" noProof="0" dirty="0">
                <a:solidFill>
                  <a:sysClr val="windowText" lastClr="000000"/>
                </a:solidFill>
                <a:latin typeface="宋体" panose="02010600030101010101" pitchFamily="2" charset="-122"/>
                <a:ea typeface="宋体" panose="02010600030101010101" pitchFamily="2" charset="-122"/>
                <a:cs typeface="+mn-cs"/>
              </a:rPr>
              <a:t>S      </a:t>
            </a:r>
            <a:endParaRPr kumimoji="0" lang="en-US" altLang="zh-CN" sz="4400" b="1" kern="0" cap="none" spc="0" normalizeH="0" baseline="0" noProof="0" dirty="0">
              <a:solidFill>
                <a:sysClr val="windowText" lastClr="000000"/>
              </a:solidFill>
              <a:latin typeface="宋体" panose="02010600030101010101" pitchFamily="2" charset="-122"/>
              <a:ea typeface="宋体" panose="02010600030101010101" pitchFamily="2" charset="-122"/>
              <a:cs typeface="+mn-cs"/>
            </a:endParaRPr>
          </a:p>
        </p:txBody>
      </p:sp>
      <p:grpSp>
        <p:nvGrpSpPr>
          <p:cNvPr id="39943" name="Group 6"/>
          <p:cNvGrpSpPr/>
          <p:nvPr/>
        </p:nvGrpSpPr>
        <p:grpSpPr>
          <a:xfrm>
            <a:off x="2195830" y="5587683"/>
            <a:ext cx="7908925" cy="682625"/>
            <a:chOff x="864" y="3120"/>
            <a:chExt cx="1584" cy="98"/>
          </a:xfrm>
        </p:grpSpPr>
        <p:grpSp>
          <p:nvGrpSpPr>
            <p:cNvPr id="39945" name="Group 7"/>
            <p:cNvGrpSpPr/>
            <p:nvPr/>
          </p:nvGrpSpPr>
          <p:grpSpPr>
            <a:xfrm>
              <a:off x="1008" y="3120"/>
              <a:ext cx="672" cy="98"/>
              <a:chOff x="1008" y="3120"/>
              <a:chExt cx="672" cy="98"/>
            </a:xfrm>
          </p:grpSpPr>
          <p:sp>
            <p:nvSpPr>
              <p:cNvPr id="5" name="Rectangle 8"/>
              <p:cNvSpPr>
                <a:spLocks noChangeArrowheads="1"/>
              </p:cNvSpPr>
              <p:nvPr/>
            </p:nvSpPr>
            <p:spPr bwMode="auto">
              <a:xfrm>
                <a:off x="1008" y="3120"/>
                <a:ext cx="672" cy="96"/>
              </a:xfrm>
              <a:prstGeom prst="rect">
                <a:avLst/>
              </a:prstGeom>
              <a:noFill/>
              <a:ln w="28575">
                <a:solidFill>
                  <a:srgbClr val="000000"/>
                </a:solidFill>
                <a:miter lim="800000"/>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useBgFill="1">
            <p:nvSpPr>
              <p:cNvPr id="6" name="Line 9"/>
              <p:cNvSpPr>
                <a:spLocks noChangeShapeType="1"/>
              </p:cNvSpPr>
              <p:nvPr/>
            </p:nvSpPr>
            <p:spPr bwMode="auto">
              <a:xfrm>
                <a:off x="1114" y="3120"/>
                <a:ext cx="0" cy="96"/>
              </a:xfrm>
              <a:prstGeom prst="line">
                <a:avLst/>
              </a:prstGeom>
              <a:ln w="28575">
                <a:solidFill>
                  <a:srgbClr val="000000"/>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useBgFill="1">
            <p:nvSpPr>
              <p:cNvPr id="8" name="Line 10"/>
              <p:cNvSpPr>
                <a:spLocks noChangeShapeType="1"/>
              </p:cNvSpPr>
              <p:nvPr/>
            </p:nvSpPr>
            <p:spPr bwMode="auto">
              <a:xfrm>
                <a:off x="1227" y="3122"/>
                <a:ext cx="0" cy="96"/>
              </a:xfrm>
              <a:prstGeom prst="line">
                <a:avLst/>
              </a:prstGeom>
              <a:ln w="28575">
                <a:solidFill>
                  <a:srgbClr val="000000"/>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useBgFill="1">
            <p:nvSpPr>
              <p:cNvPr id="10" name="Line 11"/>
              <p:cNvSpPr>
                <a:spLocks noChangeShapeType="1"/>
              </p:cNvSpPr>
              <p:nvPr/>
            </p:nvSpPr>
            <p:spPr bwMode="auto">
              <a:xfrm>
                <a:off x="1341" y="3120"/>
                <a:ext cx="0" cy="96"/>
              </a:xfrm>
              <a:prstGeom prst="line">
                <a:avLst/>
              </a:prstGeom>
              <a:ln w="28575">
                <a:solidFill>
                  <a:srgbClr val="000000"/>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useBgFill="1">
            <p:nvSpPr>
              <p:cNvPr id="11" name="Line 12"/>
              <p:cNvSpPr>
                <a:spLocks noChangeShapeType="1"/>
              </p:cNvSpPr>
              <p:nvPr/>
            </p:nvSpPr>
            <p:spPr bwMode="auto">
              <a:xfrm>
                <a:off x="1455" y="3120"/>
                <a:ext cx="0" cy="96"/>
              </a:xfrm>
              <a:prstGeom prst="line">
                <a:avLst/>
              </a:prstGeom>
              <a:ln w="28575">
                <a:solidFill>
                  <a:srgbClr val="000000"/>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useBgFill="1">
            <p:nvSpPr>
              <p:cNvPr id="12" name="Line 13"/>
              <p:cNvSpPr>
                <a:spLocks noChangeShapeType="1"/>
              </p:cNvSpPr>
              <p:nvPr/>
            </p:nvSpPr>
            <p:spPr bwMode="auto">
              <a:xfrm>
                <a:off x="1569" y="3120"/>
                <a:ext cx="0" cy="96"/>
              </a:xfrm>
              <a:prstGeom prst="line">
                <a:avLst/>
              </a:prstGeom>
              <a:ln w="28575">
                <a:solidFill>
                  <a:srgbClr val="000000"/>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39946" name="Group 14"/>
            <p:cNvGrpSpPr/>
            <p:nvPr/>
          </p:nvGrpSpPr>
          <p:grpSpPr>
            <a:xfrm>
              <a:off x="1776" y="3120"/>
              <a:ext cx="672" cy="98"/>
              <a:chOff x="1008" y="3120"/>
              <a:chExt cx="672" cy="98"/>
            </a:xfrm>
          </p:grpSpPr>
          <p:sp>
            <p:nvSpPr>
              <p:cNvPr id="34" name="Rectangle 15"/>
              <p:cNvSpPr>
                <a:spLocks noChangeArrowheads="1"/>
              </p:cNvSpPr>
              <p:nvPr/>
            </p:nvSpPr>
            <p:spPr bwMode="auto">
              <a:xfrm>
                <a:off x="1008" y="3120"/>
                <a:ext cx="672" cy="96"/>
              </a:xfrm>
              <a:prstGeom prst="rect">
                <a:avLst/>
              </a:prstGeom>
              <a:noFill/>
              <a:ln w="28575">
                <a:solidFill>
                  <a:srgbClr val="000000"/>
                </a:solidFill>
                <a:miter lim="800000"/>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useBgFill="1">
            <p:nvSpPr>
              <p:cNvPr id="13" name="Line 16"/>
              <p:cNvSpPr>
                <a:spLocks noChangeShapeType="1"/>
              </p:cNvSpPr>
              <p:nvPr/>
            </p:nvSpPr>
            <p:spPr bwMode="auto">
              <a:xfrm>
                <a:off x="1114" y="3120"/>
                <a:ext cx="0" cy="96"/>
              </a:xfrm>
              <a:prstGeom prst="line">
                <a:avLst/>
              </a:prstGeom>
              <a:ln w="28575">
                <a:solidFill>
                  <a:srgbClr val="000000"/>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useBgFill="1">
            <p:nvSpPr>
              <p:cNvPr id="14" name="Line 17"/>
              <p:cNvSpPr>
                <a:spLocks noChangeShapeType="1"/>
              </p:cNvSpPr>
              <p:nvPr/>
            </p:nvSpPr>
            <p:spPr bwMode="auto">
              <a:xfrm>
                <a:off x="1227" y="3122"/>
                <a:ext cx="0" cy="96"/>
              </a:xfrm>
              <a:prstGeom prst="line">
                <a:avLst/>
              </a:prstGeom>
              <a:ln w="28575">
                <a:solidFill>
                  <a:srgbClr val="000000"/>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useBgFill="1">
            <p:nvSpPr>
              <p:cNvPr id="15" name="Line 18"/>
              <p:cNvSpPr>
                <a:spLocks noChangeShapeType="1"/>
              </p:cNvSpPr>
              <p:nvPr/>
            </p:nvSpPr>
            <p:spPr bwMode="auto">
              <a:xfrm>
                <a:off x="1341" y="3120"/>
                <a:ext cx="0" cy="96"/>
              </a:xfrm>
              <a:prstGeom prst="line">
                <a:avLst/>
              </a:prstGeom>
              <a:ln w="28575">
                <a:solidFill>
                  <a:srgbClr val="000000"/>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useBgFill="1">
            <p:nvSpPr>
              <p:cNvPr id="16" name="Line 19"/>
              <p:cNvSpPr>
                <a:spLocks noChangeShapeType="1"/>
              </p:cNvSpPr>
              <p:nvPr/>
            </p:nvSpPr>
            <p:spPr bwMode="auto">
              <a:xfrm>
                <a:off x="1455" y="3120"/>
                <a:ext cx="0" cy="96"/>
              </a:xfrm>
              <a:prstGeom prst="line">
                <a:avLst/>
              </a:prstGeom>
              <a:ln w="28575">
                <a:solidFill>
                  <a:srgbClr val="000000"/>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useBgFill="1">
            <p:nvSpPr>
              <p:cNvPr id="17" name="Line 20"/>
              <p:cNvSpPr>
                <a:spLocks noChangeShapeType="1"/>
              </p:cNvSpPr>
              <p:nvPr/>
            </p:nvSpPr>
            <p:spPr bwMode="auto">
              <a:xfrm>
                <a:off x="1569" y="3120"/>
                <a:ext cx="0" cy="96"/>
              </a:xfrm>
              <a:prstGeom prst="line">
                <a:avLst/>
              </a:prstGeom>
              <a:ln w="28575">
                <a:solidFill>
                  <a:srgbClr val="000000"/>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useBgFill="1">
          <p:nvSpPr>
            <p:cNvPr id="18" name="Line 21"/>
            <p:cNvSpPr>
              <a:spLocks noChangeShapeType="1"/>
            </p:cNvSpPr>
            <p:nvPr/>
          </p:nvSpPr>
          <p:spPr bwMode="auto">
            <a:xfrm>
              <a:off x="1632" y="3168"/>
              <a:ext cx="144" cy="0"/>
            </a:xfrm>
            <a:prstGeom prst="line">
              <a:avLst/>
            </a:prstGeom>
            <a:ln w="28575">
              <a:solidFill>
                <a:srgbClr val="000000"/>
              </a:solidFill>
              <a:round/>
              <a:tailEnd type="triangle" w="sm" len="sm"/>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useBgFill="1">
          <p:nvSpPr>
            <p:cNvPr id="19" name="Line 22"/>
            <p:cNvSpPr>
              <a:spLocks noChangeShapeType="1"/>
            </p:cNvSpPr>
            <p:nvPr/>
          </p:nvSpPr>
          <p:spPr bwMode="auto">
            <a:xfrm>
              <a:off x="864" y="3163"/>
              <a:ext cx="144" cy="0"/>
            </a:xfrm>
            <a:prstGeom prst="line">
              <a:avLst/>
            </a:prstGeom>
            <a:ln w="28575">
              <a:solidFill>
                <a:srgbClr val="000000"/>
              </a:solidFill>
              <a:round/>
              <a:tailEnd type="triangle" w="sm" len="sm"/>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p:nvSpPr>
          <p:cNvPr id="20" name="Text Box 5"/>
          <p:cNvSpPr txBox="1">
            <a:spLocks noChangeArrowheads="1"/>
          </p:cNvSpPr>
          <p:nvPr/>
        </p:nvSpPr>
        <p:spPr bwMode="auto">
          <a:xfrm>
            <a:off x="3011805" y="5674995"/>
            <a:ext cx="7170738" cy="522288"/>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FFFFFF"/>
                </a:solidFill>
                <a:miter lim="800000"/>
                <a:headEnd/>
                <a:tailEnd/>
              </a14:hiddenLine>
            </a:ext>
          </a:extLst>
        </p:spPr>
        <p:txBody>
          <a:bodyPr/>
          <a:lstStyle/>
          <a:p>
            <a:pPr marR="0" algn="l" defTabSz="914400" fontAlgn="auto">
              <a:lnSpc>
                <a:spcPct val="80000"/>
              </a:lnSpc>
              <a:spcAft>
                <a:spcPts val="0"/>
              </a:spcAft>
              <a:buClrTx/>
              <a:buSzTx/>
              <a:buFontTx/>
              <a:buNone/>
              <a:defRPr/>
            </a:pPr>
            <a:r>
              <a:rPr kumimoji="0" lang="en-US" altLang="zh-CN" sz="4400" b="1" kern="0" cap="none" spc="0" normalizeH="0" baseline="0" noProof="0" dirty="0">
                <a:solidFill>
                  <a:sysClr val="windowText" lastClr="000000"/>
                </a:solidFill>
                <a:latin typeface="宋体" panose="02010600030101010101" pitchFamily="2" charset="-122"/>
                <a:ea typeface="宋体" panose="02010600030101010101" pitchFamily="2" charset="-122"/>
                <a:cs typeface="+mn-cs"/>
              </a:rPr>
              <a:t>a b c d e    </a:t>
            </a:r>
            <a:r>
              <a:rPr kumimoji="0" lang="en-US" altLang="zh-CN" sz="800" b="1" kern="0" cap="none" spc="0" normalizeH="0" baseline="0" noProof="0" dirty="0">
                <a:solidFill>
                  <a:sysClr val="windowText" lastClr="000000"/>
                </a:solidFill>
                <a:latin typeface="宋体" panose="02010600030101010101" pitchFamily="2" charset="-122"/>
                <a:ea typeface="宋体" panose="02010600030101010101" pitchFamily="2" charset="-122"/>
                <a:cs typeface="+mn-cs"/>
              </a:rPr>
              <a:t>  </a:t>
            </a:r>
            <a:r>
              <a:rPr kumimoji="0" lang="en-US" altLang="zh-CN" sz="4400" b="1" kern="0" cap="none" spc="0" normalizeH="0" baseline="0" noProof="0" dirty="0">
                <a:solidFill>
                  <a:sysClr val="windowText" lastClr="000000"/>
                </a:solidFill>
                <a:latin typeface="宋体" panose="02010600030101010101" pitchFamily="2" charset="-122"/>
                <a:ea typeface="宋体" panose="02010600030101010101" pitchFamily="2" charset="-122"/>
                <a:cs typeface="+mn-cs"/>
              </a:rPr>
              <a:t>f g # # # ^       </a:t>
            </a:r>
            <a:endParaRPr kumimoji="0" lang="en-US" altLang="zh-CN" sz="1000" b="1" kern="0" cap="none" spc="0" normalizeH="0" baseline="0" noProof="0" dirty="0">
              <a:solidFill>
                <a:sysClr val="windowText" lastClr="000000"/>
              </a:solidFill>
              <a:latin typeface="宋体" panose="02010600030101010101" pitchFamily="2" charset="-122"/>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000" fill="hold">
                                          <p:stCondLst>
                                            <p:cond delay="0"/>
                                          </p:stCondLst>
                                        </p:cTn>
                                        <p:tgtEl>
                                          <p:spTgt spid="22"/>
                                        </p:tgtEl>
                                        <p:attrNameLst>
                                          <p:attrName>style.visibility</p:attrName>
                                        </p:attrNameLst>
                                      </p:cBhvr>
                                      <p:to>
                                        <p:strVal val="visible"/>
                                      </p:to>
                                    </p:set>
                                    <p:animEffect transition="in" filter="wipe(left)">
                                      <p:cBhvr>
                                        <p:cTn id="7" dur="10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30"/>
                                  </p:iterate>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type="lt">
                                    <p:tmAbs val="30"/>
                                  </p:iterate>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left)">
                                      <p:cBhvr>
                                        <p:cTn id="20" dur="500"/>
                                        <p:tgtEl>
                                          <p:spTgt spid="28"/>
                                        </p:tgtEl>
                                      </p:cBhvr>
                                    </p:animEffect>
                                  </p:childTnLst>
                                </p:cTn>
                              </p:par>
                              <p:par>
                                <p:cTn id="21" presetID="22" presetClass="entr" presetSubtype="8" fill="hold" nodeType="withEffect">
                                  <p:stCondLst>
                                    <p:cond delay="0"/>
                                  </p:stCondLst>
                                  <p:childTnLst>
                                    <p:set>
                                      <p:cBhvr>
                                        <p:cTn id="22" dur="1" fill="hold">
                                          <p:stCondLst>
                                            <p:cond delay="0"/>
                                          </p:stCondLst>
                                        </p:cTn>
                                        <p:tgtEl>
                                          <p:spTgt spid="39943"/>
                                        </p:tgtEl>
                                        <p:attrNameLst>
                                          <p:attrName>style.visibility</p:attrName>
                                        </p:attrNameLst>
                                      </p:cBhvr>
                                      <p:to>
                                        <p:strVal val="visible"/>
                                      </p:to>
                                    </p:set>
                                    <p:animEffect transition="in" filter="wipe(left)">
                                      <p:cBhvr>
                                        <p:cTn id="23" dur="500"/>
                                        <p:tgtEl>
                                          <p:spTgt spid="39943"/>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bldLvl="0" animBg="1"/>
      <p:bldP spid="28" grpId="0"/>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3670" y="1529715"/>
            <a:ext cx="8291830" cy="3442335"/>
          </a:xfrm>
        </p:spPr>
        <p:txBody>
          <a:bodyPr vert="horz" wrap="square" lIns="91440" tIns="45720" rIns="91440" bIns="45720" numCol="1" anchor="t" anchorCtr="0" compatLnSpc="1"/>
          <a:lstStyle/>
          <a:p>
            <a:pPr marL="447675" marR="0" lvl="0" indent="-361950"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0" lang="zh-CN" altLang="en-US" sz="2400" b="1" i="0" u="none" strike="noStrike" kern="1200" cap="none" spc="0" normalizeH="0" baseline="0" noProof="0" dirty="0" smtClean="0">
                <a:ln>
                  <a:noFill/>
                </a:ln>
                <a:solidFill>
                  <a:schemeClr val="accent1"/>
                </a:solidFill>
                <a:effectLst/>
                <a:uLnTx/>
                <a:uFillTx/>
                <a:latin typeface="Arial" panose="020B0604020202020204" pitchFamily="34" charset="0"/>
                <a:ea typeface="微软雅黑" panose="020B0503020204020204" pitchFamily="34" charset="-122"/>
                <a:cs typeface="+mn-cs"/>
              </a:rPr>
              <a:t>方法一</a:t>
            </a:r>
            <a:endParaRPr kumimoji="0" lang="en-US" altLang="zh-CN" sz="2400" b="1" i="0" u="none" strike="noStrike" kern="1200" cap="none" spc="0" normalizeH="0" baseline="0" noProof="0" dirty="0" smtClean="0">
              <a:ln>
                <a:noFill/>
              </a:ln>
              <a:solidFill>
                <a:schemeClr val="accent1"/>
              </a:solidFill>
              <a:effectLst/>
              <a:uLnTx/>
              <a:uFillTx/>
              <a:latin typeface="Arial" panose="020B0604020202020204" pitchFamily="34" charset="0"/>
              <a:ea typeface="微软雅黑" panose="020B0503020204020204" pitchFamily="34" charset="-122"/>
              <a:cs typeface="+mn-cs"/>
            </a:endParaRPr>
          </a:p>
          <a:p>
            <a:pPr marL="85725" marR="0" lvl="0" indent="0"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None/>
              <a:defRPr/>
            </a:pPr>
            <a:endParaRPr kumimoji="0" lang="en-US" altLang="zh-CN" sz="2000" b="0" i="0" u="none" strike="noStrike" kern="1200" cap="none" spc="0" normalizeH="0" baseline="0" noProof="0" dirty="0" smtClean="0">
              <a:ln>
                <a:noFill/>
              </a:ln>
              <a:solidFill>
                <a:schemeClr val="accent1"/>
              </a:solidFill>
              <a:effectLst/>
              <a:uLnTx/>
              <a:uFillTx/>
              <a:latin typeface="Arial" panose="020B0604020202020204" pitchFamily="34" charset="0"/>
              <a:ea typeface="微软雅黑" panose="020B0503020204020204" pitchFamily="34" charset="-122"/>
              <a:cs typeface="+mn-cs"/>
            </a:endParaRPr>
          </a:p>
          <a:p>
            <a:pPr marL="85725" marR="0" lvl="0" indent="0"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None/>
              <a:defRPr/>
            </a:pPr>
            <a:endParaRPr kumimoji="0" lang="en-US" altLang="zh-CN" sz="2000" b="0"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mn-cs"/>
            </a:endParaRPr>
          </a:p>
          <a:p>
            <a:pPr marL="447675" marR="0" lvl="0" indent="-361950"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0" lang="zh-CN" altLang="en-US" sz="2400" b="1" i="0" u="none" strike="noStrike" kern="1200" cap="none" spc="0" normalizeH="0" baseline="0" noProof="0" dirty="0" smtClean="0">
                <a:ln>
                  <a:noFill/>
                </a:ln>
                <a:solidFill>
                  <a:schemeClr val="accent1"/>
                </a:solidFill>
                <a:effectLst/>
                <a:uLnTx/>
                <a:uFillTx/>
                <a:latin typeface="Arial" panose="020B0604020202020204" pitchFamily="34" charset="0"/>
                <a:ea typeface="微软雅黑" panose="020B0503020204020204" pitchFamily="34" charset="-122"/>
                <a:cs typeface="+mn-cs"/>
              </a:rPr>
              <a:t>方法二</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mn-cs"/>
            </a:endParaRPr>
          </a:p>
        </p:txBody>
      </p:sp>
      <p:grpSp>
        <p:nvGrpSpPr>
          <p:cNvPr id="40964" name="Group 3"/>
          <p:cNvGrpSpPr/>
          <p:nvPr/>
        </p:nvGrpSpPr>
        <p:grpSpPr>
          <a:xfrm>
            <a:off x="1439545" y="2202498"/>
            <a:ext cx="8674100" cy="681037"/>
            <a:chOff x="576" y="2126"/>
            <a:chExt cx="5464" cy="429"/>
          </a:xfrm>
        </p:grpSpPr>
        <p:sp>
          <p:nvSpPr>
            <p:cNvPr id="5" name="Text Box 4"/>
            <p:cNvSpPr txBox="1">
              <a:spLocks noChangeArrowheads="1"/>
            </p:cNvSpPr>
            <p:nvPr/>
          </p:nvSpPr>
          <p:spPr bwMode="auto">
            <a:xfrm>
              <a:off x="1749" y="2171"/>
              <a:ext cx="429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lstStyle/>
            <a:p>
              <a:pPr marR="0" algn="just" defTabSz="914400" fontAlgn="auto">
                <a:lnSpc>
                  <a:spcPct val="80000"/>
                </a:lnSpc>
                <a:spcAft>
                  <a:spcPts val="0"/>
                </a:spcAft>
                <a:buClrTx/>
                <a:buSzTx/>
                <a:buFontTx/>
                <a:buNone/>
                <a:defRPr/>
              </a:pPr>
              <a:r>
                <a:rPr kumimoji="0" lang="en-US" altLang="zh-CN" sz="2800" b="1" kern="0" cap="none" spc="0" normalizeH="0" baseline="0" noProof="0" dirty="0">
                  <a:solidFill>
                    <a:srgbClr val="3333FF"/>
                  </a:solidFill>
                  <a:latin typeface="宋体" panose="02010600030101010101" pitchFamily="2" charset="-122"/>
                  <a:ea typeface="宋体" panose="02010600030101010101" pitchFamily="2" charset="-122"/>
                  <a:cs typeface="+mn-cs"/>
                </a:rPr>
                <a:t>a    </a:t>
              </a:r>
              <a:r>
                <a:rPr kumimoji="0" lang="en-US" altLang="zh-CN" sz="900" b="1" kern="0" cap="none" spc="0" normalizeH="0" baseline="0" noProof="0" dirty="0">
                  <a:solidFill>
                    <a:srgbClr val="3333FF"/>
                  </a:solidFill>
                  <a:latin typeface="宋体" panose="02010600030101010101" pitchFamily="2" charset="-122"/>
                  <a:ea typeface="宋体" panose="02010600030101010101" pitchFamily="2" charset="-122"/>
                  <a:cs typeface="+mn-cs"/>
                </a:rPr>
                <a:t>  </a:t>
              </a:r>
              <a:r>
                <a:rPr kumimoji="0" lang="en-US" altLang="zh-CN" sz="2800" b="1" kern="0" cap="none" spc="0" normalizeH="0" baseline="0" noProof="0" dirty="0">
                  <a:solidFill>
                    <a:srgbClr val="3333FF"/>
                  </a:solidFill>
                  <a:latin typeface="宋体" panose="02010600030101010101" pitchFamily="2" charset="-122"/>
                  <a:ea typeface="宋体" panose="02010600030101010101" pitchFamily="2" charset="-122"/>
                  <a:cs typeface="+mn-cs"/>
                </a:rPr>
                <a:t>b   </a:t>
              </a:r>
              <a:r>
                <a:rPr kumimoji="0" lang="en-US" altLang="zh-CN" sz="1000" b="1" kern="0" cap="none" spc="0" normalizeH="0" baseline="0" noProof="0" dirty="0">
                  <a:solidFill>
                    <a:srgbClr val="3333FF"/>
                  </a:solidFill>
                  <a:latin typeface="宋体" panose="02010600030101010101" pitchFamily="2" charset="-122"/>
                  <a:ea typeface="宋体" panose="02010600030101010101" pitchFamily="2" charset="-122"/>
                  <a:cs typeface="+mn-cs"/>
                </a:rPr>
                <a:t>  </a:t>
              </a:r>
              <a:r>
                <a:rPr kumimoji="0" lang="en-US" altLang="zh-CN" sz="2800" b="1" kern="0" cap="none" spc="0" normalizeH="0" baseline="0" noProof="0" dirty="0">
                  <a:solidFill>
                    <a:srgbClr val="3333FF"/>
                  </a:solidFill>
                  <a:latin typeface="宋体" panose="02010600030101010101" pitchFamily="2" charset="-122"/>
                  <a:ea typeface="宋体" panose="02010600030101010101" pitchFamily="2" charset="-122"/>
                  <a:cs typeface="+mn-cs"/>
                </a:rPr>
                <a:t> c   </a:t>
              </a:r>
              <a:r>
                <a:rPr kumimoji="0" lang="en-US" altLang="zh-CN" sz="1000" b="1" kern="0" cap="none" spc="0" normalizeH="0" baseline="0" noProof="0" dirty="0">
                  <a:solidFill>
                    <a:srgbClr val="3333FF"/>
                  </a:solidFill>
                  <a:latin typeface="宋体" panose="02010600030101010101" pitchFamily="2" charset="-122"/>
                  <a:ea typeface="宋体" panose="02010600030101010101" pitchFamily="2" charset="-122"/>
                  <a:cs typeface="+mn-cs"/>
                </a:rPr>
                <a:t>    </a:t>
              </a:r>
              <a:r>
                <a:rPr kumimoji="0" lang="en-US" altLang="zh-CN" sz="2800" b="1" kern="0" cap="none" spc="0" normalizeH="0" baseline="0" noProof="0" dirty="0">
                  <a:solidFill>
                    <a:srgbClr val="3333FF"/>
                  </a:solidFill>
                  <a:latin typeface="宋体" panose="02010600030101010101" pitchFamily="2" charset="-122"/>
                  <a:ea typeface="宋体" panose="02010600030101010101" pitchFamily="2" charset="-122"/>
                  <a:cs typeface="+mn-cs"/>
                </a:rPr>
                <a:t>d     e   </a:t>
              </a:r>
              <a:r>
                <a:rPr kumimoji="0" lang="en-US" altLang="zh-CN" sz="1000" b="1" kern="0" cap="none" spc="0" normalizeH="0" baseline="0" noProof="0" dirty="0">
                  <a:solidFill>
                    <a:srgbClr val="3333FF"/>
                  </a:solidFill>
                  <a:latin typeface="宋体" panose="02010600030101010101" pitchFamily="2" charset="-122"/>
                  <a:ea typeface="宋体" panose="02010600030101010101" pitchFamily="2" charset="-122"/>
                  <a:cs typeface="+mn-cs"/>
                </a:rPr>
                <a:t> </a:t>
              </a:r>
              <a:r>
                <a:rPr kumimoji="0" lang="en-US" altLang="zh-CN" sz="2800" b="1" kern="0" cap="none" spc="0" normalizeH="0" baseline="0" noProof="0" dirty="0">
                  <a:solidFill>
                    <a:srgbClr val="3333FF"/>
                  </a:solidFill>
                  <a:latin typeface="宋体" panose="02010600030101010101" pitchFamily="2" charset="-122"/>
                  <a:ea typeface="宋体" panose="02010600030101010101" pitchFamily="2" charset="-122"/>
                  <a:cs typeface="+mn-cs"/>
                </a:rPr>
                <a:t> f     g</a:t>
              </a:r>
              <a:r>
                <a:rPr kumimoji="0" lang="en-US" altLang="zh-CN" sz="900" b="1" kern="0" cap="none" spc="0" normalizeH="0" baseline="0" noProof="0" dirty="0">
                  <a:solidFill>
                    <a:srgbClr val="3333FF"/>
                  </a:solidFill>
                  <a:latin typeface="宋体" panose="02010600030101010101" pitchFamily="2" charset="-122"/>
                  <a:ea typeface="宋体" panose="02010600030101010101" pitchFamily="2" charset="-122"/>
                  <a:cs typeface="+mn-cs"/>
                </a:rPr>
                <a:t> </a:t>
              </a:r>
              <a:endParaRPr kumimoji="0" lang="en-US" altLang="zh-CN" sz="2800" b="1" kern="0" cap="none" spc="0" normalizeH="0" baseline="0" noProof="0" dirty="0">
                <a:solidFill>
                  <a:srgbClr val="3333FF"/>
                </a:solidFill>
                <a:latin typeface="宋体" panose="02010600030101010101" pitchFamily="2" charset="-122"/>
                <a:ea typeface="宋体" panose="02010600030101010101" pitchFamily="2" charset="-122"/>
                <a:cs typeface="+mn-cs"/>
              </a:endParaRPr>
            </a:p>
          </p:txBody>
        </p:sp>
        <p:sp>
          <p:nvSpPr>
            <p:cNvPr id="6" name="Text Box 5"/>
            <p:cNvSpPr txBox="1">
              <a:spLocks noChangeArrowheads="1"/>
            </p:cNvSpPr>
            <p:nvPr/>
          </p:nvSpPr>
          <p:spPr bwMode="auto">
            <a:xfrm>
              <a:off x="576" y="2126"/>
              <a:ext cx="507"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a:lstStyle/>
            <a:p>
              <a:pPr marR="0" algn="just" defTabSz="914400" fontAlgn="auto">
                <a:lnSpc>
                  <a:spcPct val="80000"/>
                </a:lnSpc>
                <a:spcAft>
                  <a:spcPts val="0"/>
                </a:spcAft>
                <a:buClrTx/>
                <a:buSzTx/>
                <a:buFontTx/>
                <a:buNone/>
                <a:defRPr/>
              </a:pPr>
              <a:r>
                <a:rPr kumimoji="0" lang="en-US" altLang="zh-CN" sz="4400" b="1" kern="0" cap="none" spc="0" normalizeH="0" baseline="0" noProof="0" dirty="0">
                  <a:solidFill>
                    <a:sysClr val="windowText" lastClr="000000"/>
                  </a:solidFill>
                  <a:latin typeface="宋体" panose="02010600030101010101" pitchFamily="2" charset="-122"/>
                  <a:ea typeface="宋体" panose="02010600030101010101" pitchFamily="2" charset="-122"/>
                  <a:cs typeface="+mn-cs"/>
                </a:rPr>
                <a:t>S</a:t>
              </a:r>
              <a:endParaRPr kumimoji="0" lang="en-US" altLang="zh-CN" sz="4400" b="1" kern="0" cap="none" spc="0" normalizeH="0" baseline="0" noProof="0" dirty="0">
                <a:solidFill>
                  <a:sysClr val="windowText" lastClr="000000"/>
                </a:solidFill>
                <a:latin typeface="宋体" panose="02010600030101010101" pitchFamily="2" charset="-122"/>
                <a:ea typeface="宋体" panose="02010600030101010101" pitchFamily="2" charset="-122"/>
                <a:cs typeface="+mn-cs"/>
              </a:endParaRPr>
            </a:p>
          </p:txBody>
        </p:sp>
        <p:grpSp>
          <p:nvGrpSpPr>
            <p:cNvPr id="40994" name="Group 6"/>
            <p:cNvGrpSpPr/>
            <p:nvPr/>
          </p:nvGrpSpPr>
          <p:grpSpPr>
            <a:xfrm>
              <a:off x="799" y="2162"/>
              <a:ext cx="4594" cy="299"/>
              <a:chOff x="735" y="2736"/>
              <a:chExt cx="2726" cy="106"/>
            </a:xfrm>
          </p:grpSpPr>
          <p:sp>
            <p:nvSpPr>
              <p:cNvPr id="8" name="Rectangle 7"/>
              <p:cNvSpPr>
                <a:spLocks noChangeArrowheads="1"/>
              </p:cNvSpPr>
              <p:nvPr/>
            </p:nvSpPr>
            <p:spPr bwMode="auto">
              <a:xfrm>
                <a:off x="922" y="2746"/>
                <a:ext cx="240" cy="96"/>
              </a:xfrm>
              <a:prstGeom prst="rect">
                <a:avLst/>
              </a:prstGeom>
              <a:noFill/>
              <a:ln w="28575">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9" name="Line 8"/>
              <p:cNvSpPr>
                <a:spLocks noChangeShapeType="1"/>
              </p:cNvSpPr>
              <p:nvPr/>
            </p:nvSpPr>
            <p:spPr bwMode="auto">
              <a:xfrm>
                <a:off x="1041" y="2746"/>
                <a:ext cx="0" cy="9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0" name="Rectangle 9"/>
              <p:cNvSpPr>
                <a:spLocks noChangeArrowheads="1"/>
              </p:cNvSpPr>
              <p:nvPr/>
            </p:nvSpPr>
            <p:spPr bwMode="auto">
              <a:xfrm>
                <a:off x="1306" y="2744"/>
                <a:ext cx="240" cy="96"/>
              </a:xfrm>
              <a:prstGeom prst="rect">
                <a:avLst/>
              </a:prstGeom>
              <a:noFill/>
              <a:ln w="28575">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1" name="Line 10"/>
              <p:cNvSpPr>
                <a:spLocks noChangeShapeType="1"/>
              </p:cNvSpPr>
              <p:nvPr/>
            </p:nvSpPr>
            <p:spPr bwMode="auto">
              <a:xfrm>
                <a:off x="1425" y="2746"/>
                <a:ext cx="0" cy="9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2" name="Rectangle 11"/>
              <p:cNvSpPr>
                <a:spLocks noChangeArrowheads="1"/>
              </p:cNvSpPr>
              <p:nvPr/>
            </p:nvSpPr>
            <p:spPr bwMode="auto">
              <a:xfrm>
                <a:off x="2074" y="2746"/>
                <a:ext cx="240" cy="96"/>
              </a:xfrm>
              <a:prstGeom prst="rect">
                <a:avLst/>
              </a:prstGeom>
              <a:noFill/>
              <a:ln w="28575">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 name="Line 12"/>
              <p:cNvSpPr>
                <a:spLocks noChangeShapeType="1"/>
              </p:cNvSpPr>
              <p:nvPr/>
            </p:nvSpPr>
            <p:spPr bwMode="auto">
              <a:xfrm>
                <a:off x="2193" y="2746"/>
                <a:ext cx="0" cy="9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4" name="Line 13"/>
              <p:cNvSpPr>
                <a:spLocks noChangeShapeType="1"/>
              </p:cNvSpPr>
              <p:nvPr/>
            </p:nvSpPr>
            <p:spPr bwMode="auto">
              <a:xfrm>
                <a:off x="735" y="2794"/>
                <a:ext cx="192" cy="0"/>
              </a:xfrm>
              <a:prstGeom prst="line">
                <a:avLst/>
              </a:prstGeom>
              <a:noFill/>
              <a:ln w="28575">
                <a:solidFill>
                  <a:srgbClr val="000000"/>
                </a:solidFill>
                <a:round/>
                <a:tailEnd type="triangle" w="sm" len="sm"/>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5" name="Line 14"/>
              <p:cNvSpPr>
                <a:spLocks noChangeShapeType="1"/>
              </p:cNvSpPr>
              <p:nvPr/>
            </p:nvSpPr>
            <p:spPr bwMode="auto">
              <a:xfrm>
                <a:off x="1114" y="2794"/>
                <a:ext cx="192" cy="0"/>
              </a:xfrm>
              <a:prstGeom prst="line">
                <a:avLst/>
              </a:prstGeom>
              <a:noFill/>
              <a:ln w="28575">
                <a:solidFill>
                  <a:srgbClr val="000000"/>
                </a:solidFill>
                <a:round/>
                <a:tailEnd type="triangle" w="sm" len="sm"/>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6" name="Line 15"/>
              <p:cNvSpPr>
                <a:spLocks noChangeShapeType="1"/>
              </p:cNvSpPr>
              <p:nvPr/>
            </p:nvSpPr>
            <p:spPr bwMode="auto">
              <a:xfrm>
                <a:off x="1498" y="2794"/>
                <a:ext cx="192" cy="0"/>
              </a:xfrm>
              <a:prstGeom prst="line">
                <a:avLst/>
              </a:prstGeom>
              <a:noFill/>
              <a:ln w="28575">
                <a:solidFill>
                  <a:srgbClr val="000000"/>
                </a:solidFill>
                <a:round/>
                <a:tailEnd type="triangle" w="sm" len="sm"/>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7" name="Line 16"/>
              <p:cNvSpPr>
                <a:spLocks noChangeShapeType="1"/>
              </p:cNvSpPr>
              <p:nvPr/>
            </p:nvSpPr>
            <p:spPr bwMode="auto">
              <a:xfrm>
                <a:off x="2266" y="2794"/>
                <a:ext cx="192" cy="0"/>
              </a:xfrm>
              <a:prstGeom prst="line">
                <a:avLst/>
              </a:prstGeom>
              <a:noFill/>
              <a:ln w="28575">
                <a:solidFill>
                  <a:srgbClr val="000000"/>
                </a:solidFill>
                <a:round/>
                <a:tailEnd type="triangle" w="sm" len="sm"/>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8" name="Line 17"/>
              <p:cNvSpPr>
                <a:spLocks noChangeShapeType="1"/>
              </p:cNvSpPr>
              <p:nvPr/>
            </p:nvSpPr>
            <p:spPr bwMode="auto">
              <a:xfrm flipH="1">
                <a:off x="937" y="2766"/>
                <a:ext cx="48" cy="48"/>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9" name="Line 18"/>
              <p:cNvSpPr>
                <a:spLocks noChangeShapeType="1"/>
              </p:cNvSpPr>
              <p:nvPr/>
            </p:nvSpPr>
            <p:spPr bwMode="auto">
              <a:xfrm flipH="1">
                <a:off x="978" y="2777"/>
                <a:ext cx="47" cy="48"/>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0" name="Rectangle 19"/>
              <p:cNvSpPr>
                <a:spLocks noChangeArrowheads="1"/>
              </p:cNvSpPr>
              <p:nvPr/>
            </p:nvSpPr>
            <p:spPr bwMode="auto">
              <a:xfrm>
                <a:off x="2453" y="2746"/>
                <a:ext cx="240" cy="96"/>
              </a:xfrm>
              <a:prstGeom prst="rect">
                <a:avLst/>
              </a:prstGeom>
              <a:noFill/>
              <a:ln w="28575">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1" name="Line 20"/>
              <p:cNvSpPr>
                <a:spLocks noChangeShapeType="1"/>
              </p:cNvSpPr>
              <p:nvPr/>
            </p:nvSpPr>
            <p:spPr bwMode="auto">
              <a:xfrm>
                <a:off x="2572" y="2746"/>
                <a:ext cx="0" cy="9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2" name="Line 21"/>
              <p:cNvSpPr>
                <a:spLocks noChangeShapeType="1"/>
              </p:cNvSpPr>
              <p:nvPr/>
            </p:nvSpPr>
            <p:spPr bwMode="auto">
              <a:xfrm>
                <a:off x="2645" y="2794"/>
                <a:ext cx="192" cy="0"/>
              </a:xfrm>
              <a:prstGeom prst="line">
                <a:avLst/>
              </a:prstGeom>
              <a:noFill/>
              <a:ln w="28575">
                <a:solidFill>
                  <a:srgbClr val="000000"/>
                </a:solidFill>
                <a:round/>
                <a:tailEnd type="triangle" w="sm" len="sm"/>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3" name="Rectangle 22"/>
              <p:cNvSpPr>
                <a:spLocks noChangeArrowheads="1"/>
              </p:cNvSpPr>
              <p:nvPr/>
            </p:nvSpPr>
            <p:spPr bwMode="auto">
              <a:xfrm>
                <a:off x="1690" y="2746"/>
                <a:ext cx="240" cy="96"/>
              </a:xfrm>
              <a:prstGeom prst="rect">
                <a:avLst/>
              </a:prstGeom>
              <a:noFill/>
              <a:ln w="28575">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4" name="Line 23"/>
              <p:cNvSpPr>
                <a:spLocks noChangeShapeType="1"/>
              </p:cNvSpPr>
              <p:nvPr/>
            </p:nvSpPr>
            <p:spPr bwMode="auto">
              <a:xfrm>
                <a:off x="1809" y="2746"/>
                <a:ext cx="0" cy="9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5" name="Line 24"/>
              <p:cNvSpPr>
                <a:spLocks noChangeShapeType="1"/>
              </p:cNvSpPr>
              <p:nvPr/>
            </p:nvSpPr>
            <p:spPr bwMode="auto">
              <a:xfrm>
                <a:off x="1882" y="2794"/>
                <a:ext cx="192" cy="0"/>
              </a:xfrm>
              <a:prstGeom prst="line">
                <a:avLst/>
              </a:prstGeom>
              <a:noFill/>
              <a:ln w="28575">
                <a:solidFill>
                  <a:srgbClr val="000000"/>
                </a:solidFill>
                <a:round/>
                <a:tailEnd type="triangle" w="sm" len="sm"/>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6" name="Rectangle 25"/>
              <p:cNvSpPr>
                <a:spLocks noChangeArrowheads="1"/>
              </p:cNvSpPr>
              <p:nvPr/>
            </p:nvSpPr>
            <p:spPr bwMode="auto">
              <a:xfrm>
                <a:off x="2832" y="2741"/>
                <a:ext cx="240" cy="96"/>
              </a:xfrm>
              <a:prstGeom prst="rect">
                <a:avLst/>
              </a:prstGeom>
              <a:noFill/>
              <a:ln w="28575">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7" name="Line 26"/>
              <p:cNvSpPr>
                <a:spLocks noChangeShapeType="1"/>
              </p:cNvSpPr>
              <p:nvPr/>
            </p:nvSpPr>
            <p:spPr bwMode="auto">
              <a:xfrm>
                <a:off x="2951" y="2736"/>
                <a:ext cx="0" cy="9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8" name="Line 27"/>
              <p:cNvSpPr>
                <a:spLocks noChangeShapeType="1"/>
              </p:cNvSpPr>
              <p:nvPr/>
            </p:nvSpPr>
            <p:spPr bwMode="auto">
              <a:xfrm>
                <a:off x="3024" y="2784"/>
                <a:ext cx="192" cy="0"/>
              </a:xfrm>
              <a:prstGeom prst="line">
                <a:avLst/>
              </a:prstGeom>
              <a:noFill/>
              <a:ln w="28575">
                <a:solidFill>
                  <a:srgbClr val="000000"/>
                </a:solidFill>
                <a:round/>
                <a:tailEnd type="triangle" w="sm" len="sm"/>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9" name="Rectangle 28"/>
              <p:cNvSpPr>
                <a:spLocks noChangeArrowheads="1"/>
              </p:cNvSpPr>
              <p:nvPr/>
            </p:nvSpPr>
            <p:spPr bwMode="auto">
              <a:xfrm>
                <a:off x="3221" y="2739"/>
                <a:ext cx="240" cy="96"/>
              </a:xfrm>
              <a:prstGeom prst="rect">
                <a:avLst/>
              </a:prstGeom>
              <a:noFill/>
              <a:ln w="28575">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30" name="Line 29"/>
              <p:cNvSpPr>
                <a:spLocks noChangeShapeType="1"/>
              </p:cNvSpPr>
              <p:nvPr/>
            </p:nvSpPr>
            <p:spPr bwMode="auto">
              <a:xfrm>
                <a:off x="3340" y="2739"/>
                <a:ext cx="0" cy="9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sp>
        <p:nvSpPr>
          <p:cNvPr id="31" name="Text Box 5"/>
          <p:cNvSpPr txBox="1">
            <a:spLocks noChangeArrowheads="1"/>
          </p:cNvSpPr>
          <p:nvPr/>
        </p:nvSpPr>
        <p:spPr bwMode="auto">
          <a:xfrm>
            <a:off x="1615758" y="3786823"/>
            <a:ext cx="431800" cy="523875"/>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FFFFFF"/>
                </a:solidFill>
                <a:miter lim="800000"/>
                <a:headEnd/>
                <a:tailEnd/>
              </a14:hiddenLine>
            </a:ext>
          </a:extLst>
        </p:spPr>
        <p:txBody>
          <a:bodyPr/>
          <a:lstStyle/>
          <a:p>
            <a:pPr marR="0" algn="l" defTabSz="914400" fontAlgn="auto">
              <a:lnSpc>
                <a:spcPct val="80000"/>
              </a:lnSpc>
              <a:spcAft>
                <a:spcPts val="0"/>
              </a:spcAft>
              <a:buClrTx/>
              <a:buSzTx/>
              <a:buFontTx/>
              <a:buNone/>
              <a:defRPr/>
            </a:pPr>
            <a:r>
              <a:rPr kumimoji="0" lang="en-US" altLang="zh-CN" sz="4400" b="1" kern="0" cap="none" spc="0" normalizeH="0" baseline="0" noProof="0" dirty="0">
                <a:solidFill>
                  <a:sysClr val="windowText" lastClr="000000"/>
                </a:solidFill>
                <a:latin typeface="宋体" panose="02010600030101010101" pitchFamily="2" charset="-122"/>
                <a:ea typeface="宋体" panose="02010600030101010101" pitchFamily="2" charset="-122"/>
                <a:cs typeface="+mn-cs"/>
              </a:rPr>
              <a:t>S      </a:t>
            </a:r>
            <a:endParaRPr kumimoji="0" lang="en-US" altLang="zh-CN" sz="1000" b="1" kern="0" cap="none" spc="0" normalizeH="0" baseline="0" noProof="0" dirty="0">
              <a:solidFill>
                <a:sysClr val="windowText" lastClr="000000"/>
              </a:solidFill>
              <a:latin typeface="宋体" panose="02010600030101010101" pitchFamily="2" charset="-122"/>
              <a:ea typeface="宋体" panose="02010600030101010101" pitchFamily="2" charset="-122"/>
              <a:cs typeface="+mn-cs"/>
            </a:endParaRPr>
          </a:p>
        </p:txBody>
      </p:sp>
      <p:grpSp>
        <p:nvGrpSpPr>
          <p:cNvPr id="40966" name="Group 6"/>
          <p:cNvGrpSpPr/>
          <p:nvPr/>
        </p:nvGrpSpPr>
        <p:grpSpPr>
          <a:xfrm>
            <a:off x="1544320" y="4010660"/>
            <a:ext cx="7908925" cy="682625"/>
            <a:chOff x="864" y="3120"/>
            <a:chExt cx="1584" cy="98"/>
          </a:xfrm>
        </p:grpSpPr>
        <p:grpSp>
          <p:nvGrpSpPr>
            <p:cNvPr id="40976" name="Group 7"/>
            <p:cNvGrpSpPr/>
            <p:nvPr/>
          </p:nvGrpSpPr>
          <p:grpSpPr>
            <a:xfrm>
              <a:off x="1008" y="3120"/>
              <a:ext cx="672" cy="98"/>
              <a:chOff x="1008" y="3120"/>
              <a:chExt cx="672" cy="98"/>
            </a:xfrm>
          </p:grpSpPr>
          <p:sp>
            <p:nvSpPr>
              <p:cNvPr id="43" name="Rectangle 8"/>
              <p:cNvSpPr>
                <a:spLocks noChangeArrowheads="1"/>
              </p:cNvSpPr>
              <p:nvPr/>
            </p:nvSpPr>
            <p:spPr bwMode="auto">
              <a:xfrm>
                <a:off x="1008" y="3120"/>
                <a:ext cx="672" cy="96"/>
              </a:xfrm>
              <a:prstGeom prst="rect">
                <a:avLst/>
              </a:prstGeom>
              <a:noFill/>
              <a:ln w="28575">
                <a:solidFill>
                  <a:srgbClr val="000000"/>
                </a:solidFill>
                <a:miter lim="800000"/>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useBgFill="1">
            <p:nvSpPr>
              <p:cNvPr id="44" name="Line 9"/>
              <p:cNvSpPr>
                <a:spLocks noChangeShapeType="1"/>
              </p:cNvSpPr>
              <p:nvPr/>
            </p:nvSpPr>
            <p:spPr bwMode="auto">
              <a:xfrm>
                <a:off x="1114" y="3120"/>
                <a:ext cx="0" cy="96"/>
              </a:xfrm>
              <a:prstGeom prst="line">
                <a:avLst/>
              </a:prstGeom>
              <a:ln w="28575">
                <a:solidFill>
                  <a:srgbClr val="000000"/>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useBgFill="1">
            <p:nvSpPr>
              <p:cNvPr id="45" name="Line 10"/>
              <p:cNvSpPr>
                <a:spLocks noChangeShapeType="1"/>
              </p:cNvSpPr>
              <p:nvPr/>
            </p:nvSpPr>
            <p:spPr bwMode="auto">
              <a:xfrm>
                <a:off x="1227" y="3122"/>
                <a:ext cx="0" cy="96"/>
              </a:xfrm>
              <a:prstGeom prst="line">
                <a:avLst/>
              </a:prstGeom>
              <a:ln w="28575">
                <a:solidFill>
                  <a:srgbClr val="000000"/>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useBgFill="1">
            <p:nvSpPr>
              <p:cNvPr id="46" name="Line 11"/>
              <p:cNvSpPr>
                <a:spLocks noChangeShapeType="1"/>
              </p:cNvSpPr>
              <p:nvPr/>
            </p:nvSpPr>
            <p:spPr bwMode="auto">
              <a:xfrm>
                <a:off x="1341" y="3120"/>
                <a:ext cx="0" cy="96"/>
              </a:xfrm>
              <a:prstGeom prst="line">
                <a:avLst/>
              </a:prstGeom>
              <a:ln w="28575">
                <a:solidFill>
                  <a:srgbClr val="000000"/>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useBgFill="1">
            <p:nvSpPr>
              <p:cNvPr id="47" name="Line 12"/>
              <p:cNvSpPr>
                <a:spLocks noChangeShapeType="1"/>
              </p:cNvSpPr>
              <p:nvPr/>
            </p:nvSpPr>
            <p:spPr bwMode="auto">
              <a:xfrm>
                <a:off x="1455" y="3120"/>
                <a:ext cx="0" cy="96"/>
              </a:xfrm>
              <a:prstGeom prst="line">
                <a:avLst/>
              </a:prstGeom>
              <a:ln w="28575">
                <a:solidFill>
                  <a:srgbClr val="000000"/>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useBgFill="1">
            <p:nvSpPr>
              <p:cNvPr id="48" name="Line 13"/>
              <p:cNvSpPr>
                <a:spLocks noChangeShapeType="1"/>
              </p:cNvSpPr>
              <p:nvPr/>
            </p:nvSpPr>
            <p:spPr bwMode="auto">
              <a:xfrm>
                <a:off x="1569" y="3120"/>
                <a:ext cx="0" cy="96"/>
              </a:xfrm>
              <a:prstGeom prst="line">
                <a:avLst/>
              </a:prstGeom>
              <a:ln w="28575">
                <a:solidFill>
                  <a:srgbClr val="000000"/>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40977" name="Group 14"/>
            <p:cNvGrpSpPr/>
            <p:nvPr/>
          </p:nvGrpSpPr>
          <p:grpSpPr>
            <a:xfrm>
              <a:off x="1776" y="3120"/>
              <a:ext cx="672" cy="98"/>
              <a:chOff x="1008" y="3120"/>
              <a:chExt cx="672" cy="98"/>
            </a:xfrm>
          </p:grpSpPr>
          <p:sp>
            <p:nvSpPr>
              <p:cNvPr id="37" name="Rectangle 15"/>
              <p:cNvSpPr>
                <a:spLocks noChangeArrowheads="1"/>
              </p:cNvSpPr>
              <p:nvPr/>
            </p:nvSpPr>
            <p:spPr bwMode="auto">
              <a:xfrm>
                <a:off x="1008" y="3120"/>
                <a:ext cx="672" cy="96"/>
              </a:xfrm>
              <a:prstGeom prst="rect">
                <a:avLst/>
              </a:prstGeom>
              <a:noFill/>
              <a:ln w="28575">
                <a:solidFill>
                  <a:srgbClr val="000000"/>
                </a:solidFill>
                <a:miter lim="800000"/>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useBgFill="1">
            <p:nvSpPr>
              <p:cNvPr id="38" name="Line 16"/>
              <p:cNvSpPr>
                <a:spLocks noChangeShapeType="1"/>
              </p:cNvSpPr>
              <p:nvPr/>
            </p:nvSpPr>
            <p:spPr bwMode="auto">
              <a:xfrm>
                <a:off x="1114" y="3120"/>
                <a:ext cx="0" cy="96"/>
              </a:xfrm>
              <a:prstGeom prst="line">
                <a:avLst/>
              </a:prstGeom>
              <a:ln w="28575">
                <a:solidFill>
                  <a:srgbClr val="000000"/>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useBgFill="1">
            <p:nvSpPr>
              <p:cNvPr id="39" name="Line 17"/>
              <p:cNvSpPr>
                <a:spLocks noChangeShapeType="1"/>
              </p:cNvSpPr>
              <p:nvPr/>
            </p:nvSpPr>
            <p:spPr bwMode="auto">
              <a:xfrm>
                <a:off x="1227" y="3122"/>
                <a:ext cx="0" cy="96"/>
              </a:xfrm>
              <a:prstGeom prst="line">
                <a:avLst/>
              </a:prstGeom>
              <a:ln w="28575">
                <a:solidFill>
                  <a:srgbClr val="000000"/>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useBgFill="1">
            <p:nvSpPr>
              <p:cNvPr id="40" name="Line 18"/>
              <p:cNvSpPr>
                <a:spLocks noChangeShapeType="1"/>
              </p:cNvSpPr>
              <p:nvPr/>
            </p:nvSpPr>
            <p:spPr bwMode="auto">
              <a:xfrm>
                <a:off x="1341" y="3120"/>
                <a:ext cx="0" cy="96"/>
              </a:xfrm>
              <a:prstGeom prst="line">
                <a:avLst/>
              </a:prstGeom>
              <a:ln w="28575">
                <a:solidFill>
                  <a:srgbClr val="000000"/>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useBgFill="1">
            <p:nvSpPr>
              <p:cNvPr id="41" name="Line 19"/>
              <p:cNvSpPr>
                <a:spLocks noChangeShapeType="1"/>
              </p:cNvSpPr>
              <p:nvPr/>
            </p:nvSpPr>
            <p:spPr bwMode="auto">
              <a:xfrm>
                <a:off x="1455" y="3120"/>
                <a:ext cx="0" cy="96"/>
              </a:xfrm>
              <a:prstGeom prst="line">
                <a:avLst/>
              </a:prstGeom>
              <a:ln w="28575">
                <a:solidFill>
                  <a:srgbClr val="000000"/>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useBgFill="1">
            <p:nvSpPr>
              <p:cNvPr id="42" name="Line 20"/>
              <p:cNvSpPr>
                <a:spLocks noChangeShapeType="1"/>
              </p:cNvSpPr>
              <p:nvPr/>
            </p:nvSpPr>
            <p:spPr bwMode="auto">
              <a:xfrm>
                <a:off x="1569" y="3120"/>
                <a:ext cx="0" cy="96"/>
              </a:xfrm>
              <a:prstGeom prst="line">
                <a:avLst/>
              </a:prstGeom>
              <a:ln w="28575">
                <a:solidFill>
                  <a:srgbClr val="000000"/>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useBgFill="1">
          <p:nvSpPr>
            <p:cNvPr id="35" name="Line 21"/>
            <p:cNvSpPr>
              <a:spLocks noChangeShapeType="1"/>
            </p:cNvSpPr>
            <p:nvPr/>
          </p:nvSpPr>
          <p:spPr bwMode="auto">
            <a:xfrm>
              <a:off x="1632" y="3168"/>
              <a:ext cx="144" cy="0"/>
            </a:xfrm>
            <a:prstGeom prst="line">
              <a:avLst/>
            </a:prstGeom>
            <a:ln w="28575">
              <a:solidFill>
                <a:srgbClr val="000000"/>
              </a:solidFill>
              <a:round/>
              <a:tailEnd type="triangle" w="sm" len="sm"/>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useBgFill="1">
          <p:nvSpPr>
            <p:cNvPr id="36" name="Line 22"/>
            <p:cNvSpPr>
              <a:spLocks noChangeShapeType="1"/>
            </p:cNvSpPr>
            <p:nvPr/>
          </p:nvSpPr>
          <p:spPr bwMode="auto">
            <a:xfrm>
              <a:off x="864" y="3163"/>
              <a:ext cx="144" cy="0"/>
            </a:xfrm>
            <a:prstGeom prst="line">
              <a:avLst/>
            </a:prstGeom>
            <a:ln w="28575">
              <a:solidFill>
                <a:srgbClr val="000000"/>
              </a:solidFill>
              <a:round/>
              <a:tailEnd type="triangle" w="sm" len="sm"/>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p:nvSpPr>
          <p:cNvPr id="49" name="Text Box 5"/>
          <p:cNvSpPr txBox="1">
            <a:spLocks noChangeArrowheads="1"/>
          </p:cNvSpPr>
          <p:nvPr/>
        </p:nvSpPr>
        <p:spPr bwMode="auto">
          <a:xfrm>
            <a:off x="2360295" y="4097973"/>
            <a:ext cx="7170738" cy="522288"/>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FFFFFF"/>
                </a:solidFill>
                <a:miter lim="800000"/>
                <a:headEnd/>
                <a:tailEnd/>
              </a14:hiddenLine>
            </a:ext>
          </a:extLst>
        </p:spPr>
        <p:txBody>
          <a:bodyPr/>
          <a:lstStyle/>
          <a:p>
            <a:pPr marR="0" algn="l" defTabSz="914400" fontAlgn="auto">
              <a:lnSpc>
                <a:spcPct val="80000"/>
              </a:lnSpc>
              <a:spcAft>
                <a:spcPts val="0"/>
              </a:spcAft>
              <a:buClrTx/>
              <a:buSzTx/>
              <a:buFontTx/>
              <a:buNone/>
              <a:defRPr/>
            </a:pPr>
            <a:r>
              <a:rPr kumimoji="0" lang="en-US" altLang="zh-CN" sz="4400" b="1" kern="0" cap="none" spc="0" normalizeH="0" baseline="0" noProof="0" dirty="0">
                <a:solidFill>
                  <a:sysClr val="windowText" lastClr="000000"/>
                </a:solidFill>
                <a:latin typeface="宋体" panose="02010600030101010101" pitchFamily="2" charset="-122"/>
                <a:ea typeface="宋体" panose="02010600030101010101" pitchFamily="2" charset="-122"/>
                <a:cs typeface="+mn-cs"/>
              </a:rPr>
              <a:t>a b c d e    </a:t>
            </a:r>
            <a:r>
              <a:rPr kumimoji="0" lang="en-US" altLang="zh-CN" sz="800" b="1" kern="0" cap="none" spc="0" normalizeH="0" baseline="0" noProof="0" dirty="0">
                <a:solidFill>
                  <a:sysClr val="windowText" lastClr="000000"/>
                </a:solidFill>
                <a:latin typeface="宋体" panose="02010600030101010101" pitchFamily="2" charset="-122"/>
                <a:ea typeface="宋体" panose="02010600030101010101" pitchFamily="2" charset="-122"/>
                <a:cs typeface="+mn-cs"/>
              </a:rPr>
              <a:t>  </a:t>
            </a:r>
            <a:r>
              <a:rPr kumimoji="0" lang="en-US" altLang="zh-CN" sz="4400" b="1" kern="0" cap="none" spc="0" normalizeH="0" baseline="0" noProof="0" dirty="0">
                <a:solidFill>
                  <a:sysClr val="windowText" lastClr="000000"/>
                </a:solidFill>
                <a:latin typeface="宋体" panose="02010600030101010101" pitchFamily="2" charset="-122"/>
                <a:ea typeface="宋体" panose="02010600030101010101" pitchFamily="2" charset="-122"/>
                <a:cs typeface="+mn-cs"/>
              </a:rPr>
              <a:t>f g # # # ^       </a:t>
            </a:r>
            <a:endParaRPr kumimoji="0" lang="en-US" altLang="zh-CN" sz="1000" b="1" kern="0" cap="none" spc="0" normalizeH="0" baseline="0" noProof="0" dirty="0">
              <a:solidFill>
                <a:sysClr val="windowText" lastClr="000000"/>
              </a:solidFill>
              <a:latin typeface="宋体" panose="02010600030101010101" pitchFamily="2" charset="-122"/>
              <a:ea typeface="宋体" panose="02010600030101010101" pitchFamily="2" charset="-122"/>
              <a:cs typeface="+mn-cs"/>
            </a:endParaRPr>
          </a:p>
        </p:txBody>
      </p:sp>
      <p:sp>
        <p:nvSpPr>
          <p:cNvPr id="51" name="Rectangle 2"/>
          <p:cNvSpPr/>
          <p:nvPr/>
        </p:nvSpPr>
        <p:spPr>
          <a:xfrm>
            <a:off x="1659890" y="5242560"/>
            <a:ext cx="8898890" cy="491490"/>
          </a:xfrm>
          <a:prstGeom prst="rect">
            <a:avLst/>
          </a:prstGeom>
          <a:noFill/>
          <a:ln w="9525">
            <a:noFill/>
          </a:ln>
        </p:spPr>
        <p:txBody>
          <a:bodyPr wrap="square">
            <a:spAutoFit/>
          </a:bodyPr>
          <a:lstStyle/>
          <a:p>
            <a:pPr algn="l"/>
            <a:r>
              <a:rPr lang="zh-CN" altLang="en-US" sz="26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法</a:t>
            </a:r>
            <a:r>
              <a:rPr lang="en-US" altLang="zh-CN" sz="26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1</a:t>
            </a:r>
            <a:r>
              <a:rPr lang="zh-CN" altLang="en-US" sz="26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存储密度为</a:t>
            </a:r>
            <a:r>
              <a:rPr lang="zh-CN" altLang="en-US" sz="2600" b="1" u="sng"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          </a:t>
            </a:r>
            <a:r>
              <a:rPr lang="zh-CN" altLang="en-US" sz="26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；法</a:t>
            </a:r>
            <a:r>
              <a:rPr lang="en-US" altLang="zh-CN" sz="26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2</a:t>
            </a:r>
            <a:r>
              <a:rPr lang="zh-CN" altLang="en-US" sz="26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存储密度为</a:t>
            </a:r>
            <a:r>
              <a:rPr lang="zh-CN" altLang="en-US" sz="2600" b="1" u="sng"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           </a:t>
            </a:r>
            <a:r>
              <a:rPr lang="zh-CN" altLang="en-US" sz="26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a:t>
            </a:r>
            <a:endParaRPr lang="zh-CN" altLang="en-US" sz="26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40969" name="TextBox 51"/>
          <p:cNvSpPr txBox="1"/>
          <p:nvPr/>
        </p:nvSpPr>
        <p:spPr>
          <a:xfrm>
            <a:off x="3958590" y="5102860"/>
            <a:ext cx="697865" cy="570865"/>
          </a:xfrm>
          <a:prstGeom prst="rect">
            <a:avLst/>
          </a:prstGeom>
          <a:noFill/>
          <a:ln w="9525">
            <a:noFill/>
          </a:ln>
        </p:spPr>
        <p:txBody>
          <a:bodyPr wrap="square">
            <a:spAutoFit/>
          </a:bodyPr>
          <a:lstStyle/>
          <a:p>
            <a:pPr>
              <a:lnSpc>
                <a:spcPct val="130000"/>
              </a:lnSpc>
            </a:pPr>
            <a:r>
              <a:rPr lang="en-US" altLang="zh-CN" sz="2400" dirty="0">
                <a:solidFill>
                  <a:srgbClr val="FF0000"/>
                </a:solidFill>
                <a:latin typeface="Arial" panose="020B0604020202020204" pitchFamily="34" charset="0"/>
                <a:ea typeface="微软雅黑" panose="020B0503020204020204" pitchFamily="34" charset="-122"/>
              </a:rPr>
              <a:t>1/2</a:t>
            </a:r>
            <a:endParaRPr lang="zh-CN" altLang="en-US" sz="2400" dirty="0">
              <a:solidFill>
                <a:srgbClr val="FF0000"/>
              </a:solidFill>
              <a:latin typeface="Arial" panose="020B0604020202020204" pitchFamily="34" charset="0"/>
              <a:ea typeface="微软雅黑" panose="020B0503020204020204" pitchFamily="34" charset="-122"/>
            </a:endParaRPr>
          </a:p>
        </p:txBody>
      </p:sp>
      <p:sp>
        <p:nvSpPr>
          <p:cNvPr id="40970" name="TextBox 52"/>
          <p:cNvSpPr txBox="1"/>
          <p:nvPr/>
        </p:nvSpPr>
        <p:spPr>
          <a:xfrm>
            <a:off x="7270750" y="5102860"/>
            <a:ext cx="784225" cy="570865"/>
          </a:xfrm>
          <a:prstGeom prst="rect">
            <a:avLst/>
          </a:prstGeom>
          <a:noFill/>
          <a:ln w="9525">
            <a:noFill/>
          </a:ln>
        </p:spPr>
        <p:txBody>
          <a:bodyPr wrap="square">
            <a:spAutoFit/>
          </a:bodyPr>
          <a:lstStyle/>
          <a:p>
            <a:pPr>
              <a:lnSpc>
                <a:spcPct val="130000"/>
              </a:lnSpc>
            </a:pPr>
            <a:r>
              <a:rPr lang="en-US" altLang="zh-CN" sz="2400" dirty="0">
                <a:solidFill>
                  <a:srgbClr val="FF0000"/>
                </a:solidFill>
                <a:latin typeface="Arial" panose="020B0604020202020204" pitchFamily="34" charset="0"/>
                <a:ea typeface="微软雅黑" panose="020B0503020204020204" pitchFamily="34" charset="-122"/>
              </a:rPr>
              <a:t>7/12</a:t>
            </a:r>
            <a:endParaRPr lang="zh-CN" altLang="en-US" sz="2400" dirty="0">
              <a:solidFill>
                <a:srgbClr val="FF0000"/>
              </a:solidFill>
              <a:latin typeface="Arial" panose="020B0604020202020204" pitchFamily="34" charset="0"/>
              <a:ea typeface="微软雅黑" panose="020B0503020204020204" pitchFamily="34" charset="-122"/>
            </a:endParaRPr>
          </a:p>
        </p:txBody>
      </p:sp>
      <p:sp>
        <p:nvSpPr>
          <p:cNvPr id="54" name="Rectangle 25"/>
          <p:cNvSpPr>
            <a:spLocks noChangeArrowheads="1"/>
          </p:cNvSpPr>
          <p:nvPr/>
        </p:nvSpPr>
        <p:spPr bwMode="auto">
          <a:xfrm>
            <a:off x="9399270" y="2275523"/>
            <a:ext cx="641350" cy="430213"/>
          </a:xfrm>
          <a:prstGeom prst="rect">
            <a:avLst/>
          </a:prstGeom>
          <a:noFill/>
          <a:ln w="28575">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5" name="Line 29"/>
          <p:cNvSpPr>
            <a:spLocks noChangeShapeType="1"/>
          </p:cNvSpPr>
          <p:nvPr/>
        </p:nvSpPr>
        <p:spPr bwMode="auto">
          <a:xfrm>
            <a:off x="9753283" y="2275523"/>
            <a:ext cx="0" cy="430213"/>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6" name="Line 27"/>
          <p:cNvSpPr>
            <a:spLocks noChangeShapeType="1"/>
          </p:cNvSpPr>
          <p:nvPr/>
        </p:nvSpPr>
        <p:spPr bwMode="auto">
          <a:xfrm>
            <a:off x="8889683" y="2491423"/>
            <a:ext cx="512763" cy="0"/>
          </a:xfrm>
          <a:prstGeom prst="line">
            <a:avLst/>
          </a:prstGeom>
          <a:noFill/>
          <a:ln w="28575">
            <a:solidFill>
              <a:srgbClr val="000000"/>
            </a:solidFill>
            <a:round/>
            <a:tailEnd type="triangle" w="sm" len="sm"/>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0974" name="TextBox 1"/>
          <p:cNvSpPr txBox="1"/>
          <p:nvPr/>
        </p:nvSpPr>
        <p:spPr>
          <a:xfrm>
            <a:off x="9680258" y="2221548"/>
            <a:ext cx="433387" cy="650875"/>
          </a:xfrm>
          <a:prstGeom prst="rect">
            <a:avLst/>
          </a:prstGeom>
          <a:noFill/>
          <a:ln w="9525">
            <a:noFill/>
          </a:ln>
        </p:spPr>
        <p:txBody>
          <a:bodyPr>
            <a:spAutoFit/>
          </a:bodyPr>
          <a:lstStyle/>
          <a:p>
            <a:pPr>
              <a:lnSpc>
                <a:spcPct val="130000"/>
              </a:lnSpc>
            </a:pPr>
            <a:r>
              <a:rPr lang="en-US" altLang="zh-CN" sz="2800" b="1" dirty="0">
                <a:solidFill>
                  <a:srgbClr val="3333FF"/>
                </a:solidFill>
                <a:latin typeface="Arial" panose="020B0604020202020204" pitchFamily="34" charset="0"/>
                <a:ea typeface="微软雅黑" panose="020B0503020204020204" pitchFamily="34" charset="-122"/>
              </a:rPr>
              <a:t>^</a:t>
            </a:r>
            <a:endParaRPr lang="en-US" altLang="zh-CN" sz="2800" b="1" dirty="0">
              <a:solidFill>
                <a:srgbClr val="3333FF"/>
              </a:solidFill>
              <a:latin typeface="Arial" panose="020B0604020202020204" pitchFamily="34" charset="0"/>
              <a:ea typeface="微软雅黑" panose="020B0503020204020204" pitchFamily="34" charset="-122"/>
            </a:endParaRPr>
          </a:p>
        </p:txBody>
      </p:sp>
      <p:sp>
        <p:nvSpPr>
          <p:cNvPr id="58" name="Text Box 3"/>
          <p:cNvSpPr txBox="1"/>
          <p:nvPr/>
        </p:nvSpPr>
        <p:spPr>
          <a:xfrm>
            <a:off x="1659890" y="6020435"/>
            <a:ext cx="9354820" cy="491490"/>
          </a:xfrm>
          <a:prstGeom prst="rect">
            <a:avLst/>
          </a:prstGeom>
          <a:noFill/>
          <a:ln w="38100">
            <a:noFill/>
          </a:ln>
        </p:spPr>
        <p:txBody>
          <a:bodyPr wrap="square">
            <a:spAutoFit/>
          </a:bodyPr>
          <a:lstStyle/>
          <a:p>
            <a:pPr algn="l"/>
            <a:r>
              <a:rPr lang="zh-CN" altLang="en-US" sz="2600" b="1" dirty="0">
                <a:solidFill>
                  <a:srgbClr val="0000CC"/>
                </a:solidFill>
                <a:latin typeface="华文楷体" panose="02010600040101010101" pitchFamily="2" charset="-122"/>
                <a:ea typeface="华文楷体" panose="02010600040101010101" pitchFamily="2" charset="-122"/>
                <a:cs typeface="华文楷体" panose="02010600040101010101" pitchFamily="2" charset="-122"/>
              </a:rPr>
              <a:t>显然，若数据元素很多，用法</a:t>
            </a:r>
            <a:r>
              <a:rPr lang="en-US" altLang="zh-CN" sz="2600" b="1" dirty="0">
                <a:solidFill>
                  <a:srgbClr val="0000CC"/>
                </a:solidFill>
                <a:latin typeface="华文楷体" panose="02010600040101010101" pitchFamily="2" charset="-122"/>
                <a:ea typeface="华文楷体" panose="02010600040101010101" pitchFamily="2" charset="-122"/>
                <a:cs typeface="华文楷体" panose="02010600040101010101" pitchFamily="2" charset="-122"/>
              </a:rPr>
              <a:t>2</a:t>
            </a:r>
            <a:r>
              <a:rPr lang="zh-CN" altLang="en-US" sz="2600" b="1" dirty="0">
                <a:solidFill>
                  <a:srgbClr val="0000CC"/>
                </a:solidFill>
                <a:latin typeface="华文楷体" panose="02010600040101010101" pitchFamily="2" charset="-122"/>
                <a:ea typeface="华文楷体" panose="02010600040101010101" pitchFamily="2" charset="-122"/>
                <a:cs typeface="华文楷体" panose="02010600040101010101" pitchFamily="2" charset="-122"/>
              </a:rPr>
              <a:t>存储更优</a:t>
            </a:r>
            <a:r>
              <a:rPr lang="en-US" altLang="zh-CN" sz="2600" b="1" dirty="0">
                <a:solidFill>
                  <a:srgbClr val="0000CC"/>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2600" b="1" dirty="0">
                <a:solidFill>
                  <a:srgbClr val="0000CC"/>
                </a:solidFill>
                <a:latin typeface="华文楷体" panose="02010600040101010101" pitchFamily="2" charset="-122"/>
                <a:ea typeface="华文楷体" panose="02010600040101010101" pitchFamily="2" charset="-122"/>
                <a:cs typeface="华文楷体" panose="02010600040101010101" pitchFamily="2" charset="-122"/>
              </a:rPr>
              <a:t>称为</a:t>
            </a:r>
            <a:r>
              <a:rPr lang="zh-CN" altLang="en-US" sz="26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块链结构。</a:t>
            </a:r>
            <a:endParaRPr lang="zh-CN" altLang="en-US" sz="26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4" name="Rectangle 2"/>
          <p:cNvSpPr>
            <a:spLocks noChangeArrowheads="1"/>
          </p:cNvSpPr>
          <p:nvPr/>
        </p:nvSpPr>
        <p:spPr bwMode="auto">
          <a:xfrm>
            <a:off x="1981200" y="765810"/>
            <a:ext cx="8831580" cy="6248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0000"/>
              </a:lnSpc>
              <a:spcBef>
                <a:spcPct val="0"/>
              </a:spcBef>
              <a:spcAft>
                <a:spcPct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4</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altLang="en-US"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串的链式存储</a:t>
            </a:r>
            <a:endPar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a:p>
            <a:pPr marL="0" marR="0" lvl="0" indent="0" algn="l" defTabSz="914400" rtl="0" eaLnBrk="0" fontAlgn="base" latinLnBrk="0" hangingPunct="0">
              <a:lnSpc>
                <a:spcPct val="120000"/>
              </a:lnSpc>
              <a:spcBef>
                <a:spcPct val="0"/>
              </a:spcBef>
              <a:spcAft>
                <a:spcPct val="0"/>
              </a:spcAft>
              <a:buClr>
                <a:srgbClr val="FF3300"/>
              </a:buClr>
              <a:buSzTx/>
              <a:defRPr/>
            </a:pPr>
            <a:r>
              <a:rPr lang="zh-CN" altLang="en-US" b="1" dirty="0" smtClean="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       </a:t>
            </a:r>
            <a:endParaRPr kumimoji="0" lang="zh-CN" altLang="zh-CN" b="1" i="0" u="none" strike="noStrike" kern="1200" cap="none" spc="0" normalizeH="0" baseline="0" noProof="0" dirty="0" smtClean="0">
              <a:ln>
                <a:noFill/>
              </a:ln>
              <a:solidFill>
                <a:srgbClr val="0000CC"/>
              </a:solidFill>
              <a:effectLst/>
              <a:uLnTx/>
              <a:uFillTx/>
              <a:latin typeface="华文楷体" panose="02010600040101010101" pitchFamily="2" charset="-122"/>
              <a:ea typeface="华文楷体" panose="02010600040101010101" pitchFamily="2" charset="-122"/>
              <a:cs typeface="+mn-cs"/>
            </a:endParaRPr>
          </a:p>
          <a:p>
            <a:pPr marL="457200" marR="0" lvl="1" indent="0" algn="l" defTabSz="914400" rtl="0" eaLnBrk="0" fontAlgn="base" latinLnBrk="0" hangingPunct="0">
              <a:lnSpc>
                <a:spcPct val="120000"/>
              </a:lnSpc>
              <a:spcBef>
                <a:spcPct val="0"/>
              </a:spcBef>
              <a:spcAft>
                <a:spcPct val="0"/>
              </a:spcAft>
              <a:buClrTx/>
              <a:buSzTx/>
              <a:buFontTx/>
              <a:buNone/>
              <a:defRPr/>
            </a:pPr>
            <a:endParaRPr kumimoji="0" lang="zh-CN" altLang="zh-CN"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
        <p:nvSpPr>
          <p:cNvPr id="7" name="标题 5"/>
          <p:cNvSpPr txBox="1"/>
          <p:nvPr/>
        </p:nvSpPr>
        <p:spPr>
          <a:xfrm>
            <a:off x="1981200" y="160338"/>
            <a:ext cx="7467600" cy="561975"/>
          </a:xfrm>
          <a:prstGeom prst="rect">
            <a:avLst/>
          </a:prstGeom>
        </p:spPr>
        <p:txBody>
          <a:bodyPr anchor="b">
            <a:normAutofit fontScale="9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4.2  </a:t>
            </a:r>
            <a:r>
              <a:rPr lang="zh-CN" altLang="en-US" b="1" dirty="0"/>
              <a:t>串</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的类型定义、存储结构及其运算</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40969"/>
                                        </p:tgtEl>
                                        <p:attrNameLst>
                                          <p:attrName>style.visibility</p:attrName>
                                        </p:attrNameLst>
                                      </p:cBhvr>
                                      <p:to>
                                        <p:strVal val="visible"/>
                                      </p:to>
                                    </p:set>
                                    <p:animEffect transition="in" filter="barn(inVertical)">
                                      <p:cBhvr>
                                        <p:cTn id="11" dur="500"/>
                                        <p:tgtEl>
                                          <p:spTgt spid="40969"/>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40970"/>
                                        </p:tgtEl>
                                        <p:attrNameLst>
                                          <p:attrName>style.visibility</p:attrName>
                                        </p:attrNameLst>
                                      </p:cBhvr>
                                      <p:to>
                                        <p:strVal val="visible"/>
                                      </p:to>
                                    </p:set>
                                    <p:animEffect transition="in" filter="barn(inVertical)">
                                      <p:cBhvr>
                                        <p:cTn id="16" dur="500"/>
                                        <p:tgtEl>
                                          <p:spTgt spid="4097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40969" grpId="0"/>
      <p:bldP spid="40970" grpId="0"/>
      <p:bldP spid="5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37260" y="1395095"/>
            <a:ext cx="9911715" cy="4892675"/>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3200" b="1" i="0" u="none" strike="noStrike" kern="0" cap="none" spc="0" normalizeH="0" baseline="0" noProof="0" dirty="0">
                <a:ln>
                  <a:noFill/>
                </a:ln>
                <a:solidFill>
                  <a:srgbClr val="0000CC"/>
                </a:solidFill>
                <a:effectLst/>
                <a:uLnTx/>
                <a:uFillTx/>
                <a:latin typeface="楷体_GB2312" pitchFamily="49" charset="-122"/>
                <a:ea typeface="楷体_GB2312" pitchFamily="49" charset="-122"/>
                <a:cs typeface="+mn-cs"/>
              </a:rPr>
              <a:t>    </a:t>
            </a:r>
            <a:r>
              <a:rPr kumimoji="0" lang="zh-CN" altLang="en-US" sz="3200" b="1" i="0" u="none" strike="noStrike" kern="0" cap="none" spc="0" normalizeH="0" baseline="0" noProof="0" dirty="0">
                <a:ln>
                  <a:noFill/>
                </a:ln>
                <a:solidFill>
                  <a:srgbClr val="000000"/>
                </a:solidFill>
                <a:effectLst/>
                <a:uLnTx/>
                <a:uFillTx/>
                <a:latin typeface="楷体_GB2312" pitchFamily="49" charset="-122"/>
                <a:ea typeface="楷体_GB2312" pitchFamily="49" charset="-122"/>
                <a:cs typeface="+mn-cs"/>
              </a:rPr>
              <a:t>串与线性表的运算有所不同，是以</a:t>
            </a:r>
            <a:r>
              <a:rPr kumimoji="0" lang="zh-CN" altLang="en-US" sz="3200" b="1" i="0" u="none" strike="noStrike" kern="0" cap="none" spc="0" normalizeH="0" baseline="0" noProof="0" dirty="0">
                <a:ln>
                  <a:noFill/>
                </a:ln>
                <a:solidFill>
                  <a:srgbClr val="000000"/>
                </a:solidFill>
                <a:effectLst/>
                <a:uLnTx/>
                <a:uFillTx/>
                <a:latin typeface="Times New Roman" panose="02020603050405020304"/>
                <a:ea typeface="楷体_GB2312" pitchFamily="49" charset="-122"/>
                <a:cs typeface="+mn-cs"/>
              </a:rPr>
              <a:t>“</a:t>
            </a:r>
            <a:r>
              <a:rPr kumimoji="0" lang="zh-CN" altLang="en-US" sz="3200" b="1" i="0" u="none" strike="noStrike" kern="0" cap="none" spc="0" normalizeH="0" baseline="0" noProof="0" dirty="0">
                <a:ln>
                  <a:noFill/>
                </a:ln>
                <a:solidFill>
                  <a:srgbClr val="FF0000"/>
                </a:solidFill>
                <a:effectLst/>
                <a:uLnTx/>
                <a:uFillTx/>
                <a:latin typeface="楷体_GB2312" pitchFamily="49" charset="-122"/>
                <a:ea typeface="楷体_GB2312" pitchFamily="49" charset="-122"/>
                <a:cs typeface="+mn-cs"/>
              </a:rPr>
              <a:t>串的整体</a:t>
            </a:r>
            <a:r>
              <a:rPr kumimoji="0" lang="zh-CN" altLang="en-US" sz="3200" b="1" i="0" u="none" strike="noStrike" kern="0" cap="none" spc="0" normalizeH="0" baseline="0" noProof="0" dirty="0">
                <a:ln>
                  <a:noFill/>
                </a:ln>
                <a:solidFill>
                  <a:srgbClr val="000000"/>
                </a:solidFill>
                <a:effectLst/>
                <a:uLnTx/>
                <a:uFillTx/>
                <a:latin typeface="Times New Roman" panose="02020603050405020304"/>
                <a:ea typeface="楷体_GB2312" pitchFamily="49" charset="-122"/>
                <a:cs typeface="+mn-cs"/>
              </a:rPr>
              <a:t>”</a:t>
            </a:r>
            <a:r>
              <a:rPr kumimoji="0" lang="zh-CN" altLang="en-US" sz="3200" b="1" i="0" u="none" strike="noStrike" kern="0" cap="none" spc="0" normalizeH="0" baseline="0" noProof="0" dirty="0">
                <a:ln>
                  <a:noFill/>
                </a:ln>
                <a:solidFill>
                  <a:srgbClr val="000000"/>
                </a:solidFill>
                <a:effectLst/>
                <a:uLnTx/>
                <a:uFillTx/>
                <a:latin typeface="楷体_GB2312" pitchFamily="49" charset="-122"/>
                <a:ea typeface="楷体_GB2312" pitchFamily="49" charset="-122"/>
                <a:cs typeface="+mn-cs"/>
              </a:rPr>
              <a:t>作为操作对象，例如查找某子串，在主串某位置上插入一个子串等。</a:t>
            </a:r>
            <a:endParaRPr kumimoji="0" lang="en-US" altLang="zh-CN" sz="3200" b="1" i="0" u="none" strike="noStrike" kern="0" cap="none" spc="0" normalizeH="0" baseline="0" noProof="0" dirty="0">
              <a:ln>
                <a:noFill/>
              </a:ln>
              <a:solidFill>
                <a:srgbClr val="000000"/>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endParaRPr kumimoji="0" lang="en-US" altLang="zh-CN" sz="3200" b="1" i="0" u="none" strike="noStrike" kern="0" cap="none" spc="0" normalizeH="0" baseline="0" noProof="0" dirty="0">
              <a:ln>
                <a:noFill/>
              </a:ln>
              <a:solidFill>
                <a:srgbClr val="000000"/>
              </a:solidFill>
              <a:effectLst/>
              <a:uLnTx/>
              <a:uFillTx/>
              <a:latin typeface="宋体" panose="02010600030101010101" pitchFamily="2" charset="-122"/>
              <a:ea typeface="楷体_GB2312" pitchFamily="49"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3200" b="1" i="0" u="none" strike="noStrike" kern="0" cap="none" spc="0" normalizeH="0" baseline="0" noProof="0" dirty="0">
                <a:ln>
                  <a:noFill/>
                </a:ln>
                <a:solidFill>
                  <a:srgbClr val="000000"/>
                </a:solidFill>
                <a:effectLst/>
                <a:uLnTx/>
                <a:uFillTx/>
                <a:latin typeface="楷体_GB2312" pitchFamily="49" charset="-122"/>
                <a:ea typeface="楷体_GB2312" pitchFamily="49" charset="-122"/>
                <a:cs typeface="+mn-cs"/>
              </a:rPr>
              <a:t>    这类操作中均涉及到</a:t>
            </a:r>
            <a:r>
              <a:rPr kumimoji="0" lang="zh-CN" altLang="en-US" sz="3200" b="1" i="0" u="none" strike="noStrike" kern="0" cap="none" spc="0" normalizeH="0" baseline="0" noProof="0" dirty="0">
                <a:ln>
                  <a:noFill/>
                </a:ln>
                <a:solidFill>
                  <a:srgbClr val="0000FF"/>
                </a:solidFill>
                <a:effectLst/>
                <a:uLnTx/>
                <a:uFillTx/>
                <a:latin typeface="楷体_GB2312" pitchFamily="49" charset="-122"/>
                <a:ea typeface="楷体_GB2312" pitchFamily="49" charset="-122"/>
                <a:cs typeface="+mn-cs"/>
              </a:rPr>
              <a:t>定位问题</a:t>
            </a:r>
            <a:r>
              <a:rPr kumimoji="0" lang="zh-CN" altLang="en-US" sz="3200" b="1" i="0" u="none" strike="noStrike" kern="0" cap="none" spc="0" normalizeH="0" baseline="0" noProof="0" dirty="0">
                <a:ln>
                  <a:noFill/>
                </a:ln>
                <a:solidFill>
                  <a:srgbClr val="000000"/>
                </a:solidFill>
                <a:effectLst/>
                <a:uLnTx/>
                <a:uFillTx/>
                <a:latin typeface="楷体_GB2312" pitchFamily="49" charset="-122"/>
                <a:ea typeface="楷体_GB2312" pitchFamily="49" charset="-122"/>
                <a:cs typeface="+mn-cs"/>
              </a:rPr>
              <a:t>，称为</a:t>
            </a:r>
            <a:r>
              <a:rPr kumimoji="0" lang="zh-CN" altLang="en-US" sz="4000" b="1" i="0" u="none" strike="noStrike" kern="0" cap="none" spc="0" normalizeH="0" baseline="0" noProof="0" dirty="0">
                <a:ln>
                  <a:noFill/>
                </a:ln>
                <a:solidFill>
                  <a:srgbClr val="FF0000"/>
                </a:solidFill>
                <a:effectLst/>
                <a:uLnTx/>
                <a:uFillTx/>
                <a:latin typeface="楷体_GB2312" pitchFamily="49" charset="-122"/>
                <a:ea typeface="楷体_GB2312" pitchFamily="49" charset="-122"/>
                <a:cs typeface="+mn-cs"/>
              </a:rPr>
              <a:t>串的模式匹配</a:t>
            </a:r>
            <a:r>
              <a:rPr kumimoji="0" lang="zh-CN" altLang="en-US" sz="3200" b="1" i="0" u="none" strike="noStrike" kern="0" cap="none" spc="0" normalizeH="0" baseline="0" noProof="0" dirty="0">
                <a:ln>
                  <a:noFill/>
                </a:ln>
                <a:solidFill>
                  <a:srgbClr val="000000"/>
                </a:solidFill>
                <a:effectLst/>
                <a:uLnTx/>
                <a:uFillTx/>
                <a:latin typeface="楷体_GB2312" pitchFamily="49" charset="-122"/>
                <a:ea typeface="楷体_GB2312" pitchFamily="49" charset="-122"/>
                <a:cs typeface="+mn-cs"/>
              </a:rPr>
              <a:t>。它是串处理系统中最重要的操作之一。</a:t>
            </a:r>
            <a:endParaRPr kumimoji="0" lang="zh-CN" altLang="en-US" sz="3200" b="1" i="0" u="none" strike="noStrike" kern="0" cap="none" spc="0" normalizeH="0" baseline="0" noProof="0" dirty="0">
              <a:ln>
                <a:noFill/>
              </a:ln>
              <a:solidFill>
                <a:srgbClr val="000000"/>
              </a:solidFill>
              <a:effectLst/>
              <a:uLnTx/>
              <a:uFillTx/>
              <a:latin typeface="楷体_GB2312" pitchFamily="49" charset="-122"/>
              <a:ea typeface="楷体_GB2312" pitchFamily="49" charset="-122"/>
              <a:cs typeface="+mn-cs"/>
            </a:endParaRPr>
          </a:p>
        </p:txBody>
      </p:sp>
      <p:sp>
        <p:nvSpPr>
          <p:cNvPr id="43010" name="标题 1"/>
          <p:cNvSpPr>
            <a:spLocks noGrp="1"/>
          </p:cNvSpPr>
          <p:nvPr>
            <p:ph type="title"/>
          </p:nvPr>
        </p:nvSpPr>
        <p:spPr>
          <a:xfrm>
            <a:off x="1261110" y="434340"/>
            <a:ext cx="3110865" cy="700405"/>
          </a:xfrm>
        </p:spPr>
        <p:txBody>
          <a:bodyPr vert="horz" wrap="square" lIns="91440" tIns="45720" rIns="91440" bIns="45720" anchor="b">
            <a:noAutofit/>
          </a:bodyPr>
          <a:lstStyle/>
          <a:p>
            <a:r>
              <a:rPr lang="zh-CN" altLang="en-US" sz="4000" kern="1200" dirty="0">
                <a:solidFill>
                  <a:srgbClr val="FF0000"/>
                </a:solidFill>
                <a:latin typeface="Arial Black" panose="020B0A04020102020204" pitchFamily="34" charset="0"/>
                <a:ea typeface="微软雅黑" panose="020B0503020204020204" pitchFamily="34" charset="-122"/>
                <a:cs typeface="+mj-cs"/>
              </a:rPr>
              <a:t>再次强调：</a:t>
            </a:r>
            <a:endParaRPr lang="zh-CN" altLang="en-US" sz="4000" kern="1200" dirty="0">
              <a:solidFill>
                <a:srgbClr val="FF0000"/>
              </a:solidFill>
              <a:latin typeface="Arial Black" panose="020B0A04020102020204" pitchFamily="34" charset="0"/>
              <a:ea typeface="微软雅黑" panose="020B0503020204020204" pitchFamily="34" charset="-122"/>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981200" y="765810"/>
            <a:ext cx="8831580" cy="6248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0000"/>
              </a:lnSpc>
              <a:spcBef>
                <a:spcPct val="0"/>
              </a:spcBef>
              <a:spcAft>
                <a:spcPct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5</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altLang="en-US"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串的模式匹配算法</a:t>
            </a:r>
            <a:endPar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a:p>
            <a:pPr marL="0" marR="0" lvl="0" indent="0" algn="l" defTabSz="914400" rtl="0" eaLnBrk="0" fontAlgn="base" latinLnBrk="0" hangingPunct="0">
              <a:lnSpc>
                <a:spcPct val="120000"/>
              </a:lnSpc>
              <a:spcBef>
                <a:spcPct val="0"/>
              </a:spcBef>
              <a:spcAft>
                <a:spcPct val="0"/>
              </a:spcAft>
              <a:buClr>
                <a:srgbClr val="FF3300"/>
              </a:buClr>
              <a:buSzTx/>
              <a:defRPr/>
            </a:pPr>
            <a:r>
              <a:rPr lang="zh-CN" altLang="en-US" b="1" dirty="0" smtClean="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       </a:t>
            </a:r>
            <a:endParaRPr kumimoji="0" lang="zh-CN" altLang="zh-CN" b="1" i="0" u="none" strike="noStrike" kern="1200" cap="none" spc="0" normalizeH="0" baseline="0" noProof="0" dirty="0" smtClean="0">
              <a:ln>
                <a:noFill/>
              </a:ln>
              <a:solidFill>
                <a:srgbClr val="0000CC"/>
              </a:solidFill>
              <a:effectLst/>
              <a:uLnTx/>
              <a:uFillTx/>
              <a:latin typeface="华文楷体" panose="02010600040101010101" pitchFamily="2" charset="-122"/>
              <a:ea typeface="华文楷体" panose="02010600040101010101" pitchFamily="2" charset="-122"/>
              <a:cs typeface="+mn-cs"/>
            </a:endParaRPr>
          </a:p>
          <a:p>
            <a:pPr marL="457200" marR="0" lvl="1" indent="0" algn="l" defTabSz="914400" rtl="0" eaLnBrk="0" fontAlgn="base" latinLnBrk="0" hangingPunct="0">
              <a:lnSpc>
                <a:spcPct val="120000"/>
              </a:lnSpc>
              <a:spcBef>
                <a:spcPct val="0"/>
              </a:spcBef>
              <a:spcAft>
                <a:spcPct val="0"/>
              </a:spcAft>
              <a:buClrTx/>
              <a:buSzTx/>
              <a:buFontTx/>
              <a:buNone/>
              <a:defRPr/>
            </a:pPr>
            <a:endParaRPr kumimoji="0" lang="zh-CN" altLang="zh-CN"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
        <p:nvSpPr>
          <p:cNvPr id="7" name="标题 5"/>
          <p:cNvSpPr txBox="1"/>
          <p:nvPr/>
        </p:nvSpPr>
        <p:spPr>
          <a:xfrm>
            <a:off x="1981200" y="160338"/>
            <a:ext cx="7467600" cy="561975"/>
          </a:xfrm>
          <a:prstGeom prst="rect">
            <a:avLst/>
          </a:prstGeom>
        </p:spPr>
        <p:txBody>
          <a:bodyPr anchor="b">
            <a:normAutofit fontScale="9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4.2  </a:t>
            </a:r>
            <a:r>
              <a:rPr lang="zh-CN" altLang="en-US" b="1" dirty="0"/>
              <a:t>串</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的类型定义、存储结构及其运算</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9" name="Rectangle 3"/>
          <p:cNvSpPr/>
          <p:nvPr/>
        </p:nvSpPr>
        <p:spPr>
          <a:xfrm>
            <a:off x="1668145" y="1797685"/>
            <a:ext cx="8616950" cy="460375"/>
          </a:xfrm>
          <a:prstGeom prst="rect">
            <a:avLst/>
          </a:prstGeom>
          <a:noFill/>
          <a:ln w="9525">
            <a:noFill/>
          </a:ln>
        </p:spPr>
        <p:txBody>
          <a:bodyPr>
            <a:spAutoFit/>
          </a:bodyPr>
          <a:lstStyle/>
          <a:p>
            <a:pPr algn="l"/>
            <a:r>
              <a:rPr lang="zh-CN" altLang="en-US" sz="2400" b="1" dirty="0">
                <a:solidFill>
                  <a:srgbClr val="000000"/>
                </a:solidFill>
                <a:latin typeface="楷体_GB2312" pitchFamily="49" charset="-122"/>
                <a:ea typeface="楷体_GB2312" pitchFamily="49" charset="-122"/>
              </a:rPr>
              <a:t>模式匹配</a:t>
            </a:r>
            <a:r>
              <a:rPr lang="en-US" altLang="zh-CN" sz="2400" b="1" dirty="0">
                <a:solidFill>
                  <a:srgbClr val="000000"/>
                </a:solidFill>
                <a:latin typeface="楷体_GB2312" pitchFamily="49" charset="-122"/>
                <a:ea typeface="楷体_GB2312" pitchFamily="49" charset="-122"/>
              </a:rPr>
              <a:t>(Pattern Matching) </a:t>
            </a:r>
            <a:r>
              <a:rPr lang="zh-CN" altLang="en-US" sz="2400" b="1" dirty="0">
                <a:solidFill>
                  <a:srgbClr val="000000"/>
                </a:solidFill>
                <a:latin typeface="楷体_GB2312" pitchFamily="49" charset="-122"/>
                <a:ea typeface="楷体_GB2312" pitchFamily="49" charset="-122"/>
              </a:rPr>
              <a:t>即</a:t>
            </a:r>
            <a:r>
              <a:rPr lang="zh-CN" altLang="en-US" sz="2400" b="1" dirty="0">
                <a:solidFill>
                  <a:srgbClr val="0000CC"/>
                </a:solidFill>
                <a:latin typeface="楷体_GB2312" pitchFamily="49" charset="-122"/>
                <a:ea typeface="楷体_GB2312" pitchFamily="49" charset="-122"/>
              </a:rPr>
              <a:t>子串定位运算（</a:t>
            </a:r>
            <a:r>
              <a:rPr lang="en-US" altLang="zh-CN" sz="2400" b="1" dirty="0">
                <a:solidFill>
                  <a:srgbClr val="0000CC"/>
                </a:solidFill>
                <a:latin typeface="楷体_GB2312" pitchFamily="49" charset="-122"/>
                <a:ea typeface="楷体_GB2312" pitchFamily="49" charset="-122"/>
              </a:rPr>
              <a:t>Index</a:t>
            </a:r>
            <a:r>
              <a:rPr lang="zh-CN" altLang="en-US" sz="2400" b="1" dirty="0">
                <a:solidFill>
                  <a:srgbClr val="0000CC"/>
                </a:solidFill>
                <a:latin typeface="楷体_GB2312" pitchFamily="49" charset="-122"/>
                <a:ea typeface="楷体_GB2312" pitchFamily="49" charset="-122"/>
              </a:rPr>
              <a:t>函数）</a:t>
            </a:r>
            <a:r>
              <a:rPr lang="zh-CN" altLang="en-US" sz="2400" b="1" dirty="0">
                <a:latin typeface="楷体_GB2312" pitchFamily="49" charset="-122"/>
                <a:ea typeface="楷体_GB2312" pitchFamily="49" charset="-122"/>
              </a:rPr>
              <a:t>。</a:t>
            </a:r>
            <a:endParaRPr lang="zh-CN" altLang="en-US" sz="2400" b="1" dirty="0">
              <a:latin typeface="楷体_GB2312" pitchFamily="49" charset="-122"/>
              <a:ea typeface="楷体_GB2312" pitchFamily="49" charset="-122"/>
            </a:endParaRPr>
          </a:p>
        </p:txBody>
      </p:sp>
      <p:sp>
        <p:nvSpPr>
          <p:cNvPr id="10" name="Text Box 4"/>
          <p:cNvSpPr txBox="1">
            <a:spLocks noChangeAspect="1"/>
          </p:cNvSpPr>
          <p:nvPr/>
        </p:nvSpPr>
        <p:spPr>
          <a:xfrm>
            <a:off x="1687195" y="2618105"/>
            <a:ext cx="8534400" cy="460375"/>
          </a:xfrm>
          <a:prstGeom prst="rect">
            <a:avLst/>
          </a:prstGeom>
          <a:noFill/>
          <a:ln w="38100">
            <a:noFill/>
          </a:ln>
        </p:spPr>
        <p:txBody>
          <a:bodyPr>
            <a:spAutoFit/>
          </a:bodyPr>
          <a:lstStyle/>
          <a:p>
            <a:pPr algn="l"/>
            <a:r>
              <a:rPr lang="zh-CN" altLang="en-US" sz="2400" b="1" dirty="0">
                <a:solidFill>
                  <a:srgbClr val="FF0000"/>
                </a:solidFill>
                <a:latin typeface="楷体_GB2312" pitchFamily="49" charset="-122"/>
                <a:ea typeface="楷体_GB2312" pitchFamily="49" charset="-122"/>
              </a:rPr>
              <a:t>算法目的：</a:t>
            </a:r>
            <a:r>
              <a:rPr lang="zh-CN" altLang="en-US" sz="2400" b="1" dirty="0">
                <a:solidFill>
                  <a:srgbClr val="000000"/>
                </a:solidFill>
                <a:latin typeface="楷体_GB2312" pitchFamily="49" charset="-122"/>
                <a:ea typeface="楷体_GB2312" pitchFamily="49" charset="-122"/>
              </a:rPr>
              <a:t>确定主串中所含子串第一次出现的位置（定位）</a:t>
            </a:r>
            <a:endParaRPr lang="zh-CN" altLang="en-US" sz="2400" b="1" dirty="0">
              <a:solidFill>
                <a:srgbClr val="000000"/>
              </a:solidFill>
              <a:latin typeface="楷体_GB2312" pitchFamily="49" charset="-122"/>
              <a:ea typeface="楷体_GB2312" pitchFamily="49" charset="-122"/>
            </a:endParaRPr>
          </a:p>
        </p:txBody>
      </p:sp>
      <p:sp>
        <p:nvSpPr>
          <p:cNvPr id="11" name="Rectangle 5"/>
          <p:cNvSpPr/>
          <p:nvPr/>
        </p:nvSpPr>
        <p:spPr>
          <a:xfrm>
            <a:off x="1668145" y="3357563"/>
            <a:ext cx="8534400" cy="1753235"/>
          </a:xfrm>
          <a:prstGeom prst="rect">
            <a:avLst/>
          </a:prstGeom>
          <a:noFill/>
          <a:ln w="9525">
            <a:noFill/>
          </a:ln>
        </p:spPr>
        <p:txBody>
          <a:bodyPr>
            <a:spAutoFit/>
          </a:bodyPr>
          <a:lstStyle/>
          <a:p>
            <a:pPr algn="l">
              <a:lnSpc>
                <a:spcPct val="150000"/>
              </a:lnSpc>
              <a:spcBef>
                <a:spcPts val="0"/>
              </a:spcBef>
              <a:spcAft>
                <a:spcPts val="0"/>
              </a:spcAft>
            </a:pPr>
            <a:r>
              <a:rPr lang="zh-CN" altLang="en-US" sz="2400" b="1" dirty="0">
                <a:solidFill>
                  <a:srgbClr val="FF0000"/>
                </a:solidFill>
                <a:latin typeface="楷体_GB2312" pitchFamily="49" charset="-122"/>
                <a:ea typeface="楷体_GB2312" pitchFamily="49" charset="-122"/>
              </a:rPr>
              <a:t>初始条件：</a:t>
            </a:r>
            <a:r>
              <a:rPr lang="zh-CN" altLang="en-US" sz="2400" b="1" dirty="0">
                <a:solidFill>
                  <a:srgbClr val="000000"/>
                </a:solidFill>
                <a:latin typeface="楷体_GB2312" pitchFamily="49" charset="-122"/>
                <a:ea typeface="楷体_GB2312" pitchFamily="49" charset="-122"/>
              </a:rPr>
              <a:t>串</a:t>
            </a:r>
            <a:r>
              <a:rPr lang="en-US" altLang="zh-CN" sz="2400" b="1" dirty="0">
                <a:solidFill>
                  <a:srgbClr val="000000"/>
                </a:solidFill>
                <a:latin typeface="楷体_GB2312" pitchFamily="49" charset="-122"/>
                <a:ea typeface="楷体_GB2312" pitchFamily="49" charset="-122"/>
              </a:rPr>
              <a:t>S</a:t>
            </a:r>
            <a:r>
              <a:rPr lang="zh-CN" altLang="en-US" sz="2400" b="1" dirty="0">
                <a:solidFill>
                  <a:srgbClr val="000000"/>
                </a:solidFill>
                <a:latin typeface="楷体_GB2312" pitchFamily="49" charset="-122"/>
                <a:ea typeface="楷体_GB2312" pitchFamily="49" charset="-122"/>
              </a:rPr>
              <a:t>和</a:t>
            </a:r>
            <a:r>
              <a:rPr lang="en-US" altLang="zh-CN" sz="2400" b="1" dirty="0">
                <a:solidFill>
                  <a:srgbClr val="000000"/>
                </a:solidFill>
                <a:latin typeface="楷体_GB2312" pitchFamily="49" charset="-122"/>
                <a:ea typeface="楷体_GB2312" pitchFamily="49" charset="-122"/>
              </a:rPr>
              <a:t>T</a:t>
            </a:r>
            <a:r>
              <a:rPr lang="zh-CN" altLang="en-US" sz="2400" b="1" dirty="0">
                <a:solidFill>
                  <a:srgbClr val="000000"/>
                </a:solidFill>
                <a:latin typeface="楷体_GB2312" pitchFamily="49" charset="-122"/>
                <a:ea typeface="楷体_GB2312" pitchFamily="49" charset="-122"/>
              </a:rPr>
              <a:t>存在，</a:t>
            </a:r>
            <a:r>
              <a:rPr lang="en-US" altLang="zh-CN" sz="2400" b="1" dirty="0">
                <a:solidFill>
                  <a:srgbClr val="000000"/>
                </a:solidFill>
                <a:latin typeface="楷体_GB2312" pitchFamily="49" charset="-122"/>
                <a:ea typeface="楷体_GB2312" pitchFamily="49" charset="-122"/>
              </a:rPr>
              <a:t>T</a:t>
            </a:r>
            <a:r>
              <a:rPr lang="zh-CN" altLang="en-US" sz="2400" b="1" dirty="0">
                <a:solidFill>
                  <a:srgbClr val="000000"/>
                </a:solidFill>
                <a:latin typeface="楷体_GB2312" pitchFamily="49" charset="-122"/>
                <a:ea typeface="楷体_GB2312" pitchFamily="49" charset="-122"/>
              </a:rPr>
              <a:t>是非空串，</a:t>
            </a:r>
            <a:r>
              <a:rPr lang="en-US" altLang="zh-CN" sz="2400" b="1" dirty="0">
                <a:solidFill>
                  <a:srgbClr val="000000"/>
                </a:solidFill>
                <a:latin typeface="楷体_GB2312" pitchFamily="49" charset="-122"/>
                <a:ea typeface="楷体_GB2312" pitchFamily="49" charset="-122"/>
              </a:rPr>
              <a:t>1≤pos≤StrLength(s)</a:t>
            </a:r>
            <a:endParaRPr lang="en-US" altLang="zh-CN" sz="2400" b="1" dirty="0">
              <a:solidFill>
                <a:srgbClr val="000000"/>
              </a:solidFill>
              <a:latin typeface="楷体_GB2312" pitchFamily="49" charset="-122"/>
              <a:ea typeface="楷体_GB2312" pitchFamily="49" charset="-122"/>
            </a:endParaRPr>
          </a:p>
          <a:p>
            <a:pPr algn="l">
              <a:lnSpc>
                <a:spcPct val="150000"/>
              </a:lnSpc>
              <a:spcBef>
                <a:spcPts val="0"/>
              </a:spcBef>
              <a:spcAft>
                <a:spcPts val="0"/>
              </a:spcAft>
            </a:pPr>
            <a:r>
              <a:rPr lang="zh-CN" altLang="en-US" sz="2400" b="1" dirty="0">
                <a:solidFill>
                  <a:srgbClr val="FF0000"/>
                </a:solidFill>
                <a:latin typeface="楷体_GB2312" pitchFamily="49" charset="-122"/>
                <a:ea typeface="楷体_GB2312" pitchFamily="49" charset="-122"/>
              </a:rPr>
              <a:t>操作结果：</a:t>
            </a:r>
            <a:r>
              <a:rPr lang="zh-CN" altLang="en-US" sz="2400" b="1" dirty="0">
                <a:solidFill>
                  <a:srgbClr val="000000"/>
                </a:solidFill>
                <a:latin typeface="楷体_GB2312" pitchFamily="49" charset="-122"/>
                <a:ea typeface="楷体_GB2312" pitchFamily="49" charset="-122"/>
              </a:rPr>
              <a:t>若主串</a:t>
            </a:r>
            <a:r>
              <a:rPr lang="en-US" altLang="zh-CN" sz="2400" b="1" dirty="0">
                <a:solidFill>
                  <a:srgbClr val="000000"/>
                </a:solidFill>
                <a:latin typeface="楷体_GB2312" pitchFamily="49" charset="-122"/>
                <a:ea typeface="楷体_GB2312" pitchFamily="49" charset="-122"/>
              </a:rPr>
              <a:t>S</a:t>
            </a:r>
            <a:r>
              <a:rPr lang="zh-CN" altLang="en-US" sz="2400" b="1" dirty="0">
                <a:solidFill>
                  <a:srgbClr val="000000"/>
                </a:solidFill>
                <a:latin typeface="楷体_GB2312" pitchFamily="49" charset="-122"/>
                <a:ea typeface="楷体_GB2312" pitchFamily="49" charset="-122"/>
              </a:rPr>
              <a:t>中存在和串</a:t>
            </a:r>
            <a:r>
              <a:rPr lang="en-US" altLang="zh-CN" sz="2400" b="1" dirty="0">
                <a:solidFill>
                  <a:srgbClr val="000000"/>
                </a:solidFill>
                <a:latin typeface="楷体_GB2312" pitchFamily="49" charset="-122"/>
                <a:ea typeface="楷体_GB2312" pitchFamily="49" charset="-122"/>
              </a:rPr>
              <a:t>T</a:t>
            </a:r>
            <a:r>
              <a:rPr lang="zh-CN" altLang="en-US" sz="2400" b="1" dirty="0">
                <a:solidFill>
                  <a:srgbClr val="000000"/>
                </a:solidFill>
                <a:latin typeface="楷体_GB2312" pitchFamily="49" charset="-122"/>
                <a:ea typeface="楷体_GB2312" pitchFamily="49" charset="-122"/>
              </a:rPr>
              <a:t>值相同的子串，则返回它在主串</a:t>
            </a:r>
            <a:r>
              <a:rPr lang="en-US" altLang="zh-CN" sz="2400" b="1" dirty="0">
                <a:solidFill>
                  <a:srgbClr val="000000"/>
                </a:solidFill>
                <a:latin typeface="楷体_GB2312" pitchFamily="49" charset="-122"/>
                <a:ea typeface="楷体_GB2312" pitchFamily="49" charset="-122"/>
              </a:rPr>
              <a:t>S</a:t>
            </a:r>
            <a:r>
              <a:rPr lang="zh-CN" altLang="en-US" sz="2400" b="1" dirty="0">
                <a:solidFill>
                  <a:srgbClr val="000000"/>
                </a:solidFill>
                <a:latin typeface="楷体_GB2312" pitchFamily="49" charset="-122"/>
                <a:ea typeface="楷体_GB2312" pitchFamily="49" charset="-122"/>
              </a:rPr>
              <a:t>中第</a:t>
            </a:r>
            <a:r>
              <a:rPr lang="en-US" altLang="zh-CN" sz="2400" b="1" dirty="0">
                <a:solidFill>
                  <a:srgbClr val="000000"/>
                </a:solidFill>
                <a:latin typeface="楷体_GB2312" pitchFamily="49" charset="-122"/>
                <a:ea typeface="楷体_GB2312" pitchFamily="49" charset="-122"/>
              </a:rPr>
              <a:t>pos</a:t>
            </a:r>
            <a:r>
              <a:rPr lang="zh-CN" altLang="en-US" sz="2400" b="1" dirty="0">
                <a:solidFill>
                  <a:srgbClr val="000000"/>
                </a:solidFill>
                <a:latin typeface="楷体_GB2312" pitchFamily="49" charset="-122"/>
                <a:ea typeface="楷体_GB2312" pitchFamily="49" charset="-122"/>
              </a:rPr>
              <a:t>个字符之后第一次出现的位置；否则函数值为</a:t>
            </a:r>
            <a:r>
              <a:rPr lang="en-US" altLang="zh-CN" sz="2400" b="1" dirty="0">
                <a:solidFill>
                  <a:srgbClr val="000000"/>
                </a:solidFill>
                <a:latin typeface="楷体_GB2312" pitchFamily="49" charset="-122"/>
                <a:ea typeface="楷体_GB2312" pitchFamily="49" charset="-122"/>
              </a:rPr>
              <a:t>0</a:t>
            </a:r>
            <a:r>
              <a:rPr lang="zh-CN" altLang="en-US" sz="2400" b="1" dirty="0">
                <a:solidFill>
                  <a:srgbClr val="000000"/>
                </a:solidFill>
                <a:latin typeface="楷体_GB2312" pitchFamily="49" charset="-122"/>
                <a:ea typeface="楷体_GB2312" pitchFamily="49" charset="-122"/>
              </a:rPr>
              <a:t>。</a:t>
            </a:r>
            <a:endParaRPr lang="zh-CN" altLang="en-US" sz="2400" b="1" dirty="0">
              <a:solidFill>
                <a:srgbClr val="000000"/>
              </a:solidFill>
              <a:latin typeface="楷体_GB2312" pitchFamily="49" charset="-122"/>
              <a:ea typeface="楷体_GB2312" pitchFamily="49" charset="-122"/>
            </a:endParaRPr>
          </a:p>
        </p:txBody>
      </p:sp>
      <p:sp>
        <p:nvSpPr>
          <p:cNvPr id="12" name="Rectangle 6"/>
          <p:cNvSpPr/>
          <p:nvPr/>
        </p:nvSpPr>
        <p:spPr>
          <a:xfrm>
            <a:off x="1896745" y="5333365"/>
            <a:ext cx="7924800" cy="1198880"/>
          </a:xfrm>
          <a:prstGeom prst="rect">
            <a:avLst/>
          </a:prstGeom>
          <a:noFill/>
          <a:ln w="9525">
            <a:noFill/>
          </a:ln>
        </p:spPr>
        <p:txBody>
          <a:bodyPr>
            <a:spAutoFit/>
          </a:bodyPr>
          <a:lstStyle/>
          <a:p>
            <a:pPr algn="l">
              <a:lnSpc>
                <a:spcPct val="150000"/>
              </a:lnSpc>
            </a:pPr>
            <a:r>
              <a:rPr lang="zh-CN" altLang="en-US" sz="2400" b="1" dirty="0">
                <a:solidFill>
                  <a:srgbClr val="0000CC"/>
                </a:solidFill>
                <a:latin typeface="楷体_GB2312" pitchFamily="49" charset="-122"/>
                <a:ea typeface="楷体_GB2312" pitchFamily="49" charset="-122"/>
              </a:rPr>
              <a:t>    注：</a:t>
            </a:r>
            <a:r>
              <a:rPr lang="en-US" altLang="zh-CN" sz="2400" b="1" dirty="0">
                <a:solidFill>
                  <a:srgbClr val="000000"/>
                </a:solidFill>
                <a:latin typeface="楷体_GB2312" pitchFamily="49" charset="-122"/>
                <a:ea typeface="楷体_GB2312" pitchFamily="49" charset="-122"/>
              </a:rPr>
              <a:t>S</a:t>
            </a:r>
            <a:r>
              <a:rPr lang="zh-CN" altLang="en-US" sz="2400" b="1" dirty="0">
                <a:solidFill>
                  <a:srgbClr val="000000"/>
                </a:solidFill>
                <a:latin typeface="楷体_GB2312" pitchFamily="49" charset="-122"/>
                <a:ea typeface="楷体_GB2312" pitchFamily="49" charset="-122"/>
              </a:rPr>
              <a:t>称为</a:t>
            </a:r>
            <a:r>
              <a:rPr lang="zh-CN" altLang="en-US" sz="2400" b="1" dirty="0">
                <a:solidFill>
                  <a:srgbClr val="FF3399"/>
                </a:solidFill>
                <a:latin typeface="楷体_GB2312" pitchFamily="49" charset="-122"/>
                <a:ea typeface="楷体_GB2312" pitchFamily="49" charset="-122"/>
              </a:rPr>
              <a:t>被匹配的串</a:t>
            </a:r>
            <a:r>
              <a:rPr lang="zh-CN" altLang="en-US" sz="2400" b="1" dirty="0">
                <a:solidFill>
                  <a:srgbClr val="0000CC"/>
                </a:solidFill>
                <a:latin typeface="楷体_GB2312" pitchFamily="49" charset="-122"/>
                <a:ea typeface="楷体_GB2312" pitchFamily="49" charset="-122"/>
              </a:rPr>
              <a:t>，</a:t>
            </a:r>
            <a:r>
              <a:rPr lang="en-US" altLang="zh-CN" sz="2400" b="1" dirty="0">
                <a:solidFill>
                  <a:srgbClr val="000000"/>
                </a:solidFill>
                <a:latin typeface="楷体_GB2312" pitchFamily="49" charset="-122"/>
                <a:ea typeface="楷体_GB2312" pitchFamily="49" charset="-122"/>
              </a:rPr>
              <a:t>T</a:t>
            </a:r>
            <a:r>
              <a:rPr lang="zh-CN" altLang="en-US" sz="2400" b="1" dirty="0">
                <a:solidFill>
                  <a:srgbClr val="000000"/>
                </a:solidFill>
                <a:latin typeface="楷体_GB2312" pitchFamily="49" charset="-122"/>
                <a:ea typeface="楷体_GB2312" pitchFamily="49" charset="-122"/>
              </a:rPr>
              <a:t>称为</a:t>
            </a:r>
            <a:r>
              <a:rPr lang="zh-CN" altLang="en-US" sz="2400" b="1" dirty="0">
                <a:solidFill>
                  <a:srgbClr val="0000CC"/>
                </a:solidFill>
                <a:latin typeface="楷体_GB2312" pitchFamily="49" charset="-122"/>
                <a:ea typeface="楷体_GB2312" pitchFamily="49" charset="-122"/>
              </a:rPr>
              <a:t>模式串。</a:t>
            </a:r>
            <a:r>
              <a:rPr lang="zh-CN" altLang="en-US" sz="2400" b="1" dirty="0">
                <a:solidFill>
                  <a:srgbClr val="000000"/>
                </a:solidFill>
                <a:latin typeface="楷体_GB2312" pitchFamily="49" charset="-122"/>
                <a:ea typeface="楷体_GB2312" pitchFamily="49" charset="-122"/>
              </a:rPr>
              <a:t>若</a:t>
            </a:r>
            <a:r>
              <a:rPr lang="en-US" altLang="zh-CN" sz="2400" b="1" dirty="0">
                <a:solidFill>
                  <a:srgbClr val="000000"/>
                </a:solidFill>
                <a:latin typeface="楷体_GB2312" pitchFamily="49" charset="-122"/>
                <a:ea typeface="楷体_GB2312" pitchFamily="49" charset="-122"/>
              </a:rPr>
              <a:t>S</a:t>
            </a:r>
            <a:r>
              <a:rPr lang="zh-CN" altLang="en-US" sz="2400" b="1" dirty="0">
                <a:solidFill>
                  <a:srgbClr val="000000"/>
                </a:solidFill>
                <a:latin typeface="楷体_GB2312" pitchFamily="49" charset="-122"/>
                <a:ea typeface="楷体_GB2312" pitchFamily="49" charset="-122"/>
              </a:rPr>
              <a:t>包含串</a:t>
            </a:r>
            <a:r>
              <a:rPr lang="en-US" altLang="zh-CN" sz="2400" b="1" dirty="0">
                <a:solidFill>
                  <a:srgbClr val="000000"/>
                </a:solidFill>
                <a:latin typeface="楷体_GB2312" pitchFamily="49" charset="-122"/>
                <a:ea typeface="楷体_GB2312" pitchFamily="49" charset="-122"/>
              </a:rPr>
              <a:t>T</a:t>
            </a:r>
            <a:r>
              <a:rPr lang="zh-CN" altLang="en-US" sz="2400" b="1" dirty="0">
                <a:solidFill>
                  <a:srgbClr val="000000"/>
                </a:solidFill>
                <a:latin typeface="楷体_GB2312" pitchFamily="49" charset="-122"/>
                <a:ea typeface="楷体_GB2312" pitchFamily="49" charset="-122"/>
              </a:rPr>
              <a:t>，则称</a:t>
            </a:r>
            <a:r>
              <a:rPr lang="zh-CN" altLang="en-US" sz="2400" b="1" dirty="0">
                <a:solidFill>
                  <a:srgbClr val="0000CC"/>
                </a:solidFill>
                <a:latin typeface="Times New Roman" panose="02020603050405020304" pitchFamily="18" charset="0"/>
                <a:ea typeface="楷体_GB2312" pitchFamily="49" charset="-122"/>
              </a:rPr>
              <a:t>“</a:t>
            </a:r>
            <a:r>
              <a:rPr lang="zh-CN" altLang="en-US" sz="2400" b="1" dirty="0">
                <a:solidFill>
                  <a:srgbClr val="0000CC"/>
                </a:solidFill>
                <a:latin typeface="楷体_GB2312" pitchFamily="49" charset="-122"/>
                <a:ea typeface="楷体_GB2312" pitchFamily="49" charset="-122"/>
              </a:rPr>
              <a:t>匹配成功</a:t>
            </a:r>
            <a:r>
              <a:rPr lang="zh-CN" altLang="en-US" sz="2400" b="1" dirty="0">
                <a:solidFill>
                  <a:srgbClr val="0000CC"/>
                </a:solidFill>
                <a:latin typeface="Times New Roman" panose="02020603050405020304" pitchFamily="18" charset="0"/>
                <a:ea typeface="楷体_GB2312" pitchFamily="49" charset="-122"/>
              </a:rPr>
              <a:t>”</a:t>
            </a:r>
            <a:r>
              <a:rPr lang="zh-CN" altLang="en-US" sz="2400" b="1" dirty="0">
                <a:solidFill>
                  <a:srgbClr val="0000CC"/>
                </a:solidFill>
                <a:latin typeface="楷体_GB2312" pitchFamily="49" charset="-122"/>
                <a:ea typeface="楷体_GB2312" pitchFamily="49" charset="-122"/>
              </a:rPr>
              <a:t>，</a:t>
            </a:r>
            <a:r>
              <a:rPr lang="zh-CN" altLang="en-US" sz="2400" b="1" dirty="0">
                <a:solidFill>
                  <a:srgbClr val="000000"/>
                </a:solidFill>
                <a:latin typeface="楷体_GB2312" pitchFamily="49" charset="-122"/>
                <a:ea typeface="楷体_GB2312" pitchFamily="49" charset="-122"/>
              </a:rPr>
              <a:t>否则称</a:t>
            </a:r>
            <a:r>
              <a:rPr lang="zh-CN" altLang="en-US" sz="2400" b="1" dirty="0">
                <a:solidFill>
                  <a:srgbClr val="000000"/>
                </a:solidFill>
                <a:latin typeface="Times New Roman" panose="02020603050405020304" pitchFamily="18" charset="0"/>
                <a:ea typeface="楷体_GB2312" pitchFamily="49" charset="-122"/>
              </a:rPr>
              <a:t>“</a:t>
            </a:r>
            <a:r>
              <a:rPr lang="zh-CN" altLang="en-US" sz="2400" b="1" dirty="0">
                <a:solidFill>
                  <a:srgbClr val="000000"/>
                </a:solidFill>
                <a:latin typeface="楷体_GB2312" pitchFamily="49" charset="-122"/>
                <a:ea typeface="楷体_GB2312" pitchFamily="49" charset="-122"/>
              </a:rPr>
              <a:t>匹配不成功</a:t>
            </a:r>
            <a:r>
              <a:rPr lang="zh-CN" altLang="en-US" sz="2400" b="1" dirty="0">
                <a:solidFill>
                  <a:srgbClr val="000000"/>
                </a:solidFill>
                <a:latin typeface="Times New Roman" panose="02020603050405020304" pitchFamily="18" charset="0"/>
                <a:ea typeface="楷体_GB2312" pitchFamily="49" charset="-122"/>
              </a:rPr>
              <a:t>”</a:t>
            </a:r>
            <a:r>
              <a:rPr lang="zh-CN" altLang="en-US" sz="2400" b="1" dirty="0">
                <a:solidFill>
                  <a:srgbClr val="000000"/>
                </a:solidFill>
                <a:latin typeface="楷体_GB2312" pitchFamily="49" charset="-122"/>
                <a:ea typeface="楷体_GB2312" pitchFamily="49" charset="-122"/>
              </a:rPr>
              <a:t>。</a:t>
            </a:r>
            <a:endParaRPr lang="zh-CN" altLang="en-US" sz="2400" b="1" dirty="0">
              <a:solidFill>
                <a:srgbClr val="000000"/>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ChangeArrowheads="1"/>
          </p:cNvSpPr>
          <p:nvPr/>
        </p:nvSpPr>
        <p:spPr bwMode="auto">
          <a:xfrm>
            <a:off x="2174240" y="1403350"/>
            <a:ext cx="7162800"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2400" b="1" i="0" u="none" strike="noStrike" kern="0" cap="none" spc="0" normalizeH="0" baseline="0" noProof="0" dirty="0">
                <a:ln>
                  <a:noFill/>
                </a:ln>
                <a:solidFill>
                  <a:srgbClr val="3399FF"/>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BF</a:t>
            </a:r>
            <a:r>
              <a:rPr kumimoji="0" lang="zh-CN" altLang="en-US" sz="2400" b="1" i="0" u="none" strike="noStrike" kern="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算法</a:t>
            </a:r>
            <a:r>
              <a:rPr kumimoji="0" lang="zh-CN" altLang="en-US" sz="24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  </a:t>
            </a:r>
            <a:r>
              <a:rPr kumimoji="0" lang="zh-CN" altLang="en-US" sz="2400" b="1" i="0" u="none" strike="noStrike" kern="0" cap="none" spc="0" normalizeH="0" baseline="0" noProof="0" dirty="0">
                <a:ln>
                  <a:noFill/>
                </a:ln>
                <a:solidFill>
                  <a:sysClr val="windowText" lastClr="000000"/>
                </a:solidFill>
                <a:effectLst/>
                <a:uLnTx/>
                <a:uFillTx/>
                <a:latin typeface="宋体" panose="02010600030101010101" pitchFamily="2" charset="-122"/>
                <a:ea typeface="楷体_GB2312" pitchFamily="49" charset="-122"/>
                <a:cs typeface="+mn-cs"/>
              </a:rPr>
              <a:t>（又称古典或经典的、朴素的、穷举的）</a:t>
            </a:r>
            <a:endParaRPr kumimoji="0" lang="zh-CN" altLang="en-US" sz="2400" b="1" i="0" u="none" strike="noStrike" kern="0" cap="none" spc="0" normalizeH="0" baseline="0" noProof="0" dirty="0">
              <a:ln>
                <a:noFill/>
              </a:ln>
              <a:solidFill>
                <a:sysClr val="windowText" lastClr="000000"/>
              </a:solidFill>
              <a:effectLst/>
              <a:uLnTx/>
              <a:uFillTx/>
              <a:latin typeface="宋体" panose="02010600030101010101" pitchFamily="2" charset="-122"/>
              <a:ea typeface="楷体_GB2312" pitchFamily="49"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0" lang="zh-CN" altLang="en-US" sz="2400" b="1" i="0" u="none" strike="noStrike" kern="0" cap="none" spc="0" normalizeH="0" baseline="0" noProof="0" dirty="0">
                <a:ln>
                  <a:noFill/>
                </a:ln>
                <a:solidFill>
                  <a:srgbClr val="3399FF"/>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0" cap="none" spc="0" normalizeH="0" baseline="0" noProof="0" dirty="0">
                <a:ln>
                  <a:noFill/>
                </a:ln>
                <a:solidFill>
                  <a:srgbClr val="3399FF"/>
                </a:solidFill>
                <a:effectLst/>
                <a:uLnTx/>
                <a:uFillTx/>
                <a:latin typeface="宋体" panose="02010600030101010101" pitchFamily="2" charset="-122"/>
                <a:ea typeface="宋体" panose="02010600030101010101" pitchFamily="2" charset="-122"/>
                <a:cs typeface="+mn-cs"/>
              </a:rPr>
              <a:t>KMP</a:t>
            </a:r>
            <a:r>
              <a:rPr kumimoji="0" lang="zh-CN" altLang="en-US" sz="2400" b="1" i="0" u="none" strike="noStrike" kern="0" cap="none" spc="0" normalizeH="0" baseline="0" noProof="0" dirty="0">
                <a:ln>
                  <a:noFill/>
                </a:ln>
                <a:solidFill>
                  <a:srgbClr val="3399FF"/>
                </a:solidFill>
                <a:effectLst/>
                <a:uLnTx/>
                <a:uFillTx/>
                <a:latin typeface="宋体" panose="02010600030101010101" pitchFamily="2" charset="-122"/>
                <a:ea typeface="宋体" panose="02010600030101010101" pitchFamily="2" charset="-122"/>
                <a:cs typeface="+mn-cs"/>
              </a:rPr>
              <a:t>算法 </a:t>
            </a:r>
            <a:r>
              <a:rPr kumimoji="0" lang="zh-CN" altLang="en-US" sz="2400" b="1" i="0" u="none" strike="noStrike" kern="0" cap="none" spc="0" normalizeH="0" baseline="0" noProof="0" dirty="0">
                <a:ln>
                  <a:noFill/>
                </a:ln>
                <a:solidFill>
                  <a:sysClr val="windowText" lastClr="000000"/>
                </a:solidFill>
                <a:effectLst/>
                <a:uLnTx/>
                <a:uFillTx/>
                <a:latin typeface="宋体" panose="02010600030101010101" pitchFamily="2" charset="-122"/>
                <a:ea typeface="楷体_GB2312" pitchFamily="49" charset="-122"/>
                <a:cs typeface="+mn-cs"/>
              </a:rPr>
              <a:t>（特点：速度快）</a:t>
            </a:r>
            <a:endParaRPr kumimoji="0" lang="zh-CN" altLang="en-US" sz="2400" b="1" i="0" u="none" strike="noStrike" kern="0" cap="none" spc="0" normalizeH="0" baseline="0" noProof="0" dirty="0">
              <a:ln>
                <a:noFill/>
              </a:ln>
              <a:solidFill>
                <a:sysClr val="windowText" lastClr="000000"/>
              </a:solidFill>
              <a:effectLst/>
              <a:uLnTx/>
              <a:uFillTx/>
              <a:latin typeface="宋体" panose="02010600030101010101" pitchFamily="2" charset="-122"/>
              <a:ea typeface="楷体_GB2312" pitchFamily="49" charset="-122"/>
              <a:cs typeface="+mn-cs"/>
            </a:endParaRPr>
          </a:p>
        </p:txBody>
      </p:sp>
      <p:sp>
        <p:nvSpPr>
          <p:cNvPr id="8" name="Rectangle 4"/>
          <p:cNvSpPr txBox="1">
            <a:spLocks noChangeArrowheads="1"/>
          </p:cNvSpPr>
          <p:nvPr/>
        </p:nvSpPr>
        <p:spPr bwMode="auto">
          <a:xfrm>
            <a:off x="955040" y="1479550"/>
            <a:ext cx="1066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0" cap="none" spc="0" normalizeH="0" baseline="0" noProof="0" dirty="0" smtClean="0">
                <a:ln>
                  <a:noFill/>
                </a:ln>
                <a:solidFill>
                  <a:srgbClr val="000000"/>
                </a:solidFill>
                <a:effectLst/>
                <a:uLnTx/>
                <a:uFillTx/>
                <a:latin typeface="Times New Roman" panose="02020603050405020304"/>
                <a:ea typeface="宋体" panose="02010600030101010101" pitchFamily="2" charset="-122"/>
                <a:cs typeface="+mj-cs"/>
              </a:rPr>
              <a:t>算法种类</a:t>
            </a:r>
            <a:r>
              <a:rPr kumimoji="1" lang="zh-CN" altLang="en-US" sz="2800" b="1" i="0" u="none" strike="noStrike" kern="0" cap="none" spc="0" normalizeH="0" baseline="0" noProof="0" dirty="0" smtClean="0">
                <a:ln>
                  <a:noFill/>
                </a:ln>
                <a:solidFill>
                  <a:srgbClr val="000000"/>
                </a:solidFill>
                <a:effectLst/>
                <a:uLnTx/>
                <a:uFillTx/>
                <a:latin typeface="Times New Roman" panose="02020603050405020304"/>
                <a:ea typeface="宋体" panose="02010600030101010101" pitchFamily="2" charset="-122"/>
                <a:cs typeface="+mj-cs"/>
              </a:rPr>
              <a:t>：</a:t>
            </a:r>
            <a:endParaRPr kumimoji="1" lang="zh-CN" altLang="en-US" sz="2800" b="1" i="0" u="none" strike="noStrike" kern="0" cap="none" spc="0" normalizeH="0" baseline="0" noProof="0" dirty="0" smtClean="0">
              <a:ln>
                <a:noFill/>
              </a:ln>
              <a:solidFill>
                <a:srgbClr val="000000"/>
              </a:solidFill>
              <a:effectLst/>
              <a:uLnTx/>
              <a:uFillTx/>
              <a:latin typeface="Times New Roman" panose="02020603050405020304"/>
              <a:ea typeface="宋体" panose="02010600030101010101" pitchFamily="2" charset="-122"/>
              <a:cs typeface="+mj-cs"/>
            </a:endParaRPr>
          </a:p>
        </p:txBody>
      </p:sp>
      <p:sp>
        <p:nvSpPr>
          <p:cNvPr id="9" name="AutoShape 5"/>
          <p:cNvSpPr/>
          <p:nvPr/>
        </p:nvSpPr>
        <p:spPr bwMode="auto">
          <a:xfrm>
            <a:off x="2021840" y="1550988"/>
            <a:ext cx="152400" cy="796925"/>
          </a:xfrm>
          <a:prstGeom prst="leftBrace">
            <a:avLst>
              <a:gd name="adj1" fmla="val 58333"/>
              <a:gd name="adj2" fmla="val 43750"/>
            </a:avLst>
          </a:prstGeom>
          <a:noFill/>
          <a:ln w="25400">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zh-CN"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15" name="Rectangle 2"/>
          <p:cNvSpPr/>
          <p:nvPr/>
        </p:nvSpPr>
        <p:spPr>
          <a:xfrm>
            <a:off x="1031875" y="3573016"/>
            <a:ext cx="9780905" cy="2000548"/>
          </a:xfrm>
          <a:prstGeom prst="rect">
            <a:avLst/>
          </a:prstGeom>
          <a:noFill/>
          <a:ln w="9525">
            <a:noFill/>
          </a:ln>
        </p:spPr>
        <p:txBody>
          <a:bodyPr wrap="square">
            <a:spAutoFit/>
          </a:bodyPr>
          <a:lstStyle/>
          <a:p>
            <a:pPr marL="381000" indent="-381000" algn="l">
              <a:spcBef>
                <a:spcPct val="50000"/>
              </a:spcBef>
            </a:pPr>
            <a:r>
              <a:rPr lang="en-US" altLang="zh-CN" sz="2800" b="1" dirty="0">
                <a:solidFill>
                  <a:srgbClr val="0000CC"/>
                </a:solidFill>
                <a:latin typeface="宋体" panose="02010600030101010101" pitchFamily="2" charset="-122"/>
              </a:rPr>
              <a:t>① BF</a:t>
            </a:r>
            <a:r>
              <a:rPr lang="zh-CN" altLang="en-US" sz="2800" b="1" dirty="0">
                <a:solidFill>
                  <a:srgbClr val="0000CC"/>
                </a:solidFill>
                <a:latin typeface="宋体" panose="02010600030101010101" pitchFamily="2" charset="-122"/>
              </a:rPr>
              <a:t>算法设计思想：</a:t>
            </a:r>
            <a:endParaRPr lang="zh-CN" altLang="en-US" sz="2800" b="1" dirty="0">
              <a:solidFill>
                <a:srgbClr val="0000CC"/>
              </a:solidFill>
              <a:latin typeface="宋体" panose="02010600030101010101" pitchFamily="2" charset="-122"/>
            </a:endParaRPr>
          </a:p>
          <a:p>
            <a:pPr marL="381000" indent="-381000" algn="l">
              <a:buChar char="•"/>
            </a:pPr>
            <a:r>
              <a:rPr lang="zh-CN" altLang="en-US" sz="2400" b="1" dirty="0">
                <a:solidFill>
                  <a:srgbClr val="000000"/>
                </a:solidFill>
                <a:latin typeface="楷体_GB2312" pitchFamily="49" charset="-122"/>
                <a:ea typeface="楷体_GB2312" pitchFamily="49" charset="-122"/>
              </a:rPr>
              <a:t>从</a:t>
            </a:r>
            <a:r>
              <a:rPr lang="zh-CN" altLang="en-US" sz="2400" b="1" dirty="0" smtClean="0">
                <a:solidFill>
                  <a:srgbClr val="000000"/>
                </a:solidFill>
                <a:latin typeface="楷体_GB2312" pitchFamily="49" charset="-122"/>
                <a:ea typeface="楷体_GB2312" pitchFamily="49" charset="-122"/>
              </a:rPr>
              <a:t>主串</a:t>
            </a:r>
            <a:r>
              <a:rPr lang="en-US" altLang="zh-CN" sz="2400" b="1" dirty="0" smtClean="0">
                <a:solidFill>
                  <a:srgbClr val="000000"/>
                </a:solidFill>
                <a:latin typeface="楷体_GB2312" pitchFamily="49" charset="-122"/>
                <a:ea typeface="楷体_GB2312" pitchFamily="49" charset="-122"/>
              </a:rPr>
              <a:t>S</a:t>
            </a:r>
            <a:r>
              <a:rPr lang="zh-CN" altLang="en-US" sz="2400" b="1" dirty="0" smtClean="0">
                <a:solidFill>
                  <a:srgbClr val="000000"/>
                </a:solidFill>
                <a:latin typeface="楷体_GB2312" pitchFamily="49" charset="-122"/>
                <a:ea typeface="楷体_GB2312" pitchFamily="49" charset="-122"/>
              </a:rPr>
              <a:t>的</a:t>
            </a:r>
            <a:r>
              <a:rPr lang="zh-CN" altLang="en-US" sz="2400" b="1" dirty="0">
                <a:solidFill>
                  <a:srgbClr val="000000"/>
                </a:solidFill>
                <a:latin typeface="楷体_GB2312" pitchFamily="49" charset="-122"/>
                <a:ea typeface="楷体_GB2312" pitchFamily="49" charset="-122"/>
              </a:rPr>
              <a:t>第</a:t>
            </a:r>
            <a:r>
              <a:rPr lang="en-US" altLang="zh-CN" sz="2400" b="1" dirty="0">
                <a:solidFill>
                  <a:srgbClr val="000000"/>
                </a:solidFill>
                <a:latin typeface="楷体_GB2312" pitchFamily="49" charset="-122"/>
                <a:ea typeface="楷体_GB2312" pitchFamily="49" charset="-122"/>
              </a:rPr>
              <a:t>pos</a:t>
            </a:r>
            <a:r>
              <a:rPr lang="zh-CN" altLang="en-US" sz="2400" b="1" dirty="0">
                <a:solidFill>
                  <a:srgbClr val="000000"/>
                </a:solidFill>
                <a:latin typeface="楷体_GB2312" pitchFamily="49" charset="-122"/>
                <a:ea typeface="楷体_GB2312" pitchFamily="49" charset="-122"/>
              </a:rPr>
              <a:t>个</a:t>
            </a:r>
            <a:r>
              <a:rPr lang="zh-CN" altLang="en-US" sz="2400" b="1" dirty="0" smtClean="0">
                <a:solidFill>
                  <a:srgbClr val="000000"/>
                </a:solidFill>
                <a:latin typeface="楷体_GB2312" pitchFamily="49" charset="-122"/>
                <a:ea typeface="楷体_GB2312" pitchFamily="49" charset="-122"/>
              </a:rPr>
              <a:t>字符开始，和模式串</a:t>
            </a:r>
            <a:r>
              <a:rPr lang="en-US" altLang="zh-CN" sz="2400" b="1" dirty="0" smtClean="0">
                <a:solidFill>
                  <a:srgbClr val="000000"/>
                </a:solidFill>
                <a:latin typeface="楷体_GB2312" pitchFamily="49" charset="-122"/>
                <a:ea typeface="楷体_GB2312" pitchFamily="49" charset="-122"/>
              </a:rPr>
              <a:t>T</a:t>
            </a:r>
            <a:r>
              <a:rPr lang="zh-CN" altLang="en-US" sz="2400" b="1" dirty="0" smtClean="0">
                <a:solidFill>
                  <a:srgbClr val="000000"/>
                </a:solidFill>
                <a:latin typeface="楷体_GB2312" pitchFamily="49" charset="-122"/>
                <a:ea typeface="楷体_GB2312" pitchFamily="49" charset="-122"/>
              </a:rPr>
              <a:t>的第一个字符开始比较，</a:t>
            </a:r>
            <a:endParaRPr lang="zh-CN" altLang="en-US" sz="2400" b="1" dirty="0">
              <a:solidFill>
                <a:srgbClr val="000000"/>
              </a:solidFill>
              <a:latin typeface="楷体_GB2312" pitchFamily="49" charset="-122"/>
              <a:ea typeface="楷体_GB2312" pitchFamily="49" charset="-122"/>
            </a:endParaRPr>
          </a:p>
          <a:p>
            <a:pPr marL="381000" indent="-381000" algn="l"/>
            <a:r>
              <a:rPr lang="zh-CN" altLang="en-US" sz="2400" b="1" dirty="0">
                <a:latin typeface="楷体_GB2312" pitchFamily="49" charset="-122"/>
                <a:ea typeface="楷体_GB2312" pitchFamily="49" charset="-122"/>
              </a:rPr>
              <a:t>    </a:t>
            </a:r>
            <a:r>
              <a:rPr lang="zh-CN" altLang="en-US" sz="2400" b="1" dirty="0">
                <a:solidFill>
                  <a:srgbClr val="000000"/>
                </a:solidFill>
                <a:latin typeface="楷体_GB2312" pitchFamily="49" charset="-122"/>
                <a:ea typeface="楷体_GB2312" pitchFamily="49" charset="-122"/>
              </a:rPr>
              <a:t>若</a:t>
            </a:r>
            <a:r>
              <a:rPr lang="zh-CN" altLang="en-US" sz="2400" b="1" dirty="0">
                <a:solidFill>
                  <a:srgbClr val="FF0000"/>
                </a:solidFill>
                <a:latin typeface="楷体_GB2312" pitchFamily="49" charset="-122"/>
                <a:ea typeface="楷体_GB2312" pitchFamily="49" charset="-122"/>
              </a:rPr>
              <a:t>相等</a:t>
            </a:r>
            <a:r>
              <a:rPr lang="zh-CN" altLang="en-US" sz="2400" b="1" dirty="0">
                <a:solidFill>
                  <a:srgbClr val="000000"/>
                </a:solidFill>
                <a:latin typeface="楷体_GB2312" pitchFamily="49" charset="-122"/>
                <a:ea typeface="楷体_GB2312" pitchFamily="49" charset="-122"/>
              </a:rPr>
              <a:t>，继续逐个比较后续字符；</a:t>
            </a:r>
            <a:endParaRPr lang="zh-CN" altLang="en-US" sz="2400" b="1" dirty="0">
              <a:solidFill>
                <a:srgbClr val="000000"/>
              </a:solidFill>
              <a:latin typeface="楷体_GB2312" pitchFamily="49" charset="-122"/>
              <a:ea typeface="楷体_GB2312" pitchFamily="49" charset="-122"/>
            </a:endParaRPr>
          </a:p>
          <a:p>
            <a:pPr marL="381000" indent="-381000" algn="l"/>
            <a:r>
              <a:rPr lang="zh-CN" altLang="en-US" sz="2400" b="1" dirty="0">
                <a:latin typeface="楷体_GB2312" pitchFamily="49" charset="-122"/>
                <a:ea typeface="楷体_GB2312" pitchFamily="49" charset="-122"/>
              </a:rPr>
              <a:t>    </a:t>
            </a:r>
            <a:r>
              <a:rPr lang="zh-CN" altLang="en-US" sz="2400" b="1" dirty="0">
                <a:solidFill>
                  <a:srgbClr val="000000"/>
                </a:solidFill>
                <a:latin typeface="楷体_GB2312" pitchFamily="49" charset="-122"/>
                <a:ea typeface="楷体_GB2312" pitchFamily="49" charset="-122"/>
              </a:rPr>
              <a:t>若</a:t>
            </a:r>
            <a:r>
              <a:rPr lang="zh-CN" altLang="en-US" sz="2400" b="1" dirty="0">
                <a:solidFill>
                  <a:srgbClr val="FF0000"/>
                </a:solidFill>
                <a:latin typeface="楷体_GB2312" pitchFamily="49" charset="-122"/>
                <a:ea typeface="楷体_GB2312" pitchFamily="49" charset="-122"/>
              </a:rPr>
              <a:t>不等</a:t>
            </a:r>
            <a:r>
              <a:rPr lang="zh-CN" altLang="en-US" sz="2400" b="1" dirty="0">
                <a:solidFill>
                  <a:srgbClr val="000000"/>
                </a:solidFill>
                <a:latin typeface="楷体_GB2312" pitchFamily="49" charset="-122"/>
                <a:ea typeface="楷体_GB2312" pitchFamily="49" charset="-122"/>
              </a:rPr>
              <a:t>，</a:t>
            </a:r>
            <a:r>
              <a:rPr lang="zh-CN" altLang="en-US" sz="2400" b="1" dirty="0" smtClean="0">
                <a:solidFill>
                  <a:srgbClr val="000000"/>
                </a:solidFill>
                <a:latin typeface="楷体_GB2312" pitchFamily="49" charset="-122"/>
                <a:ea typeface="楷体_GB2312" pitchFamily="49" charset="-122"/>
              </a:rPr>
              <a:t>从（回溯到）主串</a:t>
            </a:r>
            <a:r>
              <a:rPr lang="en-US" altLang="zh-CN" sz="2400" b="1" dirty="0" smtClean="0">
                <a:solidFill>
                  <a:srgbClr val="000000"/>
                </a:solidFill>
                <a:latin typeface="楷体_GB2312" pitchFamily="49" charset="-122"/>
                <a:ea typeface="楷体_GB2312" pitchFamily="49" charset="-122"/>
              </a:rPr>
              <a:t>S</a:t>
            </a:r>
            <a:r>
              <a:rPr lang="zh-CN" altLang="en-US" sz="2400" b="1" dirty="0" smtClean="0">
                <a:solidFill>
                  <a:srgbClr val="000000"/>
                </a:solidFill>
                <a:latin typeface="楷体_GB2312" pitchFamily="49" charset="-122"/>
                <a:ea typeface="楷体_GB2312" pitchFamily="49" charset="-122"/>
              </a:rPr>
              <a:t>的</a:t>
            </a:r>
            <a:r>
              <a:rPr lang="zh-CN" altLang="en-US" sz="2400" b="1" dirty="0">
                <a:solidFill>
                  <a:srgbClr val="000000"/>
                </a:solidFill>
                <a:latin typeface="楷体_GB2312" pitchFamily="49" charset="-122"/>
                <a:ea typeface="楷体_GB2312" pitchFamily="49" charset="-122"/>
              </a:rPr>
              <a:t>下一字符（</a:t>
            </a:r>
            <a:r>
              <a:rPr lang="en-US" altLang="zh-CN" sz="2400" b="1" dirty="0">
                <a:solidFill>
                  <a:srgbClr val="000000"/>
                </a:solidFill>
                <a:latin typeface="楷体_GB2312" pitchFamily="49" charset="-122"/>
                <a:ea typeface="楷体_GB2312" pitchFamily="49" charset="-122"/>
              </a:rPr>
              <a:t>pos+1</a:t>
            </a:r>
            <a:r>
              <a:rPr lang="zh-CN" altLang="en-US" sz="2400" b="1" dirty="0">
                <a:solidFill>
                  <a:srgbClr val="000000"/>
                </a:solidFill>
                <a:latin typeface="楷体_GB2312" pitchFamily="49" charset="-122"/>
                <a:ea typeface="楷体_GB2312" pitchFamily="49" charset="-122"/>
              </a:rPr>
              <a:t>）起，重新</a:t>
            </a:r>
            <a:r>
              <a:rPr lang="zh-CN" altLang="en-US" sz="2400" b="1" dirty="0" smtClean="0">
                <a:solidFill>
                  <a:srgbClr val="000000"/>
                </a:solidFill>
                <a:latin typeface="楷体_GB2312" pitchFamily="49" charset="-122"/>
                <a:ea typeface="楷体_GB2312" pitchFamily="49" charset="-122"/>
              </a:rPr>
              <a:t>与模式串</a:t>
            </a:r>
            <a:r>
              <a:rPr lang="en-US" altLang="zh-CN" sz="2400" b="1" dirty="0" smtClean="0">
                <a:solidFill>
                  <a:srgbClr val="000000"/>
                </a:solidFill>
                <a:latin typeface="楷体_GB2312" pitchFamily="49" charset="-122"/>
                <a:ea typeface="楷体_GB2312" pitchFamily="49" charset="-122"/>
              </a:rPr>
              <a:t>T</a:t>
            </a:r>
            <a:r>
              <a:rPr lang="zh-CN" altLang="en-US" sz="2400" b="1" dirty="0" smtClean="0">
                <a:solidFill>
                  <a:srgbClr val="000000"/>
                </a:solidFill>
                <a:latin typeface="楷体_GB2312" pitchFamily="49" charset="-122"/>
                <a:ea typeface="楷体_GB2312" pitchFamily="49" charset="-122"/>
              </a:rPr>
              <a:t>的第一</a:t>
            </a:r>
            <a:r>
              <a:rPr lang="zh-CN" altLang="en-US" sz="2400" b="1" dirty="0">
                <a:solidFill>
                  <a:srgbClr val="000000"/>
                </a:solidFill>
                <a:latin typeface="楷体_GB2312" pitchFamily="49" charset="-122"/>
                <a:ea typeface="楷体_GB2312" pitchFamily="49" charset="-122"/>
              </a:rPr>
              <a:t>个字符比较。  </a:t>
            </a:r>
            <a:endParaRPr lang="zh-CN" altLang="en-US" sz="2400" b="1" dirty="0">
              <a:solidFill>
                <a:srgbClr val="000000"/>
              </a:solidFill>
              <a:latin typeface="楷体_GB2312" pitchFamily="49" charset="-122"/>
              <a:ea typeface="楷体_GB2312" pitchFamily="49" charset="-122"/>
            </a:endParaRPr>
          </a:p>
        </p:txBody>
      </p:sp>
      <p:sp>
        <p:nvSpPr>
          <p:cNvPr id="16" name="Rectangle 6"/>
          <p:cNvSpPr/>
          <p:nvPr/>
        </p:nvSpPr>
        <p:spPr>
          <a:xfrm>
            <a:off x="784860" y="5661248"/>
            <a:ext cx="10039350" cy="1200329"/>
          </a:xfrm>
          <a:prstGeom prst="rect">
            <a:avLst/>
          </a:prstGeom>
          <a:noFill/>
          <a:ln w="9525">
            <a:noFill/>
          </a:ln>
        </p:spPr>
        <p:txBody>
          <a:bodyPr wrap="square">
            <a:spAutoFit/>
          </a:bodyPr>
          <a:lstStyle/>
          <a:p>
            <a:pPr marL="285750">
              <a:spcBef>
                <a:spcPts val="0"/>
              </a:spcBef>
              <a:buChar char="•"/>
            </a:pPr>
            <a:r>
              <a:rPr lang="en-US" altLang="zh-CN" sz="2400" b="1" dirty="0">
                <a:solidFill>
                  <a:srgbClr val="000000"/>
                </a:solidFill>
                <a:latin typeface="楷体_GB2312" pitchFamily="49" charset="-122"/>
                <a:ea typeface="楷体_GB2312" pitchFamily="49" charset="-122"/>
              </a:rPr>
              <a:t> </a:t>
            </a:r>
            <a:r>
              <a:rPr lang="zh-CN" altLang="en-US" sz="2400" b="1" dirty="0" smtClean="0">
                <a:solidFill>
                  <a:srgbClr val="000000"/>
                </a:solidFill>
                <a:latin typeface="楷体_GB2312" pitchFamily="49" charset="-122"/>
                <a:ea typeface="楷体_GB2312" pitchFamily="49" charset="-122"/>
              </a:rPr>
              <a:t>直到主串</a:t>
            </a:r>
            <a:r>
              <a:rPr lang="en-US" altLang="zh-CN" sz="2400" b="1" dirty="0" smtClean="0">
                <a:solidFill>
                  <a:srgbClr val="000000"/>
                </a:solidFill>
                <a:latin typeface="楷体_GB2312" pitchFamily="49" charset="-122"/>
                <a:ea typeface="楷体_GB2312" pitchFamily="49" charset="-122"/>
              </a:rPr>
              <a:t>S</a:t>
            </a:r>
            <a:r>
              <a:rPr lang="zh-CN" altLang="en-US" sz="2400" b="1" dirty="0" smtClean="0">
                <a:solidFill>
                  <a:srgbClr val="000000"/>
                </a:solidFill>
                <a:latin typeface="楷体_GB2312" pitchFamily="49" charset="-122"/>
                <a:ea typeface="楷体_GB2312" pitchFamily="49" charset="-122"/>
              </a:rPr>
              <a:t>的</a:t>
            </a:r>
            <a:r>
              <a:rPr lang="zh-CN" altLang="en-US" sz="2400" b="1" dirty="0">
                <a:solidFill>
                  <a:srgbClr val="000000"/>
                </a:solidFill>
                <a:latin typeface="楷体_GB2312" pitchFamily="49" charset="-122"/>
                <a:ea typeface="楷体_GB2312" pitchFamily="49" charset="-122"/>
              </a:rPr>
              <a:t>一个连续子串字符序列与</a:t>
            </a:r>
            <a:r>
              <a:rPr lang="zh-CN" altLang="en-US" sz="2400" b="1" dirty="0" smtClean="0">
                <a:solidFill>
                  <a:srgbClr val="000000"/>
                </a:solidFill>
                <a:latin typeface="楷体_GB2312" pitchFamily="49" charset="-122"/>
                <a:ea typeface="楷体_GB2312" pitchFamily="49" charset="-122"/>
              </a:rPr>
              <a:t>模式串</a:t>
            </a:r>
            <a:r>
              <a:rPr lang="en-US" altLang="zh-CN" sz="2400" b="1" dirty="0" smtClean="0">
                <a:solidFill>
                  <a:srgbClr val="000000"/>
                </a:solidFill>
                <a:latin typeface="楷体_GB2312" pitchFamily="49" charset="-122"/>
                <a:ea typeface="楷体_GB2312" pitchFamily="49" charset="-122"/>
              </a:rPr>
              <a:t>T</a:t>
            </a:r>
            <a:r>
              <a:rPr lang="zh-CN" altLang="en-US" sz="2400" b="1" dirty="0" smtClean="0">
                <a:solidFill>
                  <a:srgbClr val="000000"/>
                </a:solidFill>
                <a:latin typeface="楷体_GB2312" pitchFamily="49" charset="-122"/>
                <a:ea typeface="楷体_GB2312" pitchFamily="49" charset="-122"/>
              </a:rPr>
              <a:t>相等，称匹配成功，返回和</a:t>
            </a:r>
            <a:r>
              <a:rPr lang="en-US" altLang="zh-CN" sz="2400" b="1" dirty="0" smtClean="0">
                <a:solidFill>
                  <a:srgbClr val="000000"/>
                </a:solidFill>
                <a:latin typeface="楷体_GB2312" pitchFamily="49" charset="-122"/>
                <a:ea typeface="楷体_GB2312" pitchFamily="49" charset="-122"/>
              </a:rPr>
              <a:t>T</a:t>
            </a:r>
            <a:r>
              <a:rPr lang="zh-CN" altLang="en-US" sz="2400" b="1" dirty="0" smtClean="0">
                <a:solidFill>
                  <a:srgbClr val="000000"/>
                </a:solidFill>
                <a:latin typeface="楷体_GB2312" pitchFamily="49" charset="-122"/>
                <a:ea typeface="楷体_GB2312" pitchFamily="49" charset="-122"/>
              </a:rPr>
              <a:t>中第一个字符相等的字符在主串</a:t>
            </a:r>
            <a:r>
              <a:rPr lang="en-US" altLang="zh-CN" sz="2400" b="1" dirty="0" smtClean="0">
                <a:solidFill>
                  <a:srgbClr val="000000"/>
                </a:solidFill>
                <a:latin typeface="楷体_GB2312" pitchFamily="49" charset="-122"/>
                <a:ea typeface="楷体_GB2312" pitchFamily="49" charset="-122"/>
              </a:rPr>
              <a:t>S</a:t>
            </a:r>
            <a:r>
              <a:rPr lang="zh-CN" altLang="en-US" sz="2400" b="1" dirty="0" smtClean="0">
                <a:solidFill>
                  <a:srgbClr val="000000"/>
                </a:solidFill>
                <a:latin typeface="楷体_GB2312" pitchFamily="49" charset="-122"/>
                <a:ea typeface="楷体_GB2312" pitchFamily="49" charset="-122"/>
              </a:rPr>
              <a:t>中的位置；否则</a:t>
            </a:r>
            <a:r>
              <a:rPr lang="zh-CN" altLang="en-US" sz="2400" b="1" dirty="0">
                <a:solidFill>
                  <a:srgbClr val="000000"/>
                </a:solidFill>
                <a:latin typeface="楷体_GB2312" pitchFamily="49" charset="-122"/>
                <a:ea typeface="楷体_GB2312" pitchFamily="49" charset="-122"/>
              </a:rPr>
              <a:t>，匹配失败，返回值 </a:t>
            </a:r>
            <a:r>
              <a:rPr lang="en-US" altLang="zh-CN" sz="2400" b="1" dirty="0">
                <a:solidFill>
                  <a:srgbClr val="000000"/>
                </a:solidFill>
                <a:latin typeface="楷体_GB2312" pitchFamily="49" charset="-122"/>
                <a:ea typeface="楷体_GB2312" pitchFamily="49" charset="-122"/>
              </a:rPr>
              <a:t>0</a:t>
            </a:r>
            <a:r>
              <a:rPr lang="zh-CN" altLang="en-US" sz="2400" b="1" dirty="0">
                <a:solidFill>
                  <a:srgbClr val="000000"/>
                </a:solidFill>
                <a:latin typeface="楷体_GB2312" pitchFamily="49" charset="-122"/>
                <a:ea typeface="楷体_GB2312" pitchFamily="49" charset="-122"/>
              </a:rPr>
              <a:t>。</a:t>
            </a:r>
            <a:endParaRPr lang="en-US" altLang="zh-CN" sz="2400" b="1" dirty="0">
              <a:solidFill>
                <a:srgbClr val="000000"/>
              </a:solidFill>
              <a:latin typeface="楷体_GB2312" pitchFamily="49" charset="-122"/>
              <a:ea typeface="楷体_GB2312" pitchFamily="49" charset="-122"/>
            </a:endParaRPr>
          </a:p>
        </p:txBody>
      </p:sp>
      <p:sp>
        <p:nvSpPr>
          <p:cNvPr id="17" name="Rectangle 7"/>
          <p:cNvSpPr/>
          <p:nvPr/>
        </p:nvSpPr>
        <p:spPr>
          <a:xfrm>
            <a:off x="3784997" y="2444556"/>
            <a:ext cx="5767387" cy="521970"/>
          </a:xfrm>
          <a:prstGeom prst="rect">
            <a:avLst/>
          </a:prstGeom>
          <a:noFill/>
          <a:ln w="9525">
            <a:noFill/>
          </a:ln>
        </p:spPr>
        <p:txBody>
          <a:bodyPr>
            <a:spAutoFit/>
          </a:bodyPr>
          <a:lstStyle/>
          <a:p>
            <a:pPr algn="l"/>
            <a:r>
              <a:rPr lang="en-US" altLang="zh-CN" sz="2800" b="1" dirty="0">
                <a:solidFill>
                  <a:srgbClr val="7030A0"/>
                </a:solidFill>
                <a:latin typeface="宋体" panose="02010600030101010101" pitchFamily="2" charset="-122"/>
                <a:ea typeface="黑体" panose="02010609060101010101" pitchFamily="49" charset="-122"/>
              </a:rPr>
              <a:t>S=“a b a b c a b c a c b a b”</a:t>
            </a:r>
            <a:endParaRPr lang="en-US" altLang="zh-CN" sz="2800" b="1" dirty="0">
              <a:solidFill>
                <a:srgbClr val="7030A0"/>
              </a:solidFill>
              <a:latin typeface="宋体" panose="02010600030101010101" pitchFamily="2" charset="-122"/>
              <a:ea typeface="黑体" panose="02010609060101010101" pitchFamily="49" charset="-122"/>
            </a:endParaRPr>
          </a:p>
        </p:txBody>
      </p:sp>
      <p:sp>
        <p:nvSpPr>
          <p:cNvPr id="18" name="Rectangle 8"/>
          <p:cNvSpPr/>
          <p:nvPr/>
        </p:nvSpPr>
        <p:spPr>
          <a:xfrm>
            <a:off x="5462984" y="3123054"/>
            <a:ext cx="2779713" cy="521970"/>
          </a:xfrm>
          <a:prstGeom prst="rect">
            <a:avLst/>
          </a:prstGeom>
          <a:noFill/>
          <a:ln w="9525">
            <a:noFill/>
          </a:ln>
        </p:spPr>
        <p:txBody>
          <a:bodyPr>
            <a:spAutoFit/>
          </a:bodyPr>
          <a:lstStyle/>
          <a:p>
            <a:pPr algn="l"/>
            <a:r>
              <a:rPr lang="en-US" altLang="zh-CN" sz="2800" b="1" dirty="0">
                <a:solidFill>
                  <a:srgbClr val="7030A0"/>
                </a:solidFill>
                <a:latin typeface="宋体" panose="02010600030101010101" pitchFamily="2" charset="-122"/>
              </a:rPr>
              <a:t>T=</a:t>
            </a:r>
            <a:r>
              <a:rPr lang="en-US" altLang="zh-CN" sz="2800" b="1" dirty="0">
                <a:solidFill>
                  <a:srgbClr val="7030A0"/>
                </a:solidFill>
                <a:latin typeface="Times New Roman" panose="02020603050405020304" pitchFamily="18" charset="0"/>
              </a:rPr>
              <a:t>“</a:t>
            </a:r>
            <a:r>
              <a:rPr lang="en-US" altLang="zh-CN" sz="2800" b="1" dirty="0">
                <a:solidFill>
                  <a:srgbClr val="7030A0"/>
                </a:solidFill>
                <a:latin typeface="宋体" panose="02010600030101010101" pitchFamily="2" charset="-122"/>
                <a:ea typeface="黑体" panose="02010609060101010101" pitchFamily="49" charset="-122"/>
              </a:rPr>
              <a:t>a b c a c</a:t>
            </a:r>
            <a:r>
              <a:rPr lang="en-US" altLang="zh-CN" sz="2800" b="1" dirty="0">
                <a:solidFill>
                  <a:srgbClr val="7030A0"/>
                </a:solidFill>
                <a:latin typeface="Times New Roman" panose="02020603050405020304" pitchFamily="18" charset="0"/>
              </a:rPr>
              <a:t>”</a:t>
            </a:r>
            <a:endParaRPr lang="en-US" altLang="zh-CN" sz="2800" b="1" dirty="0">
              <a:solidFill>
                <a:srgbClr val="7030A0"/>
              </a:solidFill>
              <a:latin typeface="宋体" panose="02010600030101010101" pitchFamily="2" charset="-122"/>
            </a:endParaRPr>
          </a:p>
        </p:txBody>
      </p:sp>
      <p:sp>
        <p:nvSpPr>
          <p:cNvPr id="19" name="AutoShape 9"/>
          <p:cNvSpPr>
            <a:spLocks noChangeArrowheads="1"/>
          </p:cNvSpPr>
          <p:nvPr/>
        </p:nvSpPr>
        <p:spPr bwMode="auto">
          <a:xfrm>
            <a:off x="4065984" y="3093844"/>
            <a:ext cx="1143000" cy="457200"/>
          </a:xfrm>
          <a:prstGeom prst="wedgeRoundRectCallout">
            <a:avLst>
              <a:gd name="adj1" fmla="val 130556"/>
              <a:gd name="adj2" fmla="val -94444"/>
              <a:gd name="adj3" fmla="val 16667"/>
            </a:avLst>
          </a:prstGeom>
          <a:solidFill>
            <a:srgbClr val="FF9966"/>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000" b="1" i="0" u="none" strike="noStrike" kern="0" cap="none" spc="0" normalizeH="0" baseline="0" noProof="0" dirty="0" err="1">
                <a:ln>
                  <a:noFill/>
                </a:ln>
                <a:solidFill>
                  <a:sysClr val="windowText" lastClr="000000"/>
                </a:solidFill>
                <a:effectLst/>
                <a:uLnTx/>
                <a:uFillTx/>
                <a:latin typeface="宋体" panose="02010600030101010101" pitchFamily="2" charset="-122"/>
                <a:ea typeface="宋体" panose="02010600030101010101" pitchFamily="2" charset="-122"/>
                <a:cs typeface="+mn-cs"/>
              </a:rPr>
              <a:t>pos</a:t>
            </a:r>
            <a:r>
              <a:rPr kumimoji="0" lang="en-US" altLang="zh-CN" sz="20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=5</a:t>
            </a:r>
            <a:endParaRPr kumimoji="0" lang="en-US" altLang="zh-CN" sz="20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 name="Rectangle 2"/>
          <p:cNvSpPr>
            <a:spLocks noChangeArrowheads="1"/>
          </p:cNvSpPr>
          <p:nvPr/>
        </p:nvSpPr>
        <p:spPr bwMode="auto">
          <a:xfrm>
            <a:off x="1981200" y="765810"/>
            <a:ext cx="8831580"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0000"/>
              </a:lnSpc>
              <a:spcBef>
                <a:spcPct val="0"/>
              </a:spcBef>
              <a:spcAft>
                <a:spcPct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5</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altLang="en-US"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串的模式匹配算法</a:t>
            </a:r>
            <a:endPar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a:p>
            <a:pPr marL="0" marR="0" lvl="0" indent="0" algn="l" defTabSz="914400" rtl="0" eaLnBrk="0" fontAlgn="base" latinLnBrk="0" hangingPunct="0">
              <a:lnSpc>
                <a:spcPct val="120000"/>
              </a:lnSpc>
              <a:spcBef>
                <a:spcPct val="0"/>
              </a:spcBef>
              <a:spcAft>
                <a:spcPct val="0"/>
              </a:spcAft>
              <a:buClr>
                <a:srgbClr val="FF3300"/>
              </a:buClr>
              <a:buSzTx/>
              <a:defRPr/>
            </a:pPr>
            <a:r>
              <a:rPr lang="zh-CN" altLang="en-US" b="1" dirty="0" smtClean="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       </a:t>
            </a:r>
            <a:endParaRPr kumimoji="0" lang="zh-CN" altLang="zh-CN" b="1" i="0" u="none" strike="noStrike" kern="1200" cap="none" spc="0" normalizeH="0" baseline="0" noProof="0" dirty="0" smtClean="0">
              <a:ln>
                <a:noFill/>
              </a:ln>
              <a:solidFill>
                <a:srgbClr val="0000CC"/>
              </a:solidFill>
              <a:effectLst/>
              <a:uLnTx/>
              <a:uFillTx/>
              <a:latin typeface="华文楷体" panose="02010600040101010101" pitchFamily="2" charset="-122"/>
              <a:ea typeface="华文楷体" panose="02010600040101010101" pitchFamily="2" charset="-122"/>
              <a:cs typeface="+mn-cs"/>
            </a:endParaRPr>
          </a:p>
          <a:p>
            <a:pPr marL="457200" marR="0" lvl="1" indent="0" algn="l" defTabSz="914400" rtl="0" eaLnBrk="0" fontAlgn="base" latinLnBrk="0" hangingPunct="0">
              <a:lnSpc>
                <a:spcPct val="120000"/>
              </a:lnSpc>
              <a:spcBef>
                <a:spcPct val="0"/>
              </a:spcBef>
              <a:spcAft>
                <a:spcPct val="0"/>
              </a:spcAft>
              <a:buClrTx/>
              <a:buSzTx/>
              <a:buFontTx/>
              <a:buNone/>
              <a:defRPr/>
            </a:pPr>
            <a:endParaRPr kumimoji="0" lang="zh-CN" altLang="zh-CN"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
        <p:nvSpPr>
          <p:cNvPr id="3" name="标题 5"/>
          <p:cNvSpPr txBox="1"/>
          <p:nvPr/>
        </p:nvSpPr>
        <p:spPr>
          <a:xfrm>
            <a:off x="1981200" y="160338"/>
            <a:ext cx="7467600" cy="561975"/>
          </a:xfrm>
          <a:prstGeom prst="rect">
            <a:avLst/>
          </a:prstGeom>
        </p:spPr>
        <p:txBody>
          <a:bodyPr anchor="b">
            <a:normAutofit fontScale="9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4.2  </a:t>
            </a:r>
            <a:r>
              <a:rPr lang="zh-CN" altLang="en-US" b="1" dirty="0"/>
              <a:t>串</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的类型定义、存储结构及其运算</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30"/>
                                  </p:iterate>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30"/>
                                  </p:iterate>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par>
                          <p:cTn id="11" fill="hold">
                            <p:stCondLst>
                              <p:cond delay="930"/>
                            </p:stCondLst>
                            <p:childTnLst>
                              <p:par>
                                <p:cTn id="12" presetID="1" presetClass="entr" presetSubtype="0" fill="hold" nodeType="afterEffect">
                                  <p:stCondLst>
                                    <p:cond delay="0"/>
                                  </p:stCondLst>
                                  <p:iterate type="lt">
                                    <p:tmAbs val="30"/>
                                  </p:iterate>
                                  <p:childTnLst>
                                    <p:set>
                                      <p:cBhvr>
                                        <p:cTn id="13" dur="1" fill="hold">
                                          <p:stCondLst>
                                            <p:cond delay="0"/>
                                          </p:stCondLst>
                                        </p:cTn>
                                        <p:tgtEl>
                                          <p:spTgt spid="15">
                                            <p:txEl>
                                              <p:pRg st="2" end="2"/>
                                            </p:txEl>
                                          </p:spTgt>
                                        </p:tgtEl>
                                        <p:attrNameLst>
                                          <p:attrName>style.visibility</p:attrName>
                                        </p:attrNameLst>
                                      </p:cBhvr>
                                      <p:to>
                                        <p:strVal val="visible"/>
                                      </p:to>
                                    </p:set>
                                  </p:childTnLst>
                                </p:cTn>
                              </p:par>
                            </p:childTnLst>
                          </p:cTn>
                        </p:par>
                        <p:par>
                          <p:cTn id="14" fill="hold">
                            <p:stCondLst>
                              <p:cond delay="1500"/>
                            </p:stCondLst>
                            <p:childTnLst>
                              <p:par>
                                <p:cTn id="15" presetID="1" presetClass="entr" presetSubtype="0" fill="hold" nodeType="afterEffect">
                                  <p:stCondLst>
                                    <p:cond delay="0"/>
                                  </p:stCondLst>
                                  <p:iterate type="lt">
                                    <p:tmAbs val="30"/>
                                  </p:iterate>
                                  <p:childTnLst>
                                    <p:set>
                                      <p:cBhvr>
                                        <p:cTn id="16"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iterate type="lt">
                                    <p:tmAbs val="30"/>
                                  </p:iterate>
                                  <p:childTnLst>
                                    <p:set>
                                      <p:cBhvr>
                                        <p:cTn id="20"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ChangeArrowheads="1"/>
          </p:cNvSpPr>
          <p:nvPr/>
        </p:nvSpPr>
        <p:spPr bwMode="auto">
          <a:xfrm>
            <a:off x="1981200" y="765810"/>
            <a:ext cx="8831580"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0000"/>
              </a:lnSpc>
              <a:spcBef>
                <a:spcPct val="0"/>
              </a:spcBef>
              <a:spcAft>
                <a:spcPct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5</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altLang="en-US"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串的模式匹配算法</a:t>
            </a: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——BF</a:t>
            </a:r>
            <a:r>
              <a:rPr kumimoji="0" lang="zh-CN" altLang="en-US"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算法</a:t>
            </a:r>
            <a:endPar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a:p>
            <a:pPr marL="0" marR="0" lvl="0" indent="0" algn="l" defTabSz="914400" rtl="0" eaLnBrk="0" fontAlgn="base" latinLnBrk="0" hangingPunct="0">
              <a:lnSpc>
                <a:spcPct val="120000"/>
              </a:lnSpc>
              <a:spcBef>
                <a:spcPct val="0"/>
              </a:spcBef>
              <a:spcAft>
                <a:spcPct val="0"/>
              </a:spcAft>
              <a:buClr>
                <a:srgbClr val="FF3300"/>
              </a:buClr>
              <a:buSzTx/>
              <a:defRPr/>
            </a:pPr>
            <a:r>
              <a:rPr lang="zh-CN" altLang="en-US" b="1" dirty="0" smtClean="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       </a:t>
            </a:r>
            <a:endParaRPr kumimoji="0" lang="zh-CN" altLang="zh-CN" b="1" i="0" u="none" strike="noStrike" kern="1200" cap="none" spc="0" normalizeH="0" baseline="0" noProof="0" dirty="0" smtClean="0">
              <a:ln>
                <a:noFill/>
              </a:ln>
              <a:solidFill>
                <a:srgbClr val="0000CC"/>
              </a:solidFill>
              <a:effectLst/>
              <a:uLnTx/>
              <a:uFillTx/>
              <a:latin typeface="华文楷体" panose="02010600040101010101" pitchFamily="2" charset="-122"/>
              <a:ea typeface="华文楷体" panose="02010600040101010101" pitchFamily="2" charset="-122"/>
              <a:cs typeface="+mn-cs"/>
            </a:endParaRPr>
          </a:p>
          <a:p>
            <a:pPr marL="457200" marR="0" lvl="1" indent="0" algn="l" defTabSz="914400" rtl="0" eaLnBrk="0" fontAlgn="base" latinLnBrk="0" hangingPunct="0">
              <a:lnSpc>
                <a:spcPct val="120000"/>
              </a:lnSpc>
              <a:spcBef>
                <a:spcPct val="0"/>
              </a:spcBef>
              <a:spcAft>
                <a:spcPct val="0"/>
              </a:spcAft>
              <a:buClrTx/>
              <a:buSzTx/>
              <a:buFontTx/>
              <a:buNone/>
              <a:defRPr/>
            </a:pPr>
            <a:endParaRPr kumimoji="0" lang="zh-CN" altLang="zh-CN"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
        <p:nvSpPr>
          <p:cNvPr id="3" name="标题 5"/>
          <p:cNvSpPr txBox="1"/>
          <p:nvPr/>
        </p:nvSpPr>
        <p:spPr>
          <a:xfrm>
            <a:off x="1981200" y="160338"/>
            <a:ext cx="7467600" cy="561975"/>
          </a:xfrm>
          <a:prstGeom prst="rect">
            <a:avLst/>
          </a:prstGeom>
        </p:spPr>
        <p:txBody>
          <a:bodyPr anchor="b">
            <a:normAutofit fontScale="97500" lnSpcReduction="1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4.2  </a:t>
            </a:r>
            <a:r>
              <a:rPr lang="zh-CN" altLang="en-US" b="1" dirty="0"/>
              <a:t>串</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的类型定义、存储结构及其运算</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46083" name="Text Box 2"/>
          <p:cNvSpPr txBox="1"/>
          <p:nvPr/>
        </p:nvSpPr>
        <p:spPr>
          <a:xfrm>
            <a:off x="1975168" y="1627823"/>
            <a:ext cx="8153400" cy="521970"/>
          </a:xfrm>
          <a:prstGeom prst="rect">
            <a:avLst/>
          </a:prstGeom>
          <a:noFill/>
          <a:ln w="28575">
            <a:noFill/>
          </a:ln>
        </p:spPr>
        <p:txBody>
          <a:bodyPr>
            <a:spAutoFit/>
          </a:bodyPr>
          <a:p>
            <a:pPr algn="just" eaLnBrk="0" hangingPunct="0">
              <a:spcBef>
                <a:spcPct val="50000"/>
              </a:spcBef>
            </a:pPr>
            <a:r>
              <a:rPr lang="zh-CN" altLang="en-US" sz="2800" b="1" dirty="0">
                <a:solidFill>
                  <a:srgbClr val="000000"/>
                </a:solidFill>
                <a:latin typeface="Times New Roman" panose="02020603050405020304" pitchFamily="18" charset="0"/>
              </a:rPr>
              <a:t>例：主串</a:t>
            </a:r>
            <a:r>
              <a:rPr lang="en-US" altLang="zh-CN" sz="2800" b="1" dirty="0">
                <a:solidFill>
                  <a:srgbClr val="000000"/>
                </a:solidFill>
                <a:latin typeface="Times New Roman" panose="02020603050405020304" pitchFamily="18" charset="0"/>
              </a:rPr>
              <a:t>S="ababcabcacbab"，</a:t>
            </a:r>
            <a:r>
              <a:rPr lang="zh-CN" altLang="en-US" sz="2800" b="1" dirty="0">
                <a:solidFill>
                  <a:srgbClr val="000000"/>
                </a:solidFill>
                <a:latin typeface="Times New Roman" panose="02020603050405020304" pitchFamily="18" charset="0"/>
              </a:rPr>
              <a:t>模式</a:t>
            </a:r>
            <a:r>
              <a:rPr lang="en-US" altLang="zh-CN" sz="2800" b="1" dirty="0">
                <a:solidFill>
                  <a:srgbClr val="000000"/>
                </a:solidFill>
                <a:latin typeface="Times New Roman" panose="02020603050405020304" pitchFamily="18" charset="0"/>
              </a:rPr>
              <a:t>T="abcac"</a:t>
            </a:r>
            <a:endParaRPr lang="zh-CN" altLang="en-US" sz="2800" b="1" dirty="0">
              <a:solidFill>
                <a:srgbClr val="000000"/>
              </a:solidFill>
              <a:latin typeface="Times New Roman" panose="02020603050405020304" pitchFamily="18" charset="0"/>
              <a:ea typeface="隶书" panose="02010509060101010101" pitchFamily="49" charset="-122"/>
            </a:endParaRPr>
          </a:p>
        </p:txBody>
      </p:sp>
      <p:grpSp>
        <p:nvGrpSpPr>
          <p:cNvPr id="46084" name="Group 3"/>
          <p:cNvGrpSpPr/>
          <p:nvPr/>
        </p:nvGrpSpPr>
        <p:grpSpPr>
          <a:xfrm>
            <a:off x="2672080" y="3395663"/>
            <a:ext cx="6638925" cy="560387"/>
            <a:chOff x="720" y="2333"/>
            <a:chExt cx="4182" cy="353"/>
          </a:xfrm>
        </p:grpSpPr>
        <p:sp>
          <p:nvSpPr>
            <p:cNvPr id="48" name="Rectangle 4"/>
            <p:cNvSpPr>
              <a:spLocks noChangeArrowheads="1"/>
            </p:cNvSpPr>
            <p:nvPr/>
          </p:nvSpPr>
          <p:spPr bwMode="auto">
            <a:xfrm>
              <a:off x="720" y="2333"/>
              <a:ext cx="4182" cy="353"/>
            </a:xfrm>
            <a:prstGeom prst="rect">
              <a:avLst/>
            </a:prstGeom>
            <a:gradFill rotWithShape="1">
              <a:gsLst>
                <a:gs pos="0">
                  <a:srgbClr val="CCFFFF"/>
                </a:gs>
                <a:gs pos="50000">
                  <a:srgbClr val="CCFFFF">
                    <a:gamma/>
                    <a:tint val="12549"/>
                    <a:invGamma/>
                  </a:srgbClr>
                </a:gs>
                <a:gs pos="100000">
                  <a:srgbClr val="CCFFFF"/>
                </a:gs>
              </a:gsLst>
              <a:lin ang="5400000" scaled="1"/>
            </a:gradFill>
            <a:ln w="285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just" defTabSz="914400" rtl="0" eaLnBrk="0" fontAlgn="auto" latinLnBrk="0" hangingPunct="0">
                <a:lnSpc>
                  <a:spcPct val="100000"/>
                </a:lnSpc>
                <a:spcBef>
                  <a:spcPts val="0"/>
                </a:spcBef>
                <a:spcAft>
                  <a:spcPts val="0"/>
                </a:spcAft>
                <a:buClrTx/>
                <a:buSzTx/>
                <a:buFontTx/>
                <a:buNone/>
                <a:defRPr/>
              </a:pPr>
              <a:r>
                <a:rPr kumimoji="0" lang="en-US" altLang="zh-CN" sz="3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rPr>
                <a:t>a   b   a   b   c   a   b   c   a   c   b   a   b</a:t>
              </a:r>
              <a:endParaRPr kumimoji="0" lang="en-US" altLang="zh-CN" sz="3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49" name="Line 5"/>
            <p:cNvSpPr>
              <a:spLocks noChangeShapeType="1"/>
            </p:cNvSpPr>
            <p:nvPr/>
          </p:nvSpPr>
          <p:spPr bwMode="auto">
            <a:xfrm>
              <a:off x="1030"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0" name="Line 6"/>
            <p:cNvSpPr>
              <a:spLocks noChangeShapeType="1"/>
            </p:cNvSpPr>
            <p:nvPr/>
          </p:nvSpPr>
          <p:spPr bwMode="auto">
            <a:xfrm>
              <a:off x="1365"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1" name="Line 7"/>
            <p:cNvSpPr>
              <a:spLocks noChangeShapeType="1"/>
            </p:cNvSpPr>
            <p:nvPr/>
          </p:nvSpPr>
          <p:spPr bwMode="auto">
            <a:xfrm>
              <a:off x="1682"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2" name="Line 8"/>
            <p:cNvSpPr>
              <a:spLocks noChangeShapeType="1"/>
            </p:cNvSpPr>
            <p:nvPr/>
          </p:nvSpPr>
          <p:spPr bwMode="auto">
            <a:xfrm>
              <a:off x="2017"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3" name="Line 9"/>
            <p:cNvSpPr>
              <a:spLocks noChangeShapeType="1"/>
            </p:cNvSpPr>
            <p:nvPr/>
          </p:nvSpPr>
          <p:spPr bwMode="auto">
            <a:xfrm>
              <a:off x="2327"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4" name="Line 10"/>
            <p:cNvSpPr>
              <a:spLocks noChangeShapeType="1"/>
            </p:cNvSpPr>
            <p:nvPr/>
          </p:nvSpPr>
          <p:spPr bwMode="auto">
            <a:xfrm>
              <a:off x="2638"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5" name="Line 11"/>
            <p:cNvSpPr>
              <a:spLocks noChangeShapeType="1"/>
            </p:cNvSpPr>
            <p:nvPr/>
          </p:nvSpPr>
          <p:spPr bwMode="auto">
            <a:xfrm>
              <a:off x="2964"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6" name="Line 12"/>
            <p:cNvSpPr>
              <a:spLocks noChangeShapeType="1"/>
            </p:cNvSpPr>
            <p:nvPr/>
          </p:nvSpPr>
          <p:spPr bwMode="auto">
            <a:xfrm>
              <a:off x="3281"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7" name="Line 13"/>
            <p:cNvSpPr>
              <a:spLocks noChangeShapeType="1"/>
            </p:cNvSpPr>
            <p:nvPr/>
          </p:nvSpPr>
          <p:spPr bwMode="auto">
            <a:xfrm>
              <a:off x="3591"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8" name="Line 14"/>
            <p:cNvSpPr>
              <a:spLocks noChangeShapeType="1"/>
            </p:cNvSpPr>
            <p:nvPr/>
          </p:nvSpPr>
          <p:spPr bwMode="auto">
            <a:xfrm>
              <a:off x="3910"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9" name="Line 15"/>
            <p:cNvSpPr>
              <a:spLocks noChangeShapeType="1"/>
            </p:cNvSpPr>
            <p:nvPr/>
          </p:nvSpPr>
          <p:spPr bwMode="auto">
            <a:xfrm>
              <a:off x="4230"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60" name="Line 16"/>
            <p:cNvSpPr>
              <a:spLocks noChangeShapeType="1"/>
            </p:cNvSpPr>
            <p:nvPr/>
          </p:nvSpPr>
          <p:spPr bwMode="auto">
            <a:xfrm>
              <a:off x="4556"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p:nvSpPr>
          <p:cNvPr id="61" name="Text Box 17"/>
          <p:cNvSpPr txBox="1"/>
          <p:nvPr/>
        </p:nvSpPr>
        <p:spPr>
          <a:xfrm>
            <a:off x="6726555" y="4421188"/>
            <a:ext cx="3381375" cy="2030095"/>
          </a:xfrm>
          <a:prstGeom prst="rect">
            <a:avLst/>
          </a:prstGeom>
          <a:noFill/>
          <a:ln w="9525">
            <a:noFill/>
          </a:ln>
        </p:spPr>
        <p:txBody>
          <a:bodyPr>
            <a:spAutoFit/>
          </a:bodyPr>
          <a:p>
            <a:pPr algn="l">
              <a:lnSpc>
                <a:spcPct val="150000"/>
              </a:lnSpc>
            </a:pPr>
            <a:r>
              <a:rPr lang="en-US" altLang="zh-CN" sz="2800" b="1" dirty="0">
                <a:solidFill>
                  <a:srgbClr val="0000FF"/>
                </a:solidFill>
                <a:latin typeface="Times New Roman" panose="02020603050405020304" pitchFamily="18" charset="0"/>
              </a:rPr>
              <a:t>i=3，j=3</a:t>
            </a:r>
            <a:r>
              <a:rPr lang="zh-CN" altLang="en-US" sz="2800" b="1" dirty="0">
                <a:solidFill>
                  <a:srgbClr val="0000FF"/>
                </a:solidFill>
                <a:latin typeface="Times New Roman" panose="02020603050405020304" pitchFamily="18" charset="0"/>
              </a:rPr>
              <a:t>失败；</a:t>
            </a:r>
            <a:endParaRPr lang="zh-CN" altLang="en-US" sz="2800" b="1" dirty="0">
              <a:solidFill>
                <a:srgbClr val="0000FF"/>
              </a:solidFill>
              <a:latin typeface="Times New Roman" panose="02020603050405020304" pitchFamily="18" charset="0"/>
            </a:endParaRPr>
          </a:p>
          <a:p>
            <a:pPr algn="l">
              <a:lnSpc>
                <a:spcPct val="150000"/>
              </a:lnSpc>
            </a:pPr>
            <a:r>
              <a:rPr lang="en-US" altLang="zh-CN" sz="2800" b="1" dirty="0">
                <a:solidFill>
                  <a:srgbClr val="0000FF"/>
                </a:solidFill>
                <a:latin typeface="Times New Roman" panose="02020603050405020304" pitchFamily="18" charset="0"/>
              </a:rPr>
              <a:t>i</a:t>
            </a:r>
            <a:r>
              <a:rPr lang="zh-CN" altLang="en-US" sz="2800" b="1" dirty="0">
                <a:solidFill>
                  <a:srgbClr val="0000FF"/>
                </a:solidFill>
                <a:latin typeface="Times New Roman" panose="02020603050405020304" pitchFamily="18" charset="0"/>
              </a:rPr>
              <a:t>回溯到（</a:t>
            </a:r>
            <a:r>
              <a:rPr lang="en-US" altLang="zh-CN" sz="2800" b="1" dirty="0">
                <a:solidFill>
                  <a:srgbClr val="0000FF"/>
                </a:solidFill>
                <a:latin typeface="Times New Roman" panose="02020603050405020304" pitchFamily="18" charset="0"/>
              </a:rPr>
              <a:t>i-j+2</a:t>
            </a:r>
            <a:r>
              <a:rPr lang="zh-CN" altLang="en-US" sz="2800" b="1" dirty="0">
                <a:solidFill>
                  <a:srgbClr val="0000FF"/>
                </a:solidFill>
                <a:latin typeface="Times New Roman" panose="02020603050405020304" pitchFamily="18" charset="0"/>
              </a:rPr>
              <a:t>）</a:t>
            </a:r>
            <a:r>
              <a:rPr lang="en-US" altLang="zh-CN" sz="2800" b="1" dirty="0">
                <a:solidFill>
                  <a:srgbClr val="0000FF"/>
                </a:solidFill>
                <a:latin typeface="Times New Roman" panose="02020603050405020304" pitchFamily="18" charset="0"/>
              </a:rPr>
              <a:t>=</a:t>
            </a:r>
            <a:r>
              <a:rPr lang="zh-CN" altLang="en-US" sz="2800" b="1" dirty="0">
                <a:solidFill>
                  <a:srgbClr val="0000FF"/>
                </a:solidFill>
                <a:latin typeface="Times New Roman" panose="02020603050405020304" pitchFamily="18" charset="0"/>
              </a:rPr>
              <a:t>2，</a:t>
            </a:r>
            <a:r>
              <a:rPr lang="en-US" altLang="zh-CN" sz="2800" b="1" dirty="0">
                <a:solidFill>
                  <a:srgbClr val="0000FF"/>
                </a:solidFill>
                <a:latin typeface="Times New Roman" panose="02020603050405020304" pitchFamily="18" charset="0"/>
              </a:rPr>
              <a:t>j</a:t>
            </a:r>
            <a:r>
              <a:rPr lang="zh-CN" altLang="en-US" sz="2800" b="1" dirty="0">
                <a:solidFill>
                  <a:srgbClr val="0000FF"/>
                </a:solidFill>
                <a:latin typeface="Times New Roman" panose="02020603050405020304" pitchFamily="18" charset="0"/>
              </a:rPr>
              <a:t>回溯到1</a:t>
            </a:r>
            <a:endParaRPr lang="zh-CN" altLang="en-US" sz="2800" b="1" dirty="0">
              <a:solidFill>
                <a:srgbClr val="0000FF"/>
              </a:solidFill>
              <a:latin typeface="Times New Roman" panose="02020603050405020304" pitchFamily="18" charset="0"/>
            </a:endParaRPr>
          </a:p>
        </p:txBody>
      </p:sp>
      <p:grpSp>
        <p:nvGrpSpPr>
          <p:cNvPr id="88" name="组合 87"/>
          <p:cNvGrpSpPr/>
          <p:nvPr/>
        </p:nvGrpSpPr>
        <p:grpSpPr>
          <a:xfrm>
            <a:off x="2633980" y="2740025"/>
            <a:ext cx="228600" cy="639763"/>
            <a:chOff x="1127125" y="1916113"/>
            <a:chExt cx="228600" cy="639762"/>
          </a:xfrm>
        </p:grpSpPr>
        <p:sp>
          <p:nvSpPr>
            <p:cNvPr id="64" name="Line 20"/>
            <p:cNvSpPr>
              <a:spLocks noChangeShapeType="1"/>
            </p:cNvSpPr>
            <p:nvPr/>
          </p:nvSpPr>
          <p:spPr bwMode="auto">
            <a:xfrm>
              <a:off x="1352550" y="2016126"/>
              <a:ext cx="0" cy="539749"/>
            </a:xfrm>
            <a:prstGeom prst="line">
              <a:avLst/>
            </a:prstGeom>
            <a:noFill/>
            <a:ln w="28575">
              <a:solidFill>
                <a:srgbClr val="00808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65" name="Text Box 21"/>
            <p:cNvSpPr txBox="1">
              <a:spLocks noChangeArrowheads="1"/>
            </p:cNvSpPr>
            <p:nvPr/>
          </p:nvSpPr>
          <p:spPr bwMode="auto">
            <a:xfrm>
              <a:off x="1127125" y="1916113"/>
              <a:ext cx="228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R="0" defTabSz="914400" fontAlgn="auto">
                <a:spcBef>
                  <a:spcPct val="50000"/>
                </a:spcBef>
                <a:spcAft>
                  <a:spcPts val="0"/>
                </a:spcAft>
                <a:buClrTx/>
                <a:buSzTx/>
                <a:buFontTx/>
                <a:buNone/>
                <a:defRPr/>
              </a:pPr>
              <a:r>
                <a:rPr kumimoji="0" lang="en-US" altLang="zh-CN" sz="2400" kern="0" cap="none" spc="0" normalizeH="0" baseline="0" noProof="0" dirty="0">
                  <a:solidFill>
                    <a:sysClr val="windowText" lastClr="000000"/>
                  </a:solidFill>
                  <a:latin typeface="Times New Roman" panose="02020603050405020304" pitchFamily="18" charset="0"/>
                  <a:ea typeface="宋体" panose="02010600030101010101" pitchFamily="2" charset="-122"/>
                  <a:cs typeface="+mn-cs"/>
                </a:rPr>
                <a:t>i</a:t>
              </a:r>
              <a:endParaRPr kumimoji="0" lang="en-US" altLang="zh-CN" sz="2400" kern="0" cap="none" spc="0" normalizeH="0" baseline="0" noProof="0" dirty="0">
                <a:solidFill>
                  <a:sysClr val="windowText" lastClr="000000"/>
                </a:solidFill>
                <a:latin typeface="Times New Roman" panose="02020603050405020304" pitchFamily="18" charset="0"/>
                <a:ea typeface="宋体" panose="02010600030101010101" pitchFamily="2" charset="-122"/>
                <a:cs typeface="+mn-cs"/>
              </a:endParaRPr>
            </a:p>
          </p:txBody>
        </p:sp>
      </p:grpSp>
      <p:grpSp>
        <p:nvGrpSpPr>
          <p:cNvPr id="89" name="组合 88"/>
          <p:cNvGrpSpPr/>
          <p:nvPr/>
        </p:nvGrpSpPr>
        <p:grpSpPr>
          <a:xfrm>
            <a:off x="2649855" y="5072063"/>
            <a:ext cx="228600" cy="704850"/>
            <a:chOff x="1143000" y="4279900"/>
            <a:chExt cx="228600" cy="704850"/>
          </a:xfrm>
        </p:grpSpPr>
        <p:sp>
          <p:nvSpPr>
            <p:cNvPr id="66" name="Line 22"/>
            <p:cNvSpPr>
              <a:spLocks noChangeShapeType="1"/>
            </p:cNvSpPr>
            <p:nvPr/>
          </p:nvSpPr>
          <p:spPr bwMode="auto">
            <a:xfrm flipV="1">
              <a:off x="1371600" y="4279900"/>
              <a:ext cx="0" cy="539750"/>
            </a:xfrm>
            <a:prstGeom prst="line">
              <a:avLst/>
            </a:prstGeom>
            <a:noFill/>
            <a:ln w="28575">
              <a:solidFill>
                <a:srgbClr val="00808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67" name="Text Box 23"/>
            <p:cNvSpPr txBox="1">
              <a:spLocks noChangeArrowheads="1"/>
            </p:cNvSpPr>
            <p:nvPr/>
          </p:nvSpPr>
          <p:spPr bwMode="auto">
            <a:xfrm>
              <a:off x="1143000" y="4527550"/>
              <a:ext cx="22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R="0" defTabSz="914400" fontAlgn="auto">
                <a:spcBef>
                  <a:spcPct val="50000"/>
                </a:spcBef>
                <a:spcAft>
                  <a:spcPts val="0"/>
                </a:spcAft>
                <a:buClrTx/>
                <a:buSzTx/>
                <a:buFontTx/>
                <a:buNone/>
                <a:defRPr/>
              </a:pPr>
              <a:r>
                <a:rPr kumimoji="0" lang="en-US" altLang="zh-CN" sz="2400" kern="0" cap="none" spc="0" normalizeH="0" baseline="0" noProof="0">
                  <a:solidFill>
                    <a:sysClr val="windowText" lastClr="000000"/>
                  </a:solidFill>
                  <a:latin typeface="Times New Roman" panose="02020603050405020304" pitchFamily="18" charset="0"/>
                  <a:ea typeface="宋体" panose="02010600030101010101" pitchFamily="2" charset="-122"/>
                  <a:cs typeface="+mn-cs"/>
                </a:rPr>
                <a:t>j</a:t>
              </a:r>
              <a:endParaRPr kumimoji="0" lang="en-US" altLang="zh-CN" sz="2400" kern="0" cap="none" spc="0" normalizeH="0" baseline="0" noProof="0">
                <a:solidFill>
                  <a:sysClr val="windowText" lastClr="000000"/>
                </a:solidFill>
                <a:latin typeface="Times New Roman" panose="02020603050405020304" pitchFamily="18" charset="0"/>
                <a:ea typeface="宋体" panose="02010600030101010101" pitchFamily="2" charset="-122"/>
                <a:cs typeface="+mn-cs"/>
              </a:endParaRPr>
            </a:p>
          </p:txBody>
        </p:sp>
      </p:grpSp>
      <p:grpSp>
        <p:nvGrpSpPr>
          <p:cNvPr id="75" name="Group 31"/>
          <p:cNvGrpSpPr/>
          <p:nvPr/>
        </p:nvGrpSpPr>
        <p:grpSpPr>
          <a:xfrm>
            <a:off x="3757930" y="3956050"/>
            <a:ext cx="257175" cy="561975"/>
            <a:chOff x="1370" y="2273"/>
            <a:chExt cx="162" cy="354"/>
          </a:xfrm>
        </p:grpSpPr>
        <p:sp>
          <p:nvSpPr>
            <p:cNvPr id="80" name="Line 32"/>
            <p:cNvSpPr>
              <a:spLocks noChangeShapeType="1"/>
            </p:cNvSpPr>
            <p:nvPr/>
          </p:nvSpPr>
          <p:spPr bwMode="auto">
            <a:xfrm>
              <a:off x="1447" y="2273"/>
              <a:ext cx="0" cy="354"/>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81" name="Freeform 33"/>
            <p:cNvSpPr/>
            <p:nvPr/>
          </p:nvSpPr>
          <p:spPr bwMode="auto">
            <a:xfrm>
              <a:off x="1370" y="2416"/>
              <a:ext cx="162" cy="102"/>
            </a:xfrm>
            <a:custGeom>
              <a:avLst/>
              <a:gdLst>
                <a:gd name="T0" fmla="*/ 0 w 157"/>
                <a:gd name="T1" fmla="*/ 0 h 90"/>
                <a:gd name="T2" fmla="*/ 157 w 157"/>
                <a:gd name="T3" fmla="*/ 90 h 90"/>
              </a:gdLst>
              <a:ahLst/>
              <a:cxnLst>
                <a:cxn ang="0">
                  <a:pos x="T0" y="T1"/>
                </a:cxn>
                <a:cxn ang="0">
                  <a:pos x="T2" y="T3"/>
                </a:cxn>
              </a:cxnLst>
              <a:rect l="0" t="0" r="r" b="b"/>
              <a:pathLst>
                <a:path w="157" h="90">
                  <a:moveTo>
                    <a:pt x="0" y="0"/>
                  </a:moveTo>
                  <a:lnTo>
                    <a:pt x="157" y="90"/>
                  </a:lnTo>
                </a:path>
              </a:pathLst>
            </a:custGeom>
            <a:noFill/>
            <a:ln w="38100" cmpd="sng">
              <a:solidFill>
                <a:srgbClr val="FF33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p:nvSpPr>
          <p:cNvPr id="82" name="Text Box 38"/>
          <p:cNvSpPr txBox="1">
            <a:spLocks noChangeArrowheads="1"/>
          </p:cNvSpPr>
          <p:nvPr/>
        </p:nvSpPr>
        <p:spPr bwMode="auto">
          <a:xfrm>
            <a:off x="1554798" y="3609975"/>
            <a:ext cx="652463" cy="1252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marR="0" defTabSz="914400" fontAlgn="auto">
              <a:lnSpc>
                <a:spcPct val="90000"/>
              </a:lnSpc>
              <a:spcBef>
                <a:spcPts val="0"/>
              </a:spcBef>
              <a:spcAft>
                <a:spcPts val="0"/>
              </a:spcAft>
              <a:buClrTx/>
              <a:buSzTx/>
              <a:buFontTx/>
              <a:buNone/>
              <a:defRPr/>
            </a:pPr>
            <a:r>
              <a:rPr kumimoji="0" lang="zh-CN" altLang="en-US" sz="2800" b="1" kern="0" cap="none" spc="0" normalizeH="0" baseline="0" noProof="0">
                <a:solidFill>
                  <a:srgbClr val="0000FF"/>
                </a:solidFill>
                <a:latin typeface="Times New Roman" panose="02020603050405020304" pitchFamily="18" charset="0"/>
                <a:ea typeface="宋体" panose="02010600030101010101" pitchFamily="2" charset="-122"/>
                <a:cs typeface="+mn-cs"/>
              </a:rPr>
              <a:t>第</a:t>
            </a:r>
            <a:endParaRPr kumimoji="0" lang="zh-CN" altLang="en-US" sz="2800" b="1" kern="0" cap="none" spc="0" normalizeH="0" baseline="0" noProof="0">
              <a:solidFill>
                <a:srgbClr val="0000FF"/>
              </a:solidFill>
              <a:latin typeface="Times New Roman" panose="02020603050405020304" pitchFamily="18" charset="0"/>
              <a:ea typeface="宋体" panose="02010600030101010101" pitchFamily="2" charset="-122"/>
              <a:cs typeface="+mn-cs"/>
            </a:endParaRPr>
          </a:p>
          <a:p>
            <a:pPr marR="0" defTabSz="914400" fontAlgn="auto">
              <a:lnSpc>
                <a:spcPct val="90000"/>
              </a:lnSpc>
              <a:spcBef>
                <a:spcPts val="0"/>
              </a:spcBef>
              <a:spcAft>
                <a:spcPts val="0"/>
              </a:spcAft>
              <a:buClrTx/>
              <a:buSzTx/>
              <a:buFontTx/>
              <a:buNone/>
              <a:defRPr/>
            </a:pPr>
            <a:r>
              <a:rPr kumimoji="0" lang="en-US" altLang="zh-CN" sz="2800" b="1" kern="0" cap="none" spc="0" normalizeH="0" baseline="0" noProof="0">
                <a:solidFill>
                  <a:srgbClr val="0000FF"/>
                </a:solidFill>
                <a:latin typeface="Times New Roman" panose="02020603050405020304" pitchFamily="18" charset="0"/>
                <a:ea typeface="宋体" panose="02010600030101010101" pitchFamily="2" charset="-122"/>
                <a:cs typeface="+mn-cs"/>
              </a:rPr>
              <a:t> 1</a:t>
            </a:r>
            <a:endParaRPr kumimoji="0" lang="en-US" altLang="zh-CN" sz="2800" b="1" kern="0" cap="none" spc="0" normalizeH="0" baseline="0" noProof="0">
              <a:solidFill>
                <a:srgbClr val="0000FF"/>
              </a:solidFill>
              <a:latin typeface="Times New Roman" panose="02020603050405020304" pitchFamily="18" charset="0"/>
              <a:ea typeface="宋体" panose="02010600030101010101" pitchFamily="2" charset="-122"/>
              <a:cs typeface="+mn-cs"/>
            </a:endParaRPr>
          </a:p>
          <a:p>
            <a:pPr marR="0" defTabSz="914400" fontAlgn="auto">
              <a:lnSpc>
                <a:spcPct val="90000"/>
              </a:lnSpc>
              <a:spcBef>
                <a:spcPts val="0"/>
              </a:spcBef>
              <a:spcAft>
                <a:spcPts val="0"/>
              </a:spcAft>
              <a:buClrTx/>
              <a:buSzTx/>
              <a:buFontTx/>
              <a:buNone/>
              <a:defRPr/>
            </a:pPr>
            <a:r>
              <a:rPr kumimoji="0" lang="zh-CN" altLang="en-US" sz="2800" b="1" kern="0" cap="none" spc="0" normalizeH="0" baseline="0" noProof="0">
                <a:solidFill>
                  <a:srgbClr val="0000FF"/>
                </a:solidFill>
                <a:latin typeface="Times New Roman" panose="02020603050405020304" pitchFamily="18" charset="0"/>
                <a:ea typeface="宋体" panose="02010600030101010101" pitchFamily="2" charset="-122"/>
                <a:cs typeface="+mn-cs"/>
              </a:rPr>
              <a:t>趟</a:t>
            </a:r>
            <a:endParaRPr kumimoji="0" lang="zh-CN" altLang="en-US" sz="2800" b="1" kern="0" cap="none" spc="0" normalizeH="0" baseline="0" noProof="0">
              <a:solidFill>
                <a:srgbClr val="0000FF"/>
              </a:solidFill>
              <a:latin typeface="Times New Roman" panose="02020603050405020304" pitchFamily="18" charset="0"/>
              <a:ea typeface="宋体" panose="02010600030101010101" pitchFamily="2" charset="-122"/>
              <a:cs typeface="+mn-cs"/>
            </a:endParaRPr>
          </a:p>
        </p:txBody>
      </p:sp>
      <p:sp>
        <p:nvSpPr>
          <p:cNvPr id="83" name="Rectangle 39"/>
          <p:cNvSpPr>
            <a:spLocks noChangeArrowheads="1"/>
          </p:cNvSpPr>
          <p:nvPr/>
        </p:nvSpPr>
        <p:spPr bwMode="auto">
          <a:xfrm>
            <a:off x="2664143" y="4511675"/>
            <a:ext cx="2524125" cy="560388"/>
          </a:xfrm>
          <a:prstGeom prst="rect">
            <a:avLst/>
          </a:prstGeom>
          <a:gradFill rotWithShape="1">
            <a:gsLst>
              <a:gs pos="0">
                <a:srgbClr val="FFFFCC"/>
              </a:gs>
              <a:gs pos="50000">
                <a:srgbClr val="FFFFCC">
                  <a:gamma/>
                  <a:tint val="0"/>
                  <a:invGamma/>
                </a:srgbClr>
              </a:gs>
              <a:gs pos="100000">
                <a:srgbClr val="FFFFCC"/>
              </a:gs>
            </a:gsLst>
            <a:lin ang="5400000" scaled="1"/>
          </a:gradFill>
          <a:ln w="28575" algn="ctr">
            <a:solidFill>
              <a:srgbClr val="000066"/>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marL="0" marR="0" lvl="0" indent="0" algn="just" defTabSz="914400" rtl="0" eaLnBrk="0" fontAlgn="auto" latinLnBrk="0" hangingPunct="0">
              <a:lnSpc>
                <a:spcPct val="96000"/>
              </a:lnSpc>
              <a:spcBef>
                <a:spcPts val="0"/>
              </a:spcBef>
              <a:spcAft>
                <a:spcPts val="0"/>
              </a:spcAft>
              <a:buClrTx/>
              <a:buSzTx/>
              <a:buFontTx/>
              <a:buNone/>
              <a:defRPr/>
            </a:pPr>
            <a:r>
              <a:rPr kumimoji="0" lang="en-US" altLang="zh-CN" sz="3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rPr>
              <a:t>a   b   c   a   c </a:t>
            </a:r>
            <a:endParaRPr kumimoji="0" lang="en-US" altLang="zh-CN" sz="3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84" name="Line 40"/>
          <p:cNvSpPr>
            <a:spLocks noChangeShapeType="1"/>
          </p:cNvSpPr>
          <p:nvPr/>
        </p:nvSpPr>
        <p:spPr bwMode="auto">
          <a:xfrm>
            <a:off x="3157855" y="4506913"/>
            <a:ext cx="0" cy="560388"/>
          </a:xfrm>
          <a:prstGeom prst="line">
            <a:avLst/>
          </a:prstGeom>
          <a:noFill/>
          <a:ln w="28575">
            <a:solidFill>
              <a:srgbClr val="000066"/>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85" name="Line 41"/>
          <p:cNvSpPr>
            <a:spLocks noChangeShapeType="1"/>
          </p:cNvSpPr>
          <p:nvPr/>
        </p:nvSpPr>
        <p:spPr bwMode="auto">
          <a:xfrm>
            <a:off x="3675380" y="4506913"/>
            <a:ext cx="0" cy="560388"/>
          </a:xfrm>
          <a:prstGeom prst="line">
            <a:avLst/>
          </a:prstGeom>
          <a:noFill/>
          <a:ln w="28575">
            <a:solidFill>
              <a:srgbClr val="000066"/>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86" name="Line 42"/>
          <p:cNvSpPr>
            <a:spLocks noChangeShapeType="1"/>
          </p:cNvSpPr>
          <p:nvPr/>
        </p:nvSpPr>
        <p:spPr bwMode="auto">
          <a:xfrm>
            <a:off x="4183380" y="4492625"/>
            <a:ext cx="0" cy="560388"/>
          </a:xfrm>
          <a:prstGeom prst="line">
            <a:avLst/>
          </a:prstGeom>
          <a:noFill/>
          <a:ln w="28575">
            <a:solidFill>
              <a:srgbClr val="000066"/>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87" name="Line 43"/>
          <p:cNvSpPr>
            <a:spLocks noChangeShapeType="1"/>
          </p:cNvSpPr>
          <p:nvPr/>
        </p:nvSpPr>
        <p:spPr bwMode="auto">
          <a:xfrm>
            <a:off x="4691380" y="4521200"/>
            <a:ext cx="0" cy="560388"/>
          </a:xfrm>
          <a:prstGeom prst="line">
            <a:avLst/>
          </a:prstGeom>
          <a:noFill/>
          <a:ln w="28575">
            <a:solidFill>
              <a:srgbClr val="000066"/>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nvGrpSpPr>
          <p:cNvPr id="124" name="组合 123"/>
          <p:cNvGrpSpPr/>
          <p:nvPr/>
        </p:nvGrpSpPr>
        <p:grpSpPr>
          <a:xfrm>
            <a:off x="2846705" y="3952875"/>
            <a:ext cx="136525" cy="561975"/>
            <a:chOff x="2419350" y="5531320"/>
            <a:chExt cx="136426" cy="561976"/>
          </a:xfrm>
        </p:grpSpPr>
        <p:sp>
          <p:nvSpPr>
            <p:cNvPr id="122" name="Line 19"/>
            <p:cNvSpPr>
              <a:spLocks noChangeShapeType="1"/>
            </p:cNvSpPr>
            <p:nvPr/>
          </p:nvSpPr>
          <p:spPr bwMode="auto">
            <a:xfrm>
              <a:off x="2419350" y="5531320"/>
              <a:ext cx="0" cy="561976"/>
            </a:xfrm>
            <a:prstGeom prst="line">
              <a:avLst/>
            </a:prstGeom>
            <a:noFill/>
            <a:ln w="19050">
              <a:solidFill>
                <a:srgbClr val="CC00CC"/>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23" name="Line 19"/>
            <p:cNvSpPr>
              <a:spLocks noChangeShapeType="1"/>
            </p:cNvSpPr>
            <p:nvPr/>
          </p:nvSpPr>
          <p:spPr bwMode="auto">
            <a:xfrm>
              <a:off x="2555776" y="5531320"/>
              <a:ext cx="0" cy="561976"/>
            </a:xfrm>
            <a:prstGeom prst="line">
              <a:avLst/>
            </a:prstGeom>
            <a:noFill/>
            <a:ln w="19050">
              <a:solidFill>
                <a:srgbClr val="CC00CC"/>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125" name="组合 124"/>
          <p:cNvGrpSpPr/>
          <p:nvPr/>
        </p:nvGrpSpPr>
        <p:grpSpPr>
          <a:xfrm>
            <a:off x="3186430" y="2740025"/>
            <a:ext cx="228600" cy="639763"/>
            <a:chOff x="1127125" y="1916113"/>
            <a:chExt cx="228600" cy="639762"/>
          </a:xfrm>
        </p:grpSpPr>
        <p:sp>
          <p:nvSpPr>
            <p:cNvPr id="126" name="Line 20"/>
            <p:cNvSpPr>
              <a:spLocks noChangeShapeType="1"/>
            </p:cNvSpPr>
            <p:nvPr/>
          </p:nvSpPr>
          <p:spPr bwMode="auto">
            <a:xfrm>
              <a:off x="1352550" y="2016126"/>
              <a:ext cx="0" cy="539749"/>
            </a:xfrm>
            <a:prstGeom prst="line">
              <a:avLst/>
            </a:prstGeom>
            <a:noFill/>
            <a:ln w="28575">
              <a:solidFill>
                <a:srgbClr val="00808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27" name="Text Box 21"/>
            <p:cNvSpPr txBox="1">
              <a:spLocks noChangeArrowheads="1"/>
            </p:cNvSpPr>
            <p:nvPr/>
          </p:nvSpPr>
          <p:spPr bwMode="auto">
            <a:xfrm>
              <a:off x="1127125" y="1916113"/>
              <a:ext cx="228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R="0" defTabSz="914400" fontAlgn="auto">
                <a:spcBef>
                  <a:spcPct val="50000"/>
                </a:spcBef>
                <a:spcAft>
                  <a:spcPts val="0"/>
                </a:spcAft>
                <a:buClrTx/>
                <a:buSzTx/>
                <a:buFontTx/>
                <a:buNone/>
                <a:defRPr/>
              </a:pPr>
              <a:r>
                <a:rPr kumimoji="0" lang="en-US" altLang="zh-CN" sz="2400" kern="0" cap="none" spc="0" normalizeH="0" baseline="0" noProof="0" dirty="0">
                  <a:solidFill>
                    <a:sysClr val="windowText" lastClr="000000"/>
                  </a:solidFill>
                  <a:latin typeface="Times New Roman" panose="02020603050405020304" pitchFamily="18" charset="0"/>
                  <a:ea typeface="宋体" panose="02010600030101010101" pitchFamily="2" charset="-122"/>
                  <a:cs typeface="+mn-cs"/>
                </a:rPr>
                <a:t>i</a:t>
              </a:r>
              <a:endParaRPr kumimoji="0" lang="en-US" altLang="zh-CN" sz="2400" kern="0" cap="none" spc="0" normalizeH="0" baseline="0" noProof="0" dirty="0">
                <a:solidFill>
                  <a:sysClr val="windowText" lastClr="000000"/>
                </a:solidFill>
                <a:latin typeface="Times New Roman" panose="02020603050405020304" pitchFamily="18" charset="0"/>
                <a:ea typeface="宋体" panose="02010600030101010101" pitchFamily="2" charset="-122"/>
                <a:cs typeface="+mn-cs"/>
              </a:endParaRPr>
            </a:p>
          </p:txBody>
        </p:sp>
      </p:grpSp>
      <p:grpSp>
        <p:nvGrpSpPr>
          <p:cNvPr id="128" name="组合 127"/>
          <p:cNvGrpSpPr/>
          <p:nvPr/>
        </p:nvGrpSpPr>
        <p:grpSpPr>
          <a:xfrm>
            <a:off x="3199130" y="5062538"/>
            <a:ext cx="228600" cy="704850"/>
            <a:chOff x="1143000" y="4279900"/>
            <a:chExt cx="228600" cy="704850"/>
          </a:xfrm>
        </p:grpSpPr>
        <p:sp>
          <p:nvSpPr>
            <p:cNvPr id="129" name="Line 22"/>
            <p:cNvSpPr>
              <a:spLocks noChangeShapeType="1"/>
            </p:cNvSpPr>
            <p:nvPr/>
          </p:nvSpPr>
          <p:spPr bwMode="auto">
            <a:xfrm flipV="1">
              <a:off x="1371600" y="4279900"/>
              <a:ext cx="0" cy="539750"/>
            </a:xfrm>
            <a:prstGeom prst="line">
              <a:avLst/>
            </a:prstGeom>
            <a:noFill/>
            <a:ln w="28575">
              <a:solidFill>
                <a:srgbClr val="00808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0" name="Text Box 23"/>
            <p:cNvSpPr txBox="1">
              <a:spLocks noChangeArrowheads="1"/>
            </p:cNvSpPr>
            <p:nvPr/>
          </p:nvSpPr>
          <p:spPr bwMode="auto">
            <a:xfrm>
              <a:off x="1143000" y="4527550"/>
              <a:ext cx="22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R="0" defTabSz="914400" fontAlgn="auto">
                <a:spcBef>
                  <a:spcPct val="50000"/>
                </a:spcBef>
                <a:spcAft>
                  <a:spcPts val="0"/>
                </a:spcAft>
                <a:buClrTx/>
                <a:buSzTx/>
                <a:buFontTx/>
                <a:buNone/>
                <a:defRPr/>
              </a:pPr>
              <a:r>
                <a:rPr kumimoji="0" lang="en-US" altLang="zh-CN" sz="2400" kern="0" cap="none" spc="0" normalizeH="0" baseline="0" noProof="0">
                  <a:solidFill>
                    <a:sysClr val="windowText" lastClr="000000"/>
                  </a:solidFill>
                  <a:latin typeface="Times New Roman" panose="02020603050405020304" pitchFamily="18" charset="0"/>
                  <a:ea typeface="宋体" panose="02010600030101010101" pitchFamily="2" charset="-122"/>
                  <a:cs typeface="+mn-cs"/>
                </a:rPr>
                <a:t>j</a:t>
              </a:r>
              <a:endParaRPr kumimoji="0" lang="en-US" altLang="zh-CN" sz="2400" kern="0" cap="none" spc="0" normalizeH="0" baseline="0" noProof="0">
                <a:solidFill>
                  <a:sysClr val="windowText" lastClr="000000"/>
                </a:solidFill>
                <a:latin typeface="Times New Roman" panose="02020603050405020304" pitchFamily="18" charset="0"/>
                <a:ea typeface="宋体" panose="02010600030101010101" pitchFamily="2" charset="-122"/>
                <a:cs typeface="+mn-cs"/>
              </a:endParaRPr>
            </a:p>
          </p:txBody>
        </p:sp>
      </p:grpSp>
      <p:grpSp>
        <p:nvGrpSpPr>
          <p:cNvPr id="131" name="组合 130"/>
          <p:cNvGrpSpPr/>
          <p:nvPr/>
        </p:nvGrpSpPr>
        <p:grpSpPr>
          <a:xfrm>
            <a:off x="3342005" y="3952875"/>
            <a:ext cx="136525" cy="561975"/>
            <a:chOff x="2419350" y="5531320"/>
            <a:chExt cx="136426" cy="561976"/>
          </a:xfrm>
        </p:grpSpPr>
        <p:sp>
          <p:nvSpPr>
            <p:cNvPr id="132" name="Line 19"/>
            <p:cNvSpPr>
              <a:spLocks noChangeShapeType="1"/>
            </p:cNvSpPr>
            <p:nvPr/>
          </p:nvSpPr>
          <p:spPr bwMode="auto">
            <a:xfrm>
              <a:off x="2419350" y="5531320"/>
              <a:ext cx="0" cy="561976"/>
            </a:xfrm>
            <a:prstGeom prst="line">
              <a:avLst/>
            </a:prstGeom>
            <a:noFill/>
            <a:ln w="19050">
              <a:solidFill>
                <a:srgbClr val="CC00CC"/>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3" name="Line 19"/>
            <p:cNvSpPr>
              <a:spLocks noChangeShapeType="1"/>
            </p:cNvSpPr>
            <p:nvPr/>
          </p:nvSpPr>
          <p:spPr bwMode="auto">
            <a:xfrm>
              <a:off x="2555776" y="5531320"/>
              <a:ext cx="0" cy="561976"/>
            </a:xfrm>
            <a:prstGeom prst="line">
              <a:avLst/>
            </a:prstGeom>
            <a:noFill/>
            <a:ln w="19050">
              <a:solidFill>
                <a:srgbClr val="CC00CC"/>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134" name="组合 133"/>
          <p:cNvGrpSpPr/>
          <p:nvPr/>
        </p:nvGrpSpPr>
        <p:grpSpPr>
          <a:xfrm>
            <a:off x="3703955" y="2744788"/>
            <a:ext cx="228600" cy="639762"/>
            <a:chOff x="1127125" y="1916113"/>
            <a:chExt cx="228600" cy="639762"/>
          </a:xfrm>
        </p:grpSpPr>
        <p:sp>
          <p:nvSpPr>
            <p:cNvPr id="135" name="Line 20"/>
            <p:cNvSpPr>
              <a:spLocks noChangeShapeType="1"/>
            </p:cNvSpPr>
            <p:nvPr/>
          </p:nvSpPr>
          <p:spPr bwMode="auto">
            <a:xfrm>
              <a:off x="1352550" y="2016125"/>
              <a:ext cx="0" cy="539750"/>
            </a:xfrm>
            <a:prstGeom prst="line">
              <a:avLst/>
            </a:prstGeom>
            <a:noFill/>
            <a:ln w="28575">
              <a:solidFill>
                <a:srgbClr val="00808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6" name="Text Box 21"/>
            <p:cNvSpPr txBox="1">
              <a:spLocks noChangeArrowheads="1"/>
            </p:cNvSpPr>
            <p:nvPr/>
          </p:nvSpPr>
          <p:spPr bwMode="auto">
            <a:xfrm>
              <a:off x="1127125" y="1916113"/>
              <a:ext cx="22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R="0" defTabSz="914400" fontAlgn="auto">
                <a:spcBef>
                  <a:spcPct val="50000"/>
                </a:spcBef>
                <a:spcAft>
                  <a:spcPts val="0"/>
                </a:spcAft>
                <a:buClrTx/>
                <a:buSzTx/>
                <a:buFontTx/>
                <a:buNone/>
                <a:defRPr/>
              </a:pPr>
              <a:r>
                <a:rPr kumimoji="0" lang="en-US" altLang="zh-CN" sz="2400" kern="0" cap="none" spc="0" normalizeH="0" baseline="0" noProof="0" dirty="0">
                  <a:solidFill>
                    <a:sysClr val="windowText" lastClr="000000"/>
                  </a:solidFill>
                  <a:latin typeface="Times New Roman" panose="02020603050405020304" pitchFamily="18" charset="0"/>
                  <a:ea typeface="宋体" panose="02010600030101010101" pitchFamily="2" charset="-122"/>
                  <a:cs typeface="+mn-cs"/>
                </a:rPr>
                <a:t>i</a:t>
              </a:r>
              <a:endParaRPr kumimoji="0" lang="en-US" altLang="zh-CN" sz="2400" kern="0" cap="none" spc="0" normalizeH="0" baseline="0" noProof="0" dirty="0">
                <a:solidFill>
                  <a:sysClr val="windowText" lastClr="000000"/>
                </a:solidFill>
                <a:latin typeface="Times New Roman" panose="02020603050405020304" pitchFamily="18" charset="0"/>
                <a:ea typeface="宋体" panose="02010600030101010101" pitchFamily="2" charset="-122"/>
                <a:cs typeface="+mn-cs"/>
              </a:endParaRPr>
            </a:p>
          </p:txBody>
        </p:sp>
      </p:grpSp>
      <p:grpSp>
        <p:nvGrpSpPr>
          <p:cNvPr id="137" name="组合 136"/>
          <p:cNvGrpSpPr/>
          <p:nvPr/>
        </p:nvGrpSpPr>
        <p:grpSpPr>
          <a:xfrm>
            <a:off x="3716655" y="5067300"/>
            <a:ext cx="228600" cy="704850"/>
            <a:chOff x="1143000" y="4279900"/>
            <a:chExt cx="228600" cy="704850"/>
          </a:xfrm>
        </p:grpSpPr>
        <p:sp>
          <p:nvSpPr>
            <p:cNvPr id="138" name="Line 22"/>
            <p:cNvSpPr>
              <a:spLocks noChangeShapeType="1"/>
            </p:cNvSpPr>
            <p:nvPr/>
          </p:nvSpPr>
          <p:spPr bwMode="auto">
            <a:xfrm flipV="1">
              <a:off x="1371600" y="4279900"/>
              <a:ext cx="0" cy="539750"/>
            </a:xfrm>
            <a:prstGeom prst="line">
              <a:avLst/>
            </a:prstGeom>
            <a:noFill/>
            <a:ln w="28575">
              <a:solidFill>
                <a:srgbClr val="00808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9" name="Text Box 23"/>
            <p:cNvSpPr txBox="1">
              <a:spLocks noChangeArrowheads="1"/>
            </p:cNvSpPr>
            <p:nvPr/>
          </p:nvSpPr>
          <p:spPr bwMode="auto">
            <a:xfrm>
              <a:off x="1143000" y="4527550"/>
              <a:ext cx="22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R="0" defTabSz="914400" fontAlgn="auto">
                <a:spcBef>
                  <a:spcPct val="50000"/>
                </a:spcBef>
                <a:spcAft>
                  <a:spcPts val="0"/>
                </a:spcAft>
                <a:buClrTx/>
                <a:buSzTx/>
                <a:buFontTx/>
                <a:buNone/>
                <a:defRPr/>
              </a:pPr>
              <a:r>
                <a:rPr kumimoji="0" lang="en-US" altLang="zh-CN" sz="2400" kern="0" cap="none" spc="0" normalizeH="0" baseline="0" noProof="0">
                  <a:solidFill>
                    <a:sysClr val="windowText" lastClr="000000"/>
                  </a:solidFill>
                  <a:latin typeface="Times New Roman" panose="02020603050405020304" pitchFamily="18" charset="0"/>
                  <a:ea typeface="宋体" panose="02010600030101010101" pitchFamily="2" charset="-122"/>
                  <a:cs typeface="+mn-cs"/>
                </a:rPr>
                <a:t>j</a:t>
              </a:r>
              <a:endParaRPr kumimoji="0" lang="en-US" altLang="zh-CN" sz="2400" kern="0" cap="none" spc="0" normalizeH="0" baseline="0" noProof="0">
                <a:solidFill>
                  <a:sysClr val="windowText" lastClr="000000"/>
                </a:solidFill>
                <a:latin typeface="Times New Roman" panose="02020603050405020304" pitchFamily="18"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barn(outHorizontal)">
                                      <p:cBhvr>
                                        <p:cTn id="7" dur="500"/>
                                        <p:tgtEl>
                                          <p:spTgt spid="1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1" fill="hold" nodeType="clickEffect">
                                  <p:stCondLst>
                                    <p:cond delay="0"/>
                                  </p:stCondLst>
                                  <p:childTnLst>
                                    <p:animEffect transition="out" filter="wipe(up)">
                                      <p:cBhvr>
                                        <p:cTn id="11" dur="500"/>
                                        <p:tgtEl>
                                          <p:spTgt spid="88"/>
                                        </p:tgtEl>
                                      </p:cBhvr>
                                    </p:animEffect>
                                    <p:set>
                                      <p:cBhvr>
                                        <p:cTn id="12" dur="1" fill="hold">
                                          <p:stCondLst>
                                            <p:cond delay="499"/>
                                          </p:stCondLst>
                                        </p:cTn>
                                        <p:tgtEl>
                                          <p:spTgt spid="88"/>
                                        </p:tgtEl>
                                        <p:attrNameLst>
                                          <p:attrName>style.visibility</p:attrName>
                                        </p:attrNameLst>
                                      </p:cBhvr>
                                      <p:to>
                                        <p:strVal val="hidden"/>
                                      </p:to>
                                    </p:set>
                                  </p:childTnLst>
                                </p:cTn>
                              </p:par>
                            </p:childTnLst>
                          </p:cTn>
                        </p:par>
                        <p:par>
                          <p:cTn id="13" fill="hold">
                            <p:stCondLst>
                              <p:cond delay="500"/>
                            </p:stCondLst>
                            <p:childTnLst>
                              <p:par>
                                <p:cTn id="14" presetID="22" presetClass="exit" presetSubtype="4" fill="hold" nodeType="afterEffect">
                                  <p:stCondLst>
                                    <p:cond delay="0"/>
                                  </p:stCondLst>
                                  <p:childTnLst>
                                    <p:animEffect transition="out" filter="wipe(down)">
                                      <p:cBhvr>
                                        <p:cTn id="15" dur="500"/>
                                        <p:tgtEl>
                                          <p:spTgt spid="89"/>
                                        </p:tgtEl>
                                      </p:cBhvr>
                                    </p:animEffect>
                                    <p:set>
                                      <p:cBhvr>
                                        <p:cTn id="16" dur="1" fill="hold">
                                          <p:stCondLst>
                                            <p:cond delay="499"/>
                                          </p:stCondLst>
                                        </p:cTn>
                                        <p:tgtEl>
                                          <p:spTgt spid="89"/>
                                        </p:tgtEl>
                                        <p:attrNameLst>
                                          <p:attrName>style.visibility</p:attrName>
                                        </p:attrNameLst>
                                      </p:cBhvr>
                                      <p:to>
                                        <p:strVal val="hidden"/>
                                      </p:to>
                                    </p:se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125"/>
                                        </p:tgtEl>
                                        <p:attrNameLst>
                                          <p:attrName>style.visibility</p:attrName>
                                        </p:attrNameLst>
                                      </p:cBhvr>
                                      <p:to>
                                        <p:strVal val="visible"/>
                                      </p:to>
                                    </p:set>
                                    <p:animEffect transition="in" filter="wipe(up)">
                                      <p:cBhvr>
                                        <p:cTn id="20" dur="500"/>
                                        <p:tgtEl>
                                          <p:spTgt spid="125"/>
                                        </p:tgtEl>
                                      </p:cBhvr>
                                    </p:animEffect>
                                  </p:childTnLst>
                                </p:cTn>
                              </p:par>
                              <p:par>
                                <p:cTn id="21" presetID="22" presetClass="entr" presetSubtype="4" fill="hold" nodeType="withEffect">
                                  <p:stCondLst>
                                    <p:cond delay="0"/>
                                  </p:stCondLst>
                                  <p:childTnLst>
                                    <p:set>
                                      <p:cBhvr>
                                        <p:cTn id="22" dur="1" fill="hold">
                                          <p:stCondLst>
                                            <p:cond delay="0"/>
                                          </p:stCondLst>
                                        </p:cTn>
                                        <p:tgtEl>
                                          <p:spTgt spid="128"/>
                                        </p:tgtEl>
                                        <p:attrNameLst>
                                          <p:attrName>style.visibility</p:attrName>
                                        </p:attrNameLst>
                                      </p:cBhvr>
                                      <p:to>
                                        <p:strVal val="visible"/>
                                      </p:to>
                                    </p:set>
                                    <p:animEffect transition="in" filter="wipe(down)">
                                      <p:cBhvr>
                                        <p:cTn id="23" dur="500"/>
                                        <p:tgtEl>
                                          <p:spTgt spid="128"/>
                                        </p:tgtEl>
                                      </p:cBhvr>
                                    </p:animEffect>
                                  </p:childTnLst>
                                </p:cTn>
                              </p:par>
                            </p:childTnLst>
                          </p:cTn>
                        </p:par>
                        <p:par>
                          <p:cTn id="24" fill="hold">
                            <p:stCondLst>
                              <p:cond delay="1500"/>
                            </p:stCondLst>
                            <p:childTnLst>
                              <p:par>
                                <p:cTn id="25" presetID="16" presetClass="entr" presetSubtype="42" fill="hold" nodeType="afterEffect">
                                  <p:stCondLst>
                                    <p:cond delay="0"/>
                                  </p:stCondLst>
                                  <p:childTnLst>
                                    <p:set>
                                      <p:cBhvr>
                                        <p:cTn id="26" dur="1" fill="hold">
                                          <p:stCondLst>
                                            <p:cond delay="0"/>
                                          </p:stCondLst>
                                        </p:cTn>
                                        <p:tgtEl>
                                          <p:spTgt spid="131"/>
                                        </p:tgtEl>
                                        <p:attrNameLst>
                                          <p:attrName>style.visibility</p:attrName>
                                        </p:attrNameLst>
                                      </p:cBhvr>
                                      <p:to>
                                        <p:strVal val="visible"/>
                                      </p:to>
                                    </p:set>
                                    <p:animEffect transition="in" filter="barn(outHorizontal)">
                                      <p:cBhvr>
                                        <p:cTn id="27" dur="500"/>
                                        <p:tgtEl>
                                          <p:spTgt spid="1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1" fill="hold" nodeType="clickEffect">
                                  <p:stCondLst>
                                    <p:cond delay="0"/>
                                  </p:stCondLst>
                                  <p:childTnLst>
                                    <p:animEffect transition="out" filter="wipe(up)">
                                      <p:cBhvr>
                                        <p:cTn id="31" dur="500"/>
                                        <p:tgtEl>
                                          <p:spTgt spid="125"/>
                                        </p:tgtEl>
                                      </p:cBhvr>
                                    </p:animEffect>
                                    <p:set>
                                      <p:cBhvr>
                                        <p:cTn id="32" dur="1" fill="hold">
                                          <p:stCondLst>
                                            <p:cond delay="499"/>
                                          </p:stCondLst>
                                        </p:cTn>
                                        <p:tgtEl>
                                          <p:spTgt spid="125"/>
                                        </p:tgtEl>
                                        <p:attrNameLst>
                                          <p:attrName>style.visibility</p:attrName>
                                        </p:attrNameLst>
                                      </p:cBhvr>
                                      <p:to>
                                        <p:strVal val="hidden"/>
                                      </p:to>
                                    </p:set>
                                  </p:childTnLst>
                                </p:cTn>
                              </p:par>
                              <p:par>
                                <p:cTn id="33" presetID="22" presetClass="exit" presetSubtype="4" fill="hold" nodeType="withEffect">
                                  <p:stCondLst>
                                    <p:cond delay="0"/>
                                  </p:stCondLst>
                                  <p:childTnLst>
                                    <p:animEffect transition="out" filter="wipe(down)">
                                      <p:cBhvr>
                                        <p:cTn id="34" dur="500"/>
                                        <p:tgtEl>
                                          <p:spTgt spid="128"/>
                                        </p:tgtEl>
                                      </p:cBhvr>
                                    </p:animEffect>
                                    <p:set>
                                      <p:cBhvr>
                                        <p:cTn id="35" dur="1" fill="hold">
                                          <p:stCondLst>
                                            <p:cond delay="499"/>
                                          </p:stCondLst>
                                        </p:cTn>
                                        <p:tgtEl>
                                          <p:spTgt spid="128"/>
                                        </p:tgtEl>
                                        <p:attrNameLst>
                                          <p:attrName>style.visibility</p:attrName>
                                        </p:attrNameLst>
                                      </p:cBhvr>
                                      <p:to>
                                        <p:strVal val="hidden"/>
                                      </p:to>
                                    </p:se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134"/>
                                        </p:tgtEl>
                                        <p:attrNameLst>
                                          <p:attrName>style.visibility</p:attrName>
                                        </p:attrNameLst>
                                      </p:cBhvr>
                                      <p:to>
                                        <p:strVal val="visible"/>
                                      </p:to>
                                    </p:set>
                                    <p:animEffect transition="in" filter="wipe(up)">
                                      <p:cBhvr>
                                        <p:cTn id="39" dur="500"/>
                                        <p:tgtEl>
                                          <p:spTgt spid="134"/>
                                        </p:tgtEl>
                                      </p:cBhvr>
                                    </p:animEffect>
                                  </p:childTnLst>
                                </p:cTn>
                              </p:par>
                              <p:par>
                                <p:cTn id="40" presetID="22" presetClass="entr" presetSubtype="4" fill="hold" nodeType="withEffect">
                                  <p:stCondLst>
                                    <p:cond delay="0"/>
                                  </p:stCondLst>
                                  <p:childTnLst>
                                    <p:set>
                                      <p:cBhvr>
                                        <p:cTn id="41" dur="1" fill="hold">
                                          <p:stCondLst>
                                            <p:cond delay="0"/>
                                          </p:stCondLst>
                                        </p:cTn>
                                        <p:tgtEl>
                                          <p:spTgt spid="137"/>
                                        </p:tgtEl>
                                        <p:attrNameLst>
                                          <p:attrName>style.visibility</p:attrName>
                                        </p:attrNameLst>
                                      </p:cBhvr>
                                      <p:to>
                                        <p:strVal val="visible"/>
                                      </p:to>
                                    </p:set>
                                    <p:animEffect transition="in" filter="wipe(down)">
                                      <p:cBhvr>
                                        <p:cTn id="42" dur="500"/>
                                        <p:tgtEl>
                                          <p:spTgt spid="137"/>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42" fill="hold" nodeType="clickEffect">
                                  <p:stCondLst>
                                    <p:cond delay="0"/>
                                  </p:stCondLst>
                                  <p:childTnLst>
                                    <p:set>
                                      <p:cBhvr>
                                        <p:cTn id="46" dur="1" fill="hold">
                                          <p:stCondLst>
                                            <p:cond delay="0"/>
                                          </p:stCondLst>
                                        </p:cTn>
                                        <p:tgtEl>
                                          <p:spTgt spid="75"/>
                                        </p:tgtEl>
                                        <p:attrNameLst>
                                          <p:attrName>style.visibility</p:attrName>
                                        </p:attrNameLst>
                                      </p:cBhvr>
                                      <p:to>
                                        <p:strVal val="visible"/>
                                      </p:to>
                                    </p:set>
                                    <p:animEffect transition="in" filter="barn(outHorizontal)">
                                      <p:cBhvr>
                                        <p:cTn id="47" dur="500"/>
                                        <p:tgtEl>
                                          <p:spTgt spid="75"/>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barn(inVertical)">
                                      <p:cBhvr>
                                        <p:cTn id="5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ChangeArrowheads="1"/>
          </p:cNvSpPr>
          <p:nvPr/>
        </p:nvSpPr>
        <p:spPr bwMode="auto">
          <a:xfrm>
            <a:off x="1981200" y="765810"/>
            <a:ext cx="8831580"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0000"/>
              </a:lnSpc>
              <a:spcBef>
                <a:spcPct val="0"/>
              </a:spcBef>
              <a:spcAft>
                <a:spcPct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5</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altLang="en-US"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串的模式匹配算法</a:t>
            </a: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——BF</a:t>
            </a:r>
            <a:r>
              <a:rPr kumimoji="0" lang="zh-CN" altLang="en-US"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算法</a:t>
            </a:r>
            <a:endPar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a:p>
            <a:pPr marL="0" marR="0" lvl="0" indent="0" algn="l" defTabSz="914400" rtl="0" eaLnBrk="0" fontAlgn="base" latinLnBrk="0" hangingPunct="0">
              <a:lnSpc>
                <a:spcPct val="120000"/>
              </a:lnSpc>
              <a:spcBef>
                <a:spcPct val="0"/>
              </a:spcBef>
              <a:spcAft>
                <a:spcPct val="0"/>
              </a:spcAft>
              <a:buClr>
                <a:srgbClr val="FF3300"/>
              </a:buClr>
              <a:buSzTx/>
              <a:defRPr/>
            </a:pPr>
            <a:r>
              <a:rPr lang="zh-CN" altLang="en-US" b="1" dirty="0" smtClean="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       </a:t>
            </a:r>
            <a:endParaRPr kumimoji="0" lang="zh-CN" altLang="zh-CN" b="1" i="0" u="none" strike="noStrike" kern="1200" cap="none" spc="0" normalizeH="0" baseline="0" noProof="0" dirty="0" smtClean="0">
              <a:ln>
                <a:noFill/>
              </a:ln>
              <a:solidFill>
                <a:srgbClr val="0000CC"/>
              </a:solidFill>
              <a:effectLst/>
              <a:uLnTx/>
              <a:uFillTx/>
              <a:latin typeface="华文楷体" panose="02010600040101010101" pitchFamily="2" charset="-122"/>
              <a:ea typeface="华文楷体" panose="02010600040101010101" pitchFamily="2" charset="-122"/>
              <a:cs typeface="+mn-cs"/>
            </a:endParaRPr>
          </a:p>
          <a:p>
            <a:pPr marL="457200" marR="0" lvl="1" indent="0" algn="l" defTabSz="914400" rtl="0" eaLnBrk="0" fontAlgn="base" latinLnBrk="0" hangingPunct="0">
              <a:lnSpc>
                <a:spcPct val="120000"/>
              </a:lnSpc>
              <a:spcBef>
                <a:spcPct val="0"/>
              </a:spcBef>
              <a:spcAft>
                <a:spcPct val="0"/>
              </a:spcAft>
              <a:buClrTx/>
              <a:buSzTx/>
              <a:buFontTx/>
              <a:buNone/>
              <a:defRPr/>
            </a:pPr>
            <a:endParaRPr kumimoji="0" lang="zh-CN" altLang="zh-CN"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
        <p:nvSpPr>
          <p:cNvPr id="3" name="标题 5"/>
          <p:cNvSpPr txBox="1"/>
          <p:nvPr/>
        </p:nvSpPr>
        <p:spPr>
          <a:xfrm>
            <a:off x="1981200" y="160338"/>
            <a:ext cx="7467600" cy="561975"/>
          </a:xfrm>
          <a:prstGeom prst="rect">
            <a:avLst/>
          </a:prstGeom>
        </p:spPr>
        <p:txBody>
          <a:bodyPr anchor="b">
            <a:normAutofit fontScale="97500" lnSpcReduction="1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4.2  </a:t>
            </a:r>
            <a:r>
              <a:rPr lang="zh-CN" altLang="en-US" b="1" dirty="0"/>
              <a:t>串</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的类型定义、存储结构及其运算</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Text Box 2"/>
          <p:cNvSpPr txBox="1"/>
          <p:nvPr/>
        </p:nvSpPr>
        <p:spPr>
          <a:xfrm>
            <a:off x="1975168" y="1627823"/>
            <a:ext cx="8153400" cy="521970"/>
          </a:xfrm>
          <a:prstGeom prst="rect">
            <a:avLst/>
          </a:prstGeom>
          <a:noFill/>
          <a:ln w="28575">
            <a:noFill/>
          </a:ln>
        </p:spPr>
        <p:txBody>
          <a:bodyPr>
            <a:spAutoFit/>
          </a:bodyPr>
          <a:p>
            <a:pPr algn="just" eaLnBrk="0" hangingPunct="0">
              <a:spcBef>
                <a:spcPct val="50000"/>
              </a:spcBef>
            </a:pPr>
            <a:r>
              <a:rPr lang="zh-CN" altLang="en-US" sz="2800" b="1" dirty="0">
                <a:solidFill>
                  <a:srgbClr val="000000"/>
                </a:solidFill>
                <a:latin typeface="Times New Roman" panose="02020603050405020304" pitchFamily="18" charset="0"/>
              </a:rPr>
              <a:t>例：主串</a:t>
            </a:r>
            <a:r>
              <a:rPr lang="en-US" altLang="zh-CN" sz="2800" b="1" dirty="0">
                <a:solidFill>
                  <a:srgbClr val="000000"/>
                </a:solidFill>
                <a:latin typeface="Times New Roman" panose="02020603050405020304" pitchFamily="18" charset="0"/>
              </a:rPr>
              <a:t>S="ababcabcacbab"，</a:t>
            </a:r>
            <a:r>
              <a:rPr lang="zh-CN" altLang="en-US" sz="2800" b="1" dirty="0">
                <a:solidFill>
                  <a:srgbClr val="000000"/>
                </a:solidFill>
                <a:latin typeface="Times New Roman" panose="02020603050405020304" pitchFamily="18" charset="0"/>
              </a:rPr>
              <a:t>模式</a:t>
            </a:r>
            <a:r>
              <a:rPr lang="en-US" altLang="zh-CN" sz="2800" b="1" dirty="0">
                <a:solidFill>
                  <a:srgbClr val="000000"/>
                </a:solidFill>
                <a:latin typeface="Times New Roman" panose="02020603050405020304" pitchFamily="18" charset="0"/>
              </a:rPr>
              <a:t>T="abcac"</a:t>
            </a:r>
            <a:endParaRPr lang="zh-CN" altLang="en-US" sz="2800" b="1" dirty="0">
              <a:solidFill>
                <a:srgbClr val="000000"/>
              </a:solidFill>
              <a:latin typeface="Times New Roman" panose="02020603050405020304" pitchFamily="18" charset="0"/>
              <a:ea typeface="隶书" panose="02010509060101010101" pitchFamily="49" charset="-122"/>
            </a:endParaRPr>
          </a:p>
        </p:txBody>
      </p:sp>
      <p:grpSp>
        <p:nvGrpSpPr>
          <p:cNvPr id="47108" name="Group 3"/>
          <p:cNvGrpSpPr/>
          <p:nvPr/>
        </p:nvGrpSpPr>
        <p:grpSpPr>
          <a:xfrm>
            <a:off x="2672080" y="3395663"/>
            <a:ext cx="6638925" cy="560387"/>
            <a:chOff x="720" y="2333"/>
            <a:chExt cx="4182" cy="353"/>
          </a:xfrm>
        </p:grpSpPr>
        <p:sp>
          <p:nvSpPr>
            <p:cNvPr id="6" name="Rectangle 4"/>
            <p:cNvSpPr>
              <a:spLocks noChangeArrowheads="1"/>
            </p:cNvSpPr>
            <p:nvPr/>
          </p:nvSpPr>
          <p:spPr bwMode="auto">
            <a:xfrm>
              <a:off x="720" y="2333"/>
              <a:ext cx="4182" cy="353"/>
            </a:xfrm>
            <a:prstGeom prst="rect">
              <a:avLst/>
            </a:prstGeom>
            <a:gradFill rotWithShape="1">
              <a:gsLst>
                <a:gs pos="0">
                  <a:srgbClr val="CCFFFF"/>
                </a:gs>
                <a:gs pos="50000">
                  <a:srgbClr val="CCFFFF">
                    <a:gamma/>
                    <a:tint val="12549"/>
                    <a:invGamma/>
                  </a:srgbClr>
                </a:gs>
                <a:gs pos="100000">
                  <a:srgbClr val="CCFFFF"/>
                </a:gs>
              </a:gsLst>
              <a:lin ang="5400000" scaled="1"/>
            </a:gradFill>
            <a:ln w="285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just" defTabSz="914400" rtl="0" eaLnBrk="0" fontAlgn="auto" latinLnBrk="0" hangingPunct="0">
                <a:lnSpc>
                  <a:spcPct val="100000"/>
                </a:lnSpc>
                <a:spcBef>
                  <a:spcPts val="0"/>
                </a:spcBef>
                <a:spcAft>
                  <a:spcPts val="0"/>
                </a:spcAft>
                <a:buClrTx/>
                <a:buSzTx/>
                <a:buFontTx/>
                <a:buNone/>
                <a:defRPr/>
              </a:pPr>
              <a:r>
                <a:rPr kumimoji="0" lang="en-US" altLang="zh-CN" sz="3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rPr>
                <a:t>a   b   a   b   c   a   b   c   a   c   b   a   b</a:t>
              </a:r>
              <a:endParaRPr kumimoji="0" lang="en-US" altLang="zh-CN" sz="3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7" name="Line 5"/>
            <p:cNvSpPr>
              <a:spLocks noChangeShapeType="1"/>
            </p:cNvSpPr>
            <p:nvPr/>
          </p:nvSpPr>
          <p:spPr bwMode="auto">
            <a:xfrm>
              <a:off x="1030"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8" name="Line 6"/>
            <p:cNvSpPr>
              <a:spLocks noChangeShapeType="1"/>
            </p:cNvSpPr>
            <p:nvPr/>
          </p:nvSpPr>
          <p:spPr bwMode="auto">
            <a:xfrm>
              <a:off x="1365"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9" name="Line 7"/>
            <p:cNvSpPr>
              <a:spLocks noChangeShapeType="1"/>
            </p:cNvSpPr>
            <p:nvPr/>
          </p:nvSpPr>
          <p:spPr bwMode="auto">
            <a:xfrm>
              <a:off x="1682"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0" name="Line 8"/>
            <p:cNvSpPr>
              <a:spLocks noChangeShapeType="1"/>
            </p:cNvSpPr>
            <p:nvPr/>
          </p:nvSpPr>
          <p:spPr bwMode="auto">
            <a:xfrm>
              <a:off x="2017"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1" name="Line 9"/>
            <p:cNvSpPr>
              <a:spLocks noChangeShapeType="1"/>
            </p:cNvSpPr>
            <p:nvPr/>
          </p:nvSpPr>
          <p:spPr bwMode="auto">
            <a:xfrm>
              <a:off x="2327"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2" name="Line 10"/>
            <p:cNvSpPr>
              <a:spLocks noChangeShapeType="1"/>
            </p:cNvSpPr>
            <p:nvPr/>
          </p:nvSpPr>
          <p:spPr bwMode="auto">
            <a:xfrm>
              <a:off x="2638"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 name="Line 11"/>
            <p:cNvSpPr>
              <a:spLocks noChangeShapeType="1"/>
            </p:cNvSpPr>
            <p:nvPr/>
          </p:nvSpPr>
          <p:spPr bwMode="auto">
            <a:xfrm>
              <a:off x="2964"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4" name="Line 12"/>
            <p:cNvSpPr>
              <a:spLocks noChangeShapeType="1"/>
            </p:cNvSpPr>
            <p:nvPr/>
          </p:nvSpPr>
          <p:spPr bwMode="auto">
            <a:xfrm>
              <a:off x="3281"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5" name="Line 13"/>
            <p:cNvSpPr>
              <a:spLocks noChangeShapeType="1"/>
            </p:cNvSpPr>
            <p:nvPr/>
          </p:nvSpPr>
          <p:spPr bwMode="auto">
            <a:xfrm>
              <a:off x="3591"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6" name="Line 14"/>
            <p:cNvSpPr>
              <a:spLocks noChangeShapeType="1"/>
            </p:cNvSpPr>
            <p:nvPr/>
          </p:nvSpPr>
          <p:spPr bwMode="auto">
            <a:xfrm>
              <a:off x="3910"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7" name="Line 15"/>
            <p:cNvSpPr>
              <a:spLocks noChangeShapeType="1"/>
            </p:cNvSpPr>
            <p:nvPr/>
          </p:nvSpPr>
          <p:spPr bwMode="auto">
            <a:xfrm>
              <a:off x="4230"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8" name="Line 16"/>
            <p:cNvSpPr>
              <a:spLocks noChangeShapeType="1"/>
            </p:cNvSpPr>
            <p:nvPr/>
          </p:nvSpPr>
          <p:spPr bwMode="auto">
            <a:xfrm>
              <a:off x="4556"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p:nvSpPr>
          <p:cNvPr id="19" name="Text Box 17"/>
          <p:cNvSpPr txBox="1"/>
          <p:nvPr/>
        </p:nvSpPr>
        <p:spPr>
          <a:xfrm>
            <a:off x="7013575" y="4349433"/>
            <a:ext cx="3381375" cy="2030095"/>
          </a:xfrm>
          <a:prstGeom prst="rect">
            <a:avLst/>
          </a:prstGeom>
          <a:noFill/>
          <a:ln w="9525">
            <a:noFill/>
          </a:ln>
        </p:spPr>
        <p:txBody>
          <a:bodyPr>
            <a:spAutoFit/>
          </a:bodyPr>
          <a:p>
            <a:pPr algn="l">
              <a:lnSpc>
                <a:spcPct val="150000"/>
              </a:lnSpc>
            </a:pPr>
            <a:r>
              <a:rPr lang="en-US" altLang="zh-CN" sz="2800" b="1" dirty="0">
                <a:solidFill>
                  <a:srgbClr val="0000FF"/>
                </a:solidFill>
                <a:latin typeface="Times New Roman" panose="02020603050405020304" pitchFamily="18" charset="0"/>
              </a:rPr>
              <a:t>i=2，j=1</a:t>
            </a:r>
            <a:r>
              <a:rPr lang="zh-CN" altLang="en-US" sz="2800" b="1" dirty="0">
                <a:solidFill>
                  <a:srgbClr val="0000FF"/>
                </a:solidFill>
                <a:latin typeface="Times New Roman" panose="02020603050405020304" pitchFamily="18" charset="0"/>
              </a:rPr>
              <a:t>失败；</a:t>
            </a:r>
            <a:endParaRPr lang="zh-CN" altLang="en-US" sz="2800" b="1" dirty="0">
              <a:solidFill>
                <a:srgbClr val="0000FF"/>
              </a:solidFill>
              <a:latin typeface="Times New Roman" panose="02020603050405020304" pitchFamily="18" charset="0"/>
            </a:endParaRPr>
          </a:p>
          <a:p>
            <a:pPr algn="l">
              <a:lnSpc>
                <a:spcPct val="150000"/>
              </a:lnSpc>
            </a:pPr>
            <a:r>
              <a:rPr lang="en-US" altLang="zh-CN" sz="2800" b="1" dirty="0">
                <a:solidFill>
                  <a:srgbClr val="0000FF"/>
                </a:solidFill>
                <a:latin typeface="Times New Roman" panose="02020603050405020304" pitchFamily="18" charset="0"/>
              </a:rPr>
              <a:t>i</a:t>
            </a:r>
            <a:r>
              <a:rPr lang="zh-CN" altLang="en-US" sz="2800" b="1" dirty="0">
                <a:solidFill>
                  <a:srgbClr val="0000FF"/>
                </a:solidFill>
                <a:latin typeface="Times New Roman" panose="02020603050405020304" pitchFamily="18" charset="0"/>
              </a:rPr>
              <a:t>回溯到（</a:t>
            </a:r>
            <a:r>
              <a:rPr lang="en-US" altLang="zh-CN" sz="2800" b="1" dirty="0">
                <a:solidFill>
                  <a:srgbClr val="0000FF"/>
                </a:solidFill>
                <a:latin typeface="Times New Roman" panose="02020603050405020304" pitchFamily="18" charset="0"/>
              </a:rPr>
              <a:t>i-j+2</a:t>
            </a:r>
            <a:r>
              <a:rPr lang="zh-CN" altLang="en-US" sz="2800" b="1" dirty="0">
                <a:solidFill>
                  <a:srgbClr val="0000FF"/>
                </a:solidFill>
                <a:latin typeface="Times New Roman" panose="02020603050405020304" pitchFamily="18" charset="0"/>
              </a:rPr>
              <a:t>）</a:t>
            </a:r>
            <a:r>
              <a:rPr lang="en-US" altLang="zh-CN" sz="2800" b="1" dirty="0">
                <a:solidFill>
                  <a:srgbClr val="0000FF"/>
                </a:solidFill>
                <a:latin typeface="Times New Roman" panose="02020603050405020304" pitchFamily="18" charset="0"/>
              </a:rPr>
              <a:t>=3</a:t>
            </a:r>
            <a:r>
              <a:rPr lang="zh-CN" altLang="en-US" sz="2800" b="1" dirty="0">
                <a:solidFill>
                  <a:srgbClr val="0000FF"/>
                </a:solidFill>
                <a:latin typeface="Times New Roman" panose="02020603050405020304" pitchFamily="18" charset="0"/>
              </a:rPr>
              <a:t>，</a:t>
            </a:r>
            <a:r>
              <a:rPr lang="en-US" altLang="zh-CN" sz="2800" b="1" dirty="0">
                <a:solidFill>
                  <a:srgbClr val="0000FF"/>
                </a:solidFill>
                <a:latin typeface="Times New Roman" panose="02020603050405020304" pitchFamily="18" charset="0"/>
              </a:rPr>
              <a:t>j</a:t>
            </a:r>
            <a:r>
              <a:rPr lang="zh-CN" altLang="en-US" sz="2800" b="1" dirty="0">
                <a:solidFill>
                  <a:srgbClr val="0000FF"/>
                </a:solidFill>
                <a:latin typeface="Times New Roman" panose="02020603050405020304" pitchFamily="18" charset="0"/>
              </a:rPr>
              <a:t>回溯到1</a:t>
            </a:r>
            <a:endParaRPr lang="zh-CN" altLang="en-US" sz="2800" b="1" dirty="0">
              <a:solidFill>
                <a:srgbClr val="0000FF"/>
              </a:solidFill>
              <a:latin typeface="Times New Roman" panose="02020603050405020304" pitchFamily="18" charset="0"/>
            </a:endParaRPr>
          </a:p>
        </p:txBody>
      </p:sp>
      <p:grpSp>
        <p:nvGrpSpPr>
          <p:cNvPr id="20" name="Group 31"/>
          <p:cNvGrpSpPr/>
          <p:nvPr/>
        </p:nvGrpSpPr>
        <p:grpSpPr>
          <a:xfrm>
            <a:off x="3270568" y="3965575"/>
            <a:ext cx="257175" cy="561975"/>
            <a:chOff x="1370" y="2273"/>
            <a:chExt cx="162" cy="354"/>
          </a:xfrm>
        </p:grpSpPr>
        <p:sp>
          <p:nvSpPr>
            <p:cNvPr id="21" name="Line 32"/>
            <p:cNvSpPr>
              <a:spLocks noChangeShapeType="1"/>
            </p:cNvSpPr>
            <p:nvPr/>
          </p:nvSpPr>
          <p:spPr bwMode="auto">
            <a:xfrm>
              <a:off x="1447" y="2273"/>
              <a:ext cx="0" cy="354"/>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2" name="Freeform 33"/>
            <p:cNvSpPr/>
            <p:nvPr/>
          </p:nvSpPr>
          <p:spPr bwMode="auto">
            <a:xfrm>
              <a:off x="1370" y="2416"/>
              <a:ext cx="162" cy="102"/>
            </a:xfrm>
            <a:custGeom>
              <a:avLst/>
              <a:gdLst>
                <a:gd name="T0" fmla="*/ 0 w 157"/>
                <a:gd name="T1" fmla="*/ 0 h 90"/>
                <a:gd name="T2" fmla="*/ 157 w 157"/>
                <a:gd name="T3" fmla="*/ 90 h 90"/>
              </a:gdLst>
              <a:ahLst/>
              <a:cxnLst>
                <a:cxn ang="0">
                  <a:pos x="T0" y="T1"/>
                </a:cxn>
                <a:cxn ang="0">
                  <a:pos x="T2" y="T3"/>
                </a:cxn>
              </a:cxnLst>
              <a:rect l="0" t="0" r="r" b="b"/>
              <a:pathLst>
                <a:path w="157" h="90">
                  <a:moveTo>
                    <a:pt x="0" y="0"/>
                  </a:moveTo>
                  <a:lnTo>
                    <a:pt x="157" y="90"/>
                  </a:lnTo>
                </a:path>
              </a:pathLst>
            </a:custGeom>
            <a:noFill/>
            <a:ln w="38100" cmpd="sng">
              <a:solidFill>
                <a:srgbClr val="FF33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p:nvSpPr>
          <p:cNvPr id="23" name="Text Box 38"/>
          <p:cNvSpPr txBox="1">
            <a:spLocks noChangeArrowheads="1"/>
          </p:cNvSpPr>
          <p:nvPr/>
        </p:nvSpPr>
        <p:spPr bwMode="auto">
          <a:xfrm>
            <a:off x="1554798" y="3609975"/>
            <a:ext cx="652463" cy="1252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marR="0" defTabSz="914400" fontAlgn="auto">
              <a:lnSpc>
                <a:spcPct val="90000"/>
              </a:lnSpc>
              <a:spcBef>
                <a:spcPts val="0"/>
              </a:spcBef>
              <a:spcAft>
                <a:spcPts val="0"/>
              </a:spcAft>
              <a:buClrTx/>
              <a:buSzTx/>
              <a:buFontTx/>
              <a:buNone/>
              <a:defRPr/>
            </a:pPr>
            <a:r>
              <a:rPr kumimoji="0" lang="zh-CN" altLang="en-US" sz="2800" b="1" kern="0" cap="none" spc="0" normalizeH="0" baseline="0" noProof="0" dirty="0">
                <a:solidFill>
                  <a:srgbClr val="0000FF"/>
                </a:solidFill>
                <a:latin typeface="Times New Roman" panose="02020603050405020304" pitchFamily="18" charset="0"/>
                <a:ea typeface="宋体" panose="02010600030101010101" pitchFamily="2" charset="-122"/>
                <a:cs typeface="+mn-cs"/>
              </a:rPr>
              <a:t>第</a:t>
            </a:r>
            <a:endParaRPr kumimoji="0" lang="zh-CN" altLang="en-US" sz="2800" b="1" kern="0" cap="none" spc="0" normalizeH="0" baseline="0" noProof="0" dirty="0">
              <a:solidFill>
                <a:srgbClr val="0000FF"/>
              </a:solidFill>
              <a:latin typeface="Times New Roman" panose="02020603050405020304" pitchFamily="18" charset="0"/>
              <a:ea typeface="宋体" panose="02010600030101010101" pitchFamily="2" charset="-122"/>
              <a:cs typeface="+mn-cs"/>
            </a:endParaRPr>
          </a:p>
          <a:p>
            <a:pPr marR="0" defTabSz="914400" fontAlgn="auto">
              <a:lnSpc>
                <a:spcPct val="90000"/>
              </a:lnSpc>
              <a:spcBef>
                <a:spcPts val="0"/>
              </a:spcBef>
              <a:spcAft>
                <a:spcPts val="0"/>
              </a:spcAft>
              <a:buClrTx/>
              <a:buSzTx/>
              <a:buFontTx/>
              <a:buNone/>
              <a:defRPr/>
            </a:pPr>
            <a:r>
              <a:rPr kumimoji="0" lang="en-US" altLang="zh-CN" sz="2800" b="1" kern="0" cap="none" spc="0" normalizeH="0" baseline="0" noProof="0" dirty="0">
                <a:solidFill>
                  <a:srgbClr val="0000FF"/>
                </a:solidFill>
                <a:latin typeface="Times New Roman" panose="02020603050405020304" pitchFamily="18" charset="0"/>
                <a:ea typeface="宋体" panose="02010600030101010101" pitchFamily="2" charset="-122"/>
                <a:cs typeface="+mn-cs"/>
              </a:rPr>
              <a:t> 2</a:t>
            </a:r>
            <a:endParaRPr kumimoji="0" lang="en-US" altLang="zh-CN" sz="2800" b="1" kern="0" cap="none" spc="0" normalizeH="0" baseline="0" noProof="0" dirty="0">
              <a:solidFill>
                <a:srgbClr val="0000FF"/>
              </a:solidFill>
              <a:latin typeface="Times New Roman" panose="02020603050405020304" pitchFamily="18" charset="0"/>
              <a:ea typeface="宋体" panose="02010600030101010101" pitchFamily="2" charset="-122"/>
              <a:cs typeface="+mn-cs"/>
            </a:endParaRPr>
          </a:p>
          <a:p>
            <a:pPr marR="0" defTabSz="914400" fontAlgn="auto">
              <a:lnSpc>
                <a:spcPct val="90000"/>
              </a:lnSpc>
              <a:spcBef>
                <a:spcPts val="0"/>
              </a:spcBef>
              <a:spcAft>
                <a:spcPts val="0"/>
              </a:spcAft>
              <a:buClrTx/>
              <a:buSzTx/>
              <a:buFontTx/>
              <a:buNone/>
              <a:defRPr/>
            </a:pPr>
            <a:r>
              <a:rPr kumimoji="0" lang="zh-CN" altLang="en-US" sz="2800" b="1" kern="0" cap="none" spc="0" normalizeH="0" baseline="0" noProof="0" dirty="0">
                <a:solidFill>
                  <a:srgbClr val="0000FF"/>
                </a:solidFill>
                <a:latin typeface="Times New Roman" panose="02020603050405020304" pitchFamily="18" charset="0"/>
                <a:ea typeface="宋体" panose="02010600030101010101" pitchFamily="2" charset="-122"/>
                <a:cs typeface="+mn-cs"/>
              </a:rPr>
              <a:t>趟</a:t>
            </a:r>
            <a:endParaRPr kumimoji="0" lang="zh-CN" altLang="en-US" sz="2800" b="1" kern="0" cap="none" spc="0" normalizeH="0" baseline="0" noProof="0" dirty="0">
              <a:solidFill>
                <a:srgbClr val="0000FF"/>
              </a:solidFill>
              <a:latin typeface="Times New Roman" panose="02020603050405020304" pitchFamily="18" charset="0"/>
              <a:ea typeface="宋体" panose="02010600030101010101" pitchFamily="2" charset="-122"/>
              <a:cs typeface="+mn-cs"/>
            </a:endParaRPr>
          </a:p>
        </p:txBody>
      </p:sp>
      <p:sp>
        <p:nvSpPr>
          <p:cNvPr id="24" name="Rectangle 39"/>
          <p:cNvSpPr>
            <a:spLocks noChangeArrowheads="1"/>
          </p:cNvSpPr>
          <p:nvPr/>
        </p:nvSpPr>
        <p:spPr bwMode="auto">
          <a:xfrm>
            <a:off x="3173730" y="4511675"/>
            <a:ext cx="2524125" cy="560388"/>
          </a:xfrm>
          <a:prstGeom prst="rect">
            <a:avLst/>
          </a:prstGeom>
          <a:gradFill rotWithShape="1">
            <a:gsLst>
              <a:gs pos="0">
                <a:srgbClr val="FFFFCC"/>
              </a:gs>
              <a:gs pos="50000">
                <a:srgbClr val="FFFFCC">
                  <a:gamma/>
                  <a:tint val="0"/>
                  <a:invGamma/>
                </a:srgbClr>
              </a:gs>
              <a:gs pos="100000">
                <a:srgbClr val="FFFFCC"/>
              </a:gs>
            </a:gsLst>
            <a:lin ang="5400000" scaled="1"/>
          </a:gradFill>
          <a:ln w="28575" algn="ctr">
            <a:solidFill>
              <a:srgbClr val="000066"/>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marL="0" marR="0" lvl="0" indent="0" algn="just" defTabSz="914400" rtl="0" eaLnBrk="0" fontAlgn="auto" latinLnBrk="0" hangingPunct="0">
              <a:lnSpc>
                <a:spcPct val="96000"/>
              </a:lnSpc>
              <a:spcBef>
                <a:spcPts val="0"/>
              </a:spcBef>
              <a:spcAft>
                <a:spcPts val="0"/>
              </a:spcAft>
              <a:buClrTx/>
              <a:buSzTx/>
              <a:buFontTx/>
              <a:buNone/>
              <a:defRPr/>
            </a:pPr>
            <a:r>
              <a:rPr kumimoji="0" lang="en-US" altLang="zh-CN" sz="3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rPr>
              <a:t>a   b   c   a   c </a:t>
            </a:r>
            <a:endParaRPr kumimoji="0" lang="en-US" altLang="zh-CN" sz="3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25" name="Line 40"/>
          <p:cNvSpPr>
            <a:spLocks noChangeShapeType="1"/>
          </p:cNvSpPr>
          <p:nvPr/>
        </p:nvSpPr>
        <p:spPr bwMode="auto">
          <a:xfrm>
            <a:off x="3688080" y="4506913"/>
            <a:ext cx="0" cy="560388"/>
          </a:xfrm>
          <a:prstGeom prst="line">
            <a:avLst/>
          </a:prstGeom>
          <a:noFill/>
          <a:ln w="28575">
            <a:solidFill>
              <a:srgbClr val="000066"/>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6" name="Line 41"/>
          <p:cNvSpPr>
            <a:spLocks noChangeShapeType="1"/>
          </p:cNvSpPr>
          <p:nvPr/>
        </p:nvSpPr>
        <p:spPr bwMode="auto">
          <a:xfrm>
            <a:off x="4205605" y="4506913"/>
            <a:ext cx="0" cy="560388"/>
          </a:xfrm>
          <a:prstGeom prst="line">
            <a:avLst/>
          </a:prstGeom>
          <a:noFill/>
          <a:ln w="28575">
            <a:solidFill>
              <a:srgbClr val="000066"/>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7" name="Line 42"/>
          <p:cNvSpPr>
            <a:spLocks noChangeShapeType="1"/>
          </p:cNvSpPr>
          <p:nvPr/>
        </p:nvSpPr>
        <p:spPr bwMode="auto">
          <a:xfrm>
            <a:off x="4713605" y="4502150"/>
            <a:ext cx="0" cy="560388"/>
          </a:xfrm>
          <a:prstGeom prst="line">
            <a:avLst/>
          </a:prstGeom>
          <a:noFill/>
          <a:ln w="28575">
            <a:solidFill>
              <a:srgbClr val="000066"/>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8" name="Line 43"/>
          <p:cNvSpPr>
            <a:spLocks noChangeShapeType="1"/>
          </p:cNvSpPr>
          <p:nvPr/>
        </p:nvSpPr>
        <p:spPr bwMode="auto">
          <a:xfrm>
            <a:off x="5221605" y="4521200"/>
            <a:ext cx="0" cy="560388"/>
          </a:xfrm>
          <a:prstGeom prst="line">
            <a:avLst/>
          </a:prstGeom>
          <a:noFill/>
          <a:ln w="28575">
            <a:solidFill>
              <a:srgbClr val="000066"/>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nvGrpSpPr>
          <p:cNvPr id="47117" name="组合 124"/>
          <p:cNvGrpSpPr/>
          <p:nvPr/>
        </p:nvGrpSpPr>
        <p:grpSpPr>
          <a:xfrm>
            <a:off x="3186430" y="2740025"/>
            <a:ext cx="228600" cy="639763"/>
            <a:chOff x="1127125" y="1916113"/>
            <a:chExt cx="228600" cy="639762"/>
          </a:xfrm>
        </p:grpSpPr>
        <p:sp>
          <p:nvSpPr>
            <p:cNvPr id="29" name="Line 20"/>
            <p:cNvSpPr>
              <a:spLocks noChangeShapeType="1"/>
            </p:cNvSpPr>
            <p:nvPr/>
          </p:nvSpPr>
          <p:spPr bwMode="auto">
            <a:xfrm>
              <a:off x="1352550" y="2016126"/>
              <a:ext cx="0" cy="539749"/>
            </a:xfrm>
            <a:prstGeom prst="line">
              <a:avLst/>
            </a:prstGeom>
            <a:noFill/>
            <a:ln w="28575">
              <a:solidFill>
                <a:srgbClr val="00808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30" name="Text Box 21"/>
            <p:cNvSpPr txBox="1">
              <a:spLocks noChangeArrowheads="1"/>
            </p:cNvSpPr>
            <p:nvPr/>
          </p:nvSpPr>
          <p:spPr bwMode="auto">
            <a:xfrm>
              <a:off x="1127125" y="1916113"/>
              <a:ext cx="228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R="0" defTabSz="914400" fontAlgn="auto">
                <a:spcBef>
                  <a:spcPct val="50000"/>
                </a:spcBef>
                <a:spcAft>
                  <a:spcPts val="0"/>
                </a:spcAft>
                <a:buClrTx/>
                <a:buSzTx/>
                <a:buFontTx/>
                <a:buNone/>
                <a:defRPr/>
              </a:pPr>
              <a:r>
                <a:rPr kumimoji="0" lang="en-US" altLang="zh-CN" sz="2400" kern="0" cap="none" spc="0" normalizeH="0" baseline="0" noProof="0" dirty="0">
                  <a:solidFill>
                    <a:sysClr val="windowText" lastClr="000000"/>
                  </a:solidFill>
                  <a:latin typeface="Times New Roman" panose="02020603050405020304" pitchFamily="18" charset="0"/>
                  <a:ea typeface="宋体" panose="02010600030101010101" pitchFamily="2" charset="-122"/>
                  <a:cs typeface="+mn-cs"/>
                </a:rPr>
                <a:t>i</a:t>
              </a:r>
              <a:endParaRPr kumimoji="0" lang="en-US" altLang="zh-CN" sz="2400" kern="0" cap="none" spc="0" normalizeH="0" baseline="0" noProof="0" dirty="0">
                <a:solidFill>
                  <a:sysClr val="windowText" lastClr="000000"/>
                </a:solidFill>
                <a:latin typeface="Times New Roman" panose="02020603050405020304" pitchFamily="18" charset="0"/>
                <a:ea typeface="宋体" panose="02010600030101010101" pitchFamily="2" charset="-122"/>
                <a:cs typeface="+mn-cs"/>
              </a:endParaRPr>
            </a:p>
          </p:txBody>
        </p:sp>
      </p:grpSp>
      <p:grpSp>
        <p:nvGrpSpPr>
          <p:cNvPr id="47118" name="组合 127"/>
          <p:cNvGrpSpPr/>
          <p:nvPr/>
        </p:nvGrpSpPr>
        <p:grpSpPr>
          <a:xfrm>
            <a:off x="3199130" y="5062538"/>
            <a:ext cx="228600" cy="704850"/>
            <a:chOff x="1143000" y="4279900"/>
            <a:chExt cx="228600" cy="704850"/>
          </a:xfrm>
        </p:grpSpPr>
        <p:sp>
          <p:nvSpPr>
            <p:cNvPr id="31" name="Line 22"/>
            <p:cNvSpPr>
              <a:spLocks noChangeShapeType="1"/>
            </p:cNvSpPr>
            <p:nvPr/>
          </p:nvSpPr>
          <p:spPr bwMode="auto">
            <a:xfrm flipV="1">
              <a:off x="1371600" y="4279900"/>
              <a:ext cx="0" cy="539750"/>
            </a:xfrm>
            <a:prstGeom prst="line">
              <a:avLst/>
            </a:prstGeom>
            <a:noFill/>
            <a:ln w="28575">
              <a:solidFill>
                <a:srgbClr val="00808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32" name="Text Box 23"/>
            <p:cNvSpPr txBox="1">
              <a:spLocks noChangeArrowheads="1"/>
            </p:cNvSpPr>
            <p:nvPr/>
          </p:nvSpPr>
          <p:spPr bwMode="auto">
            <a:xfrm>
              <a:off x="1143000" y="4527550"/>
              <a:ext cx="22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R="0" defTabSz="914400" fontAlgn="auto">
                <a:spcBef>
                  <a:spcPct val="50000"/>
                </a:spcBef>
                <a:spcAft>
                  <a:spcPts val="0"/>
                </a:spcAft>
                <a:buClrTx/>
                <a:buSzTx/>
                <a:buFontTx/>
                <a:buNone/>
                <a:defRPr/>
              </a:pPr>
              <a:r>
                <a:rPr kumimoji="0" lang="en-US" altLang="zh-CN" sz="2400" kern="0" cap="none" spc="0" normalizeH="0" baseline="0" noProof="0">
                  <a:solidFill>
                    <a:sysClr val="windowText" lastClr="000000"/>
                  </a:solidFill>
                  <a:latin typeface="Times New Roman" panose="02020603050405020304" pitchFamily="18" charset="0"/>
                  <a:ea typeface="宋体" panose="02010600030101010101" pitchFamily="2" charset="-122"/>
                  <a:cs typeface="+mn-cs"/>
                </a:rPr>
                <a:t>j</a:t>
              </a:r>
              <a:endParaRPr kumimoji="0" lang="en-US" altLang="zh-CN" sz="2400" kern="0" cap="none" spc="0" normalizeH="0" baseline="0" noProof="0">
                <a:solidFill>
                  <a:sysClr val="windowText" lastClr="000000"/>
                </a:solidFill>
                <a:latin typeface="Times New Roman" panose="02020603050405020304" pitchFamily="18"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out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arn(inVertical)">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ChangeArrowheads="1"/>
          </p:cNvSpPr>
          <p:nvPr/>
        </p:nvSpPr>
        <p:spPr bwMode="auto">
          <a:xfrm>
            <a:off x="1981200" y="765810"/>
            <a:ext cx="8831580"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0000"/>
              </a:lnSpc>
              <a:spcBef>
                <a:spcPct val="0"/>
              </a:spcBef>
              <a:spcAft>
                <a:spcPct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5</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altLang="en-US"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串的模式匹配算法</a:t>
            </a: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——BF</a:t>
            </a:r>
            <a:r>
              <a:rPr kumimoji="0" lang="zh-CN" altLang="en-US"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算法</a:t>
            </a:r>
            <a:endPar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a:p>
            <a:pPr marL="0" marR="0" lvl="0" indent="0" algn="l" defTabSz="914400" rtl="0" eaLnBrk="0" fontAlgn="base" latinLnBrk="0" hangingPunct="0">
              <a:lnSpc>
                <a:spcPct val="120000"/>
              </a:lnSpc>
              <a:spcBef>
                <a:spcPct val="0"/>
              </a:spcBef>
              <a:spcAft>
                <a:spcPct val="0"/>
              </a:spcAft>
              <a:buClr>
                <a:srgbClr val="FF3300"/>
              </a:buClr>
              <a:buSzTx/>
              <a:defRPr/>
            </a:pPr>
            <a:r>
              <a:rPr lang="zh-CN" altLang="en-US" b="1" dirty="0" smtClean="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       </a:t>
            </a:r>
            <a:endParaRPr kumimoji="0" lang="zh-CN" altLang="zh-CN" b="1" i="0" u="none" strike="noStrike" kern="1200" cap="none" spc="0" normalizeH="0" baseline="0" noProof="0" dirty="0" smtClean="0">
              <a:ln>
                <a:noFill/>
              </a:ln>
              <a:solidFill>
                <a:srgbClr val="0000CC"/>
              </a:solidFill>
              <a:effectLst/>
              <a:uLnTx/>
              <a:uFillTx/>
              <a:latin typeface="华文楷体" panose="02010600040101010101" pitchFamily="2" charset="-122"/>
              <a:ea typeface="华文楷体" panose="02010600040101010101" pitchFamily="2" charset="-122"/>
              <a:cs typeface="+mn-cs"/>
            </a:endParaRPr>
          </a:p>
          <a:p>
            <a:pPr marL="457200" marR="0" lvl="1" indent="0" algn="l" defTabSz="914400" rtl="0" eaLnBrk="0" fontAlgn="base" latinLnBrk="0" hangingPunct="0">
              <a:lnSpc>
                <a:spcPct val="120000"/>
              </a:lnSpc>
              <a:spcBef>
                <a:spcPct val="0"/>
              </a:spcBef>
              <a:spcAft>
                <a:spcPct val="0"/>
              </a:spcAft>
              <a:buClrTx/>
              <a:buSzTx/>
              <a:buFontTx/>
              <a:buNone/>
              <a:defRPr/>
            </a:pPr>
            <a:endParaRPr kumimoji="0" lang="zh-CN" altLang="zh-CN"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
        <p:nvSpPr>
          <p:cNvPr id="3" name="标题 5"/>
          <p:cNvSpPr txBox="1"/>
          <p:nvPr/>
        </p:nvSpPr>
        <p:spPr>
          <a:xfrm>
            <a:off x="1981200" y="160338"/>
            <a:ext cx="7467600" cy="561975"/>
          </a:xfrm>
          <a:prstGeom prst="rect">
            <a:avLst/>
          </a:prstGeom>
        </p:spPr>
        <p:txBody>
          <a:bodyPr anchor="b">
            <a:normAutofit fontScale="97500" lnSpcReduction="1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4.2  </a:t>
            </a:r>
            <a:r>
              <a:rPr lang="zh-CN" altLang="en-US" b="1" dirty="0"/>
              <a:t>串</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的类型定义、存储结构及其运算</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Text Box 2"/>
          <p:cNvSpPr txBox="1"/>
          <p:nvPr/>
        </p:nvSpPr>
        <p:spPr>
          <a:xfrm>
            <a:off x="1975168" y="1627823"/>
            <a:ext cx="8153400" cy="521970"/>
          </a:xfrm>
          <a:prstGeom prst="rect">
            <a:avLst/>
          </a:prstGeom>
          <a:noFill/>
          <a:ln w="28575">
            <a:noFill/>
          </a:ln>
        </p:spPr>
        <p:txBody>
          <a:bodyPr>
            <a:spAutoFit/>
          </a:bodyPr>
          <a:p>
            <a:pPr algn="just" eaLnBrk="0" hangingPunct="0">
              <a:spcBef>
                <a:spcPct val="50000"/>
              </a:spcBef>
            </a:pPr>
            <a:r>
              <a:rPr lang="zh-CN" altLang="en-US" sz="2800" b="1" dirty="0">
                <a:solidFill>
                  <a:srgbClr val="000000"/>
                </a:solidFill>
                <a:latin typeface="Times New Roman" panose="02020603050405020304" pitchFamily="18" charset="0"/>
              </a:rPr>
              <a:t>例：主串</a:t>
            </a:r>
            <a:r>
              <a:rPr lang="en-US" altLang="zh-CN" sz="2800" b="1" dirty="0">
                <a:solidFill>
                  <a:srgbClr val="000000"/>
                </a:solidFill>
                <a:latin typeface="Times New Roman" panose="02020603050405020304" pitchFamily="18" charset="0"/>
              </a:rPr>
              <a:t>S="ababcabcacbab"，</a:t>
            </a:r>
            <a:r>
              <a:rPr lang="zh-CN" altLang="en-US" sz="2800" b="1" dirty="0">
                <a:solidFill>
                  <a:srgbClr val="000000"/>
                </a:solidFill>
                <a:latin typeface="Times New Roman" panose="02020603050405020304" pitchFamily="18" charset="0"/>
              </a:rPr>
              <a:t>模式</a:t>
            </a:r>
            <a:r>
              <a:rPr lang="en-US" altLang="zh-CN" sz="2800" b="1" dirty="0">
                <a:solidFill>
                  <a:srgbClr val="000000"/>
                </a:solidFill>
                <a:latin typeface="Times New Roman" panose="02020603050405020304" pitchFamily="18" charset="0"/>
              </a:rPr>
              <a:t>T="abcac"</a:t>
            </a:r>
            <a:endParaRPr lang="zh-CN" altLang="en-US" sz="2800" b="1" dirty="0">
              <a:solidFill>
                <a:srgbClr val="000000"/>
              </a:solidFill>
              <a:latin typeface="Times New Roman" panose="02020603050405020304" pitchFamily="18" charset="0"/>
              <a:ea typeface="隶书" panose="02010509060101010101" pitchFamily="49" charset="-122"/>
            </a:endParaRPr>
          </a:p>
        </p:txBody>
      </p:sp>
      <p:grpSp>
        <p:nvGrpSpPr>
          <p:cNvPr id="48132" name="Group 3"/>
          <p:cNvGrpSpPr/>
          <p:nvPr/>
        </p:nvGrpSpPr>
        <p:grpSpPr>
          <a:xfrm>
            <a:off x="2672080" y="3395663"/>
            <a:ext cx="6638925" cy="560387"/>
            <a:chOff x="720" y="2333"/>
            <a:chExt cx="4182" cy="353"/>
          </a:xfrm>
        </p:grpSpPr>
        <p:sp>
          <p:nvSpPr>
            <p:cNvPr id="48" name="Rectangle 4"/>
            <p:cNvSpPr>
              <a:spLocks noChangeArrowheads="1"/>
            </p:cNvSpPr>
            <p:nvPr/>
          </p:nvSpPr>
          <p:spPr bwMode="auto">
            <a:xfrm>
              <a:off x="720" y="2333"/>
              <a:ext cx="4182" cy="353"/>
            </a:xfrm>
            <a:prstGeom prst="rect">
              <a:avLst/>
            </a:prstGeom>
            <a:gradFill rotWithShape="1">
              <a:gsLst>
                <a:gs pos="0">
                  <a:srgbClr val="CCFFFF"/>
                </a:gs>
                <a:gs pos="50000">
                  <a:srgbClr val="CCFFFF">
                    <a:gamma/>
                    <a:tint val="12549"/>
                    <a:invGamma/>
                  </a:srgbClr>
                </a:gs>
                <a:gs pos="100000">
                  <a:srgbClr val="CCFFFF"/>
                </a:gs>
              </a:gsLst>
              <a:lin ang="5400000" scaled="1"/>
            </a:gradFill>
            <a:ln w="285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just" defTabSz="914400" rtl="0" eaLnBrk="0" fontAlgn="auto" latinLnBrk="0" hangingPunct="0">
                <a:lnSpc>
                  <a:spcPct val="100000"/>
                </a:lnSpc>
                <a:spcBef>
                  <a:spcPts val="0"/>
                </a:spcBef>
                <a:spcAft>
                  <a:spcPts val="0"/>
                </a:spcAft>
                <a:buClrTx/>
                <a:buSzTx/>
                <a:buFontTx/>
                <a:buNone/>
                <a:defRPr/>
              </a:pPr>
              <a:r>
                <a:rPr kumimoji="0" lang="en-US" altLang="zh-CN" sz="3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rPr>
                <a:t>a   b   a   b   c   a   b   c   a   c   b   a   b</a:t>
              </a:r>
              <a:endParaRPr kumimoji="0" lang="en-US" altLang="zh-CN" sz="3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49" name="Line 5"/>
            <p:cNvSpPr>
              <a:spLocks noChangeShapeType="1"/>
            </p:cNvSpPr>
            <p:nvPr/>
          </p:nvSpPr>
          <p:spPr bwMode="auto">
            <a:xfrm>
              <a:off x="1030"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0" name="Line 6"/>
            <p:cNvSpPr>
              <a:spLocks noChangeShapeType="1"/>
            </p:cNvSpPr>
            <p:nvPr/>
          </p:nvSpPr>
          <p:spPr bwMode="auto">
            <a:xfrm>
              <a:off x="1365"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1" name="Line 7"/>
            <p:cNvSpPr>
              <a:spLocks noChangeShapeType="1"/>
            </p:cNvSpPr>
            <p:nvPr/>
          </p:nvSpPr>
          <p:spPr bwMode="auto">
            <a:xfrm>
              <a:off x="1682"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2" name="Line 8"/>
            <p:cNvSpPr>
              <a:spLocks noChangeShapeType="1"/>
            </p:cNvSpPr>
            <p:nvPr/>
          </p:nvSpPr>
          <p:spPr bwMode="auto">
            <a:xfrm>
              <a:off x="2017"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3" name="Line 9"/>
            <p:cNvSpPr>
              <a:spLocks noChangeShapeType="1"/>
            </p:cNvSpPr>
            <p:nvPr/>
          </p:nvSpPr>
          <p:spPr bwMode="auto">
            <a:xfrm>
              <a:off x="2327"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4" name="Line 10"/>
            <p:cNvSpPr>
              <a:spLocks noChangeShapeType="1"/>
            </p:cNvSpPr>
            <p:nvPr/>
          </p:nvSpPr>
          <p:spPr bwMode="auto">
            <a:xfrm>
              <a:off x="2638"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5" name="Line 11"/>
            <p:cNvSpPr>
              <a:spLocks noChangeShapeType="1"/>
            </p:cNvSpPr>
            <p:nvPr/>
          </p:nvSpPr>
          <p:spPr bwMode="auto">
            <a:xfrm>
              <a:off x="2964"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6" name="Line 12"/>
            <p:cNvSpPr>
              <a:spLocks noChangeShapeType="1"/>
            </p:cNvSpPr>
            <p:nvPr/>
          </p:nvSpPr>
          <p:spPr bwMode="auto">
            <a:xfrm>
              <a:off x="3281"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7" name="Line 13"/>
            <p:cNvSpPr>
              <a:spLocks noChangeShapeType="1"/>
            </p:cNvSpPr>
            <p:nvPr/>
          </p:nvSpPr>
          <p:spPr bwMode="auto">
            <a:xfrm>
              <a:off x="3591"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8" name="Line 14"/>
            <p:cNvSpPr>
              <a:spLocks noChangeShapeType="1"/>
            </p:cNvSpPr>
            <p:nvPr/>
          </p:nvSpPr>
          <p:spPr bwMode="auto">
            <a:xfrm>
              <a:off x="3910"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9" name="Line 15"/>
            <p:cNvSpPr>
              <a:spLocks noChangeShapeType="1"/>
            </p:cNvSpPr>
            <p:nvPr/>
          </p:nvSpPr>
          <p:spPr bwMode="auto">
            <a:xfrm>
              <a:off x="4230"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60" name="Line 16"/>
            <p:cNvSpPr>
              <a:spLocks noChangeShapeType="1"/>
            </p:cNvSpPr>
            <p:nvPr/>
          </p:nvSpPr>
          <p:spPr bwMode="auto">
            <a:xfrm>
              <a:off x="4556"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p:nvSpPr>
          <p:cNvPr id="61" name="Text Box 17"/>
          <p:cNvSpPr txBox="1"/>
          <p:nvPr/>
        </p:nvSpPr>
        <p:spPr>
          <a:xfrm>
            <a:off x="7228840" y="4421188"/>
            <a:ext cx="3381375" cy="2030095"/>
          </a:xfrm>
          <a:prstGeom prst="rect">
            <a:avLst/>
          </a:prstGeom>
          <a:noFill/>
          <a:ln w="9525">
            <a:noFill/>
          </a:ln>
        </p:spPr>
        <p:txBody>
          <a:bodyPr>
            <a:spAutoFit/>
          </a:bodyPr>
          <a:p>
            <a:pPr algn="l">
              <a:lnSpc>
                <a:spcPct val="150000"/>
              </a:lnSpc>
            </a:pPr>
            <a:r>
              <a:rPr lang="en-US" altLang="zh-CN" sz="2800" b="1" dirty="0">
                <a:solidFill>
                  <a:srgbClr val="0000FF"/>
                </a:solidFill>
                <a:latin typeface="Times New Roman" panose="02020603050405020304" pitchFamily="18" charset="0"/>
              </a:rPr>
              <a:t>i=7，j=5</a:t>
            </a:r>
            <a:r>
              <a:rPr lang="zh-CN" altLang="en-US" sz="2800" b="1" dirty="0">
                <a:solidFill>
                  <a:srgbClr val="0000FF"/>
                </a:solidFill>
                <a:latin typeface="Times New Roman" panose="02020603050405020304" pitchFamily="18" charset="0"/>
              </a:rPr>
              <a:t>失败；</a:t>
            </a:r>
            <a:endParaRPr lang="zh-CN" altLang="en-US" sz="2800" b="1" dirty="0">
              <a:solidFill>
                <a:srgbClr val="0000FF"/>
              </a:solidFill>
              <a:latin typeface="Times New Roman" panose="02020603050405020304" pitchFamily="18" charset="0"/>
            </a:endParaRPr>
          </a:p>
          <a:p>
            <a:pPr algn="l">
              <a:lnSpc>
                <a:spcPct val="150000"/>
              </a:lnSpc>
            </a:pPr>
            <a:r>
              <a:rPr lang="en-US" altLang="zh-CN" sz="2800" b="1" dirty="0">
                <a:solidFill>
                  <a:srgbClr val="0000FF"/>
                </a:solidFill>
                <a:latin typeface="Times New Roman" panose="02020603050405020304" pitchFamily="18" charset="0"/>
              </a:rPr>
              <a:t>i</a:t>
            </a:r>
            <a:r>
              <a:rPr lang="zh-CN" altLang="en-US" sz="2800" b="1" dirty="0">
                <a:solidFill>
                  <a:srgbClr val="0000FF"/>
                </a:solidFill>
                <a:latin typeface="Times New Roman" panose="02020603050405020304" pitchFamily="18" charset="0"/>
              </a:rPr>
              <a:t>回溯到（</a:t>
            </a:r>
            <a:r>
              <a:rPr lang="en-US" altLang="zh-CN" sz="2800" b="1" dirty="0">
                <a:solidFill>
                  <a:srgbClr val="0000FF"/>
                </a:solidFill>
                <a:latin typeface="Times New Roman" panose="02020603050405020304" pitchFamily="18" charset="0"/>
              </a:rPr>
              <a:t>i-j+2</a:t>
            </a:r>
            <a:r>
              <a:rPr lang="zh-CN" altLang="en-US" sz="2800" b="1" dirty="0">
                <a:solidFill>
                  <a:srgbClr val="0000FF"/>
                </a:solidFill>
                <a:latin typeface="Times New Roman" panose="02020603050405020304" pitchFamily="18" charset="0"/>
              </a:rPr>
              <a:t>）</a:t>
            </a:r>
            <a:r>
              <a:rPr lang="en-US" altLang="zh-CN" sz="2800" b="1" dirty="0">
                <a:solidFill>
                  <a:srgbClr val="0000FF"/>
                </a:solidFill>
                <a:latin typeface="Times New Roman" panose="02020603050405020304" pitchFamily="18" charset="0"/>
              </a:rPr>
              <a:t>=4</a:t>
            </a:r>
            <a:r>
              <a:rPr lang="zh-CN" altLang="en-US" sz="2800" b="1" dirty="0">
                <a:solidFill>
                  <a:srgbClr val="0000FF"/>
                </a:solidFill>
                <a:latin typeface="Times New Roman" panose="02020603050405020304" pitchFamily="18" charset="0"/>
              </a:rPr>
              <a:t>，</a:t>
            </a:r>
            <a:r>
              <a:rPr lang="en-US" altLang="zh-CN" sz="2800" b="1" dirty="0">
                <a:solidFill>
                  <a:srgbClr val="0000FF"/>
                </a:solidFill>
                <a:latin typeface="Times New Roman" panose="02020603050405020304" pitchFamily="18" charset="0"/>
              </a:rPr>
              <a:t>j</a:t>
            </a:r>
            <a:r>
              <a:rPr lang="zh-CN" altLang="en-US" sz="2800" b="1" dirty="0">
                <a:solidFill>
                  <a:srgbClr val="0000FF"/>
                </a:solidFill>
                <a:latin typeface="Times New Roman" panose="02020603050405020304" pitchFamily="18" charset="0"/>
              </a:rPr>
              <a:t>回溯到1</a:t>
            </a:r>
            <a:endParaRPr lang="zh-CN" altLang="en-US" sz="2800" b="1" dirty="0">
              <a:solidFill>
                <a:srgbClr val="0000FF"/>
              </a:solidFill>
              <a:latin typeface="Times New Roman" panose="02020603050405020304" pitchFamily="18" charset="0"/>
            </a:endParaRPr>
          </a:p>
        </p:txBody>
      </p:sp>
      <p:grpSp>
        <p:nvGrpSpPr>
          <p:cNvPr id="88" name="组合 87"/>
          <p:cNvGrpSpPr/>
          <p:nvPr/>
        </p:nvGrpSpPr>
        <p:grpSpPr>
          <a:xfrm>
            <a:off x="3699193" y="2740025"/>
            <a:ext cx="228600" cy="639763"/>
            <a:chOff x="1127125" y="1916113"/>
            <a:chExt cx="228600" cy="639762"/>
          </a:xfrm>
        </p:grpSpPr>
        <p:sp>
          <p:nvSpPr>
            <p:cNvPr id="64" name="Line 20"/>
            <p:cNvSpPr>
              <a:spLocks noChangeShapeType="1"/>
            </p:cNvSpPr>
            <p:nvPr/>
          </p:nvSpPr>
          <p:spPr bwMode="auto">
            <a:xfrm>
              <a:off x="1352550" y="2016126"/>
              <a:ext cx="0" cy="539749"/>
            </a:xfrm>
            <a:prstGeom prst="line">
              <a:avLst/>
            </a:prstGeom>
            <a:noFill/>
            <a:ln w="28575">
              <a:solidFill>
                <a:srgbClr val="00808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65" name="Text Box 21"/>
            <p:cNvSpPr txBox="1">
              <a:spLocks noChangeArrowheads="1"/>
            </p:cNvSpPr>
            <p:nvPr/>
          </p:nvSpPr>
          <p:spPr bwMode="auto">
            <a:xfrm>
              <a:off x="1127125" y="1916113"/>
              <a:ext cx="228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R="0" defTabSz="914400" fontAlgn="auto">
                <a:spcBef>
                  <a:spcPct val="50000"/>
                </a:spcBef>
                <a:spcAft>
                  <a:spcPts val="0"/>
                </a:spcAft>
                <a:buClrTx/>
                <a:buSzTx/>
                <a:buFontTx/>
                <a:buNone/>
                <a:defRPr/>
              </a:pPr>
              <a:r>
                <a:rPr kumimoji="0" lang="en-US" altLang="zh-CN" sz="2400" kern="0" cap="none" spc="0" normalizeH="0" baseline="0" noProof="0" dirty="0">
                  <a:solidFill>
                    <a:sysClr val="windowText" lastClr="000000"/>
                  </a:solidFill>
                  <a:latin typeface="Times New Roman" panose="02020603050405020304" pitchFamily="18" charset="0"/>
                  <a:ea typeface="宋体" panose="02010600030101010101" pitchFamily="2" charset="-122"/>
                  <a:cs typeface="+mn-cs"/>
                </a:rPr>
                <a:t>i</a:t>
              </a:r>
              <a:endParaRPr kumimoji="0" lang="en-US" altLang="zh-CN" sz="2400" kern="0" cap="none" spc="0" normalizeH="0" baseline="0" noProof="0" dirty="0">
                <a:solidFill>
                  <a:sysClr val="windowText" lastClr="000000"/>
                </a:solidFill>
                <a:latin typeface="Times New Roman" panose="02020603050405020304" pitchFamily="18" charset="0"/>
                <a:ea typeface="宋体" panose="02010600030101010101" pitchFamily="2" charset="-122"/>
                <a:cs typeface="+mn-cs"/>
              </a:endParaRPr>
            </a:p>
          </p:txBody>
        </p:sp>
      </p:grpSp>
      <p:grpSp>
        <p:nvGrpSpPr>
          <p:cNvPr id="89" name="组合 88"/>
          <p:cNvGrpSpPr/>
          <p:nvPr/>
        </p:nvGrpSpPr>
        <p:grpSpPr>
          <a:xfrm>
            <a:off x="3684905" y="5072063"/>
            <a:ext cx="228600" cy="704850"/>
            <a:chOff x="1143000" y="4279900"/>
            <a:chExt cx="228600" cy="704850"/>
          </a:xfrm>
        </p:grpSpPr>
        <p:sp>
          <p:nvSpPr>
            <p:cNvPr id="66" name="Line 22"/>
            <p:cNvSpPr>
              <a:spLocks noChangeShapeType="1"/>
            </p:cNvSpPr>
            <p:nvPr/>
          </p:nvSpPr>
          <p:spPr bwMode="auto">
            <a:xfrm flipV="1">
              <a:off x="1371600" y="4279900"/>
              <a:ext cx="0" cy="539750"/>
            </a:xfrm>
            <a:prstGeom prst="line">
              <a:avLst/>
            </a:prstGeom>
            <a:noFill/>
            <a:ln w="28575">
              <a:solidFill>
                <a:srgbClr val="00808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67" name="Text Box 23"/>
            <p:cNvSpPr txBox="1">
              <a:spLocks noChangeArrowheads="1"/>
            </p:cNvSpPr>
            <p:nvPr/>
          </p:nvSpPr>
          <p:spPr bwMode="auto">
            <a:xfrm>
              <a:off x="1143000" y="4527550"/>
              <a:ext cx="22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R="0" defTabSz="914400" fontAlgn="auto">
                <a:spcBef>
                  <a:spcPct val="50000"/>
                </a:spcBef>
                <a:spcAft>
                  <a:spcPts val="0"/>
                </a:spcAft>
                <a:buClrTx/>
                <a:buSzTx/>
                <a:buFontTx/>
                <a:buNone/>
                <a:defRPr/>
              </a:pPr>
              <a:r>
                <a:rPr kumimoji="0" lang="en-US" altLang="zh-CN" sz="2400" kern="0" cap="none" spc="0" normalizeH="0" baseline="0" noProof="0">
                  <a:solidFill>
                    <a:sysClr val="windowText" lastClr="000000"/>
                  </a:solidFill>
                  <a:latin typeface="Times New Roman" panose="02020603050405020304" pitchFamily="18" charset="0"/>
                  <a:ea typeface="宋体" panose="02010600030101010101" pitchFamily="2" charset="-122"/>
                  <a:cs typeface="+mn-cs"/>
                </a:rPr>
                <a:t>j</a:t>
              </a:r>
              <a:endParaRPr kumimoji="0" lang="en-US" altLang="zh-CN" sz="2400" kern="0" cap="none" spc="0" normalizeH="0" baseline="0" noProof="0">
                <a:solidFill>
                  <a:sysClr val="windowText" lastClr="000000"/>
                </a:solidFill>
                <a:latin typeface="Times New Roman" panose="02020603050405020304" pitchFamily="18" charset="0"/>
                <a:ea typeface="宋体" panose="02010600030101010101" pitchFamily="2" charset="-122"/>
                <a:cs typeface="+mn-cs"/>
              </a:endParaRPr>
            </a:p>
          </p:txBody>
        </p:sp>
      </p:grpSp>
      <p:grpSp>
        <p:nvGrpSpPr>
          <p:cNvPr id="75" name="Group 31"/>
          <p:cNvGrpSpPr/>
          <p:nvPr/>
        </p:nvGrpSpPr>
        <p:grpSpPr>
          <a:xfrm>
            <a:off x="5821680" y="3956050"/>
            <a:ext cx="257175" cy="561975"/>
            <a:chOff x="1370" y="2273"/>
            <a:chExt cx="162" cy="354"/>
          </a:xfrm>
        </p:grpSpPr>
        <p:sp>
          <p:nvSpPr>
            <p:cNvPr id="80" name="Line 32"/>
            <p:cNvSpPr>
              <a:spLocks noChangeShapeType="1"/>
            </p:cNvSpPr>
            <p:nvPr/>
          </p:nvSpPr>
          <p:spPr bwMode="auto">
            <a:xfrm>
              <a:off x="1447" y="2273"/>
              <a:ext cx="0" cy="354"/>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81" name="Freeform 33"/>
            <p:cNvSpPr/>
            <p:nvPr/>
          </p:nvSpPr>
          <p:spPr bwMode="auto">
            <a:xfrm>
              <a:off x="1370" y="2416"/>
              <a:ext cx="162" cy="102"/>
            </a:xfrm>
            <a:custGeom>
              <a:avLst/>
              <a:gdLst>
                <a:gd name="T0" fmla="*/ 0 w 157"/>
                <a:gd name="T1" fmla="*/ 0 h 90"/>
                <a:gd name="T2" fmla="*/ 157 w 157"/>
                <a:gd name="T3" fmla="*/ 90 h 90"/>
              </a:gdLst>
              <a:ahLst/>
              <a:cxnLst>
                <a:cxn ang="0">
                  <a:pos x="T0" y="T1"/>
                </a:cxn>
                <a:cxn ang="0">
                  <a:pos x="T2" y="T3"/>
                </a:cxn>
              </a:cxnLst>
              <a:rect l="0" t="0" r="r" b="b"/>
              <a:pathLst>
                <a:path w="157" h="90">
                  <a:moveTo>
                    <a:pt x="0" y="0"/>
                  </a:moveTo>
                  <a:lnTo>
                    <a:pt x="157" y="90"/>
                  </a:lnTo>
                </a:path>
              </a:pathLst>
            </a:custGeom>
            <a:noFill/>
            <a:ln w="38100" cmpd="sng">
              <a:solidFill>
                <a:srgbClr val="FF33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p:nvSpPr>
          <p:cNvPr id="82" name="Text Box 38"/>
          <p:cNvSpPr txBox="1">
            <a:spLocks noChangeArrowheads="1"/>
          </p:cNvSpPr>
          <p:nvPr/>
        </p:nvSpPr>
        <p:spPr bwMode="auto">
          <a:xfrm>
            <a:off x="1554798" y="3609975"/>
            <a:ext cx="652463" cy="1252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marR="0" defTabSz="914400" fontAlgn="auto">
              <a:lnSpc>
                <a:spcPct val="90000"/>
              </a:lnSpc>
              <a:spcBef>
                <a:spcPts val="0"/>
              </a:spcBef>
              <a:spcAft>
                <a:spcPts val="0"/>
              </a:spcAft>
              <a:buClrTx/>
              <a:buSzTx/>
              <a:buFontTx/>
              <a:buNone/>
              <a:defRPr/>
            </a:pPr>
            <a:r>
              <a:rPr kumimoji="0" lang="zh-CN" altLang="en-US" sz="2800" b="1" kern="0" cap="none" spc="0" normalizeH="0" baseline="0" noProof="0" dirty="0">
                <a:solidFill>
                  <a:srgbClr val="0000FF"/>
                </a:solidFill>
                <a:latin typeface="Times New Roman" panose="02020603050405020304" pitchFamily="18" charset="0"/>
                <a:ea typeface="宋体" panose="02010600030101010101" pitchFamily="2" charset="-122"/>
                <a:cs typeface="+mn-cs"/>
              </a:rPr>
              <a:t>第</a:t>
            </a:r>
            <a:endParaRPr kumimoji="0" lang="zh-CN" altLang="en-US" sz="2800" b="1" kern="0" cap="none" spc="0" normalizeH="0" baseline="0" noProof="0" dirty="0">
              <a:solidFill>
                <a:srgbClr val="0000FF"/>
              </a:solidFill>
              <a:latin typeface="Times New Roman" panose="02020603050405020304" pitchFamily="18" charset="0"/>
              <a:ea typeface="宋体" panose="02010600030101010101" pitchFamily="2" charset="-122"/>
              <a:cs typeface="+mn-cs"/>
            </a:endParaRPr>
          </a:p>
          <a:p>
            <a:pPr marR="0" defTabSz="914400" fontAlgn="auto">
              <a:lnSpc>
                <a:spcPct val="90000"/>
              </a:lnSpc>
              <a:spcBef>
                <a:spcPts val="0"/>
              </a:spcBef>
              <a:spcAft>
                <a:spcPts val="0"/>
              </a:spcAft>
              <a:buClrTx/>
              <a:buSzTx/>
              <a:buFontTx/>
              <a:buNone/>
              <a:defRPr/>
            </a:pPr>
            <a:r>
              <a:rPr kumimoji="0" lang="en-US" altLang="zh-CN" sz="2800" b="1" kern="0" cap="none" spc="0" normalizeH="0" baseline="0" noProof="0" dirty="0">
                <a:solidFill>
                  <a:srgbClr val="0000FF"/>
                </a:solidFill>
                <a:latin typeface="Times New Roman" panose="02020603050405020304" pitchFamily="18" charset="0"/>
                <a:ea typeface="宋体" panose="02010600030101010101" pitchFamily="2" charset="-122"/>
                <a:cs typeface="+mn-cs"/>
              </a:rPr>
              <a:t> 3</a:t>
            </a:r>
            <a:endParaRPr kumimoji="0" lang="en-US" altLang="zh-CN" sz="2800" b="1" kern="0" cap="none" spc="0" normalizeH="0" baseline="0" noProof="0" dirty="0">
              <a:solidFill>
                <a:srgbClr val="0000FF"/>
              </a:solidFill>
              <a:latin typeface="Times New Roman" panose="02020603050405020304" pitchFamily="18" charset="0"/>
              <a:ea typeface="宋体" panose="02010600030101010101" pitchFamily="2" charset="-122"/>
              <a:cs typeface="+mn-cs"/>
            </a:endParaRPr>
          </a:p>
          <a:p>
            <a:pPr marR="0" defTabSz="914400" fontAlgn="auto">
              <a:lnSpc>
                <a:spcPct val="90000"/>
              </a:lnSpc>
              <a:spcBef>
                <a:spcPts val="0"/>
              </a:spcBef>
              <a:spcAft>
                <a:spcPts val="0"/>
              </a:spcAft>
              <a:buClrTx/>
              <a:buSzTx/>
              <a:buFontTx/>
              <a:buNone/>
              <a:defRPr/>
            </a:pPr>
            <a:r>
              <a:rPr kumimoji="0" lang="zh-CN" altLang="en-US" sz="2800" b="1" kern="0" cap="none" spc="0" normalizeH="0" baseline="0" noProof="0" dirty="0">
                <a:solidFill>
                  <a:srgbClr val="0000FF"/>
                </a:solidFill>
                <a:latin typeface="Times New Roman" panose="02020603050405020304" pitchFamily="18" charset="0"/>
                <a:ea typeface="宋体" panose="02010600030101010101" pitchFamily="2" charset="-122"/>
                <a:cs typeface="+mn-cs"/>
              </a:rPr>
              <a:t>趟</a:t>
            </a:r>
            <a:endParaRPr kumimoji="0" lang="zh-CN" altLang="en-US" sz="2800" b="1" kern="0" cap="none" spc="0" normalizeH="0" baseline="0" noProof="0" dirty="0">
              <a:solidFill>
                <a:srgbClr val="0000FF"/>
              </a:solidFill>
              <a:latin typeface="Times New Roman" panose="02020603050405020304" pitchFamily="18" charset="0"/>
              <a:ea typeface="宋体" panose="02010600030101010101" pitchFamily="2" charset="-122"/>
              <a:cs typeface="+mn-cs"/>
            </a:endParaRPr>
          </a:p>
        </p:txBody>
      </p:sp>
      <p:sp>
        <p:nvSpPr>
          <p:cNvPr id="83" name="Rectangle 39"/>
          <p:cNvSpPr>
            <a:spLocks noChangeArrowheads="1"/>
          </p:cNvSpPr>
          <p:nvPr/>
        </p:nvSpPr>
        <p:spPr bwMode="auto">
          <a:xfrm>
            <a:off x="3699193" y="4511675"/>
            <a:ext cx="2524125" cy="560388"/>
          </a:xfrm>
          <a:prstGeom prst="rect">
            <a:avLst/>
          </a:prstGeom>
          <a:gradFill rotWithShape="1">
            <a:gsLst>
              <a:gs pos="0">
                <a:srgbClr val="FFFFCC"/>
              </a:gs>
              <a:gs pos="50000">
                <a:srgbClr val="FFFFCC">
                  <a:gamma/>
                  <a:tint val="0"/>
                  <a:invGamma/>
                </a:srgbClr>
              </a:gs>
              <a:gs pos="100000">
                <a:srgbClr val="FFFFCC"/>
              </a:gs>
            </a:gsLst>
            <a:lin ang="5400000" scaled="1"/>
          </a:gradFill>
          <a:ln w="28575" algn="ctr">
            <a:solidFill>
              <a:srgbClr val="000066"/>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marL="0" marR="0" lvl="0" indent="0" algn="just" defTabSz="914400" rtl="0" eaLnBrk="0" fontAlgn="auto" latinLnBrk="0" hangingPunct="0">
              <a:lnSpc>
                <a:spcPct val="96000"/>
              </a:lnSpc>
              <a:spcBef>
                <a:spcPts val="0"/>
              </a:spcBef>
              <a:spcAft>
                <a:spcPts val="0"/>
              </a:spcAft>
              <a:buClrTx/>
              <a:buSzTx/>
              <a:buFontTx/>
              <a:buNone/>
              <a:defRPr/>
            </a:pPr>
            <a:r>
              <a:rPr kumimoji="0" lang="en-US" altLang="zh-CN" sz="3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rPr>
              <a:t>a   b   c   a   c </a:t>
            </a:r>
            <a:endParaRPr kumimoji="0" lang="en-US" altLang="zh-CN" sz="3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84" name="Line 40"/>
          <p:cNvSpPr>
            <a:spLocks noChangeShapeType="1"/>
          </p:cNvSpPr>
          <p:nvPr/>
        </p:nvSpPr>
        <p:spPr bwMode="auto">
          <a:xfrm>
            <a:off x="4192905" y="4506913"/>
            <a:ext cx="0" cy="560388"/>
          </a:xfrm>
          <a:prstGeom prst="line">
            <a:avLst/>
          </a:prstGeom>
          <a:noFill/>
          <a:ln w="28575">
            <a:solidFill>
              <a:srgbClr val="000066"/>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85" name="Line 41"/>
          <p:cNvSpPr>
            <a:spLocks noChangeShapeType="1"/>
          </p:cNvSpPr>
          <p:nvPr/>
        </p:nvSpPr>
        <p:spPr bwMode="auto">
          <a:xfrm>
            <a:off x="4710430" y="4506913"/>
            <a:ext cx="0" cy="560388"/>
          </a:xfrm>
          <a:prstGeom prst="line">
            <a:avLst/>
          </a:prstGeom>
          <a:noFill/>
          <a:ln w="28575">
            <a:solidFill>
              <a:srgbClr val="000066"/>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86" name="Line 42"/>
          <p:cNvSpPr>
            <a:spLocks noChangeShapeType="1"/>
          </p:cNvSpPr>
          <p:nvPr/>
        </p:nvSpPr>
        <p:spPr bwMode="auto">
          <a:xfrm>
            <a:off x="5218430" y="4502150"/>
            <a:ext cx="0" cy="560388"/>
          </a:xfrm>
          <a:prstGeom prst="line">
            <a:avLst/>
          </a:prstGeom>
          <a:noFill/>
          <a:ln w="28575">
            <a:solidFill>
              <a:srgbClr val="000066"/>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87" name="Line 43"/>
          <p:cNvSpPr>
            <a:spLocks noChangeShapeType="1"/>
          </p:cNvSpPr>
          <p:nvPr/>
        </p:nvSpPr>
        <p:spPr bwMode="auto">
          <a:xfrm>
            <a:off x="5726430" y="4521200"/>
            <a:ext cx="0" cy="560388"/>
          </a:xfrm>
          <a:prstGeom prst="line">
            <a:avLst/>
          </a:prstGeom>
          <a:noFill/>
          <a:ln w="28575">
            <a:solidFill>
              <a:srgbClr val="000066"/>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nvGrpSpPr>
          <p:cNvPr id="124" name="组合 123"/>
          <p:cNvGrpSpPr/>
          <p:nvPr/>
        </p:nvGrpSpPr>
        <p:grpSpPr>
          <a:xfrm>
            <a:off x="3918268" y="3952875"/>
            <a:ext cx="136525" cy="561975"/>
            <a:chOff x="2419350" y="5531320"/>
            <a:chExt cx="136426" cy="561976"/>
          </a:xfrm>
        </p:grpSpPr>
        <p:sp>
          <p:nvSpPr>
            <p:cNvPr id="122" name="Line 19"/>
            <p:cNvSpPr>
              <a:spLocks noChangeShapeType="1"/>
            </p:cNvSpPr>
            <p:nvPr/>
          </p:nvSpPr>
          <p:spPr bwMode="auto">
            <a:xfrm>
              <a:off x="2419350" y="5531320"/>
              <a:ext cx="0" cy="561976"/>
            </a:xfrm>
            <a:prstGeom prst="line">
              <a:avLst/>
            </a:prstGeom>
            <a:noFill/>
            <a:ln w="19050">
              <a:solidFill>
                <a:srgbClr val="CC00CC"/>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23" name="Line 19"/>
            <p:cNvSpPr>
              <a:spLocks noChangeShapeType="1"/>
            </p:cNvSpPr>
            <p:nvPr/>
          </p:nvSpPr>
          <p:spPr bwMode="auto">
            <a:xfrm>
              <a:off x="2555776" y="5531320"/>
              <a:ext cx="0" cy="561976"/>
            </a:xfrm>
            <a:prstGeom prst="line">
              <a:avLst/>
            </a:prstGeom>
            <a:noFill/>
            <a:ln w="19050">
              <a:solidFill>
                <a:srgbClr val="CC00CC"/>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125" name="组合 124"/>
          <p:cNvGrpSpPr/>
          <p:nvPr/>
        </p:nvGrpSpPr>
        <p:grpSpPr>
          <a:xfrm>
            <a:off x="4251643" y="2740025"/>
            <a:ext cx="228600" cy="639763"/>
            <a:chOff x="1127125" y="1916113"/>
            <a:chExt cx="228600" cy="639762"/>
          </a:xfrm>
        </p:grpSpPr>
        <p:sp>
          <p:nvSpPr>
            <p:cNvPr id="126" name="Line 20"/>
            <p:cNvSpPr>
              <a:spLocks noChangeShapeType="1"/>
            </p:cNvSpPr>
            <p:nvPr/>
          </p:nvSpPr>
          <p:spPr bwMode="auto">
            <a:xfrm>
              <a:off x="1352550" y="2016126"/>
              <a:ext cx="0" cy="539749"/>
            </a:xfrm>
            <a:prstGeom prst="line">
              <a:avLst/>
            </a:prstGeom>
            <a:noFill/>
            <a:ln w="28575">
              <a:solidFill>
                <a:srgbClr val="00808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27" name="Text Box 21"/>
            <p:cNvSpPr txBox="1">
              <a:spLocks noChangeArrowheads="1"/>
            </p:cNvSpPr>
            <p:nvPr/>
          </p:nvSpPr>
          <p:spPr bwMode="auto">
            <a:xfrm>
              <a:off x="1127125" y="1916113"/>
              <a:ext cx="228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R="0" defTabSz="914400" fontAlgn="auto">
                <a:spcBef>
                  <a:spcPct val="50000"/>
                </a:spcBef>
                <a:spcAft>
                  <a:spcPts val="0"/>
                </a:spcAft>
                <a:buClrTx/>
                <a:buSzTx/>
                <a:buFontTx/>
                <a:buNone/>
                <a:defRPr/>
              </a:pPr>
              <a:r>
                <a:rPr kumimoji="0" lang="en-US" altLang="zh-CN" sz="2400" kern="0" cap="none" spc="0" normalizeH="0" baseline="0" noProof="0" dirty="0">
                  <a:solidFill>
                    <a:sysClr val="windowText" lastClr="000000"/>
                  </a:solidFill>
                  <a:latin typeface="Times New Roman" panose="02020603050405020304" pitchFamily="18" charset="0"/>
                  <a:ea typeface="宋体" panose="02010600030101010101" pitchFamily="2" charset="-122"/>
                  <a:cs typeface="+mn-cs"/>
                </a:rPr>
                <a:t>i</a:t>
              </a:r>
              <a:endParaRPr kumimoji="0" lang="en-US" altLang="zh-CN" sz="2400" kern="0" cap="none" spc="0" normalizeH="0" baseline="0" noProof="0" dirty="0">
                <a:solidFill>
                  <a:sysClr val="windowText" lastClr="000000"/>
                </a:solidFill>
                <a:latin typeface="Times New Roman" panose="02020603050405020304" pitchFamily="18" charset="0"/>
                <a:ea typeface="宋体" panose="02010600030101010101" pitchFamily="2" charset="-122"/>
                <a:cs typeface="+mn-cs"/>
              </a:endParaRPr>
            </a:p>
          </p:txBody>
        </p:sp>
      </p:grpSp>
      <p:grpSp>
        <p:nvGrpSpPr>
          <p:cNvPr id="128" name="组合 127"/>
          <p:cNvGrpSpPr/>
          <p:nvPr/>
        </p:nvGrpSpPr>
        <p:grpSpPr>
          <a:xfrm>
            <a:off x="4232593" y="5062538"/>
            <a:ext cx="228600" cy="704850"/>
            <a:chOff x="1143000" y="4279900"/>
            <a:chExt cx="228600" cy="704850"/>
          </a:xfrm>
        </p:grpSpPr>
        <p:sp>
          <p:nvSpPr>
            <p:cNvPr id="129" name="Line 22"/>
            <p:cNvSpPr>
              <a:spLocks noChangeShapeType="1"/>
            </p:cNvSpPr>
            <p:nvPr/>
          </p:nvSpPr>
          <p:spPr bwMode="auto">
            <a:xfrm flipV="1">
              <a:off x="1371600" y="4279900"/>
              <a:ext cx="0" cy="539750"/>
            </a:xfrm>
            <a:prstGeom prst="line">
              <a:avLst/>
            </a:prstGeom>
            <a:noFill/>
            <a:ln w="28575">
              <a:solidFill>
                <a:srgbClr val="00808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0" name="Text Box 23"/>
            <p:cNvSpPr txBox="1">
              <a:spLocks noChangeArrowheads="1"/>
            </p:cNvSpPr>
            <p:nvPr/>
          </p:nvSpPr>
          <p:spPr bwMode="auto">
            <a:xfrm>
              <a:off x="1143000" y="4527550"/>
              <a:ext cx="22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R="0" defTabSz="914400" fontAlgn="auto">
                <a:spcBef>
                  <a:spcPct val="50000"/>
                </a:spcBef>
                <a:spcAft>
                  <a:spcPts val="0"/>
                </a:spcAft>
                <a:buClrTx/>
                <a:buSzTx/>
                <a:buFontTx/>
                <a:buNone/>
                <a:defRPr/>
              </a:pPr>
              <a:r>
                <a:rPr kumimoji="0" lang="en-US" altLang="zh-CN" sz="2400" kern="0" cap="none" spc="0" normalizeH="0" baseline="0" noProof="0">
                  <a:solidFill>
                    <a:sysClr val="windowText" lastClr="000000"/>
                  </a:solidFill>
                  <a:latin typeface="Times New Roman" panose="02020603050405020304" pitchFamily="18" charset="0"/>
                  <a:ea typeface="宋体" panose="02010600030101010101" pitchFamily="2" charset="-122"/>
                  <a:cs typeface="+mn-cs"/>
                </a:rPr>
                <a:t>j</a:t>
              </a:r>
              <a:endParaRPr kumimoji="0" lang="en-US" altLang="zh-CN" sz="2400" kern="0" cap="none" spc="0" normalizeH="0" baseline="0" noProof="0">
                <a:solidFill>
                  <a:sysClr val="windowText" lastClr="000000"/>
                </a:solidFill>
                <a:latin typeface="Times New Roman" panose="02020603050405020304" pitchFamily="18" charset="0"/>
                <a:ea typeface="宋体" panose="02010600030101010101" pitchFamily="2" charset="-122"/>
                <a:cs typeface="+mn-cs"/>
              </a:endParaRPr>
            </a:p>
          </p:txBody>
        </p:sp>
      </p:grpSp>
      <p:grpSp>
        <p:nvGrpSpPr>
          <p:cNvPr id="131" name="组合 130"/>
          <p:cNvGrpSpPr/>
          <p:nvPr/>
        </p:nvGrpSpPr>
        <p:grpSpPr>
          <a:xfrm>
            <a:off x="4415155" y="3952875"/>
            <a:ext cx="136525" cy="561975"/>
            <a:chOff x="2419350" y="5531320"/>
            <a:chExt cx="136426" cy="561976"/>
          </a:xfrm>
        </p:grpSpPr>
        <p:sp>
          <p:nvSpPr>
            <p:cNvPr id="132" name="Line 19"/>
            <p:cNvSpPr>
              <a:spLocks noChangeShapeType="1"/>
            </p:cNvSpPr>
            <p:nvPr/>
          </p:nvSpPr>
          <p:spPr bwMode="auto">
            <a:xfrm>
              <a:off x="2419350" y="5531320"/>
              <a:ext cx="0" cy="561976"/>
            </a:xfrm>
            <a:prstGeom prst="line">
              <a:avLst/>
            </a:prstGeom>
            <a:noFill/>
            <a:ln w="19050">
              <a:solidFill>
                <a:srgbClr val="CC00CC"/>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3" name="Line 19"/>
            <p:cNvSpPr>
              <a:spLocks noChangeShapeType="1"/>
            </p:cNvSpPr>
            <p:nvPr/>
          </p:nvSpPr>
          <p:spPr bwMode="auto">
            <a:xfrm>
              <a:off x="2555776" y="5531320"/>
              <a:ext cx="0" cy="561976"/>
            </a:xfrm>
            <a:prstGeom prst="line">
              <a:avLst/>
            </a:prstGeom>
            <a:noFill/>
            <a:ln w="19050">
              <a:solidFill>
                <a:srgbClr val="CC00CC"/>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134" name="组合 133"/>
          <p:cNvGrpSpPr/>
          <p:nvPr/>
        </p:nvGrpSpPr>
        <p:grpSpPr>
          <a:xfrm>
            <a:off x="4770755" y="2744788"/>
            <a:ext cx="228600" cy="639762"/>
            <a:chOff x="1127125" y="1916113"/>
            <a:chExt cx="228600" cy="639762"/>
          </a:xfrm>
        </p:grpSpPr>
        <p:sp>
          <p:nvSpPr>
            <p:cNvPr id="135" name="Line 20"/>
            <p:cNvSpPr>
              <a:spLocks noChangeShapeType="1"/>
            </p:cNvSpPr>
            <p:nvPr/>
          </p:nvSpPr>
          <p:spPr bwMode="auto">
            <a:xfrm>
              <a:off x="1352550" y="2016125"/>
              <a:ext cx="0" cy="539750"/>
            </a:xfrm>
            <a:prstGeom prst="line">
              <a:avLst/>
            </a:prstGeom>
            <a:noFill/>
            <a:ln w="28575">
              <a:solidFill>
                <a:srgbClr val="00808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6" name="Text Box 21"/>
            <p:cNvSpPr txBox="1">
              <a:spLocks noChangeArrowheads="1"/>
            </p:cNvSpPr>
            <p:nvPr/>
          </p:nvSpPr>
          <p:spPr bwMode="auto">
            <a:xfrm>
              <a:off x="1127125" y="1916113"/>
              <a:ext cx="22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R="0" defTabSz="914400" fontAlgn="auto">
                <a:spcBef>
                  <a:spcPct val="50000"/>
                </a:spcBef>
                <a:spcAft>
                  <a:spcPts val="0"/>
                </a:spcAft>
                <a:buClrTx/>
                <a:buSzTx/>
                <a:buFontTx/>
                <a:buNone/>
                <a:defRPr/>
              </a:pPr>
              <a:r>
                <a:rPr kumimoji="0" lang="en-US" altLang="zh-CN" sz="2400" kern="0" cap="none" spc="0" normalizeH="0" baseline="0" noProof="0" dirty="0">
                  <a:solidFill>
                    <a:sysClr val="windowText" lastClr="000000"/>
                  </a:solidFill>
                  <a:latin typeface="Times New Roman" panose="02020603050405020304" pitchFamily="18" charset="0"/>
                  <a:ea typeface="宋体" panose="02010600030101010101" pitchFamily="2" charset="-122"/>
                  <a:cs typeface="+mn-cs"/>
                </a:rPr>
                <a:t>i</a:t>
              </a:r>
              <a:endParaRPr kumimoji="0" lang="en-US" altLang="zh-CN" sz="2400" kern="0" cap="none" spc="0" normalizeH="0" baseline="0" noProof="0" dirty="0">
                <a:solidFill>
                  <a:sysClr val="windowText" lastClr="000000"/>
                </a:solidFill>
                <a:latin typeface="Times New Roman" panose="02020603050405020304" pitchFamily="18" charset="0"/>
                <a:ea typeface="宋体" panose="02010600030101010101" pitchFamily="2" charset="-122"/>
                <a:cs typeface="+mn-cs"/>
              </a:endParaRPr>
            </a:p>
          </p:txBody>
        </p:sp>
      </p:grpSp>
      <p:grpSp>
        <p:nvGrpSpPr>
          <p:cNvPr id="137" name="组合 136"/>
          <p:cNvGrpSpPr/>
          <p:nvPr/>
        </p:nvGrpSpPr>
        <p:grpSpPr>
          <a:xfrm>
            <a:off x="4751705" y="5067300"/>
            <a:ext cx="228600" cy="704850"/>
            <a:chOff x="1143000" y="4279900"/>
            <a:chExt cx="228600" cy="704850"/>
          </a:xfrm>
        </p:grpSpPr>
        <p:sp>
          <p:nvSpPr>
            <p:cNvPr id="138" name="Line 22"/>
            <p:cNvSpPr>
              <a:spLocks noChangeShapeType="1"/>
            </p:cNvSpPr>
            <p:nvPr/>
          </p:nvSpPr>
          <p:spPr bwMode="auto">
            <a:xfrm flipV="1">
              <a:off x="1371600" y="4279900"/>
              <a:ext cx="0" cy="539750"/>
            </a:xfrm>
            <a:prstGeom prst="line">
              <a:avLst/>
            </a:prstGeom>
            <a:noFill/>
            <a:ln w="28575">
              <a:solidFill>
                <a:srgbClr val="00808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9" name="Text Box 23"/>
            <p:cNvSpPr txBox="1">
              <a:spLocks noChangeArrowheads="1"/>
            </p:cNvSpPr>
            <p:nvPr/>
          </p:nvSpPr>
          <p:spPr bwMode="auto">
            <a:xfrm>
              <a:off x="1143000" y="4527550"/>
              <a:ext cx="22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R="0" defTabSz="914400" fontAlgn="auto">
                <a:spcBef>
                  <a:spcPct val="50000"/>
                </a:spcBef>
                <a:spcAft>
                  <a:spcPts val="0"/>
                </a:spcAft>
                <a:buClrTx/>
                <a:buSzTx/>
                <a:buFontTx/>
                <a:buNone/>
                <a:defRPr/>
              </a:pPr>
              <a:r>
                <a:rPr kumimoji="0" lang="en-US" altLang="zh-CN" sz="2400" kern="0" cap="none" spc="0" normalizeH="0" baseline="0" noProof="0">
                  <a:solidFill>
                    <a:sysClr val="windowText" lastClr="000000"/>
                  </a:solidFill>
                  <a:latin typeface="Times New Roman" panose="02020603050405020304" pitchFamily="18" charset="0"/>
                  <a:ea typeface="宋体" panose="02010600030101010101" pitchFamily="2" charset="-122"/>
                  <a:cs typeface="+mn-cs"/>
                </a:rPr>
                <a:t>j</a:t>
              </a:r>
              <a:endParaRPr kumimoji="0" lang="en-US" altLang="zh-CN" sz="2400" kern="0" cap="none" spc="0" normalizeH="0" baseline="0" noProof="0">
                <a:solidFill>
                  <a:sysClr val="windowText" lastClr="000000"/>
                </a:solidFill>
                <a:latin typeface="Times New Roman" panose="02020603050405020304" pitchFamily="18" charset="0"/>
                <a:ea typeface="宋体" panose="02010600030101010101" pitchFamily="2" charset="-122"/>
                <a:cs typeface="+mn-cs"/>
              </a:endParaRPr>
            </a:p>
          </p:txBody>
        </p:sp>
      </p:grpSp>
      <p:grpSp>
        <p:nvGrpSpPr>
          <p:cNvPr id="62" name="组合 61"/>
          <p:cNvGrpSpPr/>
          <p:nvPr/>
        </p:nvGrpSpPr>
        <p:grpSpPr>
          <a:xfrm>
            <a:off x="4872355" y="3963988"/>
            <a:ext cx="136525" cy="561975"/>
            <a:chOff x="2419350" y="5531320"/>
            <a:chExt cx="136426" cy="561976"/>
          </a:xfrm>
        </p:grpSpPr>
        <p:sp>
          <p:nvSpPr>
            <p:cNvPr id="63" name="Line 19"/>
            <p:cNvSpPr>
              <a:spLocks noChangeShapeType="1"/>
            </p:cNvSpPr>
            <p:nvPr/>
          </p:nvSpPr>
          <p:spPr bwMode="auto">
            <a:xfrm>
              <a:off x="2419350" y="5531320"/>
              <a:ext cx="0" cy="561976"/>
            </a:xfrm>
            <a:prstGeom prst="line">
              <a:avLst/>
            </a:prstGeom>
            <a:noFill/>
            <a:ln w="19050">
              <a:solidFill>
                <a:srgbClr val="CC00CC"/>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68" name="Line 19"/>
            <p:cNvSpPr>
              <a:spLocks noChangeShapeType="1"/>
            </p:cNvSpPr>
            <p:nvPr/>
          </p:nvSpPr>
          <p:spPr bwMode="auto">
            <a:xfrm>
              <a:off x="2555776" y="5531320"/>
              <a:ext cx="0" cy="561976"/>
            </a:xfrm>
            <a:prstGeom prst="line">
              <a:avLst/>
            </a:prstGeom>
            <a:noFill/>
            <a:ln w="19050">
              <a:solidFill>
                <a:srgbClr val="CC00CC"/>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69" name="组合 68"/>
          <p:cNvGrpSpPr/>
          <p:nvPr/>
        </p:nvGrpSpPr>
        <p:grpSpPr>
          <a:xfrm>
            <a:off x="5220018" y="2740025"/>
            <a:ext cx="228600" cy="639763"/>
            <a:chOff x="1127125" y="1916113"/>
            <a:chExt cx="228600" cy="639762"/>
          </a:xfrm>
        </p:grpSpPr>
        <p:sp>
          <p:nvSpPr>
            <p:cNvPr id="70" name="Line 20"/>
            <p:cNvSpPr>
              <a:spLocks noChangeShapeType="1"/>
            </p:cNvSpPr>
            <p:nvPr/>
          </p:nvSpPr>
          <p:spPr bwMode="auto">
            <a:xfrm>
              <a:off x="1352550" y="2016126"/>
              <a:ext cx="0" cy="539749"/>
            </a:xfrm>
            <a:prstGeom prst="line">
              <a:avLst/>
            </a:prstGeom>
            <a:noFill/>
            <a:ln w="28575">
              <a:solidFill>
                <a:srgbClr val="00808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71" name="Text Box 21"/>
            <p:cNvSpPr txBox="1">
              <a:spLocks noChangeArrowheads="1"/>
            </p:cNvSpPr>
            <p:nvPr/>
          </p:nvSpPr>
          <p:spPr bwMode="auto">
            <a:xfrm>
              <a:off x="1127125" y="1916113"/>
              <a:ext cx="228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R="0" defTabSz="914400" fontAlgn="auto">
                <a:spcBef>
                  <a:spcPct val="50000"/>
                </a:spcBef>
                <a:spcAft>
                  <a:spcPts val="0"/>
                </a:spcAft>
                <a:buClrTx/>
                <a:buSzTx/>
                <a:buFontTx/>
                <a:buNone/>
                <a:defRPr/>
              </a:pPr>
              <a:r>
                <a:rPr kumimoji="0" lang="en-US" altLang="zh-CN" sz="2400" kern="0" cap="none" spc="0" normalizeH="0" baseline="0" noProof="0" dirty="0">
                  <a:solidFill>
                    <a:sysClr val="windowText" lastClr="000000"/>
                  </a:solidFill>
                  <a:latin typeface="Times New Roman" panose="02020603050405020304" pitchFamily="18" charset="0"/>
                  <a:ea typeface="宋体" panose="02010600030101010101" pitchFamily="2" charset="-122"/>
                  <a:cs typeface="+mn-cs"/>
                </a:rPr>
                <a:t>i</a:t>
              </a:r>
              <a:endParaRPr kumimoji="0" lang="en-US" altLang="zh-CN" sz="2400" kern="0" cap="none" spc="0" normalizeH="0" baseline="0" noProof="0" dirty="0">
                <a:solidFill>
                  <a:sysClr val="windowText" lastClr="000000"/>
                </a:solidFill>
                <a:latin typeface="Times New Roman" panose="02020603050405020304" pitchFamily="18" charset="0"/>
                <a:ea typeface="宋体" panose="02010600030101010101" pitchFamily="2" charset="-122"/>
                <a:cs typeface="+mn-cs"/>
              </a:endParaRPr>
            </a:p>
          </p:txBody>
        </p:sp>
      </p:grpSp>
      <p:grpSp>
        <p:nvGrpSpPr>
          <p:cNvPr id="72" name="组合 71"/>
          <p:cNvGrpSpPr/>
          <p:nvPr/>
        </p:nvGrpSpPr>
        <p:grpSpPr>
          <a:xfrm>
            <a:off x="5200968" y="5073650"/>
            <a:ext cx="228600" cy="704850"/>
            <a:chOff x="1143000" y="4279900"/>
            <a:chExt cx="228600" cy="704850"/>
          </a:xfrm>
        </p:grpSpPr>
        <p:sp>
          <p:nvSpPr>
            <p:cNvPr id="73" name="Line 22"/>
            <p:cNvSpPr>
              <a:spLocks noChangeShapeType="1"/>
            </p:cNvSpPr>
            <p:nvPr/>
          </p:nvSpPr>
          <p:spPr bwMode="auto">
            <a:xfrm flipV="1">
              <a:off x="1371600" y="4279900"/>
              <a:ext cx="0" cy="539750"/>
            </a:xfrm>
            <a:prstGeom prst="line">
              <a:avLst/>
            </a:prstGeom>
            <a:noFill/>
            <a:ln w="28575">
              <a:solidFill>
                <a:srgbClr val="00808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74" name="Text Box 23"/>
            <p:cNvSpPr txBox="1">
              <a:spLocks noChangeArrowheads="1"/>
            </p:cNvSpPr>
            <p:nvPr/>
          </p:nvSpPr>
          <p:spPr bwMode="auto">
            <a:xfrm>
              <a:off x="1143000" y="4527550"/>
              <a:ext cx="22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R="0" defTabSz="914400" fontAlgn="auto">
                <a:spcBef>
                  <a:spcPct val="50000"/>
                </a:spcBef>
                <a:spcAft>
                  <a:spcPts val="0"/>
                </a:spcAft>
                <a:buClrTx/>
                <a:buSzTx/>
                <a:buFontTx/>
                <a:buNone/>
                <a:defRPr/>
              </a:pPr>
              <a:r>
                <a:rPr kumimoji="0" lang="en-US" altLang="zh-CN" sz="2400" kern="0" cap="none" spc="0" normalizeH="0" baseline="0" noProof="0">
                  <a:solidFill>
                    <a:sysClr val="windowText" lastClr="000000"/>
                  </a:solidFill>
                  <a:latin typeface="Times New Roman" panose="02020603050405020304" pitchFamily="18" charset="0"/>
                  <a:ea typeface="宋体" panose="02010600030101010101" pitchFamily="2" charset="-122"/>
                  <a:cs typeface="+mn-cs"/>
                </a:rPr>
                <a:t>j</a:t>
              </a:r>
              <a:endParaRPr kumimoji="0" lang="en-US" altLang="zh-CN" sz="2400" kern="0" cap="none" spc="0" normalizeH="0" baseline="0" noProof="0">
                <a:solidFill>
                  <a:sysClr val="windowText" lastClr="000000"/>
                </a:solidFill>
                <a:latin typeface="Times New Roman" panose="02020603050405020304" pitchFamily="18" charset="0"/>
                <a:ea typeface="宋体" panose="02010600030101010101" pitchFamily="2" charset="-122"/>
                <a:cs typeface="+mn-cs"/>
              </a:endParaRPr>
            </a:p>
          </p:txBody>
        </p:sp>
      </p:grpSp>
      <p:grpSp>
        <p:nvGrpSpPr>
          <p:cNvPr id="76" name="组合 75"/>
          <p:cNvGrpSpPr/>
          <p:nvPr/>
        </p:nvGrpSpPr>
        <p:grpSpPr>
          <a:xfrm>
            <a:off x="5345430" y="3959225"/>
            <a:ext cx="136525" cy="561975"/>
            <a:chOff x="2419350" y="5531320"/>
            <a:chExt cx="136426" cy="561976"/>
          </a:xfrm>
        </p:grpSpPr>
        <p:sp>
          <p:nvSpPr>
            <p:cNvPr id="77" name="Line 19"/>
            <p:cNvSpPr>
              <a:spLocks noChangeShapeType="1"/>
            </p:cNvSpPr>
            <p:nvPr/>
          </p:nvSpPr>
          <p:spPr bwMode="auto">
            <a:xfrm>
              <a:off x="2419350" y="5531320"/>
              <a:ext cx="0" cy="561976"/>
            </a:xfrm>
            <a:prstGeom prst="line">
              <a:avLst/>
            </a:prstGeom>
            <a:noFill/>
            <a:ln w="19050">
              <a:solidFill>
                <a:srgbClr val="CC00CC"/>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78" name="Line 19"/>
            <p:cNvSpPr>
              <a:spLocks noChangeShapeType="1"/>
            </p:cNvSpPr>
            <p:nvPr/>
          </p:nvSpPr>
          <p:spPr bwMode="auto">
            <a:xfrm>
              <a:off x="2555776" y="5531320"/>
              <a:ext cx="0" cy="561976"/>
            </a:xfrm>
            <a:prstGeom prst="line">
              <a:avLst/>
            </a:prstGeom>
            <a:noFill/>
            <a:ln w="19050">
              <a:solidFill>
                <a:srgbClr val="CC00CC"/>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79" name="组合 78"/>
          <p:cNvGrpSpPr/>
          <p:nvPr/>
        </p:nvGrpSpPr>
        <p:grpSpPr>
          <a:xfrm>
            <a:off x="5716905" y="2744788"/>
            <a:ext cx="228600" cy="639762"/>
            <a:chOff x="1127125" y="1916113"/>
            <a:chExt cx="228600" cy="639762"/>
          </a:xfrm>
        </p:grpSpPr>
        <p:sp>
          <p:nvSpPr>
            <p:cNvPr id="90" name="Line 20"/>
            <p:cNvSpPr>
              <a:spLocks noChangeShapeType="1"/>
            </p:cNvSpPr>
            <p:nvPr/>
          </p:nvSpPr>
          <p:spPr bwMode="auto">
            <a:xfrm>
              <a:off x="1352550" y="2016125"/>
              <a:ext cx="0" cy="539750"/>
            </a:xfrm>
            <a:prstGeom prst="line">
              <a:avLst/>
            </a:prstGeom>
            <a:noFill/>
            <a:ln w="28575">
              <a:solidFill>
                <a:srgbClr val="00808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91" name="Text Box 21"/>
            <p:cNvSpPr txBox="1">
              <a:spLocks noChangeArrowheads="1"/>
            </p:cNvSpPr>
            <p:nvPr/>
          </p:nvSpPr>
          <p:spPr bwMode="auto">
            <a:xfrm>
              <a:off x="1127125" y="1916113"/>
              <a:ext cx="22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R="0" defTabSz="914400" fontAlgn="auto">
                <a:spcBef>
                  <a:spcPct val="50000"/>
                </a:spcBef>
                <a:spcAft>
                  <a:spcPts val="0"/>
                </a:spcAft>
                <a:buClrTx/>
                <a:buSzTx/>
                <a:buFontTx/>
                <a:buNone/>
                <a:defRPr/>
              </a:pPr>
              <a:r>
                <a:rPr kumimoji="0" lang="en-US" altLang="zh-CN" sz="2400" kern="0" cap="none" spc="0" normalizeH="0" baseline="0" noProof="0" dirty="0">
                  <a:solidFill>
                    <a:sysClr val="windowText" lastClr="000000"/>
                  </a:solidFill>
                  <a:latin typeface="Times New Roman" panose="02020603050405020304" pitchFamily="18" charset="0"/>
                  <a:ea typeface="宋体" panose="02010600030101010101" pitchFamily="2" charset="-122"/>
                  <a:cs typeface="+mn-cs"/>
                </a:rPr>
                <a:t>i</a:t>
              </a:r>
              <a:endParaRPr kumimoji="0" lang="en-US" altLang="zh-CN" sz="2400" kern="0" cap="none" spc="0" normalizeH="0" baseline="0" noProof="0" dirty="0">
                <a:solidFill>
                  <a:sysClr val="windowText" lastClr="000000"/>
                </a:solidFill>
                <a:latin typeface="Times New Roman" panose="02020603050405020304" pitchFamily="18" charset="0"/>
                <a:ea typeface="宋体" panose="02010600030101010101" pitchFamily="2" charset="-122"/>
                <a:cs typeface="+mn-cs"/>
              </a:endParaRPr>
            </a:p>
          </p:txBody>
        </p:sp>
      </p:grpSp>
      <p:grpSp>
        <p:nvGrpSpPr>
          <p:cNvPr id="92" name="组合 91"/>
          <p:cNvGrpSpPr/>
          <p:nvPr/>
        </p:nvGrpSpPr>
        <p:grpSpPr>
          <a:xfrm>
            <a:off x="5705793" y="5073650"/>
            <a:ext cx="228600" cy="704850"/>
            <a:chOff x="1143000" y="4279900"/>
            <a:chExt cx="228600" cy="704850"/>
          </a:xfrm>
        </p:grpSpPr>
        <p:sp>
          <p:nvSpPr>
            <p:cNvPr id="93" name="Line 22"/>
            <p:cNvSpPr>
              <a:spLocks noChangeShapeType="1"/>
            </p:cNvSpPr>
            <p:nvPr/>
          </p:nvSpPr>
          <p:spPr bwMode="auto">
            <a:xfrm flipV="1">
              <a:off x="1371600" y="4279900"/>
              <a:ext cx="0" cy="539750"/>
            </a:xfrm>
            <a:prstGeom prst="line">
              <a:avLst/>
            </a:prstGeom>
            <a:noFill/>
            <a:ln w="28575">
              <a:solidFill>
                <a:srgbClr val="00808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94" name="Text Box 23"/>
            <p:cNvSpPr txBox="1">
              <a:spLocks noChangeArrowheads="1"/>
            </p:cNvSpPr>
            <p:nvPr/>
          </p:nvSpPr>
          <p:spPr bwMode="auto">
            <a:xfrm>
              <a:off x="1143000" y="4527550"/>
              <a:ext cx="22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R="0" defTabSz="914400" fontAlgn="auto">
                <a:spcBef>
                  <a:spcPct val="50000"/>
                </a:spcBef>
                <a:spcAft>
                  <a:spcPts val="0"/>
                </a:spcAft>
                <a:buClrTx/>
                <a:buSzTx/>
                <a:buFontTx/>
                <a:buNone/>
                <a:defRPr/>
              </a:pPr>
              <a:r>
                <a:rPr kumimoji="0" lang="en-US" altLang="zh-CN" sz="2400" kern="0" cap="none" spc="0" normalizeH="0" baseline="0" noProof="0">
                  <a:solidFill>
                    <a:sysClr val="windowText" lastClr="000000"/>
                  </a:solidFill>
                  <a:latin typeface="Times New Roman" panose="02020603050405020304" pitchFamily="18" charset="0"/>
                  <a:ea typeface="宋体" panose="02010600030101010101" pitchFamily="2" charset="-122"/>
                  <a:cs typeface="+mn-cs"/>
                </a:rPr>
                <a:t>j</a:t>
              </a:r>
              <a:endParaRPr kumimoji="0" lang="en-US" altLang="zh-CN" sz="2400" kern="0" cap="none" spc="0" normalizeH="0" baseline="0" noProof="0">
                <a:solidFill>
                  <a:sysClr val="windowText" lastClr="000000"/>
                </a:solidFill>
                <a:latin typeface="Times New Roman" panose="02020603050405020304" pitchFamily="18"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barn(outHorizontal)">
                                      <p:cBhvr>
                                        <p:cTn id="7" dur="500"/>
                                        <p:tgtEl>
                                          <p:spTgt spid="1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1" fill="hold" nodeType="clickEffect">
                                  <p:stCondLst>
                                    <p:cond delay="0"/>
                                  </p:stCondLst>
                                  <p:childTnLst>
                                    <p:animEffect transition="out" filter="wipe(up)">
                                      <p:cBhvr>
                                        <p:cTn id="11" dur="500"/>
                                        <p:tgtEl>
                                          <p:spTgt spid="88"/>
                                        </p:tgtEl>
                                      </p:cBhvr>
                                    </p:animEffect>
                                    <p:set>
                                      <p:cBhvr>
                                        <p:cTn id="12" dur="1" fill="hold">
                                          <p:stCondLst>
                                            <p:cond delay="499"/>
                                          </p:stCondLst>
                                        </p:cTn>
                                        <p:tgtEl>
                                          <p:spTgt spid="88"/>
                                        </p:tgtEl>
                                        <p:attrNameLst>
                                          <p:attrName>style.visibility</p:attrName>
                                        </p:attrNameLst>
                                      </p:cBhvr>
                                      <p:to>
                                        <p:strVal val="hidden"/>
                                      </p:to>
                                    </p:set>
                                  </p:childTnLst>
                                </p:cTn>
                              </p:par>
                              <p:par>
                                <p:cTn id="13" presetID="22" presetClass="exit" presetSubtype="4" fill="hold" nodeType="withEffect">
                                  <p:stCondLst>
                                    <p:cond delay="0"/>
                                  </p:stCondLst>
                                  <p:childTnLst>
                                    <p:animEffect transition="out" filter="wipe(down)">
                                      <p:cBhvr>
                                        <p:cTn id="14" dur="500"/>
                                        <p:tgtEl>
                                          <p:spTgt spid="89"/>
                                        </p:tgtEl>
                                      </p:cBhvr>
                                    </p:animEffect>
                                    <p:set>
                                      <p:cBhvr>
                                        <p:cTn id="15" dur="1" fill="hold">
                                          <p:stCondLst>
                                            <p:cond delay="499"/>
                                          </p:stCondLst>
                                        </p:cTn>
                                        <p:tgtEl>
                                          <p:spTgt spid="89"/>
                                        </p:tgtEl>
                                        <p:attrNameLst>
                                          <p:attrName>style.visibility</p:attrName>
                                        </p:attrNameLst>
                                      </p:cBhvr>
                                      <p:to>
                                        <p:strVal val="hidden"/>
                                      </p:to>
                                    </p:se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125"/>
                                        </p:tgtEl>
                                        <p:attrNameLst>
                                          <p:attrName>style.visibility</p:attrName>
                                        </p:attrNameLst>
                                      </p:cBhvr>
                                      <p:to>
                                        <p:strVal val="visible"/>
                                      </p:to>
                                    </p:set>
                                    <p:animEffect transition="in" filter="wipe(up)">
                                      <p:cBhvr>
                                        <p:cTn id="19" dur="500"/>
                                        <p:tgtEl>
                                          <p:spTgt spid="125"/>
                                        </p:tgtEl>
                                      </p:cBhvr>
                                    </p:animEffect>
                                  </p:childTnLst>
                                </p:cTn>
                              </p:par>
                              <p:par>
                                <p:cTn id="20" presetID="22" presetClass="entr" presetSubtype="4" fill="hold" nodeType="withEffect">
                                  <p:stCondLst>
                                    <p:cond delay="0"/>
                                  </p:stCondLst>
                                  <p:childTnLst>
                                    <p:set>
                                      <p:cBhvr>
                                        <p:cTn id="21" dur="1" fill="hold">
                                          <p:stCondLst>
                                            <p:cond delay="0"/>
                                          </p:stCondLst>
                                        </p:cTn>
                                        <p:tgtEl>
                                          <p:spTgt spid="128"/>
                                        </p:tgtEl>
                                        <p:attrNameLst>
                                          <p:attrName>style.visibility</p:attrName>
                                        </p:attrNameLst>
                                      </p:cBhvr>
                                      <p:to>
                                        <p:strVal val="visible"/>
                                      </p:to>
                                    </p:set>
                                    <p:animEffect transition="in" filter="wipe(down)">
                                      <p:cBhvr>
                                        <p:cTn id="22" dur="500"/>
                                        <p:tgtEl>
                                          <p:spTgt spid="128"/>
                                        </p:tgtEl>
                                      </p:cBhvr>
                                    </p:animEffect>
                                  </p:childTnLst>
                                </p:cTn>
                              </p:par>
                            </p:childTnLst>
                          </p:cTn>
                        </p:par>
                        <p:par>
                          <p:cTn id="23" fill="hold">
                            <p:stCondLst>
                              <p:cond delay="1000"/>
                            </p:stCondLst>
                            <p:childTnLst>
                              <p:par>
                                <p:cTn id="24" presetID="16" presetClass="entr" presetSubtype="42" fill="hold" nodeType="afterEffect">
                                  <p:stCondLst>
                                    <p:cond delay="0"/>
                                  </p:stCondLst>
                                  <p:childTnLst>
                                    <p:set>
                                      <p:cBhvr>
                                        <p:cTn id="25" dur="1" fill="hold">
                                          <p:stCondLst>
                                            <p:cond delay="0"/>
                                          </p:stCondLst>
                                        </p:cTn>
                                        <p:tgtEl>
                                          <p:spTgt spid="131"/>
                                        </p:tgtEl>
                                        <p:attrNameLst>
                                          <p:attrName>style.visibility</p:attrName>
                                        </p:attrNameLst>
                                      </p:cBhvr>
                                      <p:to>
                                        <p:strVal val="visible"/>
                                      </p:to>
                                    </p:set>
                                    <p:animEffect transition="in" filter="barn(outHorizontal)">
                                      <p:cBhvr>
                                        <p:cTn id="26" dur="500"/>
                                        <p:tgtEl>
                                          <p:spTgt spid="13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xit" presetSubtype="1" fill="hold" nodeType="clickEffect">
                                  <p:stCondLst>
                                    <p:cond delay="0"/>
                                  </p:stCondLst>
                                  <p:childTnLst>
                                    <p:animEffect transition="out" filter="wipe(up)">
                                      <p:cBhvr>
                                        <p:cTn id="30" dur="500"/>
                                        <p:tgtEl>
                                          <p:spTgt spid="125"/>
                                        </p:tgtEl>
                                      </p:cBhvr>
                                    </p:animEffect>
                                    <p:set>
                                      <p:cBhvr>
                                        <p:cTn id="31" dur="1" fill="hold">
                                          <p:stCondLst>
                                            <p:cond delay="499"/>
                                          </p:stCondLst>
                                        </p:cTn>
                                        <p:tgtEl>
                                          <p:spTgt spid="125"/>
                                        </p:tgtEl>
                                        <p:attrNameLst>
                                          <p:attrName>style.visibility</p:attrName>
                                        </p:attrNameLst>
                                      </p:cBhvr>
                                      <p:to>
                                        <p:strVal val="hidden"/>
                                      </p:to>
                                    </p:set>
                                  </p:childTnLst>
                                </p:cTn>
                              </p:par>
                              <p:par>
                                <p:cTn id="32" presetID="22" presetClass="exit" presetSubtype="4" fill="hold" nodeType="withEffect">
                                  <p:stCondLst>
                                    <p:cond delay="0"/>
                                  </p:stCondLst>
                                  <p:childTnLst>
                                    <p:animEffect transition="out" filter="wipe(down)">
                                      <p:cBhvr>
                                        <p:cTn id="33" dur="500"/>
                                        <p:tgtEl>
                                          <p:spTgt spid="128"/>
                                        </p:tgtEl>
                                      </p:cBhvr>
                                    </p:animEffect>
                                    <p:set>
                                      <p:cBhvr>
                                        <p:cTn id="34" dur="1" fill="hold">
                                          <p:stCondLst>
                                            <p:cond delay="499"/>
                                          </p:stCondLst>
                                        </p:cTn>
                                        <p:tgtEl>
                                          <p:spTgt spid="128"/>
                                        </p:tgtEl>
                                        <p:attrNameLst>
                                          <p:attrName>style.visibility</p:attrName>
                                        </p:attrNameLst>
                                      </p:cBhvr>
                                      <p:to>
                                        <p:strVal val="hidden"/>
                                      </p:to>
                                    </p:set>
                                  </p:childTnLst>
                                </p:cTn>
                              </p:par>
                            </p:childTnLst>
                          </p:cTn>
                        </p:par>
                        <p:par>
                          <p:cTn id="35" fill="hold">
                            <p:stCondLst>
                              <p:cond delay="500"/>
                            </p:stCondLst>
                            <p:childTnLst>
                              <p:par>
                                <p:cTn id="36" presetID="22" presetClass="entr" presetSubtype="1" fill="hold" nodeType="afterEffect">
                                  <p:stCondLst>
                                    <p:cond delay="0"/>
                                  </p:stCondLst>
                                  <p:childTnLst>
                                    <p:set>
                                      <p:cBhvr>
                                        <p:cTn id="37" dur="1" fill="hold">
                                          <p:stCondLst>
                                            <p:cond delay="0"/>
                                          </p:stCondLst>
                                        </p:cTn>
                                        <p:tgtEl>
                                          <p:spTgt spid="134"/>
                                        </p:tgtEl>
                                        <p:attrNameLst>
                                          <p:attrName>style.visibility</p:attrName>
                                        </p:attrNameLst>
                                      </p:cBhvr>
                                      <p:to>
                                        <p:strVal val="visible"/>
                                      </p:to>
                                    </p:set>
                                    <p:animEffect transition="in" filter="wipe(up)">
                                      <p:cBhvr>
                                        <p:cTn id="38" dur="500"/>
                                        <p:tgtEl>
                                          <p:spTgt spid="134"/>
                                        </p:tgtEl>
                                      </p:cBhvr>
                                    </p:animEffect>
                                  </p:childTnLst>
                                </p:cTn>
                              </p:par>
                              <p:par>
                                <p:cTn id="39" presetID="22" presetClass="entr" presetSubtype="4" fill="hold" nodeType="withEffect">
                                  <p:stCondLst>
                                    <p:cond delay="0"/>
                                  </p:stCondLst>
                                  <p:childTnLst>
                                    <p:set>
                                      <p:cBhvr>
                                        <p:cTn id="40" dur="1" fill="hold">
                                          <p:stCondLst>
                                            <p:cond delay="0"/>
                                          </p:stCondLst>
                                        </p:cTn>
                                        <p:tgtEl>
                                          <p:spTgt spid="137"/>
                                        </p:tgtEl>
                                        <p:attrNameLst>
                                          <p:attrName>style.visibility</p:attrName>
                                        </p:attrNameLst>
                                      </p:cBhvr>
                                      <p:to>
                                        <p:strVal val="visible"/>
                                      </p:to>
                                    </p:set>
                                    <p:animEffect transition="in" filter="wipe(down)">
                                      <p:cBhvr>
                                        <p:cTn id="41" dur="500"/>
                                        <p:tgtEl>
                                          <p:spTgt spid="137"/>
                                        </p:tgtEl>
                                      </p:cBhvr>
                                    </p:animEffect>
                                  </p:childTnLst>
                                </p:cTn>
                              </p:par>
                            </p:childTnLst>
                          </p:cTn>
                        </p:par>
                        <p:par>
                          <p:cTn id="42" fill="hold">
                            <p:stCondLst>
                              <p:cond delay="1000"/>
                            </p:stCondLst>
                            <p:childTnLst>
                              <p:par>
                                <p:cTn id="43" presetID="16" presetClass="entr" presetSubtype="42" fill="hold" nodeType="after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barn(outHorizontal)">
                                      <p:cBhvr>
                                        <p:cTn id="45" dur="500"/>
                                        <p:tgtEl>
                                          <p:spTgt spid="6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1" fill="hold" nodeType="clickEffect">
                                  <p:stCondLst>
                                    <p:cond delay="0"/>
                                  </p:stCondLst>
                                  <p:childTnLst>
                                    <p:animEffect transition="out" filter="wipe(up)">
                                      <p:cBhvr>
                                        <p:cTn id="49" dur="500"/>
                                        <p:tgtEl>
                                          <p:spTgt spid="134"/>
                                        </p:tgtEl>
                                      </p:cBhvr>
                                    </p:animEffect>
                                    <p:set>
                                      <p:cBhvr>
                                        <p:cTn id="50" dur="1" fill="hold">
                                          <p:stCondLst>
                                            <p:cond delay="499"/>
                                          </p:stCondLst>
                                        </p:cTn>
                                        <p:tgtEl>
                                          <p:spTgt spid="134"/>
                                        </p:tgtEl>
                                        <p:attrNameLst>
                                          <p:attrName>style.visibility</p:attrName>
                                        </p:attrNameLst>
                                      </p:cBhvr>
                                      <p:to>
                                        <p:strVal val="hidden"/>
                                      </p:to>
                                    </p:set>
                                  </p:childTnLst>
                                </p:cTn>
                              </p:par>
                              <p:par>
                                <p:cTn id="51" presetID="22" presetClass="exit" presetSubtype="4" fill="hold" nodeType="withEffect">
                                  <p:stCondLst>
                                    <p:cond delay="0"/>
                                  </p:stCondLst>
                                  <p:childTnLst>
                                    <p:animEffect transition="out" filter="wipe(down)">
                                      <p:cBhvr>
                                        <p:cTn id="52" dur="500"/>
                                        <p:tgtEl>
                                          <p:spTgt spid="137"/>
                                        </p:tgtEl>
                                      </p:cBhvr>
                                    </p:animEffect>
                                    <p:set>
                                      <p:cBhvr>
                                        <p:cTn id="53" dur="1" fill="hold">
                                          <p:stCondLst>
                                            <p:cond delay="499"/>
                                          </p:stCondLst>
                                        </p:cTn>
                                        <p:tgtEl>
                                          <p:spTgt spid="137"/>
                                        </p:tgtEl>
                                        <p:attrNameLst>
                                          <p:attrName>style.visibility</p:attrName>
                                        </p:attrNameLst>
                                      </p:cBhvr>
                                      <p:to>
                                        <p:strVal val="hidden"/>
                                      </p:to>
                                    </p:set>
                                  </p:childTnLst>
                                </p:cTn>
                              </p:par>
                            </p:childTnLst>
                          </p:cTn>
                        </p:par>
                        <p:par>
                          <p:cTn id="54" fill="hold">
                            <p:stCondLst>
                              <p:cond delay="500"/>
                            </p:stCondLst>
                            <p:childTnLst>
                              <p:par>
                                <p:cTn id="55" presetID="22" presetClass="entr" presetSubtype="1" fill="hold" nodeType="after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wipe(up)">
                                      <p:cBhvr>
                                        <p:cTn id="57" dur="500"/>
                                        <p:tgtEl>
                                          <p:spTgt spid="69"/>
                                        </p:tgtEl>
                                      </p:cBhvr>
                                    </p:animEffect>
                                  </p:childTnLst>
                                </p:cTn>
                              </p:par>
                              <p:par>
                                <p:cTn id="58" presetID="22" presetClass="entr" presetSubtype="4" fill="hold" nodeType="withEffect">
                                  <p:stCondLst>
                                    <p:cond delay="0"/>
                                  </p:stCondLst>
                                  <p:childTnLst>
                                    <p:set>
                                      <p:cBhvr>
                                        <p:cTn id="59" dur="1" fill="hold">
                                          <p:stCondLst>
                                            <p:cond delay="0"/>
                                          </p:stCondLst>
                                        </p:cTn>
                                        <p:tgtEl>
                                          <p:spTgt spid="72"/>
                                        </p:tgtEl>
                                        <p:attrNameLst>
                                          <p:attrName>style.visibility</p:attrName>
                                        </p:attrNameLst>
                                      </p:cBhvr>
                                      <p:to>
                                        <p:strVal val="visible"/>
                                      </p:to>
                                    </p:set>
                                    <p:animEffect transition="in" filter="wipe(down)">
                                      <p:cBhvr>
                                        <p:cTn id="60" dur="500"/>
                                        <p:tgtEl>
                                          <p:spTgt spid="72"/>
                                        </p:tgtEl>
                                      </p:cBhvr>
                                    </p:animEffect>
                                  </p:childTnLst>
                                </p:cTn>
                              </p:par>
                            </p:childTnLst>
                          </p:cTn>
                        </p:par>
                        <p:par>
                          <p:cTn id="61" fill="hold">
                            <p:stCondLst>
                              <p:cond delay="1000"/>
                            </p:stCondLst>
                            <p:childTnLst>
                              <p:par>
                                <p:cTn id="62" presetID="16" presetClass="entr" presetSubtype="42" fill="hold" nodeType="afterEffect">
                                  <p:stCondLst>
                                    <p:cond delay="0"/>
                                  </p:stCondLst>
                                  <p:childTnLst>
                                    <p:set>
                                      <p:cBhvr>
                                        <p:cTn id="63" dur="1" fill="hold">
                                          <p:stCondLst>
                                            <p:cond delay="0"/>
                                          </p:stCondLst>
                                        </p:cTn>
                                        <p:tgtEl>
                                          <p:spTgt spid="76"/>
                                        </p:tgtEl>
                                        <p:attrNameLst>
                                          <p:attrName>style.visibility</p:attrName>
                                        </p:attrNameLst>
                                      </p:cBhvr>
                                      <p:to>
                                        <p:strVal val="visible"/>
                                      </p:to>
                                    </p:set>
                                    <p:animEffect transition="in" filter="barn(outHorizontal)">
                                      <p:cBhvr>
                                        <p:cTn id="64" dur="500"/>
                                        <p:tgtEl>
                                          <p:spTgt spid="7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xit" presetSubtype="1" fill="hold" nodeType="clickEffect">
                                  <p:stCondLst>
                                    <p:cond delay="0"/>
                                  </p:stCondLst>
                                  <p:childTnLst>
                                    <p:animEffect transition="out" filter="wipe(up)">
                                      <p:cBhvr>
                                        <p:cTn id="68" dur="500"/>
                                        <p:tgtEl>
                                          <p:spTgt spid="69"/>
                                        </p:tgtEl>
                                      </p:cBhvr>
                                    </p:animEffect>
                                    <p:set>
                                      <p:cBhvr>
                                        <p:cTn id="69" dur="1" fill="hold">
                                          <p:stCondLst>
                                            <p:cond delay="499"/>
                                          </p:stCondLst>
                                        </p:cTn>
                                        <p:tgtEl>
                                          <p:spTgt spid="69"/>
                                        </p:tgtEl>
                                        <p:attrNameLst>
                                          <p:attrName>style.visibility</p:attrName>
                                        </p:attrNameLst>
                                      </p:cBhvr>
                                      <p:to>
                                        <p:strVal val="hidden"/>
                                      </p:to>
                                    </p:set>
                                  </p:childTnLst>
                                </p:cTn>
                              </p:par>
                              <p:par>
                                <p:cTn id="70" presetID="22" presetClass="exit" presetSubtype="4" fill="hold" nodeType="withEffect">
                                  <p:stCondLst>
                                    <p:cond delay="0"/>
                                  </p:stCondLst>
                                  <p:childTnLst>
                                    <p:animEffect transition="out" filter="wipe(down)">
                                      <p:cBhvr>
                                        <p:cTn id="71" dur="500"/>
                                        <p:tgtEl>
                                          <p:spTgt spid="72"/>
                                        </p:tgtEl>
                                      </p:cBhvr>
                                    </p:animEffect>
                                    <p:set>
                                      <p:cBhvr>
                                        <p:cTn id="72" dur="1" fill="hold">
                                          <p:stCondLst>
                                            <p:cond delay="499"/>
                                          </p:stCondLst>
                                        </p:cTn>
                                        <p:tgtEl>
                                          <p:spTgt spid="72"/>
                                        </p:tgtEl>
                                        <p:attrNameLst>
                                          <p:attrName>style.visibility</p:attrName>
                                        </p:attrNameLst>
                                      </p:cBhvr>
                                      <p:to>
                                        <p:strVal val="hidden"/>
                                      </p:to>
                                    </p:set>
                                  </p:childTnLst>
                                </p:cTn>
                              </p:par>
                            </p:childTnLst>
                          </p:cTn>
                        </p:par>
                        <p:par>
                          <p:cTn id="73" fill="hold">
                            <p:stCondLst>
                              <p:cond delay="500"/>
                            </p:stCondLst>
                            <p:childTnLst>
                              <p:par>
                                <p:cTn id="74" presetID="22" presetClass="entr" presetSubtype="1" fill="hold" nodeType="afterEffect">
                                  <p:stCondLst>
                                    <p:cond delay="0"/>
                                  </p:stCondLst>
                                  <p:childTnLst>
                                    <p:set>
                                      <p:cBhvr>
                                        <p:cTn id="75" dur="1" fill="hold">
                                          <p:stCondLst>
                                            <p:cond delay="0"/>
                                          </p:stCondLst>
                                        </p:cTn>
                                        <p:tgtEl>
                                          <p:spTgt spid="79"/>
                                        </p:tgtEl>
                                        <p:attrNameLst>
                                          <p:attrName>style.visibility</p:attrName>
                                        </p:attrNameLst>
                                      </p:cBhvr>
                                      <p:to>
                                        <p:strVal val="visible"/>
                                      </p:to>
                                    </p:set>
                                    <p:animEffect transition="in" filter="wipe(up)">
                                      <p:cBhvr>
                                        <p:cTn id="76" dur="500"/>
                                        <p:tgtEl>
                                          <p:spTgt spid="79"/>
                                        </p:tgtEl>
                                      </p:cBhvr>
                                    </p:animEffect>
                                  </p:childTnLst>
                                </p:cTn>
                              </p:par>
                              <p:par>
                                <p:cTn id="77" presetID="22" presetClass="entr" presetSubtype="4" fill="hold" nodeType="withEffect">
                                  <p:stCondLst>
                                    <p:cond delay="0"/>
                                  </p:stCondLst>
                                  <p:childTnLst>
                                    <p:set>
                                      <p:cBhvr>
                                        <p:cTn id="78" dur="1" fill="hold">
                                          <p:stCondLst>
                                            <p:cond delay="0"/>
                                          </p:stCondLst>
                                        </p:cTn>
                                        <p:tgtEl>
                                          <p:spTgt spid="92"/>
                                        </p:tgtEl>
                                        <p:attrNameLst>
                                          <p:attrName>style.visibility</p:attrName>
                                        </p:attrNameLst>
                                      </p:cBhvr>
                                      <p:to>
                                        <p:strVal val="visible"/>
                                      </p:to>
                                    </p:set>
                                    <p:animEffect transition="in" filter="wipe(down)">
                                      <p:cBhvr>
                                        <p:cTn id="79" dur="500"/>
                                        <p:tgtEl>
                                          <p:spTgt spid="92"/>
                                        </p:tgtEl>
                                      </p:cBhvr>
                                    </p:animEffect>
                                  </p:childTnLst>
                                </p:cTn>
                              </p:par>
                            </p:childTnLst>
                          </p:cTn>
                        </p:par>
                      </p:childTnLst>
                    </p:cTn>
                  </p:par>
                  <p:par>
                    <p:cTn id="80" fill="hold">
                      <p:stCondLst>
                        <p:cond delay="indefinite"/>
                      </p:stCondLst>
                      <p:childTnLst>
                        <p:par>
                          <p:cTn id="81" fill="hold">
                            <p:stCondLst>
                              <p:cond delay="0"/>
                            </p:stCondLst>
                            <p:childTnLst>
                              <p:par>
                                <p:cTn id="82" presetID="16" presetClass="entr" presetSubtype="42" fill="hold" nodeType="clickEffect">
                                  <p:stCondLst>
                                    <p:cond delay="0"/>
                                  </p:stCondLst>
                                  <p:childTnLst>
                                    <p:set>
                                      <p:cBhvr>
                                        <p:cTn id="83" dur="1" fill="hold">
                                          <p:stCondLst>
                                            <p:cond delay="0"/>
                                          </p:stCondLst>
                                        </p:cTn>
                                        <p:tgtEl>
                                          <p:spTgt spid="75"/>
                                        </p:tgtEl>
                                        <p:attrNameLst>
                                          <p:attrName>style.visibility</p:attrName>
                                        </p:attrNameLst>
                                      </p:cBhvr>
                                      <p:to>
                                        <p:strVal val="visible"/>
                                      </p:to>
                                    </p:set>
                                    <p:animEffect transition="in" filter="barn(outHorizontal)">
                                      <p:cBhvr>
                                        <p:cTn id="84" dur="500"/>
                                        <p:tgtEl>
                                          <p:spTgt spid="75"/>
                                        </p:tgtEl>
                                      </p:cBhvr>
                                    </p:animEffect>
                                  </p:childTnLst>
                                </p:cTn>
                              </p:par>
                            </p:childTnLst>
                          </p:cTn>
                        </p:par>
                      </p:childTnLst>
                    </p:cTn>
                  </p:par>
                  <p:par>
                    <p:cTn id="85" fill="hold">
                      <p:stCondLst>
                        <p:cond delay="indefinite"/>
                      </p:stCondLst>
                      <p:childTnLst>
                        <p:par>
                          <p:cTn id="86" fill="hold">
                            <p:stCondLst>
                              <p:cond delay="0"/>
                            </p:stCondLst>
                            <p:childTnLst>
                              <p:par>
                                <p:cTn id="87" presetID="16" presetClass="entr" presetSubtype="21" fill="hold" grpId="0" nodeType="clickEffect">
                                  <p:stCondLst>
                                    <p:cond delay="0"/>
                                  </p:stCondLst>
                                  <p:childTnLst>
                                    <p:set>
                                      <p:cBhvr>
                                        <p:cTn id="88" dur="1" fill="hold">
                                          <p:stCondLst>
                                            <p:cond delay="0"/>
                                          </p:stCondLst>
                                        </p:cTn>
                                        <p:tgtEl>
                                          <p:spTgt spid="61"/>
                                        </p:tgtEl>
                                        <p:attrNameLst>
                                          <p:attrName>style.visibility</p:attrName>
                                        </p:attrNameLst>
                                      </p:cBhvr>
                                      <p:to>
                                        <p:strVal val="visible"/>
                                      </p:to>
                                    </p:set>
                                    <p:animEffect transition="in" filter="barn(inVertical)">
                                      <p:cBhvr>
                                        <p:cTn id="89"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963736" y="1600200"/>
            <a:ext cx="9956800" cy="4873752"/>
          </a:xfrm>
        </p:spPr>
        <p:txBody>
          <a:bodyPr/>
          <a:lstStyle/>
          <a:p>
            <a:pPr>
              <a:buNone/>
            </a:pPr>
            <a:r>
              <a:rPr lang="zh-CN" altLang="en-US" b="1" dirty="0">
                <a:solidFill>
                  <a:srgbClr val="0000FF"/>
                </a:solidFill>
              </a:rPr>
              <a:t>线性表、栈与队的异同点</a:t>
            </a:r>
            <a:endParaRPr lang="zh-CN" altLang="en-US" b="1" dirty="0">
              <a:solidFill>
                <a:srgbClr val="0000FF"/>
              </a:solidFill>
            </a:endParaRPr>
          </a:p>
          <a:p>
            <a:pPr>
              <a:buNone/>
            </a:pPr>
            <a:r>
              <a:rPr lang="zh-CN" altLang="en-US" b="1" dirty="0">
                <a:solidFill>
                  <a:srgbClr val="0000FF"/>
                </a:solidFill>
              </a:rPr>
              <a:t>相同点：</a:t>
            </a:r>
            <a:endParaRPr lang="en-US" altLang="zh-CN" b="1" dirty="0">
              <a:solidFill>
                <a:srgbClr val="0000FF"/>
              </a:solidFill>
            </a:endParaRPr>
          </a:p>
          <a:p>
            <a:pPr>
              <a:buNone/>
            </a:pPr>
            <a:r>
              <a:rPr lang="en-US" altLang="zh-CN" b="1" dirty="0">
                <a:solidFill>
                  <a:srgbClr val="0000FF"/>
                </a:solidFill>
                <a:ea typeface="楷体_GB2312" pitchFamily="49" charset="-122"/>
              </a:rPr>
              <a:t>        </a:t>
            </a:r>
            <a:r>
              <a:rPr lang="zh-CN" altLang="en-US" b="1" dirty="0">
                <a:ea typeface="楷体_GB2312" pitchFamily="49" charset="-122"/>
              </a:rPr>
              <a:t>逻辑结构相同，都是线性的；都可以用顺序存储或链表存储；栈</a:t>
            </a:r>
            <a:endParaRPr lang="en-US" altLang="zh-CN" b="1" dirty="0">
              <a:ea typeface="楷体_GB2312" pitchFamily="49" charset="-122"/>
            </a:endParaRPr>
          </a:p>
          <a:p>
            <a:pPr>
              <a:buNone/>
            </a:pPr>
            <a:r>
              <a:rPr lang="zh-CN" altLang="en-US" b="1" dirty="0">
                <a:ea typeface="楷体_GB2312" pitchFamily="49" charset="-122"/>
              </a:rPr>
              <a:t>和队列是两种特殊的线性表，即</a:t>
            </a:r>
            <a:r>
              <a:rPr lang="zh-CN" altLang="en-US" b="1" dirty="0">
                <a:solidFill>
                  <a:srgbClr val="0000FF"/>
                </a:solidFill>
                <a:ea typeface="楷体_GB2312" pitchFamily="49" charset="-122"/>
              </a:rPr>
              <a:t>受限的线性表</a:t>
            </a:r>
            <a:r>
              <a:rPr lang="zh-CN" altLang="en-US" b="1" dirty="0">
                <a:ea typeface="楷体_GB2312" pitchFamily="49" charset="-122"/>
              </a:rPr>
              <a:t>（只是对插入、删除运算</a:t>
            </a:r>
            <a:endParaRPr lang="zh-CN" altLang="en-US" b="1" dirty="0">
              <a:ea typeface="楷体_GB2312" pitchFamily="49" charset="-122"/>
            </a:endParaRPr>
          </a:p>
          <a:p>
            <a:pPr>
              <a:buNone/>
            </a:pPr>
            <a:r>
              <a:rPr lang="zh-CN" altLang="en-US" b="1" dirty="0">
                <a:ea typeface="楷体_GB2312" pitchFamily="49" charset="-122"/>
              </a:rPr>
              <a:t>加以限制）。</a:t>
            </a:r>
            <a:endParaRPr lang="zh-CN" altLang="en-US" b="1" dirty="0">
              <a:ea typeface="楷体_GB2312" pitchFamily="49" charset="-122"/>
            </a:endParaRPr>
          </a:p>
          <a:p>
            <a:pPr>
              <a:buNone/>
            </a:pPr>
            <a:r>
              <a:rPr lang="zh-CN" altLang="en-US" b="1" dirty="0">
                <a:solidFill>
                  <a:srgbClr val="0000FF"/>
                </a:solidFill>
              </a:rPr>
              <a:t>不同点：</a:t>
            </a:r>
            <a:endParaRPr lang="zh-CN" altLang="en-US" b="1" dirty="0">
              <a:solidFill>
                <a:srgbClr val="0000FF"/>
              </a:solidFill>
            </a:endParaRPr>
          </a:p>
          <a:p>
            <a:pPr>
              <a:buNone/>
            </a:pPr>
            <a:r>
              <a:rPr lang="zh-CN" altLang="en-US" b="1" dirty="0">
                <a:latin typeface="楷体_GB2312" pitchFamily="49" charset="-122"/>
                <a:ea typeface="楷体_GB2312" pitchFamily="49" charset="-122"/>
              </a:rPr>
              <a:t>① 运算规则不同，线性表为随机存取，而栈是只允许在一端进行插入</a:t>
            </a:r>
            <a:endParaRPr lang="en-US" altLang="zh-CN" b="1" dirty="0">
              <a:latin typeface="楷体_GB2312" pitchFamily="49" charset="-122"/>
              <a:ea typeface="楷体_GB2312" pitchFamily="49" charset="-122"/>
            </a:endParaRPr>
          </a:p>
          <a:p>
            <a:pPr>
              <a:buNone/>
            </a:pPr>
            <a:r>
              <a:rPr lang="zh-CN" altLang="en-US" b="1" dirty="0">
                <a:latin typeface="楷体_GB2312" pitchFamily="49" charset="-122"/>
                <a:ea typeface="楷体_GB2312" pitchFamily="49" charset="-122"/>
              </a:rPr>
              <a:t>和删除运算，因而是后进先出表</a:t>
            </a:r>
            <a:r>
              <a:rPr lang="en-US" altLang="zh-CN" b="1" dirty="0">
                <a:latin typeface="楷体_GB2312" pitchFamily="49" charset="-122"/>
                <a:ea typeface="楷体_GB2312" pitchFamily="49" charset="-122"/>
              </a:rPr>
              <a:t>LIFO</a:t>
            </a:r>
            <a:r>
              <a:rPr lang="zh-CN" altLang="en-US" b="1" dirty="0">
                <a:latin typeface="楷体_GB2312" pitchFamily="49" charset="-122"/>
                <a:ea typeface="楷体_GB2312" pitchFamily="49" charset="-122"/>
              </a:rPr>
              <a:t>；队列是只允许在一端进行插、</a:t>
            </a:r>
            <a:endParaRPr lang="en-US" altLang="zh-CN" b="1" dirty="0">
              <a:latin typeface="楷体_GB2312" pitchFamily="49" charset="-122"/>
              <a:ea typeface="楷体_GB2312" pitchFamily="49" charset="-122"/>
            </a:endParaRPr>
          </a:p>
          <a:p>
            <a:pPr>
              <a:buNone/>
            </a:pPr>
            <a:r>
              <a:rPr lang="zh-CN" altLang="en-US" b="1" dirty="0">
                <a:latin typeface="楷体_GB2312" pitchFamily="49" charset="-122"/>
                <a:ea typeface="楷体_GB2312" pitchFamily="49" charset="-122"/>
              </a:rPr>
              <a:t>另一端进行删除运算，因而是先进先出表</a:t>
            </a:r>
            <a:r>
              <a:rPr lang="en-US" altLang="zh-CN" b="1" dirty="0">
                <a:latin typeface="楷体_GB2312" pitchFamily="49" charset="-122"/>
                <a:ea typeface="楷体_GB2312" pitchFamily="49" charset="-122"/>
              </a:rPr>
              <a:t>FIFO</a:t>
            </a:r>
            <a:r>
              <a:rPr lang="zh-CN" altLang="en-US" b="1" dirty="0">
                <a:latin typeface="楷体_GB2312" pitchFamily="49" charset="-122"/>
                <a:ea typeface="楷体_GB2312" pitchFamily="49" charset="-122"/>
              </a:rPr>
              <a:t>。</a:t>
            </a:r>
            <a:endParaRPr lang="zh-CN" altLang="en-US" b="1" dirty="0">
              <a:latin typeface="楷体_GB2312" pitchFamily="49" charset="-122"/>
              <a:ea typeface="楷体_GB2312" pitchFamily="49" charset="-122"/>
            </a:endParaRPr>
          </a:p>
          <a:p>
            <a:pPr>
              <a:buNone/>
            </a:pPr>
            <a:r>
              <a:rPr lang="zh-CN" altLang="en-US" b="1" dirty="0">
                <a:latin typeface="楷体_GB2312" pitchFamily="49" charset="-122"/>
                <a:ea typeface="楷体_GB2312" pitchFamily="49" charset="-122"/>
              </a:rPr>
              <a:t>② 用途不同，线性表比较通用；栈用于函数调用、递归和简化设计等；</a:t>
            </a:r>
            <a:endParaRPr lang="zh-CN" altLang="en-US" b="1" dirty="0">
              <a:latin typeface="楷体_GB2312" pitchFamily="49" charset="-122"/>
              <a:ea typeface="楷体_GB2312" pitchFamily="49" charset="-122"/>
            </a:endParaRPr>
          </a:p>
          <a:p>
            <a:pPr>
              <a:buNone/>
            </a:pPr>
            <a:r>
              <a:rPr lang="zh-CN" altLang="en-US" b="1" dirty="0">
                <a:latin typeface="楷体_GB2312" pitchFamily="49" charset="-122"/>
                <a:ea typeface="楷体_GB2312" pitchFamily="49" charset="-122"/>
              </a:rPr>
              <a:t>队列用于离散事件模拟、多道作业处理和简化设计等。</a:t>
            </a:r>
            <a:endParaRPr lang="zh-CN" altLang="en-US" b="1" dirty="0">
              <a:latin typeface="楷体_GB2312" pitchFamily="49" charset="-122"/>
              <a:ea typeface="楷体_GB2312" pitchFamily="49" charset="-122"/>
            </a:endParaRPr>
          </a:p>
          <a:p>
            <a:endParaRPr lang="zh-CN" altLang="en-US" dirty="0"/>
          </a:p>
        </p:txBody>
      </p:sp>
      <p:sp>
        <p:nvSpPr>
          <p:cNvPr id="4" name="标题 1"/>
          <p:cNvSpPr>
            <a:spLocks noGrp="1"/>
          </p:cNvSpPr>
          <p:nvPr>
            <p:ph type="title"/>
          </p:nvPr>
        </p:nvSpPr>
        <p:spPr>
          <a:xfrm>
            <a:off x="609600" y="274638"/>
            <a:ext cx="9956800" cy="1143000"/>
          </a:xfrm>
        </p:spPr>
        <p:txBody>
          <a:bodyPr/>
          <a:lstStyle/>
          <a:p>
            <a:r>
              <a:rPr lang="zh-CN" altLang="en-US" dirty="0">
                <a:latin typeface="Arial Black" panose="020B0A04020102020204" pitchFamily="34" charset="0"/>
                <a:ea typeface="微软雅黑" panose="020B0503020204020204" pitchFamily="34" charset="-122"/>
                <a:sym typeface="+mn-ea"/>
              </a:rPr>
              <a:t>上章知识回顾要点</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ChangeArrowheads="1"/>
          </p:cNvSpPr>
          <p:nvPr/>
        </p:nvSpPr>
        <p:spPr bwMode="auto">
          <a:xfrm>
            <a:off x="1981200" y="765810"/>
            <a:ext cx="8831580"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0000"/>
              </a:lnSpc>
              <a:spcBef>
                <a:spcPct val="0"/>
              </a:spcBef>
              <a:spcAft>
                <a:spcPct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5</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altLang="en-US"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串的模式匹配算法</a:t>
            </a: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——BF</a:t>
            </a:r>
            <a:r>
              <a:rPr kumimoji="0" lang="zh-CN" altLang="en-US"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算法</a:t>
            </a:r>
            <a:endPar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a:p>
            <a:pPr marL="0" marR="0" lvl="0" indent="0" algn="l" defTabSz="914400" rtl="0" eaLnBrk="0" fontAlgn="base" latinLnBrk="0" hangingPunct="0">
              <a:lnSpc>
                <a:spcPct val="120000"/>
              </a:lnSpc>
              <a:spcBef>
                <a:spcPct val="0"/>
              </a:spcBef>
              <a:spcAft>
                <a:spcPct val="0"/>
              </a:spcAft>
              <a:buClr>
                <a:srgbClr val="FF3300"/>
              </a:buClr>
              <a:buSzTx/>
              <a:defRPr/>
            </a:pPr>
            <a:r>
              <a:rPr lang="zh-CN" altLang="en-US" b="1" dirty="0" smtClean="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       </a:t>
            </a:r>
            <a:endParaRPr kumimoji="0" lang="zh-CN" altLang="zh-CN" b="1" i="0" u="none" strike="noStrike" kern="1200" cap="none" spc="0" normalizeH="0" baseline="0" noProof="0" dirty="0" smtClean="0">
              <a:ln>
                <a:noFill/>
              </a:ln>
              <a:solidFill>
                <a:srgbClr val="0000CC"/>
              </a:solidFill>
              <a:effectLst/>
              <a:uLnTx/>
              <a:uFillTx/>
              <a:latin typeface="华文楷体" panose="02010600040101010101" pitchFamily="2" charset="-122"/>
              <a:ea typeface="华文楷体" panose="02010600040101010101" pitchFamily="2" charset="-122"/>
              <a:cs typeface="+mn-cs"/>
            </a:endParaRPr>
          </a:p>
          <a:p>
            <a:pPr marL="457200" marR="0" lvl="1" indent="0" algn="l" defTabSz="914400" rtl="0" eaLnBrk="0" fontAlgn="base" latinLnBrk="0" hangingPunct="0">
              <a:lnSpc>
                <a:spcPct val="120000"/>
              </a:lnSpc>
              <a:spcBef>
                <a:spcPct val="0"/>
              </a:spcBef>
              <a:spcAft>
                <a:spcPct val="0"/>
              </a:spcAft>
              <a:buClrTx/>
              <a:buSzTx/>
              <a:buFontTx/>
              <a:buNone/>
              <a:defRPr/>
            </a:pPr>
            <a:endParaRPr kumimoji="0" lang="zh-CN" altLang="zh-CN"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
        <p:nvSpPr>
          <p:cNvPr id="3" name="标题 5"/>
          <p:cNvSpPr txBox="1"/>
          <p:nvPr/>
        </p:nvSpPr>
        <p:spPr>
          <a:xfrm>
            <a:off x="1981200" y="160338"/>
            <a:ext cx="7467600" cy="561975"/>
          </a:xfrm>
          <a:prstGeom prst="rect">
            <a:avLst/>
          </a:prstGeom>
        </p:spPr>
        <p:txBody>
          <a:bodyPr anchor="b">
            <a:normAutofit fontScale="97500" lnSpcReduction="1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4.2  </a:t>
            </a:r>
            <a:r>
              <a:rPr lang="zh-CN" altLang="en-US" b="1" dirty="0"/>
              <a:t>串</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的类型定义、存储结构及其运算</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Text Box 2"/>
          <p:cNvSpPr txBox="1"/>
          <p:nvPr/>
        </p:nvSpPr>
        <p:spPr>
          <a:xfrm>
            <a:off x="1975168" y="1627823"/>
            <a:ext cx="8153400" cy="521970"/>
          </a:xfrm>
          <a:prstGeom prst="rect">
            <a:avLst/>
          </a:prstGeom>
          <a:noFill/>
          <a:ln w="28575">
            <a:noFill/>
          </a:ln>
        </p:spPr>
        <p:txBody>
          <a:bodyPr>
            <a:spAutoFit/>
          </a:bodyPr>
          <a:p>
            <a:pPr algn="just" eaLnBrk="0" hangingPunct="0">
              <a:spcBef>
                <a:spcPct val="50000"/>
              </a:spcBef>
            </a:pPr>
            <a:r>
              <a:rPr lang="zh-CN" altLang="en-US" sz="2800" b="1" dirty="0">
                <a:solidFill>
                  <a:srgbClr val="000000"/>
                </a:solidFill>
                <a:latin typeface="Times New Roman" panose="02020603050405020304" pitchFamily="18" charset="0"/>
              </a:rPr>
              <a:t>例：主串</a:t>
            </a:r>
            <a:r>
              <a:rPr lang="en-US" altLang="zh-CN" sz="2800" b="1" dirty="0">
                <a:solidFill>
                  <a:srgbClr val="000000"/>
                </a:solidFill>
                <a:latin typeface="Times New Roman" panose="02020603050405020304" pitchFamily="18" charset="0"/>
              </a:rPr>
              <a:t>S="ababcabcacbab"，</a:t>
            </a:r>
            <a:r>
              <a:rPr lang="zh-CN" altLang="en-US" sz="2800" b="1" dirty="0">
                <a:solidFill>
                  <a:srgbClr val="000000"/>
                </a:solidFill>
                <a:latin typeface="Times New Roman" panose="02020603050405020304" pitchFamily="18" charset="0"/>
              </a:rPr>
              <a:t>模式</a:t>
            </a:r>
            <a:r>
              <a:rPr lang="en-US" altLang="zh-CN" sz="2800" b="1" dirty="0">
                <a:solidFill>
                  <a:srgbClr val="000000"/>
                </a:solidFill>
                <a:latin typeface="Times New Roman" panose="02020603050405020304" pitchFamily="18" charset="0"/>
              </a:rPr>
              <a:t>T="abcac"</a:t>
            </a:r>
            <a:endParaRPr lang="zh-CN" altLang="en-US" sz="2800" b="1" dirty="0">
              <a:solidFill>
                <a:srgbClr val="000000"/>
              </a:solidFill>
              <a:latin typeface="Times New Roman" panose="02020603050405020304" pitchFamily="18" charset="0"/>
              <a:ea typeface="隶书" panose="02010509060101010101" pitchFamily="49" charset="-122"/>
            </a:endParaRPr>
          </a:p>
        </p:txBody>
      </p:sp>
      <p:grpSp>
        <p:nvGrpSpPr>
          <p:cNvPr id="49156" name="Group 3"/>
          <p:cNvGrpSpPr/>
          <p:nvPr/>
        </p:nvGrpSpPr>
        <p:grpSpPr>
          <a:xfrm>
            <a:off x="2672080" y="3395663"/>
            <a:ext cx="6638925" cy="560387"/>
            <a:chOff x="720" y="2333"/>
            <a:chExt cx="4182" cy="353"/>
          </a:xfrm>
        </p:grpSpPr>
        <p:sp>
          <p:nvSpPr>
            <p:cNvPr id="48" name="Rectangle 4"/>
            <p:cNvSpPr>
              <a:spLocks noChangeArrowheads="1"/>
            </p:cNvSpPr>
            <p:nvPr/>
          </p:nvSpPr>
          <p:spPr bwMode="auto">
            <a:xfrm>
              <a:off x="720" y="2333"/>
              <a:ext cx="4182" cy="353"/>
            </a:xfrm>
            <a:prstGeom prst="rect">
              <a:avLst/>
            </a:prstGeom>
            <a:gradFill rotWithShape="1">
              <a:gsLst>
                <a:gs pos="0">
                  <a:srgbClr val="CCFFFF"/>
                </a:gs>
                <a:gs pos="50000">
                  <a:srgbClr val="CCFFFF">
                    <a:gamma/>
                    <a:tint val="12549"/>
                    <a:invGamma/>
                  </a:srgbClr>
                </a:gs>
                <a:gs pos="100000">
                  <a:srgbClr val="CCFFFF"/>
                </a:gs>
              </a:gsLst>
              <a:lin ang="5400000" scaled="1"/>
            </a:gradFill>
            <a:ln w="285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just" defTabSz="914400" rtl="0" eaLnBrk="0" fontAlgn="auto" latinLnBrk="0" hangingPunct="0">
                <a:lnSpc>
                  <a:spcPct val="100000"/>
                </a:lnSpc>
                <a:spcBef>
                  <a:spcPts val="0"/>
                </a:spcBef>
                <a:spcAft>
                  <a:spcPts val="0"/>
                </a:spcAft>
                <a:buClrTx/>
                <a:buSzTx/>
                <a:buFontTx/>
                <a:buNone/>
                <a:defRPr/>
              </a:pPr>
              <a:r>
                <a:rPr kumimoji="0" lang="en-US" altLang="zh-CN" sz="3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rPr>
                <a:t>a   b   a   b   c   a   b   c   a   c   b   a   b</a:t>
              </a:r>
              <a:endParaRPr kumimoji="0" lang="en-US" altLang="zh-CN" sz="3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49" name="Line 5"/>
            <p:cNvSpPr>
              <a:spLocks noChangeShapeType="1"/>
            </p:cNvSpPr>
            <p:nvPr/>
          </p:nvSpPr>
          <p:spPr bwMode="auto">
            <a:xfrm>
              <a:off x="1030"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0" name="Line 6"/>
            <p:cNvSpPr>
              <a:spLocks noChangeShapeType="1"/>
            </p:cNvSpPr>
            <p:nvPr/>
          </p:nvSpPr>
          <p:spPr bwMode="auto">
            <a:xfrm>
              <a:off x="1365"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1" name="Line 7"/>
            <p:cNvSpPr>
              <a:spLocks noChangeShapeType="1"/>
            </p:cNvSpPr>
            <p:nvPr/>
          </p:nvSpPr>
          <p:spPr bwMode="auto">
            <a:xfrm>
              <a:off x="1682"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2" name="Line 8"/>
            <p:cNvSpPr>
              <a:spLocks noChangeShapeType="1"/>
            </p:cNvSpPr>
            <p:nvPr/>
          </p:nvSpPr>
          <p:spPr bwMode="auto">
            <a:xfrm>
              <a:off x="2017"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3" name="Line 9"/>
            <p:cNvSpPr>
              <a:spLocks noChangeShapeType="1"/>
            </p:cNvSpPr>
            <p:nvPr/>
          </p:nvSpPr>
          <p:spPr bwMode="auto">
            <a:xfrm>
              <a:off x="2327"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4" name="Line 10"/>
            <p:cNvSpPr>
              <a:spLocks noChangeShapeType="1"/>
            </p:cNvSpPr>
            <p:nvPr/>
          </p:nvSpPr>
          <p:spPr bwMode="auto">
            <a:xfrm>
              <a:off x="2638"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5" name="Line 11"/>
            <p:cNvSpPr>
              <a:spLocks noChangeShapeType="1"/>
            </p:cNvSpPr>
            <p:nvPr/>
          </p:nvSpPr>
          <p:spPr bwMode="auto">
            <a:xfrm>
              <a:off x="2964"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6" name="Line 12"/>
            <p:cNvSpPr>
              <a:spLocks noChangeShapeType="1"/>
            </p:cNvSpPr>
            <p:nvPr/>
          </p:nvSpPr>
          <p:spPr bwMode="auto">
            <a:xfrm>
              <a:off x="3281"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7" name="Line 13"/>
            <p:cNvSpPr>
              <a:spLocks noChangeShapeType="1"/>
            </p:cNvSpPr>
            <p:nvPr/>
          </p:nvSpPr>
          <p:spPr bwMode="auto">
            <a:xfrm>
              <a:off x="3591"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8" name="Line 14"/>
            <p:cNvSpPr>
              <a:spLocks noChangeShapeType="1"/>
            </p:cNvSpPr>
            <p:nvPr/>
          </p:nvSpPr>
          <p:spPr bwMode="auto">
            <a:xfrm>
              <a:off x="3910"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9" name="Line 15"/>
            <p:cNvSpPr>
              <a:spLocks noChangeShapeType="1"/>
            </p:cNvSpPr>
            <p:nvPr/>
          </p:nvSpPr>
          <p:spPr bwMode="auto">
            <a:xfrm>
              <a:off x="4230"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60" name="Line 16"/>
            <p:cNvSpPr>
              <a:spLocks noChangeShapeType="1"/>
            </p:cNvSpPr>
            <p:nvPr/>
          </p:nvSpPr>
          <p:spPr bwMode="auto">
            <a:xfrm>
              <a:off x="4556"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p:nvSpPr>
          <p:cNvPr id="61" name="Text Box 17"/>
          <p:cNvSpPr txBox="1"/>
          <p:nvPr/>
        </p:nvSpPr>
        <p:spPr>
          <a:xfrm>
            <a:off x="7665085" y="4565968"/>
            <a:ext cx="3381375" cy="2030095"/>
          </a:xfrm>
          <a:prstGeom prst="rect">
            <a:avLst/>
          </a:prstGeom>
          <a:noFill/>
          <a:ln w="9525">
            <a:noFill/>
          </a:ln>
        </p:spPr>
        <p:txBody>
          <a:bodyPr>
            <a:spAutoFit/>
          </a:bodyPr>
          <a:p>
            <a:pPr algn="l">
              <a:lnSpc>
                <a:spcPct val="150000"/>
              </a:lnSpc>
            </a:pPr>
            <a:r>
              <a:rPr lang="en-US" altLang="zh-CN" sz="2800" b="1" dirty="0">
                <a:solidFill>
                  <a:srgbClr val="0000FF"/>
                </a:solidFill>
                <a:latin typeface="Times New Roman" panose="02020603050405020304" pitchFamily="18" charset="0"/>
              </a:rPr>
              <a:t>i=4，j=1</a:t>
            </a:r>
            <a:r>
              <a:rPr lang="zh-CN" altLang="en-US" sz="2800" b="1" dirty="0">
                <a:solidFill>
                  <a:srgbClr val="0000FF"/>
                </a:solidFill>
                <a:latin typeface="Times New Roman" panose="02020603050405020304" pitchFamily="18" charset="0"/>
              </a:rPr>
              <a:t>失败；</a:t>
            </a:r>
            <a:endParaRPr lang="zh-CN" altLang="en-US" sz="2800" b="1" dirty="0">
              <a:solidFill>
                <a:srgbClr val="0000FF"/>
              </a:solidFill>
              <a:latin typeface="Times New Roman" panose="02020603050405020304" pitchFamily="18" charset="0"/>
            </a:endParaRPr>
          </a:p>
          <a:p>
            <a:pPr algn="l">
              <a:lnSpc>
                <a:spcPct val="150000"/>
              </a:lnSpc>
            </a:pPr>
            <a:r>
              <a:rPr lang="en-US" altLang="zh-CN" sz="2800" b="1" dirty="0">
                <a:solidFill>
                  <a:srgbClr val="0000FF"/>
                </a:solidFill>
                <a:latin typeface="Times New Roman" panose="02020603050405020304" pitchFamily="18" charset="0"/>
              </a:rPr>
              <a:t>i</a:t>
            </a:r>
            <a:r>
              <a:rPr lang="zh-CN" altLang="en-US" sz="2800" b="1" dirty="0">
                <a:solidFill>
                  <a:srgbClr val="0000FF"/>
                </a:solidFill>
                <a:latin typeface="Times New Roman" panose="02020603050405020304" pitchFamily="18" charset="0"/>
              </a:rPr>
              <a:t>回溯到（</a:t>
            </a:r>
            <a:r>
              <a:rPr lang="en-US" altLang="zh-CN" sz="2800" b="1" dirty="0">
                <a:solidFill>
                  <a:srgbClr val="0000FF"/>
                </a:solidFill>
                <a:latin typeface="Times New Roman" panose="02020603050405020304" pitchFamily="18" charset="0"/>
              </a:rPr>
              <a:t>i-j+2</a:t>
            </a:r>
            <a:r>
              <a:rPr lang="zh-CN" altLang="en-US" sz="2800" b="1" dirty="0">
                <a:solidFill>
                  <a:srgbClr val="0000FF"/>
                </a:solidFill>
                <a:latin typeface="Times New Roman" panose="02020603050405020304" pitchFamily="18" charset="0"/>
              </a:rPr>
              <a:t>）</a:t>
            </a:r>
            <a:r>
              <a:rPr lang="en-US" altLang="zh-CN" sz="2800" b="1" dirty="0">
                <a:solidFill>
                  <a:srgbClr val="0000FF"/>
                </a:solidFill>
                <a:latin typeface="Times New Roman" panose="02020603050405020304" pitchFamily="18" charset="0"/>
              </a:rPr>
              <a:t>=5</a:t>
            </a:r>
            <a:r>
              <a:rPr lang="zh-CN" altLang="en-US" sz="2800" b="1" dirty="0">
                <a:solidFill>
                  <a:srgbClr val="0000FF"/>
                </a:solidFill>
                <a:latin typeface="Times New Roman" panose="02020603050405020304" pitchFamily="18" charset="0"/>
              </a:rPr>
              <a:t>，</a:t>
            </a:r>
            <a:r>
              <a:rPr lang="en-US" altLang="zh-CN" sz="2800" b="1" dirty="0">
                <a:solidFill>
                  <a:srgbClr val="0000FF"/>
                </a:solidFill>
                <a:latin typeface="Times New Roman" panose="02020603050405020304" pitchFamily="18" charset="0"/>
              </a:rPr>
              <a:t>j</a:t>
            </a:r>
            <a:r>
              <a:rPr lang="zh-CN" altLang="en-US" sz="2800" b="1" dirty="0">
                <a:solidFill>
                  <a:srgbClr val="0000FF"/>
                </a:solidFill>
                <a:latin typeface="Times New Roman" panose="02020603050405020304" pitchFamily="18" charset="0"/>
              </a:rPr>
              <a:t>回溯到1</a:t>
            </a:r>
            <a:endParaRPr lang="zh-CN" altLang="en-US" sz="2800" b="1" dirty="0">
              <a:solidFill>
                <a:srgbClr val="0000FF"/>
              </a:solidFill>
              <a:latin typeface="Times New Roman" panose="02020603050405020304" pitchFamily="18" charset="0"/>
            </a:endParaRPr>
          </a:p>
        </p:txBody>
      </p:sp>
      <p:grpSp>
        <p:nvGrpSpPr>
          <p:cNvPr id="75" name="Group 31"/>
          <p:cNvGrpSpPr/>
          <p:nvPr/>
        </p:nvGrpSpPr>
        <p:grpSpPr>
          <a:xfrm>
            <a:off x="4381818" y="3965575"/>
            <a:ext cx="257175" cy="561975"/>
            <a:chOff x="1370" y="2273"/>
            <a:chExt cx="162" cy="354"/>
          </a:xfrm>
        </p:grpSpPr>
        <p:sp>
          <p:nvSpPr>
            <p:cNvPr id="80" name="Line 32"/>
            <p:cNvSpPr>
              <a:spLocks noChangeShapeType="1"/>
            </p:cNvSpPr>
            <p:nvPr/>
          </p:nvSpPr>
          <p:spPr bwMode="auto">
            <a:xfrm>
              <a:off x="1447" y="2273"/>
              <a:ext cx="0" cy="354"/>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81" name="Freeform 33"/>
            <p:cNvSpPr/>
            <p:nvPr/>
          </p:nvSpPr>
          <p:spPr bwMode="auto">
            <a:xfrm>
              <a:off x="1370" y="2416"/>
              <a:ext cx="162" cy="102"/>
            </a:xfrm>
            <a:custGeom>
              <a:avLst/>
              <a:gdLst>
                <a:gd name="T0" fmla="*/ 0 w 157"/>
                <a:gd name="T1" fmla="*/ 0 h 90"/>
                <a:gd name="T2" fmla="*/ 157 w 157"/>
                <a:gd name="T3" fmla="*/ 90 h 90"/>
              </a:gdLst>
              <a:ahLst/>
              <a:cxnLst>
                <a:cxn ang="0">
                  <a:pos x="T0" y="T1"/>
                </a:cxn>
                <a:cxn ang="0">
                  <a:pos x="T2" y="T3"/>
                </a:cxn>
              </a:cxnLst>
              <a:rect l="0" t="0" r="r" b="b"/>
              <a:pathLst>
                <a:path w="157" h="90">
                  <a:moveTo>
                    <a:pt x="0" y="0"/>
                  </a:moveTo>
                  <a:lnTo>
                    <a:pt x="157" y="90"/>
                  </a:lnTo>
                </a:path>
              </a:pathLst>
            </a:custGeom>
            <a:noFill/>
            <a:ln w="38100" cmpd="sng">
              <a:solidFill>
                <a:srgbClr val="FF33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p:nvSpPr>
          <p:cNvPr id="82" name="Text Box 38"/>
          <p:cNvSpPr txBox="1">
            <a:spLocks noChangeArrowheads="1"/>
          </p:cNvSpPr>
          <p:nvPr/>
        </p:nvSpPr>
        <p:spPr bwMode="auto">
          <a:xfrm>
            <a:off x="1554798" y="3609975"/>
            <a:ext cx="652463" cy="1252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marR="0" defTabSz="914400" fontAlgn="auto">
              <a:lnSpc>
                <a:spcPct val="90000"/>
              </a:lnSpc>
              <a:spcBef>
                <a:spcPts val="0"/>
              </a:spcBef>
              <a:spcAft>
                <a:spcPts val="0"/>
              </a:spcAft>
              <a:buClrTx/>
              <a:buSzTx/>
              <a:buFontTx/>
              <a:buNone/>
              <a:defRPr/>
            </a:pPr>
            <a:r>
              <a:rPr kumimoji="0" lang="zh-CN" altLang="en-US" sz="2800" b="1" kern="0" cap="none" spc="0" normalizeH="0" baseline="0" noProof="0" dirty="0">
                <a:solidFill>
                  <a:srgbClr val="0000FF"/>
                </a:solidFill>
                <a:latin typeface="Times New Roman" panose="02020603050405020304" pitchFamily="18" charset="0"/>
                <a:ea typeface="宋体" panose="02010600030101010101" pitchFamily="2" charset="-122"/>
                <a:cs typeface="+mn-cs"/>
              </a:rPr>
              <a:t>第</a:t>
            </a:r>
            <a:endParaRPr kumimoji="0" lang="zh-CN" altLang="en-US" sz="2800" b="1" kern="0" cap="none" spc="0" normalizeH="0" baseline="0" noProof="0" dirty="0">
              <a:solidFill>
                <a:srgbClr val="0000FF"/>
              </a:solidFill>
              <a:latin typeface="Times New Roman" panose="02020603050405020304" pitchFamily="18" charset="0"/>
              <a:ea typeface="宋体" panose="02010600030101010101" pitchFamily="2" charset="-122"/>
              <a:cs typeface="+mn-cs"/>
            </a:endParaRPr>
          </a:p>
          <a:p>
            <a:pPr marR="0" defTabSz="914400" fontAlgn="auto">
              <a:lnSpc>
                <a:spcPct val="90000"/>
              </a:lnSpc>
              <a:spcBef>
                <a:spcPts val="0"/>
              </a:spcBef>
              <a:spcAft>
                <a:spcPts val="0"/>
              </a:spcAft>
              <a:buClrTx/>
              <a:buSzTx/>
              <a:buFontTx/>
              <a:buNone/>
              <a:defRPr/>
            </a:pPr>
            <a:r>
              <a:rPr kumimoji="0" lang="en-US" altLang="zh-CN" sz="2800" b="1" kern="0" cap="none" spc="0" normalizeH="0" baseline="0" noProof="0" dirty="0">
                <a:solidFill>
                  <a:srgbClr val="0000FF"/>
                </a:solidFill>
                <a:latin typeface="Times New Roman" panose="02020603050405020304" pitchFamily="18" charset="0"/>
                <a:ea typeface="宋体" panose="02010600030101010101" pitchFamily="2" charset="-122"/>
                <a:cs typeface="+mn-cs"/>
              </a:rPr>
              <a:t> 4</a:t>
            </a:r>
            <a:endParaRPr kumimoji="0" lang="en-US" altLang="zh-CN" sz="2800" b="1" kern="0" cap="none" spc="0" normalizeH="0" baseline="0" noProof="0" dirty="0">
              <a:solidFill>
                <a:srgbClr val="0000FF"/>
              </a:solidFill>
              <a:latin typeface="Times New Roman" panose="02020603050405020304" pitchFamily="18" charset="0"/>
              <a:ea typeface="宋体" panose="02010600030101010101" pitchFamily="2" charset="-122"/>
              <a:cs typeface="+mn-cs"/>
            </a:endParaRPr>
          </a:p>
          <a:p>
            <a:pPr marR="0" defTabSz="914400" fontAlgn="auto">
              <a:lnSpc>
                <a:spcPct val="90000"/>
              </a:lnSpc>
              <a:spcBef>
                <a:spcPts val="0"/>
              </a:spcBef>
              <a:spcAft>
                <a:spcPts val="0"/>
              </a:spcAft>
              <a:buClrTx/>
              <a:buSzTx/>
              <a:buFontTx/>
              <a:buNone/>
              <a:defRPr/>
            </a:pPr>
            <a:r>
              <a:rPr kumimoji="0" lang="zh-CN" altLang="en-US" sz="2800" b="1" kern="0" cap="none" spc="0" normalizeH="0" baseline="0" noProof="0" dirty="0">
                <a:solidFill>
                  <a:srgbClr val="0000FF"/>
                </a:solidFill>
                <a:latin typeface="Times New Roman" panose="02020603050405020304" pitchFamily="18" charset="0"/>
                <a:ea typeface="宋体" panose="02010600030101010101" pitchFamily="2" charset="-122"/>
                <a:cs typeface="+mn-cs"/>
              </a:rPr>
              <a:t>趟</a:t>
            </a:r>
            <a:endParaRPr kumimoji="0" lang="zh-CN" altLang="en-US" sz="2800" b="1" kern="0" cap="none" spc="0" normalizeH="0" baseline="0" noProof="0" dirty="0">
              <a:solidFill>
                <a:srgbClr val="0000FF"/>
              </a:solidFill>
              <a:latin typeface="Times New Roman" panose="02020603050405020304" pitchFamily="18" charset="0"/>
              <a:ea typeface="宋体" panose="02010600030101010101" pitchFamily="2" charset="-122"/>
              <a:cs typeface="+mn-cs"/>
            </a:endParaRPr>
          </a:p>
        </p:txBody>
      </p:sp>
      <p:sp>
        <p:nvSpPr>
          <p:cNvPr id="83" name="Rectangle 39"/>
          <p:cNvSpPr>
            <a:spLocks noChangeArrowheads="1"/>
          </p:cNvSpPr>
          <p:nvPr/>
        </p:nvSpPr>
        <p:spPr bwMode="auto">
          <a:xfrm>
            <a:off x="4202430" y="4511675"/>
            <a:ext cx="2524125" cy="560388"/>
          </a:xfrm>
          <a:prstGeom prst="rect">
            <a:avLst/>
          </a:prstGeom>
          <a:gradFill rotWithShape="1">
            <a:gsLst>
              <a:gs pos="0">
                <a:srgbClr val="FFFFCC"/>
              </a:gs>
              <a:gs pos="50000">
                <a:srgbClr val="FFFFCC">
                  <a:gamma/>
                  <a:tint val="0"/>
                  <a:invGamma/>
                </a:srgbClr>
              </a:gs>
              <a:gs pos="100000">
                <a:srgbClr val="FFFFCC"/>
              </a:gs>
            </a:gsLst>
            <a:lin ang="5400000" scaled="1"/>
          </a:gradFill>
          <a:ln w="28575" algn="ctr">
            <a:solidFill>
              <a:srgbClr val="000066"/>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marL="0" marR="0" lvl="0" indent="0" algn="just" defTabSz="914400" rtl="0" eaLnBrk="0" fontAlgn="auto" latinLnBrk="0" hangingPunct="0">
              <a:lnSpc>
                <a:spcPct val="96000"/>
              </a:lnSpc>
              <a:spcBef>
                <a:spcPts val="0"/>
              </a:spcBef>
              <a:spcAft>
                <a:spcPts val="0"/>
              </a:spcAft>
              <a:buClrTx/>
              <a:buSzTx/>
              <a:buFontTx/>
              <a:buNone/>
              <a:defRPr/>
            </a:pPr>
            <a:r>
              <a:rPr kumimoji="0" lang="en-US" altLang="zh-CN" sz="3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rPr>
              <a:t>a   b   c   a   c </a:t>
            </a:r>
            <a:endParaRPr kumimoji="0" lang="en-US" altLang="zh-CN" sz="3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84" name="Line 40"/>
          <p:cNvSpPr>
            <a:spLocks noChangeShapeType="1"/>
          </p:cNvSpPr>
          <p:nvPr/>
        </p:nvSpPr>
        <p:spPr bwMode="auto">
          <a:xfrm>
            <a:off x="4718368" y="4506913"/>
            <a:ext cx="0" cy="560388"/>
          </a:xfrm>
          <a:prstGeom prst="line">
            <a:avLst/>
          </a:prstGeom>
          <a:noFill/>
          <a:ln w="28575">
            <a:solidFill>
              <a:srgbClr val="000066"/>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85" name="Line 41"/>
          <p:cNvSpPr>
            <a:spLocks noChangeShapeType="1"/>
          </p:cNvSpPr>
          <p:nvPr/>
        </p:nvSpPr>
        <p:spPr bwMode="auto">
          <a:xfrm>
            <a:off x="5235893" y="4506913"/>
            <a:ext cx="0" cy="560388"/>
          </a:xfrm>
          <a:prstGeom prst="line">
            <a:avLst/>
          </a:prstGeom>
          <a:noFill/>
          <a:ln w="28575">
            <a:solidFill>
              <a:srgbClr val="000066"/>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86" name="Line 42"/>
          <p:cNvSpPr>
            <a:spLocks noChangeShapeType="1"/>
          </p:cNvSpPr>
          <p:nvPr/>
        </p:nvSpPr>
        <p:spPr bwMode="auto">
          <a:xfrm>
            <a:off x="5743893" y="4502150"/>
            <a:ext cx="0" cy="560388"/>
          </a:xfrm>
          <a:prstGeom prst="line">
            <a:avLst/>
          </a:prstGeom>
          <a:noFill/>
          <a:ln w="28575">
            <a:solidFill>
              <a:srgbClr val="000066"/>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87" name="Line 43"/>
          <p:cNvSpPr>
            <a:spLocks noChangeShapeType="1"/>
          </p:cNvSpPr>
          <p:nvPr/>
        </p:nvSpPr>
        <p:spPr bwMode="auto">
          <a:xfrm>
            <a:off x="6251893" y="4521200"/>
            <a:ext cx="0" cy="560388"/>
          </a:xfrm>
          <a:prstGeom prst="line">
            <a:avLst/>
          </a:prstGeom>
          <a:noFill/>
          <a:ln w="28575">
            <a:solidFill>
              <a:srgbClr val="000066"/>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nvGrpSpPr>
          <p:cNvPr id="49165" name="组合 124"/>
          <p:cNvGrpSpPr/>
          <p:nvPr/>
        </p:nvGrpSpPr>
        <p:grpSpPr>
          <a:xfrm>
            <a:off x="4265930" y="2740025"/>
            <a:ext cx="228600" cy="639763"/>
            <a:chOff x="1127125" y="1916113"/>
            <a:chExt cx="228600" cy="639762"/>
          </a:xfrm>
        </p:grpSpPr>
        <p:sp>
          <p:nvSpPr>
            <p:cNvPr id="126" name="Line 20"/>
            <p:cNvSpPr>
              <a:spLocks noChangeShapeType="1"/>
            </p:cNvSpPr>
            <p:nvPr/>
          </p:nvSpPr>
          <p:spPr bwMode="auto">
            <a:xfrm>
              <a:off x="1352550" y="2016126"/>
              <a:ext cx="0" cy="539749"/>
            </a:xfrm>
            <a:prstGeom prst="line">
              <a:avLst/>
            </a:prstGeom>
            <a:noFill/>
            <a:ln w="28575">
              <a:solidFill>
                <a:srgbClr val="00808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27" name="Text Box 21"/>
            <p:cNvSpPr txBox="1">
              <a:spLocks noChangeArrowheads="1"/>
            </p:cNvSpPr>
            <p:nvPr/>
          </p:nvSpPr>
          <p:spPr bwMode="auto">
            <a:xfrm>
              <a:off x="1127125" y="1916113"/>
              <a:ext cx="228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R="0" defTabSz="914400" fontAlgn="auto">
                <a:spcBef>
                  <a:spcPct val="50000"/>
                </a:spcBef>
                <a:spcAft>
                  <a:spcPts val="0"/>
                </a:spcAft>
                <a:buClrTx/>
                <a:buSzTx/>
                <a:buFontTx/>
                <a:buNone/>
                <a:defRPr/>
              </a:pPr>
              <a:r>
                <a:rPr kumimoji="0" lang="en-US" altLang="zh-CN" sz="2400" kern="0" cap="none" spc="0" normalizeH="0" baseline="0" noProof="0" dirty="0">
                  <a:solidFill>
                    <a:sysClr val="windowText" lastClr="000000"/>
                  </a:solidFill>
                  <a:latin typeface="Times New Roman" panose="02020603050405020304" pitchFamily="18" charset="0"/>
                  <a:ea typeface="宋体" panose="02010600030101010101" pitchFamily="2" charset="-122"/>
                  <a:cs typeface="+mn-cs"/>
                </a:rPr>
                <a:t>i</a:t>
              </a:r>
              <a:endParaRPr kumimoji="0" lang="en-US" altLang="zh-CN" sz="2400" kern="0" cap="none" spc="0" normalizeH="0" baseline="0" noProof="0" dirty="0">
                <a:solidFill>
                  <a:sysClr val="windowText" lastClr="000000"/>
                </a:solidFill>
                <a:latin typeface="Times New Roman" panose="02020603050405020304" pitchFamily="18" charset="0"/>
                <a:ea typeface="宋体" panose="02010600030101010101" pitchFamily="2" charset="-122"/>
                <a:cs typeface="+mn-cs"/>
              </a:endParaRPr>
            </a:p>
          </p:txBody>
        </p:sp>
      </p:grpSp>
      <p:grpSp>
        <p:nvGrpSpPr>
          <p:cNvPr id="49166" name="组合 127"/>
          <p:cNvGrpSpPr/>
          <p:nvPr/>
        </p:nvGrpSpPr>
        <p:grpSpPr>
          <a:xfrm>
            <a:off x="4227830" y="5062538"/>
            <a:ext cx="228600" cy="704850"/>
            <a:chOff x="1143000" y="4279900"/>
            <a:chExt cx="228600" cy="704850"/>
          </a:xfrm>
        </p:grpSpPr>
        <p:sp>
          <p:nvSpPr>
            <p:cNvPr id="129" name="Line 22"/>
            <p:cNvSpPr>
              <a:spLocks noChangeShapeType="1"/>
            </p:cNvSpPr>
            <p:nvPr/>
          </p:nvSpPr>
          <p:spPr bwMode="auto">
            <a:xfrm flipV="1">
              <a:off x="1371600" y="4279900"/>
              <a:ext cx="0" cy="539750"/>
            </a:xfrm>
            <a:prstGeom prst="line">
              <a:avLst/>
            </a:prstGeom>
            <a:noFill/>
            <a:ln w="28575">
              <a:solidFill>
                <a:srgbClr val="00808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0" name="Text Box 23"/>
            <p:cNvSpPr txBox="1">
              <a:spLocks noChangeArrowheads="1"/>
            </p:cNvSpPr>
            <p:nvPr/>
          </p:nvSpPr>
          <p:spPr bwMode="auto">
            <a:xfrm>
              <a:off x="1143000" y="4527550"/>
              <a:ext cx="22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R="0" defTabSz="914400" fontAlgn="auto">
                <a:spcBef>
                  <a:spcPct val="50000"/>
                </a:spcBef>
                <a:spcAft>
                  <a:spcPts val="0"/>
                </a:spcAft>
                <a:buClrTx/>
                <a:buSzTx/>
                <a:buFontTx/>
                <a:buNone/>
                <a:defRPr/>
              </a:pPr>
              <a:r>
                <a:rPr kumimoji="0" lang="en-US" altLang="zh-CN" sz="2400" kern="0" cap="none" spc="0" normalizeH="0" baseline="0" noProof="0">
                  <a:solidFill>
                    <a:sysClr val="windowText" lastClr="000000"/>
                  </a:solidFill>
                  <a:latin typeface="Times New Roman" panose="02020603050405020304" pitchFamily="18" charset="0"/>
                  <a:ea typeface="宋体" panose="02010600030101010101" pitchFamily="2" charset="-122"/>
                  <a:cs typeface="+mn-cs"/>
                </a:rPr>
                <a:t>j</a:t>
              </a:r>
              <a:endParaRPr kumimoji="0" lang="en-US" altLang="zh-CN" sz="2400" kern="0" cap="none" spc="0" normalizeH="0" baseline="0" noProof="0">
                <a:solidFill>
                  <a:sysClr val="windowText" lastClr="000000"/>
                </a:solidFill>
                <a:latin typeface="Times New Roman" panose="02020603050405020304" pitchFamily="18"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barn(outHorizontal)">
                                      <p:cBhvr>
                                        <p:cTn id="7" dur="5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barn(inVertical)">
                                      <p:cBhvr>
                                        <p:cTn id="1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ChangeArrowheads="1"/>
          </p:cNvSpPr>
          <p:nvPr/>
        </p:nvSpPr>
        <p:spPr bwMode="auto">
          <a:xfrm>
            <a:off x="1981200" y="765810"/>
            <a:ext cx="8831580"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0000"/>
              </a:lnSpc>
              <a:spcBef>
                <a:spcPct val="0"/>
              </a:spcBef>
              <a:spcAft>
                <a:spcPct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5</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altLang="en-US"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串的模式匹配算法</a:t>
            </a: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——BF</a:t>
            </a:r>
            <a:r>
              <a:rPr kumimoji="0" lang="zh-CN" altLang="en-US"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算法</a:t>
            </a:r>
            <a:endPar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a:p>
            <a:pPr marL="0" marR="0" lvl="0" indent="0" algn="l" defTabSz="914400" rtl="0" eaLnBrk="0" fontAlgn="base" latinLnBrk="0" hangingPunct="0">
              <a:lnSpc>
                <a:spcPct val="120000"/>
              </a:lnSpc>
              <a:spcBef>
                <a:spcPct val="0"/>
              </a:spcBef>
              <a:spcAft>
                <a:spcPct val="0"/>
              </a:spcAft>
              <a:buClr>
                <a:srgbClr val="FF3300"/>
              </a:buClr>
              <a:buSzTx/>
              <a:defRPr/>
            </a:pPr>
            <a:r>
              <a:rPr lang="zh-CN" altLang="en-US" b="1" dirty="0" smtClean="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       </a:t>
            </a:r>
            <a:endParaRPr kumimoji="0" lang="zh-CN" altLang="zh-CN" b="1" i="0" u="none" strike="noStrike" kern="1200" cap="none" spc="0" normalizeH="0" baseline="0" noProof="0" dirty="0" smtClean="0">
              <a:ln>
                <a:noFill/>
              </a:ln>
              <a:solidFill>
                <a:srgbClr val="0000CC"/>
              </a:solidFill>
              <a:effectLst/>
              <a:uLnTx/>
              <a:uFillTx/>
              <a:latin typeface="华文楷体" panose="02010600040101010101" pitchFamily="2" charset="-122"/>
              <a:ea typeface="华文楷体" panose="02010600040101010101" pitchFamily="2" charset="-122"/>
              <a:cs typeface="+mn-cs"/>
            </a:endParaRPr>
          </a:p>
          <a:p>
            <a:pPr marL="457200" marR="0" lvl="1" indent="0" algn="l" defTabSz="914400" rtl="0" eaLnBrk="0" fontAlgn="base" latinLnBrk="0" hangingPunct="0">
              <a:lnSpc>
                <a:spcPct val="120000"/>
              </a:lnSpc>
              <a:spcBef>
                <a:spcPct val="0"/>
              </a:spcBef>
              <a:spcAft>
                <a:spcPct val="0"/>
              </a:spcAft>
              <a:buClrTx/>
              <a:buSzTx/>
              <a:buFontTx/>
              <a:buNone/>
              <a:defRPr/>
            </a:pPr>
            <a:endParaRPr kumimoji="0" lang="zh-CN" altLang="zh-CN"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
        <p:nvSpPr>
          <p:cNvPr id="3" name="标题 5"/>
          <p:cNvSpPr txBox="1"/>
          <p:nvPr/>
        </p:nvSpPr>
        <p:spPr>
          <a:xfrm>
            <a:off x="1981200" y="160338"/>
            <a:ext cx="7467600" cy="561975"/>
          </a:xfrm>
          <a:prstGeom prst="rect">
            <a:avLst/>
          </a:prstGeom>
        </p:spPr>
        <p:txBody>
          <a:bodyPr anchor="b">
            <a:normAutofit fontScale="97500" lnSpcReduction="1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4.2  </a:t>
            </a:r>
            <a:r>
              <a:rPr lang="zh-CN" altLang="en-US" b="1" dirty="0"/>
              <a:t>串</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的类型定义、存储结构及其运算</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Text Box 2"/>
          <p:cNvSpPr txBox="1"/>
          <p:nvPr/>
        </p:nvSpPr>
        <p:spPr>
          <a:xfrm>
            <a:off x="1975168" y="1627823"/>
            <a:ext cx="8153400" cy="521970"/>
          </a:xfrm>
          <a:prstGeom prst="rect">
            <a:avLst/>
          </a:prstGeom>
          <a:noFill/>
          <a:ln w="28575">
            <a:noFill/>
          </a:ln>
        </p:spPr>
        <p:txBody>
          <a:bodyPr>
            <a:spAutoFit/>
          </a:bodyPr>
          <a:p>
            <a:pPr algn="just" eaLnBrk="0" hangingPunct="0">
              <a:spcBef>
                <a:spcPct val="50000"/>
              </a:spcBef>
            </a:pPr>
            <a:r>
              <a:rPr lang="zh-CN" altLang="en-US" sz="2800" b="1" dirty="0">
                <a:solidFill>
                  <a:srgbClr val="000000"/>
                </a:solidFill>
                <a:latin typeface="Times New Roman" panose="02020603050405020304" pitchFamily="18" charset="0"/>
              </a:rPr>
              <a:t>例：主串</a:t>
            </a:r>
            <a:r>
              <a:rPr lang="en-US" altLang="zh-CN" sz="2800" b="1" dirty="0">
                <a:solidFill>
                  <a:srgbClr val="000000"/>
                </a:solidFill>
                <a:latin typeface="Times New Roman" panose="02020603050405020304" pitchFamily="18" charset="0"/>
              </a:rPr>
              <a:t>S="ababcabcacbab"，</a:t>
            </a:r>
            <a:r>
              <a:rPr lang="zh-CN" altLang="en-US" sz="2800" b="1" dirty="0">
                <a:solidFill>
                  <a:srgbClr val="000000"/>
                </a:solidFill>
                <a:latin typeface="Times New Roman" panose="02020603050405020304" pitchFamily="18" charset="0"/>
              </a:rPr>
              <a:t>模式</a:t>
            </a:r>
            <a:r>
              <a:rPr lang="en-US" altLang="zh-CN" sz="2800" b="1" dirty="0">
                <a:solidFill>
                  <a:srgbClr val="000000"/>
                </a:solidFill>
                <a:latin typeface="Times New Roman" panose="02020603050405020304" pitchFamily="18" charset="0"/>
              </a:rPr>
              <a:t>T="abcac"</a:t>
            </a:r>
            <a:endParaRPr lang="zh-CN" altLang="en-US" sz="2800" b="1" dirty="0">
              <a:solidFill>
                <a:srgbClr val="000000"/>
              </a:solidFill>
              <a:latin typeface="Times New Roman" panose="02020603050405020304" pitchFamily="18" charset="0"/>
              <a:ea typeface="隶书" panose="02010509060101010101" pitchFamily="49" charset="-122"/>
            </a:endParaRPr>
          </a:p>
        </p:txBody>
      </p:sp>
      <p:grpSp>
        <p:nvGrpSpPr>
          <p:cNvPr id="50180" name="Group 3"/>
          <p:cNvGrpSpPr/>
          <p:nvPr/>
        </p:nvGrpSpPr>
        <p:grpSpPr>
          <a:xfrm>
            <a:off x="2672080" y="3395663"/>
            <a:ext cx="6638925" cy="560387"/>
            <a:chOff x="720" y="2333"/>
            <a:chExt cx="4182" cy="353"/>
          </a:xfrm>
        </p:grpSpPr>
        <p:sp>
          <p:nvSpPr>
            <p:cNvPr id="48" name="Rectangle 4"/>
            <p:cNvSpPr>
              <a:spLocks noChangeArrowheads="1"/>
            </p:cNvSpPr>
            <p:nvPr/>
          </p:nvSpPr>
          <p:spPr bwMode="auto">
            <a:xfrm>
              <a:off x="720" y="2333"/>
              <a:ext cx="4182" cy="353"/>
            </a:xfrm>
            <a:prstGeom prst="rect">
              <a:avLst/>
            </a:prstGeom>
            <a:gradFill rotWithShape="1">
              <a:gsLst>
                <a:gs pos="0">
                  <a:srgbClr val="CCFFFF"/>
                </a:gs>
                <a:gs pos="50000">
                  <a:srgbClr val="CCFFFF">
                    <a:gamma/>
                    <a:tint val="12549"/>
                    <a:invGamma/>
                  </a:srgbClr>
                </a:gs>
                <a:gs pos="100000">
                  <a:srgbClr val="CCFFFF"/>
                </a:gs>
              </a:gsLst>
              <a:lin ang="5400000" scaled="1"/>
            </a:gradFill>
            <a:ln w="285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just" defTabSz="914400" rtl="0" eaLnBrk="0" fontAlgn="auto" latinLnBrk="0" hangingPunct="0">
                <a:lnSpc>
                  <a:spcPct val="100000"/>
                </a:lnSpc>
                <a:spcBef>
                  <a:spcPts val="0"/>
                </a:spcBef>
                <a:spcAft>
                  <a:spcPts val="0"/>
                </a:spcAft>
                <a:buClrTx/>
                <a:buSzTx/>
                <a:buFontTx/>
                <a:buNone/>
                <a:defRPr/>
              </a:pPr>
              <a:r>
                <a:rPr kumimoji="0" lang="en-US" altLang="zh-CN" sz="3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rPr>
                <a:t>a   b   a   b   c   a   b   c   a   c   b   a   b</a:t>
              </a:r>
              <a:endParaRPr kumimoji="0" lang="en-US" altLang="zh-CN" sz="3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49" name="Line 5"/>
            <p:cNvSpPr>
              <a:spLocks noChangeShapeType="1"/>
            </p:cNvSpPr>
            <p:nvPr/>
          </p:nvSpPr>
          <p:spPr bwMode="auto">
            <a:xfrm>
              <a:off x="1030"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0" name="Line 6"/>
            <p:cNvSpPr>
              <a:spLocks noChangeShapeType="1"/>
            </p:cNvSpPr>
            <p:nvPr/>
          </p:nvSpPr>
          <p:spPr bwMode="auto">
            <a:xfrm>
              <a:off x="1365"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1" name="Line 7"/>
            <p:cNvSpPr>
              <a:spLocks noChangeShapeType="1"/>
            </p:cNvSpPr>
            <p:nvPr/>
          </p:nvSpPr>
          <p:spPr bwMode="auto">
            <a:xfrm>
              <a:off x="1682"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2" name="Line 8"/>
            <p:cNvSpPr>
              <a:spLocks noChangeShapeType="1"/>
            </p:cNvSpPr>
            <p:nvPr/>
          </p:nvSpPr>
          <p:spPr bwMode="auto">
            <a:xfrm>
              <a:off x="2017"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3" name="Line 9"/>
            <p:cNvSpPr>
              <a:spLocks noChangeShapeType="1"/>
            </p:cNvSpPr>
            <p:nvPr/>
          </p:nvSpPr>
          <p:spPr bwMode="auto">
            <a:xfrm>
              <a:off x="2327"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4" name="Line 10"/>
            <p:cNvSpPr>
              <a:spLocks noChangeShapeType="1"/>
            </p:cNvSpPr>
            <p:nvPr/>
          </p:nvSpPr>
          <p:spPr bwMode="auto">
            <a:xfrm>
              <a:off x="2638"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5" name="Line 11"/>
            <p:cNvSpPr>
              <a:spLocks noChangeShapeType="1"/>
            </p:cNvSpPr>
            <p:nvPr/>
          </p:nvSpPr>
          <p:spPr bwMode="auto">
            <a:xfrm>
              <a:off x="2964"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6" name="Line 12"/>
            <p:cNvSpPr>
              <a:spLocks noChangeShapeType="1"/>
            </p:cNvSpPr>
            <p:nvPr/>
          </p:nvSpPr>
          <p:spPr bwMode="auto">
            <a:xfrm>
              <a:off x="3281"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7" name="Line 13"/>
            <p:cNvSpPr>
              <a:spLocks noChangeShapeType="1"/>
            </p:cNvSpPr>
            <p:nvPr/>
          </p:nvSpPr>
          <p:spPr bwMode="auto">
            <a:xfrm>
              <a:off x="3591"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8" name="Line 14"/>
            <p:cNvSpPr>
              <a:spLocks noChangeShapeType="1"/>
            </p:cNvSpPr>
            <p:nvPr/>
          </p:nvSpPr>
          <p:spPr bwMode="auto">
            <a:xfrm>
              <a:off x="3910"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9" name="Line 15"/>
            <p:cNvSpPr>
              <a:spLocks noChangeShapeType="1"/>
            </p:cNvSpPr>
            <p:nvPr/>
          </p:nvSpPr>
          <p:spPr bwMode="auto">
            <a:xfrm>
              <a:off x="4230"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60" name="Line 16"/>
            <p:cNvSpPr>
              <a:spLocks noChangeShapeType="1"/>
            </p:cNvSpPr>
            <p:nvPr/>
          </p:nvSpPr>
          <p:spPr bwMode="auto">
            <a:xfrm>
              <a:off x="4556"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p:nvSpPr>
          <p:cNvPr id="61" name="Text Box 17"/>
          <p:cNvSpPr txBox="1"/>
          <p:nvPr/>
        </p:nvSpPr>
        <p:spPr>
          <a:xfrm>
            <a:off x="7808595" y="4509135"/>
            <a:ext cx="3381375" cy="2030095"/>
          </a:xfrm>
          <a:prstGeom prst="rect">
            <a:avLst/>
          </a:prstGeom>
          <a:noFill/>
          <a:ln w="9525">
            <a:noFill/>
          </a:ln>
        </p:spPr>
        <p:txBody>
          <a:bodyPr>
            <a:spAutoFit/>
          </a:bodyPr>
          <a:p>
            <a:pPr algn="l">
              <a:lnSpc>
                <a:spcPct val="150000"/>
              </a:lnSpc>
            </a:pPr>
            <a:r>
              <a:rPr lang="en-US" altLang="zh-CN" sz="2800" b="1" dirty="0">
                <a:solidFill>
                  <a:srgbClr val="0000FF"/>
                </a:solidFill>
                <a:latin typeface="Times New Roman" panose="02020603050405020304" pitchFamily="18" charset="0"/>
              </a:rPr>
              <a:t>i=5，j=1</a:t>
            </a:r>
            <a:r>
              <a:rPr lang="zh-CN" altLang="en-US" sz="2800" b="1" dirty="0">
                <a:solidFill>
                  <a:srgbClr val="0000FF"/>
                </a:solidFill>
                <a:latin typeface="Times New Roman" panose="02020603050405020304" pitchFamily="18" charset="0"/>
              </a:rPr>
              <a:t>失败；</a:t>
            </a:r>
            <a:endParaRPr lang="zh-CN" altLang="en-US" sz="2800" b="1" dirty="0">
              <a:solidFill>
                <a:srgbClr val="0000FF"/>
              </a:solidFill>
              <a:latin typeface="Times New Roman" panose="02020603050405020304" pitchFamily="18" charset="0"/>
            </a:endParaRPr>
          </a:p>
          <a:p>
            <a:pPr algn="l">
              <a:lnSpc>
                <a:spcPct val="150000"/>
              </a:lnSpc>
            </a:pPr>
            <a:r>
              <a:rPr lang="en-US" altLang="zh-CN" sz="2800" b="1" dirty="0">
                <a:solidFill>
                  <a:srgbClr val="0000FF"/>
                </a:solidFill>
                <a:latin typeface="Times New Roman" panose="02020603050405020304" pitchFamily="18" charset="0"/>
              </a:rPr>
              <a:t>i</a:t>
            </a:r>
            <a:r>
              <a:rPr lang="zh-CN" altLang="en-US" sz="2800" b="1" dirty="0">
                <a:solidFill>
                  <a:srgbClr val="0000FF"/>
                </a:solidFill>
                <a:latin typeface="Times New Roman" panose="02020603050405020304" pitchFamily="18" charset="0"/>
              </a:rPr>
              <a:t>回溯到（</a:t>
            </a:r>
            <a:r>
              <a:rPr lang="en-US" altLang="zh-CN" sz="2800" b="1" dirty="0">
                <a:solidFill>
                  <a:srgbClr val="0000FF"/>
                </a:solidFill>
                <a:latin typeface="Times New Roman" panose="02020603050405020304" pitchFamily="18" charset="0"/>
              </a:rPr>
              <a:t>i-j+2</a:t>
            </a:r>
            <a:r>
              <a:rPr lang="zh-CN" altLang="en-US" sz="2800" b="1" dirty="0">
                <a:solidFill>
                  <a:srgbClr val="0000FF"/>
                </a:solidFill>
                <a:latin typeface="Times New Roman" panose="02020603050405020304" pitchFamily="18" charset="0"/>
              </a:rPr>
              <a:t>）</a:t>
            </a:r>
            <a:r>
              <a:rPr lang="en-US" altLang="zh-CN" sz="2800" b="1" dirty="0">
                <a:solidFill>
                  <a:srgbClr val="0000FF"/>
                </a:solidFill>
                <a:latin typeface="Times New Roman" panose="02020603050405020304" pitchFamily="18" charset="0"/>
              </a:rPr>
              <a:t>=6</a:t>
            </a:r>
            <a:r>
              <a:rPr lang="zh-CN" altLang="en-US" sz="2800" b="1" dirty="0">
                <a:solidFill>
                  <a:srgbClr val="0000FF"/>
                </a:solidFill>
                <a:latin typeface="Times New Roman" panose="02020603050405020304" pitchFamily="18" charset="0"/>
              </a:rPr>
              <a:t>，</a:t>
            </a:r>
            <a:r>
              <a:rPr lang="en-US" altLang="zh-CN" sz="2800" b="1" dirty="0">
                <a:solidFill>
                  <a:srgbClr val="0000FF"/>
                </a:solidFill>
                <a:latin typeface="Times New Roman" panose="02020603050405020304" pitchFamily="18" charset="0"/>
              </a:rPr>
              <a:t>j</a:t>
            </a:r>
            <a:r>
              <a:rPr lang="zh-CN" altLang="en-US" sz="2800" b="1" dirty="0">
                <a:solidFill>
                  <a:srgbClr val="0000FF"/>
                </a:solidFill>
                <a:latin typeface="Times New Roman" panose="02020603050405020304" pitchFamily="18" charset="0"/>
              </a:rPr>
              <a:t>回溯到1</a:t>
            </a:r>
            <a:endParaRPr lang="zh-CN" altLang="en-US" sz="2800" b="1" dirty="0">
              <a:solidFill>
                <a:srgbClr val="0000FF"/>
              </a:solidFill>
              <a:latin typeface="Times New Roman" panose="02020603050405020304" pitchFamily="18" charset="0"/>
            </a:endParaRPr>
          </a:p>
        </p:txBody>
      </p:sp>
      <p:grpSp>
        <p:nvGrpSpPr>
          <p:cNvPr id="75" name="Group 31"/>
          <p:cNvGrpSpPr/>
          <p:nvPr/>
        </p:nvGrpSpPr>
        <p:grpSpPr>
          <a:xfrm>
            <a:off x="4870768" y="3965575"/>
            <a:ext cx="257175" cy="561975"/>
            <a:chOff x="1370" y="2273"/>
            <a:chExt cx="162" cy="354"/>
          </a:xfrm>
        </p:grpSpPr>
        <p:sp>
          <p:nvSpPr>
            <p:cNvPr id="80" name="Line 32"/>
            <p:cNvSpPr>
              <a:spLocks noChangeShapeType="1"/>
            </p:cNvSpPr>
            <p:nvPr/>
          </p:nvSpPr>
          <p:spPr bwMode="auto">
            <a:xfrm>
              <a:off x="1447" y="2273"/>
              <a:ext cx="0" cy="354"/>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81" name="Freeform 33"/>
            <p:cNvSpPr/>
            <p:nvPr/>
          </p:nvSpPr>
          <p:spPr bwMode="auto">
            <a:xfrm>
              <a:off x="1370" y="2416"/>
              <a:ext cx="162" cy="102"/>
            </a:xfrm>
            <a:custGeom>
              <a:avLst/>
              <a:gdLst>
                <a:gd name="T0" fmla="*/ 0 w 157"/>
                <a:gd name="T1" fmla="*/ 0 h 90"/>
                <a:gd name="T2" fmla="*/ 157 w 157"/>
                <a:gd name="T3" fmla="*/ 90 h 90"/>
              </a:gdLst>
              <a:ahLst/>
              <a:cxnLst>
                <a:cxn ang="0">
                  <a:pos x="T0" y="T1"/>
                </a:cxn>
                <a:cxn ang="0">
                  <a:pos x="T2" y="T3"/>
                </a:cxn>
              </a:cxnLst>
              <a:rect l="0" t="0" r="r" b="b"/>
              <a:pathLst>
                <a:path w="157" h="90">
                  <a:moveTo>
                    <a:pt x="0" y="0"/>
                  </a:moveTo>
                  <a:lnTo>
                    <a:pt x="157" y="90"/>
                  </a:lnTo>
                </a:path>
              </a:pathLst>
            </a:custGeom>
            <a:noFill/>
            <a:ln w="38100" cmpd="sng">
              <a:solidFill>
                <a:srgbClr val="FF33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p:nvSpPr>
          <p:cNvPr id="82" name="Text Box 38"/>
          <p:cNvSpPr txBox="1">
            <a:spLocks noChangeArrowheads="1"/>
          </p:cNvSpPr>
          <p:nvPr/>
        </p:nvSpPr>
        <p:spPr bwMode="auto">
          <a:xfrm>
            <a:off x="1554798" y="3609975"/>
            <a:ext cx="652463" cy="1252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marR="0" defTabSz="914400" fontAlgn="auto">
              <a:lnSpc>
                <a:spcPct val="90000"/>
              </a:lnSpc>
              <a:spcBef>
                <a:spcPts val="0"/>
              </a:spcBef>
              <a:spcAft>
                <a:spcPts val="0"/>
              </a:spcAft>
              <a:buClrTx/>
              <a:buSzTx/>
              <a:buFontTx/>
              <a:buNone/>
              <a:defRPr/>
            </a:pPr>
            <a:r>
              <a:rPr kumimoji="0" lang="zh-CN" altLang="en-US" sz="2800" b="1" kern="0" cap="none" spc="0" normalizeH="0" baseline="0" noProof="0" dirty="0">
                <a:solidFill>
                  <a:srgbClr val="0000FF"/>
                </a:solidFill>
                <a:latin typeface="Times New Roman" panose="02020603050405020304" pitchFamily="18" charset="0"/>
                <a:ea typeface="宋体" panose="02010600030101010101" pitchFamily="2" charset="-122"/>
                <a:cs typeface="+mn-cs"/>
              </a:rPr>
              <a:t>第</a:t>
            </a:r>
            <a:endParaRPr kumimoji="0" lang="zh-CN" altLang="en-US" sz="2800" b="1" kern="0" cap="none" spc="0" normalizeH="0" baseline="0" noProof="0" dirty="0">
              <a:solidFill>
                <a:srgbClr val="0000FF"/>
              </a:solidFill>
              <a:latin typeface="Times New Roman" panose="02020603050405020304" pitchFamily="18" charset="0"/>
              <a:ea typeface="宋体" panose="02010600030101010101" pitchFamily="2" charset="-122"/>
              <a:cs typeface="+mn-cs"/>
            </a:endParaRPr>
          </a:p>
          <a:p>
            <a:pPr marR="0" defTabSz="914400" fontAlgn="auto">
              <a:lnSpc>
                <a:spcPct val="90000"/>
              </a:lnSpc>
              <a:spcBef>
                <a:spcPts val="0"/>
              </a:spcBef>
              <a:spcAft>
                <a:spcPts val="0"/>
              </a:spcAft>
              <a:buClrTx/>
              <a:buSzTx/>
              <a:buFontTx/>
              <a:buNone/>
              <a:defRPr/>
            </a:pPr>
            <a:r>
              <a:rPr kumimoji="0" lang="en-US" altLang="zh-CN" sz="2800" b="1" kern="0" cap="none" spc="0" normalizeH="0" baseline="0" noProof="0" dirty="0">
                <a:solidFill>
                  <a:srgbClr val="0000FF"/>
                </a:solidFill>
                <a:latin typeface="Times New Roman" panose="02020603050405020304" pitchFamily="18" charset="0"/>
                <a:ea typeface="宋体" panose="02010600030101010101" pitchFamily="2" charset="-122"/>
                <a:cs typeface="+mn-cs"/>
              </a:rPr>
              <a:t> 5</a:t>
            </a:r>
            <a:endParaRPr kumimoji="0" lang="en-US" altLang="zh-CN" sz="2800" b="1" kern="0" cap="none" spc="0" normalizeH="0" baseline="0" noProof="0" dirty="0">
              <a:solidFill>
                <a:srgbClr val="0000FF"/>
              </a:solidFill>
              <a:latin typeface="Times New Roman" panose="02020603050405020304" pitchFamily="18" charset="0"/>
              <a:ea typeface="宋体" panose="02010600030101010101" pitchFamily="2" charset="-122"/>
              <a:cs typeface="+mn-cs"/>
            </a:endParaRPr>
          </a:p>
          <a:p>
            <a:pPr marR="0" defTabSz="914400" fontAlgn="auto">
              <a:lnSpc>
                <a:spcPct val="90000"/>
              </a:lnSpc>
              <a:spcBef>
                <a:spcPts val="0"/>
              </a:spcBef>
              <a:spcAft>
                <a:spcPts val="0"/>
              </a:spcAft>
              <a:buClrTx/>
              <a:buSzTx/>
              <a:buFontTx/>
              <a:buNone/>
              <a:defRPr/>
            </a:pPr>
            <a:r>
              <a:rPr kumimoji="0" lang="zh-CN" altLang="en-US" sz="2800" b="1" kern="0" cap="none" spc="0" normalizeH="0" baseline="0" noProof="0" dirty="0">
                <a:solidFill>
                  <a:srgbClr val="0000FF"/>
                </a:solidFill>
                <a:latin typeface="Times New Roman" panose="02020603050405020304" pitchFamily="18" charset="0"/>
                <a:ea typeface="宋体" panose="02010600030101010101" pitchFamily="2" charset="-122"/>
                <a:cs typeface="+mn-cs"/>
              </a:rPr>
              <a:t>趟</a:t>
            </a:r>
            <a:endParaRPr kumimoji="0" lang="zh-CN" altLang="en-US" sz="2800" b="1" kern="0" cap="none" spc="0" normalizeH="0" baseline="0" noProof="0" dirty="0">
              <a:solidFill>
                <a:srgbClr val="0000FF"/>
              </a:solidFill>
              <a:latin typeface="Times New Roman" panose="02020603050405020304" pitchFamily="18" charset="0"/>
              <a:ea typeface="宋体" panose="02010600030101010101" pitchFamily="2" charset="-122"/>
              <a:cs typeface="+mn-cs"/>
            </a:endParaRPr>
          </a:p>
        </p:txBody>
      </p:sp>
      <p:sp>
        <p:nvSpPr>
          <p:cNvPr id="83" name="Rectangle 39"/>
          <p:cNvSpPr>
            <a:spLocks noChangeArrowheads="1"/>
          </p:cNvSpPr>
          <p:nvPr/>
        </p:nvSpPr>
        <p:spPr bwMode="auto">
          <a:xfrm>
            <a:off x="4691380" y="4511675"/>
            <a:ext cx="2524125" cy="560388"/>
          </a:xfrm>
          <a:prstGeom prst="rect">
            <a:avLst/>
          </a:prstGeom>
          <a:gradFill rotWithShape="1">
            <a:gsLst>
              <a:gs pos="0">
                <a:srgbClr val="FFFFCC"/>
              </a:gs>
              <a:gs pos="50000">
                <a:srgbClr val="FFFFCC">
                  <a:gamma/>
                  <a:tint val="0"/>
                  <a:invGamma/>
                </a:srgbClr>
              </a:gs>
              <a:gs pos="100000">
                <a:srgbClr val="FFFFCC"/>
              </a:gs>
            </a:gsLst>
            <a:lin ang="5400000" scaled="1"/>
          </a:gradFill>
          <a:ln w="28575" algn="ctr">
            <a:solidFill>
              <a:srgbClr val="000066"/>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marL="0" marR="0" lvl="0" indent="0" algn="just" defTabSz="914400" rtl="0" eaLnBrk="0" fontAlgn="auto" latinLnBrk="0" hangingPunct="0">
              <a:lnSpc>
                <a:spcPct val="96000"/>
              </a:lnSpc>
              <a:spcBef>
                <a:spcPts val="0"/>
              </a:spcBef>
              <a:spcAft>
                <a:spcPts val="0"/>
              </a:spcAft>
              <a:buClrTx/>
              <a:buSzTx/>
              <a:buFontTx/>
              <a:buNone/>
              <a:defRPr/>
            </a:pPr>
            <a:r>
              <a:rPr kumimoji="0" lang="en-US" altLang="zh-CN" sz="3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rPr>
              <a:t>a   b   c   a   c </a:t>
            </a:r>
            <a:endParaRPr kumimoji="0" lang="en-US" altLang="zh-CN" sz="3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84" name="Line 40"/>
          <p:cNvSpPr>
            <a:spLocks noChangeShapeType="1"/>
          </p:cNvSpPr>
          <p:nvPr/>
        </p:nvSpPr>
        <p:spPr bwMode="auto">
          <a:xfrm>
            <a:off x="5207318" y="4506913"/>
            <a:ext cx="0" cy="560388"/>
          </a:xfrm>
          <a:prstGeom prst="line">
            <a:avLst/>
          </a:prstGeom>
          <a:noFill/>
          <a:ln w="28575">
            <a:solidFill>
              <a:srgbClr val="000066"/>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85" name="Line 41"/>
          <p:cNvSpPr>
            <a:spLocks noChangeShapeType="1"/>
          </p:cNvSpPr>
          <p:nvPr/>
        </p:nvSpPr>
        <p:spPr bwMode="auto">
          <a:xfrm>
            <a:off x="5724843" y="4506913"/>
            <a:ext cx="0" cy="560388"/>
          </a:xfrm>
          <a:prstGeom prst="line">
            <a:avLst/>
          </a:prstGeom>
          <a:noFill/>
          <a:ln w="28575">
            <a:solidFill>
              <a:srgbClr val="000066"/>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86" name="Line 42"/>
          <p:cNvSpPr>
            <a:spLocks noChangeShapeType="1"/>
          </p:cNvSpPr>
          <p:nvPr/>
        </p:nvSpPr>
        <p:spPr bwMode="auto">
          <a:xfrm>
            <a:off x="6232843" y="4502150"/>
            <a:ext cx="0" cy="560388"/>
          </a:xfrm>
          <a:prstGeom prst="line">
            <a:avLst/>
          </a:prstGeom>
          <a:noFill/>
          <a:ln w="28575">
            <a:solidFill>
              <a:srgbClr val="000066"/>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87" name="Line 43"/>
          <p:cNvSpPr>
            <a:spLocks noChangeShapeType="1"/>
          </p:cNvSpPr>
          <p:nvPr/>
        </p:nvSpPr>
        <p:spPr bwMode="auto">
          <a:xfrm>
            <a:off x="6740843" y="4521200"/>
            <a:ext cx="0" cy="560388"/>
          </a:xfrm>
          <a:prstGeom prst="line">
            <a:avLst/>
          </a:prstGeom>
          <a:noFill/>
          <a:ln w="28575">
            <a:solidFill>
              <a:srgbClr val="000066"/>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nvGrpSpPr>
          <p:cNvPr id="50189" name="组合 124"/>
          <p:cNvGrpSpPr/>
          <p:nvPr/>
        </p:nvGrpSpPr>
        <p:grpSpPr>
          <a:xfrm>
            <a:off x="4770755" y="2740025"/>
            <a:ext cx="228600" cy="639763"/>
            <a:chOff x="1127125" y="1916113"/>
            <a:chExt cx="228600" cy="639762"/>
          </a:xfrm>
        </p:grpSpPr>
        <p:sp>
          <p:nvSpPr>
            <p:cNvPr id="126" name="Line 20"/>
            <p:cNvSpPr>
              <a:spLocks noChangeShapeType="1"/>
            </p:cNvSpPr>
            <p:nvPr/>
          </p:nvSpPr>
          <p:spPr bwMode="auto">
            <a:xfrm>
              <a:off x="1352550" y="2016126"/>
              <a:ext cx="0" cy="539749"/>
            </a:xfrm>
            <a:prstGeom prst="line">
              <a:avLst/>
            </a:prstGeom>
            <a:noFill/>
            <a:ln w="28575">
              <a:solidFill>
                <a:srgbClr val="00808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27" name="Text Box 21"/>
            <p:cNvSpPr txBox="1">
              <a:spLocks noChangeArrowheads="1"/>
            </p:cNvSpPr>
            <p:nvPr/>
          </p:nvSpPr>
          <p:spPr bwMode="auto">
            <a:xfrm>
              <a:off x="1127125" y="1916113"/>
              <a:ext cx="228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R="0" defTabSz="914400" fontAlgn="auto">
                <a:spcBef>
                  <a:spcPct val="50000"/>
                </a:spcBef>
                <a:spcAft>
                  <a:spcPts val="0"/>
                </a:spcAft>
                <a:buClrTx/>
                <a:buSzTx/>
                <a:buFontTx/>
                <a:buNone/>
                <a:defRPr/>
              </a:pPr>
              <a:r>
                <a:rPr kumimoji="0" lang="en-US" altLang="zh-CN" sz="2400" kern="0" cap="none" spc="0" normalizeH="0" baseline="0" noProof="0" dirty="0">
                  <a:solidFill>
                    <a:sysClr val="windowText" lastClr="000000"/>
                  </a:solidFill>
                  <a:latin typeface="Times New Roman" panose="02020603050405020304" pitchFamily="18" charset="0"/>
                  <a:ea typeface="宋体" panose="02010600030101010101" pitchFamily="2" charset="-122"/>
                  <a:cs typeface="+mn-cs"/>
                </a:rPr>
                <a:t>i</a:t>
              </a:r>
              <a:endParaRPr kumimoji="0" lang="en-US" altLang="zh-CN" sz="2400" kern="0" cap="none" spc="0" normalizeH="0" baseline="0" noProof="0" dirty="0">
                <a:solidFill>
                  <a:sysClr val="windowText" lastClr="000000"/>
                </a:solidFill>
                <a:latin typeface="Times New Roman" panose="02020603050405020304" pitchFamily="18" charset="0"/>
                <a:ea typeface="宋体" panose="02010600030101010101" pitchFamily="2" charset="-122"/>
                <a:cs typeface="+mn-cs"/>
              </a:endParaRPr>
            </a:p>
          </p:txBody>
        </p:sp>
      </p:grpSp>
      <p:grpSp>
        <p:nvGrpSpPr>
          <p:cNvPr id="50190" name="组合 127"/>
          <p:cNvGrpSpPr/>
          <p:nvPr/>
        </p:nvGrpSpPr>
        <p:grpSpPr>
          <a:xfrm>
            <a:off x="4716780" y="5062538"/>
            <a:ext cx="228600" cy="704850"/>
            <a:chOff x="1143000" y="4279900"/>
            <a:chExt cx="228600" cy="704850"/>
          </a:xfrm>
        </p:grpSpPr>
        <p:sp>
          <p:nvSpPr>
            <p:cNvPr id="129" name="Line 22"/>
            <p:cNvSpPr>
              <a:spLocks noChangeShapeType="1"/>
            </p:cNvSpPr>
            <p:nvPr/>
          </p:nvSpPr>
          <p:spPr bwMode="auto">
            <a:xfrm flipV="1">
              <a:off x="1371600" y="4279900"/>
              <a:ext cx="0" cy="539750"/>
            </a:xfrm>
            <a:prstGeom prst="line">
              <a:avLst/>
            </a:prstGeom>
            <a:noFill/>
            <a:ln w="28575">
              <a:solidFill>
                <a:srgbClr val="00808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0" name="Text Box 23"/>
            <p:cNvSpPr txBox="1">
              <a:spLocks noChangeArrowheads="1"/>
            </p:cNvSpPr>
            <p:nvPr/>
          </p:nvSpPr>
          <p:spPr bwMode="auto">
            <a:xfrm>
              <a:off x="1143000" y="4527550"/>
              <a:ext cx="22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R="0" defTabSz="914400" fontAlgn="auto">
                <a:spcBef>
                  <a:spcPct val="50000"/>
                </a:spcBef>
                <a:spcAft>
                  <a:spcPts val="0"/>
                </a:spcAft>
                <a:buClrTx/>
                <a:buSzTx/>
                <a:buFontTx/>
                <a:buNone/>
                <a:defRPr/>
              </a:pPr>
              <a:r>
                <a:rPr kumimoji="0" lang="en-US" altLang="zh-CN" sz="2400" kern="0" cap="none" spc="0" normalizeH="0" baseline="0" noProof="0">
                  <a:solidFill>
                    <a:sysClr val="windowText" lastClr="000000"/>
                  </a:solidFill>
                  <a:latin typeface="Times New Roman" panose="02020603050405020304" pitchFamily="18" charset="0"/>
                  <a:ea typeface="宋体" panose="02010600030101010101" pitchFamily="2" charset="-122"/>
                  <a:cs typeface="+mn-cs"/>
                </a:rPr>
                <a:t>j</a:t>
              </a:r>
              <a:endParaRPr kumimoji="0" lang="en-US" altLang="zh-CN" sz="2400" kern="0" cap="none" spc="0" normalizeH="0" baseline="0" noProof="0">
                <a:solidFill>
                  <a:sysClr val="windowText" lastClr="000000"/>
                </a:solidFill>
                <a:latin typeface="Times New Roman" panose="02020603050405020304" pitchFamily="18"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barn(outHorizontal)">
                                      <p:cBhvr>
                                        <p:cTn id="7" dur="5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barn(inVertical)">
                                      <p:cBhvr>
                                        <p:cTn id="1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ChangeArrowheads="1"/>
          </p:cNvSpPr>
          <p:nvPr/>
        </p:nvSpPr>
        <p:spPr bwMode="auto">
          <a:xfrm>
            <a:off x="1981200" y="765810"/>
            <a:ext cx="8831580"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0000"/>
              </a:lnSpc>
              <a:spcBef>
                <a:spcPct val="0"/>
              </a:spcBef>
              <a:spcAft>
                <a:spcPct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5</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altLang="en-US"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串的模式匹配算法</a:t>
            </a: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——BF</a:t>
            </a:r>
            <a:r>
              <a:rPr kumimoji="0" lang="zh-CN" altLang="en-US"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算法</a:t>
            </a:r>
            <a:endPar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a:p>
            <a:pPr marL="0" marR="0" lvl="0" indent="0" algn="l" defTabSz="914400" rtl="0" eaLnBrk="0" fontAlgn="base" latinLnBrk="0" hangingPunct="0">
              <a:lnSpc>
                <a:spcPct val="120000"/>
              </a:lnSpc>
              <a:spcBef>
                <a:spcPct val="0"/>
              </a:spcBef>
              <a:spcAft>
                <a:spcPct val="0"/>
              </a:spcAft>
              <a:buClr>
                <a:srgbClr val="FF3300"/>
              </a:buClr>
              <a:buSzTx/>
              <a:defRPr/>
            </a:pPr>
            <a:r>
              <a:rPr lang="zh-CN" altLang="en-US" b="1" dirty="0" smtClean="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       </a:t>
            </a:r>
            <a:endParaRPr kumimoji="0" lang="zh-CN" altLang="zh-CN" b="1" i="0" u="none" strike="noStrike" kern="1200" cap="none" spc="0" normalizeH="0" baseline="0" noProof="0" dirty="0" smtClean="0">
              <a:ln>
                <a:noFill/>
              </a:ln>
              <a:solidFill>
                <a:srgbClr val="0000CC"/>
              </a:solidFill>
              <a:effectLst/>
              <a:uLnTx/>
              <a:uFillTx/>
              <a:latin typeface="华文楷体" panose="02010600040101010101" pitchFamily="2" charset="-122"/>
              <a:ea typeface="华文楷体" panose="02010600040101010101" pitchFamily="2" charset="-122"/>
              <a:cs typeface="+mn-cs"/>
            </a:endParaRPr>
          </a:p>
          <a:p>
            <a:pPr marL="457200" marR="0" lvl="1" indent="0" algn="l" defTabSz="914400" rtl="0" eaLnBrk="0" fontAlgn="base" latinLnBrk="0" hangingPunct="0">
              <a:lnSpc>
                <a:spcPct val="120000"/>
              </a:lnSpc>
              <a:spcBef>
                <a:spcPct val="0"/>
              </a:spcBef>
              <a:spcAft>
                <a:spcPct val="0"/>
              </a:spcAft>
              <a:buClrTx/>
              <a:buSzTx/>
              <a:buFontTx/>
              <a:buNone/>
              <a:defRPr/>
            </a:pPr>
            <a:endParaRPr kumimoji="0" lang="zh-CN" altLang="zh-CN"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
        <p:nvSpPr>
          <p:cNvPr id="3" name="标题 5"/>
          <p:cNvSpPr txBox="1"/>
          <p:nvPr/>
        </p:nvSpPr>
        <p:spPr>
          <a:xfrm>
            <a:off x="1981200" y="160338"/>
            <a:ext cx="7467600" cy="561975"/>
          </a:xfrm>
          <a:prstGeom prst="rect">
            <a:avLst/>
          </a:prstGeom>
        </p:spPr>
        <p:txBody>
          <a:bodyPr anchor="b">
            <a:normAutofit fontScale="97500" lnSpcReduction="1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4.2  </a:t>
            </a:r>
            <a:r>
              <a:rPr lang="zh-CN" altLang="en-US" b="1" dirty="0"/>
              <a:t>串</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的类型定义、存储结构及其运算</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Text Box 2"/>
          <p:cNvSpPr txBox="1"/>
          <p:nvPr/>
        </p:nvSpPr>
        <p:spPr>
          <a:xfrm>
            <a:off x="1975168" y="1627823"/>
            <a:ext cx="8153400" cy="521970"/>
          </a:xfrm>
          <a:prstGeom prst="rect">
            <a:avLst/>
          </a:prstGeom>
          <a:noFill/>
          <a:ln w="28575">
            <a:noFill/>
          </a:ln>
        </p:spPr>
        <p:txBody>
          <a:bodyPr>
            <a:spAutoFit/>
          </a:bodyPr>
          <a:p>
            <a:pPr algn="just" eaLnBrk="0" hangingPunct="0">
              <a:spcBef>
                <a:spcPct val="50000"/>
              </a:spcBef>
            </a:pPr>
            <a:r>
              <a:rPr lang="zh-CN" altLang="en-US" sz="2800" b="1" dirty="0">
                <a:solidFill>
                  <a:srgbClr val="000000"/>
                </a:solidFill>
                <a:latin typeface="Times New Roman" panose="02020603050405020304" pitchFamily="18" charset="0"/>
              </a:rPr>
              <a:t>例：主串</a:t>
            </a:r>
            <a:r>
              <a:rPr lang="en-US" altLang="zh-CN" sz="2800" b="1" dirty="0">
                <a:solidFill>
                  <a:srgbClr val="000000"/>
                </a:solidFill>
                <a:latin typeface="Times New Roman" panose="02020603050405020304" pitchFamily="18" charset="0"/>
              </a:rPr>
              <a:t>S="ababcabcacbab"，</a:t>
            </a:r>
            <a:r>
              <a:rPr lang="zh-CN" altLang="en-US" sz="2800" b="1" dirty="0">
                <a:solidFill>
                  <a:srgbClr val="000000"/>
                </a:solidFill>
                <a:latin typeface="Times New Roman" panose="02020603050405020304" pitchFamily="18" charset="0"/>
              </a:rPr>
              <a:t>模式</a:t>
            </a:r>
            <a:r>
              <a:rPr lang="en-US" altLang="zh-CN" sz="2800" b="1" dirty="0">
                <a:solidFill>
                  <a:srgbClr val="000000"/>
                </a:solidFill>
                <a:latin typeface="Times New Roman" panose="02020603050405020304" pitchFamily="18" charset="0"/>
              </a:rPr>
              <a:t>T="abcac"</a:t>
            </a:r>
            <a:endParaRPr lang="zh-CN" altLang="en-US" sz="2800" b="1" dirty="0">
              <a:solidFill>
                <a:srgbClr val="000000"/>
              </a:solidFill>
              <a:latin typeface="Times New Roman" panose="02020603050405020304" pitchFamily="18" charset="0"/>
              <a:ea typeface="隶书" panose="02010509060101010101" pitchFamily="49" charset="-122"/>
            </a:endParaRPr>
          </a:p>
        </p:txBody>
      </p:sp>
      <p:grpSp>
        <p:nvGrpSpPr>
          <p:cNvPr id="51204" name="Group 3"/>
          <p:cNvGrpSpPr/>
          <p:nvPr/>
        </p:nvGrpSpPr>
        <p:grpSpPr>
          <a:xfrm>
            <a:off x="2672080" y="3395663"/>
            <a:ext cx="6638925" cy="560387"/>
            <a:chOff x="720" y="2333"/>
            <a:chExt cx="4182" cy="353"/>
          </a:xfrm>
        </p:grpSpPr>
        <p:sp>
          <p:nvSpPr>
            <p:cNvPr id="48" name="Rectangle 4"/>
            <p:cNvSpPr>
              <a:spLocks noChangeArrowheads="1"/>
            </p:cNvSpPr>
            <p:nvPr/>
          </p:nvSpPr>
          <p:spPr bwMode="auto">
            <a:xfrm>
              <a:off x="720" y="2333"/>
              <a:ext cx="4182" cy="353"/>
            </a:xfrm>
            <a:prstGeom prst="rect">
              <a:avLst/>
            </a:prstGeom>
            <a:gradFill rotWithShape="1">
              <a:gsLst>
                <a:gs pos="0">
                  <a:srgbClr val="CCFFFF"/>
                </a:gs>
                <a:gs pos="50000">
                  <a:srgbClr val="CCFFFF">
                    <a:gamma/>
                    <a:tint val="12549"/>
                    <a:invGamma/>
                  </a:srgbClr>
                </a:gs>
                <a:gs pos="100000">
                  <a:srgbClr val="CCFFFF"/>
                </a:gs>
              </a:gsLst>
              <a:lin ang="5400000" scaled="1"/>
            </a:gradFill>
            <a:ln w="285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just" defTabSz="914400" rtl="0" eaLnBrk="0" fontAlgn="auto" latinLnBrk="0" hangingPunct="0">
                <a:lnSpc>
                  <a:spcPct val="100000"/>
                </a:lnSpc>
                <a:spcBef>
                  <a:spcPts val="0"/>
                </a:spcBef>
                <a:spcAft>
                  <a:spcPts val="0"/>
                </a:spcAft>
                <a:buClrTx/>
                <a:buSzTx/>
                <a:buFontTx/>
                <a:buNone/>
                <a:defRPr/>
              </a:pPr>
              <a:r>
                <a:rPr kumimoji="0" lang="en-US" altLang="zh-CN" sz="3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rPr>
                <a:t>a   b   a   b   c   a   b   c   a   c   b   a   b</a:t>
              </a:r>
              <a:endParaRPr kumimoji="0" lang="en-US" altLang="zh-CN" sz="3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49" name="Line 5"/>
            <p:cNvSpPr>
              <a:spLocks noChangeShapeType="1"/>
            </p:cNvSpPr>
            <p:nvPr/>
          </p:nvSpPr>
          <p:spPr bwMode="auto">
            <a:xfrm>
              <a:off x="1030"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0" name="Line 6"/>
            <p:cNvSpPr>
              <a:spLocks noChangeShapeType="1"/>
            </p:cNvSpPr>
            <p:nvPr/>
          </p:nvSpPr>
          <p:spPr bwMode="auto">
            <a:xfrm>
              <a:off x="1365"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1" name="Line 7"/>
            <p:cNvSpPr>
              <a:spLocks noChangeShapeType="1"/>
            </p:cNvSpPr>
            <p:nvPr/>
          </p:nvSpPr>
          <p:spPr bwMode="auto">
            <a:xfrm>
              <a:off x="1682"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2" name="Line 8"/>
            <p:cNvSpPr>
              <a:spLocks noChangeShapeType="1"/>
            </p:cNvSpPr>
            <p:nvPr/>
          </p:nvSpPr>
          <p:spPr bwMode="auto">
            <a:xfrm>
              <a:off x="2017"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3" name="Line 9"/>
            <p:cNvSpPr>
              <a:spLocks noChangeShapeType="1"/>
            </p:cNvSpPr>
            <p:nvPr/>
          </p:nvSpPr>
          <p:spPr bwMode="auto">
            <a:xfrm>
              <a:off x="2327"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4" name="Line 10"/>
            <p:cNvSpPr>
              <a:spLocks noChangeShapeType="1"/>
            </p:cNvSpPr>
            <p:nvPr/>
          </p:nvSpPr>
          <p:spPr bwMode="auto">
            <a:xfrm>
              <a:off x="2638"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5" name="Line 11"/>
            <p:cNvSpPr>
              <a:spLocks noChangeShapeType="1"/>
            </p:cNvSpPr>
            <p:nvPr/>
          </p:nvSpPr>
          <p:spPr bwMode="auto">
            <a:xfrm>
              <a:off x="2964"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6" name="Line 12"/>
            <p:cNvSpPr>
              <a:spLocks noChangeShapeType="1"/>
            </p:cNvSpPr>
            <p:nvPr/>
          </p:nvSpPr>
          <p:spPr bwMode="auto">
            <a:xfrm>
              <a:off x="3281"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7" name="Line 13"/>
            <p:cNvSpPr>
              <a:spLocks noChangeShapeType="1"/>
            </p:cNvSpPr>
            <p:nvPr/>
          </p:nvSpPr>
          <p:spPr bwMode="auto">
            <a:xfrm>
              <a:off x="3591"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8" name="Line 14"/>
            <p:cNvSpPr>
              <a:spLocks noChangeShapeType="1"/>
            </p:cNvSpPr>
            <p:nvPr/>
          </p:nvSpPr>
          <p:spPr bwMode="auto">
            <a:xfrm>
              <a:off x="3910"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9" name="Line 15"/>
            <p:cNvSpPr>
              <a:spLocks noChangeShapeType="1"/>
            </p:cNvSpPr>
            <p:nvPr/>
          </p:nvSpPr>
          <p:spPr bwMode="auto">
            <a:xfrm>
              <a:off x="4230"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60" name="Line 16"/>
            <p:cNvSpPr>
              <a:spLocks noChangeShapeType="1"/>
            </p:cNvSpPr>
            <p:nvPr/>
          </p:nvSpPr>
          <p:spPr bwMode="auto">
            <a:xfrm>
              <a:off x="4556" y="2333"/>
              <a:ext cx="0" cy="35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1800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p:nvSpPr>
          <p:cNvPr id="61" name="Text Box 17"/>
          <p:cNvSpPr txBox="1"/>
          <p:nvPr/>
        </p:nvSpPr>
        <p:spPr>
          <a:xfrm>
            <a:off x="1975168" y="6216650"/>
            <a:ext cx="8153400" cy="521970"/>
          </a:xfrm>
          <a:prstGeom prst="rect">
            <a:avLst/>
          </a:prstGeom>
          <a:noFill/>
          <a:ln w="9525">
            <a:noFill/>
          </a:ln>
        </p:spPr>
        <p:txBody>
          <a:bodyPr>
            <a:spAutoFit/>
          </a:bodyPr>
          <a:p>
            <a:r>
              <a:rPr lang="en-US" altLang="zh-CN" sz="2800" b="1" dirty="0">
                <a:solidFill>
                  <a:srgbClr val="FF0000"/>
                </a:solidFill>
                <a:latin typeface="Times New Roman" panose="02020603050405020304" pitchFamily="18" charset="0"/>
              </a:rPr>
              <a:t>i=11，j=6，T</a:t>
            </a:r>
            <a:r>
              <a:rPr lang="zh-CN" altLang="en-US" sz="2800" b="1" dirty="0">
                <a:solidFill>
                  <a:srgbClr val="FF0000"/>
                </a:solidFill>
                <a:latin typeface="Times New Roman" panose="02020603050405020304" pitchFamily="18" charset="0"/>
              </a:rPr>
              <a:t>中全部字符都比较完毕，匹配成功。</a:t>
            </a:r>
            <a:endParaRPr lang="zh-CN" altLang="en-US" sz="2800" b="1" dirty="0">
              <a:solidFill>
                <a:srgbClr val="FF0000"/>
              </a:solidFill>
              <a:latin typeface="Times New Roman" panose="02020603050405020304" pitchFamily="18" charset="0"/>
            </a:endParaRPr>
          </a:p>
        </p:txBody>
      </p:sp>
      <p:grpSp>
        <p:nvGrpSpPr>
          <p:cNvPr id="88" name="组合 87"/>
          <p:cNvGrpSpPr/>
          <p:nvPr/>
        </p:nvGrpSpPr>
        <p:grpSpPr>
          <a:xfrm>
            <a:off x="5215255" y="2740025"/>
            <a:ext cx="228600" cy="639763"/>
            <a:chOff x="1127125" y="1916113"/>
            <a:chExt cx="228600" cy="639762"/>
          </a:xfrm>
        </p:grpSpPr>
        <p:sp>
          <p:nvSpPr>
            <p:cNvPr id="64" name="Line 20"/>
            <p:cNvSpPr>
              <a:spLocks noChangeShapeType="1"/>
            </p:cNvSpPr>
            <p:nvPr/>
          </p:nvSpPr>
          <p:spPr bwMode="auto">
            <a:xfrm>
              <a:off x="1352550" y="2016126"/>
              <a:ext cx="0" cy="539749"/>
            </a:xfrm>
            <a:prstGeom prst="line">
              <a:avLst/>
            </a:prstGeom>
            <a:noFill/>
            <a:ln w="28575">
              <a:solidFill>
                <a:srgbClr val="00808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65" name="Text Box 21"/>
            <p:cNvSpPr txBox="1">
              <a:spLocks noChangeArrowheads="1"/>
            </p:cNvSpPr>
            <p:nvPr/>
          </p:nvSpPr>
          <p:spPr bwMode="auto">
            <a:xfrm>
              <a:off x="1127125" y="1916113"/>
              <a:ext cx="228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R="0" defTabSz="914400" fontAlgn="auto">
                <a:spcBef>
                  <a:spcPct val="50000"/>
                </a:spcBef>
                <a:spcAft>
                  <a:spcPts val="0"/>
                </a:spcAft>
                <a:buClrTx/>
                <a:buSzTx/>
                <a:buFontTx/>
                <a:buNone/>
                <a:defRPr/>
              </a:pPr>
              <a:r>
                <a:rPr kumimoji="0" lang="en-US" altLang="zh-CN" sz="2400" kern="0" cap="none" spc="0" normalizeH="0" baseline="0" noProof="0" dirty="0">
                  <a:solidFill>
                    <a:sysClr val="windowText" lastClr="000000"/>
                  </a:solidFill>
                  <a:latin typeface="Times New Roman" panose="02020603050405020304" pitchFamily="18" charset="0"/>
                  <a:ea typeface="宋体" panose="02010600030101010101" pitchFamily="2" charset="-122"/>
                  <a:cs typeface="+mn-cs"/>
                </a:rPr>
                <a:t>i</a:t>
              </a:r>
              <a:endParaRPr kumimoji="0" lang="en-US" altLang="zh-CN" sz="2400" kern="0" cap="none" spc="0" normalizeH="0" baseline="0" noProof="0" dirty="0">
                <a:solidFill>
                  <a:sysClr val="windowText" lastClr="000000"/>
                </a:solidFill>
                <a:latin typeface="Times New Roman" panose="02020603050405020304" pitchFamily="18" charset="0"/>
                <a:ea typeface="宋体" panose="02010600030101010101" pitchFamily="2" charset="-122"/>
                <a:cs typeface="+mn-cs"/>
              </a:endParaRPr>
            </a:p>
          </p:txBody>
        </p:sp>
      </p:grpSp>
      <p:grpSp>
        <p:nvGrpSpPr>
          <p:cNvPr id="89" name="组合 88"/>
          <p:cNvGrpSpPr/>
          <p:nvPr/>
        </p:nvGrpSpPr>
        <p:grpSpPr>
          <a:xfrm>
            <a:off x="5196205" y="5072063"/>
            <a:ext cx="228600" cy="704850"/>
            <a:chOff x="1143000" y="4279900"/>
            <a:chExt cx="228600" cy="704850"/>
          </a:xfrm>
        </p:grpSpPr>
        <p:sp>
          <p:nvSpPr>
            <p:cNvPr id="66" name="Line 22"/>
            <p:cNvSpPr>
              <a:spLocks noChangeShapeType="1"/>
            </p:cNvSpPr>
            <p:nvPr/>
          </p:nvSpPr>
          <p:spPr bwMode="auto">
            <a:xfrm flipV="1">
              <a:off x="1371600" y="4279900"/>
              <a:ext cx="0" cy="539750"/>
            </a:xfrm>
            <a:prstGeom prst="line">
              <a:avLst/>
            </a:prstGeom>
            <a:noFill/>
            <a:ln w="28575">
              <a:solidFill>
                <a:srgbClr val="00808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67" name="Text Box 23"/>
            <p:cNvSpPr txBox="1">
              <a:spLocks noChangeArrowheads="1"/>
            </p:cNvSpPr>
            <p:nvPr/>
          </p:nvSpPr>
          <p:spPr bwMode="auto">
            <a:xfrm>
              <a:off x="1143000" y="4527550"/>
              <a:ext cx="22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R="0" defTabSz="914400" fontAlgn="auto">
                <a:spcBef>
                  <a:spcPct val="50000"/>
                </a:spcBef>
                <a:spcAft>
                  <a:spcPts val="0"/>
                </a:spcAft>
                <a:buClrTx/>
                <a:buSzTx/>
                <a:buFontTx/>
                <a:buNone/>
                <a:defRPr/>
              </a:pPr>
              <a:r>
                <a:rPr kumimoji="0" lang="en-US" altLang="zh-CN" sz="2400" kern="0" cap="none" spc="0" normalizeH="0" baseline="0" noProof="0">
                  <a:solidFill>
                    <a:sysClr val="windowText" lastClr="000000"/>
                  </a:solidFill>
                  <a:latin typeface="Times New Roman" panose="02020603050405020304" pitchFamily="18" charset="0"/>
                  <a:ea typeface="宋体" panose="02010600030101010101" pitchFamily="2" charset="-122"/>
                  <a:cs typeface="+mn-cs"/>
                </a:rPr>
                <a:t>j</a:t>
              </a:r>
              <a:endParaRPr kumimoji="0" lang="en-US" altLang="zh-CN" sz="2400" kern="0" cap="none" spc="0" normalizeH="0" baseline="0" noProof="0">
                <a:solidFill>
                  <a:sysClr val="windowText" lastClr="000000"/>
                </a:solidFill>
                <a:latin typeface="Times New Roman" panose="02020603050405020304" pitchFamily="18" charset="0"/>
                <a:ea typeface="宋体" panose="02010600030101010101" pitchFamily="2" charset="-122"/>
                <a:cs typeface="+mn-cs"/>
              </a:endParaRPr>
            </a:p>
          </p:txBody>
        </p:sp>
      </p:grpSp>
      <p:sp>
        <p:nvSpPr>
          <p:cNvPr id="82" name="Text Box 38"/>
          <p:cNvSpPr txBox="1">
            <a:spLocks noChangeArrowheads="1"/>
          </p:cNvSpPr>
          <p:nvPr/>
        </p:nvSpPr>
        <p:spPr bwMode="auto">
          <a:xfrm>
            <a:off x="1554798" y="3609975"/>
            <a:ext cx="652463" cy="1252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marR="0" defTabSz="914400" fontAlgn="auto">
              <a:lnSpc>
                <a:spcPct val="90000"/>
              </a:lnSpc>
              <a:spcBef>
                <a:spcPts val="0"/>
              </a:spcBef>
              <a:spcAft>
                <a:spcPts val="0"/>
              </a:spcAft>
              <a:buClrTx/>
              <a:buSzTx/>
              <a:buFontTx/>
              <a:buNone/>
              <a:defRPr/>
            </a:pPr>
            <a:r>
              <a:rPr kumimoji="0" lang="zh-CN" altLang="en-US" sz="2800" b="1" kern="0" cap="none" spc="0" normalizeH="0" baseline="0" noProof="0" dirty="0">
                <a:solidFill>
                  <a:srgbClr val="0000FF"/>
                </a:solidFill>
                <a:latin typeface="Times New Roman" panose="02020603050405020304" pitchFamily="18" charset="0"/>
                <a:ea typeface="宋体" panose="02010600030101010101" pitchFamily="2" charset="-122"/>
                <a:cs typeface="+mn-cs"/>
              </a:rPr>
              <a:t>第</a:t>
            </a:r>
            <a:endParaRPr kumimoji="0" lang="zh-CN" altLang="en-US" sz="2800" b="1" kern="0" cap="none" spc="0" normalizeH="0" baseline="0" noProof="0" dirty="0">
              <a:solidFill>
                <a:srgbClr val="0000FF"/>
              </a:solidFill>
              <a:latin typeface="Times New Roman" panose="02020603050405020304" pitchFamily="18" charset="0"/>
              <a:ea typeface="宋体" panose="02010600030101010101" pitchFamily="2" charset="-122"/>
              <a:cs typeface="+mn-cs"/>
            </a:endParaRPr>
          </a:p>
          <a:p>
            <a:pPr marR="0" defTabSz="914400" fontAlgn="auto">
              <a:lnSpc>
                <a:spcPct val="90000"/>
              </a:lnSpc>
              <a:spcBef>
                <a:spcPts val="0"/>
              </a:spcBef>
              <a:spcAft>
                <a:spcPts val="0"/>
              </a:spcAft>
              <a:buClrTx/>
              <a:buSzTx/>
              <a:buFontTx/>
              <a:buNone/>
              <a:defRPr/>
            </a:pPr>
            <a:r>
              <a:rPr kumimoji="0" lang="en-US" altLang="zh-CN" sz="2800" b="1" kern="0" cap="none" spc="0" normalizeH="0" baseline="0" noProof="0" dirty="0">
                <a:solidFill>
                  <a:srgbClr val="0000FF"/>
                </a:solidFill>
                <a:latin typeface="Times New Roman" panose="02020603050405020304" pitchFamily="18" charset="0"/>
                <a:ea typeface="宋体" panose="02010600030101010101" pitchFamily="2" charset="-122"/>
                <a:cs typeface="+mn-cs"/>
              </a:rPr>
              <a:t> 6</a:t>
            </a:r>
            <a:endParaRPr kumimoji="0" lang="en-US" altLang="zh-CN" sz="2800" b="1" kern="0" cap="none" spc="0" normalizeH="0" baseline="0" noProof="0" dirty="0">
              <a:solidFill>
                <a:srgbClr val="0000FF"/>
              </a:solidFill>
              <a:latin typeface="Times New Roman" panose="02020603050405020304" pitchFamily="18" charset="0"/>
              <a:ea typeface="宋体" panose="02010600030101010101" pitchFamily="2" charset="-122"/>
              <a:cs typeface="+mn-cs"/>
            </a:endParaRPr>
          </a:p>
          <a:p>
            <a:pPr marR="0" defTabSz="914400" fontAlgn="auto">
              <a:lnSpc>
                <a:spcPct val="90000"/>
              </a:lnSpc>
              <a:spcBef>
                <a:spcPts val="0"/>
              </a:spcBef>
              <a:spcAft>
                <a:spcPts val="0"/>
              </a:spcAft>
              <a:buClrTx/>
              <a:buSzTx/>
              <a:buFontTx/>
              <a:buNone/>
              <a:defRPr/>
            </a:pPr>
            <a:r>
              <a:rPr kumimoji="0" lang="zh-CN" altLang="en-US" sz="2800" b="1" kern="0" cap="none" spc="0" normalizeH="0" baseline="0" noProof="0" dirty="0">
                <a:solidFill>
                  <a:srgbClr val="0000FF"/>
                </a:solidFill>
                <a:latin typeface="Times New Roman" panose="02020603050405020304" pitchFamily="18" charset="0"/>
                <a:ea typeface="宋体" panose="02010600030101010101" pitchFamily="2" charset="-122"/>
                <a:cs typeface="+mn-cs"/>
              </a:rPr>
              <a:t>趟</a:t>
            </a:r>
            <a:endParaRPr kumimoji="0" lang="zh-CN" altLang="en-US" sz="2800" b="1" kern="0" cap="none" spc="0" normalizeH="0" baseline="0" noProof="0" dirty="0">
              <a:solidFill>
                <a:srgbClr val="0000FF"/>
              </a:solidFill>
              <a:latin typeface="Times New Roman" panose="02020603050405020304" pitchFamily="18" charset="0"/>
              <a:ea typeface="宋体" panose="02010600030101010101" pitchFamily="2" charset="-122"/>
              <a:cs typeface="+mn-cs"/>
            </a:endParaRPr>
          </a:p>
        </p:txBody>
      </p:sp>
      <p:sp>
        <p:nvSpPr>
          <p:cNvPr id="83" name="Rectangle 39"/>
          <p:cNvSpPr>
            <a:spLocks noChangeArrowheads="1"/>
          </p:cNvSpPr>
          <p:nvPr/>
        </p:nvSpPr>
        <p:spPr bwMode="auto">
          <a:xfrm>
            <a:off x="5210493" y="4511675"/>
            <a:ext cx="2524125" cy="560388"/>
          </a:xfrm>
          <a:prstGeom prst="rect">
            <a:avLst/>
          </a:prstGeom>
          <a:gradFill rotWithShape="1">
            <a:gsLst>
              <a:gs pos="0">
                <a:srgbClr val="FFFFCC"/>
              </a:gs>
              <a:gs pos="50000">
                <a:srgbClr val="FFFFCC">
                  <a:gamma/>
                  <a:tint val="0"/>
                  <a:invGamma/>
                </a:srgbClr>
              </a:gs>
              <a:gs pos="100000">
                <a:srgbClr val="FFFFCC"/>
              </a:gs>
            </a:gsLst>
            <a:lin ang="5400000" scaled="1"/>
          </a:gradFill>
          <a:ln w="28575" algn="ctr">
            <a:solidFill>
              <a:srgbClr val="000066"/>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marL="0" marR="0" lvl="0" indent="0" algn="just" defTabSz="914400" rtl="0" eaLnBrk="0" fontAlgn="auto" latinLnBrk="0" hangingPunct="0">
              <a:lnSpc>
                <a:spcPct val="96000"/>
              </a:lnSpc>
              <a:spcBef>
                <a:spcPts val="0"/>
              </a:spcBef>
              <a:spcAft>
                <a:spcPts val="0"/>
              </a:spcAft>
              <a:buClrTx/>
              <a:buSzTx/>
              <a:buFontTx/>
              <a:buNone/>
              <a:defRPr/>
            </a:pPr>
            <a:r>
              <a:rPr kumimoji="0" lang="en-US" altLang="zh-CN" sz="3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rPr>
              <a:t>a   b   c   a   c </a:t>
            </a:r>
            <a:endParaRPr kumimoji="0" lang="en-US" altLang="zh-CN" sz="3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84" name="Line 40"/>
          <p:cNvSpPr>
            <a:spLocks noChangeShapeType="1"/>
          </p:cNvSpPr>
          <p:nvPr/>
        </p:nvSpPr>
        <p:spPr bwMode="auto">
          <a:xfrm>
            <a:off x="5704205" y="4506913"/>
            <a:ext cx="0" cy="560388"/>
          </a:xfrm>
          <a:prstGeom prst="line">
            <a:avLst/>
          </a:prstGeom>
          <a:noFill/>
          <a:ln w="28575">
            <a:solidFill>
              <a:srgbClr val="000066"/>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85" name="Line 41"/>
          <p:cNvSpPr>
            <a:spLocks noChangeShapeType="1"/>
          </p:cNvSpPr>
          <p:nvPr/>
        </p:nvSpPr>
        <p:spPr bwMode="auto">
          <a:xfrm>
            <a:off x="6221730" y="4506913"/>
            <a:ext cx="0" cy="560388"/>
          </a:xfrm>
          <a:prstGeom prst="line">
            <a:avLst/>
          </a:prstGeom>
          <a:noFill/>
          <a:ln w="28575">
            <a:solidFill>
              <a:srgbClr val="000066"/>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86" name="Line 42"/>
          <p:cNvSpPr>
            <a:spLocks noChangeShapeType="1"/>
          </p:cNvSpPr>
          <p:nvPr/>
        </p:nvSpPr>
        <p:spPr bwMode="auto">
          <a:xfrm>
            <a:off x="6729730" y="4502150"/>
            <a:ext cx="0" cy="560388"/>
          </a:xfrm>
          <a:prstGeom prst="line">
            <a:avLst/>
          </a:prstGeom>
          <a:noFill/>
          <a:ln w="28575">
            <a:solidFill>
              <a:srgbClr val="000066"/>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87" name="Line 43"/>
          <p:cNvSpPr>
            <a:spLocks noChangeShapeType="1"/>
          </p:cNvSpPr>
          <p:nvPr/>
        </p:nvSpPr>
        <p:spPr bwMode="auto">
          <a:xfrm>
            <a:off x="7237730" y="4521200"/>
            <a:ext cx="0" cy="560388"/>
          </a:xfrm>
          <a:prstGeom prst="line">
            <a:avLst/>
          </a:prstGeom>
          <a:noFill/>
          <a:ln w="28575">
            <a:solidFill>
              <a:srgbClr val="000066"/>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nvGrpSpPr>
          <p:cNvPr id="124" name="组合 123"/>
          <p:cNvGrpSpPr/>
          <p:nvPr/>
        </p:nvGrpSpPr>
        <p:grpSpPr>
          <a:xfrm>
            <a:off x="5431155" y="3952875"/>
            <a:ext cx="136525" cy="561975"/>
            <a:chOff x="2419350" y="5531320"/>
            <a:chExt cx="136426" cy="561976"/>
          </a:xfrm>
        </p:grpSpPr>
        <p:sp>
          <p:nvSpPr>
            <p:cNvPr id="122" name="Line 19"/>
            <p:cNvSpPr>
              <a:spLocks noChangeShapeType="1"/>
            </p:cNvSpPr>
            <p:nvPr/>
          </p:nvSpPr>
          <p:spPr bwMode="auto">
            <a:xfrm>
              <a:off x="2419350" y="5531320"/>
              <a:ext cx="0" cy="561976"/>
            </a:xfrm>
            <a:prstGeom prst="line">
              <a:avLst/>
            </a:prstGeom>
            <a:noFill/>
            <a:ln w="19050">
              <a:solidFill>
                <a:srgbClr val="CC00CC"/>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23" name="Line 19"/>
            <p:cNvSpPr>
              <a:spLocks noChangeShapeType="1"/>
            </p:cNvSpPr>
            <p:nvPr/>
          </p:nvSpPr>
          <p:spPr bwMode="auto">
            <a:xfrm>
              <a:off x="2555776" y="5531320"/>
              <a:ext cx="0" cy="561976"/>
            </a:xfrm>
            <a:prstGeom prst="line">
              <a:avLst/>
            </a:prstGeom>
            <a:noFill/>
            <a:ln w="19050">
              <a:solidFill>
                <a:srgbClr val="CC00CC"/>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125" name="组合 124"/>
          <p:cNvGrpSpPr/>
          <p:nvPr/>
        </p:nvGrpSpPr>
        <p:grpSpPr>
          <a:xfrm>
            <a:off x="5766118" y="2740025"/>
            <a:ext cx="228600" cy="639763"/>
            <a:chOff x="1127125" y="1916113"/>
            <a:chExt cx="228600" cy="639762"/>
          </a:xfrm>
        </p:grpSpPr>
        <p:sp>
          <p:nvSpPr>
            <p:cNvPr id="126" name="Line 20"/>
            <p:cNvSpPr>
              <a:spLocks noChangeShapeType="1"/>
            </p:cNvSpPr>
            <p:nvPr/>
          </p:nvSpPr>
          <p:spPr bwMode="auto">
            <a:xfrm>
              <a:off x="1352550" y="2016126"/>
              <a:ext cx="0" cy="539749"/>
            </a:xfrm>
            <a:prstGeom prst="line">
              <a:avLst/>
            </a:prstGeom>
            <a:noFill/>
            <a:ln w="28575">
              <a:solidFill>
                <a:srgbClr val="00808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27" name="Text Box 21"/>
            <p:cNvSpPr txBox="1">
              <a:spLocks noChangeArrowheads="1"/>
            </p:cNvSpPr>
            <p:nvPr/>
          </p:nvSpPr>
          <p:spPr bwMode="auto">
            <a:xfrm>
              <a:off x="1127125" y="1916113"/>
              <a:ext cx="228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R="0" defTabSz="914400" fontAlgn="auto">
                <a:spcBef>
                  <a:spcPct val="50000"/>
                </a:spcBef>
                <a:spcAft>
                  <a:spcPts val="0"/>
                </a:spcAft>
                <a:buClrTx/>
                <a:buSzTx/>
                <a:buFontTx/>
                <a:buNone/>
                <a:defRPr/>
              </a:pPr>
              <a:r>
                <a:rPr kumimoji="0" lang="en-US" altLang="zh-CN" sz="2400" kern="0" cap="none" spc="0" normalizeH="0" baseline="0" noProof="0" dirty="0">
                  <a:solidFill>
                    <a:sysClr val="windowText" lastClr="000000"/>
                  </a:solidFill>
                  <a:latin typeface="Times New Roman" panose="02020603050405020304" pitchFamily="18" charset="0"/>
                  <a:ea typeface="宋体" panose="02010600030101010101" pitchFamily="2" charset="-122"/>
                  <a:cs typeface="+mn-cs"/>
                </a:rPr>
                <a:t>i</a:t>
              </a:r>
              <a:endParaRPr kumimoji="0" lang="en-US" altLang="zh-CN" sz="2400" kern="0" cap="none" spc="0" normalizeH="0" baseline="0" noProof="0" dirty="0">
                <a:solidFill>
                  <a:sysClr val="windowText" lastClr="000000"/>
                </a:solidFill>
                <a:latin typeface="Times New Roman" panose="02020603050405020304" pitchFamily="18" charset="0"/>
                <a:ea typeface="宋体" panose="02010600030101010101" pitchFamily="2" charset="-122"/>
                <a:cs typeface="+mn-cs"/>
              </a:endParaRPr>
            </a:p>
          </p:txBody>
        </p:sp>
      </p:grpSp>
      <p:grpSp>
        <p:nvGrpSpPr>
          <p:cNvPr id="128" name="组合 127"/>
          <p:cNvGrpSpPr/>
          <p:nvPr/>
        </p:nvGrpSpPr>
        <p:grpSpPr>
          <a:xfrm>
            <a:off x="5745480" y="5062538"/>
            <a:ext cx="228600" cy="704850"/>
            <a:chOff x="1143000" y="4279900"/>
            <a:chExt cx="228600" cy="704850"/>
          </a:xfrm>
        </p:grpSpPr>
        <p:sp>
          <p:nvSpPr>
            <p:cNvPr id="129" name="Line 22"/>
            <p:cNvSpPr>
              <a:spLocks noChangeShapeType="1"/>
            </p:cNvSpPr>
            <p:nvPr/>
          </p:nvSpPr>
          <p:spPr bwMode="auto">
            <a:xfrm flipV="1">
              <a:off x="1371600" y="4279900"/>
              <a:ext cx="0" cy="539750"/>
            </a:xfrm>
            <a:prstGeom prst="line">
              <a:avLst/>
            </a:prstGeom>
            <a:noFill/>
            <a:ln w="28575">
              <a:solidFill>
                <a:srgbClr val="00808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0" name="Text Box 23"/>
            <p:cNvSpPr txBox="1">
              <a:spLocks noChangeArrowheads="1"/>
            </p:cNvSpPr>
            <p:nvPr/>
          </p:nvSpPr>
          <p:spPr bwMode="auto">
            <a:xfrm>
              <a:off x="1143000" y="4527550"/>
              <a:ext cx="22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R="0" defTabSz="914400" fontAlgn="auto">
                <a:spcBef>
                  <a:spcPct val="50000"/>
                </a:spcBef>
                <a:spcAft>
                  <a:spcPts val="0"/>
                </a:spcAft>
                <a:buClrTx/>
                <a:buSzTx/>
                <a:buFontTx/>
                <a:buNone/>
                <a:defRPr/>
              </a:pPr>
              <a:r>
                <a:rPr kumimoji="0" lang="en-US" altLang="zh-CN" sz="2400" kern="0" cap="none" spc="0" normalizeH="0" baseline="0" noProof="0">
                  <a:solidFill>
                    <a:sysClr val="windowText" lastClr="000000"/>
                  </a:solidFill>
                  <a:latin typeface="Times New Roman" panose="02020603050405020304" pitchFamily="18" charset="0"/>
                  <a:ea typeface="宋体" panose="02010600030101010101" pitchFamily="2" charset="-122"/>
                  <a:cs typeface="+mn-cs"/>
                </a:rPr>
                <a:t>j</a:t>
              </a:r>
              <a:endParaRPr kumimoji="0" lang="en-US" altLang="zh-CN" sz="2400" kern="0" cap="none" spc="0" normalizeH="0" baseline="0" noProof="0">
                <a:solidFill>
                  <a:sysClr val="windowText" lastClr="000000"/>
                </a:solidFill>
                <a:latin typeface="Times New Roman" panose="02020603050405020304" pitchFamily="18" charset="0"/>
                <a:ea typeface="宋体" panose="02010600030101010101" pitchFamily="2" charset="-122"/>
                <a:cs typeface="+mn-cs"/>
              </a:endParaRPr>
            </a:p>
          </p:txBody>
        </p:sp>
      </p:grpSp>
      <p:grpSp>
        <p:nvGrpSpPr>
          <p:cNvPr id="131" name="组合 130"/>
          <p:cNvGrpSpPr/>
          <p:nvPr/>
        </p:nvGrpSpPr>
        <p:grpSpPr>
          <a:xfrm>
            <a:off x="5928043" y="3952875"/>
            <a:ext cx="134937" cy="561975"/>
            <a:chOff x="2419350" y="5531320"/>
            <a:chExt cx="136426" cy="561976"/>
          </a:xfrm>
        </p:grpSpPr>
        <p:sp>
          <p:nvSpPr>
            <p:cNvPr id="132" name="Line 19"/>
            <p:cNvSpPr>
              <a:spLocks noChangeShapeType="1"/>
            </p:cNvSpPr>
            <p:nvPr/>
          </p:nvSpPr>
          <p:spPr bwMode="auto">
            <a:xfrm>
              <a:off x="2419350" y="5531320"/>
              <a:ext cx="0" cy="561976"/>
            </a:xfrm>
            <a:prstGeom prst="line">
              <a:avLst/>
            </a:prstGeom>
            <a:noFill/>
            <a:ln w="19050">
              <a:solidFill>
                <a:srgbClr val="CC00CC"/>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3" name="Line 19"/>
            <p:cNvSpPr>
              <a:spLocks noChangeShapeType="1"/>
            </p:cNvSpPr>
            <p:nvPr/>
          </p:nvSpPr>
          <p:spPr bwMode="auto">
            <a:xfrm>
              <a:off x="2555776" y="5531320"/>
              <a:ext cx="0" cy="561976"/>
            </a:xfrm>
            <a:prstGeom prst="line">
              <a:avLst/>
            </a:prstGeom>
            <a:noFill/>
            <a:ln w="19050">
              <a:solidFill>
                <a:srgbClr val="CC00CC"/>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134" name="组合 133"/>
          <p:cNvGrpSpPr/>
          <p:nvPr/>
        </p:nvGrpSpPr>
        <p:grpSpPr>
          <a:xfrm>
            <a:off x="6285230" y="2744788"/>
            <a:ext cx="228600" cy="639762"/>
            <a:chOff x="1127125" y="1916113"/>
            <a:chExt cx="228600" cy="639762"/>
          </a:xfrm>
        </p:grpSpPr>
        <p:sp>
          <p:nvSpPr>
            <p:cNvPr id="135" name="Line 20"/>
            <p:cNvSpPr>
              <a:spLocks noChangeShapeType="1"/>
            </p:cNvSpPr>
            <p:nvPr/>
          </p:nvSpPr>
          <p:spPr bwMode="auto">
            <a:xfrm>
              <a:off x="1352550" y="2016125"/>
              <a:ext cx="0" cy="539750"/>
            </a:xfrm>
            <a:prstGeom prst="line">
              <a:avLst/>
            </a:prstGeom>
            <a:noFill/>
            <a:ln w="28575">
              <a:solidFill>
                <a:srgbClr val="00808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6" name="Text Box 21"/>
            <p:cNvSpPr txBox="1">
              <a:spLocks noChangeArrowheads="1"/>
            </p:cNvSpPr>
            <p:nvPr/>
          </p:nvSpPr>
          <p:spPr bwMode="auto">
            <a:xfrm>
              <a:off x="1127125" y="1916113"/>
              <a:ext cx="22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R="0" defTabSz="914400" fontAlgn="auto">
                <a:spcBef>
                  <a:spcPct val="50000"/>
                </a:spcBef>
                <a:spcAft>
                  <a:spcPts val="0"/>
                </a:spcAft>
                <a:buClrTx/>
                <a:buSzTx/>
                <a:buFontTx/>
                <a:buNone/>
                <a:defRPr/>
              </a:pPr>
              <a:r>
                <a:rPr kumimoji="0" lang="en-US" altLang="zh-CN" sz="2400" kern="0" cap="none" spc="0" normalizeH="0" baseline="0" noProof="0" dirty="0">
                  <a:solidFill>
                    <a:sysClr val="windowText" lastClr="000000"/>
                  </a:solidFill>
                  <a:latin typeface="Times New Roman" panose="02020603050405020304" pitchFamily="18" charset="0"/>
                  <a:ea typeface="宋体" panose="02010600030101010101" pitchFamily="2" charset="-122"/>
                  <a:cs typeface="+mn-cs"/>
                </a:rPr>
                <a:t>i</a:t>
              </a:r>
              <a:endParaRPr kumimoji="0" lang="en-US" altLang="zh-CN" sz="2400" kern="0" cap="none" spc="0" normalizeH="0" baseline="0" noProof="0" dirty="0">
                <a:solidFill>
                  <a:sysClr val="windowText" lastClr="000000"/>
                </a:solidFill>
                <a:latin typeface="Times New Roman" panose="02020603050405020304" pitchFamily="18" charset="0"/>
                <a:ea typeface="宋体" panose="02010600030101010101" pitchFamily="2" charset="-122"/>
                <a:cs typeface="+mn-cs"/>
              </a:endParaRPr>
            </a:p>
          </p:txBody>
        </p:sp>
      </p:grpSp>
      <p:grpSp>
        <p:nvGrpSpPr>
          <p:cNvPr id="137" name="组合 136"/>
          <p:cNvGrpSpPr/>
          <p:nvPr/>
        </p:nvGrpSpPr>
        <p:grpSpPr>
          <a:xfrm>
            <a:off x="6263005" y="5067300"/>
            <a:ext cx="228600" cy="704850"/>
            <a:chOff x="1143000" y="4279900"/>
            <a:chExt cx="228600" cy="704850"/>
          </a:xfrm>
        </p:grpSpPr>
        <p:sp>
          <p:nvSpPr>
            <p:cNvPr id="138" name="Line 22"/>
            <p:cNvSpPr>
              <a:spLocks noChangeShapeType="1"/>
            </p:cNvSpPr>
            <p:nvPr/>
          </p:nvSpPr>
          <p:spPr bwMode="auto">
            <a:xfrm flipV="1">
              <a:off x="1371600" y="4279900"/>
              <a:ext cx="0" cy="539750"/>
            </a:xfrm>
            <a:prstGeom prst="line">
              <a:avLst/>
            </a:prstGeom>
            <a:noFill/>
            <a:ln w="28575">
              <a:solidFill>
                <a:srgbClr val="00808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9" name="Text Box 23"/>
            <p:cNvSpPr txBox="1">
              <a:spLocks noChangeArrowheads="1"/>
            </p:cNvSpPr>
            <p:nvPr/>
          </p:nvSpPr>
          <p:spPr bwMode="auto">
            <a:xfrm>
              <a:off x="1143000" y="4527550"/>
              <a:ext cx="22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R="0" defTabSz="914400" fontAlgn="auto">
                <a:spcBef>
                  <a:spcPct val="50000"/>
                </a:spcBef>
                <a:spcAft>
                  <a:spcPts val="0"/>
                </a:spcAft>
                <a:buClrTx/>
                <a:buSzTx/>
                <a:buFontTx/>
                <a:buNone/>
                <a:defRPr/>
              </a:pPr>
              <a:r>
                <a:rPr kumimoji="0" lang="en-US" altLang="zh-CN" sz="2400" kern="0" cap="none" spc="0" normalizeH="0" baseline="0" noProof="0">
                  <a:solidFill>
                    <a:sysClr val="windowText" lastClr="000000"/>
                  </a:solidFill>
                  <a:latin typeface="Times New Roman" panose="02020603050405020304" pitchFamily="18" charset="0"/>
                  <a:ea typeface="宋体" panose="02010600030101010101" pitchFamily="2" charset="-122"/>
                  <a:cs typeface="+mn-cs"/>
                </a:rPr>
                <a:t>j</a:t>
              </a:r>
              <a:endParaRPr kumimoji="0" lang="en-US" altLang="zh-CN" sz="2400" kern="0" cap="none" spc="0" normalizeH="0" baseline="0" noProof="0">
                <a:solidFill>
                  <a:sysClr val="windowText" lastClr="000000"/>
                </a:solidFill>
                <a:latin typeface="Times New Roman" panose="02020603050405020304" pitchFamily="18" charset="0"/>
                <a:ea typeface="宋体" panose="02010600030101010101" pitchFamily="2" charset="-122"/>
                <a:cs typeface="+mn-cs"/>
              </a:endParaRPr>
            </a:p>
          </p:txBody>
        </p:sp>
      </p:grpSp>
      <p:grpSp>
        <p:nvGrpSpPr>
          <p:cNvPr id="62" name="组合 61"/>
          <p:cNvGrpSpPr/>
          <p:nvPr/>
        </p:nvGrpSpPr>
        <p:grpSpPr>
          <a:xfrm>
            <a:off x="6385243" y="3963988"/>
            <a:ext cx="136525" cy="561975"/>
            <a:chOff x="2419350" y="5531320"/>
            <a:chExt cx="136426" cy="561976"/>
          </a:xfrm>
        </p:grpSpPr>
        <p:sp>
          <p:nvSpPr>
            <p:cNvPr id="63" name="Line 19"/>
            <p:cNvSpPr>
              <a:spLocks noChangeShapeType="1"/>
            </p:cNvSpPr>
            <p:nvPr/>
          </p:nvSpPr>
          <p:spPr bwMode="auto">
            <a:xfrm>
              <a:off x="2419350" y="5531320"/>
              <a:ext cx="0" cy="561976"/>
            </a:xfrm>
            <a:prstGeom prst="line">
              <a:avLst/>
            </a:prstGeom>
            <a:noFill/>
            <a:ln w="19050">
              <a:solidFill>
                <a:srgbClr val="CC00CC"/>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68" name="Line 19"/>
            <p:cNvSpPr>
              <a:spLocks noChangeShapeType="1"/>
            </p:cNvSpPr>
            <p:nvPr/>
          </p:nvSpPr>
          <p:spPr bwMode="auto">
            <a:xfrm>
              <a:off x="2555776" y="5531320"/>
              <a:ext cx="0" cy="561976"/>
            </a:xfrm>
            <a:prstGeom prst="line">
              <a:avLst/>
            </a:prstGeom>
            <a:noFill/>
            <a:ln w="19050">
              <a:solidFill>
                <a:srgbClr val="CC00CC"/>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69" name="组合 68"/>
          <p:cNvGrpSpPr/>
          <p:nvPr/>
        </p:nvGrpSpPr>
        <p:grpSpPr>
          <a:xfrm>
            <a:off x="6734493" y="2740025"/>
            <a:ext cx="228600" cy="639763"/>
            <a:chOff x="1127125" y="1916113"/>
            <a:chExt cx="228600" cy="639762"/>
          </a:xfrm>
        </p:grpSpPr>
        <p:sp>
          <p:nvSpPr>
            <p:cNvPr id="70" name="Line 20"/>
            <p:cNvSpPr>
              <a:spLocks noChangeShapeType="1"/>
            </p:cNvSpPr>
            <p:nvPr/>
          </p:nvSpPr>
          <p:spPr bwMode="auto">
            <a:xfrm>
              <a:off x="1352550" y="2016126"/>
              <a:ext cx="0" cy="539749"/>
            </a:xfrm>
            <a:prstGeom prst="line">
              <a:avLst/>
            </a:prstGeom>
            <a:noFill/>
            <a:ln w="28575">
              <a:solidFill>
                <a:srgbClr val="00808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71" name="Text Box 21"/>
            <p:cNvSpPr txBox="1">
              <a:spLocks noChangeArrowheads="1"/>
            </p:cNvSpPr>
            <p:nvPr/>
          </p:nvSpPr>
          <p:spPr bwMode="auto">
            <a:xfrm>
              <a:off x="1127125" y="1916113"/>
              <a:ext cx="228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R="0" defTabSz="914400" fontAlgn="auto">
                <a:spcBef>
                  <a:spcPct val="50000"/>
                </a:spcBef>
                <a:spcAft>
                  <a:spcPts val="0"/>
                </a:spcAft>
                <a:buClrTx/>
                <a:buSzTx/>
                <a:buFontTx/>
                <a:buNone/>
                <a:defRPr/>
              </a:pPr>
              <a:r>
                <a:rPr kumimoji="0" lang="en-US" altLang="zh-CN" sz="2400" kern="0" cap="none" spc="0" normalizeH="0" baseline="0" noProof="0" dirty="0">
                  <a:solidFill>
                    <a:sysClr val="windowText" lastClr="000000"/>
                  </a:solidFill>
                  <a:latin typeface="Times New Roman" panose="02020603050405020304" pitchFamily="18" charset="0"/>
                  <a:ea typeface="宋体" panose="02010600030101010101" pitchFamily="2" charset="-122"/>
                  <a:cs typeface="+mn-cs"/>
                </a:rPr>
                <a:t>i</a:t>
              </a:r>
              <a:endParaRPr kumimoji="0" lang="en-US" altLang="zh-CN" sz="2400" kern="0" cap="none" spc="0" normalizeH="0" baseline="0" noProof="0" dirty="0">
                <a:solidFill>
                  <a:sysClr val="windowText" lastClr="000000"/>
                </a:solidFill>
                <a:latin typeface="Times New Roman" panose="02020603050405020304" pitchFamily="18" charset="0"/>
                <a:ea typeface="宋体" panose="02010600030101010101" pitchFamily="2" charset="-122"/>
                <a:cs typeface="+mn-cs"/>
              </a:endParaRPr>
            </a:p>
          </p:txBody>
        </p:sp>
      </p:grpSp>
      <p:grpSp>
        <p:nvGrpSpPr>
          <p:cNvPr id="72" name="组合 71"/>
          <p:cNvGrpSpPr/>
          <p:nvPr/>
        </p:nvGrpSpPr>
        <p:grpSpPr>
          <a:xfrm>
            <a:off x="6713855" y="5073650"/>
            <a:ext cx="228600" cy="704850"/>
            <a:chOff x="1143000" y="4279900"/>
            <a:chExt cx="228600" cy="704850"/>
          </a:xfrm>
        </p:grpSpPr>
        <p:sp>
          <p:nvSpPr>
            <p:cNvPr id="73" name="Line 22"/>
            <p:cNvSpPr>
              <a:spLocks noChangeShapeType="1"/>
            </p:cNvSpPr>
            <p:nvPr/>
          </p:nvSpPr>
          <p:spPr bwMode="auto">
            <a:xfrm flipV="1">
              <a:off x="1371600" y="4279900"/>
              <a:ext cx="0" cy="539750"/>
            </a:xfrm>
            <a:prstGeom prst="line">
              <a:avLst/>
            </a:prstGeom>
            <a:noFill/>
            <a:ln w="28575">
              <a:solidFill>
                <a:srgbClr val="00808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74" name="Text Box 23"/>
            <p:cNvSpPr txBox="1">
              <a:spLocks noChangeArrowheads="1"/>
            </p:cNvSpPr>
            <p:nvPr/>
          </p:nvSpPr>
          <p:spPr bwMode="auto">
            <a:xfrm>
              <a:off x="1143000" y="4527550"/>
              <a:ext cx="22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R="0" defTabSz="914400" fontAlgn="auto">
                <a:spcBef>
                  <a:spcPct val="50000"/>
                </a:spcBef>
                <a:spcAft>
                  <a:spcPts val="0"/>
                </a:spcAft>
                <a:buClrTx/>
                <a:buSzTx/>
                <a:buFontTx/>
                <a:buNone/>
                <a:defRPr/>
              </a:pPr>
              <a:r>
                <a:rPr kumimoji="0" lang="en-US" altLang="zh-CN" sz="2400" kern="0" cap="none" spc="0" normalizeH="0" baseline="0" noProof="0">
                  <a:solidFill>
                    <a:sysClr val="windowText" lastClr="000000"/>
                  </a:solidFill>
                  <a:latin typeface="Times New Roman" panose="02020603050405020304" pitchFamily="18" charset="0"/>
                  <a:ea typeface="宋体" panose="02010600030101010101" pitchFamily="2" charset="-122"/>
                  <a:cs typeface="+mn-cs"/>
                </a:rPr>
                <a:t>j</a:t>
              </a:r>
              <a:endParaRPr kumimoji="0" lang="en-US" altLang="zh-CN" sz="2400" kern="0" cap="none" spc="0" normalizeH="0" baseline="0" noProof="0">
                <a:solidFill>
                  <a:sysClr val="windowText" lastClr="000000"/>
                </a:solidFill>
                <a:latin typeface="Times New Roman" panose="02020603050405020304" pitchFamily="18" charset="0"/>
                <a:ea typeface="宋体" panose="02010600030101010101" pitchFamily="2" charset="-122"/>
                <a:cs typeface="+mn-cs"/>
              </a:endParaRPr>
            </a:p>
          </p:txBody>
        </p:sp>
      </p:grpSp>
      <p:grpSp>
        <p:nvGrpSpPr>
          <p:cNvPr id="76" name="组合 75"/>
          <p:cNvGrpSpPr/>
          <p:nvPr/>
        </p:nvGrpSpPr>
        <p:grpSpPr>
          <a:xfrm>
            <a:off x="6856730" y="3959225"/>
            <a:ext cx="136525" cy="561975"/>
            <a:chOff x="2419350" y="5531320"/>
            <a:chExt cx="136426" cy="561976"/>
          </a:xfrm>
        </p:grpSpPr>
        <p:sp>
          <p:nvSpPr>
            <p:cNvPr id="77" name="Line 19"/>
            <p:cNvSpPr>
              <a:spLocks noChangeShapeType="1"/>
            </p:cNvSpPr>
            <p:nvPr/>
          </p:nvSpPr>
          <p:spPr bwMode="auto">
            <a:xfrm>
              <a:off x="2419350" y="5531320"/>
              <a:ext cx="0" cy="561976"/>
            </a:xfrm>
            <a:prstGeom prst="line">
              <a:avLst/>
            </a:prstGeom>
            <a:noFill/>
            <a:ln w="19050">
              <a:solidFill>
                <a:srgbClr val="CC00CC"/>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78" name="Line 19"/>
            <p:cNvSpPr>
              <a:spLocks noChangeShapeType="1"/>
            </p:cNvSpPr>
            <p:nvPr/>
          </p:nvSpPr>
          <p:spPr bwMode="auto">
            <a:xfrm>
              <a:off x="2555776" y="5531320"/>
              <a:ext cx="0" cy="561976"/>
            </a:xfrm>
            <a:prstGeom prst="line">
              <a:avLst/>
            </a:prstGeom>
            <a:noFill/>
            <a:ln w="19050">
              <a:solidFill>
                <a:srgbClr val="CC00CC"/>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79" name="组合 78"/>
          <p:cNvGrpSpPr/>
          <p:nvPr/>
        </p:nvGrpSpPr>
        <p:grpSpPr>
          <a:xfrm>
            <a:off x="7231380" y="2744788"/>
            <a:ext cx="228600" cy="639762"/>
            <a:chOff x="1127125" y="1916113"/>
            <a:chExt cx="228600" cy="639762"/>
          </a:xfrm>
        </p:grpSpPr>
        <p:sp>
          <p:nvSpPr>
            <p:cNvPr id="90" name="Line 20"/>
            <p:cNvSpPr>
              <a:spLocks noChangeShapeType="1"/>
            </p:cNvSpPr>
            <p:nvPr/>
          </p:nvSpPr>
          <p:spPr bwMode="auto">
            <a:xfrm>
              <a:off x="1352550" y="2016125"/>
              <a:ext cx="0" cy="539750"/>
            </a:xfrm>
            <a:prstGeom prst="line">
              <a:avLst/>
            </a:prstGeom>
            <a:noFill/>
            <a:ln w="28575">
              <a:solidFill>
                <a:srgbClr val="00808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91" name="Text Box 21"/>
            <p:cNvSpPr txBox="1">
              <a:spLocks noChangeArrowheads="1"/>
            </p:cNvSpPr>
            <p:nvPr/>
          </p:nvSpPr>
          <p:spPr bwMode="auto">
            <a:xfrm>
              <a:off x="1127125" y="1916113"/>
              <a:ext cx="22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R="0" defTabSz="914400" fontAlgn="auto">
                <a:spcBef>
                  <a:spcPct val="50000"/>
                </a:spcBef>
                <a:spcAft>
                  <a:spcPts val="0"/>
                </a:spcAft>
                <a:buClrTx/>
                <a:buSzTx/>
                <a:buFontTx/>
                <a:buNone/>
                <a:defRPr/>
              </a:pPr>
              <a:r>
                <a:rPr kumimoji="0" lang="en-US" altLang="zh-CN" sz="2400" kern="0" cap="none" spc="0" normalizeH="0" baseline="0" noProof="0" dirty="0">
                  <a:solidFill>
                    <a:sysClr val="windowText" lastClr="000000"/>
                  </a:solidFill>
                  <a:latin typeface="Times New Roman" panose="02020603050405020304" pitchFamily="18" charset="0"/>
                  <a:ea typeface="宋体" panose="02010600030101010101" pitchFamily="2" charset="-122"/>
                  <a:cs typeface="+mn-cs"/>
                </a:rPr>
                <a:t>i</a:t>
              </a:r>
              <a:endParaRPr kumimoji="0" lang="en-US" altLang="zh-CN" sz="2400" kern="0" cap="none" spc="0" normalizeH="0" baseline="0" noProof="0" dirty="0">
                <a:solidFill>
                  <a:sysClr val="windowText" lastClr="000000"/>
                </a:solidFill>
                <a:latin typeface="Times New Roman" panose="02020603050405020304" pitchFamily="18" charset="0"/>
                <a:ea typeface="宋体" panose="02010600030101010101" pitchFamily="2" charset="-122"/>
                <a:cs typeface="+mn-cs"/>
              </a:endParaRPr>
            </a:p>
          </p:txBody>
        </p:sp>
      </p:grpSp>
      <p:grpSp>
        <p:nvGrpSpPr>
          <p:cNvPr id="92" name="组合 91"/>
          <p:cNvGrpSpPr/>
          <p:nvPr/>
        </p:nvGrpSpPr>
        <p:grpSpPr>
          <a:xfrm>
            <a:off x="7218680" y="5073650"/>
            <a:ext cx="228600" cy="704850"/>
            <a:chOff x="1143000" y="4279900"/>
            <a:chExt cx="228600" cy="704850"/>
          </a:xfrm>
        </p:grpSpPr>
        <p:sp>
          <p:nvSpPr>
            <p:cNvPr id="93" name="Line 22"/>
            <p:cNvSpPr>
              <a:spLocks noChangeShapeType="1"/>
            </p:cNvSpPr>
            <p:nvPr/>
          </p:nvSpPr>
          <p:spPr bwMode="auto">
            <a:xfrm flipV="1">
              <a:off x="1371600" y="4279900"/>
              <a:ext cx="0" cy="539750"/>
            </a:xfrm>
            <a:prstGeom prst="line">
              <a:avLst/>
            </a:prstGeom>
            <a:noFill/>
            <a:ln w="28575">
              <a:solidFill>
                <a:srgbClr val="00808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94" name="Text Box 23"/>
            <p:cNvSpPr txBox="1">
              <a:spLocks noChangeArrowheads="1"/>
            </p:cNvSpPr>
            <p:nvPr/>
          </p:nvSpPr>
          <p:spPr bwMode="auto">
            <a:xfrm>
              <a:off x="1143000" y="4527550"/>
              <a:ext cx="22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R="0" defTabSz="914400" fontAlgn="auto">
                <a:spcBef>
                  <a:spcPct val="50000"/>
                </a:spcBef>
                <a:spcAft>
                  <a:spcPts val="0"/>
                </a:spcAft>
                <a:buClrTx/>
                <a:buSzTx/>
                <a:buFontTx/>
                <a:buNone/>
                <a:defRPr/>
              </a:pPr>
              <a:r>
                <a:rPr kumimoji="0" lang="en-US" altLang="zh-CN" sz="2400" kern="0" cap="none" spc="0" normalizeH="0" baseline="0" noProof="0">
                  <a:solidFill>
                    <a:sysClr val="windowText" lastClr="000000"/>
                  </a:solidFill>
                  <a:latin typeface="Times New Roman" panose="02020603050405020304" pitchFamily="18" charset="0"/>
                  <a:ea typeface="宋体" panose="02010600030101010101" pitchFamily="2" charset="-122"/>
                  <a:cs typeface="+mn-cs"/>
                </a:rPr>
                <a:t>j</a:t>
              </a:r>
              <a:endParaRPr kumimoji="0" lang="en-US" altLang="zh-CN" sz="2400" kern="0" cap="none" spc="0" normalizeH="0" baseline="0" noProof="0">
                <a:solidFill>
                  <a:sysClr val="windowText" lastClr="000000"/>
                </a:solidFill>
                <a:latin typeface="Times New Roman" panose="02020603050405020304" pitchFamily="18" charset="0"/>
                <a:ea typeface="宋体" panose="02010600030101010101" pitchFamily="2" charset="-122"/>
                <a:cs typeface="+mn-cs"/>
              </a:endParaRPr>
            </a:p>
          </p:txBody>
        </p:sp>
      </p:grpSp>
      <p:grpSp>
        <p:nvGrpSpPr>
          <p:cNvPr id="95" name="组合 94"/>
          <p:cNvGrpSpPr/>
          <p:nvPr/>
        </p:nvGrpSpPr>
        <p:grpSpPr>
          <a:xfrm>
            <a:off x="7404418" y="3952875"/>
            <a:ext cx="136525" cy="561975"/>
            <a:chOff x="2419350" y="5531320"/>
            <a:chExt cx="136426" cy="561976"/>
          </a:xfrm>
        </p:grpSpPr>
        <p:sp>
          <p:nvSpPr>
            <p:cNvPr id="96" name="Line 19"/>
            <p:cNvSpPr>
              <a:spLocks noChangeShapeType="1"/>
            </p:cNvSpPr>
            <p:nvPr/>
          </p:nvSpPr>
          <p:spPr bwMode="auto">
            <a:xfrm>
              <a:off x="2419350" y="5531320"/>
              <a:ext cx="0" cy="561976"/>
            </a:xfrm>
            <a:prstGeom prst="line">
              <a:avLst/>
            </a:prstGeom>
            <a:noFill/>
            <a:ln w="19050">
              <a:solidFill>
                <a:srgbClr val="CC00CC"/>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97" name="Line 19"/>
            <p:cNvSpPr>
              <a:spLocks noChangeShapeType="1"/>
            </p:cNvSpPr>
            <p:nvPr/>
          </p:nvSpPr>
          <p:spPr bwMode="auto">
            <a:xfrm>
              <a:off x="2555776" y="5531320"/>
              <a:ext cx="0" cy="561976"/>
            </a:xfrm>
            <a:prstGeom prst="line">
              <a:avLst/>
            </a:prstGeom>
            <a:noFill/>
            <a:ln w="19050">
              <a:solidFill>
                <a:srgbClr val="CC00CC"/>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98" name="组合 97"/>
          <p:cNvGrpSpPr/>
          <p:nvPr/>
        </p:nvGrpSpPr>
        <p:grpSpPr>
          <a:xfrm>
            <a:off x="7744143" y="2740025"/>
            <a:ext cx="228600" cy="639763"/>
            <a:chOff x="1127125" y="1916113"/>
            <a:chExt cx="228600" cy="639762"/>
          </a:xfrm>
        </p:grpSpPr>
        <p:sp>
          <p:nvSpPr>
            <p:cNvPr id="99" name="Line 20"/>
            <p:cNvSpPr>
              <a:spLocks noChangeShapeType="1"/>
            </p:cNvSpPr>
            <p:nvPr/>
          </p:nvSpPr>
          <p:spPr bwMode="auto">
            <a:xfrm>
              <a:off x="1352550" y="2016126"/>
              <a:ext cx="0" cy="539749"/>
            </a:xfrm>
            <a:prstGeom prst="line">
              <a:avLst/>
            </a:prstGeom>
            <a:noFill/>
            <a:ln w="28575">
              <a:solidFill>
                <a:srgbClr val="00808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00" name="Text Box 21"/>
            <p:cNvSpPr txBox="1">
              <a:spLocks noChangeArrowheads="1"/>
            </p:cNvSpPr>
            <p:nvPr/>
          </p:nvSpPr>
          <p:spPr bwMode="auto">
            <a:xfrm>
              <a:off x="1127125" y="1916113"/>
              <a:ext cx="228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R="0" defTabSz="914400" fontAlgn="auto">
                <a:spcBef>
                  <a:spcPct val="50000"/>
                </a:spcBef>
                <a:spcAft>
                  <a:spcPts val="0"/>
                </a:spcAft>
                <a:buClrTx/>
                <a:buSzTx/>
                <a:buFontTx/>
                <a:buNone/>
                <a:defRPr/>
              </a:pPr>
              <a:r>
                <a:rPr kumimoji="0" lang="en-US" altLang="zh-CN" sz="2400" kern="0" cap="none" spc="0" normalizeH="0" baseline="0" noProof="0" dirty="0">
                  <a:solidFill>
                    <a:sysClr val="windowText" lastClr="000000"/>
                  </a:solidFill>
                  <a:latin typeface="Times New Roman" panose="02020603050405020304" pitchFamily="18" charset="0"/>
                  <a:ea typeface="宋体" panose="02010600030101010101" pitchFamily="2" charset="-122"/>
                  <a:cs typeface="+mn-cs"/>
                </a:rPr>
                <a:t>i</a:t>
              </a:r>
              <a:endParaRPr kumimoji="0" lang="en-US" altLang="zh-CN" sz="2400" kern="0" cap="none" spc="0" normalizeH="0" baseline="0" noProof="0" dirty="0">
                <a:solidFill>
                  <a:sysClr val="windowText" lastClr="000000"/>
                </a:solidFill>
                <a:latin typeface="Times New Roman" panose="02020603050405020304" pitchFamily="18" charset="0"/>
                <a:ea typeface="宋体" panose="02010600030101010101" pitchFamily="2" charset="-122"/>
                <a:cs typeface="+mn-cs"/>
              </a:endParaRPr>
            </a:p>
          </p:txBody>
        </p:sp>
      </p:grpSp>
      <p:grpSp>
        <p:nvGrpSpPr>
          <p:cNvPr id="101" name="组合 100"/>
          <p:cNvGrpSpPr/>
          <p:nvPr/>
        </p:nvGrpSpPr>
        <p:grpSpPr>
          <a:xfrm>
            <a:off x="7729855" y="5068888"/>
            <a:ext cx="228600" cy="704850"/>
            <a:chOff x="1143000" y="4279900"/>
            <a:chExt cx="228600" cy="704850"/>
          </a:xfrm>
        </p:grpSpPr>
        <p:sp>
          <p:nvSpPr>
            <p:cNvPr id="102" name="Line 22"/>
            <p:cNvSpPr>
              <a:spLocks noChangeShapeType="1"/>
            </p:cNvSpPr>
            <p:nvPr/>
          </p:nvSpPr>
          <p:spPr bwMode="auto">
            <a:xfrm flipV="1">
              <a:off x="1371600" y="4279900"/>
              <a:ext cx="0" cy="539750"/>
            </a:xfrm>
            <a:prstGeom prst="line">
              <a:avLst/>
            </a:prstGeom>
            <a:noFill/>
            <a:ln w="28575">
              <a:solidFill>
                <a:srgbClr val="00808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03" name="Text Box 23"/>
            <p:cNvSpPr txBox="1">
              <a:spLocks noChangeArrowheads="1"/>
            </p:cNvSpPr>
            <p:nvPr/>
          </p:nvSpPr>
          <p:spPr bwMode="auto">
            <a:xfrm>
              <a:off x="1143000" y="4527550"/>
              <a:ext cx="22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R="0" defTabSz="914400" fontAlgn="auto">
                <a:spcBef>
                  <a:spcPct val="50000"/>
                </a:spcBef>
                <a:spcAft>
                  <a:spcPts val="0"/>
                </a:spcAft>
                <a:buClrTx/>
                <a:buSzTx/>
                <a:buFontTx/>
                <a:buNone/>
                <a:defRPr/>
              </a:pPr>
              <a:r>
                <a:rPr kumimoji="0" lang="en-US" altLang="zh-CN" sz="2400" kern="0" cap="none" spc="0" normalizeH="0" baseline="0" noProof="0">
                  <a:solidFill>
                    <a:sysClr val="windowText" lastClr="000000"/>
                  </a:solidFill>
                  <a:latin typeface="Times New Roman" panose="02020603050405020304" pitchFamily="18" charset="0"/>
                  <a:ea typeface="宋体" panose="02010600030101010101" pitchFamily="2" charset="-122"/>
                  <a:cs typeface="+mn-cs"/>
                </a:rPr>
                <a:t>j</a:t>
              </a:r>
              <a:endParaRPr kumimoji="0" lang="en-US" altLang="zh-CN" sz="2400" kern="0" cap="none" spc="0" normalizeH="0" baseline="0" noProof="0">
                <a:solidFill>
                  <a:sysClr val="windowText" lastClr="000000"/>
                </a:solidFill>
                <a:latin typeface="Times New Roman" panose="02020603050405020304" pitchFamily="18"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barn(outHorizontal)">
                                      <p:cBhvr>
                                        <p:cTn id="7" dur="500"/>
                                        <p:tgtEl>
                                          <p:spTgt spid="1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1" fill="hold" nodeType="clickEffect">
                                  <p:stCondLst>
                                    <p:cond delay="0"/>
                                  </p:stCondLst>
                                  <p:childTnLst>
                                    <p:animEffect transition="out" filter="wipe(up)">
                                      <p:cBhvr>
                                        <p:cTn id="11" dur="500"/>
                                        <p:tgtEl>
                                          <p:spTgt spid="88"/>
                                        </p:tgtEl>
                                      </p:cBhvr>
                                    </p:animEffect>
                                    <p:set>
                                      <p:cBhvr>
                                        <p:cTn id="12" dur="1" fill="hold">
                                          <p:stCondLst>
                                            <p:cond delay="499"/>
                                          </p:stCondLst>
                                        </p:cTn>
                                        <p:tgtEl>
                                          <p:spTgt spid="88"/>
                                        </p:tgtEl>
                                        <p:attrNameLst>
                                          <p:attrName>style.visibility</p:attrName>
                                        </p:attrNameLst>
                                      </p:cBhvr>
                                      <p:to>
                                        <p:strVal val="hidden"/>
                                      </p:to>
                                    </p:set>
                                  </p:childTnLst>
                                </p:cTn>
                              </p:par>
                              <p:par>
                                <p:cTn id="13" presetID="22" presetClass="exit" presetSubtype="4" fill="hold" nodeType="withEffect">
                                  <p:stCondLst>
                                    <p:cond delay="0"/>
                                  </p:stCondLst>
                                  <p:childTnLst>
                                    <p:animEffect transition="out" filter="wipe(down)">
                                      <p:cBhvr>
                                        <p:cTn id="14" dur="500"/>
                                        <p:tgtEl>
                                          <p:spTgt spid="89"/>
                                        </p:tgtEl>
                                      </p:cBhvr>
                                    </p:animEffect>
                                    <p:set>
                                      <p:cBhvr>
                                        <p:cTn id="15" dur="1" fill="hold">
                                          <p:stCondLst>
                                            <p:cond delay="499"/>
                                          </p:stCondLst>
                                        </p:cTn>
                                        <p:tgtEl>
                                          <p:spTgt spid="89"/>
                                        </p:tgtEl>
                                        <p:attrNameLst>
                                          <p:attrName>style.visibility</p:attrName>
                                        </p:attrNameLst>
                                      </p:cBhvr>
                                      <p:to>
                                        <p:strVal val="hidden"/>
                                      </p:to>
                                    </p:se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125"/>
                                        </p:tgtEl>
                                        <p:attrNameLst>
                                          <p:attrName>style.visibility</p:attrName>
                                        </p:attrNameLst>
                                      </p:cBhvr>
                                      <p:to>
                                        <p:strVal val="visible"/>
                                      </p:to>
                                    </p:set>
                                    <p:animEffect transition="in" filter="wipe(up)">
                                      <p:cBhvr>
                                        <p:cTn id="19" dur="500"/>
                                        <p:tgtEl>
                                          <p:spTgt spid="125"/>
                                        </p:tgtEl>
                                      </p:cBhvr>
                                    </p:animEffect>
                                  </p:childTnLst>
                                </p:cTn>
                              </p:par>
                              <p:par>
                                <p:cTn id="20" presetID="22" presetClass="entr" presetSubtype="4" fill="hold" nodeType="withEffect">
                                  <p:stCondLst>
                                    <p:cond delay="0"/>
                                  </p:stCondLst>
                                  <p:childTnLst>
                                    <p:set>
                                      <p:cBhvr>
                                        <p:cTn id="21" dur="1" fill="hold">
                                          <p:stCondLst>
                                            <p:cond delay="0"/>
                                          </p:stCondLst>
                                        </p:cTn>
                                        <p:tgtEl>
                                          <p:spTgt spid="128"/>
                                        </p:tgtEl>
                                        <p:attrNameLst>
                                          <p:attrName>style.visibility</p:attrName>
                                        </p:attrNameLst>
                                      </p:cBhvr>
                                      <p:to>
                                        <p:strVal val="visible"/>
                                      </p:to>
                                    </p:set>
                                    <p:animEffect transition="in" filter="wipe(down)">
                                      <p:cBhvr>
                                        <p:cTn id="22" dur="500"/>
                                        <p:tgtEl>
                                          <p:spTgt spid="128"/>
                                        </p:tgtEl>
                                      </p:cBhvr>
                                    </p:animEffect>
                                  </p:childTnLst>
                                </p:cTn>
                              </p:par>
                            </p:childTnLst>
                          </p:cTn>
                        </p:par>
                        <p:par>
                          <p:cTn id="23" fill="hold">
                            <p:stCondLst>
                              <p:cond delay="1000"/>
                            </p:stCondLst>
                            <p:childTnLst>
                              <p:par>
                                <p:cTn id="24" presetID="16" presetClass="entr" presetSubtype="42" fill="hold" nodeType="afterEffect">
                                  <p:stCondLst>
                                    <p:cond delay="0"/>
                                  </p:stCondLst>
                                  <p:childTnLst>
                                    <p:set>
                                      <p:cBhvr>
                                        <p:cTn id="25" dur="1" fill="hold">
                                          <p:stCondLst>
                                            <p:cond delay="0"/>
                                          </p:stCondLst>
                                        </p:cTn>
                                        <p:tgtEl>
                                          <p:spTgt spid="131"/>
                                        </p:tgtEl>
                                        <p:attrNameLst>
                                          <p:attrName>style.visibility</p:attrName>
                                        </p:attrNameLst>
                                      </p:cBhvr>
                                      <p:to>
                                        <p:strVal val="visible"/>
                                      </p:to>
                                    </p:set>
                                    <p:animEffect transition="in" filter="barn(outHorizontal)">
                                      <p:cBhvr>
                                        <p:cTn id="26" dur="500"/>
                                        <p:tgtEl>
                                          <p:spTgt spid="13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xit" presetSubtype="1" fill="hold" nodeType="clickEffect">
                                  <p:stCondLst>
                                    <p:cond delay="0"/>
                                  </p:stCondLst>
                                  <p:childTnLst>
                                    <p:animEffect transition="out" filter="wipe(up)">
                                      <p:cBhvr>
                                        <p:cTn id="30" dur="500"/>
                                        <p:tgtEl>
                                          <p:spTgt spid="125"/>
                                        </p:tgtEl>
                                      </p:cBhvr>
                                    </p:animEffect>
                                    <p:set>
                                      <p:cBhvr>
                                        <p:cTn id="31" dur="1" fill="hold">
                                          <p:stCondLst>
                                            <p:cond delay="499"/>
                                          </p:stCondLst>
                                        </p:cTn>
                                        <p:tgtEl>
                                          <p:spTgt spid="125"/>
                                        </p:tgtEl>
                                        <p:attrNameLst>
                                          <p:attrName>style.visibility</p:attrName>
                                        </p:attrNameLst>
                                      </p:cBhvr>
                                      <p:to>
                                        <p:strVal val="hidden"/>
                                      </p:to>
                                    </p:set>
                                  </p:childTnLst>
                                </p:cTn>
                              </p:par>
                              <p:par>
                                <p:cTn id="32" presetID="22" presetClass="exit" presetSubtype="4" fill="hold" nodeType="withEffect">
                                  <p:stCondLst>
                                    <p:cond delay="0"/>
                                  </p:stCondLst>
                                  <p:childTnLst>
                                    <p:animEffect transition="out" filter="wipe(down)">
                                      <p:cBhvr>
                                        <p:cTn id="33" dur="500"/>
                                        <p:tgtEl>
                                          <p:spTgt spid="128"/>
                                        </p:tgtEl>
                                      </p:cBhvr>
                                    </p:animEffect>
                                    <p:set>
                                      <p:cBhvr>
                                        <p:cTn id="34" dur="1" fill="hold">
                                          <p:stCondLst>
                                            <p:cond delay="499"/>
                                          </p:stCondLst>
                                        </p:cTn>
                                        <p:tgtEl>
                                          <p:spTgt spid="128"/>
                                        </p:tgtEl>
                                        <p:attrNameLst>
                                          <p:attrName>style.visibility</p:attrName>
                                        </p:attrNameLst>
                                      </p:cBhvr>
                                      <p:to>
                                        <p:strVal val="hidden"/>
                                      </p:to>
                                    </p:set>
                                  </p:childTnLst>
                                </p:cTn>
                              </p:par>
                            </p:childTnLst>
                          </p:cTn>
                        </p:par>
                        <p:par>
                          <p:cTn id="35" fill="hold">
                            <p:stCondLst>
                              <p:cond delay="500"/>
                            </p:stCondLst>
                            <p:childTnLst>
                              <p:par>
                                <p:cTn id="36" presetID="22" presetClass="entr" presetSubtype="1" fill="hold" nodeType="afterEffect">
                                  <p:stCondLst>
                                    <p:cond delay="0"/>
                                  </p:stCondLst>
                                  <p:childTnLst>
                                    <p:set>
                                      <p:cBhvr>
                                        <p:cTn id="37" dur="1" fill="hold">
                                          <p:stCondLst>
                                            <p:cond delay="0"/>
                                          </p:stCondLst>
                                        </p:cTn>
                                        <p:tgtEl>
                                          <p:spTgt spid="134"/>
                                        </p:tgtEl>
                                        <p:attrNameLst>
                                          <p:attrName>style.visibility</p:attrName>
                                        </p:attrNameLst>
                                      </p:cBhvr>
                                      <p:to>
                                        <p:strVal val="visible"/>
                                      </p:to>
                                    </p:set>
                                    <p:animEffect transition="in" filter="wipe(up)">
                                      <p:cBhvr>
                                        <p:cTn id="38" dur="500"/>
                                        <p:tgtEl>
                                          <p:spTgt spid="134"/>
                                        </p:tgtEl>
                                      </p:cBhvr>
                                    </p:animEffect>
                                  </p:childTnLst>
                                </p:cTn>
                              </p:par>
                              <p:par>
                                <p:cTn id="39" presetID="22" presetClass="entr" presetSubtype="4" fill="hold" nodeType="withEffect">
                                  <p:stCondLst>
                                    <p:cond delay="0"/>
                                  </p:stCondLst>
                                  <p:childTnLst>
                                    <p:set>
                                      <p:cBhvr>
                                        <p:cTn id="40" dur="1" fill="hold">
                                          <p:stCondLst>
                                            <p:cond delay="0"/>
                                          </p:stCondLst>
                                        </p:cTn>
                                        <p:tgtEl>
                                          <p:spTgt spid="137"/>
                                        </p:tgtEl>
                                        <p:attrNameLst>
                                          <p:attrName>style.visibility</p:attrName>
                                        </p:attrNameLst>
                                      </p:cBhvr>
                                      <p:to>
                                        <p:strVal val="visible"/>
                                      </p:to>
                                    </p:set>
                                    <p:animEffect transition="in" filter="wipe(down)">
                                      <p:cBhvr>
                                        <p:cTn id="41" dur="500"/>
                                        <p:tgtEl>
                                          <p:spTgt spid="137"/>
                                        </p:tgtEl>
                                      </p:cBhvr>
                                    </p:animEffect>
                                  </p:childTnLst>
                                </p:cTn>
                              </p:par>
                            </p:childTnLst>
                          </p:cTn>
                        </p:par>
                        <p:par>
                          <p:cTn id="42" fill="hold">
                            <p:stCondLst>
                              <p:cond delay="1000"/>
                            </p:stCondLst>
                            <p:childTnLst>
                              <p:par>
                                <p:cTn id="43" presetID="16" presetClass="entr" presetSubtype="42" fill="hold" nodeType="after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barn(outHorizontal)">
                                      <p:cBhvr>
                                        <p:cTn id="45" dur="500"/>
                                        <p:tgtEl>
                                          <p:spTgt spid="6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1" fill="hold" nodeType="clickEffect">
                                  <p:stCondLst>
                                    <p:cond delay="0"/>
                                  </p:stCondLst>
                                  <p:childTnLst>
                                    <p:animEffect transition="out" filter="wipe(up)">
                                      <p:cBhvr>
                                        <p:cTn id="49" dur="500"/>
                                        <p:tgtEl>
                                          <p:spTgt spid="134"/>
                                        </p:tgtEl>
                                      </p:cBhvr>
                                    </p:animEffect>
                                    <p:set>
                                      <p:cBhvr>
                                        <p:cTn id="50" dur="1" fill="hold">
                                          <p:stCondLst>
                                            <p:cond delay="499"/>
                                          </p:stCondLst>
                                        </p:cTn>
                                        <p:tgtEl>
                                          <p:spTgt spid="134"/>
                                        </p:tgtEl>
                                        <p:attrNameLst>
                                          <p:attrName>style.visibility</p:attrName>
                                        </p:attrNameLst>
                                      </p:cBhvr>
                                      <p:to>
                                        <p:strVal val="hidden"/>
                                      </p:to>
                                    </p:set>
                                  </p:childTnLst>
                                </p:cTn>
                              </p:par>
                              <p:par>
                                <p:cTn id="51" presetID="22" presetClass="exit" presetSubtype="4" fill="hold" nodeType="withEffect">
                                  <p:stCondLst>
                                    <p:cond delay="0"/>
                                  </p:stCondLst>
                                  <p:childTnLst>
                                    <p:animEffect transition="out" filter="wipe(down)">
                                      <p:cBhvr>
                                        <p:cTn id="52" dur="500"/>
                                        <p:tgtEl>
                                          <p:spTgt spid="137"/>
                                        </p:tgtEl>
                                      </p:cBhvr>
                                    </p:animEffect>
                                    <p:set>
                                      <p:cBhvr>
                                        <p:cTn id="53" dur="1" fill="hold">
                                          <p:stCondLst>
                                            <p:cond delay="499"/>
                                          </p:stCondLst>
                                        </p:cTn>
                                        <p:tgtEl>
                                          <p:spTgt spid="137"/>
                                        </p:tgtEl>
                                        <p:attrNameLst>
                                          <p:attrName>style.visibility</p:attrName>
                                        </p:attrNameLst>
                                      </p:cBhvr>
                                      <p:to>
                                        <p:strVal val="hidden"/>
                                      </p:to>
                                    </p:set>
                                  </p:childTnLst>
                                </p:cTn>
                              </p:par>
                            </p:childTnLst>
                          </p:cTn>
                        </p:par>
                        <p:par>
                          <p:cTn id="54" fill="hold">
                            <p:stCondLst>
                              <p:cond delay="500"/>
                            </p:stCondLst>
                            <p:childTnLst>
                              <p:par>
                                <p:cTn id="55" presetID="22" presetClass="entr" presetSubtype="1" fill="hold" nodeType="after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wipe(up)">
                                      <p:cBhvr>
                                        <p:cTn id="57" dur="500"/>
                                        <p:tgtEl>
                                          <p:spTgt spid="69"/>
                                        </p:tgtEl>
                                      </p:cBhvr>
                                    </p:animEffect>
                                  </p:childTnLst>
                                </p:cTn>
                              </p:par>
                              <p:par>
                                <p:cTn id="58" presetID="22" presetClass="entr" presetSubtype="4" fill="hold" nodeType="withEffect">
                                  <p:stCondLst>
                                    <p:cond delay="0"/>
                                  </p:stCondLst>
                                  <p:childTnLst>
                                    <p:set>
                                      <p:cBhvr>
                                        <p:cTn id="59" dur="1" fill="hold">
                                          <p:stCondLst>
                                            <p:cond delay="0"/>
                                          </p:stCondLst>
                                        </p:cTn>
                                        <p:tgtEl>
                                          <p:spTgt spid="72"/>
                                        </p:tgtEl>
                                        <p:attrNameLst>
                                          <p:attrName>style.visibility</p:attrName>
                                        </p:attrNameLst>
                                      </p:cBhvr>
                                      <p:to>
                                        <p:strVal val="visible"/>
                                      </p:to>
                                    </p:set>
                                    <p:animEffect transition="in" filter="wipe(down)">
                                      <p:cBhvr>
                                        <p:cTn id="60" dur="500"/>
                                        <p:tgtEl>
                                          <p:spTgt spid="72"/>
                                        </p:tgtEl>
                                      </p:cBhvr>
                                    </p:animEffect>
                                  </p:childTnLst>
                                </p:cTn>
                              </p:par>
                            </p:childTnLst>
                          </p:cTn>
                        </p:par>
                        <p:par>
                          <p:cTn id="61" fill="hold">
                            <p:stCondLst>
                              <p:cond delay="1000"/>
                            </p:stCondLst>
                            <p:childTnLst>
                              <p:par>
                                <p:cTn id="62" presetID="16" presetClass="entr" presetSubtype="42" fill="hold" nodeType="afterEffect">
                                  <p:stCondLst>
                                    <p:cond delay="0"/>
                                  </p:stCondLst>
                                  <p:childTnLst>
                                    <p:set>
                                      <p:cBhvr>
                                        <p:cTn id="63" dur="1" fill="hold">
                                          <p:stCondLst>
                                            <p:cond delay="0"/>
                                          </p:stCondLst>
                                        </p:cTn>
                                        <p:tgtEl>
                                          <p:spTgt spid="76"/>
                                        </p:tgtEl>
                                        <p:attrNameLst>
                                          <p:attrName>style.visibility</p:attrName>
                                        </p:attrNameLst>
                                      </p:cBhvr>
                                      <p:to>
                                        <p:strVal val="visible"/>
                                      </p:to>
                                    </p:set>
                                    <p:animEffect transition="in" filter="barn(outHorizontal)">
                                      <p:cBhvr>
                                        <p:cTn id="64" dur="500"/>
                                        <p:tgtEl>
                                          <p:spTgt spid="7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xit" presetSubtype="1" fill="hold" nodeType="clickEffect">
                                  <p:stCondLst>
                                    <p:cond delay="0"/>
                                  </p:stCondLst>
                                  <p:childTnLst>
                                    <p:animEffect transition="out" filter="wipe(up)">
                                      <p:cBhvr>
                                        <p:cTn id="68" dur="500"/>
                                        <p:tgtEl>
                                          <p:spTgt spid="69"/>
                                        </p:tgtEl>
                                      </p:cBhvr>
                                    </p:animEffect>
                                    <p:set>
                                      <p:cBhvr>
                                        <p:cTn id="69" dur="1" fill="hold">
                                          <p:stCondLst>
                                            <p:cond delay="499"/>
                                          </p:stCondLst>
                                        </p:cTn>
                                        <p:tgtEl>
                                          <p:spTgt spid="69"/>
                                        </p:tgtEl>
                                        <p:attrNameLst>
                                          <p:attrName>style.visibility</p:attrName>
                                        </p:attrNameLst>
                                      </p:cBhvr>
                                      <p:to>
                                        <p:strVal val="hidden"/>
                                      </p:to>
                                    </p:set>
                                  </p:childTnLst>
                                </p:cTn>
                              </p:par>
                              <p:par>
                                <p:cTn id="70" presetID="22" presetClass="exit" presetSubtype="4" fill="hold" nodeType="withEffect">
                                  <p:stCondLst>
                                    <p:cond delay="0"/>
                                  </p:stCondLst>
                                  <p:childTnLst>
                                    <p:animEffect transition="out" filter="wipe(down)">
                                      <p:cBhvr>
                                        <p:cTn id="71" dur="500"/>
                                        <p:tgtEl>
                                          <p:spTgt spid="72"/>
                                        </p:tgtEl>
                                      </p:cBhvr>
                                    </p:animEffect>
                                    <p:set>
                                      <p:cBhvr>
                                        <p:cTn id="72" dur="1" fill="hold">
                                          <p:stCondLst>
                                            <p:cond delay="499"/>
                                          </p:stCondLst>
                                        </p:cTn>
                                        <p:tgtEl>
                                          <p:spTgt spid="72"/>
                                        </p:tgtEl>
                                        <p:attrNameLst>
                                          <p:attrName>style.visibility</p:attrName>
                                        </p:attrNameLst>
                                      </p:cBhvr>
                                      <p:to>
                                        <p:strVal val="hidden"/>
                                      </p:to>
                                    </p:set>
                                  </p:childTnLst>
                                </p:cTn>
                              </p:par>
                            </p:childTnLst>
                          </p:cTn>
                        </p:par>
                        <p:par>
                          <p:cTn id="73" fill="hold">
                            <p:stCondLst>
                              <p:cond delay="500"/>
                            </p:stCondLst>
                            <p:childTnLst>
                              <p:par>
                                <p:cTn id="74" presetID="22" presetClass="entr" presetSubtype="1" fill="hold" nodeType="afterEffect">
                                  <p:stCondLst>
                                    <p:cond delay="0"/>
                                  </p:stCondLst>
                                  <p:childTnLst>
                                    <p:set>
                                      <p:cBhvr>
                                        <p:cTn id="75" dur="1" fill="hold">
                                          <p:stCondLst>
                                            <p:cond delay="0"/>
                                          </p:stCondLst>
                                        </p:cTn>
                                        <p:tgtEl>
                                          <p:spTgt spid="79"/>
                                        </p:tgtEl>
                                        <p:attrNameLst>
                                          <p:attrName>style.visibility</p:attrName>
                                        </p:attrNameLst>
                                      </p:cBhvr>
                                      <p:to>
                                        <p:strVal val="visible"/>
                                      </p:to>
                                    </p:set>
                                    <p:animEffect transition="in" filter="wipe(up)">
                                      <p:cBhvr>
                                        <p:cTn id="76" dur="500"/>
                                        <p:tgtEl>
                                          <p:spTgt spid="79"/>
                                        </p:tgtEl>
                                      </p:cBhvr>
                                    </p:animEffect>
                                  </p:childTnLst>
                                </p:cTn>
                              </p:par>
                              <p:par>
                                <p:cTn id="77" presetID="22" presetClass="entr" presetSubtype="4" fill="hold" nodeType="withEffect">
                                  <p:stCondLst>
                                    <p:cond delay="0"/>
                                  </p:stCondLst>
                                  <p:childTnLst>
                                    <p:set>
                                      <p:cBhvr>
                                        <p:cTn id="78" dur="1" fill="hold">
                                          <p:stCondLst>
                                            <p:cond delay="0"/>
                                          </p:stCondLst>
                                        </p:cTn>
                                        <p:tgtEl>
                                          <p:spTgt spid="92"/>
                                        </p:tgtEl>
                                        <p:attrNameLst>
                                          <p:attrName>style.visibility</p:attrName>
                                        </p:attrNameLst>
                                      </p:cBhvr>
                                      <p:to>
                                        <p:strVal val="visible"/>
                                      </p:to>
                                    </p:set>
                                    <p:animEffect transition="in" filter="wipe(down)">
                                      <p:cBhvr>
                                        <p:cTn id="79" dur="500"/>
                                        <p:tgtEl>
                                          <p:spTgt spid="92"/>
                                        </p:tgtEl>
                                      </p:cBhvr>
                                    </p:animEffect>
                                  </p:childTnLst>
                                </p:cTn>
                              </p:par>
                            </p:childTnLst>
                          </p:cTn>
                        </p:par>
                        <p:par>
                          <p:cTn id="80" fill="hold">
                            <p:stCondLst>
                              <p:cond delay="1000"/>
                            </p:stCondLst>
                            <p:childTnLst>
                              <p:par>
                                <p:cTn id="81" presetID="16" presetClass="entr" presetSubtype="42" fill="hold" nodeType="afterEffect">
                                  <p:stCondLst>
                                    <p:cond delay="0"/>
                                  </p:stCondLst>
                                  <p:childTnLst>
                                    <p:set>
                                      <p:cBhvr>
                                        <p:cTn id="82" dur="1" fill="hold">
                                          <p:stCondLst>
                                            <p:cond delay="0"/>
                                          </p:stCondLst>
                                        </p:cTn>
                                        <p:tgtEl>
                                          <p:spTgt spid="95"/>
                                        </p:tgtEl>
                                        <p:attrNameLst>
                                          <p:attrName>style.visibility</p:attrName>
                                        </p:attrNameLst>
                                      </p:cBhvr>
                                      <p:to>
                                        <p:strVal val="visible"/>
                                      </p:to>
                                    </p:set>
                                    <p:animEffect transition="in" filter="barn(outHorizontal)">
                                      <p:cBhvr>
                                        <p:cTn id="83" dur="500"/>
                                        <p:tgtEl>
                                          <p:spTgt spid="95"/>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xit" presetSubtype="1" fill="hold" nodeType="clickEffect">
                                  <p:stCondLst>
                                    <p:cond delay="0"/>
                                  </p:stCondLst>
                                  <p:childTnLst>
                                    <p:animEffect transition="out" filter="wipe(up)">
                                      <p:cBhvr>
                                        <p:cTn id="87" dur="500"/>
                                        <p:tgtEl>
                                          <p:spTgt spid="79"/>
                                        </p:tgtEl>
                                      </p:cBhvr>
                                    </p:animEffect>
                                    <p:set>
                                      <p:cBhvr>
                                        <p:cTn id="88" dur="1" fill="hold">
                                          <p:stCondLst>
                                            <p:cond delay="499"/>
                                          </p:stCondLst>
                                        </p:cTn>
                                        <p:tgtEl>
                                          <p:spTgt spid="79"/>
                                        </p:tgtEl>
                                        <p:attrNameLst>
                                          <p:attrName>style.visibility</p:attrName>
                                        </p:attrNameLst>
                                      </p:cBhvr>
                                      <p:to>
                                        <p:strVal val="hidden"/>
                                      </p:to>
                                    </p:set>
                                  </p:childTnLst>
                                </p:cTn>
                              </p:par>
                              <p:par>
                                <p:cTn id="89" presetID="22" presetClass="exit" presetSubtype="4" fill="hold" nodeType="withEffect">
                                  <p:stCondLst>
                                    <p:cond delay="0"/>
                                  </p:stCondLst>
                                  <p:childTnLst>
                                    <p:animEffect transition="out" filter="wipe(down)">
                                      <p:cBhvr>
                                        <p:cTn id="90" dur="500"/>
                                        <p:tgtEl>
                                          <p:spTgt spid="92"/>
                                        </p:tgtEl>
                                      </p:cBhvr>
                                    </p:animEffect>
                                    <p:set>
                                      <p:cBhvr>
                                        <p:cTn id="91" dur="1" fill="hold">
                                          <p:stCondLst>
                                            <p:cond delay="499"/>
                                          </p:stCondLst>
                                        </p:cTn>
                                        <p:tgtEl>
                                          <p:spTgt spid="92"/>
                                        </p:tgtEl>
                                        <p:attrNameLst>
                                          <p:attrName>style.visibility</p:attrName>
                                        </p:attrNameLst>
                                      </p:cBhvr>
                                      <p:to>
                                        <p:strVal val="hidden"/>
                                      </p:to>
                                    </p:set>
                                  </p:childTnLst>
                                </p:cTn>
                              </p:par>
                            </p:childTnLst>
                          </p:cTn>
                        </p:par>
                        <p:par>
                          <p:cTn id="92" fill="hold">
                            <p:stCondLst>
                              <p:cond delay="500"/>
                            </p:stCondLst>
                            <p:childTnLst>
                              <p:par>
                                <p:cTn id="93" presetID="22" presetClass="entr" presetSubtype="1" fill="hold" nodeType="afterEffect">
                                  <p:stCondLst>
                                    <p:cond delay="0"/>
                                  </p:stCondLst>
                                  <p:childTnLst>
                                    <p:set>
                                      <p:cBhvr>
                                        <p:cTn id="94" dur="1" fill="hold">
                                          <p:stCondLst>
                                            <p:cond delay="0"/>
                                          </p:stCondLst>
                                        </p:cTn>
                                        <p:tgtEl>
                                          <p:spTgt spid="98"/>
                                        </p:tgtEl>
                                        <p:attrNameLst>
                                          <p:attrName>style.visibility</p:attrName>
                                        </p:attrNameLst>
                                      </p:cBhvr>
                                      <p:to>
                                        <p:strVal val="visible"/>
                                      </p:to>
                                    </p:set>
                                    <p:animEffect transition="in" filter="wipe(up)">
                                      <p:cBhvr>
                                        <p:cTn id="95" dur="500"/>
                                        <p:tgtEl>
                                          <p:spTgt spid="98"/>
                                        </p:tgtEl>
                                      </p:cBhvr>
                                    </p:animEffect>
                                  </p:childTnLst>
                                </p:cTn>
                              </p:par>
                              <p:par>
                                <p:cTn id="96" presetID="22" presetClass="entr" presetSubtype="4" fill="hold" nodeType="withEffect">
                                  <p:stCondLst>
                                    <p:cond delay="0"/>
                                  </p:stCondLst>
                                  <p:childTnLst>
                                    <p:set>
                                      <p:cBhvr>
                                        <p:cTn id="97" dur="1" fill="hold">
                                          <p:stCondLst>
                                            <p:cond delay="0"/>
                                          </p:stCondLst>
                                        </p:cTn>
                                        <p:tgtEl>
                                          <p:spTgt spid="101"/>
                                        </p:tgtEl>
                                        <p:attrNameLst>
                                          <p:attrName>style.visibility</p:attrName>
                                        </p:attrNameLst>
                                      </p:cBhvr>
                                      <p:to>
                                        <p:strVal val="visible"/>
                                      </p:to>
                                    </p:set>
                                    <p:animEffect transition="in" filter="wipe(down)">
                                      <p:cBhvr>
                                        <p:cTn id="98" dur="500"/>
                                        <p:tgtEl>
                                          <p:spTgt spid="101"/>
                                        </p:tgtEl>
                                      </p:cBhvr>
                                    </p:animEffect>
                                  </p:childTnLst>
                                </p:cTn>
                              </p:par>
                            </p:childTnLst>
                          </p:cTn>
                        </p:par>
                      </p:childTnLst>
                    </p:cTn>
                  </p:par>
                  <p:par>
                    <p:cTn id="99" fill="hold">
                      <p:stCondLst>
                        <p:cond delay="indefinite"/>
                      </p:stCondLst>
                      <p:childTnLst>
                        <p:par>
                          <p:cTn id="100" fill="hold">
                            <p:stCondLst>
                              <p:cond delay="0"/>
                            </p:stCondLst>
                            <p:childTnLst>
                              <p:par>
                                <p:cTn id="101" presetID="16" presetClass="entr" presetSubtype="21" fill="hold" grpId="0" nodeType="clickEffect">
                                  <p:stCondLst>
                                    <p:cond delay="0"/>
                                  </p:stCondLst>
                                  <p:childTnLst>
                                    <p:set>
                                      <p:cBhvr>
                                        <p:cTn id="102" dur="1" fill="hold">
                                          <p:stCondLst>
                                            <p:cond delay="0"/>
                                          </p:stCondLst>
                                        </p:cTn>
                                        <p:tgtEl>
                                          <p:spTgt spid="61"/>
                                        </p:tgtEl>
                                        <p:attrNameLst>
                                          <p:attrName>style.visibility</p:attrName>
                                        </p:attrNameLst>
                                      </p:cBhvr>
                                      <p:to>
                                        <p:strVal val="visible"/>
                                      </p:to>
                                    </p:set>
                                    <p:animEffect transition="in" filter="barn(inVertical)">
                                      <p:cBhvr>
                                        <p:cTn id="103"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ChangeArrowheads="1"/>
          </p:cNvSpPr>
          <p:nvPr/>
        </p:nvSpPr>
        <p:spPr bwMode="auto">
          <a:xfrm>
            <a:off x="1981200" y="765810"/>
            <a:ext cx="8831580"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0000"/>
              </a:lnSpc>
              <a:spcBef>
                <a:spcPct val="0"/>
              </a:spcBef>
              <a:spcAft>
                <a:spcPct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5</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altLang="en-US"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串的模式匹配算法</a:t>
            </a: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——BF</a:t>
            </a:r>
            <a:r>
              <a:rPr kumimoji="0" lang="zh-CN" altLang="en-US"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算法</a:t>
            </a:r>
            <a:endPar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a:p>
            <a:pPr marL="0" marR="0" lvl="0" indent="0" algn="l" defTabSz="914400" rtl="0" eaLnBrk="0" fontAlgn="base" latinLnBrk="0" hangingPunct="0">
              <a:lnSpc>
                <a:spcPct val="120000"/>
              </a:lnSpc>
              <a:spcBef>
                <a:spcPct val="0"/>
              </a:spcBef>
              <a:spcAft>
                <a:spcPct val="0"/>
              </a:spcAft>
              <a:buClr>
                <a:srgbClr val="FF3300"/>
              </a:buClr>
              <a:buSzTx/>
              <a:defRPr/>
            </a:pPr>
            <a:r>
              <a:rPr lang="zh-CN" altLang="en-US" b="1" dirty="0" smtClean="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       </a:t>
            </a:r>
            <a:endParaRPr kumimoji="0" lang="zh-CN" altLang="zh-CN" b="1" i="0" u="none" strike="noStrike" kern="1200" cap="none" spc="0" normalizeH="0" baseline="0" noProof="0" dirty="0" smtClean="0">
              <a:ln>
                <a:noFill/>
              </a:ln>
              <a:solidFill>
                <a:srgbClr val="0000CC"/>
              </a:solidFill>
              <a:effectLst/>
              <a:uLnTx/>
              <a:uFillTx/>
              <a:latin typeface="华文楷体" panose="02010600040101010101" pitchFamily="2" charset="-122"/>
              <a:ea typeface="华文楷体" panose="02010600040101010101" pitchFamily="2" charset="-122"/>
              <a:cs typeface="+mn-cs"/>
            </a:endParaRPr>
          </a:p>
          <a:p>
            <a:pPr marL="457200" marR="0" lvl="1" indent="0" algn="l" defTabSz="914400" rtl="0" eaLnBrk="0" fontAlgn="base" latinLnBrk="0" hangingPunct="0">
              <a:lnSpc>
                <a:spcPct val="120000"/>
              </a:lnSpc>
              <a:spcBef>
                <a:spcPct val="0"/>
              </a:spcBef>
              <a:spcAft>
                <a:spcPct val="0"/>
              </a:spcAft>
              <a:buClrTx/>
              <a:buSzTx/>
              <a:buFontTx/>
              <a:buNone/>
              <a:defRPr/>
            </a:pPr>
            <a:endParaRPr kumimoji="0" lang="zh-CN" altLang="zh-CN"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
        <p:nvSpPr>
          <p:cNvPr id="3" name="标题 5"/>
          <p:cNvSpPr txBox="1"/>
          <p:nvPr/>
        </p:nvSpPr>
        <p:spPr>
          <a:xfrm>
            <a:off x="1981200" y="160338"/>
            <a:ext cx="7467600" cy="561975"/>
          </a:xfrm>
          <a:prstGeom prst="rect">
            <a:avLst/>
          </a:prstGeom>
        </p:spPr>
        <p:txBody>
          <a:bodyPr anchor="b">
            <a:normAutofit fontScale="97500" lnSpcReduction="1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4.2  </a:t>
            </a:r>
            <a:r>
              <a:rPr lang="zh-CN" altLang="en-US" b="1" dirty="0"/>
              <a:t>串</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的类型定义、存储结构及其运算</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Text Box 4"/>
          <p:cNvSpPr txBox="1"/>
          <p:nvPr/>
        </p:nvSpPr>
        <p:spPr>
          <a:xfrm>
            <a:off x="1919923" y="1585278"/>
            <a:ext cx="8351837" cy="5038725"/>
          </a:xfrm>
          <a:prstGeom prst="rect">
            <a:avLst/>
          </a:prstGeom>
          <a:noFill/>
          <a:ln w="9525">
            <a:noFill/>
          </a:ln>
        </p:spPr>
        <p:txBody>
          <a:bodyPr>
            <a:spAutoFit/>
          </a:bodyPr>
          <a:p>
            <a:pPr algn="l">
              <a:lnSpc>
                <a:spcPct val="120000"/>
              </a:lnSpc>
            </a:pPr>
            <a:r>
              <a:rPr lang="en-US" altLang="zh-CN" sz="2400" b="1" dirty="0">
                <a:solidFill>
                  <a:srgbClr val="FF0000"/>
                </a:solidFill>
                <a:latin typeface="Times New Roman" panose="02020603050405020304" pitchFamily="18" charset="0"/>
              </a:rPr>
              <a:t> Step 1</a:t>
            </a:r>
            <a:r>
              <a:rPr lang="zh-CN" altLang="en-US" sz="2400" b="1" dirty="0">
                <a:solidFill>
                  <a:srgbClr val="FF0000"/>
                </a:solidFill>
                <a:latin typeface="Times New Roman" panose="02020603050405020304" pitchFamily="18" charset="0"/>
              </a:rPr>
              <a:t>：</a:t>
            </a:r>
            <a:r>
              <a:rPr lang="zh-CN" altLang="en-US" sz="2400" b="1" dirty="0">
                <a:solidFill>
                  <a:srgbClr val="000000"/>
                </a:solidFill>
                <a:latin typeface="Times New Roman" panose="02020603050405020304" pitchFamily="18" charset="0"/>
              </a:rPr>
              <a:t>初始化：</a:t>
            </a:r>
            <a:endParaRPr lang="zh-CN" altLang="en-US" sz="2400" b="1" dirty="0">
              <a:solidFill>
                <a:srgbClr val="000000"/>
              </a:solidFill>
              <a:latin typeface="Times New Roman" panose="02020603050405020304" pitchFamily="18" charset="0"/>
            </a:endParaRPr>
          </a:p>
          <a:p>
            <a:pPr lvl="2" algn="l" eaLnBrk="1" hangingPunct="1">
              <a:lnSpc>
                <a:spcPct val="120000"/>
              </a:lnSpc>
            </a:pPr>
            <a:r>
              <a:rPr lang="zh-CN" altLang="en-US" sz="2400" b="1" dirty="0">
                <a:solidFill>
                  <a:srgbClr val="000000"/>
                </a:solidFill>
                <a:latin typeface="Times New Roman" panose="02020603050405020304" pitchFamily="18" charset="0"/>
              </a:rPr>
              <a:t>   设置两个工作指针</a:t>
            </a:r>
            <a:r>
              <a:rPr lang="en-US" altLang="zh-CN" sz="2400" b="1" dirty="0">
                <a:solidFill>
                  <a:srgbClr val="000000"/>
                </a:solidFill>
                <a:latin typeface="Times New Roman" panose="02020603050405020304" pitchFamily="18" charset="0"/>
              </a:rPr>
              <a:t>i</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j</a:t>
            </a:r>
            <a:r>
              <a:rPr lang="zh-CN" altLang="en-US" sz="2400" b="1" dirty="0">
                <a:solidFill>
                  <a:srgbClr val="000000"/>
                </a:solidFill>
                <a:latin typeface="Times New Roman" panose="02020603050405020304" pitchFamily="18" charset="0"/>
              </a:rPr>
              <a:t>，分别指向主串</a:t>
            </a:r>
            <a:r>
              <a:rPr lang="en-US" altLang="zh-CN" sz="2400" b="1" dirty="0">
                <a:solidFill>
                  <a:srgbClr val="000000"/>
                </a:solidFill>
                <a:latin typeface="Times New Roman" panose="02020603050405020304" pitchFamily="18" charset="0"/>
              </a:rPr>
              <a:t>S</a:t>
            </a:r>
            <a:r>
              <a:rPr lang="zh-CN" altLang="en-US" sz="2400" b="1" dirty="0">
                <a:solidFill>
                  <a:srgbClr val="000000"/>
                </a:solidFill>
                <a:latin typeface="Times New Roman" panose="02020603050405020304" pitchFamily="18" charset="0"/>
              </a:rPr>
              <a:t>比较起始位   </a:t>
            </a:r>
            <a:endParaRPr lang="zh-CN" altLang="en-US" sz="2400" b="1" dirty="0">
              <a:solidFill>
                <a:srgbClr val="000000"/>
              </a:solidFill>
              <a:latin typeface="Times New Roman" panose="02020603050405020304" pitchFamily="18" charset="0"/>
            </a:endParaRPr>
          </a:p>
          <a:p>
            <a:pPr lvl="2" algn="l" eaLnBrk="1" hangingPunct="1">
              <a:lnSpc>
                <a:spcPct val="120000"/>
              </a:lnSpc>
            </a:pPr>
            <a:r>
              <a:rPr lang="zh-CN" altLang="en-US" sz="2400" b="1" dirty="0">
                <a:solidFill>
                  <a:srgbClr val="000000"/>
                </a:solidFill>
                <a:latin typeface="Times New Roman" panose="02020603050405020304" pitchFamily="18" charset="0"/>
              </a:rPr>
              <a:t>   置和子串</a:t>
            </a:r>
            <a:r>
              <a:rPr lang="en-US" altLang="zh-CN" sz="2400" b="1" dirty="0">
                <a:solidFill>
                  <a:srgbClr val="000000"/>
                </a:solidFill>
                <a:latin typeface="Times New Roman" panose="02020603050405020304" pitchFamily="18" charset="0"/>
              </a:rPr>
              <a:t>T</a:t>
            </a:r>
            <a:r>
              <a:rPr lang="zh-CN" altLang="en-US" sz="2400" b="1" dirty="0">
                <a:solidFill>
                  <a:srgbClr val="000000"/>
                </a:solidFill>
                <a:latin typeface="Times New Roman" panose="02020603050405020304" pitchFamily="18" charset="0"/>
              </a:rPr>
              <a:t>的首字符位置。</a:t>
            </a:r>
            <a:endParaRPr lang="zh-CN" altLang="en-US" sz="2400" b="1" dirty="0">
              <a:solidFill>
                <a:srgbClr val="000000"/>
              </a:solidFill>
              <a:latin typeface="Times New Roman" panose="02020603050405020304" pitchFamily="18" charset="0"/>
            </a:endParaRPr>
          </a:p>
          <a:p>
            <a:pPr algn="l">
              <a:lnSpc>
                <a:spcPct val="120000"/>
              </a:lnSpc>
            </a:pPr>
            <a:r>
              <a:rPr lang="en-US" altLang="zh-CN" sz="2400" b="1" dirty="0">
                <a:solidFill>
                  <a:srgbClr val="FF0000"/>
                </a:solidFill>
                <a:latin typeface="Times New Roman" panose="02020603050405020304" pitchFamily="18" charset="0"/>
              </a:rPr>
              <a:t>Step 2</a:t>
            </a:r>
            <a:r>
              <a:rPr lang="zh-CN" altLang="en-US" sz="2400" b="1" dirty="0">
                <a:solidFill>
                  <a:srgbClr val="FF0000"/>
                </a:solidFill>
                <a:latin typeface="Times New Roman" panose="02020603050405020304" pitchFamily="18" charset="0"/>
              </a:rPr>
              <a:t>：</a:t>
            </a:r>
            <a:r>
              <a:rPr lang="zh-CN" altLang="en-US" sz="2400" b="1" dirty="0">
                <a:solidFill>
                  <a:srgbClr val="000000"/>
                </a:solidFill>
                <a:latin typeface="Times New Roman" panose="02020603050405020304" pitchFamily="18" charset="0"/>
              </a:rPr>
              <a:t>只要主串和子串没有比完，重复下列操作：</a:t>
            </a:r>
            <a:endParaRPr lang="zh-CN" altLang="en-US" sz="2400" b="1" dirty="0">
              <a:solidFill>
                <a:srgbClr val="000000"/>
              </a:solidFill>
              <a:latin typeface="Times New Roman" panose="02020603050405020304" pitchFamily="18" charset="0"/>
            </a:endParaRPr>
          </a:p>
          <a:p>
            <a:pPr lvl="1" algn="l" eaLnBrk="1" hangingPunct="1">
              <a:lnSpc>
                <a:spcPct val="120000"/>
              </a:lnSpc>
            </a:pPr>
            <a:r>
              <a:rPr lang="en-US" altLang="zh-CN" sz="2400" b="1" dirty="0">
                <a:solidFill>
                  <a:srgbClr val="000000"/>
                </a:solidFill>
                <a:latin typeface="Times New Roman" panose="02020603050405020304" pitchFamily="18" charset="0"/>
              </a:rPr>
              <a:t>   2.1 </a:t>
            </a:r>
            <a:r>
              <a:rPr lang="zh-CN" altLang="en-US" sz="2400" b="1" dirty="0">
                <a:solidFill>
                  <a:srgbClr val="000000"/>
                </a:solidFill>
                <a:latin typeface="Times New Roman" panose="02020603050405020304" pitchFamily="18" charset="0"/>
              </a:rPr>
              <a:t>如果</a:t>
            </a:r>
            <a:r>
              <a:rPr lang="en-US" altLang="zh-CN" sz="2400" b="1" dirty="0">
                <a:solidFill>
                  <a:srgbClr val="000000"/>
                </a:solidFill>
                <a:latin typeface="Times New Roman" panose="02020603050405020304" pitchFamily="18" charset="0"/>
              </a:rPr>
              <a:t>s[i]= =t[j]</a:t>
            </a:r>
            <a:r>
              <a:rPr lang="zh-CN" altLang="en-US" sz="2400" b="1" dirty="0">
                <a:solidFill>
                  <a:srgbClr val="000000"/>
                </a:solidFill>
                <a:latin typeface="Times New Roman" panose="02020603050405020304" pitchFamily="18" charset="0"/>
              </a:rPr>
              <a:t>，两指针均后移，即： </a:t>
            </a:r>
            <a:endParaRPr lang="zh-CN" altLang="en-US" sz="2400" b="1" dirty="0">
              <a:solidFill>
                <a:srgbClr val="000000"/>
              </a:solidFill>
              <a:latin typeface="Times New Roman" panose="02020603050405020304" pitchFamily="18" charset="0"/>
            </a:endParaRPr>
          </a:p>
          <a:p>
            <a:pPr lvl="2" algn="l" eaLnBrk="1" hangingPunct="1">
              <a:lnSpc>
                <a:spcPct val="120000"/>
              </a:lnSpc>
            </a:pPr>
            <a:r>
              <a:rPr lang="en-US" altLang="zh-CN" sz="2400" b="1" dirty="0">
                <a:latin typeface="Times New Roman" panose="02020603050405020304" pitchFamily="18" charset="0"/>
              </a:rPr>
              <a:t>          </a:t>
            </a:r>
            <a:r>
              <a:rPr lang="en-US" altLang="zh-CN" sz="2400" b="1" dirty="0">
                <a:solidFill>
                  <a:srgbClr val="0000FF"/>
                </a:solidFill>
                <a:latin typeface="Times New Roman" panose="02020603050405020304" pitchFamily="18" charset="0"/>
              </a:rPr>
              <a:t>++i </a:t>
            </a:r>
            <a:r>
              <a:rPr lang="zh-CN" altLang="en-US" sz="2400" b="1" dirty="0">
                <a:solidFill>
                  <a:srgbClr val="0000FF"/>
                </a:solidFill>
                <a:latin typeface="Times New Roman" panose="02020603050405020304" pitchFamily="18" charset="0"/>
              </a:rPr>
              <a:t>；</a:t>
            </a:r>
            <a:r>
              <a:rPr lang="en-US" altLang="zh-CN" sz="2400" b="1" dirty="0">
                <a:solidFill>
                  <a:srgbClr val="0000FF"/>
                </a:solidFill>
                <a:latin typeface="Times New Roman" panose="02020603050405020304" pitchFamily="18" charset="0"/>
              </a:rPr>
              <a:t> ++j</a:t>
            </a:r>
            <a:r>
              <a:rPr lang="zh-CN" altLang="en-US" sz="2400" b="1" dirty="0">
                <a:solidFill>
                  <a:srgbClr val="000000"/>
                </a:solidFill>
                <a:latin typeface="Times New Roman" panose="02020603050405020304" pitchFamily="18" charset="0"/>
              </a:rPr>
              <a:t>； 否则</a:t>
            </a:r>
            <a:endParaRPr lang="zh-CN" altLang="en-US" sz="2400" b="1" dirty="0">
              <a:solidFill>
                <a:srgbClr val="000000"/>
              </a:solidFill>
              <a:latin typeface="Times New Roman" panose="02020603050405020304" pitchFamily="18" charset="0"/>
            </a:endParaRPr>
          </a:p>
          <a:p>
            <a:pPr lvl="1" algn="l" eaLnBrk="1" hangingPunct="1">
              <a:lnSpc>
                <a:spcPct val="120000"/>
              </a:lnSpc>
            </a:pPr>
            <a:r>
              <a:rPr lang="en-US" altLang="zh-CN" sz="2400" b="1" dirty="0">
                <a:solidFill>
                  <a:srgbClr val="000000"/>
                </a:solidFill>
                <a:latin typeface="Times New Roman" panose="02020603050405020304" pitchFamily="18" charset="0"/>
              </a:rPr>
              <a:t>   2.2 </a:t>
            </a:r>
            <a:r>
              <a:rPr lang="zh-CN" altLang="en-US" sz="2400" b="1" dirty="0">
                <a:solidFill>
                  <a:srgbClr val="000000"/>
                </a:solidFill>
                <a:latin typeface="Times New Roman" panose="02020603050405020304" pitchFamily="18" charset="0"/>
              </a:rPr>
              <a:t>如果没有到主串尾，指针回溯，</a:t>
            </a:r>
            <a:r>
              <a:rPr lang="en-US" altLang="zh-CN" sz="2400" b="1" dirty="0">
                <a:solidFill>
                  <a:srgbClr val="000000"/>
                </a:solidFill>
                <a:latin typeface="Times New Roman" panose="02020603050405020304" pitchFamily="18" charset="0"/>
              </a:rPr>
              <a:t>i</a:t>
            </a:r>
            <a:r>
              <a:rPr lang="zh-CN" altLang="en-US" sz="2400" b="1" dirty="0">
                <a:solidFill>
                  <a:srgbClr val="000000"/>
                </a:solidFill>
                <a:latin typeface="Times New Roman" panose="02020603050405020304" pitchFamily="18" charset="0"/>
              </a:rPr>
              <a:t>回到比较起始位置</a:t>
            </a:r>
            <a:endParaRPr lang="zh-CN" altLang="en-US" sz="2400" b="1" dirty="0">
              <a:solidFill>
                <a:srgbClr val="000000"/>
              </a:solidFill>
              <a:latin typeface="Times New Roman" panose="02020603050405020304" pitchFamily="18" charset="0"/>
            </a:endParaRPr>
          </a:p>
          <a:p>
            <a:pPr lvl="1" algn="l" eaLnBrk="1" hangingPunct="1">
              <a:lnSpc>
                <a:spcPct val="120000"/>
              </a:lnSpc>
            </a:pPr>
            <a:r>
              <a:rPr lang="zh-CN" altLang="en-US" sz="2400" b="1" dirty="0">
                <a:solidFill>
                  <a:srgbClr val="000000"/>
                </a:solidFill>
                <a:latin typeface="Times New Roman" panose="02020603050405020304" pitchFamily="18" charset="0"/>
              </a:rPr>
              <a:t>         的后一个，</a:t>
            </a:r>
            <a:r>
              <a:rPr lang="en-US" altLang="zh-CN" sz="2400" b="1" dirty="0">
                <a:solidFill>
                  <a:srgbClr val="000000"/>
                </a:solidFill>
                <a:latin typeface="Times New Roman" panose="02020603050405020304" pitchFamily="18" charset="0"/>
              </a:rPr>
              <a:t>j</a:t>
            </a:r>
            <a:r>
              <a:rPr lang="zh-CN" altLang="en-US" sz="2400" b="1" dirty="0">
                <a:solidFill>
                  <a:srgbClr val="000000"/>
                </a:solidFill>
                <a:latin typeface="Times New Roman" panose="02020603050405020304" pitchFamily="18" charset="0"/>
              </a:rPr>
              <a:t>回到子串首字符位置，即：</a:t>
            </a:r>
            <a:endParaRPr lang="zh-CN" altLang="en-US" sz="2400" b="1" dirty="0">
              <a:solidFill>
                <a:srgbClr val="000000"/>
              </a:solidFill>
              <a:latin typeface="Times New Roman" panose="02020603050405020304" pitchFamily="18" charset="0"/>
            </a:endParaRPr>
          </a:p>
          <a:p>
            <a:pPr lvl="2" algn="l" eaLnBrk="1" hangingPunct="1">
              <a:lnSpc>
                <a:spcPct val="120000"/>
              </a:lnSpc>
            </a:pPr>
            <a:r>
              <a:rPr lang="en-US" altLang="zh-CN" sz="2400" b="1" dirty="0">
                <a:latin typeface="Times New Roman" panose="02020603050405020304" pitchFamily="18" charset="0"/>
              </a:rPr>
              <a:t>          </a:t>
            </a:r>
            <a:r>
              <a:rPr lang="en-US" altLang="zh-CN" sz="2400" b="1" dirty="0">
                <a:solidFill>
                  <a:srgbClr val="0000FF"/>
                </a:solidFill>
                <a:latin typeface="Times New Roman" panose="02020603050405020304" pitchFamily="18" charset="0"/>
              </a:rPr>
              <a:t>i=i-j+2</a:t>
            </a:r>
            <a:r>
              <a:rPr lang="zh-CN" altLang="en-US" sz="2400" b="1" dirty="0">
                <a:solidFill>
                  <a:srgbClr val="0000FF"/>
                </a:solidFill>
                <a:latin typeface="Times New Roman" panose="02020603050405020304" pitchFamily="18" charset="0"/>
              </a:rPr>
              <a:t>； </a:t>
            </a:r>
            <a:r>
              <a:rPr lang="en-US" altLang="zh-CN" sz="2400" b="1" dirty="0">
                <a:solidFill>
                  <a:srgbClr val="0000FF"/>
                </a:solidFill>
                <a:latin typeface="Times New Roman" panose="02020603050405020304" pitchFamily="18" charset="0"/>
              </a:rPr>
              <a:t>j=1</a:t>
            </a:r>
            <a:r>
              <a:rPr lang="zh-CN" altLang="en-US" sz="2400" b="1" dirty="0">
                <a:solidFill>
                  <a:srgbClr val="0000FF"/>
                </a:solidFill>
                <a:latin typeface="Times New Roman" panose="02020603050405020304" pitchFamily="18" charset="0"/>
              </a:rPr>
              <a:t>；</a:t>
            </a:r>
            <a:endParaRPr lang="zh-CN" altLang="en-US" sz="2400" b="1" dirty="0">
              <a:solidFill>
                <a:srgbClr val="0000FF"/>
              </a:solidFill>
              <a:latin typeface="Times New Roman" panose="02020603050405020304" pitchFamily="18" charset="0"/>
            </a:endParaRPr>
          </a:p>
          <a:p>
            <a:pPr algn="l">
              <a:lnSpc>
                <a:spcPct val="120000"/>
              </a:lnSpc>
            </a:pPr>
            <a:r>
              <a:rPr lang="en-US" altLang="zh-CN" sz="2400" b="1" dirty="0">
                <a:solidFill>
                  <a:srgbClr val="FF0000"/>
                </a:solidFill>
                <a:latin typeface="Times New Roman" panose="02020603050405020304" pitchFamily="18" charset="0"/>
              </a:rPr>
              <a:t>Step 3</a:t>
            </a:r>
            <a:r>
              <a:rPr lang="zh-CN" altLang="en-US" sz="2400" b="1" dirty="0">
                <a:solidFill>
                  <a:srgbClr val="FF0000"/>
                </a:solidFill>
                <a:latin typeface="Times New Roman" panose="02020603050405020304" pitchFamily="18" charset="0"/>
              </a:rPr>
              <a:t>：</a:t>
            </a:r>
            <a:r>
              <a:rPr lang="zh-CN" altLang="en-US" sz="2400" b="1" dirty="0">
                <a:solidFill>
                  <a:srgbClr val="000000"/>
                </a:solidFill>
                <a:latin typeface="Times New Roman" panose="02020603050405020304" pitchFamily="18" charset="0"/>
              </a:rPr>
              <a:t>如果子串比完，则匹配成功，返回子串在主串中的位</a:t>
            </a:r>
            <a:endParaRPr lang="zh-CN" altLang="en-US" sz="2400" b="1" dirty="0">
              <a:solidFill>
                <a:srgbClr val="000000"/>
              </a:solidFill>
              <a:latin typeface="Times New Roman" panose="02020603050405020304" pitchFamily="18" charset="0"/>
            </a:endParaRPr>
          </a:p>
          <a:p>
            <a:pPr algn="l">
              <a:lnSpc>
                <a:spcPct val="120000"/>
              </a:lnSpc>
            </a:pPr>
            <a:r>
              <a:rPr lang="zh-CN" altLang="en-US" sz="2400" b="1" dirty="0">
                <a:solidFill>
                  <a:srgbClr val="000000"/>
                </a:solidFill>
                <a:latin typeface="Times New Roman" panose="02020603050405020304" pitchFamily="18" charset="0"/>
              </a:rPr>
              <a:t>               置，否则，匹配不成功，返回</a:t>
            </a:r>
            <a:r>
              <a:rPr lang="en-US" altLang="zh-CN" sz="2400" b="1" dirty="0">
                <a:solidFill>
                  <a:srgbClr val="000000"/>
                </a:solidFill>
                <a:latin typeface="Times New Roman" panose="02020603050405020304" pitchFamily="18" charset="0"/>
              </a:rPr>
              <a:t>0</a:t>
            </a:r>
            <a:r>
              <a:rPr lang="en-US" altLang="zh-CN" sz="2800" b="1" dirty="0">
                <a:solidFill>
                  <a:srgbClr val="000000"/>
                </a:solidFill>
                <a:latin typeface="宋体" panose="02010600030101010101" pitchFamily="2" charset="-122"/>
              </a:rPr>
              <a:t> </a:t>
            </a:r>
            <a:r>
              <a:rPr lang="zh-CN" altLang="en-US" sz="2800" b="1" dirty="0">
                <a:solidFill>
                  <a:srgbClr val="000000"/>
                </a:solidFill>
                <a:latin typeface="宋体" panose="02010600030101010101" pitchFamily="2" charset="-122"/>
              </a:rPr>
              <a:t>。</a:t>
            </a:r>
            <a:endParaRPr lang="zh-CN" altLang="en-US" sz="2800" b="1" dirty="0">
              <a:solidFill>
                <a:srgbClr val="0000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30"/>
                                  </p:iterate>
                                  <p:childTnLst>
                                    <p:set>
                                      <p:cBhvr>
                                        <p:cTn id="6" dur="1" fill="hold">
                                          <p:stCondLst>
                                            <p:cond delay="0"/>
                                          </p:stCondLst>
                                        </p:cTn>
                                        <p:tgtEl>
                                          <p:spTgt spid="5">
                                            <p:txEl>
                                              <p:charRg st="0"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30"/>
                                  </p:iterate>
                                  <p:childTnLst>
                                    <p:set>
                                      <p:cBhvr>
                                        <p:cTn id="10" dur="1" fill="hold">
                                          <p:stCondLst>
                                            <p:cond delay="0"/>
                                          </p:stCondLst>
                                        </p:cTn>
                                        <p:tgtEl>
                                          <p:spTgt spid="5">
                                            <p:txEl>
                                              <p:charRg st="13" end="44"/>
                                            </p:txEl>
                                          </p:spTgt>
                                        </p:tgtEl>
                                        <p:attrNameLst>
                                          <p:attrName>style.visibility</p:attrName>
                                        </p:attrNameLst>
                                      </p:cBhvr>
                                      <p:to>
                                        <p:strVal val="visible"/>
                                      </p:to>
                                    </p:set>
                                  </p:childTnLst>
                                </p:cTn>
                              </p:par>
                            </p:childTnLst>
                          </p:cTn>
                        </p:par>
                        <p:par>
                          <p:cTn id="11" fill="hold">
                            <p:stCondLst>
                              <p:cond delay="899"/>
                            </p:stCondLst>
                            <p:childTnLst>
                              <p:par>
                                <p:cTn id="12" presetID="1" presetClass="entr" presetSubtype="0" fill="hold" nodeType="afterEffect">
                                  <p:stCondLst>
                                    <p:cond delay="0"/>
                                  </p:stCondLst>
                                  <p:iterate type="lt">
                                    <p:tmAbs val="30"/>
                                  </p:iterate>
                                  <p:childTnLst>
                                    <p:set>
                                      <p:cBhvr>
                                        <p:cTn id="13" dur="1" fill="hold">
                                          <p:stCondLst>
                                            <p:cond delay="0"/>
                                          </p:stCondLst>
                                        </p:cTn>
                                        <p:tgtEl>
                                          <p:spTgt spid="5">
                                            <p:txEl>
                                              <p:charRg st="44" end="59"/>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iterate type="lt">
                                    <p:tmAbs val="30"/>
                                  </p:iterate>
                                  <p:childTnLst>
                                    <p:set>
                                      <p:cBhvr>
                                        <p:cTn id="17" dur="1" fill="hold">
                                          <p:stCondLst>
                                            <p:cond delay="0"/>
                                          </p:stCondLst>
                                        </p:cTn>
                                        <p:tgtEl>
                                          <p:spTgt spid="5">
                                            <p:txEl>
                                              <p:charRg st="59" end="86"/>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iterate type="lt">
                                    <p:tmAbs val="30"/>
                                  </p:iterate>
                                  <p:childTnLst>
                                    <p:set>
                                      <p:cBhvr>
                                        <p:cTn id="21" dur="1" fill="hold">
                                          <p:stCondLst>
                                            <p:cond delay="0"/>
                                          </p:stCondLst>
                                        </p:cTn>
                                        <p:tgtEl>
                                          <p:spTgt spid="5">
                                            <p:txEl>
                                              <p:charRg st="86" end="118"/>
                                            </p:txEl>
                                          </p:spTgt>
                                        </p:tgtEl>
                                        <p:attrNameLst>
                                          <p:attrName>style.visibility</p:attrName>
                                        </p:attrNameLst>
                                      </p:cBhvr>
                                      <p:to>
                                        <p:strVal val="visible"/>
                                      </p:to>
                                    </p:set>
                                  </p:childTnLst>
                                </p:cTn>
                              </p:par>
                            </p:childTnLst>
                          </p:cTn>
                        </p:par>
                        <p:par>
                          <p:cTn id="22" fill="hold">
                            <p:stCondLst>
                              <p:cond delay="930"/>
                            </p:stCondLst>
                            <p:childTnLst>
                              <p:par>
                                <p:cTn id="23" presetID="1" presetClass="entr" presetSubtype="0" fill="hold" nodeType="afterEffect">
                                  <p:stCondLst>
                                    <p:cond delay="0"/>
                                  </p:stCondLst>
                                  <p:iterate type="lt">
                                    <p:tmAbs val="30"/>
                                  </p:iterate>
                                  <p:childTnLst>
                                    <p:set>
                                      <p:cBhvr>
                                        <p:cTn id="24" dur="1" fill="hold">
                                          <p:stCondLst>
                                            <p:cond delay="0"/>
                                          </p:stCondLst>
                                        </p:cTn>
                                        <p:tgtEl>
                                          <p:spTgt spid="5">
                                            <p:txEl>
                                              <p:charRg st="118" end="14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iterate type="lt">
                                    <p:tmAbs val="30"/>
                                  </p:iterate>
                                  <p:childTnLst>
                                    <p:set>
                                      <p:cBhvr>
                                        <p:cTn id="28" dur="1" fill="hold">
                                          <p:stCondLst>
                                            <p:cond delay="0"/>
                                          </p:stCondLst>
                                        </p:cTn>
                                        <p:tgtEl>
                                          <p:spTgt spid="5">
                                            <p:txEl>
                                              <p:charRg st="142" end="173"/>
                                            </p:txEl>
                                          </p:spTgt>
                                        </p:tgtEl>
                                        <p:attrNameLst>
                                          <p:attrName>style.visibility</p:attrName>
                                        </p:attrNameLst>
                                      </p:cBhvr>
                                      <p:to>
                                        <p:strVal val="visible"/>
                                      </p:to>
                                    </p:set>
                                  </p:childTnLst>
                                </p:cTn>
                              </p:par>
                            </p:childTnLst>
                          </p:cTn>
                        </p:par>
                        <p:par>
                          <p:cTn id="29" fill="hold">
                            <p:stCondLst>
                              <p:cond delay="899"/>
                            </p:stCondLst>
                            <p:childTnLst>
                              <p:par>
                                <p:cTn id="30" presetID="1" presetClass="entr" presetSubtype="0" fill="hold" nodeType="afterEffect">
                                  <p:stCondLst>
                                    <p:cond delay="0"/>
                                  </p:stCondLst>
                                  <p:iterate type="lt">
                                    <p:tmAbs val="30"/>
                                  </p:iterate>
                                  <p:childTnLst>
                                    <p:set>
                                      <p:cBhvr>
                                        <p:cTn id="31" dur="1" fill="hold">
                                          <p:stCondLst>
                                            <p:cond delay="0"/>
                                          </p:stCondLst>
                                        </p:cTn>
                                        <p:tgtEl>
                                          <p:spTgt spid="5">
                                            <p:txEl>
                                              <p:charRg st="173" end="201"/>
                                            </p:txEl>
                                          </p:spTgt>
                                        </p:tgtEl>
                                        <p:attrNameLst>
                                          <p:attrName>style.visibility</p:attrName>
                                        </p:attrNameLst>
                                      </p:cBhvr>
                                      <p:to>
                                        <p:strVal val="visible"/>
                                      </p:to>
                                    </p:set>
                                  </p:childTnLst>
                                </p:cTn>
                              </p:par>
                            </p:childTnLst>
                          </p:cTn>
                        </p:par>
                        <p:par>
                          <p:cTn id="32" fill="hold">
                            <p:stCondLst>
                              <p:cond delay="1710"/>
                            </p:stCondLst>
                            <p:childTnLst>
                              <p:par>
                                <p:cTn id="33" presetID="1" presetClass="entr" presetSubtype="0" fill="hold" nodeType="afterEffect">
                                  <p:stCondLst>
                                    <p:cond delay="0"/>
                                  </p:stCondLst>
                                  <p:iterate type="lt">
                                    <p:tmAbs val="30"/>
                                  </p:iterate>
                                  <p:childTnLst>
                                    <p:set>
                                      <p:cBhvr>
                                        <p:cTn id="34" dur="1" fill="hold">
                                          <p:stCondLst>
                                            <p:cond delay="0"/>
                                          </p:stCondLst>
                                        </p:cTn>
                                        <p:tgtEl>
                                          <p:spTgt spid="5">
                                            <p:txEl>
                                              <p:charRg st="201" end="22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iterate type="lt">
                                    <p:tmAbs val="30"/>
                                  </p:iterate>
                                  <p:childTnLst>
                                    <p:set>
                                      <p:cBhvr>
                                        <p:cTn id="38" dur="1" fill="hold">
                                          <p:stCondLst>
                                            <p:cond delay="0"/>
                                          </p:stCondLst>
                                        </p:cTn>
                                        <p:tgtEl>
                                          <p:spTgt spid="5">
                                            <p:txEl>
                                              <p:charRg st="225" end="256"/>
                                            </p:txEl>
                                          </p:spTgt>
                                        </p:tgtEl>
                                        <p:attrNameLst>
                                          <p:attrName>style.visibility</p:attrName>
                                        </p:attrNameLst>
                                      </p:cBhvr>
                                      <p:to>
                                        <p:strVal val="visible"/>
                                      </p:to>
                                    </p:set>
                                  </p:childTnLst>
                                </p:cTn>
                              </p:par>
                            </p:childTnLst>
                          </p:cTn>
                        </p:par>
                        <p:par>
                          <p:cTn id="39" fill="hold">
                            <p:stCondLst>
                              <p:cond delay="899"/>
                            </p:stCondLst>
                            <p:childTnLst>
                              <p:par>
                                <p:cTn id="40" presetID="1" presetClass="entr" presetSubtype="0" fill="hold" nodeType="afterEffect">
                                  <p:stCondLst>
                                    <p:cond delay="0"/>
                                  </p:stCondLst>
                                  <p:iterate type="lt">
                                    <p:tmAbs val="30"/>
                                  </p:iterate>
                                  <p:childTnLst>
                                    <p:set>
                                      <p:cBhvr>
                                        <p:cTn id="41" dur="1" fill="hold">
                                          <p:stCondLst>
                                            <p:cond delay="0"/>
                                          </p:stCondLst>
                                        </p:cTn>
                                        <p:tgtEl>
                                          <p:spTgt spid="5">
                                            <p:txEl>
                                              <p:charRg st="256" end="28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 name="Rectangle 21"/>
          <p:cNvSpPr/>
          <p:nvPr/>
        </p:nvSpPr>
        <p:spPr>
          <a:xfrm>
            <a:off x="1002348" y="1499553"/>
            <a:ext cx="2160587" cy="521970"/>
          </a:xfrm>
          <a:prstGeom prst="rect">
            <a:avLst/>
          </a:prstGeom>
          <a:noFill/>
          <a:ln w="9525">
            <a:noFill/>
          </a:ln>
        </p:spPr>
        <p:txBody>
          <a:bodyPr anchor="t">
            <a:spAutoFit/>
          </a:bodyPr>
          <a:lstStyle/>
          <a:p>
            <a:pPr algn="ctr"/>
            <a:r>
              <a:rPr lang="zh-CN" altLang="en-US" sz="2800" b="0" dirty="0">
                <a:solidFill>
                  <a:srgbClr val="FF0000"/>
                </a:solidFill>
                <a:latin typeface="Times New Roman" panose="02020603050405020304" pitchFamily="18" charset="0"/>
                <a:ea typeface="黑体" panose="02010609060101010101" pitchFamily="49" charset="-122"/>
              </a:rPr>
              <a:t>算法描述：</a:t>
            </a:r>
            <a:endParaRPr lang="zh-CN" altLang="en-US" sz="2800" b="0" dirty="0">
              <a:solidFill>
                <a:srgbClr val="FF0000"/>
              </a:solidFill>
              <a:latin typeface="Times New Roman" panose="02020603050405020304" pitchFamily="18" charset="0"/>
              <a:ea typeface="黑体" panose="02010609060101010101" pitchFamily="49" charset="-122"/>
            </a:endParaRPr>
          </a:p>
        </p:txBody>
      </p:sp>
      <p:sp>
        <p:nvSpPr>
          <p:cNvPr id="4" name="Rectangle 2"/>
          <p:cNvSpPr>
            <a:spLocks noChangeArrowheads="1"/>
          </p:cNvSpPr>
          <p:nvPr/>
        </p:nvSpPr>
        <p:spPr bwMode="auto">
          <a:xfrm>
            <a:off x="1981200" y="765810"/>
            <a:ext cx="8831580"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0000"/>
              </a:lnSpc>
              <a:spcBef>
                <a:spcPct val="0"/>
              </a:spcBef>
              <a:spcAft>
                <a:spcPct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5</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altLang="en-US"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串的模式匹配算法</a:t>
            </a: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——BF</a:t>
            </a:r>
            <a:r>
              <a:rPr kumimoji="0" lang="zh-CN" altLang="en-US"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算法</a:t>
            </a:r>
            <a:endPar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a:p>
            <a:pPr marL="0" marR="0" lvl="0" indent="0" algn="l" defTabSz="914400" rtl="0" eaLnBrk="0" fontAlgn="base" latinLnBrk="0" hangingPunct="0">
              <a:lnSpc>
                <a:spcPct val="120000"/>
              </a:lnSpc>
              <a:spcBef>
                <a:spcPct val="0"/>
              </a:spcBef>
              <a:spcAft>
                <a:spcPct val="0"/>
              </a:spcAft>
              <a:buClr>
                <a:srgbClr val="FF3300"/>
              </a:buClr>
              <a:buSzTx/>
              <a:defRPr/>
            </a:pPr>
            <a:r>
              <a:rPr lang="zh-CN" altLang="en-US" b="1" dirty="0" smtClean="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       </a:t>
            </a:r>
            <a:endParaRPr kumimoji="0" lang="zh-CN" altLang="zh-CN" b="1" i="0" u="none" strike="noStrike" kern="1200" cap="none" spc="0" normalizeH="0" baseline="0" noProof="0" dirty="0" smtClean="0">
              <a:ln>
                <a:noFill/>
              </a:ln>
              <a:solidFill>
                <a:srgbClr val="0000CC"/>
              </a:solidFill>
              <a:effectLst/>
              <a:uLnTx/>
              <a:uFillTx/>
              <a:latin typeface="华文楷体" panose="02010600040101010101" pitchFamily="2" charset="-122"/>
              <a:ea typeface="华文楷体" panose="02010600040101010101" pitchFamily="2" charset="-122"/>
              <a:cs typeface="+mn-cs"/>
            </a:endParaRPr>
          </a:p>
          <a:p>
            <a:pPr marL="457200" marR="0" lvl="1" indent="0" algn="l" defTabSz="914400" rtl="0" eaLnBrk="0" fontAlgn="base" latinLnBrk="0" hangingPunct="0">
              <a:lnSpc>
                <a:spcPct val="120000"/>
              </a:lnSpc>
              <a:spcBef>
                <a:spcPct val="0"/>
              </a:spcBef>
              <a:spcAft>
                <a:spcPct val="0"/>
              </a:spcAft>
              <a:buClrTx/>
              <a:buSzTx/>
              <a:buFontTx/>
              <a:buNone/>
              <a:defRPr/>
            </a:pPr>
            <a:endParaRPr kumimoji="0" lang="zh-CN" altLang="zh-CN"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
        <p:nvSpPr>
          <p:cNvPr id="3" name="标题 5"/>
          <p:cNvSpPr txBox="1"/>
          <p:nvPr/>
        </p:nvSpPr>
        <p:spPr>
          <a:xfrm>
            <a:off x="1981200" y="160338"/>
            <a:ext cx="7467600" cy="561975"/>
          </a:xfrm>
          <a:prstGeom prst="rect">
            <a:avLst/>
          </a:prstGeom>
        </p:spPr>
        <p:txBody>
          <a:bodyPr anchor="b">
            <a:normAutofit fontScale="97500" lnSpcReduction="1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4.2  </a:t>
            </a:r>
            <a:r>
              <a:rPr lang="zh-CN" altLang="en-US" b="1" dirty="0"/>
              <a:t>串</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的类型定义、存储结构及其运算</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19" name="Rectangle 2"/>
          <p:cNvSpPr/>
          <p:nvPr/>
        </p:nvSpPr>
        <p:spPr>
          <a:xfrm>
            <a:off x="1372235" y="2245360"/>
            <a:ext cx="10309860" cy="4558030"/>
          </a:xfrm>
          <a:prstGeom prst="rect">
            <a:avLst/>
          </a:prstGeom>
          <a:noFill/>
          <a:ln w="9525">
            <a:noFill/>
          </a:ln>
        </p:spPr>
        <p:txBody>
          <a:bodyPr wrap="square">
            <a:spAutoFit/>
          </a:bodyPr>
          <a:p>
            <a:pPr algn="l">
              <a:lnSpc>
                <a:spcPct val="90000"/>
              </a:lnSpc>
              <a:spcBef>
                <a:spcPct val="50000"/>
              </a:spcBef>
            </a:pPr>
            <a:r>
              <a:rPr lang="en-US" altLang="zh-CN" sz="2400" b="1" dirty="0">
                <a:solidFill>
                  <a:srgbClr val="000000"/>
                </a:solidFill>
                <a:latin typeface="宋体" panose="02010600030101010101" pitchFamily="2" charset="-122"/>
              </a:rPr>
              <a:t>int Index_BF(SString S, SString T, int pos) {</a:t>
            </a:r>
            <a:endParaRPr lang="en-US" altLang="zh-CN" sz="2400" b="1" dirty="0">
              <a:solidFill>
                <a:srgbClr val="000000"/>
              </a:solidFill>
              <a:latin typeface="宋体" panose="02010600030101010101" pitchFamily="2" charset="-122"/>
            </a:endParaRPr>
          </a:p>
          <a:p>
            <a:pPr algn="l">
              <a:lnSpc>
                <a:spcPct val="90000"/>
              </a:lnSpc>
              <a:spcBef>
                <a:spcPct val="50000"/>
              </a:spcBef>
            </a:pPr>
            <a:r>
              <a:rPr lang="en-US" altLang="zh-CN" sz="2400" b="1" dirty="0">
                <a:solidFill>
                  <a:srgbClr val="000000"/>
                </a:solidFill>
                <a:latin typeface="宋体" panose="02010600030101010101" pitchFamily="2" charset="-122"/>
              </a:rPr>
              <a:t>  i=pos;      j=1;</a:t>
            </a:r>
            <a:endParaRPr lang="en-US" altLang="zh-CN" sz="2400" b="1" dirty="0">
              <a:solidFill>
                <a:srgbClr val="000000"/>
              </a:solidFill>
              <a:latin typeface="宋体" panose="02010600030101010101" pitchFamily="2" charset="-122"/>
            </a:endParaRPr>
          </a:p>
          <a:p>
            <a:pPr algn="l">
              <a:lnSpc>
                <a:spcPct val="90000"/>
              </a:lnSpc>
              <a:spcBef>
                <a:spcPct val="50000"/>
              </a:spcBef>
            </a:pPr>
            <a:r>
              <a:rPr lang="en-US" altLang="zh-CN" sz="2400" b="1" dirty="0">
                <a:solidFill>
                  <a:srgbClr val="000000"/>
                </a:solidFill>
                <a:latin typeface="宋体" panose="02010600030101010101" pitchFamily="2" charset="-122"/>
              </a:rPr>
              <a:t>  while ( i&lt;=S.length &amp;&amp; j&lt;=T.length ) {</a:t>
            </a:r>
            <a:endParaRPr lang="en-US" altLang="zh-CN" sz="2400" b="1" dirty="0">
              <a:solidFill>
                <a:srgbClr val="000000"/>
              </a:solidFill>
              <a:latin typeface="宋体" panose="02010600030101010101" pitchFamily="2" charset="-122"/>
            </a:endParaRPr>
          </a:p>
          <a:p>
            <a:pPr algn="l">
              <a:lnSpc>
                <a:spcPct val="90000"/>
              </a:lnSpc>
              <a:spcBef>
                <a:spcPct val="50000"/>
              </a:spcBef>
            </a:pPr>
            <a:r>
              <a:rPr lang="en-US" altLang="zh-CN" sz="2400" b="1" dirty="0">
                <a:solidFill>
                  <a:srgbClr val="000000"/>
                </a:solidFill>
                <a:latin typeface="宋体" panose="02010600030101010101" pitchFamily="2" charset="-122"/>
              </a:rPr>
              <a:t>     if (S[i].ch = = T[j].ch ) { ++i; ++j; }   </a:t>
            </a:r>
            <a:r>
              <a:rPr lang="en-US" altLang="zh-CN" sz="2400" b="1" dirty="0">
                <a:solidFill>
                  <a:srgbClr val="0000CC"/>
                </a:solidFill>
                <a:latin typeface="楷体_GB2312" pitchFamily="49" charset="-122"/>
                <a:ea typeface="楷体_GB2312" pitchFamily="49" charset="-122"/>
              </a:rPr>
              <a:t>//</a:t>
            </a:r>
            <a:r>
              <a:rPr lang="zh-CN" altLang="en-US" sz="2400" b="1" dirty="0">
                <a:solidFill>
                  <a:srgbClr val="0000CC"/>
                </a:solidFill>
                <a:latin typeface="楷体_GB2312" pitchFamily="49" charset="-122"/>
                <a:ea typeface="楷体_GB2312" pitchFamily="49" charset="-122"/>
              </a:rPr>
              <a:t>继续比较后续字符</a:t>
            </a:r>
            <a:endParaRPr lang="zh-CN" altLang="en-US" sz="2400" b="1" dirty="0">
              <a:solidFill>
                <a:srgbClr val="0000CC"/>
              </a:solidFill>
              <a:latin typeface="楷体_GB2312" pitchFamily="49" charset="-122"/>
              <a:ea typeface="楷体_GB2312" pitchFamily="49" charset="-122"/>
            </a:endParaRPr>
          </a:p>
          <a:p>
            <a:pPr algn="l">
              <a:lnSpc>
                <a:spcPct val="90000"/>
              </a:lnSpc>
              <a:spcBef>
                <a:spcPct val="50000"/>
              </a:spcBef>
            </a:pPr>
            <a:r>
              <a:rPr lang="zh-CN" altLang="en-US" sz="2400" b="1" dirty="0">
                <a:solidFill>
                  <a:srgbClr val="000000"/>
                </a:solidFill>
                <a:latin typeface="宋体" panose="02010600030101010101" pitchFamily="2" charset="-122"/>
              </a:rPr>
              <a:t>     </a:t>
            </a:r>
            <a:r>
              <a:rPr lang="en-US" altLang="zh-CN" sz="2400" b="1" dirty="0">
                <a:solidFill>
                  <a:srgbClr val="000000"/>
                </a:solidFill>
                <a:latin typeface="宋体" panose="02010600030101010101" pitchFamily="2" charset="-122"/>
              </a:rPr>
              <a:t>else { </a:t>
            </a:r>
            <a:r>
              <a:rPr lang="en-US" altLang="zh-CN" sz="2400" b="1" dirty="0">
                <a:solidFill>
                  <a:srgbClr val="FF0000"/>
                </a:solidFill>
                <a:latin typeface="宋体" panose="02010600030101010101" pitchFamily="2" charset="-122"/>
              </a:rPr>
              <a:t>i=i-j+2</a:t>
            </a:r>
            <a:r>
              <a:rPr lang="en-US" altLang="zh-CN" sz="2400" b="1" dirty="0">
                <a:solidFill>
                  <a:srgbClr val="000000"/>
                </a:solidFill>
                <a:latin typeface="宋体" panose="02010600030101010101" pitchFamily="2" charset="-122"/>
              </a:rPr>
              <a:t>; j=1;}      </a:t>
            </a:r>
            <a:r>
              <a:rPr lang="en-US" altLang="zh-CN" sz="2400" b="1" dirty="0">
                <a:solidFill>
                  <a:srgbClr val="0000CC"/>
                </a:solidFill>
                <a:latin typeface="楷体_GB2312" pitchFamily="49" charset="-122"/>
                <a:ea typeface="楷体_GB2312" pitchFamily="49" charset="-122"/>
              </a:rPr>
              <a:t>//</a:t>
            </a:r>
            <a:r>
              <a:rPr lang="zh-CN" altLang="en-US" sz="2400" b="1" dirty="0">
                <a:solidFill>
                  <a:srgbClr val="0000CC"/>
                </a:solidFill>
                <a:latin typeface="楷体_GB2312" pitchFamily="49" charset="-122"/>
                <a:ea typeface="楷体_GB2312" pitchFamily="49" charset="-122"/>
              </a:rPr>
              <a:t>指针回溯到下一首位，重新开始匹配</a:t>
            </a:r>
            <a:endParaRPr lang="zh-CN" altLang="en-US" sz="2400" b="1" dirty="0">
              <a:solidFill>
                <a:srgbClr val="0000CC"/>
              </a:solidFill>
              <a:latin typeface="楷体_GB2312" pitchFamily="49" charset="-122"/>
              <a:ea typeface="楷体_GB2312" pitchFamily="49" charset="-122"/>
            </a:endParaRPr>
          </a:p>
          <a:p>
            <a:pPr algn="l">
              <a:lnSpc>
                <a:spcPct val="90000"/>
              </a:lnSpc>
              <a:spcBef>
                <a:spcPct val="50000"/>
              </a:spcBef>
            </a:pPr>
            <a:r>
              <a:rPr lang="en-US" altLang="zh-CN" sz="2400" b="1" dirty="0">
                <a:solidFill>
                  <a:srgbClr val="000000"/>
                </a:solidFill>
                <a:latin typeface="宋体" panose="02010600030101010101" pitchFamily="2" charset="-122"/>
              </a:rPr>
              <a:t>  }</a:t>
            </a:r>
            <a:endParaRPr lang="en-US" altLang="zh-CN" sz="2400" b="1" dirty="0">
              <a:solidFill>
                <a:srgbClr val="000000"/>
              </a:solidFill>
              <a:latin typeface="宋体" panose="02010600030101010101" pitchFamily="2" charset="-122"/>
            </a:endParaRPr>
          </a:p>
          <a:p>
            <a:pPr algn="l">
              <a:lnSpc>
                <a:spcPct val="90000"/>
              </a:lnSpc>
              <a:spcBef>
                <a:spcPct val="50000"/>
              </a:spcBef>
            </a:pPr>
            <a:r>
              <a:rPr lang="en-US" altLang="zh-CN" sz="2400" b="1" dirty="0">
                <a:solidFill>
                  <a:srgbClr val="000000"/>
                </a:solidFill>
                <a:latin typeface="宋体" panose="02010600030101010101" pitchFamily="2" charset="-122"/>
              </a:rPr>
              <a:t>  if(j&gt;T.length ) return </a:t>
            </a:r>
            <a:r>
              <a:rPr lang="en-US" altLang="zh-CN" sz="2400" b="1" dirty="0">
                <a:solidFill>
                  <a:srgbClr val="FF0000"/>
                </a:solidFill>
                <a:latin typeface="宋体" panose="02010600030101010101" pitchFamily="2" charset="-122"/>
              </a:rPr>
              <a:t>i-T.length</a:t>
            </a:r>
            <a:r>
              <a:rPr lang="en-US" altLang="zh-CN" sz="2400" b="1" dirty="0">
                <a:solidFill>
                  <a:srgbClr val="000000"/>
                </a:solidFill>
                <a:latin typeface="宋体" panose="02010600030101010101" pitchFamily="2" charset="-122"/>
              </a:rPr>
              <a:t>;  </a:t>
            </a:r>
            <a:r>
              <a:rPr lang="en-US" altLang="zh-CN" sz="2400" b="1" dirty="0">
                <a:solidFill>
                  <a:srgbClr val="0000CC"/>
                </a:solidFill>
                <a:latin typeface="楷体_GB2312" pitchFamily="49" charset="-122"/>
                <a:ea typeface="楷体_GB2312" pitchFamily="49" charset="-122"/>
              </a:rPr>
              <a:t>//</a:t>
            </a:r>
            <a:r>
              <a:rPr lang="zh-CN" altLang="en-US" sz="2400" b="1" dirty="0">
                <a:solidFill>
                  <a:srgbClr val="0000CC"/>
                </a:solidFill>
                <a:latin typeface="楷体_GB2312" pitchFamily="49" charset="-122"/>
                <a:ea typeface="楷体_GB2312" pitchFamily="49" charset="-122"/>
              </a:rPr>
              <a:t>子串结束，说明匹配成功</a:t>
            </a:r>
            <a:endParaRPr lang="zh-CN" altLang="en-US" sz="2400" b="1" dirty="0">
              <a:solidFill>
                <a:srgbClr val="0000CC"/>
              </a:solidFill>
              <a:latin typeface="楷体_GB2312" pitchFamily="49" charset="-122"/>
              <a:ea typeface="楷体_GB2312" pitchFamily="49" charset="-122"/>
            </a:endParaRPr>
          </a:p>
          <a:p>
            <a:pPr algn="l">
              <a:lnSpc>
                <a:spcPct val="90000"/>
              </a:lnSpc>
              <a:spcBef>
                <a:spcPct val="50000"/>
              </a:spcBef>
            </a:pPr>
            <a:r>
              <a:rPr lang="zh-CN" altLang="en-US" sz="2400" b="1" dirty="0">
                <a:solidFill>
                  <a:srgbClr val="000000"/>
                </a:solidFill>
                <a:latin typeface="宋体" panose="02010600030101010101" pitchFamily="2" charset="-122"/>
              </a:rPr>
              <a:t>  </a:t>
            </a:r>
            <a:r>
              <a:rPr lang="en-US" altLang="zh-CN" sz="2400" b="1" dirty="0">
                <a:solidFill>
                  <a:srgbClr val="000000"/>
                </a:solidFill>
                <a:latin typeface="宋体" panose="02010600030101010101" pitchFamily="2" charset="-122"/>
              </a:rPr>
              <a:t>else return 0;</a:t>
            </a:r>
            <a:endParaRPr lang="en-US" altLang="zh-CN" sz="2400" b="1" dirty="0">
              <a:solidFill>
                <a:srgbClr val="000000"/>
              </a:solidFill>
              <a:latin typeface="宋体" panose="02010600030101010101" pitchFamily="2" charset="-122"/>
            </a:endParaRPr>
          </a:p>
          <a:p>
            <a:pPr algn="l">
              <a:lnSpc>
                <a:spcPct val="90000"/>
              </a:lnSpc>
              <a:spcBef>
                <a:spcPct val="50000"/>
              </a:spcBef>
            </a:pPr>
            <a:r>
              <a:rPr lang="en-US" altLang="zh-CN" sz="2400" b="1" dirty="0">
                <a:solidFill>
                  <a:srgbClr val="000000"/>
                </a:solidFill>
                <a:latin typeface="宋体" panose="02010600030101010101" pitchFamily="2" charset="-122"/>
              </a:rPr>
              <a:t>}</a:t>
            </a:r>
            <a:endParaRPr lang="en-US" altLang="zh-CN" sz="2400" b="1" dirty="0">
              <a:solidFill>
                <a:srgbClr val="000000"/>
              </a:solidFill>
              <a:latin typeface="宋体" panose="02010600030101010101" pitchFamily="2" charset="-122"/>
            </a:endParaRPr>
          </a:p>
        </p:txBody>
      </p:sp>
      <p:sp>
        <p:nvSpPr>
          <p:cNvPr id="25" name="AutoShape 9"/>
          <p:cNvSpPr>
            <a:spLocks noChangeArrowheads="1"/>
          </p:cNvSpPr>
          <p:nvPr/>
        </p:nvSpPr>
        <p:spPr bwMode="auto">
          <a:xfrm>
            <a:off x="5534025" y="5942330"/>
            <a:ext cx="5181600" cy="762000"/>
          </a:xfrm>
          <a:prstGeom prst="wedgeRoundRectCallout">
            <a:avLst>
              <a:gd name="adj1" fmla="val -32769"/>
              <a:gd name="adj2" fmla="val -75750"/>
              <a:gd name="adj3" fmla="val 16667"/>
            </a:avLst>
          </a:prstGeom>
          <a:solidFill>
            <a:schemeClr val="tx2">
              <a:lumMod val="20000"/>
              <a:lumOff val="80000"/>
            </a:schemeClr>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000" b="1" i="0" u="none" strike="noStrike" kern="0" cap="none" spc="0" normalizeH="0" baseline="0" noProof="0" dirty="0">
                <a:ln>
                  <a:noFill/>
                </a:ln>
                <a:solidFill>
                  <a:srgbClr val="FF0000"/>
                </a:solidFill>
                <a:effectLst/>
                <a:uLnTx/>
                <a:uFillTx/>
                <a:latin typeface="宋体" panose="02010600030101010101" pitchFamily="2" charset="-122"/>
                <a:ea typeface="楷体_GB2312" pitchFamily="49" charset="-122"/>
                <a:cs typeface="+mn-cs"/>
              </a:rPr>
              <a:t>匹配成功后指针仍要回溯！因为要返回的是被匹配的首个字符位置。</a:t>
            </a:r>
            <a:endParaRPr kumimoji="0" lang="zh-CN" altLang="en-US" sz="2000" b="1" i="0" u="none" strike="noStrike" kern="0" cap="none" spc="0" normalizeH="0" baseline="0" noProof="0" dirty="0">
              <a:ln>
                <a:noFill/>
              </a:ln>
              <a:solidFill>
                <a:srgbClr val="FF0000"/>
              </a:solidFill>
              <a:effectLst/>
              <a:uLnTx/>
              <a:uFillTx/>
              <a:latin typeface="宋体" panose="02010600030101010101" pitchFamily="2" charset="-122"/>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ChangeArrowheads="1"/>
          </p:cNvSpPr>
          <p:nvPr/>
        </p:nvSpPr>
        <p:spPr bwMode="auto">
          <a:xfrm>
            <a:off x="1981200" y="765810"/>
            <a:ext cx="8831580"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0000"/>
              </a:lnSpc>
              <a:spcBef>
                <a:spcPct val="0"/>
              </a:spcBef>
              <a:spcAft>
                <a:spcPct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5</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altLang="en-US"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串的模式匹配算法</a:t>
            </a: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——BF</a:t>
            </a:r>
            <a:r>
              <a:rPr kumimoji="0" lang="zh-CN" altLang="en-US"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算法</a:t>
            </a:r>
            <a:endPar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a:p>
            <a:pPr marL="0" marR="0" lvl="0" indent="0" algn="l" defTabSz="914400" rtl="0" eaLnBrk="0" fontAlgn="base" latinLnBrk="0" hangingPunct="0">
              <a:lnSpc>
                <a:spcPct val="120000"/>
              </a:lnSpc>
              <a:spcBef>
                <a:spcPct val="0"/>
              </a:spcBef>
              <a:spcAft>
                <a:spcPct val="0"/>
              </a:spcAft>
              <a:buClr>
                <a:srgbClr val="FF3300"/>
              </a:buClr>
              <a:buSzTx/>
              <a:defRPr/>
            </a:pPr>
            <a:r>
              <a:rPr lang="zh-CN" altLang="en-US" b="1" dirty="0" smtClean="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       </a:t>
            </a:r>
            <a:endParaRPr kumimoji="0" lang="zh-CN" altLang="zh-CN" b="1" i="0" u="none" strike="noStrike" kern="1200" cap="none" spc="0" normalizeH="0" baseline="0" noProof="0" dirty="0" smtClean="0">
              <a:ln>
                <a:noFill/>
              </a:ln>
              <a:solidFill>
                <a:srgbClr val="0000CC"/>
              </a:solidFill>
              <a:effectLst/>
              <a:uLnTx/>
              <a:uFillTx/>
              <a:latin typeface="华文楷体" panose="02010600040101010101" pitchFamily="2" charset="-122"/>
              <a:ea typeface="华文楷体" panose="02010600040101010101" pitchFamily="2" charset="-122"/>
              <a:cs typeface="+mn-cs"/>
            </a:endParaRPr>
          </a:p>
          <a:p>
            <a:pPr marL="457200" marR="0" lvl="1" indent="0" algn="l" defTabSz="914400" rtl="0" eaLnBrk="0" fontAlgn="base" latinLnBrk="0" hangingPunct="0">
              <a:lnSpc>
                <a:spcPct val="120000"/>
              </a:lnSpc>
              <a:spcBef>
                <a:spcPct val="0"/>
              </a:spcBef>
              <a:spcAft>
                <a:spcPct val="0"/>
              </a:spcAft>
              <a:buClrTx/>
              <a:buSzTx/>
              <a:buFontTx/>
              <a:buNone/>
              <a:defRPr/>
            </a:pPr>
            <a:endParaRPr kumimoji="0" lang="zh-CN" altLang="zh-CN"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
        <p:nvSpPr>
          <p:cNvPr id="3" name="标题 5"/>
          <p:cNvSpPr txBox="1"/>
          <p:nvPr/>
        </p:nvSpPr>
        <p:spPr>
          <a:xfrm>
            <a:off x="1981200" y="160338"/>
            <a:ext cx="7467600" cy="561975"/>
          </a:xfrm>
          <a:prstGeom prst="rect">
            <a:avLst/>
          </a:prstGeom>
        </p:spPr>
        <p:txBody>
          <a:bodyPr anchor="b">
            <a:normAutofit fontScale="97500" lnSpcReduction="1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4.2  </a:t>
            </a:r>
            <a:r>
              <a:rPr lang="zh-CN" altLang="en-US" b="1" dirty="0"/>
              <a:t>串</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的类型定义、存储结构及其运算</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34" name="Rectangle 21"/>
          <p:cNvSpPr/>
          <p:nvPr/>
        </p:nvSpPr>
        <p:spPr>
          <a:xfrm>
            <a:off x="1002665" y="1499870"/>
            <a:ext cx="4613275" cy="521970"/>
          </a:xfrm>
          <a:prstGeom prst="rect">
            <a:avLst/>
          </a:prstGeom>
          <a:noFill/>
          <a:ln w="9525">
            <a:noFill/>
          </a:ln>
        </p:spPr>
        <p:txBody>
          <a:bodyPr wrap="square" anchor="t">
            <a:spAutoFit/>
          </a:bodyPr>
          <a:p>
            <a:pPr algn="ctr"/>
            <a:r>
              <a:rPr lang="zh-CN" altLang="en-US" sz="2800" b="0" dirty="0">
                <a:solidFill>
                  <a:srgbClr val="FF0000"/>
                </a:solidFill>
                <a:latin typeface="Times New Roman" panose="02020603050405020304" pitchFamily="18" charset="0"/>
                <a:ea typeface="黑体" panose="02010609060101010101" pitchFamily="49" charset="-122"/>
              </a:rPr>
              <a:t>算法分析（最好情况）：</a:t>
            </a:r>
            <a:endParaRPr lang="zh-CN" altLang="en-US" sz="2800" b="0" dirty="0">
              <a:solidFill>
                <a:srgbClr val="FF0000"/>
              </a:solidFill>
              <a:latin typeface="Times New Roman" panose="02020603050405020304" pitchFamily="18" charset="0"/>
              <a:ea typeface="黑体" panose="02010609060101010101" pitchFamily="49" charset="-122"/>
            </a:endParaRPr>
          </a:p>
        </p:txBody>
      </p:sp>
      <p:sp>
        <p:nvSpPr>
          <p:cNvPr id="9" name="Text Box 2"/>
          <p:cNvSpPr txBox="1"/>
          <p:nvPr/>
        </p:nvSpPr>
        <p:spPr>
          <a:xfrm>
            <a:off x="1976438" y="3355023"/>
            <a:ext cx="7561262" cy="3322955"/>
          </a:xfrm>
          <a:prstGeom prst="rect">
            <a:avLst/>
          </a:prstGeom>
          <a:noFill/>
          <a:ln w="9525">
            <a:noFill/>
          </a:ln>
        </p:spPr>
        <p:txBody>
          <a:bodyPr>
            <a:spAutoFit/>
          </a:bodyPr>
          <a:p>
            <a:pPr marL="457200" indent="-457200" algn="l">
              <a:lnSpc>
                <a:spcPct val="150000"/>
              </a:lnSpc>
              <a:buClr>
                <a:srgbClr val="800000"/>
              </a:buClr>
              <a:buFont typeface="Wingdings" panose="05000000000000000000" charset="0"/>
              <a:buChar char="ü"/>
            </a:pPr>
            <a:r>
              <a:rPr lang="zh-CN" altLang="en-US" sz="2800" b="1" dirty="0">
                <a:solidFill>
                  <a:srgbClr val="000000"/>
                </a:solidFill>
                <a:latin typeface="Times New Roman" panose="02020603050405020304" pitchFamily="18" charset="0"/>
              </a:rPr>
              <a:t>设主串长为 </a:t>
            </a:r>
            <a:r>
              <a:rPr lang="en-US" altLang="zh-CN" sz="2800" b="1" dirty="0">
                <a:solidFill>
                  <a:srgbClr val="000000"/>
                </a:solidFill>
                <a:latin typeface="Times New Roman" panose="02020603050405020304" pitchFamily="18" charset="0"/>
              </a:rPr>
              <a:t>n</a:t>
            </a:r>
            <a:r>
              <a:rPr lang="zh-CN" altLang="en-US" sz="2800" b="1" dirty="0">
                <a:solidFill>
                  <a:srgbClr val="000000"/>
                </a:solidFill>
                <a:latin typeface="Times New Roman" panose="02020603050405020304" pitchFamily="18" charset="0"/>
              </a:rPr>
              <a:t>，子串长为 </a:t>
            </a:r>
            <a:r>
              <a:rPr lang="en-US" altLang="zh-CN" sz="2800" b="1" dirty="0">
                <a:solidFill>
                  <a:srgbClr val="000000"/>
                </a:solidFill>
                <a:latin typeface="Times New Roman" panose="02020603050405020304" pitchFamily="18" charset="0"/>
              </a:rPr>
              <a:t>m</a:t>
            </a:r>
            <a:endParaRPr lang="en-US" altLang="zh-CN" sz="2800" b="1" dirty="0">
              <a:solidFill>
                <a:srgbClr val="000000"/>
              </a:solidFill>
              <a:latin typeface="Times New Roman" panose="02020603050405020304" pitchFamily="18" charset="0"/>
            </a:endParaRPr>
          </a:p>
          <a:p>
            <a:pPr marL="457200" indent="-457200" algn="l">
              <a:lnSpc>
                <a:spcPct val="150000"/>
              </a:lnSpc>
              <a:buClr>
                <a:srgbClr val="800000"/>
              </a:buClr>
              <a:buFont typeface="Wingdings" panose="05000000000000000000" charset="0"/>
              <a:buChar char="ü"/>
            </a:pPr>
            <a:r>
              <a:rPr lang="zh-CN" altLang="en-US" sz="2800" b="1" dirty="0">
                <a:solidFill>
                  <a:srgbClr val="000000"/>
                </a:solidFill>
                <a:latin typeface="Times New Roman" panose="02020603050405020304" pitchFamily="18" charset="0"/>
              </a:rPr>
              <a:t>第</a:t>
            </a:r>
            <a:r>
              <a:rPr lang="en-US" altLang="zh-CN" sz="2800" b="1" dirty="0">
                <a:solidFill>
                  <a:srgbClr val="000000"/>
                </a:solidFill>
                <a:latin typeface="Times New Roman" panose="02020603050405020304" pitchFamily="18" charset="0"/>
              </a:rPr>
              <a:t>i</a:t>
            </a:r>
            <a:r>
              <a:rPr lang="zh-CN" altLang="en-US" sz="2800" b="1" dirty="0">
                <a:solidFill>
                  <a:srgbClr val="000000"/>
                </a:solidFill>
                <a:latin typeface="Times New Roman" panose="02020603050405020304" pitchFamily="18" charset="0"/>
              </a:rPr>
              <a:t>个位置匹配成功之前，在前</a:t>
            </a:r>
            <a:r>
              <a:rPr lang="en-US" altLang="zh-CN" sz="2800" b="1" dirty="0">
                <a:solidFill>
                  <a:srgbClr val="000000"/>
                </a:solidFill>
                <a:latin typeface="Times New Roman" panose="02020603050405020304" pitchFamily="18" charset="0"/>
              </a:rPr>
              <a:t>i-1</a:t>
            </a:r>
            <a:r>
              <a:rPr lang="zh-CN" altLang="en-US" sz="2800" b="1" dirty="0">
                <a:solidFill>
                  <a:srgbClr val="000000"/>
                </a:solidFill>
                <a:latin typeface="Times New Roman" panose="02020603050405020304" pitchFamily="18" charset="0"/>
              </a:rPr>
              <a:t>趟匹配中字符共比较了：</a:t>
            </a:r>
            <a:endParaRPr lang="zh-CN" altLang="en-US" sz="2800" b="1" dirty="0">
              <a:solidFill>
                <a:srgbClr val="000000"/>
              </a:solidFill>
              <a:latin typeface="Times New Roman" panose="02020603050405020304" pitchFamily="18" charset="0"/>
            </a:endParaRPr>
          </a:p>
          <a:p>
            <a:pPr marL="457200" indent="-457200" algn="l">
              <a:lnSpc>
                <a:spcPct val="150000"/>
              </a:lnSpc>
              <a:buClr>
                <a:srgbClr val="800000"/>
              </a:buClr>
              <a:buFont typeface="Wingdings" panose="05000000000000000000" charset="0"/>
              <a:buChar char="ü"/>
            </a:pPr>
            <a:r>
              <a:rPr lang="zh-CN" altLang="en-US" sz="2800" b="1" dirty="0">
                <a:solidFill>
                  <a:srgbClr val="000000"/>
                </a:solidFill>
                <a:latin typeface="Times New Roman" panose="02020603050405020304" pitchFamily="18" charset="0"/>
              </a:rPr>
              <a:t>第</a:t>
            </a:r>
            <a:r>
              <a:rPr lang="en-US" altLang="zh-CN" sz="2800" b="1" dirty="0">
                <a:solidFill>
                  <a:srgbClr val="000000"/>
                </a:solidFill>
                <a:latin typeface="Times New Roman" panose="02020603050405020304" pitchFamily="18" charset="0"/>
              </a:rPr>
              <a:t>i</a:t>
            </a:r>
            <a:r>
              <a:rPr lang="zh-CN" altLang="en-US" sz="2800" b="1" dirty="0">
                <a:solidFill>
                  <a:srgbClr val="000000"/>
                </a:solidFill>
                <a:latin typeface="Times New Roman" panose="02020603050405020304" pitchFamily="18" charset="0"/>
              </a:rPr>
              <a:t>趟成功匹配的字符比较次数为：</a:t>
            </a:r>
            <a:endParaRPr lang="zh-CN" altLang="en-US" sz="2800" b="1" dirty="0">
              <a:solidFill>
                <a:srgbClr val="000000"/>
              </a:solidFill>
              <a:latin typeface="Times New Roman" panose="02020603050405020304" pitchFamily="18" charset="0"/>
            </a:endParaRPr>
          </a:p>
          <a:p>
            <a:pPr marL="457200" indent="-457200" algn="l">
              <a:lnSpc>
                <a:spcPct val="150000"/>
              </a:lnSpc>
              <a:buClr>
                <a:srgbClr val="800000"/>
              </a:buClr>
              <a:buFont typeface="Wingdings" panose="05000000000000000000" charset="0"/>
              <a:buChar char="ü"/>
            </a:pPr>
            <a:r>
              <a:rPr lang="zh-CN" altLang="en-US" sz="2800" b="1" dirty="0">
                <a:solidFill>
                  <a:srgbClr val="000000"/>
                </a:solidFill>
                <a:latin typeface="Times New Roman" panose="02020603050405020304" pitchFamily="18" charset="0"/>
              </a:rPr>
              <a:t>则总比较次数为：</a:t>
            </a:r>
            <a:endParaRPr lang="en-US" altLang="zh-CN" sz="2800" b="1" dirty="0">
              <a:solidFill>
                <a:srgbClr val="000000"/>
              </a:solidFill>
              <a:latin typeface="Times New Roman" panose="02020603050405020304" pitchFamily="18" charset="0"/>
            </a:endParaRPr>
          </a:p>
        </p:txBody>
      </p:sp>
      <p:sp>
        <p:nvSpPr>
          <p:cNvPr id="10" name="Rectangle 5"/>
          <p:cNvSpPr/>
          <p:nvPr/>
        </p:nvSpPr>
        <p:spPr>
          <a:xfrm>
            <a:off x="2192338" y="2202180"/>
            <a:ext cx="6985000" cy="953135"/>
          </a:xfrm>
          <a:prstGeom prst="rect">
            <a:avLst/>
          </a:prstGeom>
          <a:gradFill rotWithShape="1">
            <a:gsLst>
              <a:gs pos="0">
                <a:srgbClr val="CCFFFF"/>
              </a:gs>
              <a:gs pos="50000">
                <a:srgbClr val="FFFFFF"/>
              </a:gs>
              <a:gs pos="100000">
                <a:srgbClr val="CCFFFF"/>
              </a:gs>
            </a:gsLst>
            <a:lin ang="5400000" scaled="1"/>
            <a:tileRect/>
          </a:gradFill>
          <a:ln w="28575">
            <a:noFill/>
          </a:ln>
        </p:spPr>
        <p:txBody>
          <a:bodyPr>
            <a:spAutoFit/>
          </a:bodyPr>
          <a:p>
            <a:pPr algn="l"/>
            <a:r>
              <a:rPr lang="zh-CN" altLang="en-US" sz="2800" b="1" dirty="0">
                <a:solidFill>
                  <a:srgbClr val="000000"/>
                </a:solidFill>
                <a:latin typeface="Times New Roman" panose="02020603050405020304" pitchFamily="18" charset="0"/>
              </a:rPr>
              <a:t>例如：</a:t>
            </a:r>
            <a:r>
              <a:rPr lang="en-US" altLang="zh-CN" sz="2800" b="1" dirty="0">
                <a:solidFill>
                  <a:srgbClr val="000000"/>
                </a:solidFill>
                <a:latin typeface="Times New Roman" panose="02020603050405020304" pitchFamily="18" charset="0"/>
              </a:rPr>
              <a:t>S="aaaaaaaaaa</a:t>
            </a:r>
            <a:r>
              <a:rPr lang="en-US" altLang="zh-CN" sz="2800" b="1" dirty="0">
                <a:solidFill>
                  <a:srgbClr val="FF0000"/>
                </a:solidFill>
                <a:latin typeface="Times New Roman" panose="02020603050405020304" pitchFamily="18" charset="0"/>
              </a:rPr>
              <a:t>bcd</a:t>
            </a:r>
            <a:r>
              <a:rPr lang="en-US" altLang="zh-CN" sz="2800" b="1" dirty="0">
                <a:solidFill>
                  <a:srgbClr val="000000"/>
                </a:solidFill>
                <a:latin typeface="Times New Roman" panose="02020603050405020304" pitchFamily="18" charset="0"/>
              </a:rPr>
              <a:t>ccccc"</a:t>
            </a:r>
            <a:endParaRPr lang="en-US" altLang="zh-CN" sz="2800" b="1" dirty="0">
              <a:solidFill>
                <a:srgbClr val="000000"/>
              </a:solidFill>
              <a:latin typeface="Times New Roman" panose="02020603050405020304" pitchFamily="18" charset="0"/>
            </a:endParaRPr>
          </a:p>
          <a:p>
            <a:pPr algn="l"/>
            <a:r>
              <a:rPr lang="en-US" altLang="zh-CN" sz="2800" b="1" dirty="0">
                <a:latin typeface="Times New Roman" panose="02020603050405020304" pitchFamily="18" charset="0"/>
              </a:rPr>
              <a:t>            </a:t>
            </a:r>
            <a:r>
              <a:rPr lang="en-US" altLang="zh-CN" sz="2800" b="1" dirty="0">
                <a:solidFill>
                  <a:srgbClr val="000000"/>
                </a:solidFill>
                <a:latin typeface="Times New Roman" panose="02020603050405020304" pitchFamily="18" charset="0"/>
              </a:rPr>
              <a:t>T="bcd "</a:t>
            </a:r>
            <a:endParaRPr lang="en-US" altLang="zh-CN" sz="2800" b="1" dirty="0">
              <a:solidFill>
                <a:srgbClr val="000000"/>
              </a:solidFill>
              <a:latin typeface="Times New Roman" panose="02020603050405020304" pitchFamily="18" charset="0"/>
            </a:endParaRPr>
          </a:p>
        </p:txBody>
      </p:sp>
      <p:sp>
        <p:nvSpPr>
          <p:cNvPr id="11" name="Rectangle 6"/>
          <p:cNvSpPr>
            <a:spLocks noChangeArrowheads="1"/>
          </p:cNvSpPr>
          <p:nvPr/>
        </p:nvSpPr>
        <p:spPr bwMode="auto">
          <a:xfrm>
            <a:off x="5136833" y="4827270"/>
            <a:ext cx="10350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800" b="1" i="0" u="none" strike="noStrike" kern="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rPr>
              <a:t>i-1</a:t>
            </a:r>
            <a:r>
              <a:rPr kumimoji="1" lang="en-US" altLang="zh-CN" sz="2800" b="1" i="0" u="none" strike="noStrike" kern="0" cap="none" spc="0" normalizeH="0" baseline="0" noProof="0" dirty="0">
                <a:ln>
                  <a:noFill/>
                </a:ln>
                <a:solidFill>
                  <a:srgbClr val="5DBDAB"/>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次</a:t>
            </a:r>
            <a:endParaRPr kumimoji="1" lang="zh-CN" altLang="en-US" sz="2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12" name="Rectangle 7"/>
          <p:cNvSpPr/>
          <p:nvPr/>
        </p:nvSpPr>
        <p:spPr>
          <a:xfrm>
            <a:off x="8056563" y="5421313"/>
            <a:ext cx="836295" cy="521970"/>
          </a:xfrm>
          <a:prstGeom prst="rect">
            <a:avLst/>
          </a:prstGeom>
          <a:noFill/>
          <a:ln w="9525">
            <a:noFill/>
          </a:ln>
        </p:spPr>
        <p:txBody>
          <a:bodyPr wrap="none">
            <a:spAutoFit/>
          </a:bodyPr>
          <a:p>
            <a:pPr algn="l"/>
            <a:r>
              <a:rPr lang="en-US" altLang="zh-CN" sz="2800" b="1" dirty="0">
                <a:solidFill>
                  <a:srgbClr val="3333FF"/>
                </a:solidFill>
                <a:latin typeface="Times New Roman" panose="02020603050405020304" pitchFamily="18" charset="0"/>
              </a:rPr>
              <a:t>m</a:t>
            </a:r>
            <a:r>
              <a:rPr lang="zh-CN" altLang="en-US" sz="2800" b="1" dirty="0">
                <a:solidFill>
                  <a:srgbClr val="3333FF"/>
                </a:solidFill>
                <a:latin typeface="Times New Roman" panose="02020603050405020304" pitchFamily="18" charset="0"/>
              </a:rPr>
              <a:t>次</a:t>
            </a:r>
            <a:endParaRPr lang="zh-CN" altLang="en-US" sz="2800" b="1" dirty="0">
              <a:solidFill>
                <a:srgbClr val="3333FF"/>
              </a:solidFill>
              <a:latin typeface="Times New Roman" panose="02020603050405020304" pitchFamily="18" charset="0"/>
            </a:endParaRPr>
          </a:p>
        </p:txBody>
      </p:sp>
      <p:sp>
        <p:nvSpPr>
          <p:cNvPr id="13" name="Rectangle 8"/>
          <p:cNvSpPr/>
          <p:nvPr/>
        </p:nvSpPr>
        <p:spPr>
          <a:xfrm>
            <a:off x="5471160" y="6048375"/>
            <a:ext cx="1522730" cy="521970"/>
          </a:xfrm>
          <a:prstGeom prst="rect">
            <a:avLst/>
          </a:prstGeom>
          <a:noFill/>
          <a:ln w="9525">
            <a:noFill/>
          </a:ln>
        </p:spPr>
        <p:txBody>
          <a:bodyPr wrap="none">
            <a:spAutoFit/>
          </a:bodyPr>
          <a:p>
            <a:pPr algn="l"/>
            <a:r>
              <a:rPr lang="en-US" altLang="zh-CN" sz="2800" b="1" dirty="0">
                <a:solidFill>
                  <a:srgbClr val="3333FF"/>
                </a:solidFill>
                <a:latin typeface="Times New Roman" panose="02020603050405020304" pitchFamily="18" charset="0"/>
              </a:rPr>
              <a:t>i-1+m </a:t>
            </a:r>
            <a:r>
              <a:rPr lang="zh-CN" altLang="en-US" sz="2800" b="1" dirty="0">
                <a:solidFill>
                  <a:srgbClr val="3333FF"/>
                </a:solidFill>
                <a:latin typeface="Times New Roman" panose="02020603050405020304" pitchFamily="18" charset="0"/>
              </a:rPr>
              <a:t>次</a:t>
            </a:r>
            <a:endParaRPr lang="zh-CN" altLang="en-US" sz="2800" b="1" dirty="0">
              <a:solidFill>
                <a:srgbClr val="3333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0.70"/>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Effect transition="in" filter="fade">
                                      <p:cBhvr>
                                        <p:cTn id="9" dur="10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1000" fill="hold"/>
                                        <p:tgtEl>
                                          <p:spTgt spid="12"/>
                                        </p:tgtEl>
                                        <p:attrNameLst>
                                          <p:attrName>ppt_w</p:attrName>
                                        </p:attrNameLst>
                                      </p:cBhvr>
                                      <p:tavLst>
                                        <p:tav tm="0">
                                          <p:val>
                                            <p:strVal val="#ppt_w*0.70"/>
                                          </p:val>
                                        </p:tav>
                                        <p:tav tm="100000">
                                          <p:val>
                                            <p:strVal val="#ppt_w"/>
                                          </p:val>
                                        </p:tav>
                                      </p:tavLst>
                                    </p:anim>
                                    <p:anim calcmode="lin" valueType="num">
                                      <p:cBhvr>
                                        <p:cTn id="15" dur="1000" fill="hold"/>
                                        <p:tgtEl>
                                          <p:spTgt spid="12"/>
                                        </p:tgtEl>
                                        <p:attrNameLst>
                                          <p:attrName>ppt_h</p:attrName>
                                        </p:attrNameLst>
                                      </p:cBhvr>
                                      <p:tavLst>
                                        <p:tav tm="0">
                                          <p:val>
                                            <p:strVal val="#ppt_h"/>
                                          </p:val>
                                        </p:tav>
                                        <p:tav tm="100000">
                                          <p:val>
                                            <p:strVal val="#ppt_h"/>
                                          </p:val>
                                        </p:tav>
                                      </p:tavLst>
                                    </p:anim>
                                    <p:animEffect transition="in" filter="fade">
                                      <p:cBhvr>
                                        <p:cTn id="16" dur="10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1000" fill="hold"/>
                                        <p:tgtEl>
                                          <p:spTgt spid="13"/>
                                        </p:tgtEl>
                                        <p:attrNameLst>
                                          <p:attrName>ppt_w</p:attrName>
                                        </p:attrNameLst>
                                      </p:cBhvr>
                                      <p:tavLst>
                                        <p:tav tm="0">
                                          <p:val>
                                            <p:strVal val="#ppt_w*0.70"/>
                                          </p:val>
                                        </p:tav>
                                        <p:tav tm="100000">
                                          <p:val>
                                            <p:strVal val="#ppt_w"/>
                                          </p:val>
                                        </p:tav>
                                      </p:tavLst>
                                    </p:anim>
                                    <p:anim calcmode="lin" valueType="num">
                                      <p:cBhvr>
                                        <p:cTn id="22" dur="1000" fill="hold"/>
                                        <p:tgtEl>
                                          <p:spTgt spid="13"/>
                                        </p:tgtEl>
                                        <p:attrNameLst>
                                          <p:attrName>ppt_h</p:attrName>
                                        </p:attrNameLst>
                                      </p:cBhvr>
                                      <p:tavLst>
                                        <p:tav tm="0">
                                          <p:val>
                                            <p:strVal val="#ppt_h"/>
                                          </p:val>
                                        </p:tav>
                                        <p:tav tm="100000">
                                          <p:val>
                                            <p:strVal val="#ppt_h"/>
                                          </p:val>
                                        </p:tav>
                                      </p:tavLst>
                                    </p:anim>
                                    <p:animEffect transition="in" filter="fade">
                                      <p:cBhvr>
                                        <p:cTn id="23"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5"/>
          <p:cNvSpPr txBox="1"/>
          <p:nvPr/>
        </p:nvSpPr>
        <p:spPr>
          <a:xfrm>
            <a:off x="1981200" y="160338"/>
            <a:ext cx="7467600" cy="561975"/>
          </a:xfrm>
          <a:prstGeom prst="rect">
            <a:avLst/>
          </a:prstGeom>
        </p:spPr>
        <p:txBody>
          <a:bodyPr anchor="b">
            <a:normAutofit fontScale="97500" lnSpcReduction="1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4.2  </a:t>
            </a:r>
            <a:r>
              <a:rPr lang="zh-CN" altLang="en-US" b="1" dirty="0"/>
              <a:t>串</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的类型定义、存储结构及其运算</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grpSp>
        <p:nvGrpSpPr>
          <p:cNvPr id="6" name="组合 5"/>
          <p:cNvGrpSpPr/>
          <p:nvPr/>
        </p:nvGrpSpPr>
        <p:grpSpPr>
          <a:xfrm>
            <a:off x="2722880" y="4505960"/>
            <a:ext cx="6452870" cy="1079500"/>
            <a:chOff x="4288" y="7096"/>
            <a:chExt cx="10162" cy="1700"/>
          </a:xfrm>
        </p:grpSpPr>
        <p:sp>
          <p:nvSpPr>
            <p:cNvPr id="45" name="Rectangle 6"/>
            <p:cNvSpPr>
              <a:spLocks noChangeArrowheads="1"/>
            </p:cNvSpPr>
            <p:nvPr/>
          </p:nvSpPr>
          <p:spPr bwMode="auto">
            <a:xfrm>
              <a:off x="4288" y="7096"/>
              <a:ext cx="10163" cy="1700"/>
            </a:xfrm>
            <a:prstGeom prst="rect">
              <a:avLst/>
            </a:prstGeom>
            <a:gradFill rotWithShape="1">
              <a:gsLst>
                <a:gs pos="0">
                  <a:srgbClr val="CCFFFF"/>
                </a:gs>
                <a:gs pos="50000">
                  <a:srgbClr val="CCFFFF">
                    <a:gamma/>
                    <a:tint val="0"/>
                    <a:invGamma/>
                  </a:srgbClr>
                </a:gs>
                <a:gs pos="100000">
                  <a:srgbClr val="CC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7" name="Line 8"/>
            <p:cNvSpPr>
              <a:spLocks noChangeShapeType="1"/>
            </p:cNvSpPr>
            <p:nvPr/>
          </p:nvSpPr>
          <p:spPr bwMode="auto">
            <a:xfrm flipV="1">
              <a:off x="9683" y="7888"/>
              <a:ext cx="1575"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8" name="Rectangle 9"/>
            <p:cNvSpPr>
              <a:spLocks noChangeArrowheads="1"/>
            </p:cNvSpPr>
            <p:nvPr/>
          </p:nvSpPr>
          <p:spPr bwMode="auto">
            <a:xfrm>
              <a:off x="13610" y="7563"/>
              <a:ext cx="20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000" b="1" i="0" u="none" strike="noStrike" kern="0" cap="none" spc="0" normalizeH="0" baseline="0" noProof="0">
                  <a:ln>
                    <a:noFill/>
                  </a:ln>
                  <a:solidFill>
                    <a:srgbClr val="000000"/>
                  </a:solidFill>
                  <a:effectLst/>
                  <a:uLnTx/>
                  <a:uFillTx/>
                  <a:latin typeface="Times New Roman" panose="02020603050405020304" pitchFamily="18" charset="0"/>
                  <a:ea typeface="华文行楷" panose="02010800040101010101" pitchFamily="2" charset="-122"/>
                  <a:cs typeface="+mn-cs"/>
                </a:rPr>
                <a:t>)</a:t>
              </a:r>
              <a:endParaRPr kumimoji="0" lang="en-US" altLang="zh-CN" sz="1800" b="1" i="0" u="none" strike="noStrike" kern="0" cap="none" spc="0" normalizeH="0" baseline="0" noProof="0">
                <a:ln>
                  <a:noFill/>
                </a:ln>
                <a:solidFill>
                  <a:srgbClr val="5DBDAB"/>
                </a:solidFill>
                <a:effectLst/>
                <a:uLnTx/>
                <a:uFillTx/>
                <a:latin typeface="宋体" panose="02010600030101010101" pitchFamily="2" charset="-122"/>
                <a:ea typeface="华文行楷" panose="02010800040101010101" pitchFamily="2" charset="-122"/>
                <a:cs typeface="+mn-cs"/>
              </a:endParaRPr>
            </a:p>
          </p:txBody>
        </p:sp>
        <p:sp>
          <p:nvSpPr>
            <p:cNvPr id="49" name="Rectangle 10"/>
            <p:cNvSpPr>
              <a:spLocks noChangeArrowheads="1"/>
            </p:cNvSpPr>
            <p:nvPr/>
          </p:nvSpPr>
          <p:spPr bwMode="auto">
            <a:xfrm>
              <a:off x="12268" y="7563"/>
              <a:ext cx="20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000" b="1" i="0" u="none" strike="noStrike" kern="0" cap="none" spc="0" normalizeH="0" baseline="0" noProof="0">
                  <a:ln>
                    <a:noFill/>
                  </a:ln>
                  <a:solidFill>
                    <a:srgbClr val="000000"/>
                  </a:solidFill>
                  <a:effectLst/>
                  <a:uLnTx/>
                  <a:uFillTx/>
                  <a:latin typeface="Times New Roman" panose="02020603050405020304" pitchFamily="18" charset="0"/>
                  <a:ea typeface="华文行楷" panose="02010800040101010101" pitchFamily="2" charset="-122"/>
                  <a:cs typeface="+mn-cs"/>
                </a:rPr>
                <a:t>(</a:t>
              </a:r>
              <a:endParaRPr kumimoji="0" lang="en-US" altLang="zh-CN" sz="1800" b="1" i="0" u="none" strike="noStrike" kern="0" cap="none" spc="0" normalizeH="0" baseline="0" noProof="0">
                <a:ln>
                  <a:noFill/>
                </a:ln>
                <a:solidFill>
                  <a:srgbClr val="5DBDAB"/>
                </a:solidFill>
                <a:effectLst/>
                <a:uLnTx/>
                <a:uFillTx/>
                <a:latin typeface="宋体" panose="02010600030101010101" pitchFamily="2" charset="-122"/>
                <a:ea typeface="华文行楷" panose="02010800040101010101" pitchFamily="2" charset="-122"/>
                <a:cs typeface="+mn-cs"/>
              </a:endParaRPr>
            </a:p>
          </p:txBody>
        </p:sp>
        <p:sp>
          <p:nvSpPr>
            <p:cNvPr id="50" name="Rectangle 11"/>
            <p:cNvSpPr>
              <a:spLocks noChangeArrowheads="1"/>
            </p:cNvSpPr>
            <p:nvPr/>
          </p:nvSpPr>
          <p:spPr bwMode="auto">
            <a:xfrm>
              <a:off x="10378" y="7901"/>
              <a:ext cx="30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000" b="1" i="0" u="none" strike="noStrike" kern="0" cap="none" spc="0" normalizeH="0" baseline="0" noProof="0">
                  <a:ln>
                    <a:noFill/>
                  </a:ln>
                  <a:solidFill>
                    <a:srgbClr val="000000"/>
                  </a:solidFill>
                  <a:effectLst/>
                  <a:uLnTx/>
                  <a:uFillTx/>
                  <a:latin typeface="Times New Roman" panose="02020603050405020304" pitchFamily="18" charset="0"/>
                  <a:ea typeface="华文行楷" panose="02010800040101010101" pitchFamily="2" charset="-122"/>
                  <a:cs typeface="+mn-cs"/>
                </a:rPr>
                <a:t>2</a:t>
              </a:r>
              <a:endParaRPr kumimoji="0" lang="en-US" altLang="zh-CN" sz="1800" b="1" i="0" u="none" strike="noStrike" kern="0" cap="none" spc="0" normalizeH="0" baseline="0" noProof="0">
                <a:ln>
                  <a:noFill/>
                </a:ln>
                <a:solidFill>
                  <a:srgbClr val="5DBDAB"/>
                </a:solidFill>
                <a:effectLst/>
                <a:uLnTx/>
                <a:uFillTx/>
                <a:latin typeface="宋体" panose="02010600030101010101" pitchFamily="2" charset="-122"/>
                <a:ea typeface="华文行楷" panose="02010800040101010101" pitchFamily="2" charset="-122"/>
                <a:cs typeface="+mn-cs"/>
              </a:endParaRPr>
            </a:p>
          </p:txBody>
        </p:sp>
        <p:sp>
          <p:nvSpPr>
            <p:cNvPr id="51" name="Rectangle 12"/>
            <p:cNvSpPr>
              <a:spLocks noChangeArrowheads="1"/>
            </p:cNvSpPr>
            <p:nvPr/>
          </p:nvSpPr>
          <p:spPr bwMode="auto">
            <a:xfrm>
              <a:off x="11058" y="7213"/>
              <a:ext cx="20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000" b="1" i="0" u="none" strike="noStrike" kern="0" cap="none" spc="0" normalizeH="0" baseline="0" noProof="0">
                  <a:ln>
                    <a:noFill/>
                  </a:ln>
                  <a:solidFill>
                    <a:srgbClr val="000000"/>
                  </a:solidFill>
                  <a:effectLst/>
                  <a:uLnTx/>
                  <a:uFillTx/>
                  <a:latin typeface="Times New Roman" panose="02020603050405020304" pitchFamily="18" charset="0"/>
                  <a:ea typeface="华文行楷" panose="02010800040101010101" pitchFamily="2" charset="-122"/>
                  <a:cs typeface="+mn-cs"/>
                </a:rPr>
                <a:t>)</a:t>
              </a:r>
              <a:endParaRPr kumimoji="0" lang="en-US" altLang="zh-CN" sz="1800" b="1" i="0" u="none" strike="noStrike" kern="0" cap="none" spc="0" normalizeH="0" baseline="0" noProof="0">
                <a:ln>
                  <a:noFill/>
                </a:ln>
                <a:solidFill>
                  <a:srgbClr val="5DBDAB"/>
                </a:solidFill>
                <a:effectLst/>
                <a:uLnTx/>
                <a:uFillTx/>
                <a:latin typeface="宋体" panose="02010600030101010101" pitchFamily="2" charset="-122"/>
                <a:ea typeface="华文行楷" panose="02010800040101010101" pitchFamily="2" charset="-122"/>
                <a:cs typeface="+mn-cs"/>
              </a:endParaRPr>
            </a:p>
          </p:txBody>
        </p:sp>
        <p:sp>
          <p:nvSpPr>
            <p:cNvPr id="52" name="Rectangle 13"/>
            <p:cNvSpPr>
              <a:spLocks noChangeArrowheads="1"/>
            </p:cNvSpPr>
            <p:nvPr/>
          </p:nvSpPr>
          <p:spPr bwMode="auto">
            <a:xfrm>
              <a:off x="9783" y="7213"/>
              <a:ext cx="20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000" b="1" i="0" u="none" strike="noStrike" kern="0" cap="none" spc="0" normalizeH="0" baseline="0" noProof="0">
                  <a:ln>
                    <a:noFill/>
                  </a:ln>
                  <a:solidFill>
                    <a:srgbClr val="000000"/>
                  </a:solidFill>
                  <a:effectLst/>
                  <a:uLnTx/>
                  <a:uFillTx/>
                  <a:latin typeface="Times New Roman" panose="02020603050405020304" pitchFamily="18" charset="0"/>
                  <a:ea typeface="华文行楷" panose="02010800040101010101" pitchFamily="2" charset="-122"/>
                  <a:cs typeface="+mn-cs"/>
                </a:rPr>
                <a:t>(</a:t>
              </a:r>
              <a:endParaRPr kumimoji="0" lang="en-US" altLang="zh-CN" sz="1800" b="1" i="0" u="none" strike="noStrike" kern="0" cap="none" spc="0" normalizeH="0" baseline="0" noProof="0">
                <a:ln>
                  <a:noFill/>
                </a:ln>
                <a:solidFill>
                  <a:srgbClr val="5DBDAB"/>
                </a:solidFill>
                <a:effectLst/>
                <a:uLnTx/>
                <a:uFillTx/>
                <a:latin typeface="宋体" panose="02010600030101010101" pitchFamily="2" charset="-122"/>
                <a:ea typeface="华文行楷" panose="02010800040101010101" pitchFamily="2" charset="-122"/>
                <a:cs typeface="+mn-cs"/>
              </a:endParaRPr>
            </a:p>
          </p:txBody>
        </p:sp>
        <p:sp>
          <p:nvSpPr>
            <p:cNvPr id="53" name="Rectangle 14"/>
            <p:cNvSpPr>
              <a:spLocks noChangeArrowheads="1"/>
            </p:cNvSpPr>
            <p:nvPr/>
          </p:nvSpPr>
          <p:spPr bwMode="auto">
            <a:xfrm>
              <a:off x="8848" y="7548"/>
              <a:ext cx="203"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000" b="1" i="0" u="none" strike="noStrike" kern="0" cap="none" spc="0" normalizeH="0" baseline="0" noProof="0">
                  <a:ln>
                    <a:noFill/>
                  </a:ln>
                  <a:solidFill>
                    <a:srgbClr val="000000"/>
                  </a:solidFill>
                  <a:effectLst/>
                  <a:uLnTx/>
                  <a:uFillTx/>
                  <a:latin typeface="Times New Roman" panose="02020603050405020304" pitchFamily="18" charset="0"/>
                  <a:ea typeface="华文行楷" panose="02010800040101010101" pitchFamily="2" charset="-122"/>
                  <a:cs typeface="+mn-cs"/>
                </a:rPr>
                <a:t>)</a:t>
              </a:r>
              <a:endParaRPr kumimoji="0" lang="en-US" altLang="zh-CN" sz="1800" b="1" i="0" u="none" strike="noStrike" kern="0" cap="none" spc="0" normalizeH="0" baseline="0" noProof="0">
                <a:ln>
                  <a:noFill/>
                </a:ln>
                <a:solidFill>
                  <a:srgbClr val="5DBDAB"/>
                </a:solidFill>
                <a:effectLst/>
                <a:uLnTx/>
                <a:uFillTx/>
                <a:latin typeface="宋体" panose="02010600030101010101" pitchFamily="2" charset="-122"/>
                <a:ea typeface="华文行楷" panose="02010800040101010101" pitchFamily="2" charset="-122"/>
                <a:cs typeface="+mn-cs"/>
              </a:endParaRPr>
            </a:p>
          </p:txBody>
        </p:sp>
        <p:sp>
          <p:nvSpPr>
            <p:cNvPr id="54" name="Rectangle 15"/>
            <p:cNvSpPr>
              <a:spLocks noChangeArrowheads="1"/>
            </p:cNvSpPr>
            <p:nvPr/>
          </p:nvSpPr>
          <p:spPr bwMode="auto">
            <a:xfrm>
              <a:off x="7728" y="7548"/>
              <a:ext cx="303"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000" b="1" i="0" u="none" strike="noStrike" kern="0" cap="none" spc="0" normalizeH="0" baseline="0" noProof="0">
                  <a:ln>
                    <a:noFill/>
                  </a:ln>
                  <a:solidFill>
                    <a:srgbClr val="000000"/>
                  </a:solidFill>
                  <a:effectLst/>
                  <a:uLnTx/>
                  <a:uFillTx/>
                  <a:latin typeface="Times New Roman" panose="02020603050405020304" pitchFamily="18" charset="0"/>
                  <a:ea typeface="华文行楷" panose="02010800040101010101" pitchFamily="2" charset="-122"/>
                  <a:cs typeface="+mn-cs"/>
                </a:rPr>
                <a:t>1</a:t>
              </a:r>
              <a:endParaRPr kumimoji="0" lang="en-US" altLang="zh-CN" sz="1800" b="1" i="0" u="none" strike="noStrike" kern="0" cap="none" spc="0" normalizeH="0" baseline="0" noProof="0">
                <a:ln>
                  <a:noFill/>
                </a:ln>
                <a:solidFill>
                  <a:srgbClr val="5DBDAB"/>
                </a:solidFill>
                <a:effectLst/>
                <a:uLnTx/>
                <a:uFillTx/>
                <a:latin typeface="宋体" panose="02010600030101010101" pitchFamily="2" charset="-122"/>
                <a:ea typeface="华文行楷" panose="02010800040101010101" pitchFamily="2" charset="-122"/>
                <a:cs typeface="+mn-cs"/>
              </a:endParaRPr>
            </a:p>
          </p:txBody>
        </p:sp>
        <p:sp>
          <p:nvSpPr>
            <p:cNvPr id="55" name="Rectangle 16"/>
            <p:cNvSpPr>
              <a:spLocks noChangeArrowheads="1"/>
            </p:cNvSpPr>
            <p:nvPr/>
          </p:nvSpPr>
          <p:spPr bwMode="auto">
            <a:xfrm>
              <a:off x="6903" y="7548"/>
              <a:ext cx="203"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000" b="1" i="0" u="none" strike="noStrike" kern="0" cap="none" spc="0" normalizeH="0" baseline="0" noProof="0">
                  <a:ln>
                    <a:noFill/>
                  </a:ln>
                  <a:solidFill>
                    <a:srgbClr val="000000"/>
                  </a:solidFill>
                  <a:effectLst/>
                  <a:uLnTx/>
                  <a:uFillTx/>
                  <a:latin typeface="Times New Roman" panose="02020603050405020304" pitchFamily="18" charset="0"/>
                  <a:ea typeface="华文行楷" panose="02010800040101010101" pitchFamily="2" charset="-122"/>
                  <a:cs typeface="+mn-cs"/>
                </a:rPr>
                <a:t>(</a:t>
              </a:r>
              <a:endParaRPr kumimoji="0" lang="en-US" altLang="zh-CN" sz="1800" b="1" i="0" u="none" strike="noStrike" kern="0" cap="none" spc="0" normalizeH="0" baseline="0" noProof="0">
                <a:ln>
                  <a:noFill/>
                </a:ln>
                <a:solidFill>
                  <a:srgbClr val="5DBDAB"/>
                </a:solidFill>
                <a:effectLst/>
                <a:uLnTx/>
                <a:uFillTx/>
                <a:latin typeface="宋体" panose="02010600030101010101" pitchFamily="2" charset="-122"/>
                <a:ea typeface="华文行楷" panose="02010800040101010101" pitchFamily="2" charset="-122"/>
                <a:cs typeface="+mn-cs"/>
              </a:endParaRPr>
            </a:p>
          </p:txBody>
        </p:sp>
        <p:sp>
          <p:nvSpPr>
            <p:cNvPr id="56" name="Rectangle 17"/>
            <p:cNvSpPr>
              <a:spLocks noChangeArrowheads="1"/>
            </p:cNvSpPr>
            <p:nvPr/>
          </p:nvSpPr>
          <p:spPr bwMode="auto">
            <a:xfrm>
              <a:off x="6298" y="7203"/>
              <a:ext cx="240" cy="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华文行楷" panose="02010800040101010101" pitchFamily="2" charset="-122"/>
                  <a:cs typeface="+mn-cs"/>
                </a:rPr>
                <a:t>1</a:t>
              </a:r>
              <a:endParaRPr kumimoji="0" lang="en-US" altLang="zh-CN" sz="1800" b="1" i="0" u="none" strike="noStrike" kern="0" cap="none" spc="0" normalizeH="0" baseline="0" noProof="0">
                <a:ln>
                  <a:noFill/>
                </a:ln>
                <a:solidFill>
                  <a:srgbClr val="5DBDAB"/>
                </a:solidFill>
                <a:effectLst/>
                <a:uLnTx/>
                <a:uFillTx/>
                <a:latin typeface="宋体" panose="02010600030101010101" pitchFamily="2" charset="-122"/>
                <a:ea typeface="华文行楷" panose="02010800040101010101" pitchFamily="2" charset="-122"/>
                <a:cs typeface="+mn-cs"/>
              </a:endParaRPr>
            </a:p>
          </p:txBody>
        </p:sp>
        <p:sp>
          <p:nvSpPr>
            <p:cNvPr id="57" name="Rectangle 18"/>
            <p:cNvSpPr>
              <a:spLocks noChangeArrowheads="1"/>
            </p:cNvSpPr>
            <p:nvPr/>
          </p:nvSpPr>
          <p:spPr bwMode="auto">
            <a:xfrm>
              <a:off x="5970" y="8086"/>
              <a:ext cx="240" cy="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华文行楷" panose="02010800040101010101" pitchFamily="2" charset="-122"/>
                  <a:cs typeface="+mn-cs"/>
                </a:rPr>
                <a:t>1</a:t>
              </a:r>
              <a:endParaRPr kumimoji="0" lang="en-US" altLang="zh-CN" sz="1800" b="1" i="0" u="none" strike="noStrike" kern="0" cap="none" spc="0" normalizeH="0" baseline="0" noProof="0">
                <a:ln>
                  <a:noFill/>
                </a:ln>
                <a:solidFill>
                  <a:srgbClr val="5DBDAB"/>
                </a:solidFill>
                <a:effectLst/>
                <a:uLnTx/>
                <a:uFillTx/>
                <a:latin typeface="宋体" panose="02010600030101010101" pitchFamily="2" charset="-122"/>
                <a:ea typeface="华文行楷" panose="02010800040101010101" pitchFamily="2" charset="-122"/>
                <a:cs typeface="+mn-cs"/>
              </a:endParaRPr>
            </a:p>
          </p:txBody>
        </p:sp>
        <p:sp>
          <p:nvSpPr>
            <p:cNvPr id="58" name="Rectangle 19"/>
            <p:cNvSpPr>
              <a:spLocks noChangeArrowheads="1"/>
            </p:cNvSpPr>
            <p:nvPr/>
          </p:nvSpPr>
          <p:spPr bwMode="auto">
            <a:xfrm>
              <a:off x="13180" y="7563"/>
              <a:ext cx="468"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000" b="1" i="1" u="none" strike="noStrike" kern="0" cap="none" spc="0" normalizeH="0" baseline="0" noProof="0">
                  <a:ln>
                    <a:noFill/>
                  </a:ln>
                  <a:solidFill>
                    <a:srgbClr val="000000"/>
                  </a:solidFill>
                  <a:effectLst/>
                  <a:uLnTx/>
                  <a:uFillTx/>
                  <a:latin typeface="Times New Roman" panose="02020603050405020304" pitchFamily="18" charset="0"/>
                  <a:ea typeface="华文行楷" panose="02010800040101010101" pitchFamily="2" charset="-122"/>
                  <a:cs typeface="+mn-cs"/>
                </a:rPr>
                <a:t>m</a:t>
              </a:r>
              <a:endParaRPr kumimoji="0" lang="en-US" altLang="zh-CN" sz="1800" b="1" i="0" u="none" strike="noStrike" kern="0" cap="none" spc="0" normalizeH="0" baseline="0" noProof="0">
                <a:ln>
                  <a:noFill/>
                </a:ln>
                <a:solidFill>
                  <a:srgbClr val="5DBDAB"/>
                </a:solidFill>
                <a:effectLst/>
                <a:uLnTx/>
                <a:uFillTx/>
                <a:latin typeface="宋体" panose="02010600030101010101" pitchFamily="2" charset="-122"/>
                <a:ea typeface="华文行楷" panose="02010800040101010101" pitchFamily="2" charset="-122"/>
                <a:cs typeface="+mn-cs"/>
              </a:endParaRPr>
            </a:p>
          </p:txBody>
        </p:sp>
        <p:sp>
          <p:nvSpPr>
            <p:cNvPr id="59" name="Rectangle 20"/>
            <p:cNvSpPr>
              <a:spLocks noChangeArrowheads="1"/>
            </p:cNvSpPr>
            <p:nvPr/>
          </p:nvSpPr>
          <p:spPr bwMode="auto">
            <a:xfrm>
              <a:off x="12428" y="7563"/>
              <a:ext cx="333"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000" b="1" i="1" u="none" strike="noStrike" kern="0" cap="none" spc="0" normalizeH="0" baseline="0" noProof="0">
                  <a:ln>
                    <a:noFill/>
                  </a:ln>
                  <a:solidFill>
                    <a:srgbClr val="000000"/>
                  </a:solidFill>
                  <a:effectLst/>
                  <a:uLnTx/>
                  <a:uFillTx/>
                  <a:latin typeface="Times New Roman" panose="02020603050405020304" pitchFamily="18" charset="0"/>
                  <a:ea typeface="华文行楷" panose="02010800040101010101" pitchFamily="2" charset="-122"/>
                  <a:cs typeface="+mn-cs"/>
                </a:rPr>
                <a:t>n</a:t>
              </a:r>
              <a:endParaRPr kumimoji="0" lang="en-US" altLang="zh-CN" sz="1800" b="1" i="0" u="none" strike="noStrike" kern="0" cap="none" spc="0" normalizeH="0" baseline="0" noProof="0">
                <a:ln>
                  <a:noFill/>
                </a:ln>
                <a:solidFill>
                  <a:srgbClr val="5DBDAB"/>
                </a:solidFill>
                <a:effectLst/>
                <a:uLnTx/>
                <a:uFillTx/>
                <a:latin typeface="宋体" panose="02010600030101010101" pitchFamily="2" charset="-122"/>
                <a:ea typeface="华文行楷" panose="02010800040101010101" pitchFamily="2" charset="-122"/>
                <a:cs typeface="+mn-cs"/>
              </a:endParaRPr>
            </a:p>
          </p:txBody>
        </p:sp>
        <p:sp>
          <p:nvSpPr>
            <p:cNvPr id="60" name="Rectangle 21"/>
            <p:cNvSpPr>
              <a:spLocks noChangeArrowheads="1"/>
            </p:cNvSpPr>
            <p:nvPr/>
          </p:nvSpPr>
          <p:spPr bwMode="auto">
            <a:xfrm>
              <a:off x="11870" y="7563"/>
              <a:ext cx="433"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000" b="1" i="1" u="none" strike="noStrike" kern="0" cap="none" spc="0" normalizeH="0" baseline="0" noProof="0">
                  <a:ln>
                    <a:noFill/>
                  </a:ln>
                  <a:solidFill>
                    <a:srgbClr val="000000"/>
                  </a:solidFill>
                  <a:effectLst/>
                  <a:uLnTx/>
                  <a:uFillTx/>
                  <a:latin typeface="Times New Roman" panose="02020603050405020304" pitchFamily="18" charset="0"/>
                  <a:ea typeface="华文行楷" panose="02010800040101010101" pitchFamily="2" charset="-122"/>
                  <a:cs typeface="+mn-cs"/>
                </a:rPr>
                <a:t>O</a:t>
              </a:r>
              <a:endParaRPr kumimoji="0" lang="en-US" altLang="zh-CN" sz="1800" b="1" i="0" u="none" strike="noStrike" kern="0" cap="none" spc="0" normalizeH="0" baseline="0" noProof="0">
                <a:ln>
                  <a:noFill/>
                </a:ln>
                <a:solidFill>
                  <a:srgbClr val="5DBDAB"/>
                </a:solidFill>
                <a:effectLst/>
                <a:uLnTx/>
                <a:uFillTx/>
                <a:latin typeface="宋体" panose="02010600030101010101" pitchFamily="2" charset="-122"/>
                <a:ea typeface="华文行楷" panose="02010800040101010101" pitchFamily="2" charset="-122"/>
                <a:cs typeface="+mn-cs"/>
              </a:endParaRPr>
            </a:p>
          </p:txBody>
        </p:sp>
        <p:sp>
          <p:nvSpPr>
            <p:cNvPr id="61" name="Rectangle 22"/>
            <p:cNvSpPr>
              <a:spLocks noChangeArrowheads="1"/>
            </p:cNvSpPr>
            <p:nvPr/>
          </p:nvSpPr>
          <p:spPr bwMode="auto">
            <a:xfrm>
              <a:off x="10653" y="7213"/>
              <a:ext cx="468"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000" b="1" i="1" u="none" strike="noStrike" kern="0" cap="none" spc="0" normalizeH="0" baseline="0" noProof="0">
                  <a:ln>
                    <a:noFill/>
                  </a:ln>
                  <a:solidFill>
                    <a:srgbClr val="000000"/>
                  </a:solidFill>
                  <a:effectLst/>
                  <a:uLnTx/>
                  <a:uFillTx/>
                  <a:latin typeface="Times New Roman" panose="02020603050405020304" pitchFamily="18" charset="0"/>
                  <a:ea typeface="华文行楷" panose="02010800040101010101" pitchFamily="2" charset="-122"/>
                  <a:cs typeface="+mn-cs"/>
                </a:rPr>
                <a:t>m</a:t>
              </a:r>
              <a:endParaRPr kumimoji="0" lang="en-US" altLang="zh-CN" sz="1800" b="1" i="0" u="none" strike="noStrike" kern="0" cap="none" spc="0" normalizeH="0" baseline="0" noProof="0">
                <a:ln>
                  <a:noFill/>
                </a:ln>
                <a:solidFill>
                  <a:srgbClr val="5DBDAB"/>
                </a:solidFill>
                <a:effectLst/>
                <a:uLnTx/>
                <a:uFillTx/>
                <a:latin typeface="宋体" panose="02010600030101010101" pitchFamily="2" charset="-122"/>
                <a:ea typeface="华文行楷" panose="02010800040101010101" pitchFamily="2" charset="-122"/>
                <a:cs typeface="+mn-cs"/>
              </a:endParaRPr>
            </a:p>
          </p:txBody>
        </p:sp>
        <p:sp>
          <p:nvSpPr>
            <p:cNvPr id="62" name="Rectangle 23"/>
            <p:cNvSpPr>
              <a:spLocks noChangeArrowheads="1"/>
            </p:cNvSpPr>
            <p:nvPr/>
          </p:nvSpPr>
          <p:spPr bwMode="auto">
            <a:xfrm>
              <a:off x="9943" y="7213"/>
              <a:ext cx="333"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000" b="1" i="1" u="none" strike="noStrike" kern="0" cap="none" spc="0" normalizeH="0" baseline="0" noProof="0" dirty="0">
                  <a:ln>
                    <a:noFill/>
                  </a:ln>
                  <a:solidFill>
                    <a:srgbClr val="000000"/>
                  </a:solidFill>
                  <a:effectLst/>
                  <a:uLnTx/>
                  <a:uFillTx/>
                  <a:latin typeface="Times New Roman" panose="02020603050405020304" pitchFamily="18" charset="0"/>
                  <a:ea typeface="华文行楷" panose="02010800040101010101" pitchFamily="2" charset="-122"/>
                  <a:cs typeface="+mn-cs"/>
                </a:rPr>
                <a:t>n</a:t>
              </a:r>
              <a:endParaRPr kumimoji="0" lang="en-US" altLang="zh-CN" sz="1800" b="1" i="0" u="none" strike="noStrike" kern="0" cap="none" spc="0" normalizeH="0" baseline="0" noProof="0" dirty="0">
                <a:ln>
                  <a:noFill/>
                </a:ln>
                <a:solidFill>
                  <a:srgbClr val="5DBDAB"/>
                </a:solidFill>
                <a:effectLst/>
                <a:uLnTx/>
                <a:uFillTx/>
                <a:latin typeface="宋体" panose="02010600030101010101" pitchFamily="2" charset="-122"/>
                <a:ea typeface="华文行楷" panose="02010800040101010101" pitchFamily="2" charset="-122"/>
                <a:cs typeface="+mn-cs"/>
              </a:endParaRPr>
            </a:p>
          </p:txBody>
        </p:sp>
        <p:sp>
          <p:nvSpPr>
            <p:cNvPr id="63" name="Rectangle 24"/>
            <p:cNvSpPr>
              <a:spLocks noChangeArrowheads="1"/>
            </p:cNvSpPr>
            <p:nvPr/>
          </p:nvSpPr>
          <p:spPr bwMode="auto">
            <a:xfrm>
              <a:off x="8375" y="7548"/>
              <a:ext cx="473"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000" b="1" i="1" u="none" strike="noStrike" kern="0" cap="none" spc="0" normalizeH="0" baseline="0" noProof="0">
                  <a:ln>
                    <a:noFill/>
                  </a:ln>
                  <a:solidFill>
                    <a:srgbClr val="000000"/>
                  </a:solidFill>
                  <a:effectLst/>
                  <a:uLnTx/>
                  <a:uFillTx/>
                  <a:latin typeface="Times New Roman" panose="02020603050405020304" pitchFamily="18" charset="0"/>
                  <a:ea typeface="华文行楷" panose="02010800040101010101" pitchFamily="2" charset="-122"/>
                  <a:cs typeface="+mn-cs"/>
                </a:rPr>
                <a:t>m</a:t>
              </a:r>
              <a:endParaRPr kumimoji="0" lang="en-US" altLang="zh-CN" sz="1800" b="1" i="0" u="none" strike="noStrike" kern="0" cap="none" spc="0" normalizeH="0" baseline="0" noProof="0">
                <a:ln>
                  <a:noFill/>
                </a:ln>
                <a:solidFill>
                  <a:srgbClr val="5DBDAB"/>
                </a:solidFill>
                <a:effectLst/>
                <a:uLnTx/>
                <a:uFillTx/>
                <a:latin typeface="宋体" panose="02010600030101010101" pitchFamily="2" charset="-122"/>
                <a:ea typeface="华文行楷" panose="02010800040101010101" pitchFamily="2" charset="-122"/>
                <a:cs typeface="+mn-cs"/>
              </a:endParaRPr>
            </a:p>
          </p:txBody>
        </p:sp>
        <p:sp>
          <p:nvSpPr>
            <p:cNvPr id="64" name="Rectangle 25"/>
            <p:cNvSpPr>
              <a:spLocks noChangeArrowheads="1"/>
            </p:cNvSpPr>
            <p:nvPr/>
          </p:nvSpPr>
          <p:spPr bwMode="auto">
            <a:xfrm>
              <a:off x="7073" y="7548"/>
              <a:ext cx="170"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000" b="1" i="1" u="none" strike="noStrike" kern="0" cap="none" spc="0" normalizeH="0" baseline="0" noProof="0">
                  <a:ln>
                    <a:noFill/>
                  </a:ln>
                  <a:solidFill>
                    <a:srgbClr val="000000"/>
                  </a:solidFill>
                  <a:effectLst/>
                  <a:uLnTx/>
                  <a:uFillTx/>
                  <a:latin typeface="Times New Roman" panose="02020603050405020304" pitchFamily="18" charset="0"/>
                  <a:ea typeface="华文行楷" panose="02010800040101010101" pitchFamily="2" charset="-122"/>
                  <a:cs typeface="+mn-cs"/>
                </a:rPr>
                <a:t>i</a:t>
              </a:r>
              <a:endParaRPr kumimoji="0" lang="en-US" altLang="zh-CN" sz="1800" b="1" i="0" u="none" strike="noStrike" kern="0" cap="none" spc="0" normalizeH="0" baseline="0" noProof="0">
                <a:ln>
                  <a:noFill/>
                </a:ln>
                <a:solidFill>
                  <a:srgbClr val="5DBDAB"/>
                </a:solidFill>
                <a:effectLst/>
                <a:uLnTx/>
                <a:uFillTx/>
                <a:latin typeface="宋体" panose="02010600030101010101" pitchFamily="2" charset="-122"/>
                <a:ea typeface="华文行楷" panose="02010800040101010101" pitchFamily="2" charset="-122"/>
                <a:cs typeface="+mn-cs"/>
              </a:endParaRPr>
            </a:p>
          </p:txBody>
        </p:sp>
        <p:sp>
          <p:nvSpPr>
            <p:cNvPr id="65" name="Rectangle 26"/>
            <p:cNvSpPr>
              <a:spLocks noChangeArrowheads="1"/>
            </p:cNvSpPr>
            <p:nvPr/>
          </p:nvSpPr>
          <p:spPr bwMode="auto">
            <a:xfrm>
              <a:off x="6355" y="7491"/>
              <a:ext cx="300" cy="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000" b="1" i="1" u="none" strike="noStrike" kern="0" cap="none" spc="0" normalizeH="0" baseline="0" noProof="0">
                  <a:ln>
                    <a:noFill/>
                  </a:ln>
                  <a:solidFill>
                    <a:srgbClr val="000000"/>
                  </a:solidFill>
                  <a:effectLst/>
                  <a:uLnTx/>
                  <a:uFillTx/>
                  <a:latin typeface="Times New Roman" panose="02020603050405020304" pitchFamily="18" charset="0"/>
                  <a:ea typeface="华文行楷" panose="02010800040101010101" pitchFamily="2" charset="-122"/>
                  <a:cs typeface="+mn-cs"/>
                </a:rPr>
                <a:t>p</a:t>
              </a:r>
              <a:endParaRPr kumimoji="0" lang="en-US" altLang="zh-CN" sz="1800" b="1" i="0" u="none" strike="noStrike" kern="0" cap="none" spc="0" normalizeH="0" baseline="0" noProof="0">
                <a:ln>
                  <a:noFill/>
                </a:ln>
                <a:solidFill>
                  <a:srgbClr val="5DBDAB"/>
                </a:solidFill>
                <a:effectLst/>
                <a:uLnTx/>
                <a:uFillTx/>
                <a:latin typeface="宋体" panose="02010600030101010101" pitchFamily="2" charset="-122"/>
                <a:ea typeface="华文行楷" panose="02010800040101010101" pitchFamily="2" charset="-122"/>
                <a:cs typeface="+mn-cs"/>
              </a:endParaRPr>
            </a:p>
          </p:txBody>
        </p:sp>
        <p:sp>
          <p:nvSpPr>
            <p:cNvPr id="66" name="Rectangle 27"/>
            <p:cNvSpPr>
              <a:spLocks noChangeArrowheads="1"/>
            </p:cNvSpPr>
            <p:nvPr/>
          </p:nvSpPr>
          <p:spPr bwMode="auto">
            <a:xfrm>
              <a:off x="5653" y="7168"/>
              <a:ext cx="375" cy="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华文行楷" panose="02010800040101010101" pitchFamily="2" charset="-122"/>
                  <a:cs typeface="+mn-cs"/>
                </a:rPr>
                <a:t>m</a:t>
              </a:r>
              <a:endParaRPr kumimoji="0" lang="en-US" altLang="zh-CN" sz="1800" b="1" i="0" u="none" strike="noStrike" kern="0" cap="none" spc="0" normalizeH="0" baseline="0" noProof="0">
                <a:ln>
                  <a:noFill/>
                </a:ln>
                <a:solidFill>
                  <a:srgbClr val="5DBDAB"/>
                </a:solidFill>
                <a:effectLst/>
                <a:uLnTx/>
                <a:uFillTx/>
                <a:latin typeface="宋体" panose="02010600030101010101" pitchFamily="2" charset="-122"/>
                <a:ea typeface="华文行楷" panose="02010800040101010101" pitchFamily="2" charset="-122"/>
                <a:cs typeface="+mn-cs"/>
              </a:endParaRPr>
            </a:p>
          </p:txBody>
        </p:sp>
        <p:sp>
          <p:nvSpPr>
            <p:cNvPr id="67" name="Rectangle 28"/>
            <p:cNvSpPr>
              <a:spLocks noChangeArrowheads="1"/>
            </p:cNvSpPr>
            <p:nvPr/>
          </p:nvSpPr>
          <p:spPr bwMode="auto">
            <a:xfrm>
              <a:off x="5150" y="7168"/>
              <a:ext cx="270" cy="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华文行楷" panose="02010800040101010101" pitchFamily="2" charset="-122"/>
                  <a:cs typeface="+mn-cs"/>
                </a:rPr>
                <a:t>n</a:t>
              </a:r>
              <a:endParaRPr kumimoji="0" lang="en-US" altLang="zh-CN" sz="1800" b="1" i="0" u="none" strike="noStrike" kern="0" cap="none" spc="0" normalizeH="0" baseline="0" noProof="0">
                <a:ln>
                  <a:noFill/>
                </a:ln>
                <a:solidFill>
                  <a:srgbClr val="5DBDAB"/>
                </a:solidFill>
                <a:effectLst/>
                <a:uLnTx/>
                <a:uFillTx/>
                <a:latin typeface="宋体" panose="02010600030101010101" pitchFamily="2" charset="-122"/>
                <a:ea typeface="华文行楷" panose="02010800040101010101" pitchFamily="2" charset="-122"/>
                <a:cs typeface="+mn-cs"/>
              </a:endParaRPr>
            </a:p>
          </p:txBody>
        </p:sp>
        <p:sp>
          <p:nvSpPr>
            <p:cNvPr id="68" name="Rectangle 29"/>
            <p:cNvSpPr>
              <a:spLocks noChangeArrowheads="1"/>
            </p:cNvSpPr>
            <p:nvPr/>
          </p:nvSpPr>
          <p:spPr bwMode="auto">
            <a:xfrm>
              <a:off x="5530" y="8088"/>
              <a:ext cx="133" cy="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华文行楷" panose="02010800040101010101" pitchFamily="2" charset="-122"/>
                  <a:cs typeface="+mn-cs"/>
                </a:rPr>
                <a:t>i</a:t>
              </a:r>
              <a:endParaRPr kumimoji="0" lang="en-US" altLang="zh-CN" sz="1800" b="1" i="0" u="none" strike="noStrike" kern="0" cap="none" spc="0" normalizeH="0" baseline="0" noProof="0">
                <a:ln>
                  <a:noFill/>
                </a:ln>
                <a:solidFill>
                  <a:srgbClr val="5DBDAB"/>
                </a:solidFill>
                <a:effectLst/>
                <a:uLnTx/>
                <a:uFillTx/>
                <a:latin typeface="宋体" panose="02010600030101010101" pitchFamily="2" charset="-122"/>
                <a:ea typeface="华文行楷" panose="02010800040101010101" pitchFamily="2" charset="-122"/>
                <a:cs typeface="+mn-cs"/>
              </a:endParaRPr>
            </a:p>
          </p:txBody>
        </p:sp>
        <p:sp>
          <p:nvSpPr>
            <p:cNvPr id="69" name="Rectangle 30"/>
            <p:cNvSpPr>
              <a:spLocks noChangeArrowheads="1"/>
            </p:cNvSpPr>
            <p:nvPr/>
          </p:nvSpPr>
          <p:spPr bwMode="auto">
            <a:xfrm>
              <a:off x="6623" y="7696"/>
              <a:ext cx="135" cy="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华文行楷" panose="02010800040101010101" pitchFamily="2" charset="-122"/>
                  <a:cs typeface="+mn-cs"/>
                </a:rPr>
                <a:t>i</a:t>
              </a:r>
              <a:endParaRPr kumimoji="0" lang="en-US" altLang="zh-CN" sz="1800" b="1" i="0" u="none" strike="noStrike" kern="0" cap="none" spc="0" normalizeH="0" baseline="0" noProof="0">
                <a:ln>
                  <a:noFill/>
                </a:ln>
                <a:solidFill>
                  <a:srgbClr val="5DBDAB"/>
                </a:solidFill>
                <a:effectLst/>
                <a:uLnTx/>
                <a:uFillTx/>
                <a:latin typeface="宋体" panose="02010600030101010101" pitchFamily="2" charset="-122"/>
                <a:ea typeface="华文行楷" panose="02010800040101010101" pitchFamily="2" charset="-122"/>
                <a:cs typeface="+mn-cs"/>
              </a:endParaRPr>
            </a:p>
          </p:txBody>
        </p:sp>
        <p:sp>
          <p:nvSpPr>
            <p:cNvPr id="70" name="Rectangle 31"/>
            <p:cNvSpPr>
              <a:spLocks noChangeArrowheads="1"/>
            </p:cNvSpPr>
            <p:nvPr/>
          </p:nvSpPr>
          <p:spPr bwMode="auto">
            <a:xfrm>
              <a:off x="12835" y="7506"/>
              <a:ext cx="33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000" b="1" i="0" u="none" strike="noStrike" kern="0" cap="none" spc="0" normalizeH="0" baseline="0" noProof="0">
                  <a:ln>
                    <a:noFill/>
                  </a:ln>
                  <a:solidFill>
                    <a:srgbClr val="000000"/>
                  </a:solidFill>
                  <a:effectLst/>
                  <a:uLnTx/>
                  <a:uFillTx/>
                  <a:latin typeface="Symbol" panose="05050102010706020507" pitchFamily="18" charset="2"/>
                  <a:ea typeface="华文行楷" panose="02010800040101010101" pitchFamily="2" charset="-122"/>
                  <a:cs typeface="+mn-cs"/>
                </a:rPr>
                <a:t>+</a:t>
              </a:r>
              <a:endParaRPr kumimoji="0" lang="en-US" altLang="zh-CN" sz="1800" b="1" i="0" u="none" strike="noStrike" kern="0" cap="none" spc="0" normalizeH="0" baseline="0" noProof="0">
                <a:ln>
                  <a:noFill/>
                </a:ln>
                <a:solidFill>
                  <a:srgbClr val="5DBDAB"/>
                </a:solidFill>
                <a:effectLst/>
                <a:uLnTx/>
                <a:uFillTx/>
                <a:latin typeface="宋体" panose="02010600030101010101" pitchFamily="2" charset="-122"/>
                <a:ea typeface="华文行楷" panose="02010800040101010101" pitchFamily="2" charset="-122"/>
                <a:cs typeface="+mn-cs"/>
              </a:endParaRPr>
            </a:p>
          </p:txBody>
        </p:sp>
        <p:sp>
          <p:nvSpPr>
            <p:cNvPr id="71" name="Rectangle 32"/>
            <p:cNvSpPr>
              <a:spLocks noChangeArrowheads="1"/>
            </p:cNvSpPr>
            <p:nvPr/>
          </p:nvSpPr>
          <p:spPr bwMode="auto">
            <a:xfrm>
              <a:off x="11448" y="7506"/>
              <a:ext cx="33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000" b="1" i="0" u="none" strike="noStrike" kern="0" cap="none" spc="0" normalizeH="0" baseline="0" noProof="0">
                  <a:ln>
                    <a:noFill/>
                  </a:ln>
                  <a:solidFill>
                    <a:srgbClr val="000000"/>
                  </a:solidFill>
                  <a:effectLst/>
                  <a:uLnTx/>
                  <a:uFillTx/>
                  <a:latin typeface="Symbol" panose="05050102010706020507" pitchFamily="18" charset="2"/>
                  <a:ea typeface="华文行楷" panose="02010800040101010101" pitchFamily="2" charset="-122"/>
                  <a:cs typeface="+mn-cs"/>
                </a:rPr>
                <a:t>=</a:t>
              </a:r>
              <a:endParaRPr kumimoji="0" lang="en-US" altLang="zh-CN" sz="1800" b="1" i="0" u="none" strike="noStrike" kern="0" cap="none" spc="0" normalizeH="0" baseline="0" noProof="0">
                <a:ln>
                  <a:noFill/>
                </a:ln>
                <a:solidFill>
                  <a:srgbClr val="5DBDAB"/>
                </a:solidFill>
                <a:effectLst/>
                <a:uLnTx/>
                <a:uFillTx/>
                <a:latin typeface="宋体" panose="02010600030101010101" pitchFamily="2" charset="-122"/>
                <a:ea typeface="华文行楷" panose="02010800040101010101" pitchFamily="2" charset="-122"/>
                <a:cs typeface="+mn-cs"/>
              </a:endParaRPr>
            </a:p>
          </p:txBody>
        </p:sp>
        <p:sp>
          <p:nvSpPr>
            <p:cNvPr id="72" name="Rectangle 33"/>
            <p:cNvSpPr>
              <a:spLocks noChangeArrowheads="1"/>
            </p:cNvSpPr>
            <p:nvPr/>
          </p:nvSpPr>
          <p:spPr bwMode="auto">
            <a:xfrm>
              <a:off x="10353" y="7161"/>
              <a:ext cx="33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000" b="1" i="0" u="none" strike="noStrike" kern="0" cap="none" spc="0" normalizeH="0" baseline="0" noProof="0" dirty="0">
                  <a:ln>
                    <a:noFill/>
                  </a:ln>
                  <a:solidFill>
                    <a:srgbClr val="000000"/>
                  </a:solidFill>
                  <a:effectLst/>
                  <a:uLnTx/>
                  <a:uFillTx/>
                  <a:latin typeface="Symbol" panose="05050102010706020507" pitchFamily="18" charset="2"/>
                  <a:ea typeface="华文行楷" panose="02010800040101010101" pitchFamily="2" charset="-122"/>
                  <a:cs typeface="+mn-cs"/>
                </a:rPr>
                <a:t>+</a:t>
              </a:r>
              <a:endParaRPr kumimoji="0" lang="en-US" altLang="zh-CN" sz="1800" b="1" i="0" u="none" strike="noStrike" kern="0" cap="none" spc="0" normalizeH="0" baseline="0" noProof="0" dirty="0">
                <a:ln>
                  <a:noFill/>
                </a:ln>
                <a:solidFill>
                  <a:srgbClr val="5DBDAB"/>
                </a:solidFill>
                <a:effectLst/>
                <a:uLnTx/>
                <a:uFillTx/>
                <a:latin typeface="宋体" panose="02010600030101010101" pitchFamily="2" charset="-122"/>
                <a:ea typeface="华文行楷" panose="02010800040101010101" pitchFamily="2" charset="-122"/>
                <a:cs typeface="+mn-cs"/>
              </a:endParaRPr>
            </a:p>
          </p:txBody>
        </p:sp>
        <p:sp>
          <p:nvSpPr>
            <p:cNvPr id="73" name="Rectangle 34"/>
            <p:cNvSpPr>
              <a:spLocks noChangeArrowheads="1"/>
            </p:cNvSpPr>
            <p:nvPr/>
          </p:nvSpPr>
          <p:spPr bwMode="auto">
            <a:xfrm>
              <a:off x="9118" y="7491"/>
              <a:ext cx="33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000" b="1" i="0" u="none" strike="noStrike" kern="0" cap="none" spc="0" normalizeH="0" baseline="0" noProof="0">
                  <a:ln>
                    <a:noFill/>
                  </a:ln>
                  <a:solidFill>
                    <a:srgbClr val="000000"/>
                  </a:solidFill>
                  <a:effectLst/>
                  <a:uLnTx/>
                  <a:uFillTx/>
                  <a:latin typeface="Symbol" panose="05050102010706020507" pitchFamily="18" charset="2"/>
                  <a:ea typeface="华文行楷" panose="02010800040101010101" pitchFamily="2" charset="-122"/>
                  <a:cs typeface="+mn-cs"/>
                </a:rPr>
                <a:t>=</a:t>
              </a:r>
              <a:endParaRPr kumimoji="0" lang="en-US" altLang="zh-CN" sz="1800" b="1" i="0" u="none" strike="noStrike" kern="0" cap="none" spc="0" normalizeH="0" baseline="0" noProof="0">
                <a:ln>
                  <a:noFill/>
                </a:ln>
                <a:solidFill>
                  <a:srgbClr val="5DBDAB"/>
                </a:solidFill>
                <a:effectLst/>
                <a:uLnTx/>
                <a:uFillTx/>
                <a:latin typeface="宋体" panose="02010600030101010101" pitchFamily="2" charset="-122"/>
                <a:ea typeface="华文行楷" panose="02010800040101010101" pitchFamily="2" charset="-122"/>
                <a:cs typeface="+mn-cs"/>
              </a:endParaRPr>
            </a:p>
          </p:txBody>
        </p:sp>
        <p:sp>
          <p:nvSpPr>
            <p:cNvPr id="74" name="Rectangle 35"/>
            <p:cNvSpPr>
              <a:spLocks noChangeArrowheads="1"/>
            </p:cNvSpPr>
            <p:nvPr/>
          </p:nvSpPr>
          <p:spPr bwMode="auto">
            <a:xfrm>
              <a:off x="5605" y="7648"/>
              <a:ext cx="445"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000000"/>
                  </a:solidFill>
                  <a:effectLst/>
                  <a:uLnTx/>
                  <a:uFillTx/>
                  <a:latin typeface="Symbol" panose="05050102010706020507" pitchFamily="18" charset="2"/>
                  <a:ea typeface="华文行楷" panose="02010800040101010101" pitchFamily="2" charset="-122"/>
                  <a:cs typeface="+mn-cs"/>
                </a:rPr>
                <a:t>å</a:t>
              </a:r>
              <a:endParaRPr kumimoji="0" lang="en-US" altLang="zh-CN" sz="2400" b="1" i="0" u="none" strike="noStrike" kern="0" cap="none" spc="0" normalizeH="0" baseline="0" noProof="0" dirty="0">
                <a:ln>
                  <a:noFill/>
                </a:ln>
                <a:solidFill>
                  <a:srgbClr val="5DBDAB"/>
                </a:solidFill>
                <a:effectLst/>
                <a:uLnTx/>
                <a:uFillTx/>
                <a:latin typeface="宋体" panose="02010600030101010101" pitchFamily="2" charset="-122"/>
                <a:ea typeface="华文行楷" panose="02010800040101010101" pitchFamily="2" charset="-122"/>
                <a:cs typeface="+mn-cs"/>
              </a:endParaRPr>
            </a:p>
          </p:txBody>
        </p:sp>
        <p:sp>
          <p:nvSpPr>
            <p:cNvPr id="75" name="Rectangle 36"/>
            <p:cNvSpPr>
              <a:spLocks noChangeArrowheads="1"/>
            </p:cNvSpPr>
            <p:nvPr/>
          </p:nvSpPr>
          <p:spPr bwMode="auto">
            <a:xfrm>
              <a:off x="8075" y="7491"/>
              <a:ext cx="33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000" b="1" i="0" u="none" strike="noStrike" kern="0" cap="none" spc="0" normalizeH="0" baseline="0" noProof="0">
                  <a:ln>
                    <a:noFill/>
                  </a:ln>
                  <a:solidFill>
                    <a:srgbClr val="000000"/>
                  </a:solidFill>
                  <a:effectLst/>
                  <a:uLnTx/>
                  <a:uFillTx/>
                  <a:latin typeface="Symbol" panose="05050102010706020507" pitchFamily="18" charset="2"/>
                  <a:ea typeface="华文行楷" panose="02010800040101010101" pitchFamily="2" charset="-122"/>
                  <a:cs typeface="+mn-cs"/>
                </a:rPr>
                <a:t>+</a:t>
              </a:r>
              <a:endParaRPr kumimoji="0" lang="en-US" altLang="zh-CN" sz="1800" b="1" i="0" u="none" strike="noStrike" kern="0" cap="none" spc="0" normalizeH="0" baseline="0" noProof="0">
                <a:ln>
                  <a:noFill/>
                </a:ln>
                <a:solidFill>
                  <a:srgbClr val="5DBDAB"/>
                </a:solidFill>
                <a:effectLst/>
                <a:uLnTx/>
                <a:uFillTx/>
                <a:latin typeface="宋体" panose="02010600030101010101" pitchFamily="2" charset="-122"/>
                <a:ea typeface="华文行楷" panose="02010800040101010101" pitchFamily="2" charset="-122"/>
                <a:cs typeface="+mn-cs"/>
              </a:endParaRPr>
            </a:p>
          </p:txBody>
        </p:sp>
        <p:sp>
          <p:nvSpPr>
            <p:cNvPr id="76" name="Rectangle 37"/>
            <p:cNvSpPr>
              <a:spLocks noChangeArrowheads="1"/>
            </p:cNvSpPr>
            <p:nvPr/>
          </p:nvSpPr>
          <p:spPr bwMode="auto">
            <a:xfrm>
              <a:off x="7353" y="7491"/>
              <a:ext cx="33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000" b="1" i="0" u="none" strike="noStrike" kern="0" cap="none" spc="0" normalizeH="0" baseline="0" noProof="0">
                  <a:ln>
                    <a:noFill/>
                  </a:ln>
                  <a:solidFill>
                    <a:srgbClr val="000000"/>
                  </a:solidFill>
                  <a:effectLst/>
                  <a:uLnTx/>
                  <a:uFillTx/>
                  <a:latin typeface="Symbol" panose="05050102010706020507" pitchFamily="18" charset="2"/>
                  <a:ea typeface="华文行楷" panose="02010800040101010101" pitchFamily="2" charset="-122"/>
                  <a:cs typeface="+mn-cs"/>
                </a:rPr>
                <a:t>-</a:t>
              </a:r>
              <a:endParaRPr kumimoji="0" lang="en-US" altLang="zh-CN" sz="1800" b="1" i="0" u="none" strike="noStrike" kern="0" cap="none" spc="0" normalizeH="0" baseline="0" noProof="0">
                <a:ln>
                  <a:noFill/>
                </a:ln>
                <a:solidFill>
                  <a:srgbClr val="5DBDAB"/>
                </a:solidFill>
                <a:effectLst/>
                <a:uLnTx/>
                <a:uFillTx/>
                <a:latin typeface="宋体" panose="02010600030101010101" pitchFamily="2" charset="-122"/>
                <a:ea typeface="华文行楷" panose="02010800040101010101" pitchFamily="2" charset="-122"/>
                <a:cs typeface="+mn-cs"/>
              </a:endParaRPr>
            </a:p>
          </p:txBody>
        </p:sp>
        <p:sp>
          <p:nvSpPr>
            <p:cNvPr id="77" name="Rectangle 38"/>
            <p:cNvSpPr>
              <a:spLocks noChangeArrowheads="1"/>
            </p:cNvSpPr>
            <p:nvPr/>
          </p:nvSpPr>
          <p:spPr bwMode="auto">
            <a:xfrm>
              <a:off x="6728" y="7491"/>
              <a:ext cx="30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000" b="1" i="0" u="none" strike="noStrike" kern="0" cap="none" spc="0" normalizeH="0" baseline="0" noProof="0">
                  <a:ln>
                    <a:noFill/>
                  </a:ln>
                  <a:solidFill>
                    <a:srgbClr val="000000"/>
                  </a:solidFill>
                  <a:effectLst/>
                  <a:uLnTx/>
                  <a:uFillTx/>
                  <a:latin typeface="Symbol" panose="05050102010706020507" pitchFamily="18" charset="2"/>
                  <a:ea typeface="华文行楷" panose="02010800040101010101" pitchFamily="2" charset="-122"/>
                  <a:cs typeface="+mn-cs"/>
                </a:rPr>
                <a:t>´</a:t>
              </a:r>
              <a:endParaRPr kumimoji="0" lang="en-US" altLang="zh-CN" sz="1800" b="1" i="0" u="none" strike="noStrike" kern="0" cap="none" spc="0" normalizeH="0" baseline="0" noProof="0">
                <a:ln>
                  <a:noFill/>
                </a:ln>
                <a:solidFill>
                  <a:srgbClr val="5DBDAB"/>
                </a:solidFill>
                <a:effectLst/>
                <a:uLnTx/>
                <a:uFillTx/>
                <a:latin typeface="宋体" panose="02010600030101010101" pitchFamily="2" charset="-122"/>
                <a:ea typeface="华文行楷" panose="02010800040101010101" pitchFamily="2" charset="-122"/>
                <a:cs typeface="+mn-cs"/>
              </a:endParaRPr>
            </a:p>
          </p:txBody>
        </p:sp>
        <p:sp>
          <p:nvSpPr>
            <p:cNvPr id="78" name="Rectangle 39"/>
            <p:cNvSpPr>
              <a:spLocks noChangeArrowheads="1"/>
            </p:cNvSpPr>
            <p:nvPr/>
          </p:nvSpPr>
          <p:spPr bwMode="auto">
            <a:xfrm>
              <a:off x="6023" y="7178"/>
              <a:ext cx="265" cy="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a:ln>
                    <a:noFill/>
                  </a:ln>
                  <a:solidFill>
                    <a:srgbClr val="000000"/>
                  </a:solidFill>
                  <a:effectLst/>
                  <a:uLnTx/>
                  <a:uFillTx/>
                  <a:latin typeface="Symbol" panose="05050102010706020507" pitchFamily="18" charset="2"/>
                  <a:ea typeface="华文行楷" panose="02010800040101010101" pitchFamily="2" charset="-122"/>
                  <a:cs typeface="+mn-cs"/>
                </a:rPr>
                <a:t>+</a:t>
              </a:r>
              <a:endParaRPr kumimoji="0" lang="en-US" altLang="zh-CN" sz="1800" b="1" i="0" u="none" strike="noStrike" kern="0" cap="none" spc="0" normalizeH="0" baseline="0" noProof="0">
                <a:ln>
                  <a:noFill/>
                </a:ln>
                <a:solidFill>
                  <a:srgbClr val="5DBDAB"/>
                </a:solidFill>
                <a:effectLst/>
                <a:uLnTx/>
                <a:uFillTx/>
                <a:latin typeface="宋体" panose="02010600030101010101" pitchFamily="2" charset="-122"/>
                <a:ea typeface="华文行楷" panose="02010800040101010101" pitchFamily="2" charset="-122"/>
                <a:cs typeface="+mn-cs"/>
              </a:endParaRPr>
            </a:p>
          </p:txBody>
        </p:sp>
        <p:sp>
          <p:nvSpPr>
            <p:cNvPr id="79" name="Rectangle 40"/>
            <p:cNvSpPr>
              <a:spLocks noChangeArrowheads="1"/>
            </p:cNvSpPr>
            <p:nvPr/>
          </p:nvSpPr>
          <p:spPr bwMode="auto">
            <a:xfrm>
              <a:off x="5433" y="7231"/>
              <a:ext cx="198"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000000"/>
                  </a:solidFill>
                  <a:effectLst/>
                  <a:uLnTx/>
                  <a:uFillTx/>
                  <a:latin typeface="Symbol" panose="05050102010706020507" pitchFamily="18" charset="2"/>
                  <a:ea typeface="华文行楷" panose="02010800040101010101" pitchFamily="2" charset="-122"/>
                  <a:cs typeface="+mn-cs"/>
                </a:rPr>
                <a:t>-</a:t>
              </a:r>
              <a:endParaRPr kumimoji="0" lang="en-US" altLang="zh-CN" sz="1800" b="1" i="0" u="none" strike="noStrike" kern="0" cap="none" spc="0" normalizeH="0" baseline="0" noProof="0">
                <a:ln>
                  <a:noFill/>
                </a:ln>
                <a:solidFill>
                  <a:srgbClr val="5DBDAB"/>
                </a:solidFill>
                <a:effectLst/>
                <a:uLnTx/>
                <a:uFillTx/>
                <a:latin typeface="宋体" panose="02010600030101010101" pitchFamily="2" charset="-122"/>
                <a:ea typeface="华文行楷" panose="02010800040101010101" pitchFamily="2" charset="-122"/>
                <a:cs typeface="+mn-cs"/>
              </a:endParaRPr>
            </a:p>
          </p:txBody>
        </p:sp>
        <p:sp>
          <p:nvSpPr>
            <p:cNvPr id="80" name="Rectangle 41"/>
            <p:cNvSpPr>
              <a:spLocks noChangeArrowheads="1"/>
            </p:cNvSpPr>
            <p:nvPr/>
          </p:nvSpPr>
          <p:spPr bwMode="auto">
            <a:xfrm>
              <a:off x="5700" y="8043"/>
              <a:ext cx="263"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000000"/>
                  </a:solidFill>
                  <a:effectLst/>
                  <a:uLnTx/>
                  <a:uFillTx/>
                  <a:latin typeface="Symbol" panose="05050102010706020507" pitchFamily="18" charset="2"/>
                  <a:ea typeface="华文行楷" panose="02010800040101010101" pitchFamily="2" charset="-122"/>
                  <a:cs typeface="+mn-cs"/>
                </a:rPr>
                <a:t>=</a:t>
              </a:r>
              <a:endParaRPr kumimoji="0" lang="en-US" altLang="zh-CN" sz="1800" b="1" i="0" u="none" strike="noStrike" kern="0" cap="none" spc="0" normalizeH="0" baseline="0" noProof="0" dirty="0">
                <a:ln>
                  <a:noFill/>
                </a:ln>
                <a:solidFill>
                  <a:srgbClr val="5DBDAB"/>
                </a:solidFill>
                <a:effectLst/>
                <a:uLnTx/>
                <a:uFillTx/>
                <a:latin typeface="宋体" panose="02010600030101010101" pitchFamily="2" charset="-122"/>
                <a:ea typeface="华文行楷" panose="02010800040101010101" pitchFamily="2" charset="-122"/>
                <a:cs typeface="+mn-cs"/>
              </a:endParaRPr>
            </a:p>
          </p:txBody>
        </p:sp>
      </p:grpSp>
      <p:sp>
        <p:nvSpPr>
          <p:cNvPr id="81" name="Text Box 42"/>
          <p:cNvSpPr txBox="1"/>
          <p:nvPr/>
        </p:nvSpPr>
        <p:spPr>
          <a:xfrm>
            <a:off x="2406968" y="6014403"/>
            <a:ext cx="6769100" cy="521970"/>
          </a:xfrm>
          <a:prstGeom prst="rect">
            <a:avLst/>
          </a:prstGeom>
          <a:noFill/>
          <a:ln w="9525">
            <a:noFill/>
          </a:ln>
        </p:spPr>
        <p:txBody>
          <a:bodyPr>
            <a:spAutoFit/>
          </a:bodyPr>
          <a:p>
            <a:pPr algn="l"/>
            <a:r>
              <a:rPr lang="zh-CN" altLang="en-US" sz="2800" b="1" dirty="0">
                <a:solidFill>
                  <a:srgbClr val="000000"/>
                </a:solidFill>
                <a:latin typeface="Times New Roman" panose="02020603050405020304" pitchFamily="18" charset="0"/>
              </a:rPr>
              <a:t>最好情况下的时间复杂度是</a:t>
            </a:r>
            <a:r>
              <a:rPr lang="en-US" altLang="zh-CN" sz="2800" b="1" dirty="0">
                <a:solidFill>
                  <a:srgbClr val="FF0000"/>
                </a:solidFill>
                <a:latin typeface="Times New Roman" panose="02020603050405020304" pitchFamily="18" charset="0"/>
              </a:rPr>
              <a:t>O(n+m)</a:t>
            </a:r>
            <a:r>
              <a:rPr lang="zh-CN" altLang="en-US" sz="2800" b="1" dirty="0">
                <a:solidFill>
                  <a:srgbClr val="000000"/>
                </a:solidFill>
                <a:latin typeface="Times New Roman" panose="02020603050405020304" pitchFamily="18" charset="0"/>
              </a:rPr>
              <a:t>。</a:t>
            </a:r>
            <a:r>
              <a:rPr lang="zh-CN" altLang="en-US" sz="2800" b="1" dirty="0">
                <a:latin typeface="Times New Roman" panose="02020603050405020304" pitchFamily="18" charset="0"/>
              </a:rPr>
              <a:t> </a:t>
            </a:r>
            <a:endParaRPr lang="zh-CN" altLang="en-US" sz="2800" b="1" dirty="0">
              <a:latin typeface="Times New Roman" panose="02020603050405020304" pitchFamily="18" charset="0"/>
            </a:endParaRPr>
          </a:p>
        </p:txBody>
      </p:sp>
      <p:sp>
        <p:nvSpPr>
          <p:cNvPr id="82" name="Text Box 43"/>
          <p:cNvSpPr txBox="1"/>
          <p:nvPr/>
        </p:nvSpPr>
        <p:spPr>
          <a:xfrm>
            <a:off x="2264093" y="2274253"/>
            <a:ext cx="7200900" cy="2030095"/>
          </a:xfrm>
          <a:prstGeom prst="rect">
            <a:avLst/>
          </a:prstGeom>
          <a:noFill/>
          <a:ln w="9525">
            <a:noFill/>
          </a:ln>
        </p:spPr>
        <p:txBody>
          <a:bodyPr>
            <a:spAutoFit/>
          </a:bodyPr>
          <a:p>
            <a:pPr marL="457200" indent="-457200" algn="l">
              <a:lnSpc>
                <a:spcPct val="150000"/>
              </a:lnSpc>
              <a:buClr>
                <a:srgbClr val="800000"/>
              </a:buClr>
              <a:buFont typeface="Wingdings" panose="05000000000000000000" charset="0"/>
              <a:buChar char="ü"/>
            </a:pPr>
            <a:r>
              <a:rPr lang="zh-CN" altLang="en-US" sz="2800" b="1" dirty="0">
                <a:solidFill>
                  <a:srgbClr val="000000"/>
                </a:solidFill>
                <a:latin typeface="宋体" panose="02010600030101010101" pitchFamily="2" charset="-122"/>
              </a:rPr>
              <a:t>可能成功匹配的位置有：</a:t>
            </a:r>
            <a:endParaRPr lang="zh-CN" altLang="en-US" sz="2800" b="1" dirty="0">
              <a:solidFill>
                <a:srgbClr val="000000"/>
              </a:solidFill>
              <a:latin typeface="宋体" panose="02010600030101010101" pitchFamily="2" charset="-122"/>
            </a:endParaRPr>
          </a:p>
          <a:p>
            <a:pPr marL="457200" indent="-457200" algn="l">
              <a:lnSpc>
                <a:spcPct val="150000"/>
              </a:lnSpc>
              <a:buClr>
                <a:srgbClr val="800000"/>
              </a:buClr>
              <a:buFont typeface="Wingdings" panose="05000000000000000000" charset="0"/>
              <a:buChar char="ü"/>
            </a:pPr>
            <a:r>
              <a:rPr lang="zh-CN" altLang="en-US" sz="2800" b="1" dirty="0">
                <a:solidFill>
                  <a:srgbClr val="000000"/>
                </a:solidFill>
                <a:latin typeface="宋体" panose="02010600030101010101" pitchFamily="2" charset="-122"/>
              </a:rPr>
              <a:t>设每个位置匹配成功的概率相等，则最好情况下匹配成功的平均比较次数为：</a:t>
            </a:r>
            <a:endParaRPr lang="zh-CN" altLang="en-US" sz="2800" b="1" dirty="0">
              <a:solidFill>
                <a:srgbClr val="000000"/>
              </a:solidFill>
              <a:latin typeface="宋体" panose="02010600030101010101" pitchFamily="2" charset="-122"/>
            </a:endParaRPr>
          </a:p>
        </p:txBody>
      </p:sp>
      <p:sp>
        <p:nvSpPr>
          <p:cNvPr id="83" name="Rectangle 44"/>
          <p:cNvSpPr/>
          <p:nvPr/>
        </p:nvSpPr>
        <p:spPr>
          <a:xfrm>
            <a:off x="6728143" y="2346008"/>
            <a:ext cx="2663825" cy="521970"/>
          </a:xfrm>
          <a:prstGeom prst="rect">
            <a:avLst/>
          </a:prstGeom>
          <a:noFill/>
          <a:ln w="9525">
            <a:noFill/>
          </a:ln>
        </p:spPr>
        <p:txBody>
          <a:bodyPr>
            <a:spAutoFit/>
          </a:bodyPr>
          <a:p>
            <a:pPr algn="l">
              <a:buClr>
                <a:srgbClr val="800000"/>
              </a:buClr>
              <a:buFont typeface="Wingdings" panose="05000000000000000000" pitchFamily="2" charset="2"/>
              <a:buNone/>
            </a:pPr>
            <a:r>
              <a:rPr lang="en-US" altLang="zh-CN" sz="2800" b="1" dirty="0">
                <a:solidFill>
                  <a:srgbClr val="3333FF"/>
                </a:solidFill>
                <a:latin typeface="Times New Roman" panose="02020603050405020304" pitchFamily="18" charset="0"/>
              </a:rPr>
              <a:t>1 ~ n-m+1</a:t>
            </a:r>
            <a:endParaRPr lang="en-US" altLang="zh-CN" sz="2800" b="1" dirty="0">
              <a:solidFill>
                <a:srgbClr val="3333FF"/>
              </a:solidFill>
              <a:latin typeface="Times New Roman" panose="02020603050405020304" pitchFamily="18" charset="0"/>
            </a:endParaRPr>
          </a:p>
        </p:txBody>
      </p:sp>
      <p:sp>
        <p:nvSpPr>
          <p:cNvPr id="4" name="Rectangle 21"/>
          <p:cNvSpPr/>
          <p:nvPr/>
        </p:nvSpPr>
        <p:spPr>
          <a:xfrm>
            <a:off x="1002665" y="1499870"/>
            <a:ext cx="4613275" cy="521970"/>
          </a:xfrm>
          <a:prstGeom prst="rect">
            <a:avLst/>
          </a:prstGeom>
          <a:noFill/>
          <a:ln w="9525">
            <a:noFill/>
          </a:ln>
        </p:spPr>
        <p:txBody>
          <a:bodyPr wrap="square" anchor="t">
            <a:spAutoFit/>
          </a:bodyPr>
          <a:p>
            <a:pPr algn="ctr"/>
            <a:r>
              <a:rPr lang="zh-CN" altLang="en-US" sz="2800" b="0" dirty="0">
                <a:solidFill>
                  <a:srgbClr val="FF0000"/>
                </a:solidFill>
                <a:latin typeface="Times New Roman" panose="02020603050405020304" pitchFamily="18" charset="0"/>
                <a:ea typeface="黑体" panose="02010609060101010101" pitchFamily="49" charset="-122"/>
              </a:rPr>
              <a:t>算法分析（最好情况）：</a:t>
            </a:r>
            <a:endParaRPr lang="zh-CN" altLang="en-US" sz="2800" b="0" dirty="0">
              <a:solidFill>
                <a:srgbClr val="FF0000"/>
              </a:solidFill>
              <a:latin typeface="Times New Roman" panose="02020603050405020304" pitchFamily="18" charset="0"/>
              <a:ea typeface="黑体" panose="02010609060101010101" pitchFamily="49" charset="-122"/>
            </a:endParaRPr>
          </a:p>
        </p:txBody>
      </p:sp>
      <p:sp>
        <p:nvSpPr>
          <p:cNvPr id="5" name="Rectangle 2"/>
          <p:cNvSpPr>
            <a:spLocks noChangeArrowheads="1"/>
          </p:cNvSpPr>
          <p:nvPr/>
        </p:nvSpPr>
        <p:spPr bwMode="auto">
          <a:xfrm>
            <a:off x="1981200" y="765810"/>
            <a:ext cx="8831580"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0000"/>
              </a:lnSpc>
              <a:spcBef>
                <a:spcPct val="0"/>
              </a:spcBef>
              <a:spcAft>
                <a:spcPct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5</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altLang="en-US"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串的模式匹配算法</a:t>
            </a: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——BF</a:t>
            </a:r>
            <a:r>
              <a:rPr kumimoji="0" lang="zh-CN" altLang="en-US"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算法</a:t>
            </a:r>
            <a:endPar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a:p>
            <a:pPr marL="0" marR="0" lvl="0" indent="0" algn="l" defTabSz="914400" rtl="0" eaLnBrk="0" fontAlgn="base" latinLnBrk="0" hangingPunct="0">
              <a:lnSpc>
                <a:spcPct val="120000"/>
              </a:lnSpc>
              <a:spcBef>
                <a:spcPct val="0"/>
              </a:spcBef>
              <a:spcAft>
                <a:spcPct val="0"/>
              </a:spcAft>
              <a:buClr>
                <a:srgbClr val="FF3300"/>
              </a:buClr>
              <a:buSzTx/>
              <a:defRPr/>
            </a:pPr>
            <a:r>
              <a:rPr lang="zh-CN" altLang="en-US" b="1" dirty="0" smtClean="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       </a:t>
            </a:r>
            <a:endParaRPr kumimoji="0" lang="zh-CN" altLang="zh-CN" b="1" i="0" u="none" strike="noStrike" kern="1200" cap="none" spc="0" normalizeH="0" baseline="0" noProof="0" dirty="0" smtClean="0">
              <a:ln>
                <a:noFill/>
              </a:ln>
              <a:solidFill>
                <a:srgbClr val="0000CC"/>
              </a:solidFill>
              <a:effectLst/>
              <a:uLnTx/>
              <a:uFillTx/>
              <a:latin typeface="华文楷体" panose="02010600040101010101" pitchFamily="2" charset="-122"/>
              <a:ea typeface="华文楷体" panose="02010600040101010101" pitchFamily="2" charset="-122"/>
              <a:cs typeface="+mn-cs"/>
            </a:endParaRPr>
          </a:p>
          <a:p>
            <a:pPr marL="457200" marR="0" lvl="1" indent="0" algn="l" defTabSz="914400" rtl="0" eaLnBrk="0" fontAlgn="base" latinLnBrk="0" hangingPunct="0">
              <a:lnSpc>
                <a:spcPct val="120000"/>
              </a:lnSpc>
              <a:spcBef>
                <a:spcPct val="0"/>
              </a:spcBef>
              <a:spcAft>
                <a:spcPct val="0"/>
              </a:spcAft>
              <a:buClrTx/>
              <a:buSzTx/>
              <a:buFontTx/>
              <a:buNone/>
              <a:defRPr/>
            </a:pPr>
            <a:endParaRPr kumimoji="0" lang="zh-CN" altLang="zh-CN"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p:cTn id="7" dur="1000" fill="hold"/>
                                        <p:tgtEl>
                                          <p:spTgt spid="83"/>
                                        </p:tgtEl>
                                        <p:attrNameLst>
                                          <p:attrName>ppt_w</p:attrName>
                                        </p:attrNameLst>
                                      </p:cBhvr>
                                      <p:tavLst>
                                        <p:tav tm="0">
                                          <p:val>
                                            <p:strVal val="#ppt_w*0.70"/>
                                          </p:val>
                                        </p:tav>
                                        <p:tav tm="100000">
                                          <p:val>
                                            <p:strVal val="#ppt_w"/>
                                          </p:val>
                                        </p:tav>
                                      </p:tavLst>
                                    </p:anim>
                                    <p:anim calcmode="lin" valueType="num">
                                      <p:cBhvr>
                                        <p:cTn id="8" dur="1000" fill="hold"/>
                                        <p:tgtEl>
                                          <p:spTgt spid="83"/>
                                        </p:tgtEl>
                                        <p:attrNameLst>
                                          <p:attrName>ppt_h</p:attrName>
                                        </p:attrNameLst>
                                      </p:cBhvr>
                                      <p:tavLst>
                                        <p:tav tm="0">
                                          <p:val>
                                            <p:strVal val="#ppt_h"/>
                                          </p:val>
                                        </p:tav>
                                        <p:tav tm="100000">
                                          <p:val>
                                            <p:strVal val="#ppt_h"/>
                                          </p:val>
                                        </p:tav>
                                      </p:tavLst>
                                    </p:anim>
                                    <p:animEffect transition="in" filter="fade">
                                      <p:cBhvr>
                                        <p:cTn id="9" dur="1000"/>
                                        <p:tgtEl>
                                          <p:spTgt spid="83"/>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iterate type="lt">
                                    <p:tmAbs val="30"/>
                                  </p:iterate>
                                  <p:childTnLst>
                                    <p:set>
                                      <p:cBhvr>
                                        <p:cTn id="13"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5"/>
          <p:cNvSpPr txBox="1"/>
          <p:nvPr/>
        </p:nvSpPr>
        <p:spPr>
          <a:xfrm>
            <a:off x="1981200" y="160338"/>
            <a:ext cx="7467600" cy="561975"/>
          </a:xfrm>
          <a:prstGeom prst="rect">
            <a:avLst/>
          </a:prstGeom>
        </p:spPr>
        <p:txBody>
          <a:bodyPr anchor="b">
            <a:normAutofit fontScale="97500" lnSpcReduction="1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4.2  </a:t>
            </a:r>
            <a:r>
              <a:rPr lang="zh-CN" altLang="en-US" b="1" dirty="0"/>
              <a:t>串</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的类型定义、存储结构及其运算</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4" name="Rectangle 21"/>
          <p:cNvSpPr/>
          <p:nvPr/>
        </p:nvSpPr>
        <p:spPr>
          <a:xfrm>
            <a:off x="1002665" y="1499870"/>
            <a:ext cx="4613275" cy="521970"/>
          </a:xfrm>
          <a:prstGeom prst="rect">
            <a:avLst/>
          </a:prstGeom>
          <a:noFill/>
          <a:ln w="9525">
            <a:noFill/>
          </a:ln>
        </p:spPr>
        <p:txBody>
          <a:bodyPr wrap="square" anchor="t">
            <a:spAutoFit/>
          </a:bodyPr>
          <a:p>
            <a:pPr algn="ctr"/>
            <a:r>
              <a:rPr lang="zh-CN" altLang="en-US" sz="2800" b="0" dirty="0">
                <a:solidFill>
                  <a:srgbClr val="FF0000"/>
                </a:solidFill>
                <a:latin typeface="Times New Roman" panose="02020603050405020304" pitchFamily="18" charset="0"/>
                <a:ea typeface="黑体" panose="02010609060101010101" pitchFamily="49" charset="-122"/>
              </a:rPr>
              <a:t>算法分析（最坏情况）：</a:t>
            </a:r>
            <a:endParaRPr lang="zh-CN" altLang="en-US" sz="2800" b="0" dirty="0">
              <a:solidFill>
                <a:srgbClr val="FF0000"/>
              </a:solidFill>
              <a:latin typeface="Times New Roman" panose="02020603050405020304" pitchFamily="18" charset="0"/>
              <a:ea typeface="黑体" panose="02010609060101010101" pitchFamily="49" charset="-122"/>
            </a:endParaRPr>
          </a:p>
        </p:txBody>
      </p:sp>
      <p:sp>
        <p:nvSpPr>
          <p:cNvPr id="5" name="Rectangle 2"/>
          <p:cNvSpPr>
            <a:spLocks noChangeArrowheads="1"/>
          </p:cNvSpPr>
          <p:nvPr/>
        </p:nvSpPr>
        <p:spPr bwMode="auto">
          <a:xfrm>
            <a:off x="1981200" y="765810"/>
            <a:ext cx="8831580"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0000"/>
              </a:lnSpc>
              <a:spcBef>
                <a:spcPct val="0"/>
              </a:spcBef>
              <a:spcAft>
                <a:spcPct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5</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altLang="en-US"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串的模式匹配算法</a:t>
            </a: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——BF</a:t>
            </a:r>
            <a:r>
              <a:rPr kumimoji="0" lang="zh-CN" altLang="en-US"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算法</a:t>
            </a:r>
            <a:endParaRPr kumimoji="0" lang="zh-CN" altLang="zh-CN" b="1" i="0" u="none" strike="noStrike" kern="1200" cap="none" spc="0" normalizeH="0" baseline="0" noProof="0" dirty="0" smtClean="0">
              <a:ln>
                <a:noFill/>
              </a:ln>
              <a:solidFill>
                <a:srgbClr val="0000CC"/>
              </a:solidFill>
              <a:effectLst/>
              <a:uLnTx/>
              <a:uFillTx/>
              <a:latin typeface="华文楷体" panose="02010600040101010101" pitchFamily="2" charset="-122"/>
              <a:ea typeface="华文楷体" panose="02010600040101010101" pitchFamily="2" charset="-122"/>
              <a:cs typeface="+mn-cs"/>
            </a:endParaRPr>
          </a:p>
          <a:p>
            <a:pPr marL="457200" marR="0" lvl="1" indent="0" algn="l" defTabSz="914400" rtl="0" eaLnBrk="0" fontAlgn="base" latinLnBrk="0" hangingPunct="0">
              <a:lnSpc>
                <a:spcPct val="120000"/>
              </a:lnSpc>
              <a:spcBef>
                <a:spcPct val="0"/>
              </a:spcBef>
              <a:spcAft>
                <a:spcPct val="0"/>
              </a:spcAft>
              <a:buClrTx/>
              <a:buSzTx/>
              <a:buFontTx/>
              <a:buNone/>
              <a:defRPr/>
            </a:pPr>
            <a:endParaRPr kumimoji="0" lang="zh-CN" altLang="zh-CN"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
        <p:nvSpPr>
          <p:cNvPr id="6" name="Text Box 2"/>
          <p:cNvSpPr txBox="1"/>
          <p:nvPr/>
        </p:nvSpPr>
        <p:spPr>
          <a:xfrm>
            <a:off x="2192020" y="3355340"/>
            <a:ext cx="7164388" cy="3322955"/>
          </a:xfrm>
          <a:prstGeom prst="rect">
            <a:avLst/>
          </a:prstGeom>
          <a:noFill/>
          <a:ln w="9525">
            <a:noFill/>
          </a:ln>
        </p:spPr>
        <p:txBody>
          <a:bodyPr>
            <a:spAutoFit/>
          </a:bodyPr>
          <a:p>
            <a:pPr marL="457200" indent="-457200" algn="l">
              <a:lnSpc>
                <a:spcPct val="150000"/>
              </a:lnSpc>
              <a:buFont typeface="Wingdings" panose="05000000000000000000" charset="0"/>
              <a:buChar char="ü"/>
            </a:pPr>
            <a:r>
              <a:rPr lang="zh-CN" altLang="en-US" sz="2800" b="1" dirty="0">
                <a:solidFill>
                  <a:srgbClr val="000000"/>
                </a:solidFill>
                <a:latin typeface="Times New Roman" panose="02020603050405020304" pitchFamily="18" charset="0"/>
              </a:rPr>
              <a:t>设主串长为</a:t>
            </a:r>
            <a:r>
              <a:rPr lang="en-US" altLang="zh-CN" sz="2800" b="1" dirty="0">
                <a:solidFill>
                  <a:srgbClr val="000000"/>
                </a:solidFill>
                <a:latin typeface="Times New Roman" panose="02020603050405020304" pitchFamily="18" charset="0"/>
              </a:rPr>
              <a:t>n</a:t>
            </a:r>
            <a:r>
              <a:rPr lang="zh-CN" altLang="en-US" sz="2800" b="1" dirty="0">
                <a:solidFill>
                  <a:srgbClr val="000000"/>
                </a:solidFill>
                <a:latin typeface="Times New Roman" panose="02020603050405020304" pitchFamily="18" charset="0"/>
              </a:rPr>
              <a:t>，子串长为</a:t>
            </a:r>
            <a:r>
              <a:rPr lang="en-US" altLang="zh-CN" sz="2800" b="1" dirty="0">
                <a:solidFill>
                  <a:srgbClr val="000000"/>
                </a:solidFill>
                <a:latin typeface="Times New Roman" panose="02020603050405020304" pitchFamily="18" charset="0"/>
              </a:rPr>
              <a:t>m</a:t>
            </a:r>
            <a:endParaRPr lang="en-US" altLang="zh-CN" sz="2800" b="1" dirty="0">
              <a:solidFill>
                <a:srgbClr val="000000"/>
              </a:solidFill>
              <a:latin typeface="Times New Roman" panose="02020603050405020304" pitchFamily="18" charset="0"/>
            </a:endParaRPr>
          </a:p>
          <a:p>
            <a:pPr marL="457200" indent="-457200" algn="l">
              <a:lnSpc>
                <a:spcPct val="150000"/>
              </a:lnSpc>
              <a:buFont typeface="Wingdings" panose="05000000000000000000" charset="0"/>
              <a:buChar char="ü"/>
            </a:pPr>
            <a:r>
              <a:rPr lang="zh-CN" altLang="en-US" sz="2800" b="1" dirty="0">
                <a:solidFill>
                  <a:srgbClr val="000000"/>
                </a:solidFill>
                <a:latin typeface="Times New Roman" panose="02020603050405020304" pitchFamily="18" charset="0"/>
              </a:rPr>
              <a:t>第 </a:t>
            </a:r>
            <a:r>
              <a:rPr lang="en-US" altLang="zh-CN" sz="2800" b="1" dirty="0">
                <a:solidFill>
                  <a:srgbClr val="000000"/>
                </a:solidFill>
                <a:latin typeface="Times New Roman" panose="02020603050405020304" pitchFamily="18" charset="0"/>
              </a:rPr>
              <a:t>i </a:t>
            </a:r>
            <a:r>
              <a:rPr lang="zh-CN" altLang="en-US" sz="2800" b="1" dirty="0">
                <a:solidFill>
                  <a:srgbClr val="000000"/>
                </a:solidFill>
                <a:latin typeface="Times New Roman" panose="02020603050405020304" pitchFamily="18" charset="0"/>
              </a:rPr>
              <a:t>个位置匹配成功之前</a:t>
            </a:r>
            <a:r>
              <a:rPr lang="en-US" altLang="zh-CN" sz="2800" b="1" dirty="0">
                <a:solidFill>
                  <a:srgbClr val="000000"/>
                </a:solidFill>
                <a:latin typeface="Times New Roman" panose="02020603050405020304" pitchFamily="18" charset="0"/>
              </a:rPr>
              <a:t>i-1</a:t>
            </a:r>
            <a:r>
              <a:rPr lang="zh-CN" altLang="en-US" sz="2800" b="1" dirty="0">
                <a:solidFill>
                  <a:srgbClr val="000000"/>
                </a:solidFill>
                <a:latin typeface="Times New Roman" panose="02020603050405020304" pitchFamily="18" charset="0"/>
              </a:rPr>
              <a:t>趟不成功匹配中每趟都比较了：</a:t>
            </a:r>
            <a:endParaRPr lang="zh-CN" altLang="en-US" sz="2800" b="1" dirty="0">
              <a:solidFill>
                <a:srgbClr val="000000"/>
              </a:solidFill>
              <a:latin typeface="Times New Roman" panose="02020603050405020304" pitchFamily="18" charset="0"/>
            </a:endParaRPr>
          </a:p>
          <a:p>
            <a:pPr marL="457200" indent="-457200" algn="l">
              <a:lnSpc>
                <a:spcPct val="150000"/>
              </a:lnSpc>
              <a:buFont typeface="Wingdings" panose="05000000000000000000" charset="0"/>
              <a:buChar char="ü"/>
            </a:pPr>
            <a:r>
              <a:rPr lang="zh-CN" altLang="en-US" sz="2800" b="1" dirty="0">
                <a:solidFill>
                  <a:srgbClr val="000000"/>
                </a:solidFill>
                <a:latin typeface="Times New Roman" panose="02020603050405020304" pitchFamily="18" charset="0"/>
              </a:rPr>
              <a:t>第 </a:t>
            </a:r>
            <a:r>
              <a:rPr lang="en-US" altLang="zh-CN" sz="2800" b="1" dirty="0">
                <a:solidFill>
                  <a:srgbClr val="000000"/>
                </a:solidFill>
                <a:latin typeface="Times New Roman" panose="02020603050405020304" pitchFamily="18" charset="0"/>
              </a:rPr>
              <a:t>i </a:t>
            </a:r>
            <a:r>
              <a:rPr lang="zh-CN" altLang="en-US" sz="2800" b="1" dirty="0">
                <a:solidFill>
                  <a:srgbClr val="000000"/>
                </a:solidFill>
                <a:latin typeface="Times New Roman" panose="02020603050405020304" pitchFamily="18" charset="0"/>
              </a:rPr>
              <a:t>趟成功匹配的字符比较次数为：</a:t>
            </a:r>
            <a:endParaRPr lang="zh-CN" altLang="en-US" sz="2800" b="1" dirty="0">
              <a:solidFill>
                <a:srgbClr val="000000"/>
              </a:solidFill>
              <a:latin typeface="Times New Roman" panose="02020603050405020304" pitchFamily="18" charset="0"/>
            </a:endParaRPr>
          </a:p>
          <a:p>
            <a:pPr marL="285750" indent="-285750" algn="l">
              <a:lnSpc>
                <a:spcPct val="150000"/>
              </a:lnSpc>
              <a:buFont typeface="Wingdings" panose="05000000000000000000" charset="0"/>
              <a:buChar char="ü"/>
            </a:pPr>
            <a:r>
              <a:rPr lang="zh-CN" altLang="en-US" sz="2800" b="1" dirty="0">
                <a:solidFill>
                  <a:srgbClr val="000000"/>
                </a:solidFill>
                <a:latin typeface="Times New Roman" panose="02020603050405020304" pitchFamily="18" charset="0"/>
              </a:rPr>
              <a:t>  则总比较次数为：</a:t>
            </a:r>
            <a:endParaRPr lang="en-US" altLang="zh-CN" sz="2800" b="1" dirty="0">
              <a:solidFill>
                <a:srgbClr val="000000"/>
              </a:solidFill>
              <a:latin typeface="Times New Roman" panose="02020603050405020304" pitchFamily="18" charset="0"/>
            </a:endParaRPr>
          </a:p>
        </p:txBody>
      </p:sp>
      <p:sp>
        <p:nvSpPr>
          <p:cNvPr id="7" name="Rectangle 5"/>
          <p:cNvSpPr/>
          <p:nvPr/>
        </p:nvSpPr>
        <p:spPr>
          <a:xfrm>
            <a:off x="2407920" y="2201228"/>
            <a:ext cx="6119813" cy="953135"/>
          </a:xfrm>
          <a:prstGeom prst="rect">
            <a:avLst/>
          </a:prstGeom>
          <a:gradFill rotWithShape="1">
            <a:gsLst>
              <a:gs pos="0">
                <a:srgbClr val="CCFFFF"/>
              </a:gs>
              <a:gs pos="50000">
                <a:srgbClr val="FFFFFF"/>
              </a:gs>
              <a:gs pos="100000">
                <a:srgbClr val="CCFFFF"/>
              </a:gs>
            </a:gsLst>
            <a:lin ang="5400000" scaled="1"/>
            <a:tileRect/>
          </a:gradFill>
          <a:ln w="28575">
            <a:noFill/>
          </a:ln>
        </p:spPr>
        <p:txBody>
          <a:bodyPr>
            <a:spAutoFit/>
          </a:bodyPr>
          <a:p>
            <a:pPr algn="l"/>
            <a:r>
              <a:rPr lang="zh-CN" altLang="en-US" sz="2800" b="1" dirty="0">
                <a:solidFill>
                  <a:srgbClr val="3333FF"/>
                </a:solidFill>
                <a:latin typeface="Times New Roman" panose="02020603050405020304" pitchFamily="18" charset="0"/>
              </a:rPr>
              <a:t>例如：</a:t>
            </a:r>
            <a:r>
              <a:rPr lang="en-US" altLang="zh-CN" sz="2800" b="1" dirty="0">
                <a:solidFill>
                  <a:srgbClr val="3333FF"/>
                </a:solidFill>
                <a:latin typeface="Times New Roman" panose="02020603050405020304" pitchFamily="18" charset="0"/>
              </a:rPr>
              <a:t> </a:t>
            </a:r>
            <a:r>
              <a:rPr lang="en-US" altLang="zh-CN" sz="2800" b="1" dirty="0">
                <a:solidFill>
                  <a:srgbClr val="000000"/>
                </a:solidFill>
                <a:latin typeface="Times New Roman" panose="02020603050405020304" pitchFamily="18" charset="0"/>
              </a:rPr>
              <a:t>S="aaaaaaaaaaabccccc"</a:t>
            </a:r>
            <a:endParaRPr lang="en-US" altLang="zh-CN" sz="2800" b="1" dirty="0">
              <a:solidFill>
                <a:srgbClr val="000000"/>
              </a:solidFill>
              <a:latin typeface="Times New Roman" panose="02020603050405020304" pitchFamily="18" charset="0"/>
            </a:endParaRPr>
          </a:p>
          <a:p>
            <a:pPr algn="l"/>
            <a:r>
              <a:rPr lang="en-US" altLang="zh-CN" sz="2800" b="1" dirty="0">
                <a:solidFill>
                  <a:srgbClr val="000000"/>
                </a:solidFill>
                <a:latin typeface="Times New Roman" panose="02020603050405020304" pitchFamily="18" charset="0"/>
              </a:rPr>
              <a:t>             T="aaab" </a:t>
            </a:r>
            <a:endParaRPr lang="en-US" altLang="zh-CN" sz="2800" b="1" dirty="0">
              <a:solidFill>
                <a:srgbClr val="000000"/>
              </a:solidFill>
              <a:latin typeface="Times New Roman" panose="02020603050405020304" pitchFamily="18" charset="0"/>
            </a:endParaRPr>
          </a:p>
        </p:txBody>
      </p:sp>
      <p:sp>
        <p:nvSpPr>
          <p:cNvPr id="8" name="Rectangle 6"/>
          <p:cNvSpPr/>
          <p:nvPr/>
        </p:nvSpPr>
        <p:spPr>
          <a:xfrm>
            <a:off x="5615940" y="4779010"/>
            <a:ext cx="925195" cy="521970"/>
          </a:xfrm>
          <a:prstGeom prst="rect">
            <a:avLst/>
          </a:prstGeom>
          <a:noFill/>
          <a:ln w="9525">
            <a:noFill/>
          </a:ln>
        </p:spPr>
        <p:txBody>
          <a:bodyPr wrap="none">
            <a:spAutoFit/>
          </a:bodyPr>
          <a:p>
            <a:pPr algn="l"/>
            <a:r>
              <a:rPr lang="en-US" altLang="zh-CN" sz="2800" b="1" dirty="0">
                <a:solidFill>
                  <a:srgbClr val="3333FF"/>
                </a:solidFill>
                <a:latin typeface="Times New Roman" panose="02020603050405020304" pitchFamily="18" charset="0"/>
              </a:rPr>
              <a:t>m</a:t>
            </a:r>
            <a:r>
              <a:rPr lang="en-US" altLang="zh-CN" sz="2800" b="1" dirty="0">
                <a:solidFill>
                  <a:schemeClr val="accent2"/>
                </a:solidFill>
                <a:latin typeface="Times New Roman" panose="02020603050405020304" pitchFamily="18" charset="0"/>
              </a:rPr>
              <a:t> </a:t>
            </a:r>
            <a:r>
              <a:rPr lang="zh-CN" altLang="en-US" sz="2800" b="1" dirty="0">
                <a:solidFill>
                  <a:srgbClr val="0000FF"/>
                </a:solidFill>
                <a:latin typeface="Times New Roman" panose="02020603050405020304" pitchFamily="18" charset="0"/>
              </a:rPr>
              <a:t>次</a:t>
            </a:r>
            <a:endParaRPr lang="zh-CN" altLang="en-US" sz="2800" b="1" dirty="0">
              <a:latin typeface="Times New Roman" panose="02020603050405020304" pitchFamily="18" charset="0"/>
            </a:endParaRPr>
          </a:p>
        </p:txBody>
      </p:sp>
      <p:sp>
        <p:nvSpPr>
          <p:cNvPr id="9" name="Rectangle 7"/>
          <p:cNvSpPr/>
          <p:nvPr/>
        </p:nvSpPr>
        <p:spPr>
          <a:xfrm>
            <a:off x="8311833" y="5441633"/>
            <a:ext cx="836295" cy="521970"/>
          </a:xfrm>
          <a:prstGeom prst="rect">
            <a:avLst/>
          </a:prstGeom>
          <a:noFill/>
          <a:ln w="9525">
            <a:noFill/>
          </a:ln>
        </p:spPr>
        <p:txBody>
          <a:bodyPr wrap="none">
            <a:spAutoFit/>
          </a:bodyPr>
          <a:p>
            <a:pPr algn="l"/>
            <a:r>
              <a:rPr lang="en-US" altLang="zh-CN" sz="2800" b="1" dirty="0">
                <a:solidFill>
                  <a:srgbClr val="3333FF"/>
                </a:solidFill>
                <a:latin typeface="Times New Roman" panose="02020603050405020304" pitchFamily="18" charset="0"/>
              </a:rPr>
              <a:t>m</a:t>
            </a:r>
            <a:r>
              <a:rPr lang="zh-CN" altLang="en-US" sz="2800" b="1" dirty="0">
                <a:solidFill>
                  <a:srgbClr val="0000FF"/>
                </a:solidFill>
                <a:latin typeface="Times New Roman" panose="02020603050405020304" pitchFamily="18" charset="0"/>
              </a:rPr>
              <a:t>次</a:t>
            </a:r>
            <a:endParaRPr lang="zh-CN" altLang="en-US" sz="2800" b="1" dirty="0">
              <a:latin typeface="Times New Roman" panose="02020603050405020304" pitchFamily="18" charset="0"/>
            </a:endParaRPr>
          </a:p>
        </p:txBody>
      </p:sp>
      <p:sp>
        <p:nvSpPr>
          <p:cNvPr id="10" name="Rectangle 8"/>
          <p:cNvSpPr/>
          <p:nvPr/>
        </p:nvSpPr>
        <p:spPr>
          <a:xfrm>
            <a:off x="5435283" y="5989003"/>
            <a:ext cx="1292860" cy="607695"/>
          </a:xfrm>
          <a:prstGeom prst="rect">
            <a:avLst/>
          </a:prstGeom>
          <a:noFill/>
          <a:ln w="9525">
            <a:noFill/>
          </a:ln>
        </p:spPr>
        <p:txBody>
          <a:bodyPr wrap="none">
            <a:spAutoFit/>
          </a:bodyPr>
          <a:p>
            <a:pPr algn="l">
              <a:lnSpc>
                <a:spcPct val="120000"/>
              </a:lnSpc>
            </a:pPr>
            <a:r>
              <a:rPr lang="en-US" altLang="zh-CN" sz="2800" b="1" dirty="0">
                <a:solidFill>
                  <a:srgbClr val="3333FF"/>
                </a:solidFill>
                <a:latin typeface="Times New Roman" panose="02020603050405020304" pitchFamily="18" charset="0"/>
              </a:rPr>
              <a:t>i×m</a:t>
            </a:r>
            <a:r>
              <a:rPr lang="zh-CN" altLang="en-US" sz="2800" b="1" dirty="0">
                <a:solidFill>
                  <a:srgbClr val="3333FF"/>
                </a:solidFill>
                <a:latin typeface="Times New Roman" panose="02020603050405020304" pitchFamily="18" charset="0"/>
              </a:rPr>
              <a:t>次</a:t>
            </a:r>
            <a:endParaRPr lang="zh-CN" altLang="en-US" sz="2800" b="1" dirty="0">
              <a:solidFill>
                <a:srgbClr val="3333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1000" fill="hold"/>
                                        <p:tgtEl>
                                          <p:spTgt spid="9"/>
                                        </p:tgtEl>
                                        <p:attrNameLst>
                                          <p:attrName>ppt_w</p:attrName>
                                        </p:attrNameLst>
                                      </p:cBhvr>
                                      <p:tavLst>
                                        <p:tav tm="0">
                                          <p:val>
                                            <p:strVal val="#ppt_w*0.70"/>
                                          </p:val>
                                        </p:tav>
                                        <p:tav tm="100000">
                                          <p:val>
                                            <p:strVal val="#ppt_w"/>
                                          </p:val>
                                        </p:tav>
                                      </p:tavLst>
                                    </p:anim>
                                    <p:anim calcmode="lin" valueType="num">
                                      <p:cBhvr>
                                        <p:cTn id="15" dur="1000" fill="hold"/>
                                        <p:tgtEl>
                                          <p:spTgt spid="9"/>
                                        </p:tgtEl>
                                        <p:attrNameLst>
                                          <p:attrName>ppt_h</p:attrName>
                                        </p:attrNameLst>
                                      </p:cBhvr>
                                      <p:tavLst>
                                        <p:tav tm="0">
                                          <p:val>
                                            <p:strVal val="#ppt_h"/>
                                          </p:val>
                                        </p:tav>
                                        <p:tav tm="100000">
                                          <p:val>
                                            <p:strVal val="#ppt_h"/>
                                          </p:val>
                                        </p:tav>
                                      </p:tavLst>
                                    </p:anim>
                                    <p:animEffect transition="in" filter="fade">
                                      <p:cBhvr>
                                        <p:cTn id="16" dur="10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1000" fill="hold"/>
                                        <p:tgtEl>
                                          <p:spTgt spid="10"/>
                                        </p:tgtEl>
                                        <p:attrNameLst>
                                          <p:attrName>ppt_w</p:attrName>
                                        </p:attrNameLst>
                                      </p:cBhvr>
                                      <p:tavLst>
                                        <p:tav tm="0">
                                          <p:val>
                                            <p:strVal val="#ppt_w*0.70"/>
                                          </p:val>
                                        </p:tav>
                                        <p:tav tm="100000">
                                          <p:val>
                                            <p:strVal val="#ppt_w"/>
                                          </p:val>
                                        </p:tav>
                                      </p:tavLst>
                                    </p:anim>
                                    <p:anim calcmode="lin" valueType="num">
                                      <p:cBhvr>
                                        <p:cTn id="22" dur="1000" fill="hold"/>
                                        <p:tgtEl>
                                          <p:spTgt spid="10"/>
                                        </p:tgtEl>
                                        <p:attrNameLst>
                                          <p:attrName>ppt_h</p:attrName>
                                        </p:attrNameLst>
                                      </p:cBhvr>
                                      <p:tavLst>
                                        <p:tav tm="0">
                                          <p:val>
                                            <p:strVal val="#ppt_h"/>
                                          </p:val>
                                        </p:tav>
                                        <p:tav tm="100000">
                                          <p:val>
                                            <p:strVal val="#ppt_h"/>
                                          </p:val>
                                        </p:tav>
                                      </p:tavLst>
                                    </p:anim>
                                    <p:animEffect transition="in" filter="fade">
                                      <p:cBhvr>
                                        <p:cTn id="23"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5"/>
          <p:cNvSpPr txBox="1"/>
          <p:nvPr/>
        </p:nvSpPr>
        <p:spPr>
          <a:xfrm>
            <a:off x="1981200" y="160338"/>
            <a:ext cx="7467600" cy="561975"/>
          </a:xfrm>
          <a:prstGeom prst="rect">
            <a:avLst/>
          </a:prstGeom>
        </p:spPr>
        <p:txBody>
          <a:bodyPr anchor="b">
            <a:normAutofit fontScale="97500" lnSpcReduction="1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4.2  </a:t>
            </a:r>
            <a:r>
              <a:rPr lang="zh-CN" altLang="en-US" b="1" dirty="0"/>
              <a:t>串</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的类型定义、存储结构及其运算</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4" name="Rectangle 21"/>
          <p:cNvSpPr/>
          <p:nvPr/>
        </p:nvSpPr>
        <p:spPr>
          <a:xfrm>
            <a:off x="1002665" y="1499870"/>
            <a:ext cx="4613275" cy="521970"/>
          </a:xfrm>
          <a:prstGeom prst="rect">
            <a:avLst/>
          </a:prstGeom>
          <a:noFill/>
          <a:ln w="9525">
            <a:noFill/>
          </a:ln>
        </p:spPr>
        <p:txBody>
          <a:bodyPr wrap="square" anchor="t">
            <a:spAutoFit/>
          </a:bodyPr>
          <a:p>
            <a:pPr algn="ctr"/>
            <a:r>
              <a:rPr lang="zh-CN" altLang="en-US" sz="2800" b="0" dirty="0">
                <a:solidFill>
                  <a:srgbClr val="FF0000"/>
                </a:solidFill>
                <a:latin typeface="Times New Roman" panose="02020603050405020304" pitchFamily="18" charset="0"/>
                <a:ea typeface="黑体" panose="02010609060101010101" pitchFamily="49" charset="-122"/>
              </a:rPr>
              <a:t>算法分析（最坏情况）：</a:t>
            </a:r>
            <a:endParaRPr lang="zh-CN" altLang="en-US" sz="2800" b="0" dirty="0">
              <a:solidFill>
                <a:srgbClr val="FF0000"/>
              </a:solidFill>
              <a:latin typeface="Times New Roman" panose="02020603050405020304" pitchFamily="18" charset="0"/>
              <a:ea typeface="黑体" panose="02010609060101010101" pitchFamily="49" charset="-122"/>
            </a:endParaRPr>
          </a:p>
        </p:txBody>
      </p:sp>
      <p:sp>
        <p:nvSpPr>
          <p:cNvPr id="5" name="Rectangle 2"/>
          <p:cNvSpPr>
            <a:spLocks noChangeArrowheads="1"/>
          </p:cNvSpPr>
          <p:nvPr/>
        </p:nvSpPr>
        <p:spPr bwMode="auto">
          <a:xfrm>
            <a:off x="1981200" y="765810"/>
            <a:ext cx="8831580"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0000"/>
              </a:lnSpc>
              <a:spcBef>
                <a:spcPct val="0"/>
              </a:spcBef>
              <a:spcAft>
                <a:spcPct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5</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altLang="en-US"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串的模式匹配算法</a:t>
            </a: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——BF</a:t>
            </a:r>
            <a:r>
              <a:rPr kumimoji="0" lang="zh-CN" altLang="en-US"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算法</a:t>
            </a:r>
            <a:endParaRPr kumimoji="0" lang="zh-CN" altLang="zh-CN" b="1" i="0" u="none" strike="noStrike" kern="1200" cap="none" spc="0" normalizeH="0" baseline="0" noProof="0" dirty="0" smtClean="0">
              <a:ln>
                <a:noFill/>
              </a:ln>
              <a:solidFill>
                <a:srgbClr val="0000CC"/>
              </a:solidFill>
              <a:effectLst/>
              <a:uLnTx/>
              <a:uFillTx/>
              <a:latin typeface="华文楷体" panose="02010600040101010101" pitchFamily="2" charset="-122"/>
              <a:ea typeface="华文楷体" panose="02010600040101010101" pitchFamily="2" charset="-122"/>
              <a:cs typeface="+mn-cs"/>
            </a:endParaRPr>
          </a:p>
          <a:p>
            <a:pPr marL="457200" marR="0" lvl="1" indent="0" algn="l" defTabSz="914400" rtl="0" eaLnBrk="0" fontAlgn="base" latinLnBrk="0" hangingPunct="0">
              <a:lnSpc>
                <a:spcPct val="120000"/>
              </a:lnSpc>
              <a:spcBef>
                <a:spcPct val="0"/>
              </a:spcBef>
              <a:spcAft>
                <a:spcPct val="0"/>
              </a:spcAft>
              <a:buClrTx/>
              <a:buSzTx/>
              <a:buFontTx/>
              <a:buNone/>
              <a:defRPr/>
            </a:pPr>
            <a:endParaRPr kumimoji="0" lang="zh-CN" altLang="zh-CN"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graphicFrame>
        <p:nvGraphicFramePr>
          <p:cNvPr id="6" name="Object 5"/>
          <p:cNvGraphicFramePr>
            <a:graphicFrameLocks noChangeAspect="1"/>
          </p:cNvGraphicFramePr>
          <p:nvPr/>
        </p:nvGraphicFramePr>
        <p:xfrm>
          <a:off x="2910205" y="4449128"/>
          <a:ext cx="6096000" cy="1003300"/>
        </p:xfrm>
        <a:graphic>
          <a:graphicData uri="http://schemas.openxmlformats.org/presentationml/2006/ole">
            <mc:AlternateContent xmlns:mc="http://schemas.openxmlformats.org/markup-compatibility/2006">
              <mc:Choice xmlns:v="urn:schemas-microsoft-com:vml" Requires="v">
                <p:oleObj spid="_x0000_s3077" name="" r:id="rId1" imgW="2476500" imgH="431800" progId="Equation.3">
                  <p:embed/>
                </p:oleObj>
              </mc:Choice>
              <mc:Fallback>
                <p:oleObj name="" r:id="rId1" imgW="2476500" imgH="431800" progId="Equation.3">
                  <p:embed/>
                  <p:pic>
                    <p:nvPicPr>
                      <p:cNvPr id="0" name="图片 3076"/>
                      <p:cNvPicPr/>
                      <p:nvPr/>
                    </p:nvPicPr>
                    <p:blipFill>
                      <a:blip r:embed="rId2"/>
                      <a:stretch>
                        <a:fillRect/>
                      </a:stretch>
                    </p:blipFill>
                    <p:spPr>
                      <a:xfrm>
                        <a:off x="2910205" y="4449128"/>
                        <a:ext cx="6096000" cy="1003300"/>
                      </a:xfrm>
                      <a:prstGeom prst="rect">
                        <a:avLst/>
                      </a:prstGeom>
                      <a:gradFill rotWithShape="1">
                        <a:gsLst>
                          <a:gs pos="0">
                            <a:srgbClr val="CCFFFF"/>
                          </a:gs>
                          <a:gs pos="50000">
                            <a:srgbClr val="FFFFFF"/>
                          </a:gs>
                          <a:gs pos="100000">
                            <a:srgbClr val="CCFFFF"/>
                          </a:gs>
                        </a:gsLst>
                        <a:lin ang="5400000" scaled="1"/>
                        <a:tileRect/>
                      </a:gradFill>
                      <a:ln w="38100">
                        <a:noFill/>
                        <a:miter/>
                      </a:ln>
                    </p:spPr>
                  </p:pic>
                </p:oleObj>
              </mc:Fallback>
            </mc:AlternateContent>
          </a:graphicData>
        </a:graphic>
      </p:graphicFrame>
      <p:sp>
        <p:nvSpPr>
          <p:cNvPr id="7" name="Text Box 6"/>
          <p:cNvSpPr txBox="1"/>
          <p:nvPr/>
        </p:nvSpPr>
        <p:spPr>
          <a:xfrm>
            <a:off x="2641918" y="5784533"/>
            <a:ext cx="6283325" cy="521970"/>
          </a:xfrm>
          <a:prstGeom prst="rect">
            <a:avLst/>
          </a:prstGeom>
          <a:noFill/>
          <a:ln w="9525">
            <a:noFill/>
          </a:ln>
        </p:spPr>
        <p:txBody>
          <a:bodyPr wrap="none">
            <a:spAutoFit/>
          </a:bodyPr>
          <a:p>
            <a:pPr algn="l"/>
            <a:r>
              <a:rPr lang="zh-CN" altLang="en-US" sz="2800" b="1" dirty="0">
                <a:solidFill>
                  <a:srgbClr val="000000"/>
                </a:solidFill>
                <a:latin typeface="Times New Roman" panose="02020603050405020304" pitchFamily="18" charset="0"/>
              </a:rPr>
              <a:t>最坏情况下的时间复杂度是</a:t>
            </a:r>
            <a:r>
              <a:rPr lang="en-US" altLang="zh-CN" sz="2800" b="1" dirty="0">
                <a:solidFill>
                  <a:srgbClr val="FF0000"/>
                </a:solidFill>
                <a:latin typeface="Times New Roman" panose="02020603050405020304" pitchFamily="18" charset="0"/>
              </a:rPr>
              <a:t>O(n×m)</a:t>
            </a:r>
            <a:r>
              <a:rPr lang="en-US" altLang="zh-CN" sz="2800" b="1" dirty="0">
                <a:latin typeface="Times New Roman" panose="02020603050405020304" pitchFamily="18" charset="0"/>
              </a:rPr>
              <a:t> </a:t>
            </a:r>
            <a:r>
              <a:rPr lang="zh-CN" altLang="en-US" sz="2800" b="1" dirty="0">
                <a:solidFill>
                  <a:srgbClr val="000000"/>
                </a:solidFill>
                <a:latin typeface="Times New Roman" panose="02020603050405020304" pitchFamily="18" charset="0"/>
              </a:rPr>
              <a:t>。</a:t>
            </a:r>
            <a:endParaRPr lang="zh-CN" altLang="en-US" sz="2800" b="1" dirty="0">
              <a:solidFill>
                <a:srgbClr val="000000"/>
              </a:solidFill>
              <a:latin typeface="Times New Roman" panose="02020603050405020304" pitchFamily="18" charset="0"/>
            </a:endParaRPr>
          </a:p>
        </p:txBody>
      </p:sp>
      <p:sp>
        <p:nvSpPr>
          <p:cNvPr id="8" name="Text Box 7"/>
          <p:cNvSpPr txBox="1"/>
          <p:nvPr/>
        </p:nvSpPr>
        <p:spPr>
          <a:xfrm>
            <a:off x="2406968" y="2217738"/>
            <a:ext cx="7489825" cy="2030095"/>
          </a:xfrm>
          <a:prstGeom prst="rect">
            <a:avLst/>
          </a:prstGeom>
          <a:noFill/>
          <a:ln w="9525">
            <a:noFill/>
          </a:ln>
        </p:spPr>
        <p:txBody>
          <a:bodyPr>
            <a:spAutoFit/>
          </a:bodyPr>
          <a:p>
            <a:pPr marL="457200" indent="-457200" algn="l">
              <a:lnSpc>
                <a:spcPct val="150000"/>
              </a:lnSpc>
              <a:buFont typeface="Wingdings" panose="05000000000000000000" charset="0"/>
              <a:buChar char="ü"/>
            </a:pPr>
            <a:r>
              <a:rPr lang="zh-CN" altLang="en-US" sz="2800" b="1" dirty="0">
                <a:solidFill>
                  <a:srgbClr val="000000"/>
                </a:solidFill>
                <a:latin typeface="华文新魏" panose="02010800040101010101" pitchFamily="2" charset="-122"/>
              </a:rPr>
              <a:t>可能成功匹配的位置有：</a:t>
            </a:r>
            <a:endParaRPr lang="zh-CN" altLang="en-US" sz="2800" b="1" dirty="0">
              <a:solidFill>
                <a:srgbClr val="000000"/>
              </a:solidFill>
              <a:latin typeface="华文新魏" panose="02010800040101010101" pitchFamily="2" charset="-122"/>
            </a:endParaRPr>
          </a:p>
          <a:p>
            <a:pPr marL="457200" indent="-457200" algn="l">
              <a:lnSpc>
                <a:spcPct val="150000"/>
              </a:lnSpc>
              <a:buFont typeface="Wingdings" panose="05000000000000000000" charset="0"/>
              <a:buChar char="ü"/>
            </a:pPr>
            <a:r>
              <a:rPr lang="zh-CN" altLang="en-US" sz="2800" b="1" dirty="0">
                <a:solidFill>
                  <a:srgbClr val="000000"/>
                </a:solidFill>
                <a:latin typeface="宋体" panose="02010600030101010101" pitchFamily="2" charset="-122"/>
              </a:rPr>
              <a:t>设</a:t>
            </a:r>
            <a:r>
              <a:rPr lang="zh-CN" altLang="en-US" sz="2800" b="1" dirty="0">
                <a:solidFill>
                  <a:srgbClr val="000000"/>
                </a:solidFill>
                <a:latin typeface="华文新魏" panose="02010800040101010101" pitchFamily="2" charset="-122"/>
              </a:rPr>
              <a:t>每个位置匹配成功的概率相等，则最坏情况下匹配成功的平均比较次数为：</a:t>
            </a:r>
            <a:endParaRPr lang="zh-CN" altLang="en-US" sz="2800" b="1" dirty="0">
              <a:solidFill>
                <a:srgbClr val="000000"/>
              </a:solidFill>
              <a:latin typeface="华文新魏" panose="02010800040101010101" pitchFamily="2" charset="-122"/>
            </a:endParaRPr>
          </a:p>
        </p:txBody>
      </p:sp>
      <p:sp>
        <p:nvSpPr>
          <p:cNvPr id="9" name="Rectangle 8"/>
          <p:cNvSpPr/>
          <p:nvPr/>
        </p:nvSpPr>
        <p:spPr>
          <a:xfrm>
            <a:off x="6964045" y="2355215"/>
            <a:ext cx="1715135" cy="521970"/>
          </a:xfrm>
          <a:prstGeom prst="rect">
            <a:avLst/>
          </a:prstGeom>
          <a:noFill/>
          <a:ln w="9525">
            <a:noFill/>
          </a:ln>
        </p:spPr>
        <p:txBody>
          <a:bodyPr wrap="none">
            <a:spAutoFit/>
          </a:bodyPr>
          <a:p>
            <a:pPr algn="l"/>
            <a:r>
              <a:rPr lang="en-US" altLang="zh-CN" sz="2800" b="1" dirty="0">
                <a:solidFill>
                  <a:srgbClr val="3333FF"/>
                </a:solidFill>
                <a:latin typeface="Times New Roman" panose="02020603050405020304" pitchFamily="18" charset="0"/>
              </a:rPr>
              <a:t>1 ~ n-m+1</a:t>
            </a:r>
            <a:endParaRPr lang="en-US" altLang="zh-CN" sz="2800" b="1" dirty="0">
              <a:solidFill>
                <a:srgbClr val="3333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iterate type="lt">
                                    <p:tmAbs val="30"/>
                                  </p:iterate>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5"/>
          <p:cNvSpPr txBox="1"/>
          <p:nvPr/>
        </p:nvSpPr>
        <p:spPr>
          <a:xfrm>
            <a:off x="1981200" y="994817"/>
            <a:ext cx="2674640" cy="561975"/>
          </a:xfrm>
          <a:prstGeom prst="rect">
            <a:avLst/>
          </a:prstGeom>
        </p:spPr>
        <p:txBody>
          <a:bodyPr anchor="b">
            <a:normAutofit fontScale="9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4.3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数组</a:t>
            </a: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  </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4" name="Rectangle 3"/>
          <p:cNvSpPr>
            <a:spLocks noChangeArrowheads="1"/>
          </p:cNvSpPr>
          <p:nvPr/>
        </p:nvSpPr>
        <p:spPr bwMode="auto">
          <a:xfrm>
            <a:off x="1676400" y="2060848"/>
            <a:ext cx="8839200" cy="35394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nSpc>
                <a:spcPct val="200000"/>
              </a:lnSpc>
              <a:spcBef>
                <a:spcPct val="0"/>
              </a:spcBef>
            </a:pPr>
            <a:r>
              <a:rPr lang="zh-CN" sz="2800">
                <a:latin typeface="Arial" panose="020B0604020202020204" pitchFamily="34" charset="0"/>
              </a:rPr>
              <a:t>本节所讨论的数组与高级语言中的数组区别：</a:t>
            </a:r>
            <a:endParaRPr lang="zh-CN" sz="2800">
              <a:latin typeface="Arial" panose="020B0604020202020204" pitchFamily="34" charset="0"/>
            </a:endParaRPr>
          </a:p>
          <a:p>
            <a:pPr>
              <a:lnSpc>
                <a:spcPct val="200000"/>
              </a:lnSpc>
              <a:spcBef>
                <a:spcPct val="0"/>
              </a:spcBef>
              <a:buClr>
                <a:srgbClr val="FF0000"/>
              </a:buClr>
              <a:buFont typeface="Times New Roman" panose="02020603050405020304" pitchFamily="18" charset="0"/>
              <a:buChar char="•"/>
            </a:pPr>
            <a:r>
              <a:rPr lang="zh-CN" sz="2800">
                <a:latin typeface="Arial" panose="020B0604020202020204" pitchFamily="34" charset="0"/>
              </a:rPr>
              <a:t>　高级语言中的数组是</a:t>
            </a:r>
            <a:r>
              <a:rPr lang="zh-CN" sz="2800">
                <a:solidFill>
                  <a:srgbClr val="FF0000"/>
                </a:solidFill>
                <a:latin typeface="Arial" panose="020B0604020202020204" pitchFamily="34" charset="0"/>
              </a:rPr>
              <a:t>顺序结构</a:t>
            </a:r>
            <a:r>
              <a:rPr lang="zh-CN" sz="2800">
                <a:latin typeface="Arial" panose="020B0604020202020204" pitchFamily="34" charset="0"/>
              </a:rPr>
              <a:t>；</a:t>
            </a:r>
            <a:endParaRPr lang="zh-CN" sz="2800">
              <a:latin typeface="Arial" panose="020B0604020202020204" pitchFamily="34" charset="0"/>
            </a:endParaRPr>
          </a:p>
          <a:p>
            <a:pPr>
              <a:lnSpc>
                <a:spcPct val="200000"/>
              </a:lnSpc>
              <a:spcBef>
                <a:spcPct val="0"/>
              </a:spcBef>
              <a:buClr>
                <a:srgbClr val="FF0000"/>
              </a:buClr>
              <a:buFont typeface="Times New Roman" panose="02020603050405020304" pitchFamily="18" charset="0"/>
              <a:buChar char="•"/>
            </a:pPr>
            <a:r>
              <a:rPr lang="zh-CN" sz="2800">
                <a:latin typeface="Arial" panose="020B0604020202020204" pitchFamily="34" charset="0"/>
              </a:rPr>
              <a:t>　而本章的数组既可以是</a:t>
            </a:r>
            <a:r>
              <a:rPr lang="zh-CN" sz="2800">
                <a:solidFill>
                  <a:srgbClr val="FF0000"/>
                </a:solidFill>
                <a:latin typeface="Arial" panose="020B0604020202020204" pitchFamily="34" charset="0"/>
              </a:rPr>
              <a:t>顺序</a:t>
            </a:r>
            <a:r>
              <a:rPr lang="zh-CN" sz="2800">
                <a:latin typeface="Arial" panose="020B0604020202020204" pitchFamily="34" charset="0"/>
              </a:rPr>
              <a:t>的，也可以是</a:t>
            </a:r>
            <a:r>
              <a:rPr lang="zh-CN" sz="2800">
                <a:solidFill>
                  <a:srgbClr val="FF0000"/>
                </a:solidFill>
                <a:latin typeface="Arial" panose="020B0604020202020204" pitchFamily="34" charset="0"/>
              </a:rPr>
              <a:t>链式</a:t>
            </a:r>
            <a:r>
              <a:rPr lang="zh-CN" sz="2800">
                <a:latin typeface="Arial" panose="020B0604020202020204" pitchFamily="34" charset="0"/>
              </a:rPr>
              <a:t>结构，用户可根据需要选择。</a:t>
            </a:r>
            <a:endParaRPr lang="zh-CN" sz="2800">
              <a:latin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anchor="b">
            <a:no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b="1" i="0" u="none" strike="noStrike" kern="1200" cap="small" spc="0" normalizeH="0" baseline="0" noProof="0" dirty="0" smtClean="0">
                <a:ln>
                  <a:noFill/>
                </a:ln>
                <a:solidFill>
                  <a:schemeClr val="tx2"/>
                </a:solidFill>
                <a:effectLst/>
                <a:uLnTx/>
                <a:uFillTx/>
                <a:latin typeface="华文楷体" panose="02010600040101010101" pitchFamily="2" charset="-122"/>
                <a:ea typeface="华文楷体" panose="02010600040101010101" pitchFamily="2" charset="-122"/>
                <a:cs typeface="+mj-cs"/>
              </a:rPr>
              <a:t>第</a:t>
            </a:r>
            <a:r>
              <a:rPr kumimoji="0" lang="en-US" altLang="zh-CN" b="1" i="0" u="none" strike="noStrike" kern="1200" cap="small" spc="0" normalizeH="0" baseline="0" noProof="0" dirty="0" smtClean="0">
                <a:ln>
                  <a:noFill/>
                </a:ln>
                <a:solidFill>
                  <a:schemeClr val="tx2"/>
                </a:solidFill>
                <a:effectLst/>
                <a:uLnTx/>
                <a:uFillTx/>
                <a:latin typeface="华文楷体" panose="02010600040101010101" pitchFamily="2" charset="-122"/>
                <a:ea typeface="华文楷体" panose="02010600040101010101" pitchFamily="2" charset="-122"/>
                <a:cs typeface="+mj-cs"/>
              </a:rPr>
              <a:t>4</a:t>
            </a:r>
            <a:r>
              <a:rPr kumimoji="0" lang="zh-CN" altLang="en-US" b="1" i="0" u="none" strike="noStrike" kern="1200" cap="small" spc="0" normalizeH="0" baseline="0" noProof="0" dirty="0" smtClean="0">
                <a:ln>
                  <a:noFill/>
                </a:ln>
                <a:solidFill>
                  <a:schemeClr val="tx2"/>
                </a:solidFill>
                <a:effectLst/>
                <a:uLnTx/>
                <a:uFillTx/>
                <a:latin typeface="华文楷体" panose="02010600040101010101" pitchFamily="2" charset="-122"/>
                <a:ea typeface="华文楷体" panose="02010600040101010101" pitchFamily="2" charset="-122"/>
                <a:cs typeface="+mj-cs"/>
              </a:rPr>
              <a:t>章 串、数组和广义表</a:t>
            </a:r>
            <a:endParaRPr kumimoji="0" lang="zh-CN" altLang="en-US" b="1" i="0" u="none" strike="noStrike" kern="1200" cap="small" spc="0" normalizeH="0" baseline="0" noProof="0" dirty="0" smtClean="0">
              <a:ln>
                <a:noFill/>
              </a:ln>
              <a:solidFill>
                <a:schemeClr val="tx2"/>
              </a:solidFill>
              <a:effectLst/>
              <a:uLnTx/>
              <a:uFillTx/>
              <a:latin typeface="华文楷体" panose="02010600040101010101" pitchFamily="2" charset="-122"/>
              <a:ea typeface="华文楷体" panose="02010600040101010101" pitchFamily="2" charset="-122"/>
              <a:cs typeface="+mj-cs"/>
            </a:endParaRPr>
          </a:p>
        </p:txBody>
      </p:sp>
      <p:sp>
        <p:nvSpPr>
          <p:cNvPr id="3" name="内容占位符 2"/>
          <p:cNvSpPr>
            <a:spLocks noGrp="1"/>
          </p:cNvSpPr>
          <p:nvPr>
            <p:ph sz="quarter" idx="1"/>
          </p:nvPr>
        </p:nvSpPr>
        <p:spPr>
          <a:xfrm>
            <a:off x="1271464" y="1600200"/>
            <a:ext cx="9579416" cy="4873625"/>
          </a:xfrm>
        </p:spPr>
        <p:txBody>
          <a:bodyPr vert="horz" wrap="square" lIns="91440" tIns="45720" rIns="91440" bIns="45720" numCol="1" anchor="t" anchorCtr="0" compatLnSpc="1"/>
          <a:lstStyle/>
          <a:p>
            <a:pPr marL="0" marR="0" lvl="0" indent="0" algn="l" defTabSz="914400" rtl="0" eaLnBrk="1" fontAlgn="base" latinLnBrk="0" hangingPunct="1">
              <a:lnSpc>
                <a:spcPct val="120000"/>
              </a:lnSpc>
              <a:spcBef>
                <a:spcPts val="600"/>
              </a:spcBef>
              <a:spcAft>
                <a:spcPct val="0"/>
              </a:spcAft>
              <a:buClr>
                <a:schemeClr val="accent1"/>
              </a:buClr>
              <a:buSzPct val="70000"/>
              <a:buFont typeface="Wingdings" panose="05000000000000000000" pitchFamily="2" charset="2"/>
              <a:buNone/>
              <a:defRPr/>
            </a:pPr>
            <a:r>
              <a:rPr kumimoji="0" lang="zh-CN" altLang="zh-CN" sz="4000" b="1" i="0" u="none" strike="noStrike" kern="1200" cap="none" spc="0" normalizeH="0" baseline="0" noProof="0" dirty="0" smtClean="0">
                <a:ln>
                  <a:noFill/>
                </a:ln>
                <a:solidFill>
                  <a:schemeClr val="accent1"/>
                </a:solidFill>
                <a:effectLst/>
                <a:uLnTx/>
                <a:uFillTx/>
                <a:latin typeface="华文楷体" panose="02010600040101010101" pitchFamily="2" charset="-122"/>
                <a:ea typeface="华文楷体" panose="02010600040101010101" pitchFamily="2" charset="-122"/>
                <a:cs typeface="+mn-cs"/>
              </a:rPr>
              <a:t>教学目标</a:t>
            </a:r>
            <a:endParaRPr kumimoji="0" lang="zh-CN" altLang="zh-CN" sz="4000" b="1" i="0" u="none" strike="noStrike" kern="1200" cap="none" spc="0" normalizeH="0" baseline="0" noProof="0" dirty="0" smtClean="0">
              <a:ln>
                <a:noFill/>
              </a:ln>
              <a:solidFill>
                <a:schemeClr val="accent1"/>
              </a:solidFill>
              <a:effectLst/>
              <a:uLnTx/>
              <a:uFillTx/>
              <a:latin typeface="华文楷体" panose="02010600040101010101" pitchFamily="2" charset="-122"/>
              <a:ea typeface="华文楷体" panose="02010600040101010101" pitchFamily="2" charset="-122"/>
              <a:cs typeface="+mn-cs"/>
            </a:endParaRPr>
          </a:p>
          <a:p>
            <a:pPr marL="457200" indent="-457200" latinLnBrk="0">
              <a:lnSpc>
                <a:spcPct val="120000"/>
              </a:lnSpc>
              <a:spcBef>
                <a:spcPts val="0"/>
              </a:spcBef>
              <a:spcAft>
                <a:spcPts val="0"/>
              </a:spcAft>
              <a:buClrTx/>
              <a:buSzPct val="100000"/>
              <a:buAutoNum type="arabicPeriod"/>
            </a:pPr>
            <a:r>
              <a:rPr lang="zh-CN" altLang="en-US" sz="3200" b="1" dirty="0">
                <a:latin typeface="华文楷体" panose="02010600040101010101" pitchFamily="2" charset="-122"/>
                <a:ea typeface="华文楷体" panose="02010600040101010101" pitchFamily="2" charset="-122"/>
                <a:sym typeface="+mn-ea"/>
              </a:rPr>
              <a:t>了解串的存储方法，理解串</a:t>
            </a:r>
            <a:r>
              <a:rPr lang="zh-CN" altLang="en-US" sz="3200" b="1" dirty="0" smtClean="0">
                <a:latin typeface="华文楷体" panose="02010600040101010101" pitchFamily="2" charset="-122"/>
                <a:ea typeface="华文楷体" panose="02010600040101010101" pitchFamily="2" charset="-122"/>
                <a:sym typeface="+mn-ea"/>
              </a:rPr>
              <a:t>的模式匹配算法。</a:t>
            </a:r>
            <a:endParaRPr lang="zh-CN" altLang="en-US" sz="3200" b="1" dirty="0">
              <a:latin typeface="华文楷体" panose="02010600040101010101" pitchFamily="2" charset="-122"/>
              <a:ea typeface="华文楷体" panose="02010600040101010101" pitchFamily="2" charset="-122"/>
            </a:endParaRPr>
          </a:p>
          <a:p>
            <a:pPr marL="457200" indent="-457200" latinLnBrk="0">
              <a:lnSpc>
                <a:spcPct val="120000"/>
              </a:lnSpc>
              <a:spcBef>
                <a:spcPts val="0"/>
              </a:spcBef>
              <a:spcAft>
                <a:spcPts val="0"/>
              </a:spcAft>
              <a:buClrTx/>
              <a:buSzPct val="100000"/>
              <a:buAutoNum type="arabicPeriod"/>
            </a:pPr>
            <a:r>
              <a:rPr lang="zh-CN" altLang="zh-CN" sz="3200" b="1" dirty="0">
                <a:latin typeface="华文楷体" panose="02010600040101010101" pitchFamily="2" charset="-122"/>
                <a:ea typeface="华文楷体" panose="02010600040101010101" pitchFamily="2" charset="-122"/>
              </a:rPr>
              <a:t>明确数组和广义表这两种数据结构的特点，掌握</a:t>
            </a:r>
            <a:r>
              <a:rPr lang="zh-CN" altLang="zh-CN" sz="3200" b="1" dirty="0">
                <a:solidFill>
                  <a:srgbClr val="FF0000"/>
                </a:solidFill>
                <a:latin typeface="华文楷体" panose="02010600040101010101" pitchFamily="2" charset="-122"/>
                <a:ea typeface="华文楷体" panose="02010600040101010101" pitchFamily="2" charset="-122"/>
              </a:rPr>
              <a:t>数组地址计算方法</a:t>
            </a:r>
            <a:r>
              <a:rPr lang="zh-CN" altLang="zh-CN" sz="3200" b="1" dirty="0">
                <a:latin typeface="华文楷体" panose="02010600040101010101" pitchFamily="2" charset="-122"/>
                <a:ea typeface="华文楷体" panose="02010600040101010101" pitchFamily="2" charset="-122"/>
              </a:rPr>
              <a:t>，了解几种特殊矩阵的压缩存储方法</a:t>
            </a:r>
            <a:r>
              <a:rPr lang="zh-CN" altLang="zh-CN" sz="3200" b="1" dirty="0" smtClean="0">
                <a:latin typeface="华文楷体" panose="02010600040101010101" pitchFamily="2" charset="-122"/>
                <a:ea typeface="华文楷体" panose="02010600040101010101" pitchFamily="2" charset="-122"/>
              </a:rPr>
              <a:t>。</a:t>
            </a:r>
            <a:endParaRPr lang="zh-CN" altLang="en-US" sz="3200" b="1" dirty="0">
              <a:latin typeface="华文楷体" panose="02010600040101010101" pitchFamily="2" charset="-122"/>
              <a:ea typeface="华文楷体" panose="02010600040101010101" pitchFamily="2" charset="-122"/>
            </a:endParaRPr>
          </a:p>
          <a:p>
            <a:pPr marL="457200" indent="-457200" latinLnBrk="0">
              <a:lnSpc>
                <a:spcPct val="120000"/>
              </a:lnSpc>
              <a:spcBef>
                <a:spcPts val="0"/>
              </a:spcBef>
              <a:spcAft>
                <a:spcPts val="0"/>
              </a:spcAft>
              <a:buClrTx/>
              <a:buSzPct val="100000"/>
              <a:buAutoNum type="arabicPeriod"/>
            </a:pPr>
            <a:r>
              <a:rPr lang="zh-CN" altLang="zh-CN" sz="3200" b="1" dirty="0">
                <a:latin typeface="华文楷体" panose="02010600040101010101" pitchFamily="2" charset="-122"/>
                <a:ea typeface="华文楷体" panose="02010600040101010101" pitchFamily="2" charset="-122"/>
              </a:rPr>
              <a:t>掌握广义表的定义、性质及其</a:t>
            </a:r>
            <a:r>
              <a:rPr lang="zh-CN" altLang="zh-CN" sz="3200" b="1" dirty="0">
                <a:solidFill>
                  <a:srgbClr val="FF0000"/>
                </a:solidFill>
                <a:latin typeface="华文楷体" panose="02010600040101010101" pitchFamily="2" charset="-122"/>
                <a:ea typeface="华文楷体" panose="02010600040101010101" pitchFamily="2" charset="-122"/>
              </a:rPr>
              <a:t>GetHead和GetTail的操作</a:t>
            </a:r>
            <a:r>
              <a:rPr lang="zh-CN" altLang="zh-CN" sz="3200" b="1" dirty="0" smtClean="0">
                <a:latin typeface="华文楷体" panose="02010600040101010101" pitchFamily="2" charset="-122"/>
                <a:ea typeface="华文楷体" panose="02010600040101010101" pitchFamily="2" charset="-122"/>
              </a:rPr>
              <a:t>。</a:t>
            </a:r>
            <a:endParaRPr kumimoji="0" lang="zh-CN" altLang="en-US"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5"/>
          <p:cNvSpPr txBox="1"/>
          <p:nvPr/>
        </p:nvSpPr>
        <p:spPr>
          <a:xfrm>
            <a:off x="863600" y="312827"/>
            <a:ext cx="2674640" cy="561975"/>
          </a:xfrm>
          <a:prstGeom prst="rect">
            <a:avLst/>
          </a:prstGeom>
        </p:spPr>
        <p:txBody>
          <a:bodyPr anchor="b">
            <a:normAutofit fontScale="97500" lnSpcReduction="1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4.3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数组</a:t>
            </a: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  </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2"/>
          <p:cNvSpPr>
            <a:spLocks noChangeArrowheads="1"/>
          </p:cNvSpPr>
          <p:nvPr/>
        </p:nvSpPr>
        <p:spPr bwMode="auto">
          <a:xfrm>
            <a:off x="693420" y="1143000"/>
            <a:ext cx="10718165" cy="3139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50000"/>
              </a:lnSpc>
              <a:spcBef>
                <a:spcPct val="0"/>
              </a:spcBef>
              <a:spcAft>
                <a:spcPct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1</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定义</a:t>
            </a: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是由一组类型相同的数据元素构成的有限序列，每个元素称为数组元素，每个元素受</a:t>
            </a:r>
            <a:r>
              <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n</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n≥1</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）个线性关系的约束，每个元素在</a:t>
            </a:r>
            <a:r>
              <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n</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个线性关系中的序号称为该元素的下标，可以通过下标访问该数组元素。 </a:t>
            </a:r>
            <a:endPar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342900" marR="0" lvl="0" indent="-342900" algn="l" defTabSz="914400" rtl="0" eaLnBrk="0" fontAlgn="base" latinLnBrk="0" hangingPunct="0">
              <a:lnSpc>
                <a:spcPct val="150000"/>
              </a:lnSpc>
              <a:spcBef>
                <a:spcPct val="0"/>
              </a:spcBef>
              <a:spcAft>
                <a:spcPct val="0"/>
              </a:spcAft>
              <a:buClr>
                <a:srgbClr val="FF3300"/>
              </a:buClr>
              <a:buSzTx/>
              <a:buFont typeface="Wingdings" panose="05000000000000000000" pitchFamily="2" charset="2"/>
              <a:buChar char="Ø"/>
              <a:defRPr/>
            </a:pPr>
            <a:endParaRPr kumimoji="0" lang="zh-CN" altLang="en-US"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525318" name="文本框 525317"/>
          <p:cNvSpPr txBox="1"/>
          <p:nvPr/>
        </p:nvSpPr>
        <p:spPr>
          <a:xfrm>
            <a:off x="1687830" y="4550410"/>
            <a:ext cx="9417685" cy="491490"/>
          </a:xfrm>
          <a:prstGeom prst="rect">
            <a:avLst/>
          </a:prstGeom>
          <a:noFill/>
          <a:ln w="9525">
            <a:noFill/>
          </a:ln>
        </p:spPr>
        <p:txBody>
          <a:bodyPr wrap="square">
            <a:spAutoFit/>
          </a:bodyPr>
          <a:p>
            <a:pPr marL="457200" indent="-457200" algn="l">
              <a:buClr>
                <a:srgbClr val="FF0000"/>
              </a:buClr>
              <a:buFont typeface="Wingdings" panose="05000000000000000000" charset="0"/>
              <a:buChar char="ü"/>
            </a:pPr>
            <a:r>
              <a:rPr lang="zh-CN" altLang="en-US" sz="2600" b="1" dirty="0">
                <a:solidFill>
                  <a:schemeClr val="tx1"/>
                </a:solidFill>
                <a:latin typeface="Times New Roman" panose="02020603050405020304" pitchFamily="18" charset="0"/>
                <a:ea typeface="宋体" panose="02010600030101010101" pitchFamily="2" charset="-122"/>
              </a:rPr>
              <a:t>若数组只有一个下标，这样的数组称为</a:t>
            </a:r>
            <a:r>
              <a:rPr lang="zh-CN" altLang="en-US" sz="2600" b="1" dirty="0">
                <a:solidFill>
                  <a:srgbClr val="FF0000"/>
                </a:solidFill>
                <a:latin typeface="Times New Roman" panose="02020603050405020304" pitchFamily="18" charset="0"/>
                <a:ea typeface="宋体" panose="02010600030101010101" pitchFamily="2" charset="-122"/>
              </a:rPr>
              <a:t>“一维数组” 。</a:t>
            </a:r>
            <a:endParaRPr lang="zh-CN" altLang="en-US" sz="2600" b="1" dirty="0">
              <a:solidFill>
                <a:srgbClr val="FF0000"/>
              </a:solidFill>
              <a:latin typeface="Times New Roman" panose="02020603050405020304" pitchFamily="18" charset="0"/>
              <a:ea typeface="宋体" panose="02010600030101010101" pitchFamily="2" charset="-122"/>
            </a:endParaRPr>
          </a:p>
        </p:txBody>
      </p:sp>
      <p:sp>
        <p:nvSpPr>
          <p:cNvPr id="525320" name="文本框 525319"/>
          <p:cNvSpPr txBox="1"/>
          <p:nvPr/>
        </p:nvSpPr>
        <p:spPr>
          <a:xfrm>
            <a:off x="3632518" y="5424170"/>
            <a:ext cx="3311525" cy="491490"/>
          </a:xfrm>
          <a:prstGeom prst="rect">
            <a:avLst/>
          </a:prstGeom>
          <a:gradFill rotWithShape="1">
            <a:gsLst>
              <a:gs pos="0">
                <a:srgbClr val="CCECFF"/>
              </a:gs>
              <a:gs pos="50000">
                <a:schemeClr val="bg1"/>
              </a:gs>
              <a:gs pos="100000">
                <a:srgbClr val="CCECFF"/>
              </a:gs>
            </a:gsLst>
            <a:lin ang="0" scaled="1"/>
            <a:tileRect/>
          </a:gradFill>
          <a:ln w="9525">
            <a:noFill/>
          </a:ln>
        </p:spPr>
        <p:txBody>
          <a:bodyPr>
            <a:spAutoFit/>
          </a:bodyPr>
          <a:p>
            <a:pPr algn="ctr">
              <a:buFont typeface="Wingdings" panose="05000000000000000000" charset="0"/>
            </a:pPr>
            <a:r>
              <a:rPr lang="en-US" altLang="zh-CN" sz="2600" b="1">
                <a:latin typeface="Times New Roman" panose="02020603050405020304" pitchFamily="18" charset="0"/>
                <a:ea typeface="宋体" panose="02010600030101010101" pitchFamily="2" charset="-122"/>
              </a:rPr>
              <a:t>[a</a:t>
            </a:r>
            <a:r>
              <a:rPr lang="en-US" altLang="zh-CN" sz="2600" b="1" baseline="-25000">
                <a:latin typeface="Times New Roman" panose="02020603050405020304" pitchFamily="18" charset="0"/>
                <a:ea typeface="宋体" panose="02010600030101010101" pitchFamily="2" charset="-122"/>
              </a:rPr>
              <a:t>1</a:t>
            </a:r>
            <a:r>
              <a:rPr lang="en-US" altLang="zh-CN" sz="2600" b="1">
                <a:latin typeface="Times New Roman" panose="02020603050405020304" pitchFamily="18" charset="0"/>
                <a:ea typeface="宋体" panose="02010600030101010101" pitchFamily="2" charset="-122"/>
              </a:rPr>
              <a:t>  a</a:t>
            </a:r>
            <a:r>
              <a:rPr lang="en-US" altLang="zh-CN" sz="2600" b="1" baseline="-25000">
                <a:latin typeface="Times New Roman" panose="02020603050405020304" pitchFamily="18" charset="0"/>
                <a:ea typeface="宋体" panose="02010600030101010101" pitchFamily="2" charset="-122"/>
              </a:rPr>
              <a:t>2</a:t>
            </a:r>
            <a:r>
              <a:rPr lang="en-US" altLang="zh-CN" sz="2600" b="1">
                <a:latin typeface="Times New Roman" panose="02020603050405020304" pitchFamily="18" charset="0"/>
                <a:ea typeface="宋体" panose="02010600030101010101" pitchFamily="2" charset="-122"/>
              </a:rPr>
              <a:t>   a</a:t>
            </a:r>
            <a:r>
              <a:rPr lang="en-US" altLang="zh-CN" sz="2600" b="1" baseline="-25000">
                <a:latin typeface="Times New Roman" panose="02020603050405020304" pitchFamily="18" charset="0"/>
                <a:ea typeface="宋体" panose="02010600030101010101" pitchFamily="2" charset="-122"/>
              </a:rPr>
              <a:t>3 </a:t>
            </a:r>
            <a:r>
              <a:rPr lang="en-US" altLang="zh-CN" sz="2600" b="1">
                <a:latin typeface="Times New Roman" panose="02020603050405020304" pitchFamily="18" charset="0"/>
                <a:ea typeface="宋体" panose="02010600030101010101" pitchFamily="2" charset="-122"/>
              </a:rPr>
              <a:t>  … a</a:t>
            </a:r>
            <a:r>
              <a:rPr lang="en-US" altLang="zh-CN" sz="2600" b="1" baseline="-25000">
                <a:latin typeface="Times New Roman" panose="02020603050405020304" pitchFamily="18" charset="0"/>
                <a:ea typeface="宋体" panose="02010600030101010101" pitchFamily="2" charset="-122"/>
              </a:rPr>
              <a:t>n</a:t>
            </a:r>
            <a:r>
              <a:rPr lang="en-US" altLang="zh-CN" sz="2600" b="1">
                <a:latin typeface="Times New Roman" panose="02020603050405020304" pitchFamily="18" charset="0"/>
                <a:ea typeface="宋体" panose="02010600030101010101" pitchFamily="2" charset="-122"/>
              </a:rPr>
              <a:t> ]</a:t>
            </a:r>
            <a:endParaRPr lang="en-US" altLang="zh-CN" sz="2600" b="1" baseline="-2500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25318"/>
                                        </p:tgtEl>
                                        <p:attrNameLst>
                                          <p:attrName>style.visibility</p:attrName>
                                        </p:attrNameLst>
                                      </p:cBhvr>
                                      <p:to>
                                        <p:strVal val="visible"/>
                                      </p:to>
                                    </p:set>
                                    <p:animEffect transition="in" filter="strips(downRight)">
                                      <p:cBhvr>
                                        <p:cTn id="7" dur="500"/>
                                        <p:tgtEl>
                                          <p:spTgt spid="525318"/>
                                        </p:tgtEl>
                                      </p:cBhvr>
                                    </p:animEffect>
                                  </p:child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525320"/>
                                        </p:tgtEl>
                                        <p:attrNameLst>
                                          <p:attrName>style.visibility</p:attrName>
                                        </p:attrNameLst>
                                      </p:cBhvr>
                                      <p:to>
                                        <p:strVal val="visible"/>
                                      </p:to>
                                    </p:set>
                                    <p:animEffect transition="in" filter="strips(downRight)">
                                      <p:cBhvr>
                                        <p:cTn id="11" dur="500"/>
                                        <p:tgtEl>
                                          <p:spTgt spid="525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8" grpId="0"/>
      <p:bldP spid="525320"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5"/>
          <p:cNvSpPr txBox="1"/>
          <p:nvPr/>
        </p:nvSpPr>
        <p:spPr>
          <a:xfrm>
            <a:off x="863600" y="312827"/>
            <a:ext cx="2674640" cy="561975"/>
          </a:xfrm>
          <a:prstGeom prst="rect">
            <a:avLst/>
          </a:prstGeom>
        </p:spPr>
        <p:txBody>
          <a:bodyPr anchor="b">
            <a:normAutofit fontScale="97500" lnSpcReduction="1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4.3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数组</a:t>
            </a: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  </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525329" name="文本框 525328"/>
          <p:cNvSpPr txBox="1"/>
          <p:nvPr/>
        </p:nvSpPr>
        <p:spPr>
          <a:xfrm>
            <a:off x="1266190" y="1120775"/>
            <a:ext cx="9129395" cy="1291590"/>
          </a:xfrm>
          <a:prstGeom prst="rect">
            <a:avLst/>
          </a:prstGeom>
          <a:noFill/>
          <a:ln w="9525">
            <a:noFill/>
          </a:ln>
        </p:spPr>
        <p:txBody>
          <a:bodyPr wrap="square">
            <a:spAutoFit/>
          </a:bodyPr>
          <a:p>
            <a:pPr marL="457200" indent="-457200" algn="l">
              <a:lnSpc>
                <a:spcPct val="150000"/>
              </a:lnSpc>
              <a:buClr>
                <a:srgbClr val="FF0000"/>
              </a:buClr>
              <a:buFont typeface="Wingdings" panose="05000000000000000000" charset="0"/>
              <a:buChar char="ü"/>
            </a:pPr>
            <a:r>
              <a:rPr lang="zh-CN" altLang="en-US" sz="2600" b="1" dirty="0">
                <a:solidFill>
                  <a:schemeClr val="tx1"/>
                </a:solidFill>
                <a:latin typeface="Times New Roman" panose="02020603050405020304" pitchFamily="18" charset="0"/>
                <a:ea typeface="宋体" panose="02010600030101010101" pitchFamily="2" charset="-122"/>
              </a:rPr>
              <a:t>当数组的每个数据元素含有两个下标时，称该数组为</a:t>
            </a:r>
            <a:r>
              <a:rPr lang="zh-CN" altLang="en-US" sz="2600" b="1" dirty="0">
                <a:solidFill>
                  <a:srgbClr val="FF0000"/>
                </a:solidFill>
                <a:latin typeface="Times New Roman" panose="02020603050405020304" pitchFamily="18" charset="0"/>
                <a:ea typeface="宋体" panose="02010600030101010101" pitchFamily="2" charset="-122"/>
              </a:rPr>
              <a:t>“二维数组”</a:t>
            </a:r>
            <a:r>
              <a:rPr lang="zh-CN" altLang="en-US" sz="2600" b="1" dirty="0">
                <a:solidFill>
                  <a:schemeClr val="tx2"/>
                </a:solidFill>
                <a:latin typeface="Times New Roman" panose="02020603050405020304" pitchFamily="18" charset="0"/>
                <a:ea typeface="宋体" panose="02010600030101010101" pitchFamily="2" charset="-122"/>
              </a:rPr>
              <a:t> </a:t>
            </a:r>
            <a:r>
              <a:rPr lang="zh-CN" altLang="en-US" sz="2600" b="1" dirty="0">
                <a:solidFill>
                  <a:srgbClr val="FF0000"/>
                </a:solidFill>
                <a:latin typeface="Times New Roman" panose="02020603050405020304" pitchFamily="18" charset="0"/>
                <a:ea typeface="宋体" panose="02010600030101010101" pitchFamily="2" charset="-122"/>
              </a:rPr>
              <a:t>。</a:t>
            </a:r>
            <a:endParaRPr lang="zh-CN" altLang="en-US" sz="2600" b="1" dirty="0">
              <a:solidFill>
                <a:srgbClr val="FF0000"/>
              </a:solidFill>
              <a:latin typeface="Times New Roman" panose="02020603050405020304" pitchFamily="18" charset="0"/>
              <a:ea typeface="宋体" panose="02010600030101010101" pitchFamily="2" charset="-122"/>
            </a:endParaRPr>
          </a:p>
        </p:txBody>
      </p:sp>
      <p:sp>
        <p:nvSpPr>
          <p:cNvPr id="710661" name="矩形 710660"/>
          <p:cNvSpPr/>
          <p:nvPr/>
        </p:nvSpPr>
        <p:spPr>
          <a:xfrm>
            <a:off x="7664133" y="2777173"/>
            <a:ext cx="2771775" cy="1946275"/>
          </a:xfrm>
          <a:prstGeom prst="rect">
            <a:avLst/>
          </a:prstGeom>
          <a:gradFill rotWithShape="1">
            <a:gsLst>
              <a:gs pos="0">
                <a:srgbClr val="FFCCFF">
                  <a:alpha val="73000"/>
                </a:srgbClr>
              </a:gs>
              <a:gs pos="50000">
                <a:schemeClr val="bg1"/>
              </a:gs>
              <a:gs pos="100000">
                <a:srgbClr val="FFCCFF">
                  <a:alpha val="73000"/>
                </a:srgbClr>
              </a:gs>
            </a:gsLst>
            <a:lin ang="0" scaled="1"/>
            <a:tileRect/>
          </a:gradFill>
          <a:ln w="9525">
            <a:noFill/>
          </a:ln>
        </p:spPr>
        <p:txBody>
          <a:bodyPr/>
          <a:p>
            <a:endParaRPr lang="zh-CN" altLang="en-US" b="1"/>
          </a:p>
        </p:txBody>
      </p:sp>
      <p:sp>
        <p:nvSpPr>
          <p:cNvPr id="710662" name="矩形 710661"/>
          <p:cNvSpPr/>
          <p:nvPr/>
        </p:nvSpPr>
        <p:spPr>
          <a:xfrm>
            <a:off x="4566920" y="2778760"/>
            <a:ext cx="2881313" cy="1943100"/>
          </a:xfrm>
          <a:prstGeom prst="rect">
            <a:avLst/>
          </a:prstGeom>
          <a:gradFill rotWithShape="1">
            <a:gsLst>
              <a:gs pos="0">
                <a:srgbClr val="CCFFCC">
                  <a:alpha val="73000"/>
                </a:srgbClr>
              </a:gs>
              <a:gs pos="50000">
                <a:schemeClr val="bg1"/>
              </a:gs>
              <a:gs pos="100000">
                <a:srgbClr val="CCFFCC">
                  <a:alpha val="73000"/>
                </a:srgbClr>
              </a:gs>
            </a:gsLst>
            <a:lin ang="0" scaled="1"/>
            <a:tileRect/>
          </a:gradFill>
          <a:ln w="9525">
            <a:noFill/>
          </a:ln>
        </p:spPr>
        <p:txBody>
          <a:bodyPr/>
          <a:p>
            <a:endParaRPr lang="zh-CN" altLang="en-US" b="1"/>
          </a:p>
        </p:txBody>
      </p:sp>
      <p:sp>
        <p:nvSpPr>
          <p:cNvPr id="710663" name="矩形 710662"/>
          <p:cNvSpPr/>
          <p:nvPr/>
        </p:nvSpPr>
        <p:spPr>
          <a:xfrm>
            <a:off x="1542733" y="2777173"/>
            <a:ext cx="2808287" cy="1944687"/>
          </a:xfrm>
          <a:prstGeom prst="rect">
            <a:avLst/>
          </a:prstGeom>
          <a:gradFill rotWithShape="1">
            <a:gsLst>
              <a:gs pos="0">
                <a:srgbClr val="99CCFF">
                  <a:alpha val="73000"/>
                </a:srgbClr>
              </a:gs>
              <a:gs pos="50000">
                <a:schemeClr val="bg1"/>
              </a:gs>
              <a:gs pos="100000">
                <a:srgbClr val="99CCFF">
                  <a:alpha val="73000"/>
                </a:srgbClr>
              </a:gs>
            </a:gsLst>
            <a:lin ang="0" scaled="1"/>
            <a:tileRect/>
          </a:gradFill>
          <a:ln w="9525">
            <a:noFill/>
          </a:ln>
        </p:spPr>
        <p:txBody>
          <a:bodyPr/>
          <a:p>
            <a:endParaRPr lang="zh-CN" altLang="en-US" b="1"/>
          </a:p>
        </p:txBody>
      </p:sp>
      <p:graphicFrame>
        <p:nvGraphicFramePr>
          <p:cNvPr id="710665" name="对象 710664"/>
          <p:cNvGraphicFramePr/>
          <p:nvPr/>
        </p:nvGraphicFramePr>
        <p:xfrm>
          <a:off x="1363345" y="2777173"/>
          <a:ext cx="2951163" cy="1944687"/>
        </p:xfrm>
        <a:graphic>
          <a:graphicData uri="http://schemas.openxmlformats.org/presentationml/2006/ole">
            <mc:AlternateContent xmlns:mc="http://schemas.openxmlformats.org/markup-compatibility/2006">
              <mc:Choice xmlns:v="urn:schemas-microsoft-com:vml" Requires="v">
                <p:oleObj spid="_x0000_s3076" name="" r:id="rId1" imgW="1648460" imgH="1207770" progId="Visio.Drawing.11">
                  <p:embed/>
                </p:oleObj>
              </mc:Choice>
              <mc:Fallback>
                <p:oleObj name="" r:id="rId1" imgW="1648460" imgH="1207770" progId="Visio.Drawing.11">
                  <p:embed/>
                  <p:pic>
                    <p:nvPicPr>
                      <p:cNvPr id="0" name="图片 3075"/>
                      <p:cNvPicPr/>
                      <p:nvPr/>
                    </p:nvPicPr>
                    <p:blipFill>
                      <a:blip r:embed="rId2"/>
                      <a:stretch>
                        <a:fillRect/>
                      </a:stretch>
                    </p:blipFill>
                    <p:spPr>
                      <a:xfrm>
                        <a:off x="1363345" y="2777173"/>
                        <a:ext cx="2951163" cy="1944687"/>
                      </a:xfrm>
                      <a:prstGeom prst="rect">
                        <a:avLst/>
                      </a:prstGeom>
                      <a:noFill/>
                      <a:ln w="38100">
                        <a:noFill/>
                        <a:miter/>
                      </a:ln>
                    </p:spPr>
                  </p:pic>
                </p:oleObj>
              </mc:Fallback>
            </mc:AlternateContent>
          </a:graphicData>
        </a:graphic>
      </p:graphicFrame>
      <p:graphicFrame>
        <p:nvGraphicFramePr>
          <p:cNvPr id="710667" name="对象 710666"/>
          <p:cNvGraphicFramePr/>
          <p:nvPr/>
        </p:nvGraphicFramePr>
        <p:xfrm>
          <a:off x="4495483" y="2777173"/>
          <a:ext cx="2881312" cy="2089150"/>
        </p:xfrm>
        <a:graphic>
          <a:graphicData uri="http://schemas.openxmlformats.org/presentationml/2006/ole">
            <mc:AlternateContent xmlns:mc="http://schemas.openxmlformats.org/markup-compatibility/2006">
              <mc:Choice xmlns:v="urn:schemas-microsoft-com:vml" Requires="v">
                <p:oleObj spid="_x0000_s3077" name="" r:id="rId3" imgW="1772285" imgH="1207770" progId="Visio.Drawing.11">
                  <p:embed/>
                </p:oleObj>
              </mc:Choice>
              <mc:Fallback>
                <p:oleObj name="" r:id="rId3" imgW="1772285" imgH="1207770" progId="Visio.Drawing.11">
                  <p:embed/>
                  <p:pic>
                    <p:nvPicPr>
                      <p:cNvPr id="0" name="图片 3076"/>
                      <p:cNvPicPr/>
                      <p:nvPr/>
                    </p:nvPicPr>
                    <p:blipFill>
                      <a:blip r:embed="rId4"/>
                      <a:stretch>
                        <a:fillRect/>
                      </a:stretch>
                    </p:blipFill>
                    <p:spPr>
                      <a:xfrm>
                        <a:off x="4495483" y="2777173"/>
                        <a:ext cx="2881312" cy="2089150"/>
                      </a:xfrm>
                      <a:prstGeom prst="rect">
                        <a:avLst/>
                      </a:prstGeom>
                      <a:noFill/>
                      <a:ln w="38100">
                        <a:noFill/>
                        <a:miter/>
                      </a:ln>
                    </p:spPr>
                  </p:pic>
                </p:oleObj>
              </mc:Fallback>
            </mc:AlternateContent>
          </a:graphicData>
        </a:graphic>
      </p:graphicFrame>
      <p:graphicFrame>
        <p:nvGraphicFramePr>
          <p:cNvPr id="710668" name="对象 710667"/>
          <p:cNvGraphicFramePr/>
          <p:nvPr/>
        </p:nvGraphicFramePr>
        <p:xfrm>
          <a:off x="7664133" y="2851785"/>
          <a:ext cx="2627312" cy="1943100"/>
        </p:xfrm>
        <a:graphic>
          <a:graphicData uri="http://schemas.openxmlformats.org/presentationml/2006/ole">
            <mc:AlternateContent xmlns:mc="http://schemas.openxmlformats.org/markup-compatibility/2006">
              <mc:Choice xmlns:v="urn:schemas-microsoft-com:vml" Requires="v">
                <p:oleObj spid="_x0000_s3078" name="" r:id="rId5" imgW="1840230" imgH="1207770" progId="Visio.Drawing.11">
                  <p:embed/>
                </p:oleObj>
              </mc:Choice>
              <mc:Fallback>
                <p:oleObj name="" r:id="rId5" imgW="1840230" imgH="1207770" progId="Visio.Drawing.11">
                  <p:embed/>
                  <p:pic>
                    <p:nvPicPr>
                      <p:cNvPr id="0" name="图片 3077"/>
                      <p:cNvPicPr/>
                      <p:nvPr/>
                    </p:nvPicPr>
                    <p:blipFill>
                      <a:blip r:embed="rId6"/>
                      <a:stretch>
                        <a:fillRect/>
                      </a:stretch>
                    </p:blipFill>
                    <p:spPr>
                      <a:xfrm>
                        <a:off x="7664133" y="2851785"/>
                        <a:ext cx="2627312" cy="1943100"/>
                      </a:xfrm>
                      <a:prstGeom prst="rect">
                        <a:avLst/>
                      </a:prstGeom>
                      <a:noFill/>
                      <a:ln w="38100">
                        <a:noFill/>
                        <a:miter/>
                      </a:ln>
                    </p:spPr>
                  </p:pic>
                </p:oleObj>
              </mc:Fallback>
            </mc:AlternateContent>
          </a:graphicData>
        </a:graphic>
      </p:graphicFrame>
      <p:sp>
        <p:nvSpPr>
          <p:cNvPr id="710669" name="文本框 710668"/>
          <p:cNvSpPr txBox="1"/>
          <p:nvPr/>
        </p:nvSpPr>
        <p:spPr>
          <a:xfrm>
            <a:off x="1543685" y="5226685"/>
            <a:ext cx="9183370" cy="1291590"/>
          </a:xfrm>
          <a:prstGeom prst="rect">
            <a:avLst/>
          </a:prstGeom>
          <a:noFill/>
          <a:ln w="9525">
            <a:noFill/>
          </a:ln>
        </p:spPr>
        <p:txBody>
          <a:bodyPr wrap="square">
            <a:spAutoFit/>
          </a:bodyPr>
          <a:p>
            <a:pPr algn="l">
              <a:lnSpc>
                <a:spcPct val="150000"/>
              </a:lnSpc>
              <a:buClr>
                <a:srgbClr val="FF0000"/>
              </a:buClr>
              <a:buFont typeface="Wingdings" panose="05000000000000000000" pitchFamily="2" charset="2"/>
            </a:pPr>
            <a:r>
              <a:rPr lang="en-US" altLang="zh-CN" sz="2600" b="1" dirty="0">
                <a:solidFill>
                  <a:srgbClr val="0000FF"/>
                </a:solidFill>
                <a:latin typeface="Times New Roman" panose="02020603050405020304" pitchFamily="18" charset="0"/>
                <a:ea typeface="宋体" panose="02010600030101010101" pitchFamily="2" charset="-122"/>
              </a:rPr>
              <a:t>         </a:t>
            </a:r>
            <a:r>
              <a:rPr lang="zh-CN" altLang="en-US" sz="2600" b="1" dirty="0">
                <a:solidFill>
                  <a:srgbClr val="0000FF"/>
                </a:solidFill>
                <a:latin typeface="Times New Roman" panose="02020603050405020304" pitchFamily="18" charset="0"/>
                <a:ea typeface="宋体" panose="02010600030101010101" pitchFamily="2" charset="-122"/>
              </a:rPr>
              <a:t>一个二维数组可以看成是每个数据元素是相同类型的一维数组的一维数组。 </a:t>
            </a:r>
            <a:endParaRPr lang="zh-CN" altLang="en-US" sz="2600" b="1" dirty="0">
              <a:solidFill>
                <a:srgbClr val="0000FF"/>
              </a:solidFill>
              <a:latin typeface="Times New Roman" panose="02020603050405020304" pitchFamily="18" charset="0"/>
              <a:ea typeface="宋体" panose="02010600030101010101" pitchFamily="2" charset="-122"/>
            </a:endParaRPr>
          </a:p>
        </p:txBody>
      </p:sp>
      <p:sp>
        <p:nvSpPr>
          <p:cNvPr id="4" name="灯片编号占位符 3"/>
          <p:cNvSpPr/>
          <p:nvPr>
            <p:ph type="sldNum" sz="quarter" idx="12"/>
          </p:nvPr>
        </p:nvSpPr>
        <p:spPr>
          <a:xfrm>
            <a:off x="12202795" y="6595110"/>
            <a:ext cx="812800" cy="520700"/>
          </a:xfrm>
        </p:spPr>
        <p:txBody>
          <a:bodyPr/>
          <a:p>
            <a:pPr lvl="0"/>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5"/>
          <p:cNvSpPr txBox="1"/>
          <p:nvPr/>
        </p:nvSpPr>
        <p:spPr>
          <a:xfrm>
            <a:off x="863600" y="312827"/>
            <a:ext cx="2674640" cy="561975"/>
          </a:xfrm>
          <a:prstGeom prst="rect">
            <a:avLst/>
          </a:prstGeom>
        </p:spPr>
        <p:txBody>
          <a:bodyPr anchor="b">
            <a:normAutofit fontScale="97500" lnSpcReduction="1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4.3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数组</a:t>
            </a: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  </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526367" name="矩形 526366"/>
          <p:cNvSpPr/>
          <p:nvPr/>
        </p:nvSpPr>
        <p:spPr>
          <a:xfrm>
            <a:off x="1507808" y="2265998"/>
            <a:ext cx="4068762" cy="3168650"/>
          </a:xfrm>
          <a:prstGeom prst="rect">
            <a:avLst/>
          </a:prstGeom>
          <a:solidFill>
            <a:srgbClr val="F6EC81"/>
          </a:solidFill>
          <a:ln w="9525">
            <a:noFill/>
          </a:ln>
        </p:spPr>
        <p:txBody>
          <a:bodyPr/>
          <a:p>
            <a:endParaRPr lang="zh-CN" altLang="en-US" sz="2600" b="1"/>
          </a:p>
        </p:txBody>
      </p:sp>
      <p:sp>
        <p:nvSpPr>
          <p:cNvPr id="526339" name="文本框 526338"/>
          <p:cNvSpPr txBox="1"/>
          <p:nvPr/>
        </p:nvSpPr>
        <p:spPr>
          <a:xfrm>
            <a:off x="5786755" y="169545"/>
            <a:ext cx="5051425" cy="6522085"/>
          </a:xfrm>
          <a:prstGeom prst="rect">
            <a:avLst/>
          </a:prstGeom>
          <a:noFill/>
          <a:ln w="9525">
            <a:noFill/>
          </a:ln>
        </p:spPr>
        <p:txBody>
          <a:bodyPr wrap="square">
            <a:spAutoFit/>
          </a:bodyPr>
          <a:p>
            <a:pPr marL="457200" indent="-457200" algn="l">
              <a:lnSpc>
                <a:spcPct val="150000"/>
              </a:lnSpc>
              <a:spcBef>
                <a:spcPct val="10000"/>
              </a:spcBef>
              <a:spcAft>
                <a:spcPct val="25000"/>
              </a:spcAft>
              <a:buClr>
                <a:srgbClr val="FF0000"/>
              </a:buClr>
              <a:buFont typeface="Wingdings" panose="05000000000000000000" charset="0"/>
              <a:buChar char="ü"/>
            </a:pPr>
            <a:r>
              <a:rPr lang="zh-CN" altLang="en-US" sz="2600" b="1" dirty="0">
                <a:sym typeface="+mn-ea"/>
              </a:rPr>
              <a:t>数据元素</a:t>
            </a:r>
            <a:r>
              <a:rPr lang="zh-CN" altLang="en-US" sz="2600" b="1" dirty="0">
                <a:solidFill>
                  <a:srgbClr val="FF0000"/>
                </a:solidFill>
                <a:sym typeface="+mn-ea"/>
              </a:rPr>
              <a:t>本身可以具有某种结构。</a:t>
            </a:r>
            <a:endParaRPr lang="zh-CN" altLang="en-US" sz="2600" b="1" dirty="0">
              <a:solidFill>
                <a:srgbClr val="FF0000"/>
              </a:solidFill>
              <a:latin typeface="Times New Roman" panose="02020603050405020304" pitchFamily="18" charset="0"/>
              <a:ea typeface="宋体" panose="02010600030101010101" pitchFamily="2" charset="-122"/>
            </a:endParaRPr>
          </a:p>
          <a:p>
            <a:pPr marL="457200" indent="-457200" algn="l">
              <a:lnSpc>
                <a:spcPct val="150000"/>
              </a:lnSpc>
              <a:spcBef>
                <a:spcPct val="10000"/>
              </a:spcBef>
              <a:spcAft>
                <a:spcPct val="25000"/>
              </a:spcAft>
              <a:buClr>
                <a:srgbClr val="FF0000"/>
              </a:buClr>
              <a:buFont typeface="Wingdings" panose="05000000000000000000" charset="0"/>
              <a:buChar char="ü"/>
            </a:pPr>
            <a:r>
              <a:rPr lang="zh-CN" altLang="en-US" sz="2600" b="1" dirty="0">
                <a:solidFill>
                  <a:schemeClr val="tx1"/>
                </a:solidFill>
                <a:latin typeface="Times New Roman" panose="02020603050405020304" pitchFamily="18" charset="0"/>
                <a:ea typeface="宋体" panose="02010600030101010101" pitchFamily="2" charset="-122"/>
              </a:rPr>
              <a:t>数据元素</a:t>
            </a:r>
            <a:r>
              <a:rPr lang="zh-CN" altLang="en-US" sz="2600" b="1" dirty="0">
                <a:solidFill>
                  <a:srgbClr val="FF0000"/>
                </a:solidFill>
                <a:latin typeface="Times New Roman" panose="02020603050405020304" pitchFamily="18" charset="0"/>
                <a:ea typeface="宋体" panose="02010600030101010101" pitchFamily="2" charset="-122"/>
              </a:rPr>
              <a:t>具有相同的类型。</a:t>
            </a:r>
            <a:endParaRPr lang="zh-CN" altLang="en-US" sz="2600" b="1" dirty="0">
              <a:solidFill>
                <a:srgbClr val="FF0000"/>
              </a:solidFill>
              <a:latin typeface="Times New Roman" panose="02020603050405020304" pitchFamily="18" charset="0"/>
              <a:ea typeface="宋体" panose="02010600030101010101" pitchFamily="2" charset="-122"/>
            </a:endParaRPr>
          </a:p>
          <a:p>
            <a:pPr marL="457200" indent="-457200" algn="l">
              <a:lnSpc>
                <a:spcPct val="150000"/>
              </a:lnSpc>
              <a:spcBef>
                <a:spcPct val="10000"/>
              </a:spcBef>
              <a:spcAft>
                <a:spcPct val="25000"/>
              </a:spcAft>
              <a:buClr>
                <a:srgbClr val="FF0000"/>
              </a:buClr>
              <a:buFont typeface="Wingdings" panose="05000000000000000000" charset="0"/>
              <a:buChar char="ü"/>
            </a:pPr>
            <a:r>
              <a:rPr lang="zh-CN" altLang="en-US" sz="2600" b="1" dirty="0">
                <a:latin typeface="Times New Roman" panose="02020603050405020304" pitchFamily="18" charset="0"/>
                <a:sym typeface="+mn-ea"/>
              </a:rPr>
              <a:t>每个数据元素都和一组惟一的下标值对应，因此，数组是一种</a:t>
            </a:r>
            <a:r>
              <a:rPr lang="zh-CN" altLang="en-US" sz="2600" b="1" dirty="0">
                <a:solidFill>
                  <a:srgbClr val="FF0000"/>
                </a:solidFill>
                <a:latin typeface="Times New Roman" panose="02020603050405020304" pitchFamily="18" charset="0"/>
                <a:sym typeface="+mn-ea"/>
              </a:rPr>
              <a:t>随机存储结构。</a:t>
            </a:r>
            <a:endParaRPr lang="zh-CN" altLang="en-US" sz="2600" b="1" dirty="0">
              <a:solidFill>
                <a:srgbClr val="FF0000"/>
              </a:solidFill>
              <a:latin typeface="Times New Roman" panose="02020603050405020304" pitchFamily="18" charset="0"/>
              <a:sym typeface="+mn-ea"/>
            </a:endParaRPr>
          </a:p>
          <a:p>
            <a:pPr marL="457200" indent="-457200" algn="l">
              <a:lnSpc>
                <a:spcPct val="150000"/>
              </a:lnSpc>
              <a:spcBef>
                <a:spcPct val="10000"/>
              </a:spcBef>
              <a:spcAft>
                <a:spcPct val="25000"/>
              </a:spcAft>
              <a:buClr>
                <a:srgbClr val="FF0000"/>
              </a:buClr>
              <a:buFont typeface="Wingdings" panose="05000000000000000000" charset="0"/>
              <a:buChar char="ü"/>
            </a:pPr>
            <a:r>
              <a:rPr lang="zh-CN" altLang="en-US" sz="2600" b="1" dirty="0">
                <a:solidFill>
                  <a:srgbClr val="FF0000"/>
                </a:solidFill>
                <a:latin typeface="Times New Roman" panose="02020603050405020304" pitchFamily="18" charset="0"/>
                <a:sym typeface="+mn-ea"/>
              </a:rPr>
              <a:t>数据元素数目固定。</a:t>
            </a:r>
            <a:r>
              <a:rPr lang="zh-CN" altLang="en-US" sz="2600" b="1" dirty="0">
                <a:solidFill>
                  <a:schemeClr val="tx1"/>
                </a:solidFill>
                <a:latin typeface="Times New Roman" panose="02020603050405020304" pitchFamily="18" charset="0"/>
                <a:sym typeface="+mn-ea"/>
              </a:rPr>
              <a:t>一旦被定义，数组的维数和维界就不能再改变，只能对数组元素进行存取和修改元素的值。</a:t>
            </a:r>
            <a:endParaRPr lang="zh-CN" altLang="en-US" sz="2600" b="1" dirty="0">
              <a:solidFill>
                <a:srgbClr val="FF0000"/>
              </a:solidFill>
              <a:latin typeface="Times New Roman" panose="02020603050405020304" pitchFamily="18" charset="0"/>
              <a:ea typeface="宋体" panose="02010600030101010101" pitchFamily="2" charset="-122"/>
            </a:endParaRPr>
          </a:p>
        </p:txBody>
      </p:sp>
      <p:grpSp>
        <p:nvGrpSpPr>
          <p:cNvPr id="9" name="组合 8"/>
          <p:cNvGrpSpPr/>
          <p:nvPr/>
        </p:nvGrpSpPr>
        <p:grpSpPr>
          <a:xfrm>
            <a:off x="774700" y="2364653"/>
            <a:ext cx="6408738" cy="2945217"/>
            <a:chOff x="220" y="1644"/>
            <a:chExt cx="10093" cy="4638"/>
          </a:xfrm>
        </p:grpSpPr>
        <p:grpSp>
          <p:nvGrpSpPr>
            <p:cNvPr id="5" name="组合 4"/>
            <p:cNvGrpSpPr/>
            <p:nvPr/>
          </p:nvGrpSpPr>
          <p:grpSpPr>
            <a:xfrm>
              <a:off x="220" y="1644"/>
              <a:ext cx="10093" cy="4638"/>
              <a:chOff x="243" y="1644"/>
              <a:chExt cx="10093" cy="4638"/>
            </a:xfrm>
          </p:grpSpPr>
          <p:grpSp>
            <p:nvGrpSpPr>
              <p:cNvPr id="526354" name="组合 526353"/>
              <p:cNvGrpSpPr/>
              <p:nvPr/>
            </p:nvGrpSpPr>
            <p:grpSpPr>
              <a:xfrm>
                <a:off x="243" y="1644"/>
                <a:ext cx="10093" cy="4638"/>
                <a:chOff x="56" y="713"/>
                <a:chExt cx="3867" cy="1564"/>
              </a:xfrm>
            </p:grpSpPr>
            <p:sp>
              <p:nvSpPr>
                <p:cNvPr id="526355" name="文本框 526354"/>
                <p:cNvSpPr txBox="1"/>
                <p:nvPr/>
              </p:nvSpPr>
              <p:spPr>
                <a:xfrm>
                  <a:off x="56" y="1893"/>
                  <a:ext cx="3867" cy="261"/>
                </a:xfrm>
                <a:prstGeom prst="rect">
                  <a:avLst/>
                </a:prstGeom>
                <a:noFill/>
                <a:ln w="9525">
                  <a:noFill/>
                </a:ln>
              </p:spPr>
              <p:txBody>
                <a:bodyPr>
                  <a:spAutoFit/>
                </a:bodyPr>
                <a:p>
                  <a:pPr algn="l" eaLnBrk="0" hangingPunct="0">
                    <a:spcBef>
                      <a:spcPct val="50000"/>
                    </a:spcBef>
                    <a:buClr>
                      <a:schemeClr val="bg1"/>
                    </a:buClr>
                  </a:pPr>
                  <a:r>
                    <a:rPr lang="zh-CN" altLang="en-US" sz="2600" b="1" baseline="-25000">
                      <a:solidFill>
                        <a:schemeClr val="tx2"/>
                      </a:solidFill>
                      <a:latin typeface="Times New Roman" panose="02020603050405020304" pitchFamily="18" charset="0"/>
                      <a:ea typeface="宋体" panose="02010600030101010101" pitchFamily="2" charset="-122"/>
                    </a:rPr>
                    <a:t>     </a:t>
                  </a:r>
                  <a:r>
                    <a:rPr lang="zh-CN" altLang="en-US" sz="2600" b="1" dirty="0">
                      <a:solidFill>
                        <a:schemeClr val="tx2"/>
                      </a:solidFill>
                      <a:latin typeface="Times New Roman" panose="02020603050405020304" pitchFamily="18" charset="0"/>
                      <a:ea typeface="宋体" panose="02010600030101010101" pitchFamily="2" charset="-122"/>
                    </a:rPr>
                    <a:t>    </a:t>
                  </a:r>
                  <a:r>
                    <a:rPr lang="zh-CN" altLang="en-US" sz="2600" b="1" baseline="-25000">
                      <a:solidFill>
                        <a:schemeClr val="tx2"/>
                      </a:solidFill>
                      <a:latin typeface="Times New Roman" panose="02020603050405020304" pitchFamily="18" charset="0"/>
                      <a:ea typeface="宋体" panose="02010600030101010101" pitchFamily="2" charset="-122"/>
                    </a:rPr>
                    <a:t>     </a:t>
                  </a:r>
                  <a:r>
                    <a:rPr lang="en-US" altLang="zh-CN" sz="2600" b="1">
                      <a:solidFill>
                        <a:schemeClr val="tx2"/>
                      </a:solidFill>
                      <a:latin typeface="Times New Roman" panose="02020603050405020304" pitchFamily="18" charset="0"/>
                      <a:ea typeface="宋体" panose="02010600030101010101" pitchFamily="2" charset="-122"/>
                    </a:rPr>
                    <a:t>a</a:t>
                  </a:r>
                  <a:r>
                    <a:rPr lang="en-US" altLang="zh-CN" sz="2600" b="1" baseline="-25000">
                      <a:solidFill>
                        <a:schemeClr val="tx2"/>
                      </a:solidFill>
                      <a:latin typeface="Times New Roman" panose="02020603050405020304" pitchFamily="18" charset="0"/>
                      <a:ea typeface="宋体" panose="02010600030101010101" pitchFamily="2" charset="-122"/>
                    </a:rPr>
                    <a:t>m-1, 0    </a:t>
                  </a:r>
                  <a:r>
                    <a:rPr lang="en-US" altLang="zh-CN" sz="2600" b="1">
                      <a:solidFill>
                        <a:schemeClr val="tx2"/>
                      </a:solidFill>
                      <a:latin typeface="Times New Roman" panose="02020603050405020304" pitchFamily="18" charset="0"/>
                      <a:ea typeface="宋体" panose="02010600030101010101" pitchFamily="2" charset="-122"/>
                    </a:rPr>
                    <a:t>a</a:t>
                  </a:r>
                  <a:r>
                    <a:rPr lang="en-US" altLang="zh-CN" sz="2600" b="1" baseline="-25000">
                      <a:solidFill>
                        <a:schemeClr val="tx2"/>
                      </a:solidFill>
                      <a:latin typeface="Times New Roman" panose="02020603050405020304" pitchFamily="18" charset="0"/>
                      <a:ea typeface="宋体" panose="02010600030101010101" pitchFamily="2" charset="-122"/>
                    </a:rPr>
                    <a:t>m-1, 1   </a:t>
                  </a:r>
                  <a:r>
                    <a:rPr lang="en-US" altLang="zh-CN" sz="2600" b="1">
                      <a:solidFill>
                        <a:schemeClr val="tx2"/>
                      </a:solidFill>
                      <a:latin typeface="Times New Roman" panose="02020603050405020304" pitchFamily="18" charset="0"/>
                      <a:ea typeface="宋体" panose="02010600030101010101" pitchFamily="2" charset="-122"/>
                    </a:rPr>
                    <a:t>…….. </a:t>
                  </a:r>
                  <a:r>
                    <a:rPr lang="en-US" altLang="zh-CN" sz="2600" b="1" err="1">
                      <a:solidFill>
                        <a:schemeClr val="tx2"/>
                      </a:solidFill>
                      <a:latin typeface="Times New Roman" panose="02020603050405020304" pitchFamily="18" charset="0"/>
                      <a:ea typeface="宋体" panose="02010600030101010101" pitchFamily="2" charset="-122"/>
                    </a:rPr>
                    <a:t>a</a:t>
                  </a:r>
                  <a:r>
                    <a:rPr lang="en-US" altLang="zh-CN" sz="2600" b="1" baseline="-25000" err="1">
                      <a:solidFill>
                        <a:schemeClr val="tx2"/>
                      </a:solidFill>
                      <a:latin typeface="Times New Roman" panose="02020603050405020304" pitchFamily="18" charset="0"/>
                      <a:ea typeface="宋体" panose="02010600030101010101" pitchFamily="2" charset="-122"/>
                    </a:rPr>
                    <a:t>m-1, n-1</a:t>
                  </a:r>
                  <a:r>
                    <a:rPr lang="en-US" altLang="zh-CN" sz="2600" b="1" baseline="-25000">
                      <a:solidFill>
                        <a:schemeClr val="tx2"/>
                      </a:solidFill>
                      <a:latin typeface="Times New Roman" panose="02020603050405020304" pitchFamily="18" charset="0"/>
                      <a:ea typeface="宋体" panose="02010600030101010101" pitchFamily="2" charset="-122"/>
                    </a:rPr>
                    <a:t> </a:t>
                  </a:r>
                  <a:endParaRPr lang="en-US" altLang="zh-CN" sz="2600" b="1" baseline="-25000">
                    <a:solidFill>
                      <a:schemeClr val="tx2"/>
                    </a:solidFill>
                    <a:latin typeface="Times New Roman" panose="02020603050405020304" pitchFamily="18" charset="0"/>
                    <a:ea typeface="宋体" panose="02010600030101010101" pitchFamily="2" charset="-122"/>
                  </a:endParaRPr>
                </a:p>
              </p:txBody>
            </p:sp>
            <p:sp>
              <p:nvSpPr>
                <p:cNvPr id="526356" name="文本框 526355"/>
                <p:cNvSpPr txBox="1"/>
                <p:nvPr/>
              </p:nvSpPr>
              <p:spPr>
                <a:xfrm>
                  <a:off x="113" y="754"/>
                  <a:ext cx="2719" cy="261"/>
                </a:xfrm>
                <a:prstGeom prst="rect">
                  <a:avLst/>
                </a:prstGeom>
                <a:noFill/>
                <a:ln w="9525">
                  <a:noFill/>
                </a:ln>
              </p:spPr>
              <p:txBody>
                <a:bodyPr>
                  <a:spAutoFit/>
                </a:bodyPr>
                <a:p>
                  <a:pPr algn="l" eaLnBrk="0" hangingPunct="0">
                    <a:spcBef>
                      <a:spcPct val="50000"/>
                    </a:spcBef>
                    <a:buClr>
                      <a:schemeClr val="bg1"/>
                    </a:buClr>
                  </a:pPr>
                  <a:r>
                    <a:rPr lang="zh-CN" altLang="en-US" sz="2600" b="1">
                      <a:latin typeface="Times New Roman" panose="02020603050405020304" pitchFamily="18" charset="0"/>
                      <a:ea typeface="宋体" panose="02010600030101010101" pitchFamily="2" charset="-122"/>
                    </a:rPr>
                    <a:t>   </a:t>
                  </a:r>
                  <a:r>
                    <a:rPr lang="zh-CN" altLang="en-US" sz="2600" b="1" dirty="0">
                      <a:latin typeface="Times New Roman" panose="02020603050405020304" pitchFamily="18" charset="0"/>
                      <a:ea typeface="宋体" panose="02010600030101010101" pitchFamily="2" charset="-122"/>
                    </a:rPr>
                    <a:t>    </a:t>
                  </a:r>
                  <a:r>
                    <a:rPr lang="zh-CN" altLang="en-US" sz="2600" b="1" baseline="-25000">
                      <a:latin typeface="Times New Roman" panose="02020603050405020304" pitchFamily="18" charset="0"/>
                      <a:ea typeface="宋体" panose="02010600030101010101" pitchFamily="2" charset="-122"/>
                    </a:rPr>
                    <a:t>      </a:t>
                  </a:r>
                  <a:r>
                    <a:rPr lang="en-US" altLang="zh-CN" sz="2600" b="1">
                      <a:solidFill>
                        <a:srgbClr val="FF0000"/>
                      </a:solidFill>
                      <a:latin typeface="Times New Roman" panose="02020603050405020304" pitchFamily="18" charset="0"/>
                      <a:ea typeface="宋体" panose="02010600030101010101" pitchFamily="2" charset="-122"/>
                    </a:rPr>
                    <a:t>a</a:t>
                  </a:r>
                  <a:r>
                    <a:rPr lang="en-US" altLang="zh-CN" sz="2600" b="1" baseline="-25000">
                      <a:solidFill>
                        <a:srgbClr val="FF0000"/>
                      </a:solidFill>
                      <a:latin typeface="Times New Roman" panose="02020603050405020304" pitchFamily="18" charset="0"/>
                      <a:ea typeface="宋体" panose="02010600030101010101" pitchFamily="2" charset="-122"/>
                    </a:rPr>
                    <a:t>00        </a:t>
                  </a:r>
                  <a:r>
                    <a:rPr lang="en-US" altLang="zh-CN" sz="2600" b="1">
                      <a:solidFill>
                        <a:srgbClr val="FF0000"/>
                      </a:solidFill>
                      <a:latin typeface="Times New Roman" panose="02020603050405020304" pitchFamily="18" charset="0"/>
                      <a:ea typeface="宋体" panose="02010600030101010101" pitchFamily="2" charset="-122"/>
                    </a:rPr>
                    <a:t>a</a:t>
                  </a:r>
                  <a:r>
                    <a:rPr lang="en-US" altLang="zh-CN" sz="2600" b="1" baseline="-25000">
                      <a:solidFill>
                        <a:srgbClr val="FF0000"/>
                      </a:solidFill>
                      <a:latin typeface="Times New Roman" panose="02020603050405020304" pitchFamily="18" charset="0"/>
                      <a:ea typeface="宋体" panose="02010600030101010101" pitchFamily="2" charset="-122"/>
                    </a:rPr>
                    <a:t>01     </a:t>
                  </a:r>
                  <a:r>
                    <a:rPr lang="en-US" altLang="zh-CN" sz="2600" b="1">
                      <a:solidFill>
                        <a:srgbClr val="FF0000"/>
                      </a:solidFill>
                      <a:latin typeface="Times New Roman" panose="02020603050405020304" pitchFamily="18" charset="0"/>
                      <a:ea typeface="宋体" panose="02010600030101010101" pitchFamily="2" charset="-122"/>
                    </a:rPr>
                    <a:t>……..    a</a:t>
                  </a:r>
                  <a:r>
                    <a:rPr lang="en-US" altLang="zh-CN" sz="2600" b="1" baseline="-25000">
                      <a:solidFill>
                        <a:srgbClr val="FF0000"/>
                      </a:solidFill>
                      <a:latin typeface="Times New Roman" panose="02020603050405020304" pitchFamily="18" charset="0"/>
                      <a:ea typeface="宋体" panose="02010600030101010101" pitchFamily="2" charset="-122"/>
                    </a:rPr>
                    <a:t>0</a:t>
                  </a:r>
                  <a:r>
                    <a:rPr lang="zh-CN" altLang="en-US" sz="2600" b="1" baseline="-25000">
                      <a:solidFill>
                        <a:srgbClr val="FF0000"/>
                      </a:solidFill>
                      <a:latin typeface="Times New Roman" panose="02020603050405020304" pitchFamily="18" charset="0"/>
                      <a:ea typeface="宋体" panose="02010600030101010101" pitchFamily="2" charset="-122"/>
                    </a:rPr>
                    <a:t>，</a:t>
                  </a:r>
                  <a:r>
                    <a:rPr lang="en-US" altLang="zh-CN" sz="2600" b="1" baseline="-25000">
                      <a:solidFill>
                        <a:srgbClr val="FF0000"/>
                      </a:solidFill>
                      <a:latin typeface="Times New Roman" panose="02020603050405020304" pitchFamily="18" charset="0"/>
                      <a:ea typeface="宋体" panose="02010600030101010101" pitchFamily="2" charset="-122"/>
                    </a:rPr>
                    <a:t>n-1</a:t>
                  </a:r>
                  <a:r>
                    <a:rPr lang="en-US" altLang="zh-CN" sz="2600" b="1" baseline="-25000">
                      <a:latin typeface="Times New Roman" panose="02020603050405020304" pitchFamily="18" charset="0"/>
                      <a:ea typeface="宋体" panose="02010600030101010101" pitchFamily="2" charset="-122"/>
                    </a:rPr>
                    <a:t> </a:t>
                  </a:r>
                  <a:endParaRPr lang="en-US" altLang="zh-CN" sz="2600" b="1" baseline="-25000">
                    <a:latin typeface="Times New Roman" panose="02020603050405020304" pitchFamily="18" charset="0"/>
                    <a:ea typeface="宋体" panose="02010600030101010101" pitchFamily="2" charset="-122"/>
                  </a:endParaRPr>
                </a:p>
              </p:txBody>
            </p:sp>
            <p:sp>
              <p:nvSpPr>
                <p:cNvPr id="526357" name="文本框 526356"/>
                <p:cNvSpPr txBox="1"/>
                <p:nvPr/>
              </p:nvSpPr>
              <p:spPr>
                <a:xfrm>
                  <a:off x="140" y="1071"/>
                  <a:ext cx="2967" cy="261"/>
                </a:xfrm>
                <a:prstGeom prst="rect">
                  <a:avLst/>
                </a:prstGeom>
                <a:noFill/>
                <a:ln w="9525">
                  <a:noFill/>
                </a:ln>
              </p:spPr>
              <p:txBody>
                <a:bodyPr>
                  <a:spAutoFit/>
                </a:bodyPr>
                <a:p>
                  <a:pPr algn="l" eaLnBrk="0" hangingPunct="0">
                    <a:spcBef>
                      <a:spcPct val="50000"/>
                    </a:spcBef>
                    <a:buClr>
                      <a:schemeClr val="bg1"/>
                    </a:buClr>
                  </a:pPr>
                  <a:r>
                    <a:rPr lang="zh-CN" altLang="en-US" sz="2600" b="1">
                      <a:latin typeface="Times New Roman" panose="02020603050405020304" pitchFamily="18" charset="0"/>
                      <a:ea typeface="宋体" panose="02010600030101010101" pitchFamily="2" charset="-122"/>
                    </a:rPr>
                    <a:t>   </a:t>
                  </a:r>
                  <a:r>
                    <a:rPr lang="zh-CN" altLang="en-US" sz="2600" b="1" dirty="0">
                      <a:latin typeface="Times New Roman" panose="02020603050405020304" pitchFamily="18" charset="0"/>
                      <a:ea typeface="宋体" panose="02010600030101010101" pitchFamily="2" charset="-122"/>
                    </a:rPr>
                    <a:t>   </a:t>
                  </a:r>
                  <a:r>
                    <a:rPr lang="zh-CN" altLang="en-US" sz="2600" b="1" baseline="-25000">
                      <a:latin typeface="Times New Roman" panose="02020603050405020304" pitchFamily="18" charset="0"/>
                      <a:ea typeface="宋体" panose="02010600030101010101" pitchFamily="2" charset="-122"/>
                    </a:rPr>
                    <a:t>       </a:t>
                  </a:r>
                  <a:r>
                    <a:rPr lang="en-US" altLang="zh-CN" sz="2600" b="1">
                      <a:solidFill>
                        <a:srgbClr val="008000"/>
                      </a:solidFill>
                      <a:latin typeface="Times New Roman" panose="02020603050405020304" pitchFamily="18" charset="0"/>
                      <a:ea typeface="宋体" panose="02010600030101010101" pitchFamily="2" charset="-122"/>
                    </a:rPr>
                    <a:t>a</a:t>
                  </a:r>
                  <a:r>
                    <a:rPr lang="en-US" altLang="zh-CN" sz="2600" b="1" baseline="-25000">
                      <a:solidFill>
                        <a:srgbClr val="008000"/>
                      </a:solidFill>
                      <a:latin typeface="Times New Roman" panose="02020603050405020304" pitchFamily="18" charset="0"/>
                      <a:ea typeface="宋体" panose="02010600030101010101" pitchFamily="2" charset="-122"/>
                    </a:rPr>
                    <a:t>10        </a:t>
                  </a:r>
                  <a:r>
                    <a:rPr lang="en-US" altLang="zh-CN" sz="2600" b="1">
                      <a:solidFill>
                        <a:srgbClr val="008000"/>
                      </a:solidFill>
                      <a:latin typeface="Times New Roman" panose="02020603050405020304" pitchFamily="18" charset="0"/>
                      <a:ea typeface="宋体" panose="02010600030101010101" pitchFamily="2" charset="-122"/>
                    </a:rPr>
                    <a:t>a</a:t>
                  </a:r>
                  <a:r>
                    <a:rPr lang="en-US" altLang="zh-CN" sz="2600" b="1" baseline="-25000">
                      <a:solidFill>
                        <a:srgbClr val="008000"/>
                      </a:solidFill>
                      <a:latin typeface="Times New Roman" panose="02020603050405020304" pitchFamily="18" charset="0"/>
                      <a:ea typeface="宋体" panose="02010600030101010101" pitchFamily="2" charset="-122"/>
                    </a:rPr>
                    <a:t>11     </a:t>
                  </a:r>
                  <a:r>
                    <a:rPr lang="en-US" altLang="zh-CN" sz="2600" b="1">
                      <a:solidFill>
                        <a:srgbClr val="008000"/>
                      </a:solidFill>
                      <a:latin typeface="Times New Roman" panose="02020603050405020304" pitchFamily="18" charset="0"/>
                      <a:ea typeface="宋体" panose="02010600030101010101" pitchFamily="2" charset="-122"/>
                    </a:rPr>
                    <a:t>……..    a</a:t>
                  </a:r>
                  <a:r>
                    <a:rPr lang="en-US" altLang="zh-CN" sz="2600" b="1" baseline="-25000">
                      <a:solidFill>
                        <a:srgbClr val="008000"/>
                      </a:solidFill>
                      <a:latin typeface="Times New Roman" panose="02020603050405020304" pitchFamily="18" charset="0"/>
                      <a:ea typeface="宋体" panose="02010600030101010101" pitchFamily="2" charset="-122"/>
                    </a:rPr>
                    <a:t>1</a:t>
                  </a:r>
                  <a:r>
                    <a:rPr lang="zh-CN" altLang="en-US" sz="2600" b="1" baseline="-25000">
                      <a:solidFill>
                        <a:srgbClr val="008000"/>
                      </a:solidFill>
                      <a:latin typeface="Times New Roman" panose="02020603050405020304" pitchFamily="18" charset="0"/>
                      <a:ea typeface="宋体" panose="02010600030101010101" pitchFamily="2" charset="-122"/>
                    </a:rPr>
                    <a:t>，</a:t>
                  </a:r>
                  <a:r>
                    <a:rPr lang="en-US" altLang="zh-CN" sz="2600" b="1" baseline="-25000">
                      <a:solidFill>
                        <a:srgbClr val="008000"/>
                      </a:solidFill>
                      <a:latin typeface="Times New Roman" panose="02020603050405020304" pitchFamily="18" charset="0"/>
                      <a:ea typeface="宋体" panose="02010600030101010101" pitchFamily="2" charset="-122"/>
                    </a:rPr>
                    <a:t>n-1 </a:t>
                  </a:r>
                  <a:endParaRPr lang="en-US" altLang="zh-CN" sz="2600" b="1" baseline="-25000">
                    <a:solidFill>
                      <a:srgbClr val="008000"/>
                    </a:solidFill>
                    <a:latin typeface="Times New Roman" panose="02020603050405020304" pitchFamily="18" charset="0"/>
                    <a:ea typeface="宋体" panose="02010600030101010101" pitchFamily="2" charset="-122"/>
                  </a:endParaRPr>
                </a:p>
              </p:txBody>
            </p:sp>
            <p:sp>
              <p:nvSpPr>
                <p:cNvPr id="526358" name="文本框 526357"/>
                <p:cNvSpPr txBox="1"/>
                <p:nvPr/>
              </p:nvSpPr>
              <p:spPr>
                <a:xfrm>
                  <a:off x="158" y="1557"/>
                  <a:ext cx="2769" cy="261"/>
                </a:xfrm>
                <a:prstGeom prst="rect">
                  <a:avLst/>
                </a:prstGeom>
                <a:noFill/>
                <a:ln w="9525">
                  <a:noFill/>
                </a:ln>
              </p:spPr>
              <p:txBody>
                <a:bodyPr>
                  <a:spAutoFit/>
                </a:bodyPr>
                <a:p>
                  <a:pPr algn="l" eaLnBrk="0" hangingPunct="0">
                    <a:spcBef>
                      <a:spcPct val="50000"/>
                    </a:spcBef>
                    <a:buClr>
                      <a:schemeClr val="bg1"/>
                    </a:buClr>
                  </a:pPr>
                  <a:r>
                    <a:rPr lang="zh-CN" altLang="en-US" sz="2600" b="1" dirty="0">
                      <a:latin typeface="Times New Roman" panose="02020603050405020304" pitchFamily="18" charset="0"/>
                      <a:ea typeface="宋体" panose="02010600030101010101" pitchFamily="2" charset="-122"/>
                    </a:rPr>
                    <a:t>             </a:t>
                  </a:r>
                  <a:r>
                    <a:rPr lang="en-US" altLang="zh-CN" sz="2600" b="1">
                      <a:latin typeface="Times New Roman" panose="02020603050405020304" pitchFamily="18" charset="0"/>
                      <a:ea typeface="宋体" panose="02010600030101010101" pitchFamily="2" charset="-122"/>
                    </a:rPr>
                    <a:t>………… </a:t>
                  </a:r>
                  <a:r>
                    <a:rPr lang="en-US" altLang="zh-CN" sz="2600" b="1" err="1">
                      <a:latin typeface="Times New Roman" panose="02020603050405020304" pitchFamily="18" charset="0"/>
                      <a:ea typeface="宋体" panose="02010600030101010101" pitchFamily="2" charset="-122"/>
                    </a:rPr>
                    <a:t>a</a:t>
                  </a:r>
                  <a:r>
                    <a:rPr lang="en-US" altLang="zh-CN" sz="2600" b="1" baseline="-25000" err="1">
                      <a:latin typeface="Times New Roman" panose="02020603050405020304" pitchFamily="18" charset="0"/>
                      <a:ea typeface="宋体" panose="02010600030101010101" pitchFamily="2" charset="-122"/>
                    </a:rPr>
                    <a:t>ij</a:t>
                  </a:r>
                  <a:r>
                    <a:rPr lang="en-US" altLang="zh-CN" sz="2600" b="1">
                      <a:latin typeface="Times New Roman" panose="02020603050405020304" pitchFamily="18" charset="0"/>
                      <a:ea typeface="宋体" panose="02010600030101010101" pitchFamily="2" charset="-122"/>
                    </a:rPr>
                    <a:t> …….</a:t>
                  </a:r>
                  <a:endParaRPr lang="en-US" altLang="zh-CN" sz="2600" b="1">
                    <a:latin typeface="Times New Roman" panose="02020603050405020304" pitchFamily="18" charset="0"/>
                    <a:ea typeface="宋体" panose="02010600030101010101" pitchFamily="2" charset="-122"/>
                  </a:endParaRPr>
                </a:p>
              </p:txBody>
            </p:sp>
            <p:grpSp>
              <p:nvGrpSpPr>
                <p:cNvPr id="526359" name="组合 526358"/>
                <p:cNvGrpSpPr/>
                <p:nvPr/>
              </p:nvGrpSpPr>
              <p:grpSpPr>
                <a:xfrm>
                  <a:off x="604" y="741"/>
                  <a:ext cx="148" cy="1536"/>
                  <a:chOff x="1089" y="793"/>
                  <a:chExt cx="144" cy="1536"/>
                </a:xfrm>
              </p:grpSpPr>
              <p:sp>
                <p:nvSpPr>
                  <p:cNvPr id="526360" name="直接连接符 526359"/>
                  <p:cNvSpPr/>
                  <p:nvPr/>
                </p:nvSpPr>
                <p:spPr>
                  <a:xfrm>
                    <a:off x="1089" y="793"/>
                    <a:ext cx="0" cy="1536"/>
                  </a:xfrm>
                  <a:prstGeom prst="line">
                    <a:avLst/>
                  </a:prstGeom>
                  <a:ln w="28575" cap="flat" cmpd="sng">
                    <a:solidFill>
                      <a:schemeClr val="tx1"/>
                    </a:solidFill>
                    <a:prstDash val="solid"/>
                    <a:headEnd type="none" w="med" len="med"/>
                    <a:tailEnd type="none" w="med" len="med"/>
                  </a:ln>
                </p:spPr>
              </p:sp>
              <p:sp>
                <p:nvSpPr>
                  <p:cNvPr id="526361" name="直接连接符 526360"/>
                  <p:cNvSpPr/>
                  <p:nvPr/>
                </p:nvSpPr>
                <p:spPr>
                  <a:xfrm>
                    <a:off x="1089" y="793"/>
                    <a:ext cx="144" cy="0"/>
                  </a:xfrm>
                  <a:prstGeom prst="line">
                    <a:avLst/>
                  </a:prstGeom>
                  <a:ln w="28575" cap="flat" cmpd="sng">
                    <a:solidFill>
                      <a:schemeClr val="tx1"/>
                    </a:solidFill>
                    <a:prstDash val="solid"/>
                    <a:headEnd type="none" w="med" len="med"/>
                    <a:tailEnd type="none" w="med" len="med"/>
                  </a:ln>
                </p:spPr>
              </p:sp>
            </p:grpSp>
            <p:sp>
              <p:nvSpPr>
                <p:cNvPr id="526364" name="直接连接符 526363"/>
                <p:cNvSpPr/>
                <p:nvPr/>
              </p:nvSpPr>
              <p:spPr>
                <a:xfrm>
                  <a:off x="2885" y="713"/>
                  <a:ext cx="0" cy="1536"/>
                </a:xfrm>
                <a:prstGeom prst="line">
                  <a:avLst/>
                </a:prstGeom>
                <a:ln w="28575" cap="flat" cmpd="sng">
                  <a:solidFill>
                    <a:schemeClr val="tx1"/>
                  </a:solidFill>
                  <a:prstDash val="solid"/>
                  <a:headEnd type="none" w="med" len="med"/>
                  <a:tailEnd type="none" w="med" len="med"/>
                </a:ln>
              </p:spPr>
            </p:sp>
          </p:grpSp>
          <p:sp>
            <p:nvSpPr>
              <p:cNvPr id="4" name="直接连接符 3"/>
              <p:cNvSpPr/>
              <p:nvPr/>
            </p:nvSpPr>
            <p:spPr>
              <a:xfrm>
                <a:off x="1673" y="6282"/>
                <a:ext cx="386" cy="0"/>
              </a:xfrm>
              <a:prstGeom prst="line">
                <a:avLst/>
              </a:prstGeom>
              <a:ln w="28575" cap="flat" cmpd="sng">
                <a:solidFill>
                  <a:schemeClr val="tx1"/>
                </a:solidFill>
                <a:prstDash val="solid"/>
                <a:headEnd type="none" w="med" len="med"/>
                <a:tailEnd type="none" w="med" len="med"/>
              </a:ln>
            </p:spPr>
          </p:sp>
        </p:grpSp>
        <p:grpSp>
          <p:nvGrpSpPr>
            <p:cNvPr id="8" name="组合 7"/>
            <p:cNvGrpSpPr/>
            <p:nvPr/>
          </p:nvGrpSpPr>
          <p:grpSpPr>
            <a:xfrm>
              <a:off x="7222" y="1662"/>
              <a:ext cx="390" cy="4520"/>
              <a:chOff x="7222" y="1662"/>
              <a:chExt cx="390" cy="4520"/>
            </a:xfrm>
          </p:grpSpPr>
          <p:sp>
            <p:nvSpPr>
              <p:cNvPr id="6" name="直接连接符 5"/>
              <p:cNvSpPr/>
              <p:nvPr/>
            </p:nvSpPr>
            <p:spPr>
              <a:xfrm>
                <a:off x="7226" y="1662"/>
                <a:ext cx="386" cy="0"/>
              </a:xfrm>
              <a:prstGeom prst="line">
                <a:avLst/>
              </a:prstGeom>
              <a:ln w="28575" cap="flat" cmpd="sng">
                <a:solidFill>
                  <a:schemeClr val="tx1"/>
                </a:solidFill>
                <a:prstDash val="solid"/>
                <a:headEnd type="none" w="med" len="med"/>
                <a:tailEnd type="none" w="med" len="med"/>
              </a:ln>
            </p:spPr>
          </p:sp>
          <p:sp>
            <p:nvSpPr>
              <p:cNvPr id="7" name="直接连接符 6"/>
              <p:cNvSpPr/>
              <p:nvPr/>
            </p:nvSpPr>
            <p:spPr>
              <a:xfrm>
                <a:off x="7222" y="6182"/>
                <a:ext cx="386" cy="0"/>
              </a:xfrm>
              <a:prstGeom prst="line">
                <a:avLst/>
              </a:prstGeom>
              <a:ln w="28575" cap="flat" cmpd="sng">
                <a:solidFill>
                  <a:schemeClr val="tx1"/>
                </a:solidFill>
                <a:prstDash val="solid"/>
                <a:headEnd type="none" w="med" len="med"/>
                <a:tailEnd type="none" w="med" len="med"/>
              </a:ln>
            </p:spPr>
          </p:sp>
        </p:grpSp>
      </p:grpSp>
      <p:sp>
        <p:nvSpPr>
          <p:cNvPr id="11" name="Rectangle 2"/>
          <p:cNvSpPr>
            <a:spLocks noChangeArrowheads="1"/>
          </p:cNvSpPr>
          <p:nvPr/>
        </p:nvSpPr>
        <p:spPr bwMode="auto">
          <a:xfrm>
            <a:off x="693420" y="1143000"/>
            <a:ext cx="2416175" cy="745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50000"/>
              </a:lnSpc>
              <a:spcBef>
                <a:spcPct val="0"/>
              </a:spcBef>
              <a:spcAft>
                <a:spcPct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2</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特性</a:t>
            </a:r>
            <a:endParaRPr kumimoji="0" lang="zh-CN" altLang="en-US"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ext Box 6"/>
          <p:cNvSpPr txBox="1"/>
          <p:nvPr/>
        </p:nvSpPr>
        <p:spPr>
          <a:xfrm>
            <a:off x="1751965" y="1731010"/>
            <a:ext cx="8687435" cy="4887595"/>
          </a:xfrm>
          <a:prstGeom prst="rect">
            <a:avLst/>
          </a:prstGeom>
          <a:noFill/>
          <a:ln w="9525">
            <a:noFill/>
          </a:ln>
        </p:spPr>
        <p:txBody>
          <a:bodyPr wrap="square" anchor="t">
            <a:spAutoFit/>
          </a:bodyPr>
          <a:p>
            <a:pPr eaLnBrk="0" hangingPunct="0">
              <a:lnSpc>
                <a:spcPct val="120000"/>
              </a:lnSpc>
            </a:pPr>
            <a:r>
              <a:rPr lang="zh-CN" altLang="en-US" sz="2600" b="1" dirty="0">
                <a:latin typeface="Times New Roman" panose="02020603050405020304" pitchFamily="18" charset="0"/>
                <a:ea typeface="华文新魏" panose="02010800040101010101" pitchFamily="2" charset="-122"/>
              </a:rPr>
              <a:t>   </a:t>
            </a:r>
            <a:r>
              <a:rPr lang="en-US" altLang="zh-CN" sz="2600" b="1" dirty="0">
                <a:solidFill>
                  <a:srgbClr val="0000FF"/>
                </a:solidFill>
                <a:latin typeface="Times New Roman" panose="02020603050405020304" pitchFamily="18" charset="0"/>
                <a:ea typeface="华文新魏" panose="02010800040101010101" pitchFamily="2" charset="-122"/>
              </a:rPr>
              <a:t>ADT  </a:t>
            </a:r>
            <a:r>
              <a:rPr lang="en-US" altLang="zh-CN" sz="2600" b="1" dirty="0" smtClean="0">
                <a:solidFill>
                  <a:srgbClr val="0000FF"/>
                </a:solidFill>
                <a:latin typeface="Times New Roman" panose="02020603050405020304" pitchFamily="18" charset="0"/>
                <a:ea typeface="华文新魏" panose="02010800040101010101" pitchFamily="2" charset="-122"/>
              </a:rPr>
              <a:t>Array </a:t>
            </a:r>
            <a:r>
              <a:rPr lang="en-US" altLang="zh-CN" sz="2600" b="1" dirty="0">
                <a:solidFill>
                  <a:srgbClr val="0000FF"/>
                </a:solidFill>
                <a:latin typeface="Times New Roman" panose="02020603050405020304" pitchFamily="18" charset="0"/>
                <a:ea typeface="华文新魏" panose="02010800040101010101" pitchFamily="2" charset="-122"/>
              </a:rPr>
              <a:t>{                                                  </a:t>
            </a:r>
            <a:endParaRPr lang="en-US" altLang="zh-CN" sz="2600" b="1" dirty="0">
              <a:solidFill>
                <a:srgbClr val="000000"/>
              </a:solidFill>
              <a:latin typeface="Arial" panose="020B0604020202020204" pitchFamily="34" charset="0"/>
              <a:ea typeface="宋体" panose="02010600030101010101" pitchFamily="2" charset="-122"/>
            </a:endParaRPr>
          </a:p>
          <a:p>
            <a:pPr eaLnBrk="0" hangingPunct="0">
              <a:lnSpc>
                <a:spcPct val="120000"/>
              </a:lnSpc>
            </a:pPr>
            <a:endParaRPr lang="en-US" altLang="zh-CN" sz="2600" b="1" dirty="0">
              <a:solidFill>
                <a:srgbClr val="000000"/>
              </a:solidFill>
              <a:latin typeface="Arial" panose="020B0604020202020204" pitchFamily="34" charset="0"/>
              <a:ea typeface="宋体" panose="02010600030101010101" pitchFamily="2" charset="-122"/>
            </a:endParaRPr>
          </a:p>
          <a:p>
            <a:pPr eaLnBrk="0" hangingPunct="0">
              <a:lnSpc>
                <a:spcPct val="120000"/>
              </a:lnSpc>
            </a:pPr>
            <a:endParaRPr lang="en-US" altLang="zh-CN" sz="2600" b="1" dirty="0">
              <a:solidFill>
                <a:srgbClr val="000000"/>
              </a:solidFill>
              <a:latin typeface="Arial" panose="020B0604020202020204" pitchFamily="34" charset="0"/>
              <a:ea typeface="宋体" panose="02010600030101010101" pitchFamily="2" charset="-122"/>
            </a:endParaRPr>
          </a:p>
          <a:p>
            <a:pPr eaLnBrk="0" hangingPunct="0">
              <a:lnSpc>
                <a:spcPct val="120000"/>
              </a:lnSpc>
            </a:pPr>
            <a:endParaRPr lang="en-US" altLang="zh-CN" sz="2600" b="1" dirty="0">
              <a:solidFill>
                <a:srgbClr val="000000"/>
              </a:solidFill>
              <a:latin typeface="Arial" panose="020B0604020202020204" pitchFamily="34" charset="0"/>
              <a:ea typeface="宋体" panose="02010600030101010101" pitchFamily="2" charset="-122"/>
            </a:endParaRPr>
          </a:p>
          <a:p>
            <a:pPr eaLnBrk="0" hangingPunct="0">
              <a:lnSpc>
                <a:spcPct val="120000"/>
              </a:lnSpc>
            </a:pPr>
            <a:endParaRPr lang="en-US" altLang="zh-CN" sz="2600" b="1" dirty="0">
              <a:solidFill>
                <a:srgbClr val="000000"/>
              </a:solidFill>
              <a:latin typeface="Arial" panose="020B0604020202020204" pitchFamily="34" charset="0"/>
              <a:ea typeface="宋体" panose="02010600030101010101" pitchFamily="2" charset="-122"/>
            </a:endParaRPr>
          </a:p>
          <a:p>
            <a:pPr eaLnBrk="0" hangingPunct="0">
              <a:lnSpc>
                <a:spcPct val="120000"/>
              </a:lnSpc>
            </a:pPr>
            <a:endParaRPr lang="en-US" altLang="zh-CN" sz="2600" b="1" dirty="0">
              <a:solidFill>
                <a:srgbClr val="000000"/>
              </a:solidFill>
              <a:latin typeface="Arial" panose="020B0604020202020204" pitchFamily="34" charset="0"/>
              <a:ea typeface="宋体" panose="02010600030101010101" pitchFamily="2" charset="-122"/>
            </a:endParaRPr>
          </a:p>
          <a:p>
            <a:pPr eaLnBrk="0" hangingPunct="0">
              <a:lnSpc>
                <a:spcPct val="120000"/>
              </a:lnSpc>
            </a:pPr>
            <a:endParaRPr lang="en-US" altLang="zh-CN" sz="2600" b="1" dirty="0">
              <a:solidFill>
                <a:srgbClr val="000000"/>
              </a:solidFill>
              <a:latin typeface="Arial" panose="020B0604020202020204" pitchFamily="34" charset="0"/>
              <a:ea typeface="宋体" panose="02010600030101010101" pitchFamily="2" charset="-122"/>
            </a:endParaRPr>
          </a:p>
          <a:p>
            <a:pPr eaLnBrk="0" hangingPunct="0">
              <a:lnSpc>
                <a:spcPct val="120000"/>
              </a:lnSpc>
            </a:pPr>
            <a:endParaRPr lang="en-US" altLang="zh-CN" sz="2600" b="1" dirty="0">
              <a:solidFill>
                <a:srgbClr val="000000"/>
              </a:solidFill>
              <a:latin typeface="Arial" panose="020B0604020202020204" pitchFamily="34" charset="0"/>
              <a:ea typeface="宋体" panose="02010600030101010101" pitchFamily="2" charset="-122"/>
            </a:endParaRPr>
          </a:p>
          <a:p>
            <a:pPr eaLnBrk="0" hangingPunct="0">
              <a:lnSpc>
                <a:spcPct val="120000"/>
              </a:lnSpc>
            </a:pPr>
            <a:endParaRPr lang="en-US" altLang="zh-CN" sz="2600" b="1" dirty="0">
              <a:solidFill>
                <a:srgbClr val="000000"/>
              </a:solidFill>
              <a:latin typeface="Arial" panose="020B0604020202020204" pitchFamily="34" charset="0"/>
              <a:ea typeface="宋体" panose="02010600030101010101" pitchFamily="2" charset="-122"/>
            </a:endParaRPr>
          </a:p>
          <a:p>
            <a:pPr eaLnBrk="0" hangingPunct="0">
              <a:lnSpc>
                <a:spcPct val="120000"/>
              </a:lnSpc>
            </a:pPr>
            <a:r>
              <a:rPr lang="zh-CN" altLang="en-US" sz="2600" b="1" dirty="0">
                <a:latin typeface="Times New Roman" panose="02020603050405020304" pitchFamily="18" charset="0"/>
                <a:ea typeface="华文新魏" panose="02010800040101010101" pitchFamily="2" charset="-122"/>
              </a:rPr>
              <a:t> </a:t>
            </a:r>
            <a:r>
              <a:rPr lang="en-US" altLang="zh-CN" sz="2600" b="1" dirty="0">
                <a:solidFill>
                  <a:srgbClr val="0000FF"/>
                </a:solidFill>
                <a:latin typeface="Times New Roman" panose="02020603050405020304" pitchFamily="18" charset="0"/>
                <a:ea typeface="华文新魏" panose="02010800040101010101" pitchFamily="2" charset="-122"/>
              </a:rPr>
              <a:t>} ADT  </a:t>
            </a:r>
            <a:r>
              <a:rPr lang="en-US" altLang="zh-CN" sz="2600" b="1" dirty="0" smtClean="0">
                <a:solidFill>
                  <a:srgbClr val="0000FF"/>
                </a:solidFill>
                <a:latin typeface="Times New Roman" panose="02020603050405020304" pitchFamily="18" charset="0"/>
                <a:ea typeface="华文新魏" panose="02010800040101010101" pitchFamily="2" charset="-122"/>
                <a:sym typeface="+mn-ea"/>
              </a:rPr>
              <a:t>Array</a:t>
            </a:r>
            <a:endParaRPr lang="zh-CN" altLang="en-US" sz="2600" b="1" dirty="0">
              <a:solidFill>
                <a:srgbClr val="0000FF"/>
              </a:solidFill>
              <a:latin typeface="Times New Roman" panose="02020603050405020304" pitchFamily="18" charset="0"/>
              <a:ea typeface="华文新魏" panose="02010800040101010101" pitchFamily="2" charset="-122"/>
            </a:endParaRPr>
          </a:p>
        </p:txBody>
      </p:sp>
      <p:sp>
        <p:nvSpPr>
          <p:cNvPr id="3" name="标题 5"/>
          <p:cNvSpPr txBox="1"/>
          <p:nvPr/>
        </p:nvSpPr>
        <p:spPr>
          <a:xfrm>
            <a:off x="863600" y="312827"/>
            <a:ext cx="2674640" cy="561975"/>
          </a:xfrm>
          <a:prstGeom prst="rect">
            <a:avLst/>
          </a:prstGeom>
        </p:spPr>
        <p:txBody>
          <a:bodyPr anchor="b">
            <a:normAutofit fontScale="97500" lnSpcReduction="1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4.3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数组</a:t>
            </a: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  </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11" name="Rectangle 2"/>
          <p:cNvSpPr>
            <a:spLocks noChangeArrowheads="1"/>
          </p:cNvSpPr>
          <p:nvPr/>
        </p:nvSpPr>
        <p:spPr bwMode="auto">
          <a:xfrm>
            <a:off x="693420" y="927735"/>
            <a:ext cx="5798185" cy="745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50000"/>
              </a:lnSpc>
              <a:spcBef>
                <a:spcPct val="0"/>
              </a:spcBef>
              <a:spcAft>
                <a:spcPct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3</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、数组的抽象数据类型定义</a:t>
            </a:r>
            <a:endPar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p:txBody>
      </p:sp>
      <p:pic>
        <p:nvPicPr>
          <p:cNvPr id="4" name="图片 3" descr="YGU)PV@WW4O{K2KVNBMB7)T"/>
          <p:cNvPicPr>
            <a:picLocks noChangeAspect="1"/>
          </p:cNvPicPr>
          <p:nvPr/>
        </p:nvPicPr>
        <p:blipFill>
          <a:blip r:embed="rId1"/>
          <a:stretch>
            <a:fillRect/>
          </a:stretch>
        </p:blipFill>
        <p:spPr>
          <a:xfrm>
            <a:off x="2760980" y="2458720"/>
            <a:ext cx="7336790" cy="377126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5"/>
          <p:cNvSpPr txBox="1"/>
          <p:nvPr/>
        </p:nvSpPr>
        <p:spPr>
          <a:xfrm>
            <a:off x="863600" y="312827"/>
            <a:ext cx="2674640" cy="561975"/>
          </a:xfrm>
          <a:prstGeom prst="rect">
            <a:avLst/>
          </a:prstGeom>
        </p:spPr>
        <p:txBody>
          <a:bodyPr anchor="b">
            <a:normAutofit fontScale="97500" lnSpcReduction="1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4.3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数组</a:t>
            </a: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  </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11" name="Rectangle 2"/>
          <p:cNvSpPr>
            <a:spLocks noChangeArrowheads="1"/>
          </p:cNvSpPr>
          <p:nvPr/>
        </p:nvSpPr>
        <p:spPr bwMode="auto">
          <a:xfrm>
            <a:off x="693420" y="927735"/>
            <a:ext cx="5798185" cy="745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50000"/>
              </a:lnSpc>
              <a:spcBef>
                <a:spcPct val="0"/>
              </a:spcBef>
              <a:spcAft>
                <a:spcPct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4</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、数组的顺序存储</a:t>
            </a:r>
            <a:endPar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531459" name="文本框 531458"/>
          <p:cNvSpPr txBox="1"/>
          <p:nvPr/>
        </p:nvSpPr>
        <p:spPr>
          <a:xfrm>
            <a:off x="1472565" y="2115820"/>
            <a:ext cx="10086975" cy="1383665"/>
          </a:xfrm>
          <a:prstGeom prst="rect">
            <a:avLst/>
          </a:prstGeom>
          <a:noFill/>
          <a:ln w="9525">
            <a:noFill/>
          </a:ln>
        </p:spPr>
        <p:txBody>
          <a:bodyPr wrap="square">
            <a:spAutoFit/>
          </a:bodyPr>
          <a:p>
            <a:pPr algn="l">
              <a:lnSpc>
                <a:spcPct val="150000"/>
              </a:lnSpc>
              <a:spcAft>
                <a:spcPct val="20000"/>
              </a:spcAft>
              <a:buClr>
                <a:schemeClr val="bg1"/>
              </a:buClr>
            </a:pPr>
            <a:r>
              <a:rPr lang="zh-CN" altLang="en-US" sz="2800" b="1">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 </a:t>
            </a:r>
            <a:r>
              <a:rPr lang="zh-CN" altLang="en-US" sz="2800" b="1" dirty="0">
                <a:solidFill>
                  <a:schemeClr val="tx1"/>
                </a:solidFill>
                <a:latin typeface="宋体" panose="02010600030101010101" pitchFamily="2" charset="-122"/>
                <a:ea typeface="宋体" panose="02010600030101010101" pitchFamily="2" charset="-122"/>
              </a:rPr>
              <a:t>  数组是多维的结构，而存储空间是一维的结构。因此，存储时，</a:t>
            </a:r>
            <a:r>
              <a:rPr lang="zh-CN" altLang="en-US" sz="2800" b="1" dirty="0">
                <a:solidFill>
                  <a:srgbClr val="FF0000"/>
                </a:solidFill>
                <a:latin typeface="宋体" panose="02010600030101010101" pitchFamily="2" charset="-122"/>
                <a:ea typeface="宋体" panose="02010600030101010101" pitchFamily="2" charset="-122"/>
              </a:rPr>
              <a:t>多维</a:t>
            </a:r>
            <a:r>
              <a:rPr lang="en-US" altLang="zh-CN" sz="2800" b="1">
                <a:solidFill>
                  <a:srgbClr val="FF0000"/>
                </a:solidFill>
                <a:latin typeface="宋体" panose="02010600030101010101" pitchFamily="2" charset="-122"/>
                <a:ea typeface="宋体" panose="02010600030101010101" pitchFamily="2" charset="-122"/>
                <a:sym typeface="Wingdings" panose="05000000000000000000" pitchFamily="2" charset="2"/>
              </a:rPr>
              <a:t></a:t>
            </a:r>
            <a:r>
              <a:rPr lang="zh-CN" altLang="en-US" sz="2800" b="1" dirty="0">
                <a:solidFill>
                  <a:srgbClr val="FF0000"/>
                </a:solidFill>
                <a:latin typeface="宋体" panose="02010600030101010101" pitchFamily="2" charset="-122"/>
                <a:ea typeface="宋体" panose="02010600030101010101" pitchFamily="2" charset="-122"/>
                <a:sym typeface="Wingdings" panose="05000000000000000000" pitchFamily="2" charset="2"/>
              </a:rPr>
              <a:t>一维。</a:t>
            </a:r>
            <a:endParaRPr lang="zh-CN" altLang="en-US" sz="2800" b="1" dirty="0">
              <a:solidFill>
                <a:srgbClr val="FF0000"/>
              </a:solidFill>
              <a:latin typeface="宋体" panose="02010600030101010101" pitchFamily="2" charset="-122"/>
              <a:ea typeface="宋体" panose="02010600030101010101" pitchFamily="2" charset="-122"/>
            </a:endParaRPr>
          </a:p>
        </p:txBody>
      </p:sp>
      <p:sp>
        <p:nvSpPr>
          <p:cNvPr id="531460" name="矩形 531459"/>
          <p:cNvSpPr/>
          <p:nvPr/>
        </p:nvSpPr>
        <p:spPr>
          <a:xfrm>
            <a:off x="2120265" y="3914140"/>
            <a:ext cx="8357235" cy="2253615"/>
          </a:xfrm>
          <a:prstGeom prst="rect">
            <a:avLst/>
          </a:prstGeom>
          <a:noFill/>
          <a:ln w="9525">
            <a:noFill/>
          </a:ln>
        </p:spPr>
        <p:txBody>
          <a:bodyPr wrap="square">
            <a:spAutoFit/>
          </a:bodyPr>
          <a:p>
            <a:pPr algn="l">
              <a:lnSpc>
                <a:spcPct val="150000"/>
              </a:lnSpc>
              <a:spcAft>
                <a:spcPct val="25000"/>
              </a:spcAft>
              <a:buClr>
                <a:schemeClr val="bg1"/>
              </a:buClr>
            </a:pPr>
            <a:r>
              <a:rPr lang="zh-CN" altLang="en-US" sz="2800" b="1" dirty="0">
                <a:solidFill>
                  <a:schemeClr val="tx1"/>
                </a:solidFill>
                <a:latin typeface="宋体" panose="02010600030101010101" pitchFamily="2" charset="-122"/>
                <a:ea typeface="宋体" panose="02010600030101010101" pitchFamily="2" charset="-122"/>
              </a:rPr>
              <a:t>有两种顺序映象的方式</a:t>
            </a:r>
            <a:r>
              <a:rPr lang="en-US" altLang="zh-CN" sz="2800" b="1">
                <a:solidFill>
                  <a:schemeClr val="tx1"/>
                </a:solidFill>
                <a:latin typeface="宋体" panose="02010600030101010101" pitchFamily="2" charset="-122"/>
                <a:ea typeface="宋体" panose="02010600030101010101" pitchFamily="2" charset="-122"/>
              </a:rPr>
              <a:t>:</a:t>
            </a:r>
            <a:endParaRPr lang="en-US" altLang="zh-CN" sz="2800" b="1">
              <a:solidFill>
                <a:srgbClr val="FF0000"/>
              </a:solidFill>
              <a:latin typeface="宋体" panose="02010600030101010101" pitchFamily="2" charset="-122"/>
              <a:ea typeface="宋体" panose="02010600030101010101" pitchFamily="2" charset="-122"/>
            </a:endParaRPr>
          </a:p>
          <a:p>
            <a:pPr algn="l">
              <a:lnSpc>
                <a:spcPct val="150000"/>
              </a:lnSpc>
              <a:spcAft>
                <a:spcPct val="25000"/>
              </a:spcAft>
              <a:buClr>
                <a:schemeClr val="bg1"/>
              </a:buClr>
            </a:pPr>
            <a:r>
              <a:rPr lang="en-US" altLang="zh-CN" sz="2800" b="1">
                <a:solidFill>
                  <a:srgbClr val="0000FF"/>
                </a:solidFill>
                <a:latin typeface="宋体" panose="02010600030101010101" pitchFamily="2" charset="-122"/>
                <a:ea typeface="宋体" panose="02010600030101010101" pitchFamily="2" charset="-122"/>
              </a:rPr>
              <a:t>1)</a:t>
            </a:r>
            <a:r>
              <a:rPr lang="zh-CN" altLang="en-US" sz="2800" b="1" dirty="0">
                <a:solidFill>
                  <a:srgbClr val="0000FF"/>
                </a:solidFill>
                <a:latin typeface="宋体" panose="02010600030101010101" pitchFamily="2" charset="-122"/>
                <a:ea typeface="宋体" panose="02010600030101010101" pitchFamily="2" charset="-122"/>
              </a:rPr>
              <a:t>以行序为主序</a:t>
            </a:r>
            <a:r>
              <a:rPr lang="en-US" altLang="zh-CN" sz="2800" b="1">
                <a:solidFill>
                  <a:srgbClr val="0000FF"/>
                </a:solidFill>
                <a:latin typeface="宋体" panose="02010600030101010101" pitchFamily="2" charset="-122"/>
                <a:ea typeface="宋体" panose="02010600030101010101" pitchFamily="2" charset="-122"/>
              </a:rPr>
              <a:t>(</a:t>
            </a:r>
            <a:r>
              <a:rPr lang="zh-CN" altLang="en-US" sz="2800" b="1" dirty="0">
                <a:solidFill>
                  <a:srgbClr val="0000FF"/>
                </a:solidFill>
                <a:latin typeface="宋体" panose="02010600030101010101" pitchFamily="2" charset="-122"/>
                <a:ea typeface="宋体" panose="02010600030101010101" pitchFamily="2" charset="-122"/>
              </a:rPr>
              <a:t>低下标优先</a:t>
            </a:r>
            <a:r>
              <a:rPr lang="en-US" altLang="zh-CN" sz="2800" b="1">
                <a:solidFill>
                  <a:srgbClr val="0000FF"/>
                </a:solidFill>
                <a:latin typeface="宋体" panose="02010600030101010101" pitchFamily="2" charset="-122"/>
                <a:ea typeface="宋体" panose="02010600030101010101" pitchFamily="2" charset="-122"/>
              </a:rPr>
              <a:t>)</a:t>
            </a:r>
            <a:endParaRPr lang="zh-CN" altLang="en-US" sz="2800" b="1" dirty="0">
              <a:solidFill>
                <a:srgbClr val="0000FF"/>
              </a:solidFill>
              <a:latin typeface="宋体" panose="02010600030101010101" pitchFamily="2" charset="-122"/>
              <a:ea typeface="宋体" panose="02010600030101010101" pitchFamily="2" charset="-122"/>
            </a:endParaRPr>
          </a:p>
          <a:p>
            <a:pPr algn="l">
              <a:lnSpc>
                <a:spcPct val="150000"/>
              </a:lnSpc>
              <a:spcAft>
                <a:spcPct val="25000"/>
              </a:spcAft>
              <a:buClr>
                <a:schemeClr val="bg1"/>
              </a:buClr>
            </a:pPr>
            <a:r>
              <a:rPr lang="en-US" altLang="zh-CN" sz="2800" b="1">
                <a:solidFill>
                  <a:srgbClr val="0000FF"/>
                </a:solidFill>
                <a:latin typeface="宋体" panose="02010600030101010101" pitchFamily="2" charset="-122"/>
                <a:ea typeface="宋体" panose="02010600030101010101" pitchFamily="2" charset="-122"/>
              </a:rPr>
              <a:t>2)</a:t>
            </a:r>
            <a:r>
              <a:rPr lang="zh-CN" altLang="en-US" sz="2800" b="1" dirty="0">
                <a:solidFill>
                  <a:srgbClr val="0000FF"/>
                </a:solidFill>
                <a:latin typeface="宋体" panose="02010600030101010101" pitchFamily="2" charset="-122"/>
                <a:ea typeface="宋体" panose="02010600030101010101" pitchFamily="2" charset="-122"/>
              </a:rPr>
              <a:t>以列序为主序</a:t>
            </a:r>
            <a:r>
              <a:rPr lang="en-US" altLang="zh-CN" sz="2800" b="1">
                <a:solidFill>
                  <a:srgbClr val="0000FF"/>
                </a:solidFill>
                <a:latin typeface="宋体" panose="02010600030101010101" pitchFamily="2" charset="-122"/>
                <a:ea typeface="宋体" panose="02010600030101010101" pitchFamily="2" charset="-122"/>
              </a:rPr>
              <a:t>(</a:t>
            </a:r>
            <a:r>
              <a:rPr lang="zh-CN" altLang="en-US" sz="2800" b="1" dirty="0">
                <a:solidFill>
                  <a:srgbClr val="0000FF"/>
                </a:solidFill>
                <a:latin typeface="宋体" panose="02010600030101010101" pitchFamily="2" charset="-122"/>
                <a:ea typeface="宋体" panose="02010600030101010101" pitchFamily="2" charset="-122"/>
              </a:rPr>
              <a:t>高下标优先</a:t>
            </a:r>
            <a:r>
              <a:rPr lang="en-US" altLang="zh-CN" sz="2800" b="1">
                <a:solidFill>
                  <a:srgbClr val="0000FF"/>
                </a:solidFill>
                <a:latin typeface="宋体" panose="02010600030101010101" pitchFamily="2" charset="-122"/>
                <a:ea typeface="宋体" panose="02010600030101010101" pitchFamily="2" charset="-122"/>
              </a:rPr>
              <a:t>)</a:t>
            </a:r>
            <a:endParaRPr lang="en-US" altLang="zh-CN" sz="2800" b="1" dirty="0">
              <a:solidFill>
                <a:srgbClr val="0000FF"/>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5"/>
          <p:cNvSpPr txBox="1"/>
          <p:nvPr/>
        </p:nvSpPr>
        <p:spPr>
          <a:xfrm>
            <a:off x="863600" y="312827"/>
            <a:ext cx="2674640" cy="561975"/>
          </a:xfrm>
          <a:prstGeom prst="rect">
            <a:avLst/>
          </a:prstGeom>
        </p:spPr>
        <p:txBody>
          <a:bodyPr anchor="b">
            <a:normAutofit fontScale="97500" lnSpcReduction="1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4.3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数组</a:t>
            </a: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  </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11" name="Rectangle 2"/>
          <p:cNvSpPr>
            <a:spLocks noChangeArrowheads="1"/>
          </p:cNvSpPr>
          <p:nvPr/>
        </p:nvSpPr>
        <p:spPr bwMode="auto">
          <a:xfrm>
            <a:off x="693420" y="784225"/>
            <a:ext cx="8345805" cy="745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50000"/>
              </a:lnSpc>
              <a:spcBef>
                <a:spcPct val="0"/>
              </a:spcBef>
              <a:spcAft>
                <a:spcPct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4</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、数组的顺序存储             </a:t>
            </a:r>
            <a:r>
              <a:rPr kumimoji="0" lang="zh-CN" altLang="zh-CN" sz="3600" b="1" i="0" u="none" strike="noStrike" kern="1200" cap="none" spc="0" normalizeH="0" baseline="0" noProof="0" dirty="0" smtClean="0">
                <a:ln>
                  <a:noFill/>
                </a:ln>
                <a:solidFill>
                  <a:srgbClr val="FF3300"/>
                </a:solidFill>
                <a:effectLst/>
                <a:uLnTx/>
                <a:uFillTx/>
                <a:latin typeface="+mn-ea"/>
                <a:ea typeface="+mn-ea"/>
                <a:cs typeface="+mn-ea"/>
              </a:rPr>
              <a:t> </a:t>
            </a:r>
            <a:r>
              <a:rPr kumimoji="0" lang="zh-CN" altLang="zh-CN" sz="3600" b="1" i="0" u="none" strike="noStrike" kern="1200" cap="none" spc="0" normalizeH="0" baseline="0" noProof="0" dirty="0" smtClean="0">
                <a:ln>
                  <a:noFill/>
                </a:ln>
                <a:solidFill>
                  <a:srgbClr val="0000FF"/>
                </a:solidFill>
                <a:effectLst/>
                <a:uLnTx/>
                <a:uFillTx/>
                <a:latin typeface="+mn-ea"/>
                <a:ea typeface="+mn-ea"/>
                <a:cs typeface="+mn-ea"/>
              </a:rPr>
              <a:t>数组 </a:t>
            </a:r>
            <a:r>
              <a:rPr kumimoji="0" lang="en-US" altLang="zh-CN" sz="3600" b="1" i="0" u="none" strike="noStrike" kern="1200" cap="none" spc="0" normalizeH="0" baseline="0" noProof="0" dirty="0" smtClean="0">
                <a:ln>
                  <a:noFill/>
                </a:ln>
                <a:solidFill>
                  <a:srgbClr val="0000FF"/>
                </a:solidFill>
                <a:effectLst/>
                <a:uLnTx/>
                <a:uFillTx/>
                <a:latin typeface="+mn-ea"/>
                <a:ea typeface="+mn-ea"/>
                <a:cs typeface="华文楷体" panose="02010600040101010101" pitchFamily="2" charset="-122"/>
              </a:rPr>
              <a:t>a[m][n]</a:t>
            </a:r>
            <a:endParaRPr kumimoji="0" lang="en-US" altLang="zh-CN" sz="3600" b="1" i="0" u="none" strike="noStrike" kern="1200" cap="none" spc="0" normalizeH="0" baseline="0" noProof="0" dirty="0" smtClean="0">
              <a:ln>
                <a:noFill/>
              </a:ln>
              <a:solidFill>
                <a:srgbClr val="0000FF"/>
              </a:solidFill>
              <a:effectLst/>
              <a:uLnTx/>
              <a:uFillTx/>
              <a:latin typeface="+mn-ea"/>
              <a:ea typeface="+mn-ea"/>
              <a:cs typeface="华文楷体" panose="02010600040101010101" pitchFamily="2" charset="-122"/>
            </a:endParaRPr>
          </a:p>
        </p:txBody>
      </p:sp>
      <p:sp>
        <p:nvSpPr>
          <p:cNvPr id="6" name="Rectangle 11"/>
          <p:cNvSpPr>
            <a:spLocks noChangeArrowheads="1"/>
          </p:cNvSpPr>
          <p:nvPr/>
        </p:nvSpPr>
        <p:spPr bwMode="auto">
          <a:xfrm>
            <a:off x="5158740" y="313055"/>
            <a:ext cx="3796665"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eaLnBrk="0" hangingPunct="0">
              <a:spcBef>
                <a:spcPct val="0"/>
              </a:spcBef>
            </a:pPr>
            <a:r>
              <a:rPr lang="zh-CN" altLang="en-US" sz="3200" dirty="0">
                <a:solidFill>
                  <a:srgbClr val="0000FF"/>
                </a:solidFill>
                <a:latin typeface="楷体_GB2312" pitchFamily="49" charset="-122"/>
              </a:rPr>
              <a:t>以行序为主序存放</a:t>
            </a:r>
            <a:endParaRPr lang="zh-CN" sz="3200" dirty="0">
              <a:solidFill>
                <a:srgbClr val="0000FF"/>
              </a:solidFill>
              <a:latin typeface="楷体_GB2312" pitchFamily="49" charset="-122"/>
            </a:endParaRPr>
          </a:p>
        </p:txBody>
      </p:sp>
      <p:grpSp>
        <p:nvGrpSpPr>
          <p:cNvPr id="533524" name="组合 533523"/>
          <p:cNvGrpSpPr/>
          <p:nvPr/>
        </p:nvGrpSpPr>
        <p:grpSpPr>
          <a:xfrm>
            <a:off x="8665845" y="909003"/>
            <a:ext cx="2268538" cy="5472112"/>
            <a:chOff x="3969" y="300"/>
            <a:chExt cx="1429" cy="3733"/>
          </a:xfrm>
        </p:grpSpPr>
        <p:grpSp>
          <p:nvGrpSpPr>
            <p:cNvPr id="533525" name="组合 533524"/>
            <p:cNvGrpSpPr/>
            <p:nvPr/>
          </p:nvGrpSpPr>
          <p:grpSpPr>
            <a:xfrm>
              <a:off x="4438" y="302"/>
              <a:ext cx="960" cy="3731"/>
              <a:chOff x="4176" y="96"/>
              <a:chExt cx="960" cy="3731"/>
            </a:xfrm>
          </p:grpSpPr>
          <p:sp>
            <p:nvSpPr>
              <p:cNvPr id="533526" name="矩形 533525"/>
              <p:cNvSpPr/>
              <p:nvPr/>
            </p:nvSpPr>
            <p:spPr>
              <a:xfrm>
                <a:off x="4176" y="3540"/>
                <a:ext cx="960" cy="287"/>
              </a:xfrm>
              <a:prstGeom prst="rect">
                <a:avLst/>
              </a:prstGeom>
              <a:gradFill rotWithShape="1">
                <a:gsLst>
                  <a:gs pos="0">
                    <a:srgbClr val="FFCC66"/>
                  </a:gs>
                  <a:gs pos="50000">
                    <a:srgbClr val="FFFFFF"/>
                  </a:gs>
                  <a:gs pos="100000">
                    <a:srgbClr val="FFCC66"/>
                  </a:gs>
                </a:gsLst>
                <a:lin ang="0" scaled="1"/>
                <a:tileRect/>
              </a:gradFill>
              <a:ln w="9525">
                <a:noFill/>
              </a:ln>
            </p:spPr>
            <p:txBody>
              <a:bodyPr/>
              <a:p>
                <a:pPr algn="l" eaLnBrk="0" hangingPunct="0">
                  <a:buClr>
                    <a:schemeClr val="bg1"/>
                  </a:buClr>
                </a:pPr>
                <a:r>
                  <a:rPr lang="zh-CN" altLang="en-US" sz="2400" b="1">
                    <a:solidFill>
                      <a:schemeClr val="tx2"/>
                    </a:solidFill>
                    <a:latin typeface="Times New Roman" panose="02020603050405020304" pitchFamily="18" charset="0"/>
                    <a:ea typeface="宋体" panose="02010600030101010101" pitchFamily="2" charset="-122"/>
                  </a:rPr>
                  <a:t>  </a:t>
                </a:r>
                <a:r>
                  <a:rPr lang="zh-CN" altLang="en-US" sz="2400" b="1" dirty="0">
                    <a:solidFill>
                      <a:schemeClr val="tx2"/>
                    </a:solidFill>
                    <a:latin typeface="Times New Roman" panose="02020603050405020304" pitchFamily="18" charset="0"/>
                    <a:ea typeface="宋体" panose="02010600030101010101" pitchFamily="2" charset="-122"/>
                  </a:rPr>
                  <a:t>    </a:t>
                </a:r>
                <a:r>
                  <a:rPr lang="en-US" altLang="zh-CN" sz="2400" b="1" err="1">
                    <a:solidFill>
                      <a:schemeClr val="tx2"/>
                    </a:solidFill>
                    <a:latin typeface="Times New Roman" panose="02020603050405020304" pitchFamily="18" charset="0"/>
                    <a:ea typeface="宋体" panose="02010600030101010101" pitchFamily="2" charset="-122"/>
                  </a:rPr>
                  <a:t>a</a:t>
                </a:r>
                <a:r>
                  <a:rPr lang="en-US" altLang="zh-CN" sz="2400" b="1" baseline="-25000" err="1">
                    <a:solidFill>
                      <a:schemeClr val="tx2"/>
                    </a:solidFill>
                    <a:latin typeface="Times New Roman" panose="02020603050405020304" pitchFamily="18" charset="0"/>
                    <a:ea typeface="宋体" panose="02010600030101010101" pitchFamily="2" charset="-122"/>
                  </a:rPr>
                  <a:t>m-1,n-1</a:t>
                </a:r>
                <a:endParaRPr lang="en-US" altLang="zh-CN" sz="2400" b="1" baseline="-25000">
                  <a:solidFill>
                    <a:schemeClr val="tx2"/>
                  </a:solidFill>
                  <a:latin typeface="Times New Roman" panose="02020603050405020304" pitchFamily="18" charset="0"/>
                  <a:ea typeface="宋体" panose="02010600030101010101" pitchFamily="2" charset="-122"/>
                </a:endParaRPr>
              </a:p>
            </p:txBody>
          </p:sp>
          <p:sp>
            <p:nvSpPr>
              <p:cNvPr id="533527" name="矩形 533526"/>
              <p:cNvSpPr/>
              <p:nvPr/>
            </p:nvSpPr>
            <p:spPr>
              <a:xfrm>
                <a:off x="4176" y="3253"/>
                <a:ext cx="960" cy="287"/>
              </a:xfrm>
              <a:prstGeom prst="rect">
                <a:avLst/>
              </a:prstGeom>
              <a:gradFill rotWithShape="1">
                <a:gsLst>
                  <a:gs pos="0">
                    <a:srgbClr val="FFCC66"/>
                  </a:gs>
                  <a:gs pos="50000">
                    <a:srgbClr val="FFFFFF"/>
                  </a:gs>
                  <a:gs pos="100000">
                    <a:srgbClr val="FFCC66"/>
                  </a:gs>
                </a:gsLst>
                <a:lin ang="0" scaled="1"/>
                <a:tileRect/>
              </a:gradFill>
              <a:ln w="9525">
                <a:noFill/>
              </a:ln>
            </p:spPr>
            <p:txBody>
              <a:bodyPr/>
              <a:p>
                <a:pPr algn="l" eaLnBrk="0" hangingPunct="0">
                  <a:buClr>
                    <a:schemeClr val="bg1"/>
                  </a:buClr>
                </a:pPr>
                <a:r>
                  <a:rPr lang="zh-CN" altLang="en-US" sz="2400" b="1" dirty="0">
                    <a:solidFill>
                      <a:schemeClr val="tx2"/>
                    </a:solidFill>
                    <a:latin typeface="Times New Roman" panose="02020603050405020304" pitchFamily="18" charset="0"/>
                    <a:ea typeface="宋体" panose="02010600030101010101" pitchFamily="2" charset="-122"/>
                  </a:rPr>
                  <a:t>    </a:t>
                </a:r>
                <a:r>
                  <a:rPr lang="en-US" altLang="zh-CN" sz="2400" b="1">
                    <a:solidFill>
                      <a:schemeClr val="tx2"/>
                    </a:solidFill>
                    <a:latin typeface="Times New Roman" panose="02020603050405020304" pitchFamily="18" charset="0"/>
                    <a:ea typeface="宋体" panose="02010600030101010101" pitchFamily="2" charset="-122"/>
                  </a:rPr>
                  <a:t>…….. </a:t>
                </a:r>
                <a:endParaRPr lang="en-US" altLang="zh-CN" sz="2400" b="1">
                  <a:solidFill>
                    <a:schemeClr val="tx2"/>
                  </a:solidFill>
                  <a:latin typeface="Times New Roman" panose="02020603050405020304" pitchFamily="18" charset="0"/>
                  <a:ea typeface="宋体" panose="02010600030101010101" pitchFamily="2" charset="-122"/>
                </a:endParaRPr>
              </a:p>
            </p:txBody>
          </p:sp>
          <p:sp>
            <p:nvSpPr>
              <p:cNvPr id="533528" name="矩形 533527"/>
              <p:cNvSpPr/>
              <p:nvPr/>
            </p:nvSpPr>
            <p:spPr>
              <a:xfrm>
                <a:off x="4176" y="2966"/>
                <a:ext cx="960" cy="287"/>
              </a:xfrm>
              <a:prstGeom prst="rect">
                <a:avLst/>
              </a:prstGeom>
              <a:gradFill rotWithShape="1">
                <a:gsLst>
                  <a:gs pos="0">
                    <a:srgbClr val="FFCC66"/>
                  </a:gs>
                  <a:gs pos="50000">
                    <a:srgbClr val="FFFFFF"/>
                  </a:gs>
                  <a:gs pos="100000">
                    <a:srgbClr val="FFCC66"/>
                  </a:gs>
                </a:gsLst>
                <a:lin ang="0" scaled="1"/>
                <a:tileRect/>
              </a:gradFill>
              <a:ln w="9525">
                <a:noFill/>
              </a:ln>
            </p:spPr>
            <p:txBody>
              <a:bodyPr/>
              <a:p>
                <a:pPr algn="l" eaLnBrk="0" hangingPunct="0">
                  <a:buClr>
                    <a:schemeClr val="bg1"/>
                  </a:buClr>
                </a:pPr>
                <a:r>
                  <a:rPr lang="zh-CN" altLang="en-US" sz="2400" b="1" baseline="-25000">
                    <a:solidFill>
                      <a:schemeClr val="tx2"/>
                    </a:solidFill>
                    <a:latin typeface="Times New Roman" panose="02020603050405020304" pitchFamily="18" charset="0"/>
                    <a:ea typeface="宋体" panose="02010600030101010101" pitchFamily="2" charset="-122"/>
                  </a:rPr>
                  <a:t>         </a:t>
                </a:r>
                <a:r>
                  <a:rPr lang="en-US" altLang="zh-CN" sz="2400" b="1">
                    <a:solidFill>
                      <a:schemeClr val="tx2"/>
                    </a:solidFill>
                    <a:latin typeface="Times New Roman" panose="02020603050405020304" pitchFamily="18" charset="0"/>
                    <a:ea typeface="宋体" panose="02010600030101010101" pitchFamily="2" charset="-122"/>
                  </a:rPr>
                  <a:t>a</a:t>
                </a:r>
                <a:r>
                  <a:rPr lang="en-US" altLang="zh-CN" sz="2400" b="1" baseline="-25000">
                    <a:solidFill>
                      <a:schemeClr val="tx2"/>
                    </a:solidFill>
                    <a:latin typeface="Times New Roman" panose="02020603050405020304" pitchFamily="18" charset="0"/>
                    <a:ea typeface="宋体" panose="02010600030101010101" pitchFamily="2" charset="-122"/>
                  </a:rPr>
                  <a:t>m-1,1</a:t>
                </a:r>
                <a:endParaRPr lang="en-US" altLang="zh-CN" sz="2400" b="1" baseline="-25000">
                  <a:solidFill>
                    <a:schemeClr val="tx2"/>
                  </a:solidFill>
                  <a:latin typeface="Times New Roman" panose="02020603050405020304" pitchFamily="18" charset="0"/>
                  <a:ea typeface="宋体" panose="02010600030101010101" pitchFamily="2" charset="-122"/>
                </a:endParaRPr>
              </a:p>
            </p:txBody>
          </p:sp>
          <p:sp>
            <p:nvSpPr>
              <p:cNvPr id="533529" name="矩形 533528"/>
              <p:cNvSpPr/>
              <p:nvPr/>
            </p:nvSpPr>
            <p:spPr>
              <a:xfrm>
                <a:off x="4176" y="2679"/>
                <a:ext cx="960" cy="287"/>
              </a:xfrm>
              <a:prstGeom prst="rect">
                <a:avLst/>
              </a:prstGeom>
              <a:gradFill rotWithShape="1">
                <a:gsLst>
                  <a:gs pos="0">
                    <a:srgbClr val="FFCC66"/>
                  </a:gs>
                  <a:gs pos="50000">
                    <a:srgbClr val="FFFFFF"/>
                  </a:gs>
                  <a:gs pos="100000">
                    <a:srgbClr val="FFCC66"/>
                  </a:gs>
                </a:gsLst>
                <a:lin ang="0" scaled="1"/>
                <a:tileRect/>
              </a:gradFill>
              <a:ln w="9525">
                <a:noFill/>
              </a:ln>
            </p:spPr>
            <p:txBody>
              <a:bodyPr/>
              <a:p>
                <a:pPr algn="l" eaLnBrk="0" hangingPunct="0">
                  <a:buClr>
                    <a:schemeClr val="bg1"/>
                  </a:buClr>
                </a:pPr>
                <a:r>
                  <a:rPr lang="zh-CN" altLang="en-US" sz="2400" b="1">
                    <a:solidFill>
                      <a:schemeClr val="tx2"/>
                    </a:solidFill>
                    <a:latin typeface="Times New Roman" panose="02020603050405020304" pitchFamily="18" charset="0"/>
                    <a:ea typeface="宋体" panose="02010600030101010101" pitchFamily="2" charset="-122"/>
                  </a:rPr>
                  <a:t>      </a:t>
                </a:r>
                <a:r>
                  <a:rPr lang="en-US" altLang="zh-CN" sz="2400" b="1">
                    <a:solidFill>
                      <a:schemeClr val="tx2"/>
                    </a:solidFill>
                    <a:latin typeface="Times New Roman" panose="02020603050405020304" pitchFamily="18" charset="0"/>
                    <a:ea typeface="宋体" panose="02010600030101010101" pitchFamily="2" charset="-122"/>
                  </a:rPr>
                  <a:t>a</a:t>
                </a:r>
                <a:r>
                  <a:rPr lang="en-US" altLang="zh-CN" sz="2400" b="1" baseline="-25000">
                    <a:solidFill>
                      <a:schemeClr val="tx2"/>
                    </a:solidFill>
                    <a:latin typeface="Times New Roman" panose="02020603050405020304" pitchFamily="18" charset="0"/>
                    <a:ea typeface="宋体" panose="02010600030101010101" pitchFamily="2" charset="-122"/>
                  </a:rPr>
                  <a:t>m-1,0 </a:t>
                </a:r>
                <a:endParaRPr lang="en-US" altLang="zh-CN" sz="2400" b="1" baseline="-25000">
                  <a:solidFill>
                    <a:schemeClr val="tx2"/>
                  </a:solidFill>
                  <a:latin typeface="Times New Roman" panose="02020603050405020304" pitchFamily="18" charset="0"/>
                  <a:ea typeface="宋体" panose="02010600030101010101" pitchFamily="2" charset="-122"/>
                </a:endParaRPr>
              </a:p>
            </p:txBody>
          </p:sp>
          <p:sp>
            <p:nvSpPr>
              <p:cNvPr id="533530" name="矩形 533529"/>
              <p:cNvSpPr/>
              <p:nvPr/>
            </p:nvSpPr>
            <p:spPr>
              <a:xfrm>
                <a:off x="4176" y="2392"/>
                <a:ext cx="960" cy="287"/>
              </a:xfrm>
              <a:prstGeom prst="rect">
                <a:avLst/>
              </a:prstGeom>
              <a:gradFill rotWithShape="1">
                <a:gsLst>
                  <a:gs pos="0">
                    <a:srgbClr val="FFCC66"/>
                  </a:gs>
                  <a:gs pos="50000">
                    <a:srgbClr val="FFFFFF"/>
                  </a:gs>
                  <a:gs pos="100000">
                    <a:srgbClr val="FFCC66"/>
                  </a:gs>
                </a:gsLst>
                <a:lin ang="0" scaled="1"/>
                <a:tileRect/>
              </a:gradFill>
              <a:ln w="9525">
                <a:noFill/>
              </a:ln>
            </p:spPr>
            <p:txBody>
              <a:bodyPr/>
              <a:p>
                <a:pPr eaLnBrk="0" hangingPunct="0">
                  <a:buClr>
                    <a:schemeClr val="bg1"/>
                  </a:buClr>
                </a:pPr>
                <a:r>
                  <a:rPr lang="zh-CN" altLang="en-US" sz="2400" b="1" dirty="0">
                    <a:solidFill>
                      <a:schemeClr val="tx2"/>
                    </a:solidFill>
                    <a:latin typeface="Times New Roman" panose="02020603050405020304" pitchFamily="18" charset="0"/>
                    <a:ea typeface="宋体" panose="02010600030101010101" pitchFamily="2" charset="-122"/>
                  </a:rPr>
                  <a:t> </a:t>
                </a:r>
                <a:r>
                  <a:rPr lang="en-US" altLang="zh-CN" sz="2400" b="1">
                    <a:solidFill>
                      <a:schemeClr val="tx2"/>
                    </a:solidFill>
                    <a:latin typeface="Times New Roman" panose="02020603050405020304" pitchFamily="18" charset="0"/>
                    <a:ea typeface="宋体" panose="02010600030101010101" pitchFamily="2" charset="-122"/>
                  </a:rPr>
                  <a:t>……</a:t>
                </a:r>
                <a:endParaRPr lang="en-US" altLang="zh-CN" sz="2400" b="1">
                  <a:solidFill>
                    <a:schemeClr val="tx2"/>
                  </a:solidFill>
                  <a:latin typeface="Times New Roman" panose="02020603050405020304" pitchFamily="18" charset="0"/>
                  <a:ea typeface="宋体" panose="02010600030101010101" pitchFamily="2" charset="-122"/>
                </a:endParaRPr>
              </a:p>
            </p:txBody>
          </p:sp>
          <p:sp>
            <p:nvSpPr>
              <p:cNvPr id="533531" name="矩形 533530"/>
              <p:cNvSpPr/>
              <p:nvPr/>
            </p:nvSpPr>
            <p:spPr>
              <a:xfrm>
                <a:off x="4176" y="2105"/>
                <a:ext cx="960" cy="287"/>
              </a:xfrm>
              <a:prstGeom prst="rect">
                <a:avLst/>
              </a:prstGeom>
              <a:gradFill rotWithShape="1">
                <a:gsLst>
                  <a:gs pos="0">
                    <a:srgbClr val="FFCC66"/>
                  </a:gs>
                  <a:gs pos="50000">
                    <a:srgbClr val="FFFFFF"/>
                  </a:gs>
                  <a:gs pos="100000">
                    <a:srgbClr val="FFCC66"/>
                  </a:gs>
                </a:gsLst>
                <a:lin ang="0" scaled="1"/>
                <a:tileRect/>
              </a:gradFill>
              <a:ln w="9525">
                <a:noFill/>
              </a:ln>
            </p:spPr>
            <p:txBody>
              <a:bodyPr/>
              <a:p>
                <a:pPr algn="l" eaLnBrk="0" hangingPunct="0">
                  <a:buClr>
                    <a:schemeClr val="bg1"/>
                  </a:buClr>
                </a:pPr>
                <a:r>
                  <a:rPr lang="zh-CN" altLang="en-US" sz="2400" b="1">
                    <a:solidFill>
                      <a:srgbClr val="008000"/>
                    </a:solidFill>
                    <a:latin typeface="Times New Roman" panose="02020603050405020304" pitchFamily="18" charset="0"/>
                    <a:ea typeface="宋体" panose="02010600030101010101" pitchFamily="2" charset="-122"/>
                  </a:rPr>
                  <a:t>     </a:t>
                </a:r>
                <a:r>
                  <a:rPr lang="zh-CN" altLang="en-US" sz="2400" b="1">
                    <a:solidFill>
                      <a:srgbClr val="FF0000"/>
                    </a:solidFill>
                    <a:latin typeface="Times New Roman" panose="02020603050405020304" pitchFamily="18" charset="0"/>
                    <a:ea typeface="宋体" panose="02010600030101010101" pitchFamily="2" charset="-122"/>
                  </a:rPr>
                  <a:t> </a:t>
                </a:r>
                <a:r>
                  <a:rPr lang="en-US" altLang="zh-CN" sz="2400" b="1" err="1">
                    <a:solidFill>
                      <a:srgbClr val="FF0000"/>
                    </a:solidFill>
                    <a:latin typeface="Times New Roman" panose="02020603050405020304" pitchFamily="18" charset="0"/>
                    <a:ea typeface="宋体" panose="02010600030101010101" pitchFamily="2" charset="-122"/>
                  </a:rPr>
                  <a:t>a</a:t>
                </a:r>
                <a:r>
                  <a:rPr lang="en-US" altLang="zh-CN" sz="2400" b="1" baseline="-25000" err="1">
                    <a:solidFill>
                      <a:srgbClr val="FF0000"/>
                    </a:solidFill>
                    <a:latin typeface="Times New Roman" panose="02020603050405020304" pitchFamily="18" charset="0"/>
                    <a:ea typeface="宋体" panose="02010600030101010101" pitchFamily="2" charset="-122"/>
                  </a:rPr>
                  <a:t>ij</a:t>
                </a:r>
                <a:r>
                  <a:rPr lang="en-US" altLang="zh-CN" sz="2400" b="1" baseline="-25000">
                    <a:solidFill>
                      <a:srgbClr val="FF0000"/>
                    </a:solidFill>
                    <a:latin typeface="Times New Roman" panose="02020603050405020304" pitchFamily="18" charset="0"/>
                    <a:ea typeface="宋体" panose="02010600030101010101" pitchFamily="2" charset="-122"/>
                  </a:rPr>
                  <a:t> </a:t>
                </a:r>
                <a:endParaRPr lang="en-US" altLang="zh-CN" sz="2400" b="1" baseline="-25000">
                  <a:solidFill>
                    <a:srgbClr val="FF0000"/>
                  </a:solidFill>
                  <a:latin typeface="Times New Roman" panose="02020603050405020304" pitchFamily="18" charset="0"/>
                  <a:ea typeface="宋体" panose="02010600030101010101" pitchFamily="2" charset="-122"/>
                </a:endParaRPr>
              </a:p>
            </p:txBody>
          </p:sp>
          <p:sp>
            <p:nvSpPr>
              <p:cNvPr id="533532" name="矩形 533531"/>
              <p:cNvSpPr/>
              <p:nvPr/>
            </p:nvSpPr>
            <p:spPr>
              <a:xfrm>
                <a:off x="4176" y="1818"/>
                <a:ext cx="960" cy="287"/>
              </a:xfrm>
              <a:prstGeom prst="rect">
                <a:avLst/>
              </a:prstGeom>
              <a:gradFill rotWithShape="1">
                <a:gsLst>
                  <a:gs pos="0">
                    <a:srgbClr val="FFCC66"/>
                  </a:gs>
                  <a:gs pos="50000">
                    <a:srgbClr val="FFFFFF"/>
                  </a:gs>
                  <a:gs pos="100000">
                    <a:srgbClr val="FFCC66"/>
                  </a:gs>
                </a:gsLst>
                <a:lin ang="0" scaled="1"/>
                <a:tileRect/>
              </a:gradFill>
              <a:ln w="9525">
                <a:noFill/>
              </a:ln>
            </p:spPr>
            <p:txBody>
              <a:bodyPr/>
              <a:p>
                <a:pPr eaLnBrk="0" hangingPunct="0">
                  <a:buClr>
                    <a:schemeClr val="bg1"/>
                  </a:buClr>
                </a:pPr>
                <a:r>
                  <a:rPr lang="zh-CN" altLang="en-US" sz="2400" b="1" dirty="0">
                    <a:solidFill>
                      <a:schemeClr val="tx2"/>
                    </a:solidFill>
                    <a:latin typeface="Times New Roman" panose="02020603050405020304" pitchFamily="18" charset="0"/>
                    <a:ea typeface="宋体" panose="02010600030101010101" pitchFamily="2" charset="-122"/>
                  </a:rPr>
                  <a:t>     </a:t>
                </a:r>
                <a:r>
                  <a:rPr lang="en-US" altLang="zh-CN" sz="2400" b="1">
                    <a:solidFill>
                      <a:schemeClr val="tx2"/>
                    </a:solidFill>
                    <a:latin typeface="Times New Roman" panose="02020603050405020304" pitchFamily="18" charset="0"/>
                    <a:ea typeface="宋体" panose="02010600030101010101" pitchFamily="2" charset="-122"/>
                  </a:rPr>
                  <a:t>…… </a:t>
                </a:r>
                <a:endParaRPr lang="en-US" altLang="zh-CN" sz="2400" b="1">
                  <a:solidFill>
                    <a:schemeClr val="tx2"/>
                  </a:solidFill>
                  <a:latin typeface="Times New Roman" panose="02020603050405020304" pitchFamily="18" charset="0"/>
                  <a:ea typeface="宋体" panose="02010600030101010101" pitchFamily="2" charset="-122"/>
                </a:endParaRPr>
              </a:p>
            </p:txBody>
          </p:sp>
          <p:sp>
            <p:nvSpPr>
              <p:cNvPr id="533533" name="矩形 533532"/>
              <p:cNvSpPr/>
              <p:nvPr/>
            </p:nvSpPr>
            <p:spPr>
              <a:xfrm>
                <a:off x="4176" y="1531"/>
                <a:ext cx="960" cy="287"/>
              </a:xfrm>
              <a:prstGeom prst="rect">
                <a:avLst/>
              </a:prstGeom>
              <a:gradFill rotWithShape="1">
                <a:gsLst>
                  <a:gs pos="0">
                    <a:srgbClr val="FFCC66"/>
                  </a:gs>
                  <a:gs pos="50000">
                    <a:srgbClr val="FFFFFF"/>
                  </a:gs>
                  <a:gs pos="100000">
                    <a:srgbClr val="FFCC66"/>
                  </a:gs>
                </a:gsLst>
                <a:lin ang="0" scaled="1"/>
                <a:tileRect/>
              </a:gradFill>
              <a:ln w="9525">
                <a:noFill/>
              </a:ln>
            </p:spPr>
            <p:txBody>
              <a:bodyPr/>
              <a:p>
                <a:pPr algn="l" eaLnBrk="0" hangingPunct="0">
                  <a:buClr>
                    <a:schemeClr val="bg1"/>
                  </a:buClr>
                </a:pPr>
                <a:r>
                  <a:rPr lang="zh-CN" altLang="en-US" sz="2400" b="1" baseline="-25000">
                    <a:solidFill>
                      <a:srgbClr val="008000"/>
                    </a:solidFill>
                    <a:latin typeface="Times New Roman" panose="02020603050405020304" pitchFamily="18" charset="0"/>
                    <a:ea typeface="宋体" panose="02010600030101010101" pitchFamily="2" charset="-122"/>
                  </a:rPr>
                  <a:t>         </a:t>
                </a:r>
                <a:r>
                  <a:rPr lang="en-US" altLang="zh-CN" sz="2400" b="1">
                    <a:solidFill>
                      <a:srgbClr val="008000"/>
                    </a:solidFill>
                    <a:latin typeface="Times New Roman" panose="02020603050405020304" pitchFamily="18" charset="0"/>
                    <a:ea typeface="宋体" panose="02010600030101010101" pitchFamily="2" charset="-122"/>
                  </a:rPr>
                  <a:t>a</a:t>
                </a:r>
                <a:r>
                  <a:rPr lang="en-US" altLang="zh-CN" sz="2400" b="1" baseline="-25000">
                    <a:solidFill>
                      <a:srgbClr val="008000"/>
                    </a:solidFill>
                    <a:latin typeface="Times New Roman" panose="02020603050405020304" pitchFamily="18" charset="0"/>
                    <a:ea typeface="宋体" panose="02010600030101010101" pitchFamily="2" charset="-122"/>
                  </a:rPr>
                  <a:t>11</a:t>
                </a:r>
                <a:endParaRPr lang="en-US" altLang="zh-CN" sz="2400" b="1" baseline="-25000">
                  <a:solidFill>
                    <a:srgbClr val="008000"/>
                  </a:solidFill>
                  <a:latin typeface="Times New Roman" panose="02020603050405020304" pitchFamily="18" charset="0"/>
                  <a:ea typeface="宋体" panose="02010600030101010101" pitchFamily="2" charset="-122"/>
                </a:endParaRPr>
              </a:p>
            </p:txBody>
          </p:sp>
          <p:sp>
            <p:nvSpPr>
              <p:cNvPr id="533534" name="矩形 533533"/>
              <p:cNvSpPr/>
              <p:nvPr/>
            </p:nvSpPr>
            <p:spPr>
              <a:xfrm>
                <a:off x="4176" y="1244"/>
                <a:ext cx="960" cy="287"/>
              </a:xfrm>
              <a:prstGeom prst="rect">
                <a:avLst/>
              </a:prstGeom>
              <a:gradFill rotWithShape="1">
                <a:gsLst>
                  <a:gs pos="0">
                    <a:srgbClr val="FFCC66"/>
                  </a:gs>
                  <a:gs pos="50000">
                    <a:srgbClr val="FFFFFF"/>
                  </a:gs>
                  <a:gs pos="100000">
                    <a:srgbClr val="FFCC66"/>
                  </a:gs>
                </a:gsLst>
                <a:lin ang="0" scaled="1"/>
                <a:tileRect/>
              </a:gradFill>
              <a:ln w="9525">
                <a:noFill/>
              </a:ln>
            </p:spPr>
            <p:txBody>
              <a:bodyPr/>
              <a:p>
                <a:pPr algn="l" eaLnBrk="0" hangingPunct="0">
                  <a:buClr>
                    <a:schemeClr val="bg1"/>
                  </a:buClr>
                </a:pPr>
                <a:r>
                  <a:rPr lang="zh-CN" altLang="en-US" sz="2400" b="1">
                    <a:solidFill>
                      <a:srgbClr val="008000"/>
                    </a:solidFill>
                    <a:latin typeface="Times New Roman" panose="02020603050405020304" pitchFamily="18" charset="0"/>
                    <a:ea typeface="宋体" panose="02010600030101010101" pitchFamily="2" charset="-122"/>
                  </a:rPr>
                  <a:t>      </a:t>
                </a:r>
                <a:r>
                  <a:rPr lang="en-US" altLang="zh-CN" sz="2400" b="1">
                    <a:solidFill>
                      <a:srgbClr val="008000"/>
                    </a:solidFill>
                    <a:latin typeface="Times New Roman" panose="02020603050405020304" pitchFamily="18" charset="0"/>
                    <a:ea typeface="宋体" panose="02010600030101010101" pitchFamily="2" charset="-122"/>
                  </a:rPr>
                  <a:t>a</a:t>
                </a:r>
                <a:r>
                  <a:rPr lang="en-US" altLang="zh-CN" sz="2400" b="1" baseline="-25000">
                    <a:solidFill>
                      <a:srgbClr val="008000"/>
                    </a:solidFill>
                    <a:latin typeface="Times New Roman" panose="02020603050405020304" pitchFamily="18" charset="0"/>
                    <a:ea typeface="宋体" panose="02010600030101010101" pitchFamily="2" charset="-122"/>
                  </a:rPr>
                  <a:t>10 </a:t>
                </a:r>
                <a:endParaRPr lang="en-US" altLang="zh-CN" sz="2400" b="1" baseline="-25000">
                  <a:solidFill>
                    <a:srgbClr val="008000"/>
                  </a:solidFill>
                  <a:latin typeface="Times New Roman" panose="02020603050405020304" pitchFamily="18" charset="0"/>
                  <a:ea typeface="宋体" panose="02010600030101010101" pitchFamily="2" charset="-122"/>
                </a:endParaRPr>
              </a:p>
            </p:txBody>
          </p:sp>
          <p:sp>
            <p:nvSpPr>
              <p:cNvPr id="533535" name="矩形 533534"/>
              <p:cNvSpPr/>
              <p:nvPr/>
            </p:nvSpPr>
            <p:spPr>
              <a:xfrm>
                <a:off x="4176" y="957"/>
                <a:ext cx="960" cy="287"/>
              </a:xfrm>
              <a:prstGeom prst="rect">
                <a:avLst/>
              </a:prstGeom>
              <a:gradFill rotWithShape="1">
                <a:gsLst>
                  <a:gs pos="0">
                    <a:srgbClr val="FFCC66"/>
                  </a:gs>
                  <a:gs pos="50000">
                    <a:srgbClr val="FFFFFF"/>
                  </a:gs>
                  <a:gs pos="100000">
                    <a:srgbClr val="FFCC66"/>
                  </a:gs>
                </a:gsLst>
                <a:lin ang="0" scaled="1"/>
                <a:tileRect/>
              </a:gradFill>
              <a:ln w="9525">
                <a:noFill/>
              </a:ln>
            </p:spPr>
            <p:txBody>
              <a:bodyPr/>
              <a:p>
                <a:pPr algn="l" eaLnBrk="0" hangingPunct="0">
                  <a:spcBef>
                    <a:spcPct val="50000"/>
                  </a:spcBef>
                  <a:buClr>
                    <a:schemeClr val="bg1"/>
                  </a:buClr>
                </a:pPr>
                <a:r>
                  <a:rPr lang="zh-CN" altLang="en-US" sz="2400" b="1">
                    <a:solidFill>
                      <a:srgbClr val="FF0000"/>
                    </a:solidFill>
                    <a:latin typeface="Times New Roman" panose="02020603050405020304" pitchFamily="18" charset="0"/>
                    <a:ea typeface="宋体" panose="02010600030101010101" pitchFamily="2" charset="-122"/>
                  </a:rPr>
                  <a:t>     </a:t>
                </a:r>
                <a:r>
                  <a:rPr lang="zh-CN" altLang="en-US" sz="2400" b="1">
                    <a:solidFill>
                      <a:srgbClr val="0000FF"/>
                    </a:solidFill>
                    <a:latin typeface="Times New Roman" panose="02020603050405020304" pitchFamily="18" charset="0"/>
                    <a:ea typeface="宋体" panose="02010600030101010101" pitchFamily="2" charset="-122"/>
                  </a:rPr>
                  <a:t> </a:t>
                </a:r>
                <a:r>
                  <a:rPr lang="en-US" altLang="zh-CN" sz="2400" b="1">
                    <a:solidFill>
                      <a:srgbClr val="0000FF"/>
                    </a:solidFill>
                    <a:latin typeface="Times New Roman" panose="02020603050405020304" pitchFamily="18" charset="0"/>
                    <a:ea typeface="宋体" panose="02010600030101010101" pitchFamily="2" charset="-122"/>
                  </a:rPr>
                  <a:t>a</a:t>
                </a:r>
                <a:r>
                  <a:rPr lang="en-US" altLang="zh-CN" sz="2400" b="1" baseline="-25000">
                    <a:solidFill>
                      <a:srgbClr val="0000FF"/>
                    </a:solidFill>
                    <a:latin typeface="Times New Roman" panose="02020603050405020304" pitchFamily="18" charset="0"/>
                    <a:ea typeface="宋体" panose="02010600030101010101" pitchFamily="2" charset="-122"/>
                  </a:rPr>
                  <a:t>0,n-1</a:t>
                </a:r>
                <a:endParaRPr lang="en-US" altLang="zh-CN" sz="2400" b="1" baseline="-25000">
                  <a:solidFill>
                    <a:srgbClr val="0000FF"/>
                  </a:solidFill>
                  <a:latin typeface="Times New Roman" panose="02020603050405020304" pitchFamily="18" charset="0"/>
                  <a:ea typeface="宋体" panose="02010600030101010101" pitchFamily="2" charset="-122"/>
                </a:endParaRPr>
              </a:p>
            </p:txBody>
          </p:sp>
          <p:sp>
            <p:nvSpPr>
              <p:cNvPr id="533536" name="矩形 533535"/>
              <p:cNvSpPr/>
              <p:nvPr/>
            </p:nvSpPr>
            <p:spPr>
              <a:xfrm>
                <a:off x="4176" y="670"/>
                <a:ext cx="960" cy="287"/>
              </a:xfrm>
              <a:prstGeom prst="rect">
                <a:avLst/>
              </a:prstGeom>
              <a:gradFill rotWithShape="1">
                <a:gsLst>
                  <a:gs pos="0">
                    <a:srgbClr val="FFCC66"/>
                  </a:gs>
                  <a:gs pos="50000">
                    <a:srgbClr val="FFFFFF"/>
                  </a:gs>
                  <a:gs pos="100000">
                    <a:srgbClr val="FFCC66"/>
                  </a:gs>
                </a:gsLst>
                <a:lin ang="0" scaled="1"/>
                <a:tileRect/>
              </a:gradFill>
              <a:ln w="9525">
                <a:noFill/>
              </a:ln>
            </p:spPr>
            <p:txBody>
              <a:bodyPr/>
              <a:p>
                <a:pPr algn="l" eaLnBrk="0" hangingPunct="0">
                  <a:buClr>
                    <a:schemeClr val="bg1"/>
                  </a:buClr>
                </a:pPr>
                <a:r>
                  <a:rPr lang="zh-CN" altLang="en-US" sz="2400" b="1">
                    <a:solidFill>
                      <a:srgbClr val="FF0000"/>
                    </a:solidFill>
                    <a:latin typeface="Times New Roman" panose="02020603050405020304" pitchFamily="18" charset="0"/>
                    <a:ea typeface="宋体" panose="02010600030101010101" pitchFamily="2" charset="-122"/>
                  </a:rPr>
                  <a:t>   </a:t>
                </a:r>
                <a:r>
                  <a:rPr lang="zh-CN" altLang="en-US" sz="2400" b="1">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 </a:t>
                </a:r>
                <a:r>
                  <a:rPr lang="en-US" altLang="zh-CN" sz="2400" b="1">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a:t>
                </a:r>
                <a:endParaRPr lang="en-US" altLang="zh-CN" sz="2400" b="1">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533537" name="矩形 533536"/>
              <p:cNvSpPr/>
              <p:nvPr/>
            </p:nvSpPr>
            <p:spPr>
              <a:xfrm>
                <a:off x="4176" y="383"/>
                <a:ext cx="960" cy="287"/>
              </a:xfrm>
              <a:prstGeom prst="rect">
                <a:avLst/>
              </a:prstGeom>
              <a:gradFill rotWithShape="1">
                <a:gsLst>
                  <a:gs pos="0">
                    <a:srgbClr val="FFCC66"/>
                  </a:gs>
                  <a:gs pos="50000">
                    <a:srgbClr val="FFFFFF"/>
                  </a:gs>
                  <a:gs pos="100000">
                    <a:srgbClr val="FFCC66"/>
                  </a:gs>
                </a:gsLst>
                <a:lin ang="0" scaled="1"/>
                <a:tileRect/>
              </a:gradFill>
              <a:ln w="9525">
                <a:noFill/>
              </a:ln>
            </p:spPr>
            <p:txBody>
              <a:bodyPr/>
              <a:p>
                <a:pPr algn="l" eaLnBrk="0" hangingPunct="0">
                  <a:buClr>
                    <a:schemeClr val="bg1"/>
                  </a:buClr>
                </a:pPr>
                <a:r>
                  <a:rPr lang="zh-CN" altLang="en-US" sz="2400" b="1">
                    <a:solidFill>
                      <a:srgbClr val="FF0000"/>
                    </a:solidFill>
                    <a:latin typeface="Times New Roman" panose="02020603050405020304" pitchFamily="18" charset="0"/>
                    <a:ea typeface="宋体" panose="02010600030101010101" pitchFamily="2" charset="-122"/>
                  </a:rPr>
                  <a:t>     </a:t>
                </a:r>
                <a:r>
                  <a:rPr lang="zh-CN" altLang="en-US" sz="2400" b="1">
                    <a:solidFill>
                      <a:srgbClr val="0000FF"/>
                    </a:solidFill>
                    <a:latin typeface="Times New Roman" panose="02020603050405020304" pitchFamily="18" charset="0"/>
                    <a:ea typeface="宋体" panose="02010600030101010101" pitchFamily="2" charset="-122"/>
                  </a:rPr>
                  <a:t> </a:t>
                </a:r>
                <a:r>
                  <a:rPr lang="en-US" altLang="zh-CN" sz="2400" b="1">
                    <a:solidFill>
                      <a:srgbClr val="0000FF"/>
                    </a:solidFill>
                    <a:latin typeface="Times New Roman" panose="02020603050405020304" pitchFamily="18" charset="0"/>
                    <a:ea typeface="宋体" panose="02010600030101010101" pitchFamily="2" charset="-122"/>
                  </a:rPr>
                  <a:t>a</a:t>
                </a:r>
                <a:r>
                  <a:rPr lang="en-US" altLang="zh-CN" sz="2400" b="1" baseline="-25000">
                    <a:solidFill>
                      <a:srgbClr val="0000FF"/>
                    </a:solidFill>
                    <a:latin typeface="Times New Roman" panose="02020603050405020304" pitchFamily="18" charset="0"/>
                    <a:ea typeface="宋体" panose="02010600030101010101" pitchFamily="2" charset="-122"/>
                  </a:rPr>
                  <a:t>01</a:t>
                </a:r>
                <a:endParaRPr lang="en-US" altLang="zh-CN" sz="2400" b="1" baseline="-25000">
                  <a:solidFill>
                    <a:srgbClr val="0000FF"/>
                  </a:solidFill>
                  <a:latin typeface="Times New Roman" panose="02020603050405020304" pitchFamily="18" charset="0"/>
                  <a:ea typeface="宋体" panose="02010600030101010101" pitchFamily="2" charset="-122"/>
                </a:endParaRPr>
              </a:p>
            </p:txBody>
          </p:sp>
          <p:sp>
            <p:nvSpPr>
              <p:cNvPr id="533538" name="矩形 533537"/>
              <p:cNvSpPr/>
              <p:nvPr/>
            </p:nvSpPr>
            <p:spPr>
              <a:xfrm>
                <a:off x="4176" y="96"/>
                <a:ext cx="960" cy="287"/>
              </a:xfrm>
              <a:prstGeom prst="rect">
                <a:avLst/>
              </a:prstGeom>
              <a:gradFill rotWithShape="1">
                <a:gsLst>
                  <a:gs pos="0">
                    <a:srgbClr val="FFCC66"/>
                  </a:gs>
                  <a:gs pos="50000">
                    <a:srgbClr val="FFFFFF"/>
                  </a:gs>
                  <a:gs pos="100000">
                    <a:srgbClr val="FFCC66"/>
                  </a:gs>
                </a:gsLst>
                <a:lin ang="0" scaled="1"/>
                <a:tileRect/>
              </a:gradFill>
              <a:ln w="9525">
                <a:noFill/>
              </a:ln>
            </p:spPr>
            <p:txBody>
              <a:bodyPr/>
              <a:p>
                <a:pPr algn="l" eaLnBrk="0" hangingPunct="0">
                  <a:buClr>
                    <a:schemeClr val="bg1"/>
                  </a:buClr>
                </a:pPr>
                <a:r>
                  <a:rPr lang="zh-CN" altLang="en-US" sz="2400" b="1" baseline="-25000">
                    <a:latin typeface="Times New Roman" panose="02020603050405020304" pitchFamily="18" charset="0"/>
                    <a:ea typeface="宋体" panose="02010600030101010101" pitchFamily="2" charset="-122"/>
                  </a:rPr>
                  <a:t>       </a:t>
                </a:r>
                <a:r>
                  <a:rPr lang="zh-CN" altLang="en-US" sz="2400" b="1" baseline="-25000">
                    <a:solidFill>
                      <a:srgbClr val="0000FF"/>
                    </a:solidFill>
                    <a:latin typeface="Times New Roman" panose="02020603050405020304" pitchFamily="18" charset="0"/>
                    <a:ea typeface="宋体" panose="02010600030101010101" pitchFamily="2" charset="-122"/>
                  </a:rPr>
                  <a:t>  </a:t>
                </a:r>
                <a:r>
                  <a:rPr lang="en-US" altLang="zh-CN" sz="2400" b="1">
                    <a:solidFill>
                      <a:srgbClr val="0000FF"/>
                    </a:solidFill>
                    <a:latin typeface="Times New Roman" panose="02020603050405020304" pitchFamily="18" charset="0"/>
                    <a:ea typeface="宋体" panose="02010600030101010101" pitchFamily="2" charset="-122"/>
                  </a:rPr>
                  <a:t>a</a:t>
                </a:r>
                <a:r>
                  <a:rPr lang="en-US" altLang="zh-CN" sz="2400" b="1" baseline="-25000">
                    <a:solidFill>
                      <a:srgbClr val="0000FF"/>
                    </a:solidFill>
                    <a:latin typeface="Times New Roman" panose="02020603050405020304" pitchFamily="18" charset="0"/>
                    <a:ea typeface="宋体" panose="02010600030101010101" pitchFamily="2" charset="-122"/>
                  </a:rPr>
                  <a:t>00</a:t>
                </a:r>
                <a:endParaRPr lang="en-US" altLang="zh-CN" sz="2400" b="1" baseline="-25000">
                  <a:solidFill>
                    <a:srgbClr val="0000FF"/>
                  </a:solidFill>
                  <a:latin typeface="Times New Roman" panose="02020603050405020304" pitchFamily="18" charset="0"/>
                  <a:ea typeface="宋体" panose="02010600030101010101" pitchFamily="2" charset="-122"/>
                </a:endParaRPr>
              </a:p>
            </p:txBody>
          </p:sp>
          <p:sp>
            <p:nvSpPr>
              <p:cNvPr id="533539" name="直接连接符 533538"/>
              <p:cNvSpPr/>
              <p:nvPr/>
            </p:nvSpPr>
            <p:spPr>
              <a:xfrm>
                <a:off x="4176" y="96"/>
                <a:ext cx="960" cy="0"/>
              </a:xfrm>
              <a:prstGeom prst="line">
                <a:avLst/>
              </a:prstGeom>
              <a:ln w="28575" cap="sq" cmpd="sng">
                <a:solidFill>
                  <a:schemeClr val="tx1"/>
                </a:solidFill>
                <a:prstDash val="solid"/>
                <a:headEnd type="none" w="med" len="med"/>
                <a:tailEnd type="none" w="med" len="med"/>
              </a:ln>
            </p:spPr>
          </p:sp>
          <p:sp>
            <p:nvSpPr>
              <p:cNvPr id="533540" name="直接连接符 533539"/>
              <p:cNvSpPr/>
              <p:nvPr/>
            </p:nvSpPr>
            <p:spPr>
              <a:xfrm>
                <a:off x="4176" y="383"/>
                <a:ext cx="960" cy="0"/>
              </a:xfrm>
              <a:prstGeom prst="line">
                <a:avLst/>
              </a:prstGeom>
              <a:ln w="12700" cap="flat" cmpd="sng">
                <a:solidFill>
                  <a:schemeClr val="tx1"/>
                </a:solidFill>
                <a:prstDash val="solid"/>
                <a:headEnd type="none" w="med" len="med"/>
                <a:tailEnd type="none" w="med" len="med"/>
              </a:ln>
            </p:spPr>
          </p:sp>
          <p:sp>
            <p:nvSpPr>
              <p:cNvPr id="533541" name="直接连接符 533540"/>
              <p:cNvSpPr/>
              <p:nvPr/>
            </p:nvSpPr>
            <p:spPr>
              <a:xfrm>
                <a:off x="4176" y="670"/>
                <a:ext cx="960" cy="0"/>
              </a:xfrm>
              <a:prstGeom prst="line">
                <a:avLst/>
              </a:prstGeom>
              <a:ln w="12700" cap="flat" cmpd="sng">
                <a:solidFill>
                  <a:schemeClr val="tx1"/>
                </a:solidFill>
                <a:prstDash val="solid"/>
                <a:headEnd type="none" w="med" len="med"/>
                <a:tailEnd type="none" w="med" len="med"/>
              </a:ln>
            </p:spPr>
          </p:sp>
          <p:sp>
            <p:nvSpPr>
              <p:cNvPr id="533542" name="直接连接符 533541"/>
              <p:cNvSpPr/>
              <p:nvPr/>
            </p:nvSpPr>
            <p:spPr>
              <a:xfrm>
                <a:off x="4176" y="957"/>
                <a:ext cx="960" cy="0"/>
              </a:xfrm>
              <a:prstGeom prst="line">
                <a:avLst/>
              </a:prstGeom>
              <a:ln w="12700" cap="flat" cmpd="sng">
                <a:solidFill>
                  <a:schemeClr val="tx1"/>
                </a:solidFill>
                <a:prstDash val="solid"/>
                <a:headEnd type="none" w="med" len="med"/>
                <a:tailEnd type="none" w="med" len="med"/>
              </a:ln>
            </p:spPr>
          </p:sp>
          <p:sp>
            <p:nvSpPr>
              <p:cNvPr id="533543" name="直接连接符 533542"/>
              <p:cNvSpPr/>
              <p:nvPr/>
            </p:nvSpPr>
            <p:spPr>
              <a:xfrm>
                <a:off x="4176" y="1244"/>
                <a:ext cx="960" cy="0"/>
              </a:xfrm>
              <a:prstGeom prst="line">
                <a:avLst/>
              </a:prstGeom>
              <a:ln w="12700" cap="flat" cmpd="sng">
                <a:solidFill>
                  <a:schemeClr val="tx1"/>
                </a:solidFill>
                <a:prstDash val="solid"/>
                <a:headEnd type="none" w="med" len="med"/>
                <a:tailEnd type="none" w="med" len="med"/>
              </a:ln>
            </p:spPr>
          </p:sp>
          <p:sp>
            <p:nvSpPr>
              <p:cNvPr id="533544" name="直接连接符 533543"/>
              <p:cNvSpPr/>
              <p:nvPr/>
            </p:nvSpPr>
            <p:spPr>
              <a:xfrm>
                <a:off x="4176" y="1531"/>
                <a:ext cx="960" cy="0"/>
              </a:xfrm>
              <a:prstGeom prst="line">
                <a:avLst/>
              </a:prstGeom>
              <a:ln w="12700" cap="flat" cmpd="sng">
                <a:solidFill>
                  <a:schemeClr val="tx1"/>
                </a:solidFill>
                <a:prstDash val="solid"/>
                <a:headEnd type="none" w="med" len="med"/>
                <a:tailEnd type="none" w="med" len="med"/>
              </a:ln>
            </p:spPr>
          </p:sp>
          <p:sp>
            <p:nvSpPr>
              <p:cNvPr id="533545" name="直接连接符 533544"/>
              <p:cNvSpPr/>
              <p:nvPr/>
            </p:nvSpPr>
            <p:spPr>
              <a:xfrm>
                <a:off x="4176" y="1818"/>
                <a:ext cx="960" cy="0"/>
              </a:xfrm>
              <a:prstGeom prst="line">
                <a:avLst/>
              </a:prstGeom>
              <a:ln w="12700" cap="flat" cmpd="sng">
                <a:solidFill>
                  <a:schemeClr val="tx1"/>
                </a:solidFill>
                <a:prstDash val="solid"/>
                <a:headEnd type="none" w="med" len="med"/>
                <a:tailEnd type="none" w="med" len="med"/>
              </a:ln>
            </p:spPr>
          </p:sp>
          <p:sp>
            <p:nvSpPr>
              <p:cNvPr id="533546" name="直接连接符 533545"/>
              <p:cNvSpPr/>
              <p:nvPr/>
            </p:nvSpPr>
            <p:spPr>
              <a:xfrm>
                <a:off x="4176" y="2105"/>
                <a:ext cx="960" cy="0"/>
              </a:xfrm>
              <a:prstGeom prst="line">
                <a:avLst/>
              </a:prstGeom>
              <a:ln w="12700" cap="flat" cmpd="sng">
                <a:solidFill>
                  <a:schemeClr val="tx1"/>
                </a:solidFill>
                <a:prstDash val="solid"/>
                <a:headEnd type="none" w="med" len="med"/>
                <a:tailEnd type="none" w="med" len="med"/>
              </a:ln>
            </p:spPr>
          </p:sp>
          <p:sp>
            <p:nvSpPr>
              <p:cNvPr id="533547" name="直接连接符 533546"/>
              <p:cNvSpPr/>
              <p:nvPr/>
            </p:nvSpPr>
            <p:spPr>
              <a:xfrm>
                <a:off x="4176" y="2392"/>
                <a:ext cx="960" cy="0"/>
              </a:xfrm>
              <a:prstGeom prst="line">
                <a:avLst/>
              </a:prstGeom>
              <a:ln w="12700" cap="flat" cmpd="sng">
                <a:solidFill>
                  <a:schemeClr val="tx1"/>
                </a:solidFill>
                <a:prstDash val="solid"/>
                <a:headEnd type="none" w="med" len="med"/>
                <a:tailEnd type="none" w="med" len="med"/>
              </a:ln>
            </p:spPr>
          </p:sp>
          <p:sp>
            <p:nvSpPr>
              <p:cNvPr id="533548" name="直接连接符 533547"/>
              <p:cNvSpPr/>
              <p:nvPr/>
            </p:nvSpPr>
            <p:spPr>
              <a:xfrm>
                <a:off x="4176" y="2679"/>
                <a:ext cx="960" cy="0"/>
              </a:xfrm>
              <a:prstGeom prst="line">
                <a:avLst/>
              </a:prstGeom>
              <a:ln w="12700" cap="flat" cmpd="sng">
                <a:solidFill>
                  <a:schemeClr val="tx1"/>
                </a:solidFill>
                <a:prstDash val="solid"/>
                <a:headEnd type="none" w="med" len="med"/>
                <a:tailEnd type="none" w="med" len="med"/>
              </a:ln>
            </p:spPr>
          </p:sp>
          <p:sp>
            <p:nvSpPr>
              <p:cNvPr id="533549" name="直接连接符 533548"/>
              <p:cNvSpPr/>
              <p:nvPr/>
            </p:nvSpPr>
            <p:spPr>
              <a:xfrm>
                <a:off x="4176" y="2966"/>
                <a:ext cx="960" cy="0"/>
              </a:xfrm>
              <a:prstGeom prst="line">
                <a:avLst/>
              </a:prstGeom>
              <a:ln w="12700" cap="flat" cmpd="sng">
                <a:solidFill>
                  <a:schemeClr val="tx1"/>
                </a:solidFill>
                <a:prstDash val="solid"/>
                <a:headEnd type="none" w="med" len="med"/>
                <a:tailEnd type="none" w="med" len="med"/>
              </a:ln>
            </p:spPr>
          </p:sp>
          <p:sp>
            <p:nvSpPr>
              <p:cNvPr id="533550" name="直接连接符 533549"/>
              <p:cNvSpPr/>
              <p:nvPr/>
            </p:nvSpPr>
            <p:spPr>
              <a:xfrm>
                <a:off x="4176" y="3253"/>
                <a:ext cx="960" cy="0"/>
              </a:xfrm>
              <a:prstGeom prst="line">
                <a:avLst/>
              </a:prstGeom>
              <a:ln w="12700" cap="flat" cmpd="sng">
                <a:solidFill>
                  <a:schemeClr val="tx1"/>
                </a:solidFill>
                <a:prstDash val="solid"/>
                <a:headEnd type="none" w="med" len="med"/>
                <a:tailEnd type="none" w="med" len="med"/>
              </a:ln>
            </p:spPr>
          </p:sp>
          <p:sp>
            <p:nvSpPr>
              <p:cNvPr id="533551" name="直接连接符 533550"/>
              <p:cNvSpPr/>
              <p:nvPr/>
            </p:nvSpPr>
            <p:spPr>
              <a:xfrm>
                <a:off x="4176" y="3540"/>
                <a:ext cx="960" cy="0"/>
              </a:xfrm>
              <a:prstGeom prst="line">
                <a:avLst/>
              </a:prstGeom>
              <a:ln w="12700" cap="flat" cmpd="sng">
                <a:solidFill>
                  <a:schemeClr val="tx1"/>
                </a:solidFill>
                <a:prstDash val="solid"/>
                <a:headEnd type="none" w="med" len="med"/>
                <a:tailEnd type="none" w="med" len="med"/>
              </a:ln>
            </p:spPr>
          </p:sp>
          <p:sp>
            <p:nvSpPr>
              <p:cNvPr id="533552" name="直接连接符 533551"/>
              <p:cNvSpPr/>
              <p:nvPr/>
            </p:nvSpPr>
            <p:spPr>
              <a:xfrm>
                <a:off x="4176" y="3827"/>
                <a:ext cx="960" cy="0"/>
              </a:xfrm>
              <a:prstGeom prst="line">
                <a:avLst/>
              </a:prstGeom>
              <a:ln w="28575" cap="sq" cmpd="sng">
                <a:solidFill>
                  <a:schemeClr val="tx1"/>
                </a:solidFill>
                <a:prstDash val="solid"/>
                <a:headEnd type="none" w="med" len="med"/>
                <a:tailEnd type="none" w="med" len="med"/>
              </a:ln>
            </p:spPr>
          </p:sp>
          <p:sp>
            <p:nvSpPr>
              <p:cNvPr id="533553" name="直接连接符 533552"/>
              <p:cNvSpPr/>
              <p:nvPr/>
            </p:nvSpPr>
            <p:spPr>
              <a:xfrm>
                <a:off x="4176" y="96"/>
                <a:ext cx="0" cy="3731"/>
              </a:xfrm>
              <a:prstGeom prst="line">
                <a:avLst/>
              </a:prstGeom>
              <a:ln w="28575" cap="sq" cmpd="sng">
                <a:solidFill>
                  <a:schemeClr val="tx1"/>
                </a:solidFill>
                <a:prstDash val="solid"/>
                <a:headEnd type="none" w="med" len="med"/>
                <a:tailEnd type="none" w="med" len="med"/>
              </a:ln>
            </p:spPr>
          </p:sp>
          <p:sp>
            <p:nvSpPr>
              <p:cNvPr id="533554" name="直接连接符 533553"/>
              <p:cNvSpPr/>
              <p:nvPr/>
            </p:nvSpPr>
            <p:spPr>
              <a:xfrm>
                <a:off x="5136" y="96"/>
                <a:ext cx="0" cy="3731"/>
              </a:xfrm>
              <a:prstGeom prst="line">
                <a:avLst/>
              </a:prstGeom>
              <a:ln w="28575" cap="sq" cmpd="sng">
                <a:solidFill>
                  <a:schemeClr val="tx1"/>
                </a:solidFill>
                <a:prstDash val="solid"/>
                <a:headEnd type="none" w="med" len="med"/>
                <a:tailEnd type="none" w="med" len="med"/>
              </a:ln>
            </p:spPr>
          </p:sp>
        </p:grpSp>
        <p:sp>
          <p:nvSpPr>
            <p:cNvPr id="533555" name="文本框 533554"/>
            <p:cNvSpPr txBox="1"/>
            <p:nvPr/>
          </p:nvSpPr>
          <p:spPr>
            <a:xfrm>
              <a:off x="4182" y="300"/>
              <a:ext cx="211" cy="314"/>
            </a:xfrm>
            <a:prstGeom prst="rect">
              <a:avLst/>
            </a:prstGeom>
            <a:noFill/>
            <a:ln w="9525">
              <a:noFill/>
            </a:ln>
          </p:spPr>
          <p:txBody>
            <a:bodyPr wrap="none" anchor="t">
              <a:spAutoFit/>
            </a:bodyPr>
            <a:p>
              <a:pPr algn="l">
                <a:buClr>
                  <a:schemeClr val="bg1"/>
                </a:buClr>
              </a:pPr>
              <a:r>
                <a:rPr lang="en-US" altLang="zh-CN" sz="2400" b="1">
                  <a:latin typeface="Times New Roman" panose="02020603050405020304" pitchFamily="18" charset="0"/>
                  <a:ea typeface="宋体" panose="02010600030101010101" pitchFamily="2" charset="-122"/>
                </a:rPr>
                <a:t>1</a:t>
              </a:r>
              <a:endParaRPr lang="en-US" altLang="zh-CN" sz="2400" b="1">
                <a:latin typeface="Times New Roman" panose="02020603050405020304" pitchFamily="18" charset="0"/>
                <a:ea typeface="宋体" panose="02010600030101010101" pitchFamily="2" charset="-122"/>
              </a:endParaRPr>
            </a:p>
          </p:txBody>
        </p:sp>
        <p:sp>
          <p:nvSpPr>
            <p:cNvPr id="533556" name="文本框 533555"/>
            <p:cNvSpPr txBox="1"/>
            <p:nvPr/>
          </p:nvSpPr>
          <p:spPr>
            <a:xfrm>
              <a:off x="4204" y="553"/>
              <a:ext cx="211" cy="314"/>
            </a:xfrm>
            <a:prstGeom prst="rect">
              <a:avLst/>
            </a:prstGeom>
            <a:noFill/>
            <a:ln w="9525">
              <a:noFill/>
            </a:ln>
          </p:spPr>
          <p:txBody>
            <a:bodyPr wrap="none" anchor="t">
              <a:spAutoFit/>
            </a:bodyPr>
            <a:p>
              <a:pPr algn="l">
                <a:buClr>
                  <a:schemeClr val="bg1"/>
                </a:buClr>
              </a:pPr>
              <a:r>
                <a:rPr lang="en-US" altLang="zh-CN" sz="2400" b="1">
                  <a:latin typeface="Times New Roman" panose="02020603050405020304" pitchFamily="18" charset="0"/>
                  <a:ea typeface="宋体" panose="02010600030101010101" pitchFamily="2" charset="-122"/>
                </a:rPr>
                <a:t>2</a:t>
              </a:r>
              <a:endParaRPr lang="en-US" altLang="zh-CN" sz="2400" b="1">
                <a:latin typeface="Times New Roman" panose="02020603050405020304" pitchFamily="18" charset="0"/>
                <a:ea typeface="宋体" panose="02010600030101010101" pitchFamily="2" charset="-122"/>
              </a:endParaRPr>
            </a:p>
          </p:txBody>
        </p:sp>
        <p:sp>
          <p:nvSpPr>
            <p:cNvPr id="533557" name="直接连接符 533556"/>
            <p:cNvSpPr/>
            <p:nvPr/>
          </p:nvSpPr>
          <p:spPr>
            <a:xfrm>
              <a:off x="4297" y="833"/>
              <a:ext cx="9" cy="314"/>
            </a:xfrm>
            <a:prstGeom prst="line">
              <a:avLst/>
            </a:prstGeom>
            <a:ln w="9525" cap="rnd" cmpd="sng">
              <a:solidFill>
                <a:schemeClr val="tx1"/>
              </a:solidFill>
              <a:prstDash val="sysDot"/>
              <a:headEnd type="none" w="med" len="med"/>
              <a:tailEnd type="none" w="med" len="med"/>
            </a:ln>
          </p:spPr>
        </p:sp>
        <p:sp>
          <p:nvSpPr>
            <p:cNvPr id="533558" name="文本框 533557"/>
            <p:cNvSpPr txBox="1"/>
            <p:nvPr/>
          </p:nvSpPr>
          <p:spPr>
            <a:xfrm>
              <a:off x="4194" y="1197"/>
              <a:ext cx="222" cy="314"/>
            </a:xfrm>
            <a:prstGeom prst="rect">
              <a:avLst/>
            </a:prstGeom>
            <a:noFill/>
            <a:ln w="9525">
              <a:noFill/>
            </a:ln>
          </p:spPr>
          <p:txBody>
            <a:bodyPr wrap="none" anchor="t">
              <a:spAutoFit/>
            </a:bodyPr>
            <a:p>
              <a:pPr algn="l">
                <a:buClr>
                  <a:schemeClr val="bg1"/>
                </a:buClr>
              </a:pPr>
              <a:r>
                <a:rPr lang="en-US" altLang="zh-CN" sz="2400" b="1">
                  <a:latin typeface="Times New Roman" panose="02020603050405020304" pitchFamily="18" charset="0"/>
                  <a:ea typeface="宋体" panose="02010600030101010101" pitchFamily="2" charset="-122"/>
                </a:rPr>
                <a:t>n</a:t>
              </a:r>
              <a:endParaRPr lang="en-US" altLang="zh-CN" sz="2400" b="1">
                <a:latin typeface="Times New Roman" panose="02020603050405020304" pitchFamily="18" charset="0"/>
                <a:ea typeface="宋体" panose="02010600030101010101" pitchFamily="2" charset="-122"/>
              </a:endParaRPr>
            </a:p>
          </p:txBody>
        </p:sp>
        <p:sp>
          <p:nvSpPr>
            <p:cNvPr id="533559" name="文本框 533558"/>
            <p:cNvSpPr txBox="1"/>
            <p:nvPr/>
          </p:nvSpPr>
          <p:spPr>
            <a:xfrm>
              <a:off x="3969" y="3748"/>
              <a:ext cx="544" cy="272"/>
            </a:xfrm>
            <a:prstGeom prst="rect">
              <a:avLst/>
            </a:prstGeom>
            <a:noFill/>
            <a:ln w="9525">
              <a:noFill/>
            </a:ln>
          </p:spPr>
          <p:txBody>
            <a:bodyPr lIns="36000" rIns="36000">
              <a:spAutoFit/>
            </a:bodyPr>
            <a:p>
              <a:pPr algn="l">
                <a:buClr>
                  <a:schemeClr val="bg1"/>
                </a:buClr>
              </a:pPr>
              <a:r>
                <a:rPr lang="en-US" altLang="zh-CN" sz="2000" b="1">
                  <a:latin typeface="Times New Roman" panose="02020603050405020304" pitchFamily="18" charset="0"/>
                  <a:ea typeface="宋体" panose="02010600030101010101" pitchFamily="2" charset="-122"/>
                </a:rPr>
                <a:t>m </a:t>
              </a:r>
              <a:r>
                <a:rPr lang="en-US" altLang="zh-CN" sz="2000" b="1">
                  <a:ea typeface="华文新魏" panose="02010800040101010101" pitchFamily="2" charset="-122"/>
                </a:rPr>
                <a:t>×</a:t>
              </a:r>
              <a:r>
                <a:rPr lang="en-US" altLang="zh-CN" sz="2000" b="1">
                  <a:latin typeface="Times New Roman" panose="02020603050405020304" pitchFamily="18" charset="0"/>
                  <a:ea typeface="宋体" panose="02010600030101010101" pitchFamily="2" charset="-122"/>
                </a:rPr>
                <a:t>n</a:t>
              </a:r>
              <a:endParaRPr lang="en-US" altLang="zh-CN" b="1">
                <a:latin typeface="Times New Roman" panose="02020603050405020304" pitchFamily="18" charset="0"/>
                <a:ea typeface="宋体" panose="02010600030101010101" pitchFamily="2" charset="-122"/>
              </a:endParaRPr>
            </a:p>
          </p:txBody>
        </p:sp>
        <p:sp>
          <p:nvSpPr>
            <p:cNvPr id="533560" name="文本框 533559"/>
            <p:cNvSpPr txBox="1"/>
            <p:nvPr/>
          </p:nvSpPr>
          <p:spPr>
            <a:xfrm>
              <a:off x="4140" y="1432"/>
              <a:ext cx="198" cy="354"/>
            </a:xfrm>
            <a:prstGeom prst="rect">
              <a:avLst/>
            </a:prstGeom>
            <a:noFill/>
            <a:ln w="9525">
              <a:noFill/>
            </a:ln>
          </p:spPr>
          <p:txBody>
            <a:bodyPr>
              <a:spAutoFit/>
            </a:bodyPr>
            <a:p>
              <a:pPr algn="l">
                <a:buClr>
                  <a:schemeClr val="bg1"/>
                </a:buClr>
              </a:pPr>
              <a:endParaRPr lang="en-US" altLang="zh-CN" b="1">
                <a:latin typeface="Times New Roman" panose="02020603050405020304" pitchFamily="18" charset="0"/>
                <a:ea typeface="宋体" panose="02010600030101010101" pitchFamily="2" charset="-122"/>
              </a:endParaRPr>
            </a:p>
          </p:txBody>
        </p:sp>
        <p:sp>
          <p:nvSpPr>
            <p:cNvPr id="533561" name="文本框 533560"/>
            <p:cNvSpPr txBox="1"/>
            <p:nvPr/>
          </p:nvSpPr>
          <p:spPr>
            <a:xfrm>
              <a:off x="4076" y="2281"/>
              <a:ext cx="198" cy="314"/>
            </a:xfrm>
            <a:prstGeom prst="rect">
              <a:avLst/>
            </a:prstGeom>
            <a:noFill/>
            <a:ln w="9525">
              <a:noFill/>
            </a:ln>
          </p:spPr>
          <p:txBody>
            <a:bodyPr>
              <a:spAutoFit/>
            </a:bodyPr>
            <a:p>
              <a:pPr algn="l">
                <a:buClr>
                  <a:schemeClr val="bg1"/>
                </a:buClr>
              </a:pPr>
              <a:r>
                <a:rPr lang="en-US" altLang="zh-CN" sz="2400" b="1">
                  <a:solidFill>
                    <a:srgbClr val="FF0000"/>
                  </a:solidFill>
                  <a:latin typeface="Times New Roman" panose="02020603050405020304" pitchFamily="18" charset="0"/>
                  <a:ea typeface="宋体" panose="02010600030101010101" pitchFamily="2" charset="-122"/>
                </a:rPr>
                <a:t>k</a:t>
              </a:r>
              <a:endParaRPr lang="en-US" altLang="zh-CN" sz="2400" b="1">
                <a:solidFill>
                  <a:srgbClr val="FF0000"/>
                </a:solidFill>
                <a:latin typeface="Times New Roman" panose="02020603050405020304" pitchFamily="18" charset="0"/>
                <a:ea typeface="宋体" panose="02010600030101010101" pitchFamily="2" charset="-122"/>
              </a:endParaRPr>
            </a:p>
          </p:txBody>
        </p:sp>
        <p:sp>
          <p:nvSpPr>
            <p:cNvPr id="533562" name="直接连接符 533561"/>
            <p:cNvSpPr/>
            <p:nvPr/>
          </p:nvSpPr>
          <p:spPr>
            <a:xfrm>
              <a:off x="4286" y="1706"/>
              <a:ext cx="9" cy="314"/>
            </a:xfrm>
            <a:prstGeom prst="line">
              <a:avLst/>
            </a:prstGeom>
            <a:ln w="9525" cap="rnd" cmpd="sng">
              <a:solidFill>
                <a:schemeClr val="tx1"/>
              </a:solidFill>
              <a:prstDash val="sysDot"/>
              <a:headEnd type="none" w="med" len="med"/>
              <a:tailEnd type="none" w="med" len="med"/>
            </a:ln>
          </p:spPr>
        </p:sp>
        <p:sp>
          <p:nvSpPr>
            <p:cNvPr id="533563" name="直接连接符 533562"/>
            <p:cNvSpPr/>
            <p:nvPr/>
          </p:nvSpPr>
          <p:spPr>
            <a:xfrm>
              <a:off x="4286" y="2976"/>
              <a:ext cx="9" cy="314"/>
            </a:xfrm>
            <a:prstGeom prst="line">
              <a:avLst/>
            </a:prstGeom>
            <a:ln w="9525" cap="rnd" cmpd="sng">
              <a:solidFill>
                <a:schemeClr val="tx1"/>
              </a:solidFill>
              <a:prstDash val="sysDot"/>
              <a:headEnd type="none" w="med" len="med"/>
              <a:tailEnd type="none" w="med" len="med"/>
            </a:ln>
          </p:spPr>
        </p:sp>
      </p:grpSp>
      <p:sp>
        <p:nvSpPr>
          <p:cNvPr id="13" name="矩形 12"/>
          <p:cNvSpPr/>
          <p:nvPr/>
        </p:nvSpPr>
        <p:spPr>
          <a:xfrm>
            <a:off x="574993" y="1763713"/>
            <a:ext cx="4068762" cy="3168650"/>
          </a:xfrm>
          <a:prstGeom prst="rect">
            <a:avLst/>
          </a:prstGeom>
          <a:solidFill>
            <a:srgbClr val="F6EC81"/>
          </a:solidFill>
          <a:ln w="9525">
            <a:noFill/>
          </a:ln>
        </p:spPr>
        <p:txBody>
          <a:bodyPr/>
          <a:p>
            <a:endParaRPr lang="zh-CN" altLang="en-US" sz="2600" b="1"/>
          </a:p>
        </p:txBody>
      </p:sp>
      <p:grpSp>
        <p:nvGrpSpPr>
          <p:cNvPr id="14" name="组合 13"/>
          <p:cNvGrpSpPr/>
          <p:nvPr/>
        </p:nvGrpSpPr>
        <p:grpSpPr>
          <a:xfrm>
            <a:off x="-158115" y="1862368"/>
            <a:ext cx="6408738" cy="2945217"/>
            <a:chOff x="220" y="1644"/>
            <a:chExt cx="10093" cy="4638"/>
          </a:xfrm>
        </p:grpSpPr>
        <p:grpSp>
          <p:nvGrpSpPr>
            <p:cNvPr id="15" name="组合 14"/>
            <p:cNvGrpSpPr/>
            <p:nvPr/>
          </p:nvGrpSpPr>
          <p:grpSpPr>
            <a:xfrm>
              <a:off x="220" y="1644"/>
              <a:ext cx="10093" cy="4638"/>
              <a:chOff x="243" y="1644"/>
              <a:chExt cx="10093" cy="4638"/>
            </a:xfrm>
          </p:grpSpPr>
          <p:grpSp>
            <p:nvGrpSpPr>
              <p:cNvPr id="16" name="组合 15"/>
              <p:cNvGrpSpPr/>
              <p:nvPr/>
            </p:nvGrpSpPr>
            <p:grpSpPr>
              <a:xfrm>
                <a:off x="243" y="1644"/>
                <a:ext cx="10093" cy="4638"/>
                <a:chOff x="56" y="713"/>
                <a:chExt cx="3867" cy="1564"/>
              </a:xfrm>
            </p:grpSpPr>
            <p:sp>
              <p:nvSpPr>
                <p:cNvPr id="17" name="文本框 16"/>
                <p:cNvSpPr txBox="1"/>
                <p:nvPr/>
              </p:nvSpPr>
              <p:spPr>
                <a:xfrm>
                  <a:off x="56" y="1893"/>
                  <a:ext cx="3867" cy="261"/>
                </a:xfrm>
                <a:prstGeom prst="rect">
                  <a:avLst/>
                </a:prstGeom>
                <a:noFill/>
                <a:ln w="9525">
                  <a:noFill/>
                </a:ln>
              </p:spPr>
              <p:txBody>
                <a:bodyPr>
                  <a:spAutoFit/>
                </a:bodyPr>
                <a:p>
                  <a:pPr algn="l" eaLnBrk="0" hangingPunct="0">
                    <a:spcBef>
                      <a:spcPct val="50000"/>
                    </a:spcBef>
                    <a:buClr>
                      <a:schemeClr val="bg1"/>
                    </a:buClr>
                  </a:pPr>
                  <a:r>
                    <a:rPr lang="zh-CN" altLang="en-US" sz="2600" b="1" baseline="-25000">
                      <a:solidFill>
                        <a:schemeClr val="tx2"/>
                      </a:solidFill>
                      <a:latin typeface="Times New Roman" panose="02020603050405020304" pitchFamily="18" charset="0"/>
                      <a:ea typeface="宋体" panose="02010600030101010101" pitchFamily="2" charset="-122"/>
                    </a:rPr>
                    <a:t>     </a:t>
                  </a:r>
                  <a:r>
                    <a:rPr lang="zh-CN" altLang="en-US" sz="2600" b="1" dirty="0">
                      <a:solidFill>
                        <a:schemeClr val="tx2"/>
                      </a:solidFill>
                      <a:latin typeface="Times New Roman" panose="02020603050405020304" pitchFamily="18" charset="0"/>
                      <a:ea typeface="宋体" panose="02010600030101010101" pitchFamily="2" charset="-122"/>
                    </a:rPr>
                    <a:t>    </a:t>
                  </a:r>
                  <a:r>
                    <a:rPr lang="zh-CN" altLang="en-US" sz="2600" b="1" baseline="-25000">
                      <a:solidFill>
                        <a:schemeClr val="tx2"/>
                      </a:solidFill>
                      <a:latin typeface="Times New Roman" panose="02020603050405020304" pitchFamily="18" charset="0"/>
                      <a:ea typeface="宋体" panose="02010600030101010101" pitchFamily="2" charset="-122"/>
                    </a:rPr>
                    <a:t>     </a:t>
                  </a:r>
                  <a:r>
                    <a:rPr lang="en-US" altLang="zh-CN" sz="2600" b="1">
                      <a:solidFill>
                        <a:schemeClr val="tx2"/>
                      </a:solidFill>
                      <a:latin typeface="Times New Roman" panose="02020603050405020304" pitchFamily="18" charset="0"/>
                      <a:ea typeface="宋体" panose="02010600030101010101" pitchFamily="2" charset="-122"/>
                    </a:rPr>
                    <a:t>a</a:t>
                  </a:r>
                  <a:r>
                    <a:rPr lang="en-US" altLang="zh-CN" sz="2600" b="1" baseline="-25000">
                      <a:solidFill>
                        <a:schemeClr val="tx2"/>
                      </a:solidFill>
                      <a:latin typeface="Times New Roman" panose="02020603050405020304" pitchFamily="18" charset="0"/>
                      <a:ea typeface="宋体" panose="02010600030101010101" pitchFamily="2" charset="-122"/>
                    </a:rPr>
                    <a:t>m-1, 0    </a:t>
                  </a:r>
                  <a:r>
                    <a:rPr lang="en-US" altLang="zh-CN" sz="2600" b="1">
                      <a:solidFill>
                        <a:schemeClr val="tx2"/>
                      </a:solidFill>
                      <a:latin typeface="Times New Roman" panose="02020603050405020304" pitchFamily="18" charset="0"/>
                      <a:ea typeface="宋体" panose="02010600030101010101" pitchFamily="2" charset="-122"/>
                    </a:rPr>
                    <a:t>a</a:t>
                  </a:r>
                  <a:r>
                    <a:rPr lang="en-US" altLang="zh-CN" sz="2600" b="1" baseline="-25000">
                      <a:solidFill>
                        <a:schemeClr val="tx2"/>
                      </a:solidFill>
                      <a:latin typeface="Times New Roman" panose="02020603050405020304" pitchFamily="18" charset="0"/>
                      <a:ea typeface="宋体" panose="02010600030101010101" pitchFamily="2" charset="-122"/>
                    </a:rPr>
                    <a:t>m-1, 1   </a:t>
                  </a:r>
                  <a:r>
                    <a:rPr lang="en-US" altLang="zh-CN" sz="2600" b="1">
                      <a:solidFill>
                        <a:schemeClr val="tx2"/>
                      </a:solidFill>
                      <a:latin typeface="Times New Roman" panose="02020603050405020304" pitchFamily="18" charset="0"/>
                      <a:ea typeface="宋体" panose="02010600030101010101" pitchFamily="2" charset="-122"/>
                    </a:rPr>
                    <a:t>…….. </a:t>
                  </a:r>
                  <a:r>
                    <a:rPr lang="en-US" altLang="zh-CN" sz="2600" b="1" err="1">
                      <a:solidFill>
                        <a:schemeClr val="tx2"/>
                      </a:solidFill>
                      <a:latin typeface="Times New Roman" panose="02020603050405020304" pitchFamily="18" charset="0"/>
                      <a:ea typeface="宋体" panose="02010600030101010101" pitchFamily="2" charset="-122"/>
                    </a:rPr>
                    <a:t>a</a:t>
                  </a:r>
                  <a:r>
                    <a:rPr lang="en-US" altLang="zh-CN" sz="2600" b="1" baseline="-25000" err="1">
                      <a:solidFill>
                        <a:schemeClr val="tx2"/>
                      </a:solidFill>
                      <a:latin typeface="Times New Roman" panose="02020603050405020304" pitchFamily="18" charset="0"/>
                      <a:ea typeface="宋体" panose="02010600030101010101" pitchFamily="2" charset="-122"/>
                    </a:rPr>
                    <a:t>m-1, n-1</a:t>
                  </a:r>
                  <a:r>
                    <a:rPr lang="en-US" altLang="zh-CN" sz="2600" b="1" baseline="-25000">
                      <a:solidFill>
                        <a:schemeClr val="tx2"/>
                      </a:solidFill>
                      <a:latin typeface="Times New Roman" panose="02020603050405020304" pitchFamily="18" charset="0"/>
                      <a:ea typeface="宋体" panose="02010600030101010101" pitchFamily="2" charset="-122"/>
                    </a:rPr>
                    <a:t> </a:t>
                  </a:r>
                  <a:endParaRPr lang="en-US" altLang="zh-CN" sz="2600" b="1" baseline="-25000">
                    <a:solidFill>
                      <a:schemeClr val="tx2"/>
                    </a:solidFill>
                    <a:latin typeface="Times New Roman" panose="02020603050405020304" pitchFamily="18" charset="0"/>
                    <a:ea typeface="宋体" panose="02010600030101010101" pitchFamily="2" charset="-122"/>
                  </a:endParaRPr>
                </a:p>
              </p:txBody>
            </p:sp>
            <p:sp>
              <p:nvSpPr>
                <p:cNvPr id="18" name="文本框 17"/>
                <p:cNvSpPr txBox="1"/>
                <p:nvPr/>
              </p:nvSpPr>
              <p:spPr>
                <a:xfrm>
                  <a:off x="113" y="754"/>
                  <a:ext cx="2719" cy="261"/>
                </a:xfrm>
                <a:prstGeom prst="rect">
                  <a:avLst/>
                </a:prstGeom>
                <a:noFill/>
                <a:ln w="9525">
                  <a:noFill/>
                </a:ln>
              </p:spPr>
              <p:txBody>
                <a:bodyPr>
                  <a:spAutoFit/>
                </a:bodyPr>
                <a:p>
                  <a:pPr algn="l" eaLnBrk="0" hangingPunct="0">
                    <a:spcBef>
                      <a:spcPct val="50000"/>
                    </a:spcBef>
                    <a:buClr>
                      <a:schemeClr val="bg1"/>
                    </a:buClr>
                  </a:pPr>
                  <a:r>
                    <a:rPr lang="zh-CN" altLang="en-US" sz="2600" b="1">
                      <a:latin typeface="Times New Roman" panose="02020603050405020304" pitchFamily="18" charset="0"/>
                      <a:ea typeface="宋体" panose="02010600030101010101" pitchFamily="2" charset="-122"/>
                    </a:rPr>
                    <a:t>   </a:t>
                  </a:r>
                  <a:r>
                    <a:rPr lang="zh-CN" altLang="en-US" sz="2600" b="1" dirty="0">
                      <a:latin typeface="Times New Roman" panose="02020603050405020304" pitchFamily="18" charset="0"/>
                      <a:ea typeface="宋体" panose="02010600030101010101" pitchFamily="2" charset="-122"/>
                    </a:rPr>
                    <a:t>    </a:t>
                  </a:r>
                  <a:r>
                    <a:rPr lang="zh-CN" altLang="en-US" sz="2600" b="1" baseline="-25000">
                      <a:latin typeface="Times New Roman" panose="02020603050405020304" pitchFamily="18" charset="0"/>
                      <a:ea typeface="宋体" panose="02010600030101010101" pitchFamily="2" charset="-122"/>
                    </a:rPr>
                    <a:t>      </a:t>
                  </a:r>
                  <a:r>
                    <a:rPr lang="en-US" altLang="zh-CN" sz="2600" b="1">
                      <a:solidFill>
                        <a:srgbClr val="FF0000"/>
                      </a:solidFill>
                      <a:latin typeface="Times New Roman" panose="02020603050405020304" pitchFamily="18" charset="0"/>
                      <a:ea typeface="宋体" panose="02010600030101010101" pitchFamily="2" charset="-122"/>
                    </a:rPr>
                    <a:t>a</a:t>
                  </a:r>
                  <a:r>
                    <a:rPr lang="en-US" altLang="zh-CN" sz="2600" b="1" baseline="-25000">
                      <a:solidFill>
                        <a:srgbClr val="FF0000"/>
                      </a:solidFill>
                      <a:latin typeface="Times New Roman" panose="02020603050405020304" pitchFamily="18" charset="0"/>
                      <a:ea typeface="宋体" panose="02010600030101010101" pitchFamily="2" charset="-122"/>
                    </a:rPr>
                    <a:t>00        </a:t>
                  </a:r>
                  <a:r>
                    <a:rPr lang="en-US" altLang="zh-CN" sz="2600" b="1">
                      <a:solidFill>
                        <a:srgbClr val="FF0000"/>
                      </a:solidFill>
                      <a:latin typeface="Times New Roman" panose="02020603050405020304" pitchFamily="18" charset="0"/>
                      <a:ea typeface="宋体" panose="02010600030101010101" pitchFamily="2" charset="-122"/>
                    </a:rPr>
                    <a:t>a</a:t>
                  </a:r>
                  <a:r>
                    <a:rPr lang="en-US" altLang="zh-CN" sz="2600" b="1" baseline="-25000">
                      <a:solidFill>
                        <a:srgbClr val="FF0000"/>
                      </a:solidFill>
                      <a:latin typeface="Times New Roman" panose="02020603050405020304" pitchFamily="18" charset="0"/>
                      <a:ea typeface="宋体" panose="02010600030101010101" pitchFamily="2" charset="-122"/>
                    </a:rPr>
                    <a:t>01     </a:t>
                  </a:r>
                  <a:r>
                    <a:rPr lang="en-US" altLang="zh-CN" sz="2600" b="1">
                      <a:solidFill>
                        <a:srgbClr val="FF0000"/>
                      </a:solidFill>
                      <a:latin typeface="Times New Roman" panose="02020603050405020304" pitchFamily="18" charset="0"/>
                      <a:ea typeface="宋体" panose="02010600030101010101" pitchFamily="2" charset="-122"/>
                    </a:rPr>
                    <a:t>……..    a</a:t>
                  </a:r>
                  <a:r>
                    <a:rPr lang="en-US" altLang="zh-CN" sz="2600" b="1" baseline="-25000">
                      <a:solidFill>
                        <a:srgbClr val="FF0000"/>
                      </a:solidFill>
                      <a:latin typeface="Times New Roman" panose="02020603050405020304" pitchFamily="18" charset="0"/>
                      <a:ea typeface="宋体" panose="02010600030101010101" pitchFamily="2" charset="-122"/>
                    </a:rPr>
                    <a:t>0</a:t>
                  </a:r>
                  <a:r>
                    <a:rPr lang="zh-CN" altLang="en-US" sz="2600" b="1" baseline="-25000">
                      <a:solidFill>
                        <a:srgbClr val="FF0000"/>
                      </a:solidFill>
                      <a:latin typeface="Times New Roman" panose="02020603050405020304" pitchFamily="18" charset="0"/>
                      <a:ea typeface="宋体" panose="02010600030101010101" pitchFamily="2" charset="-122"/>
                    </a:rPr>
                    <a:t>，</a:t>
                  </a:r>
                  <a:r>
                    <a:rPr lang="en-US" altLang="zh-CN" sz="2600" b="1" baseline="-25000">
                      <a:solidFill>
                        <a:srgbClr val="FF0000"/>
                      </a:solidFill>
                      <a:latin typeface="Times New Roman" panose="02020603050405020304" pitchFamily="18" charset="0"/>
                      <a:ea typeface="宋体" panose="02010600030101010101" pitchFamily="2" charset="-122"/>
                    </a:rPr>
                    <a:t>n-1</a:t>
                  </a:r>
                  <a:r>
                    <a:rPr lang="en-US" altLang="zh-CN" sz="2600" b="1" baseline="-25000">
                      <a:latin typeface="Times New Roman" panose="02020603050405020304" pitchFamily="18" charset="0"/>
                      <a:ea typeface="宋体" panose="02010600030101010101" pitchFamily="2" charset="-122"/>
                    </a:rPr>
                    <a:t> </a:t>
                  </a:r>
                  <a:endParaRPr lang="en-US" altLang="zh-CN" sz="2600" b="1" baseline="-25000">
                    <a:latin typeface="Times New Roman" panose="02020603050405020304" pitchFamily="18" charset="0"/>
                    <a:ea typeface="宋体" panose="02010600030101010101" pitchFamily="2" charset="-122"/>
                  </a:endParaRPr>
                </a:p>
              </p:txBody>
            </p:sp>
            <p:sp>
              <p:nvSpPr>
                <p:cNvPr id="19" name="文本框 18"/>
                <p:cNvSpPr txBox="1"/>
                <p:nvPr/>
              </p:nvSpPr>
              <p:spPr>
                <a:xfrm>
                  <a:off x="140" y="1071"/>
                  <a:ext cx="2967" cy="261"/>
                </a:xfrm>
                <a:prstGeom prst="rect">
                  <a:avLst/>
                </a:prstGeom>
                <a:noFill/>
                <a:ln w="9525">
                  <a:noFill/>
                </a:ln>
              </p:spPr>
              <p:txBody>
                <a:bodyPr>
                  <a:spAutoFit/>
                </a:bodyPr>
                <a:p>
                  <a:pPr algn="l" eaLnBrk="0" hangingPunct="0">
                    <a:spcBef>
                      <a:spcPct val="50000"/>
                    </a:spcBef>
                    <a:buClr>
                      <a:schemeClr val="bg1"/>
                    </a:buClr>
                  </a:pPr>
                  <a:r>
                    <a:rPr lang="zh-CN" altLang="en-US" sz="2600" b="1">
                      <a:latin typeface="Times New Roman" panose="02020603050405020304" pitchFamily="18" charset="0"/>
                      <a:ea typeface="宋体" panose="02010600030101010101" pitchFamily="2" charset="-122"/>
                    </a:rPr>
                    <a:t>   </a:t>
                  </a:r>
                  <a:r>
                    <a:rPr lang="zh-CN" altLang="en-US" sz="2600" b="1" dirty="0">
                      <a:latin typeface="Times New Roman" panose="02020603050405020304" pitchFamily="18" charset="0"/>
                      <a:ea typeface="宋体" panose="02010600030101010101" pitchFamily="2" charset="-122"/>
                    </a:rPr>
                    <a:t>   </a:t>
                  </a:r>
                  <a:r>
                    <a:rPr lang="zh-CN" altLang="en-US" sz="2600" b="1" baseline="-25000">
                      <a:latin typeface="Times New Roman" panose="02020603050405020304" pitchFamily="18" charset="0"/>
                      <a:ea typeface="宋体" panose="02010600030101010101" pitchFamily="2" charset="-122"/>
                    </a:rPr>
                    <a:t>       </a:t>
                  </a:r>
                  <a:r>
                    <a:rPr lang="en-US" altLang="zh-CN" sz="2600" b="1">
                      <a:solidFill>
                        <a:srgbClr val="008000"/>
                      </a:solidFill>
                      <a:latin typeface="Times New Roman" panose="02020603050405020304" pitchFamily="18" charset="0"/>
                      <a:ea typeface="宋体" panose="02010600030101010101" pitchFamily="2" charset="-122"/>
                    </a:rPr>
                    <a:t>a</a:t>
                  </a:r>
                  <a:r>
                    <a:rPr lang="en-US" altLang="zh-CN" sz="2600" b="1" baseline="-25000">
                      <a:solidFill>
                        <a:srgbClr val="008000"/>
                      </a:solidFill>
                      <a:latin typeface="Times New Roman" panose="02020603050405020304" pitchFamily="18" charset="0"/>
                      <a:ea typeface="宋体" panose="02010600030101010101" pitchFamily="2" charset="-122"/>
                    </a:rPr>
                    <a:t>10        </a:t>
                  </a:r>
                  <a:r>
                    <a:rPr lang="en-US" altLang="zh-CN" sz="2600" b="1">
                      <a:solidFill>
                        <a:srgbClr val="008000"/>
                      </a:solidFill>
                      <a:latin typeface="Times New Roman" panose="02020603050405020304" pitchFamily="18" charset="0"/>
                      <a:ea typeface="宋体" panose="02010600030101010101" pitchFamily="2" charset="-122"/>
                    </a:rPr>
                    <a:t>a</a:t>
                  </a:r>
                  <a:r>
                    <a:rPr lang="en-US" altLang="zh-CN" sz="2600" b="1" baseline="-25000">
                      <a:solidFill>
                        <a:srgbClr val="008000"/>
                      </a:solidFill>
                      <a:latin typeface="Times New Roman" panose="02020603050405020304" pitchFamily="18" charset="0"/>
                      <a:ea typeface="宋体" panose="02010600030101010101" pitchFamily="2" charset="-122"/>
                    </a:rPr>
                    <a:t>11     </a:t>
                  </a:r>
                  <a:r>
                    <a:rPr lang="en-US" altLang="zh-CN" sz="2600" b="1">
                      <a:solidFill>
                        <a:srgbClr val="008000"/>
                      </a:solidFill>
                      <a:latin typeface="Times New Roman" panose="02020603050405020304" pitchFamily="18" charset="0"/>
                      <a:ea typeface="宋体" panose="02010600030101010101" pitchFamily="2" charset="-122"/>
                    </a:rPr>
                    <a:t>……..    a</a:t>
                  </a:r>
                  <a:r>
                    <a:rPr lang="en-US" altLang="zh-CN" sz="2600" b="1" baseline="-25000">
                      <a:solidFill>
                        <a:srgbClr val="008000"/>
                      </a:solidFill>
                      <a:latin typeface="Times New Roman" panose="02020603050405020304" pitchFamily="18" charset="0"/>
                      <a:ea typeface="宋体" panose="02010600030101010101" pitchFamily="2" charset="-122"/>
                    </a:rPr>
                    <a:t>1</a:t>
                  </a:r>
                  <a:r>
                    <a:rPr lang="zh-CN" altLang="en-US" sz="2600" b="1" baseline="-25000">
                      <a:solidFill>
                        <a:srgbClr val="008000"/>
                      </a:solidFill>
                      <a:latin typeface="Times New Roman" panose="02020603050405020304" pitchFamily="18" charset="0"/>
                      <a:ea typeface="宋体" panose="02010600030101010101" pitchFamily="2" charset="-122"/>
                    </a:rPr>
                    <a:t>，</a:t>
                  </a:r>
                  <a:r>
                    <a:rPr lang="en-US" altLang="zh-CN" sz="2600" b="1" baseline="-25000">
                      <a:solidFill>
                        <a:srgbClr val="008000"/>
                      </a:solidFill>
                      <a:latin typeface="Times New Roman" panose="02020603050405020304" pitchFamily="18" charset="0"/>
                      <a:ea typeface="宋体" panose="02010600030101010101" pitchFamily="2" charset="-122"/>
                    </a:rPr>
                    <a:t>n-1 </a:t>
                  </a:r>
                  <a:endParaRPr lang="en-US" altLang="zh-CN" sz="2600" b="1" baseline="-25000">
                    <a:solidFill>
                      <a:srgbClr val="008000"/>
                    </a:solidFill>
                    <a:latin typeface="Times New Roman" panose="02020603050405020304" pitchFamily="18" charset="0"/>
                    <a:ea typeface="宋体" panose="02010600030101010101" pitchFamily="2" charset="-122"/>
                  </a:endParaRPr>
                </a:p>
              </p:txBody>
            </p:sp>
            <p:sp>
              <p:nvSpPr>
                <p:cNvPr id="20" name="文本框 19"/>
                <p:cNvSpPr txBox="1"/>
                <p:nvPr/>
              </p:nvSpPr>
              <p:spPr>
                <a:xfrm>
                  <a:off x="158" y="1557"/>
                  <a:ext cx="2769" cy="261"/>
                </a:xfrm>
                <a:prstGeom prst="rect">
                  <a:avLst/>
                </a:prstGeom>
                <a:noFill/>
                <a:ln w="9525">
                  <a:noFill/>
                </a:ln>
              </p:spPr>
              <p:txBody>
                <a:bodyPr>
                  <a:spAutoFit/>
                </a:bodyPr>
                <a:p>
                  <a:pPr algn="l" eaLnBrk="0" hangingPunct="0">
                    <a:spcBef>
                      <a:spcPct val="50000"/>
                    </a:spcBef>
                    <a:buClr>
                      <a:schemeClr val="bg1"/>
                    </a:buClr>
                  </a:pPr>
                  <a:r>
                    <a:rPr lang="zh-CN" altLang="en-US" sz="2600" b="1" dirty="0">
                      <a:latin typeface="Times New Roman" panose="02020603050405020304" pitchFamily="18" charset="0"/>
                      <a:ea typeface="宋体" panose="02010600030101010101" pitchFamily="2" charset="-122"/>
                    </a:rPr>
                    <a:t>             </a:t>
                  </a:r>
                  <a:r>
                    <a:rPr lang="en-US" altLang="zh-CN" sz="2600" b="1">
                      <a:latin typeface="Times New Roman" panose="02020603050405020304" pitchFamily="18" charset="0"/>
                      <a:ea typeface="宋体" panose="02010600030101010101" pitchFamily="2" charset="-122"/>
                    </a:rPr>
                    <a:t>………… </a:t>
                  </a:r>
                  <a:r>
                    <a:rPr lang="en-US" altLang="zh-CN" sz="2600" b="1" err="1">
                      <a:latin typeface="Times New Roman" panose="02020603050405020304" pitchFamily="18" charset="0"/>
                      <a:ea typeface="宋体" panose="02010600030101010101" pitchFamily="2" charset="-122"/>
                    </a:rPr>
                    <a:t>a</a:t>
                  </a:r>
                  <a:r>
                    <a:rPr lang="en-US" altLang="zh-CN" sz="2600" b="1" baseline="-25000" err="1">
                      <a:latin typeface="Times New Roman" panose="02020603050405020304" pitchFamily="18" charset="0"/>
                      <a:ea typeface="宋体" panose="02010600030101010101" pitchFamily="2" charset="-122"/>
                    </a:rPr>
                    <a:t>ij</a:t>
                  </a:r>
                  <a:r>
                    <a:rPr lang="en-US" altLang="zh-CN" sz="2600" b="1">
                      <a:latin typeface="Times New Roman" panose="02020603050405020304" pitchFamily="18" charset="0"/>
                      <a:ea typeface="宋体" panose="02010600030101010101" pitchFamily="2" charset="-122"/>
                    </a:rPr>
                    <a:t> …….</a:t>
                  </a:r>
                  <a:endParaRPr lang="en-US" altLang="zh-CN" sz="2600" b="1">
                    <a:latin typeface="Times New Roman" panose="02020603050405020304" pitchFamily="18" charset="0"/>
                    <a:ea typeface="宋体" panose="02010600030101010101" pitchFamily="2" charset="-122"/>
                  </a:endParaRPr>
                </a:p>
              </p:txBody>
            </p:sp>
            <p:grpSp>
              <p:nvGrpSpPr>
                <p:cNvPr id="21" name="组合 20"/>
                <p:cNvGrpSpPr/>
                <p:nvPr/>
              </p:nvGrpSpPr>
              <p:grpSpPr>
                <a:xfrm>
                  <a:off x="604" y="741"/>
                  <a:ext cx="148" cy="1536"/>
                  <a:chOff x="1089" y="793"/>
                  <a:chExt cx="144" cy="1536"/>
                </a:xfrm>
              </p:grpSpPr>
              <p:sp>
                <p:nvSpPr>
                  <p:cNvPr id="22" name="直接连接符 21"/>
                  <p:cNvSpPr/>
                  <p:nvPr/>
                </p:nvSpPr>
                <p:spPr>
                  <a:xfrm>
                    <a:off x="1089" y="793"/>
                    <a:ext cx="0" cy="1536"/>
                  </a:xfrm>
                  <a:prstGeom prst="line">
                    <a:avLst/>
                  </a:prstGeom>
                  <a:ln w="28575" cap="flat" cmpd="sng">
                    <a:solidFill>
                      <a:schemeClr val="tx1"/>
                    </a:solidFill>
                    <a:prstDash val="solid"/>
                    <a:headEnd type="none" w="med" len="med"/>
                    <a:tailEnd type="none" w="med" len="med"/>
                  </a:ln>
                </p:spPr>
              </p:sp>
              <p:sp>
                <p:nvSpPr>
                  <p:cNvPr id="23" name="直接连接符 22"/>
                  <p:cNvSpPr/>
                  <p:nvPr/>
                </p:nvSpPr>
                <p:spPr>
                  <a:xfrm>
                    <a:off x="1089" y="793"/>
                    <a:ext cx="144" cy="0"/>
                  </a:xfrm>
                  <a:prstGeom prst="line">
                    <a:avLst/>
                  </a:prstGeom>
                  <a:ln w="28575" cap="flat" cmpd="sng">
                    <a:solidFill>
                      <a:schemeClr val="tx1"/>
                    </a:solidFill>
                    <a:prstDash val="solid"/>
                    <a:headEnd type="none" w="med" len="med"/>
                    <a:tailEnd type="none" w="med" len="med"/>
                  </a:ln>
                </p:spPr>
              </p:sp>
            </p:grpSp>
            <p:sp>
              <p:nvSpPr>
                <p:cNvPr id="24" name="直接连接符 23"/>
                <p:cNvSpPr/>
                <p:nvPr/>
              </p:nvSpPr>
              <p:spPr>
                <a:xfrm>
                  <a:off x="2885" y="713"/>
                  <a:ext cx="0" cy="1536"/>
                </a:xfrm>
                <a:prstGeom prst="line">
                  <a:avLst/>
                </a:prstGeom>
                <a:ln w="28575" cap="flat" cmpd="sng">
                  <a:solidFill>
                    <a:schemeClr val="tx1"/>
                  </a:solidFill>
                  <a:prstDash val="solid"/>
                  <a:headEnd type="none" w="med" len="med"/>
                  <a:tailEnd type="none" w="med" len="med"/>
                </a:ln>
              </p:spPr>
            </p:sp>
          </p:grpSp>
          <p:sp>
            <p:nvSpPr>
              <p:cNvPr id="25" name="直接连接符 24"/>
              <p:cNvSpPr/>
              <p:nvPr/>
            </p:nvSpPr>
            <p:spPr>
              <a:xfrm>
                <a:off x="1673" y="6282"/>
                <a:ext cx="386" cy="0"/>
              </a:xfrm>
              <a:prstGeom prst="line">
                <a:avLst/>
              </a:prstGeom>
              <a:ln w="28575" cap="flat" cmpd="sng">
                <a:solidFill>
                  <a:schemeClr val="tx1"/>
                </a:solidFill>
                <a:prstDash val="solid"/>
                <a:headEnd type="none" w="med" len="med"/>
                <a:tailEnd type="none" w="med" len="med"/>
              </a:ln>
            </p:spPr>
          </p:sp>
        </p:grpSp>
        <p:grpSp>
          <p:nvGrpSpPr>
            <p:cNvPr id="26" name="组合 25"/>
            <p:cNvGrpSpPr/>
            <p:nvPr/>
          </p:nvGrpSpPr>
          <p:grpSpPr>
            <a:xfrm>
              <a:off x="7222" y="1662"/>
              <a:ext cx="390" cy="4520"/>
              <a:chOff x="7222" y="1662"/>
              <a:chExt cx="390" cy="4520"/>
            </a:xfrm>
          </p:grpSpPr>
          <p:sp>
            <p:nvSpPr>
              <p:cNvPr id="27" name="直接连接符 26"/>
              <p:cNvSpPr/>
              <p:nvPr/>
            </p:nvSpPr>
            <p:spPr>
              <a:xfrm>
                <a:off x="7226" y="1662"/>
                <a:ext cx="386" cy="0"/>
              </a:xfrm>
              <a:prstGeom prst="line">
                <a:avLst/>
              </a:prstGeom>
              <a:ln w="28575" cap="flat" cmpd="sng">
                <a:solidFill>
                  <a:schemeClr val="tx1"/>
                </a:solidFill>
                <a:prstDash val="solid"/>
                <a:headEnd type="none" w="med" len="med"/>
                <a:tailEnd type="none" w="med" len="med"/>
              </a:ln>
            </p:spPr>
          </p:sp>
          <p:sp>
            <p:nvSpPr>
              <p:cNvPr id="28" name="直接连接符 27"/>
              <p:cNvSpPr/>
              <p:nvPr/>
            </p:nvSpPr>
            <p:spPr>
              <a:xfrm>
                <a:off x="7222" y="6182"/>
                <a:ext cx="386" cy="0"/>
              </a:xfrm>
              <a:prstGeom prst="line">
                <a:avLst/>
              </a:prstGeom>
              <a:ln w="28575" cap="flat" cmpd="sng">
                <a:solidFill>
                  <a:schemeClr val="tx1"/>
                </a:solidFill>
                <a:prstDash val="solid"/>
                <a:headEnd type="none" w="med" len="med"/>
                <a:tailEnd type="none" w="med" len="med"/>
              </a:ln>
            </p:spPr>
          </p:sp>
        </p:grpSp>
      </p:grpSp>
      <p:sp>
        <p:nvSpPr>
          <p:cNvPr id="535610" name="文本框 535609"/>
          <p:cNvSpPr txBox="1"/>
          <p:nvPr/>
        </p:nvSpPr>
        <p:spPr>
          <a:xfrm>
            <a:off x="5158423" y="4181475"/>
            <a:ext cx="3313112" cy="583565"/>
          </a:xfrm>
          <a:prstGeom prst="rect">
            <a:avLst/>
          </a:prstGeom>
          <a:noFill/>
          <a:ln w="9525">
            <a:noFill/>
          </a:ln>
          <a:extLst>
            <a:ext uri="{909E8E84-426E-40DD-AFC4-6F175D3DCCD1}">
              <a14:hiddenFill xmlns:a14="http://schemas.microsoft.com/office/drawing/2010/main">
                <a:solidFill>
                  <a:schemeClr val="bg1"/>
                </a:solidFill>
              </a14:hiddenFill>
            </a:ext>
          </a:extLst>
        </p:spPr>
        <p:txBody>
          <a:bodyPr>
            <a:spAutoFit/>
          </a:bodyPr>
          <a:p>
            <a:pPr algn="l"/>
            <a:r>
              <a:rPr lang="en-US" altLang="zh-CN" sz="32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k  =  ?</a:t>
            </a:r>
            <a:endParaRPr lang="en-US" altLang="zh-CN" sz="3200" b="1">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35555" name="文本框 535554"/>
          <p:cNvSpPr txBox="1"/>
          <p:nvPr/>
        </p:nvSpPr>
        <p:spPr>
          <a:xfrm>
            <a:off x="5166043" y="4192270"/>
            <a:ext cx="3860800" cy="583565"/>
          </a:xfrm>
          <a:prstGeom prst="rect">
            <a:avLst/>
          </a:prstGeom>
          <a:noFill/>
          <a:ln w="9525">
            <a:noFill/>
          </a:ln>
        </p:spPr>
        <p:txBody>
          <a:bodyPr>
            <a:spAutoFit/>
          </a:bodyPr>
          <a:p>
            <a:pPr algn="l" eaLnBrk="0" hangingPunct="0">
              <a:spcBef>
                <a:spcPct val="50000"/>
              </a:spcBef>
              <a:buClr>
                <a:schemeClr val="bg1"/>
              </a:buClr>
            </a:pPr>
            <a:r>
              <a:rPr lang="en-US" altLang="zh-CN" sz="32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k  =  n</a:t>
            </a:r>
            <a:r>
              <a:rPr lang="en-US" altLang="zh-CN" sz="3200" b="1">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 i</a:t>
            </a:r>
            <a:r>
              <a:rPr lang="en-US" altLang="zh-CN" sz="32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 + j+1</a:t>
            </a:r>
            <a:endParaRPr lang="en-US" altLang="zh-CN" sz="3200" b="1" baseline="-250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33506" name="文本框 533505"/>
          <p:cNvSpPr txBox="1"/>
          <p:nvPr/>
        </p:nvSpPr>
        <p:spPr>
          <a:xfrm>
            <a:off x="1555115" y="5285740"/>
            <a:ext cx="6472555" cy="583565"/>
          </a:xfrm>
          <a:prstGeom prst="rect">
            <a:avLst/>
          </a:prstGeom>
          <a:noFill/>
          <a:ln w="9525">
            <a:noFill/>
          </a:ln>
        </p:spPr>
        <p:txBody>
          <a:bodyPr wrap="square">
            <a:spAutoFit/>
          </a:bodyPr>
          <a:p>
            <a:pPr algn="l" eaLnBrk="0" hangingPunct="0">
              <a:spcBef>
                <a:spcPct val="50000"/>
              </a:spcBef>
              <a:buClr>
                <a:schemeClr val="bg1"/>
              </a:buClr>
            </a:pPr>
            <a:r>
              <a:rPr lang="en-US" altLang="zh-CN" sz="3200" b="1">
                <a:solidFill>
                  <a:srgbClr val="0000FF"/>
                </a:solidFill>
                <a:latin typeface="Times New Roman" panose="02020603050405020304" pitchFamily="18" charset="0"/>
                <a:ea typeface="宋体" panose="02010600030101010101" pitchFamily="2" charset="-122"/>
                <a:cs typeface="Times New Roman" panose="02020603050405020304" pitchFamily="18" charset="0"/>
              </a:rPr>
              <a:t>Loc( </a:t>
            </a:r>
            <a:r>
              <a:rPr lang="en-US" altLang="zh-CN" sz="3200" b="1"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3200" b="1" baseline="-2500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ij</a:t>
            </a:r>
            <a:r>
              <a:rPr lang="en-US" altLang="zh-CN" sz="3200" b="1">
                <a:solidFill>
                  <a:srgbClr val="0000FF"/>
                </a:solidFill>
                <a:latin typeface="Times New Roman" panose="02020603050405020304" pitchFamily="18" charset="0"/>
                <a:ea typeface="宋体" panose="02010600030101010101" pitchFamily="2" charset="-122"/>
                <a:cs typeface="Times New Roman" panose="02020603050405020304" pitchFamily="18" charset="0"/>
              </a:rPr>
              <a:t>)=Loc(a</a:t>
            </a:r>
            <a:r>
              <a:rPr lang="en-US" altLang="zh-CN" sz="3200" b="1" baseline="-250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00</a:t>
            </a:r>
            <a:r>
              <a:rPr lang="en-US" altLang="zh-CN" sz="3200" b="1">
                <a:solidFill>
                  <a:srgbClr val="0000FF"/>
                </a:solidFill>
                <a:latin typeface="Times New Roman" panose="02020603050405020304" pitchFamily="18" charset="0"/>
                <a:ea typeface="宋体" panose="02010600030101010101" pitchFamily="2" charset="-122"/>
                <a:cs typeface="Times New Roman" panose="02020603050405020304" pitchFamily="18" charset="0"/>
              </a:rPr>
              <a:t>)+( n</a:t>
            </a:r>
            <a:r>
              <a:rPr lang="en-US" altLang="zh-CN" sz="3200" b="1">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 i </a:t>
            </a:r>
            <a:r>
              <a:rPr lang="en-US" altLang="zh-CN" sz="3200" b="1">
                <a:solidFill>
                  <a:srgbClr val="0000FF"/>
                </a:solidFill>
                <a:latin typeface="Times New Roman" panose="02020603050405020304" pitchFamily="18" charset="0"/>
                <a:ea typeface="宋体" panose="02010600030101010101" pitchFamily="2" charset="-122"/>
                <a:cs typeface="Times New Roman" panose="02020603050405020304" pitchFamily="18" charset="0"/>
              </a:rPr>
              <a:t>+ j )</a:t>
            </a:r>
            <a:r>
              <a:rPr lang="en-US" altLang="zh-CN" sz="3200" b="1">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3200" b="1">
                <a:solidFill>
                  <a:srgbClr val="0000FF"/>
                </a:solidFill>
                <a:latin typeface="Times New Roman" panose="02020603050405020304" pitchFamily="18" charset="0"/>
                <a:ea typeface="宋体" panose="02010600030101010101" pitchFamily="2" charset="-122"/>
                <a:cs typeface="Times New Roman" panose="02020603050405020304" pitchFamily="18" charset="0"/>
              </a:rPr>
              <a:t>L</a:t>
            </a:r>
            <a:r>
              <a:rPr lang="en-US" altLang="zh-CN" sz="3200" b="1" baseline="-250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3200" b="1" baseline="-2500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33523" name="文本框 533522"/>
          <p:cNvSpPr txBox="1"/>
          <p:nvPr/>
        </p:nvSpPr>
        <p:spPr>
          <a:xfrm>
            <a:off x="5122863" y="2594293"/>
            <a:ext cx="3411855" cy="521970"/>
          </a:xfrm>
          <a:prstGeom prst="rect">
            <a:avLst/>
          </a:prstGeom>
          <a:noFill/>
          <a:ln w="9525">
            <a:noFill/>
          </a:ln>
        </p:spPr>
        <p:txBody>
          <a:bodyPr wrap="none" anchor="t">
            <a:spAutoFit/>
          </a:bodyPr>
          <a:p>
            <a:pPr algn="l">
              <a:buClr>
                <a:schemeClr val="bg1"/>
              </a:buClr>
            </a:pPr>
            <a:r>
              <a:rPr lang="zh-CN" altLang="en-US" sz="2800" b="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行优先</a:t>
            </a:r>
            <a:r>
              <a:rPr lang="en-US" altLang="zh-CN" sz="28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低下标优先</a:t>
            </a:r>
            <a:endParaRPr lang="zh-CN" altLang="en-US" sz="2800" b="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矩形 1"/>
          <p:cNvSpPr/>
          <p:nvPr/>
        </p:nvSpPr>
        <p:spPr>
          <a:xfrm>
            <a:off x="8690610" y="3791585"/>
            <a:ext cx="648335" cy="504190"/>
          </a:xfrm>
          <a:prstGeom prst="rect">
            <a:avLst/>
          </a:prstGeom>
          <a:noFill/>
          <a:ln w="57150">
            <a:solidFill>
              <a:srgbClr val="F85208"/>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33524"/>
                                        </p:tgtEl>
                                        <p:attrNameLst>
                                          <p:attrName>style.visibility</p:attrName>
                                        </p:attrNameLst>
                                      </p:cBhvr>
                                      <p:to>
                                        <p:strVal val="visible"/>
                                      </p:to>
                                    </p:set>
                                    <p:animEffect transition="in" filter="wipe(up)">
                                      <p:cBhvr>
                                        <p:cTn id="7" dur="500"/>
                                        <p:tgtEl>
                                          <p:spTgt spid="53352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30"/>
                                  </p:iterate>
                                  <p:childTnLst>
                                    <p:set>
                                      <p:cBhvr>
                                        <p:cTn id="11" dur="1" fill="hold">
                                          <p:stCondLst>
                                            <p:cond delay="0"/>
                                          </p:stCondLst>
                                        </p:cTn>
                                        <p:tgtEl>
                                          <p:spTgt spid="53352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arn(inVertical)">
                                      <p:cBhvr>
                                        <p:cTn id="16" dur="500"/>
                                        <p:tgtEl>
                                          <p:spTgt spid="2"/>
                                        </p:tgtEl>
                                      </p:cBhvr>
                                    </p:animEffect>
                                  </p:childTnLst>
                                </p:cTn>
                              </p:par>
                            </p:childTnLst>
                          </p:cTn>
                        </p:par>
                        <p:par>
                          <p:cTn id="17" fill="hold">
                            <p:stCondLst>
                              <p:cond delay="500"/>
                            </p:stCondLst>
                            <p:childTnLst>
                              <p:par>
                                <p:cTn id="18" presetID="1" presetClass="entr" presetSubtype="0" fill="hold" grpId="0" nodeType="afterEffect">
                                  <p:stCondLst>
                                    <p:cond delay="0"/>
                                  </p:stCondLst>
                                  <p:iterate type="lt">
                                    <p:tmAbs val="30"/>
                                  </p:iterate>
                                  <p:childTnLst>
                                    <p:set>
                                      <p:cBhvr>
                                        <p:cTn id="19" dur="1" fill="hold">
                                          <p:stCondLst>
                                            <p:cond delay="0"/>
                                          </p:stCondLst>
                                        </p:cTn>
                                        <p:tgtEl>
                                          <p:spTgt spid="5356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iterate type="lt">
                                    <p:tmAbs val="0"/>
                                  </p:iterate>
                                  <p:childTnLst>
                                    <p:set>
                                      <p:cBhvr>
                                        <p:cTn id="23" dur="1" fill="hold">
                                          <p:stCondLst>
                                            <p:cond delay="0"/>
                                          </p:stCondLst>
                                        </p:cTn>
                                        <p:tgtEl>
                                          <p:spTgt spid="535610"/>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Par">
                                  <p:stCondLst>
                                    <p:cond delay="0"/>
                                  </p:stCondLst>
                                  <p:iterate type="lt">
                                    <p:tmAbs val="30"/>
                                  </p:iterate>
                                  <p:childTnLst>
                                    <p:set>
                                      <p:cBhvr>
                                        <p:cTn id="27" dur="1" fill="hold">
                                          <p:stCondLst>
                                            <p:cond delay="0"/>
                                          </p:stCondLst>
                                        </p:cTn>
                                        <p:tgtEl>
                                          <p:spTgt spid="53555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iterate type="lt">
                                    <p:tmAbs val="30"/>
                                  </p:iterate>
                                  <p:childTnLst>
                                    <p:set>
                                      <p:cBhvr>
                                        <p:cTn id="31" dur="1" fill="hold">
                                          <p:stCondLst>
                                            <p:cond delay="0"/>
                                          </p:stCondLst>
                                        </p:cTn>
                                        <p:tgtEl>
                                          <p:spTgt spid="5335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610" grpId="0" bldLvl="0" animBg="1"/>
      <p:bldP spid="535610" grpId="1" bldLvl="0" animBg="1"/>
      <p:bldP spid="535555" grpId="0"/>
      <p:bldP spid="533506" grpId="0"/>
      <p:bldP spid="533523" grpId="0"/>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5"/>
          <p:cNvSpPr txBox="1"/>
          <p:nvPr/>
        </p:nvSpPr>
        <p:spPr>
          <a:xfrm>
            <a:off x="863600" y="312827"/>
            <a:ext cx="2674640" cy="561975"/>
          </a:xfrm>
          <a:prstGeom prst="rect">
            <a:avLst/>
          </a:prstGeom>
        </p:spPr>
        <p:txBody>
          <a:bodyPr anchor="b">
            <a:normAutofit fontScale="97500" lnSpcReduction="1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4.3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数组</a:t>
            </a: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  </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11" name="Rectangle 2"/>
          <p:cNvSpPr>
            <a:spLocks noChangeArrowheads="1"/>
          </p:cNvSpPr>
          <p:nvPr/>
        </p:nvSpPr>
        <p:spPr bwMode="auto">
          <a:xfrm>
            <a:off x="693420" y="784225"/>
            <a:ext cx="8345805" cy="745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50000"/>
              </a:lnSpc>
              <a:spcBef>
                <a:spcPct val="0"/>
              </a:spcBef>
              <a:spcAft>
                <a:spcPct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4</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、数组的顺序存储             </a:t>
            </a:r>
            <a:r>
              <a:rPr kumimoji="0" lang="zh-CN" altLang="zh-CN" sz="3600" b="1" i="0" u="none" strike="noStrike" kern="1200" cap="none" spc="0" normalizeH="0" baseline="0" noProof="0" dirty="0" smtClean="0">
                <a:ln>
                  <a:noFill/>
                </a:ln>
                <a:solidFill>
                  <a:srgbClr val="FF3300"/>
                </a:solidFill>
                <a:effectLst/>
                <a:uLnTx/>
                <a:uFillTx/>
                <a:latin typeface="+mn-ea"/>
                <a:ea typeface="+mn-ea"/>
                <a:cs typeface="+mn-ea"/>
              </a:rPr>
              <a:t> </a:t>
            </a:r>
            <a:r>
              <a:rPr kumimoji="0" lang="zh-CN" altLang="zh-CN" sz="3600" b="1" i="0" u="none" strike="noStrike" kern="1200" cap="none" spc="0" normalizeH="0" baseline="0" noProof="0" dirty="0" smtClean="0">
                <a:ln>
                  <a:noFill/>
                </a:ln>
                <a:solidFill>
                  <a:srgbClr val="0000FF"/>
                </a:solidFill>
                <a:effectLst/>
                <a:uLnTx/>
                <a:uFillTx/>
                <a:latin typeface="+mn-ea"/>
                <a:ea typeface="+mn-ea"/>
                <a:cs typeface="+mn-ea"/>
              </a:rPr>
              <a:t>数组 </a:t>
            </a:r>
            <a:r>
              <a:rPr kumimoji="0" lang="en-US" altLang="zh-CN" sz="3600" b="1" i="0" u="none" strike="noStrike" kern="1200" cap="none" spc="0" normalizeH="0" baseline="0" noProof="0" dirty="0" smtClean="0">
                <a:ln>
                  <a:noFill/>
                </a:ln>
                <a:solidFill>
                  <a:srgbClr val="0000FF"/>
                </a:solidFill>
                <a:effectLst/>
                <a:uLnTx/>
                <a:uFillTx/>
                <a:latin typeface="+mn-ea"/>
                <a:ea typeface="+mn-ea"/>
                <a:cs typeface="华文楷体" panose="02010600040101010101" pitchFamily="2" charset="-122"/>
              </a:rPr>
              <a:t>a[m][n]</a:t>
            </a:r>
            <a:endParaRPr kumimoji="0" lang="en-US" altLang="zh-CN" sz="3600" b="1" i="0" u="none" strike="noStrike" kern="1200" cap="none" spc="0" normalizeH="0" baseline="0" noProof="0" dirty="0" smtClean="0">
              <a:ln>
                <a:noFill/>
              </a:ln>
              <a:solidFill>
                <a:srgbClr val="0000FF"/>
              </a:solidFill>
              <a:effectLst/>
              <a:uLnTx/>
              <a:uFillTx/>
              <a:latin typeface="+mn-ea"/>
              <a:ea typeface="+mn-ea"/>
              <a:cs typeface="华文楷体" panose="02010600040101010101" pitchFamily="2" charset="-122"/>
            </a:endParaRPr>
          </a:p>
        </p:txBody>
      </p:sp>
      <p:sp>
        <p:nvSpPr>
          <p:cNvPr id="6" name="Rectangle 11"/>
          <p:cNvSpPr>
            <a:spLocks noChangeArrowheads="1"/>
          </p:cNvSpPr>
          <p:nvPr/>
        </p:nvSpPr>
        <p:spPr bwMode="auto">
          <a:xfrm>
            <a:off x="5158740" y="313055"/>
            <a:ext cx="3796665"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eaLnBrk="0" hangingPunct="0">
              <a:spcBef>
                <a:spcPct val="0"/>
              </a:spcBef>
            </a:pPr>
            <a:r>
              <a:rPr lang="zh-CN" altLang="en-US" sz="3200" dirty="0">
                <a:solidFill>
                  <a:srgbClr val="0000FF"/>
                </a:solidFill>
                <a:latin typeface="楷体_GB2312" pitchFamily="49" charset="-122"/>
              </a:rPr>
              <a:t>以列序为主序存放</a:t>
            </a:r>
            <a:endParaRPr lang="zh-CN" sz="3200" dirty="0">
              <a:solidFill>
                <a:srgbClr val="0000FF"/>
              </a:solidFill>
              <a:latin typeface="楷体_GB2312" pitchFamily="49" charset="-122"/>
            </a:endParaRPr>
          </a:p>
        </p:txBody>
      </p:sp>
      <p:grpSp>
        <p:nvGrpSpPr>
          <p:cNvPr id="533524" name="组合 533523"/>
          <p:cNvGrpSpPr/>
          <p:nvPr/>
        </p:nvGrpSpPr>
        <p:grpSpPr>
          <a:xfrm>
            <a:off x="8665845" y="909003"/>
            <a:ext cx="2268538" cy="5472112"/>
            <a:chOff x="3969" y="300"/>
            <a:chExt cx="1429" cy="3733"/>
          </a:xfrm>
        </p:grpSpPr>
        <p:grpSp>
          <p:nvGrpSpPr>
            <p:cNvPr id="533525" name="组合 533524"/>
            <p:cNvGrpSpPr/>
            <p:nvPr/>
          </p:nvGrpSpPr>
          <p:grpSpPr>
            <a:xfrm>
              <a:off x="4438" y="302"/>
              <a:ext cx="960" cy="3731"/>
              <a:chOff x="4176" y="96"/>
              <a:chExt cx="960" cy="3731"/>
            </a:xfrm>
          </p:grpSpPr>
          <p:sp>
            <p:nvSpPr>
              <p:cNvPr id="533526" name="矩形 533525"/>
              <p:cNvSpPr/>
              <p:nvPr/>
            </p:nvSpPr>
            <p:spPr>
              <a:xfrm>
                <a:off x="4176" y="3540"/>
                <a:ext cx="960" cy="287"/>
              </a:xfrm>
              <a:prstGeom prst="rect">
                <a:avLst/>
              </a:prstGeom>
              <a:gradFill rotWithShape="1">
                <a:gsLst>
                  <a:gs pos="0">
                    <a:srgbClr val="FFCC66"/>
                  </a:gs>
                  <a:gs pos="50000">
                    <a:srgbClr val="FFFFFF"/>
                  </a:gs>
                  <a:gs pos="100000">
                    <a:srgbClr val="FFCC66"/>
                  </a:gs>
                </a:gsLst>
                <a:lin ang="0" scaled="1"/>
                <a:tileRect/>
              </a:gradFill>
              <a:ln w="9525">
                <a:noFill/>
              </a:ln>
            </p:spPr>
            <p:txBody>
              <a:bodyPr/>
              <a:p>
                <a:pPr algn="l" eaLnBrk="0" hangingPunct="0">
                  <a:buClr>
                    <a:schemeClr val="bg1"/>
                  </a:buClr>
                </a:pPr>
                <a:r>
                  <a:rPr lang="zh-CN" altLang="en-US" sz="2400" b="1">
                    <a:solidFill>
                      <a:schemeClr val="tx2"/>
                    </a:solidFill>
                    <a:latin typeface="Times New Roman" panose="02020603050405020304" pitchFamily="18" charset="0"/>
                    <a:ea typeface="宋体" panose="02010600030101010101" pitchFamily="2" charset="-122"/>
                  </a:rPr>
                  <a:t>  </a:t>
                </a:r>
                <a:r>
                  <a:rPr lang="zh-CN" altLang="en-US" sz="2400" b="1" dirty="0">
                    <a:solidFill>
                      <a:schemeClr val="tx2"/>
                    </a:solidFill>
                    <a:latin typeface="Times New Roman" panose="02020603050405020304" pitchFamily="18" charset="0"/>
                    <a:ea typeface="宋体" panose="02010600030101010101" pitchFamily="2" charset="-122"/>
                  </a:rPr>
                  <a:t>    </a:t>
                </a:r>
                <a:r>
                  <a:rPr lang="en-US" altLang="zh-CN" sz="2400" b="1" err="1">
                    <a:solidFill>
                      <a:schemeClr val="tx2"/>
                    </a:solidFill>
                    <a:latin typeface="Times New Roman" panose="02020603050405020304" pitchFamily="18" charset="0"/>
                    <a:ea typeface="宋体" panose="02010600030101010101" pitchFamily="2" charset="-122"/>
                  </a:rPr>
                  <a:t>a</a:t>
                </a:r>
                <a:r>
                  <a:rPr lang="en-US" altLang="zh-CN" sz="2400" b="1" baseline="-25000" err="1">
                    <a:solidFill>
                      <a:schemeClr val="tx2"/>
                    </a:solidFill>
                    <a:latin typeface="Times New Roman" panose="02020603050405020304" pitchFamily="18" charset="0"/>
                    <a:ea typeface="宋体" panose="02010600030101010101" pitchFamily="2" charset="-122"/>
                  </a:rPr>
                  <a:t>m-1,n-1</a:t>
                </a:r>
                <a:endParaRPr lang="en-US" altLang="zh-CN" sz="2400" b="1" baseline="-25000">
                  <a:solidFill>
                    <a:schemeClr val="tx2"/>
                  </a:solidFill>
                  <a:latin typeface="Times New Roman" panose="02020603050405020304" pitchFamily="18" charset="0"/>
                  <a:ea typeface="宋体" panose="02010600030101010101" pitchFamily="2" charset="-122"/>
                </a:endParaRPr>
              </a:p>
            </p:txBody>
          </p:sp>
          <p:sp>
            <p:nvSpPr>
              <p:cNvPr id="533527" name="矩形 533526"/>
              <p:cNvSpPr/>
              <p:nvPr/>
            </p:nvSpPr>
            <p:spPr>
              <a:xfrm>
                <a:off x="4176" y="3253"/>
                <a:ext cx="960" cy="287"/>
              </a:xfrm>
              <a:prstGeom prst="rect">
                <a:avLst/>
              </a:prstGeom>
              <a:gradFill rotWithShape="1">
                <a:gsLst>
                  <a:gs pos="0">
                    <a:srgbClr val="FFCC66"/>
                  </a:gs>
                  <a:gs pos="50000">
                    <a:srgbClr val="FFFFFF"/>
                  </a:gs>
                  <a:gs pos="100000">
                    <a:srgbClr val="FFCC66"/>
                  </a:gs>
                </a:gsLst>
                <a:lin ang="0" scaled="1"/>
                <a:tileRect/>
              </a:gradFill>
              <a:ln w="9525">
                <a:noFill/>
              </a:ln>
            </p:spPr>
            <p:txBody>
              <a:bodyPr/>
              <a:p>
                <a:pPr algn="l" eaLnBrk="0" hangingPunct="0">
                  <a:buClr>
                    <a:schemeClr val="bg1"/>
                  </a:buClr>
                </a:pPr>
                <a:r>
                  <a:rPr lang="zh-CN" altLang="en-US" sz="2400" b="1" dirty="0">
                    <a:solidFill>
                      <a:schemeClr val="tx2"/>
                    </a:solidFill>
                    <a:latin typeface="Times New Roman" panose="02020603050405020304" pitchFamily="18" charset="0"/>
                    <a:ea typeface="宋体" panose="02010600030101010101" pitchFamily="2" charset="-122"/>
                  </a:rPr>
                  <a:t>    </a:t>
                </a:r>
                <a:r>
                  <a:rPr lang="en-US" altLang="zh-CN" sz="2400" b="1">
                    <a:solidFill>
                      <a:schemeClr val="tx2"/>
                    </a:solidFill>
                    <a:latin typeface="Times New Roman" panose="02020603050405020304" pitchFamily="18" charset="0"/>
                    <a:ea typeface="宋体" panose="02010600030101010101" pitchFamily="2" charset="-122"/>
                  </a:rPr>
                  <a:t>…….. </a:t>
                </a:r>
                <a:endParaRPr lang="en-US" altLang="zh-CN" sz="2400" b="1">
                  <a:solidFill>
                    <a:schemeClr val="tx2"/>
                  </a:solidFill>
                  <a:latin typeface="Times New Roman" panose="02020603050405020304" pitchFamily="18" charset="0"/>
                  <a:ea typeface="宋体" panose="02010600030101010101" pitchFamily="2" charset="-122"/>
                </a:endParaRPr>
              </a:p>
            </p:txBody>
          </p:sp>
          <p:sp>
            <p:nvSpPr>
              <p:cNvPr id="533528" name="矩形 533527"/>
              <p:cNvSpPr/>
              <p:nvPr/>
            </p:nvSpPr>
            <p:spPr>
              <a:xfrm>
                <a:off x="4176" y="2966"/>
                <a:ext cx="960" cy="287"/>
              </a:xfrm>
              <a:prstGeom prst="rect">
                <a:avLst/>
              </a:prstGeom>
              <a:gradFill rotWithShape="1">
                <a:gsLst>
                  <a:gs pos="0">
                    <a:srgbClr val="FFCC66"/>
                  </a:gs>
                  <a:gs pos="50000">
                    <a:srgbClr val="FFFFFF"/>
                  </a:gs>
                  <a:gs pos="100000">
                    <a:srgbClr val="FFCC66"/>
                  </a:gs>
                </a:gsLst>
                <a:lin ang="0" scaled="1"/>
                <a:tileRect/>
              </a:gradFill>
              <a:ln w="9525">
                <a:noFill/>
              </a:ln>
            </p:spPr>
            <p:txBody>
              <a:bodyPr/>
              <a:p>
                <a:pPr algn="l" eaLnBrk="0" hangingPunct="0">
                  <a:buClr>
                    <a:schemeClr val="bg1"/>
                  </a:buClr>
                </a:pPr>
                <a:r>
                  <a:rPr lang="zh-CN" altLang="en-US" sz="2400" b="1" baseline="-25000">
                    <a:solidFill>
                      <a:schemeClr val="tx2"/>
                    </a:solidFill>
                    <a:latin typeface="Times New Roman" panose="02020603050405020304" pitchFamily="18" charset="0"/>
                    <a:ea typeface="宋体" panose="02010600030101010101" pitchFamily="2" charset="-122"/>
                  </a:rPr>
                  <a:t>         </a:t>
                </a:r>
                <a:r>
                  <a:rPr lang="en-US" altLang="zh-CN" sz="2400" b="1">
                    <a:solidFill>
                      <a:schemeClr val="tx2"/>
                    </a:solidFill>
                    <a:latin typeface="Times New Roman" panose="02020603050405020304" pitchFamily="18" charset="0"/>
                    <a:ea typeface="宋体" panose="02010600030101010101" pitchFamily="2" charset="-122"/>
                  </a:rPr>
                  <a:t>a</a:t>
                </a:r>
                <a:r>
                  <a:rPr lang="en-US" altLang="zh-CN" sz="2400" b="1" baseline="-25000">
                    <a:solidFill>
                      <a:schemeClr val="tx2"/>
                    </a:solidFill>
                    <a:latin typeface="Times New Roman" panose="02020603050405020304" pitchFamily="18" charset="0"/>
                    <a:ea typeface="宋体" panose="02010600030101010101" pitchFamily="2" charset="-122"/>
                  </a:rPr>
                  <a:t>1,n-1</a:t>
                </a:r>
                <a:endParaRPr lang="en-US" altLang="zh-CN" sz="2400" b="1" baseline="-25000">
                  <a:solidFill>
                    <a:schemeClr val="tx2"/>
                  </a:solidFill>
                  <a:latin typeface="Times New Roman" panose="02020603050405020304" pitchFamily="18" charset="0"/>
                  <a:ea typeface="宋体" panose="02010600030101010101" pitchFamily="2" charset="-122"/>
                </a:endParaRPr>
              </a:p>
            </p:txBody>
          </p:sp>
          <p:sp>
            <p:nvSpPr>
              <p:cNvPr id="533529" name="矩形 533528"/>
              <p:cNvSpPr/>
              <p:nvPr/>
            </p:nvSpPr>
            <p:spPr>
              <a:xfrm>
                <a:off x="4176" y="2679"/>
                <a:ext cx="960" cy="287"/>
              </a:xfrm>
              <a:prstGeom prst="rect">
                <a:avLst/>
              </a:prstGeom>
              <a:gradFill rotWithShape="1">
                <a:gsLst>
                  <a:gs pos="0">
                    <a:srgbClr val="FFCC66"/>
                  </a:gs>
                  <a:gs pos="50000">
                    <a:srgbClr val="FFFFFF"/>
                  </a:gs>
                  <a:gs pos="100000">
                    <a:srgbClr val="FFCC66"/>
                  </a:gs>
                </a:gsLst>
                <a:lin ang="0" scaled="1"/>
                <a:tileRect/>
              </a:gradFill>
              <a:ln w="9525">
                <a:noFill/>
              </a:ln>
            </p:spPr>
            <p:txBody>
              <a:bodyPr/>
              <a:p>
                <a:pPr algn="l" eaLnBrk="0" hangingPunct="0">
                  <a:buClr>
                    <a:schemeClr val="bg1"/>
                  </a:buClr>
                </a:pPr>
                <a:r>
                  <a:rPr lang="zh-CN" altLang="en-US" sz="2400" b="1">
                    <a:solidFill>
                      <a:schemeClr val="tx2"/>
                    </a:solidFill>
                    <a:latin typeface="Times New Roman" panose="02020603050405020304" pitchFamily="18" charset="0"/>
                    <a:ea typeface="宋体" panose="02010600030101010101" pitchFamily="2" charset="-122"/>
                  </a:rPr>
                  <a:t>      </a:t>
                </a:r>
                <a:r>
                  <a:rPr lang="en-US" altLang="zh-CN" sz="2400" b="1">
                    <a:solidFill>
                      <a:schemeClr val="tx2"/>
                    </a:solidFill>
                    <a:latin typeface="Times New Roman" panose="02020603050405020304" pitchFamily="18" charset="0"/>
                    <a:ea typeface="宋体" panose="02010600030101010101" pitchFamily="2" charset="-122"/>
                  </a:rPr>
                  <a:t>a</a:t>
                </a:r>
                <a:r>
                  <a:rPr lang="en-US" altLang="zh-CN" sz="2400" b="1" baseline="-25000">
                    <a:solidFill>
                      <a:schemeClr val="tx2"/>
                    </a:solidFill>
                    <a:latin typeface="Times New Roman" panose="02020603050405020304" pitchFamily="18" charset="0"/>
                    <a:ea typeface="宋体" panose="02010600030101010101" pitchFamily="2" charset="-122"/>
                  </a:rPr>
                  <a:t>0,n-1 </a:t>
                </a:r>
                <a:endParaRPr lang="en-US" altLang="zh-CN" sz="2400" b="1" baseline="-25000">
                  <a:solidFill>
                    <a:schemeClr val="tx2"/>
                  </a:solidFill>
                  <a:latin typeface="Times New Roman" panose="02020603050405020304" pitchFamily="18" charset="0"/>
                  <a:ea typeface="宋体" panose="02010600030101010101" pitchFamily="2" charset="-122"/>
                </a:endParaRPr>
              </a:p>
            </p:txBody>
          </p:sp>
          <p:sp>
            <p:nvSpPr>
              <p:cNvPr id="533530" name="矩形 533529"/>
              <p:cNvSpPr/>
              <p:nvPr/>
            </p:nvSpPr>
            <p:spPr>
              <a:xfrm>
                <a:off x="4176" y="2392"/>
                <a:ext cx="960" cy="287"/>
              </a:xfrm>
              <a:prstGeom prst="rect">
                <a:avLst/>
              </a:prstGeom>
              <a:gradFill rotWithShape="1">
                <a:gsLst>
                  <a:gs pos="0">
                    <a:srgbClr val="FFCC66"/>
                  </a:gs>
                  <a:gs pos="50000">
                    <a:srgbClr val="FFFFFF"/>
                  </a:gs>
                  <a:gs pos="100000">
                    <a:srgbClr val="FFCC66"/>
                  </a:gs>
                </a:gsLst>
                <a:lin ang="0" scaled="1"/>
                <a:tileRect/>
              </a:gradFill>
              <a:ln w="9525">
                <a:noFill/>
              </a:ln>
            </p:spPr>
            <p:txBody>
              <a:bodyPr/>
              <a:p>
                <a:pPr eaLnBrk="0" hangingPunct="0">
                  <a:buClr>
                    <a:schemeClr val="bg1"/>
                  </a:buClr>
                </a:pPr>
                <a:r>
                  <a:rPr lang="zh-CN" altLang="en-US" sz="2400" b="1" dirty="0">
                    <a:solidFill>
                      <a:schemeClr val="tx2"/>
                    </a:solidFill>
                    <a:latin typeface="Times New Roman" panose="02020603050405020304" pitchFamily="18" charset="0"/>
                    <a:ea typeface="宋体" panose="02010600030101010101" pitchFamily="2" charset="-122"/>
                  </a:rPr>
                  <a:t> </a:t>
                </a:r>
                <a:r>
                  <a:rPr lang="en-US" altLang="zh-CN" sz="2400" b="1">
                    <a:solidFill>
                      <a:schemeClr val="tx2"/>
                    </a:solidFill>
                    <a:latin typeface="Times New Roman" panose="02020603050405020304" pitchFamily="18" charset="0"/>
                    <a:ea typeface="宋体" panose="02010600030101010101" pitchFamily="2" charset="-122"/>
                  </a:rPr>
                  <a:t>……</a:t>
                </a:r>
                <a:endParaRPr lang="en-US" altLang="zh-CN" sz="2400" b="1">
                  <a:solidFill>
                    <a:schemeClr val="tx2"/>
                  </a:solidFill>
                  <a:latin typeface="Times New Roman" panose="02020603050405020304" pitchFamily="18" charset="0"/>
                  <a:ea typeface="宋体" panose="02010600030101010101" pitchFamily="2" charset="-122"/>
                </a:endParaRPr>
              </a:p>
            </p:txBody>
          </p:sp>
          <p:sp>
            <p:nvSpPr>
              <p:cNvPr id="533531" name="矩形 533530"/>
              <p:cNvSpPr/>
              <p:nvPr/>
            </p:nvSpPr>
            <p:spPr>
              <a:xfrm>
                <a:off x="4176" y="2105"/>
                <a:ext cx="960" cy="287"/>
              </a:xfrm>
              <a:prstGeom prst="rect">
                <a:avLst/>
              </a:prstGeom>
              <a:gradFill rotWithShape="1">
                <a:gsLst>
                  <a:gs pos="0">
                    <a:srgbClr val="FFCC66"/>
                  </a:gs>
                  <a:gs pos="50000">
                    <a:srgbClr val="FFFFFF"/>
                  </a:gs>
                  <a:gs pos="100000">
                    <a:srgbClr val="FFCC66"/>
                  </a:gs>
                </a:gsLst>
                <a:lin ang="0" scaled="1"/>
                <a:tileRect/>
              </a:gradFill>
              <a:ln w="9525">
                <a:noFill/>
              </a:ln>
            </p:spPr>
            <p:txBody>
              <a:bodyPr/>
              <a:p>
                <a:pPr algn="l" eaLnBrk="0" hangingPunct="0">
                  <a:buClr>
                    <a:schemeClr val="bg1"/>
                  </a:buClr>
                </a:pPr>
                <a:r>
                  <a:rPr lang="zh-CN" altLang="en-US" sz="2400" b="1">
                    <a:solidFill>
                      <a:srgbClr val="008000"/>
                    </a:solidFill>
                    <a:latin typeface="Times New Roman" panose="02020603050405020304" pitchFamily="18" charset="0"/>
                    <a:ea typeface="宋体" panose="02010600030101010101" pitchFamily="2" charset="-122"/>
                  </a:rPr>
                  <a:t>     </a:t>
                </a:r>
                <a:r>
                  <a:rPr lang="zh-CN" altLang="en-US" sz="2400" b="1">
                    <a:solidFill>
                      <a:srgbClr val="FF0000"/>
                    </a:solidFill>
                    <a:latin typeface="Times New Roman" panose="02020603050405020304" pitchFamily="18" charset="0"/>
                    <a:ea typeface="宋体" panose="02010600030101010101" pitchFamily="2" charset="-122"/>
                  </a:rPr>
                  <a:t> </a:t>
                </a:r>
                <a:r>
                  <a:rPr lang="en-US" altLang="zh-CN" sz="2400" b="1" err="1">
                    <a:solidFill>
                      <a:srgbClr val="FF0000"/>
                    </a:solidFill>
                    <a:latin typeface="Times New Roman" panose="02020603050405020304" pitchFamily="18" charset="0"/>
                    <a:ea typeface="宋体" panose="02010600030101010101" pitchFamily="2" charset="-122"/>
                  </a:rPr>
                  <a:t>a</a:t>
                </a:r>
                <a:r>
                  <a:rPr lang="en-US" altLang="zh-CN" sz="2400" b="1" baseline="-25000" err="1">
                    <a:solidFill>
                      <a:srgbClr val="FF0000"/>
                    </a:solidFill>
                    <a:latin typeface="Times New Roman" panose="02020603050405020304" pitchFamily="18" charset="0"/>
                    <a:ea typeface="宋体" panose="02010600030101010101" pitchFamily="2" charset="-122"/>
                  </a:rPr>
                  <a:t>ij</a:t>
                </a:r>
                <a:r>
                  <a:rPr lang="en-US" altLang="zh-CN" sz="2400" b="1" baseline="-25000">
                    <a:solidFill>
                      <a:srgbClr val="FF0000"/>
                    </a:solidFill>
                    <a:latin typeface="Times New Roman" panose="02020603050405020304" pitchFamily="18" charset="0"/>
                    <a:ea typeface="宋体" panose="02010600030101010101" pitchFamily="2" charset="-122"/>
                  </a:rPr>
                  <a:t> </a:t>
                </a:r>
                <a:endParaRPr lang="en-US" altLang="zh-CN" sz="2400" b="1" baseline="-25000">
                  <a:solidFill>
                    <a:srgbClr val="FF0000"/>
                  </a:solidFill>
                  <a:latin typeface="Times New Roman" panose="02020603050405020304" pitchFamily="18" charset="0"/>
                  <a:ea typeface="宋体" panose="02010600030101010101" pitchFamily="2" charset="-122"/>
                </a:endParaRPr>
              </a:p>
            </p:txBody>
          </p:sp>
          <p:sp>
            <p:nvSpPr>
              <p:cNvPr id="533532" name="矩形 533531"/>
              <p:cNvSpPr/>
              <p:nvPr/>
            </p:nvSpPr>
            <p:spPr>
              <a:xfrm>
                <a:off x="4176" y="1818"/>
                <a:ext cx="960" cy="287"/>
              </a:xfrm>
              <a:prstGeom prst="rect">
                <a:avLst/>
              </a:prstGeom>
              <a:gradFill rotWithShape="1">
                <a:gsLst>
                  <a:gs pos="0">
                    <a:srgbClr val="FFCC66"/>
                  </a:gs>
                  <a:gs pos="50000">
                    <a:srgbClr val="FFFFFF"/>
                  </a:gs>
                  <a:gs pos="100000">
                    <a:srgbClr val="FFCC66"/>
                  </a:gs>
                </a:gsLst>
                <a:lin ang="0" scaled="1"/>
                <a:tileRect/>
              </a:gradFill>
              <a:ln w="9525">
                <a:noFill/>
              </a:ln>
            </p:spPr>
            <p:txBody>
              <a:bodyPr/>
              <a:p>
                <a:pPr eaLnBrk="0" hangingPunct="0">
                  <a:buClr>
                    <a:schemeClr val="bg1"/>
                  </a:buClr>
                </a:pPr>
                <a:r>
                  <a:rPr lang="zh-CN" altLang="en-US" sz="2400" b="1" dirty="0">
                    <a:solidFill>
                      <a:schemeClr val="tx2"/>
                    </a:solidFill>
                    <a:latin typeface="Times New Roman" panose="02020603050405020304" pitchFamily="18" charset="0"/>
                    <a:ea typeface="宋体" panose="02010600030101010101" pitchFamily="2" charset="-122"/>
                  </a:rPr>
                  <a:t>     </a:t>
                </a:r>
                <a:r>
                  <a:rPr lang="en-US" altLang="zh-CN" sz="2400" b="1">
                    <a:solidFill>
                      <a:schemeClr val="tx2"/>
                    </a:solidFill>
                    <a:latin typeface="Times New Roman" panose="02020603050405020304" pitchFamily="18" charset="0"/>
                    <a:ea typeface="宋体" panose="02010600030101010101" pitchFamily="2" charset="-122"/>
                  </a:rPr>
                  <a:t>…… </a:t>
                </a:r>
                <a:endParaRPr lang="en-US" altLang="zh-CN" sz="2400" b="1">
                  <a:solidFill>
                    <a:schemeClr val="tx2"/>
                  </a:solidFill>
                  <a:latin typeface="Times New Roman" panose="02020603050405020304" pitchFamily="18" charset="0"/>
                  <a:ea typeface="宋体" panose="02010600030101010101" pitchFamily="2" charset="-122"/>
                </a:endParaRPr>
              </a:p>
            </p:txBody>
          </p:sp>
          <p:sp>
            <p:nvSpPr>
              <p:cNvPr id="533533" name="矩形 533532"/>
              <p:cNvSpPr/>
              <p:nvPr/>
            </p:nvSpPr>
            <p:spPr>
              <a:xfrm>
                <a:off x="4176" y="1531"/>
                <a:ext cx="960" cy="287"/>
              </a:xfrm>
              <a:prstGeom prst="rect">
                <a:avLst/>
              </a:prstGeom>
              <a:gradFill rotWithShape="1">
                <a:gsLst>
                  <a:gs pos="0">
                    <a:srgbClr val="FFCC66"/>
                  </a:gs>
                  <a:gs pos="50000">
                    <a:srgbClr val="FFFFFF"/>
                  </a:gs>
                  <a:gs pos="100000">
                    <a:srgbClr val="FFCC66"/>
                  </a:gs>
                </a:gsLst>
                <a:lin ang="0" scaled="1"/>
                <a:tileRect/>
              </a:gradFill>
              <a:ln w="9525">
                <a:noFill/>
              </a:ln>
            </p:spPr>
            <p:txBody>
              <a:bodyPr/>
              <a:p>
                <a:pPr algn="l" eaLnBrk="0" hangingPunct="0">
                  <a:buClr>
                    <a:schemeClr val="bg1"/>
                  </a:buClr>
                </a:pPr>
                <a:r>
                  <a:rPr lang="zh-CN" altLang="en-US" sz="2400" b="1" baseline="-25000">
                    <a:solidFill>
                      <a:srgbClr val="008000"/>
                    </a:solidFill>
                    <a:latin typeface="Times New Roman" panose="02020603050405020304" pitchFamily="18" charset="0"/>
                    <a:ea typeface="宋体" panose="02010600030101010101" pitchFamily="2" charset="-122"/>
                  </a:rPr>
                  <a:t>         </a:t>
                </a:r>
                <a:r>
                  <a:rPr lang="en-US" altLang="zh-CN" sz="2400" b="1">
                    <a:solidFill>
                      <a:srgbClr val="008000"/>
                    </a:solidFill>
                    <a:latin typeface="Times New Roman" panose="02020603050405020304" pitchFamily="18" charset="0"/>
                    <a:ea typeface="宋体" panose="02010600030101010101" pitchFamily="2" charset="-122"/>
                  </a:rPr>
                  <a:t>a</a:t>
                </a:r>
                <a:r>
                  <a:rPr lang="en-US" altLang="zh-CN" sz="2400" b="1" baseline="-25000">
                    <a:solidFill>
                      <a:srgbClr val="008000"/>
                    </a:solidFill>
                    <a:latin typeface="Times New Roman" panose="02020603050405020304" pitchFamily="18" charset="0"/>
                    <a:ea typeface="宋体" panose="02010600030101010101" pitchFamily="2" charset="-122"/>
                  </a:rPr>
                  <a:t>11</a:t>
                </a:r>
                <a:endParaRPr lang="en-US" altLang="zh-CN" sz="2400" b="1" baseline="-25000">
                  <a:solidFill>
                    <a:srgbClr val="008000"/>
                  </a:solidFill>
                  <a:latin typeface="Times New Roman" panose="02020603050405020304" pitchFamily="18" charset="0"/>
                  <a:ea typeface="宋体" panose="02010600030101010101" pitchFamily="2" charset="-122"/>
                </a:endParaRPr>
              </a:p>
            </p:txBody>
          </p:sp>
          <p:sp>
            <p:nvSpPr>
              <p:cNvPr id="533534" name="矩形 533533"/>
              <p:cNvSpPr/>
              <p:nvPr/>
            </p:nvSpPr>
            <p:spPr>
              <a:xfrm>
                <a:off x="4176" y="1244"/>
                <a:ext cx="960" cy="287"/>
              </a:xfrm>
              <a:prstGeom prst="rect">
                <a:avLst/>
              </a:prstGeom>
              <a:gradFill rotWithShape="1">
                <a:gsLst>
                  <a:gs pos="0">
                    <a:srgbClr val="FFCC66"/>
                  </a:gs>
                  <a:gs pos="50000">
                    <a:srgbClr val="FFFFFF"/>
                  </a:gs>
                  <a:gs pos="100000">
                    <a:srgbClr val="FFCC66"/>
                  </a:gs>
                </a:gsLst>
                <a:lin ang="0" scaled="1"/>
                <a:tileRect/>
              </a:gradFill>
              <a:ln w="9525">
                <a:noFill/>
              </a:ln>
            </p:spPr>
            <p:txBody>
              <a:bodyPr/>
              <a:p>
                <a:pPr algn="l" eaLnBrk="0" hangingPunct="0">
                  <a:buClr>
                    <a:schemeClr val="bg1"/>
                  </a:buClr>
                </a:pPr>
                <a:r>
                  <a:rPr lang="zh-CN" altLang="en-US" sz="2400" b="1">
                    <a:solidFill>
                      <a:srgbClr val="008000"/>
                    </a:solidFill>
                    <a:latin typeface="Times New Roman" panose="02020603050405020304" pitchFamily="18" charset="0"/>
                    <a:ea typeface="宋体" panose="02010600030101010101" pitchFamily="2" charset="-122"/>
                  </a:rPr>
                  <a:t>      </a:t>
                </a:r>
                <a:r>
                  <a:rPr lang="en-US" altLang="zh-CN" sz="2400" b="1">
                    <a:solidFill>
                      <a:srgbClr val="008000"/>
                    </a:solidFill>
                    <a:latin typeface="Times New Roman" panose="02020603050405020304" pitchFamily="18" charset="0"/>
                    <a:ea typeface="宋体" panose="02010600030101010101" pitchFamily="2" charset="-122"/>
                  </a:rPr>
                  <a:t>a</a:t>
                </a:r>
                <a:r>
                  <a:rPr lang="en-US" altLang="zh-CN" sz="2400" b="1" baseline="-25000">
                    <a:solidFill>
                      <a:srgbClr val="008000"/>
                    </a:solidFill>
                    <a:latin typeface="Times New Roman" panose="02020603050405020304" pitchFamily="18" charset="0"/>
                    <a:ea typeface="宋体" panose="02010600030101010101" pitchFamily="2" charset="-122"/>
                  </a:rPr>
                  <a:t>01 </a:t>
                </a:r>
                <a:endParaRPr lang="en-US" altLang="zh-CN" sz="2400" b="1" baseline="-25000">
                  <a:solidFill>
                    <a:srgbClr val="008000"/>
                  </a:solidFill>
                  <a:latin typeface="Times New Roman" panose="02020603050405020304" pitchFamily="18" charset="0"/>
                  <a:ea typeface="宋体" panose="02010600030101010101" pitchFamily="2" charset="-122"/>
                </a:endParaRPr>
              </a:p>
            </p:txBody>
          </p:sp>
          <p:sp>
            <p:nvSpPr>
              <p:cNvPr id="533535" name="矩形 533534"/>
              <p:cNvSpPr/>
              <p:nvPr/>
            </p:nvSpPr>
            <p:spPr>
              <a:xfrm>
                <a:off x="4176" y="957"/>
                <a:ext cx="960" cy="287"/>
              </a:xfrm>
              <a:prstGeom prst="rect">
                <a:avLst/>
              </a:prstGeom>
              <a:gradFill rotWithShape="1">
                <a:gsLst>
                  <a:gs pos="0">
                    <a:srgbClr val="FFCC66"/>
                  </a:gs>
                  <a:gs pos="50000">
                    <a:srgbClr val="FFFFFF"/>
                  </a:gs>
                  <a:gs pos="100000">
                    <a:srgbClr val="FFCC66"/>
                  </a:gs>
                </a:gsLst>
                <a:lin ang="0" scaled="1"/>
                <a:tileRect/>
              </a:gradFill>
              <a:ln w="9525">
                <a:noFill/>
              </a:ln>
            </p:spPr>
            <p:txBody>
              <a:bodyPr/>
              <a:p>
                <a:pPr algn="l" eaLnBrk="0" hangingPunct="0">
                  <a:spcBef>
                    <a:spcPct val="50000"/>
                  </a:spcBef>
                  <a:buClr>
                    <a:schemeClr val="bg1"/>
                  </a:buClr>
                </a:pPr>
                <a:r>
                  <a:rPr lang="zh-CN" altLang="en-US" sz="2400" b="1">
                    <a:solidFill>
                      <a:srgbClr val="FF0000"/>
                    </a:solidFill>
                    <a:latin typeface="Times New Roman" panose="02020603050405020304" pitchFamily="18" charset="0"/>
                    <a:ea typeface="宋体" panose="02010600030101010101" pitchFamily="2" charset="-122"/>
                  </a:rPr>
                  <a:t>     </a:t>
                </a:r>
                <a:r>
                  <a:rPr lang="zh-CN" altLang="en-US" sz="2400" b="1">
                    <a:solidFill>
                      <a:srgbClr val="0000FF"/>
                    </a:solidFill>
                    <a:latin typeface="Times New Roman" panose="02020603050405020304" pitchFamily="18" charset="0"/>
                    <a:ea typeface="宋体" panose="02010600030101010101" pitchFamily="2" charset="-122"/>
                  </a:rPr>
                  <a:t> </a:t>
                </a:r>
                <a:r>
                  <a:rPr lang="en-US" altLang="zh-CN" sz="2400" b="1">
                    <a:solidFill>
                      <a:srgbClr val="0000FF"/>
                    </a:solidFill>
                    <a:latin typeface="Times New Roman" panose="02020603050405020304" pitchFamily="18" charset="0"/>
                    <a:ea typeface="宋体" panose="02010600030101010101" pitchFamily="2" charset="-122"/>
                  </a:rPr>
                  <a:t>a</a:t>
                </a:r>
                <a:r>
                  <a:rPr lang="en-US" altLang="zh-CN" sz="2400" b="1" baseline="-25000">
                    <a:solidFill>
                      <a:srgbClr val="0000FF"/>
                    </a:solidFill>
                    <a:latin typeface="Times New Roman" panose="02020603050405020304" pitchFamily="18" charset="0"/>
                    <a:ea typeface="宋体" panose="02010600030101010101" pitchFamily="2" charset="-122"/>
                  </a:rPr>
                  <a:t>m-1,0</a:t>
                </a:r>
                <a:endParaRPr lang="en-US" altLang="zh-CN" sz="2400" b="1" baseline="-25000">
                  <a:solidFill>
                    <a:srgbClr val="0000FF"/>
                  </a:solidFill>
                  <a:latin typeface="Times New Roman" panose="02020603050405020304" pitchFamily="18" charset="0"/>
                  <a:ea typeface="宋体" panose="02010600030101010101" pitchFamily="2" charset="-122"/>
                </a:endParaRPr>
              </a:p>
            </p:txBody>
          </p:sp>
          <p:sp>
            <p:nvSpPr>
              <p:cNvPr id="533536" name="矩形 533535"/>
              <p:cNvSpPr/>
              <p:nvPr/>
            </p:nvSpPr>
            <p:spPr>
              <a:xfrm>
                <a:off x="4176" y="670"/>
                <a:ext cx="960" cy="287"/>
              </a:xfrm>
              <a:prstGeom prst="rect">
                <a:avLst/>
              </a:prstGeom>
              <a:gradFill rotWithShape="1">
                <a:gsLst>
                  <a:gs pos="0">
                    <a:srgbClr val="FFCC66"/>
                  </a:gs>
                  <a:gs pos="50000">
                    <a:srgbClr val="FFFFFF"/>
                  </a:gs>
                  <a:gs pos="100000">
                    <a:srgbClr val="FFCC66"/>
                  </a:gs>
                </a:gsLst>
                <a:lin ang="0" scaled="1"/>
                <a:tileRect/>
              </a:gradFill>
              <a:ln w="9525">
                <a:noFill/>
              </a:ln>
            </p:spPr>
            <p:txBody>
              <a:bodyPr/>
              <a:p>
                <a:pPr algn="l" eaLnBrk="0" hangingPunct="0">
                  <a:buClr>
                    <a:schemeClr val="bg1"/>
                  </a:buClr>
                </a:pPr>
                <a:r>
                  <a:rPr lang="zh-CN" altLang="en-US" sz="2400" b="1">
                    <a:solidFill>
                      <a:srgbClr val="FF0000"/>
                    </a:solidFill>
                    <a:latin typeface="Times New Roman" panose="02020603050405020304" pitchFamily="18" charset="0"/>
                    <a:ea typeface="宋体" panose="02010600030101010101" pitchFamily="2" charset="-122"/>
                  </a:rPr>
                  <a:t>   </a:t>
                </a:r>
                <a:r>
                  <a:rPr lang="zh-CN" altLang="en-US" sz="2400" b="1">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 </a:t>
                </a:r>
                <a:r>
                  <a:rPr lang="en-US" altLang="zh-CN" sz="2400" b="1">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a:t>
                </a:r>
                <a:endParaRPr lang="en-US" altLang="zh-CN" sz="2400" b="1">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533537" name="矩形 533536"/>
              <p:cNvSpPr/>
              <p:nvPr/>
            </p:nvSpPr>
            <p:spPr>
              <a:xfrm>
                <a:off x="4176" y="383"/>
                <a:ext cx="960" cy="287"/>
              </a:xfrm>
              <a:prstGeom prst="rect">
                <a:avLst/>
              </a:prstGeom>
              <a:gradFill rotWithShape="1">
                <a:gsLst>
                  <a:gs pos="0">
                    <a:srgbClr val="FFCC66"/>
                  </a:gs>
                  <a:gs pos="50000">
                    <a:srgbClr val="FFFFFF"/>
                  </a:gs>
                  <a:gs pos="100000">
                    <a:srgbClr val="FFCC66"/>
                  </a:gs>
                </a:gsLst>
                <a:lin ang="0" scaled="1"/>
                <a:tileRect/>
              </a:gradFill>
              <a:ln w="9525">
                <a:noFill/>
              </a:ln>
            </p:spPr>
            <p:txBody>
              <a:bodyPr/>
              <a:p>
                <a:pPr algn="l" eaLnBrk="0" hangingPunct="0">
                  <a:buClr>
                    <a:schemeClr val="bg1"/>
                  </a:buClr>
                </a:pPr>
                <a:r>
                  <a:rPr lang="zh-CN" altLang="en-US" sz="2400" b="1">
                    <a:solidFill>
                      <a:srgbClr val="FF0000"/>
                    </a:solidFill>
                    <a:latin typeface="Times New Roman" panose="02020603050405020304" pitchFamily="18" charset="0"/>
                    <a:ea typeface="宋体" panose="02010600030101010101" pitchFamily="2" charset="-122"/>
                  </a:rPr>
                  <a:t>     </a:t>
                </a:r>
                <a:r>
                  <a:rPr lang="zh-CN" altLang="en-US" sz="2400" b="1">
                    <a:solidFill>
                      <a:srgbClr val="0000FF"/>
                    </a:solidFill>
                    <a:latin typeface="Times New Roman" panose="02020603050405020304" pitchFamily="18" charset="0"/>
                    <a:ea typeface="宋体" panose="02010600030101010101" pitchFamily="2" charset="-122"/>
                  </a:rPr>
                  <a:t> </a:t>
                </a:r>
                <a:r>
                  <a:rPr lang="en-US" altLang="zh-CN" sz="2400" b="1">
                    <a:solidFill>
                      <a:srgbClr val="0000FF"/>
                    </a:solidFill>
                    <a:latin typeface="Times New Roman" panose="02020603050405020304" pitchFamily="18" charset="0"/>
                    <a:ea typeface="宋体" panose="02010600030101010101" pitchFamily="2" charset="-122"/>
                  </a:rPr>
                  <a:t>a</a:t>
                </a:r>
                <a:r>
                  <a:rPr lang="en-US" altLang="zh-CN" sz="2400" b="1" baseline="-25000">
                    <a:solidFill>
                      <a:srgbClr val="0000FF"/>
                    </a:solidFill>
                    <a:latin typeface="Times New Roman" panose="02020603050405020304" pitchFamily="18" charset="0"/>
                    <a:ea typeface="宋体" panose="02010600030101010101" pitchFamily="2" charset="-122"/>
                  </a:rPr>
                  <a:t>10</a:t>
                </a:r>
                <a:endParaRPr lang="en-US" altLang="zh-CN" sz="2400" b="1" baseline="-25000">
                  <a:solidFill>
                    <a:srgbClr val="0000FF"/>
                  </a:solidFill>
                  <a:latin typeface="Times New Roman" panose="02020603050405020304" pitchFamily="18" charset="0"/>
                  <a:ea typeface="宋体" panose="02010600030101010101" pitchFamily="2" charset="-122"/>
                </a:endParaRPr>
              </a:p>
            </p:txBody>
          </p:sp>
          <p:sp>
            <p:nvSpPr>
              <p:cNvPr id="533538" name="矩形 533537"/>
              <p:cNvSpPr/>
              <p:nvPr/>
            </p:nvSpPr>
            <p:spPr>
              <a:xfrm>
                <a:off x="4176" y="96"/>
                <a:ext cx="960" cy="287"/>
              </a:xfrm>
              <a:prstGeom prst="rect">
                <a:avLst/>
              </a:prstGeom>
              <a:gradFill rotWithShape="1">
                <a:gsLst>
                  <a:gs pos="0">
                    <a:srgbClr val="FFCC66"/>
                  </a:gs>
                  <a:gs pos="50000">
                    <a:srgbClr val="FFFFFF"/>
                  </a:gs>
                  <a:gs pos="100000">
                    <a:srgbClr val="FFCC66"/>
                  </a:gs>
                </a:gsLst>
                <a:lin ang="0" scaled="1"/>
                <a:tileRect/>
              </a:gradFill>
              <a:ln w="9525">
                <a:noFill/>
              </a:ln>
            </p:spPr>
            <p:txBody>
              <a:bodyPr/>
              <a:p>
                <a:pPr algn="l" eaLnBrk="0" hangingPunct="0">
                  <a:buClr>
                    <a:schemeClr val="bg1"/>
                  </a:buClr>
                </a:pPr>
                <a:r>
                  <a:rPr lang="zh-CN" altLang="en-US" sz="2400" b="1" baseline="-25000">
                    <a:latin typeface="Times New Roman" panose="02020603050405020304" pitchFamily="18" charset="0"/>
                    <a:ea typeface="宋体" panose="02010600030101010101" pitchFamily="2" charset="-122"/>
                  </a:rPr>
                  <a:t>       </a:t>
                </a:r>
                <a:r>
                  <a:rPr lang="zh-CN" altLang="en-US" sz="2400" b="1" baseline="-25000">
                    <a:solidFill>
                      <a:srgbClr val="0000FF"/>
                    </a:solidFill>
                    <a:latin typeface="Times New Roman" panose="02020603050405020304" pitchFamily="18" charset="0"/>
                    <a:ea typeface="宋体" panose="02010600030101010101" pitchFamily="2" charset="-122"/>
                  </a:rPr>
                  <a:t>  </a:t>
                </a:r>
                <a:r>
                  <a:rPr lang="en-US" altLang="zh-CN" sz="2400" b="1">
                    <a:solidFill>
                      <a:srgbClr val="0000FF"/>
                    </a:solidFill>
                    <a:latin typeface="Times New Roman" panose="02020603050405020304" pitchFamily="18" charset="0"/>
                    <a:ea typeface="宋体" panose="02010600030101010101" pitchFamily="2" charset="-122"/>
                  </a:rPr>
                  <a:t>a</a:t>
                </a:r>
                <a:r>
                  <a:rPr lang="en-US" altLang="zh-CN" sz="2400" b="1" baseline="-25000">
                    <a:solidFill>
                      <a:srgbClr val="0000FF"/>
                    </a:solidFill>
                    <a:latin typeface="Times New Roman" panose="02020603050405020304" pitchFamily="18" charset="0"/>
                    <a:ea typeface="宋体" panose="02010600030101010101" pitchFamily="2" charset="-122"/>
                  </a:rPr>
                  <a:t>00</a:t>
                </a:r>
                <a:endParaRPr lang="en-US" altLang="zh-CN" sz="2400" b="1" baseline="-25000">
                  <a:solidFill>
                    <a:srgbClr val="0000FF"/>
                  </a:solidFill>
                  <a:latin typeface="Times New Roman" panose="02020603050405020304" pitchFamily="18" charset="0"/>
                  <a:ea typeface="宋体" panose="02010600030101010101" pitchFamily="2" charset="-122"/>
                </a:endParaRPr>
              </a:p>
            </p:txBody>
          </p:sp>
          <p:sp>
            <p:nvSpPr>
              <p:cNvPr id="533539" name="直接连接符 533538"/>
              <p:cNvSpPr/>
              <p:nvPr/>
            </p:nvSpPr>
            <p:spPr>
              <a:xfrm>
                <a:off x="4176" y="96"/>
                <a:ext cx="960" cy="0"/>
              </a:xfrm>
              <a:prstGeom prst="line">
                <a:avLst/>
              </a:prstGeom>
              <a:ln w="28575" cap="sq" cmpd="sng">
                <a:solidFill>
                  <a:schemeClr val="tx1"/>
                </a:solidFill>
                <a:prstDash val="solid"/>
                <a:headEnd type="none" w="med" len="med"/>
                <a:tailEnd type="none" w="med" len="med"/>
              </a:ln>
            </p:spPr>
          </p:sp>
          <p:sp>
            <p:nvSpPr>
              <p:cNvPr id="533540" name="直接连接符 533539"/>
              <p:cNvSpPr/>
              <p:nvPr/>
            </p:nvSpPr>
            <p:spPr>
              <a:xfrm>
                <a:off x="4176" y="383"/>
                <a:ext cx="960" cy="0"/>
              </a:xfrm>
              <a:prstGeom prst="line">
                <a:avLst/>
              </a:prstGeom>
              <a:ln w="12700" cap="flat" cmpd="sng">
                <a:solidFill>
                  <a:schemeClr val="tx1"/>
                </a:solidFill>
                <a:prstDash val="solid"/>
                <a:headEnd type="none" w="med" len="med"/>
                <a:tailEnd type="none" w="med" len="med"/>
              </a:ln>
            </p:spPr>
          </p:sp>
          <p:sp>
            <p:nvSpPr>
              <p:cNvPr id="533541" name="直接连接符 533540"/>
              <p:cNvSpPr/>
              <p:nvPr/>
            </p:nvSpPr>
            <p:spPr>
              <a:xfrm>
                <a:off x="4176" y="670"/>
                <a:ext cx="960" cy="0"/>
              </a:xfrm>
              <a:prstGeom prst="line">
                <a:avLst/>
              </a:prstGeom>
              <a:ln w="12700" cap="flat" cmpd="sng">
                <a:solidFill>
                  <a:schemeClr val="tx1"/>
                </a:solidFill>
                <a:prstDash val="solid"/>
                <a:headEnd type="none" w="med" len="med"/>
                <a:tailEnd type="none" w="med" len="med"/>
              </a:ln>
            </p:spPr>
          </p:sp>
          <p:sp>
            <p:nvSpPr>
              <p:cNvPr id="533542" name="直接连接符 533541"/>
              <p:cNvSpPr/>
              <p:nvPr/>
            </p:nvSpPr>
            <p:spPr>
              <a:xfrm>
                <a:off x="4176" y="957"/>
                <a:ext cx="960" cy="0"/>
              </a:xfrm>
              <a:prstGeom prst="line">
                <a:avLst/>
              </a:prstGeom>
              <a:ln w="12700" cap="flat" cmpd="sng">
                <a:solidFill>
                  <a:schemeClr val="tx1"/>
                </a:solidFill>
                <a:prstDash val="solid"/>
                <a:headEnd type="none" w="med" len="med"/>
                <a:tailEnd type="none" w="med" len="med"/>
              </a:ln>
            </p:spPr>
          </p:sp>
          <p:sp>
            <p:nvSpPr>
              <p:cNvPr id="533543" name="直接连接符 533542"/>
              <p:cNvSpPr/>
              <p:nvPr/>
            </p:nvSpPr>
            <p:spPr>
              <a:xfrm>
                <a:off x="4176" y="1244"/>
                <a:ext cx="960" cy="0"/>
              </a:xfrm>
              <a:prstGeom prst="line">
                <a:avLst/>
              </a:prstGeom>
              <a:ln w="12700" cap="flat" cmpd="sng">
                <a:solidFill>
                  <a:schemeClr val="tx1"/>
                </a:solidFill>
                <a:prstDash val="solid"/>
                <a:headEnd type="none" w="med" len="med"/>
                <a:tailEnd type="none" w="med" len="med"/>
              </a:ln>
            </p:spPr>
          </p:sp>
          <p:sp>
            <p:nvSpPr>
              <p:cNvPr id="533544" name="直接连接符 533543"/>
              <p:cNvSpPr/>
              <p:nvPr/>
            </p:nvSpPr>
            <p:spPr>
              <a:xfrm>
                <a:off x="4176" y="1531"/>
                <a:ext cx="960" cy="0"/>
              </a:xfrm>
              <a:prstGeom prst="line">
                <a:avLst/>
              </a:prstGeom>
              <a:ln w="12700" cap="flat" cmpd="sng">
                <a:solidFill>
                  <a:schemeClr val="tx1"/>
                </a:solidFill>
                <a:prstDash val="solid"/>
                <a:headEnd type="none" w="med" len="med"/>
                <a:tailEnd type="none" w="med" len="med"/>
              </a:ln>
            </p:spPr>
          </p:sp>
          <p:sp>
            <p:nvSpPr>
              <p:cNvPr id="533545" name="直接连接符 533544"/>
              <p:cNvSpPr/>
              <p:nvPr/>
            </p:nvSpPr>
            <p:spPr>
              <a:xfrm>
                <a:off x="4176" y="1818"/>
                <a:ext cx="960" cy="0"/>
              </a:xfrm>
              <a:prstGeom prst="line">
                <a:avLst/>
              </a:prstGeom>
              <a:ln w="12700" cap="flat" cmpd="sng">
                <a:solidFill>
                  <a:schemeClr val="tx1"/>
                </a:solidFill>
                <a:prstDash val="solid"/>
                <a:headEnd type="none" w="med" len="med"/>
                <a:tailEnd type="none" w="med" len="med"/>
              </a:ln>
            </p:spPr>
          </p:sp>
          <p:sp>
            <p:nvSpPr>
              <p:cNvPr id="533546" name="直接连接符 533545"/>
              <p:cNvSpPr/>
              <p:nvPr/>
            </p:nvSpPr>
            <p:spPr>
              <a:xfrm>
                <a:off x="4176" y="2105"/>
                <a:ext cx="960" cy="0"/>
              </a:xfrm>
              <a:prstGeom prst="line">
                <a:avLst/>
              </a:prstGeom>
              <a:ln w="12700" cap="flat" cmpd="sng">
                <a:solidFill>
                  <a:schemeClr val="tx1"/>
                </a:solidFill>
                <a:prstDash val="solid"/>
                <a:headEnd type="none" w="med" len="med"/>
                <a:tailEnd type="none" w="med" len="med"/>
              </a:ln>
            </p:spPr>
          </p:sp>
          <p:sp>
            <p:nvSpPr>
              <p:cNvPr id="533547" name="直接连接符 533546"/>
              <p:cNvSpPr/>
              <p:nvPr/>
            </p:nvSpPr>
            <p:spPr>
              <a:xfrm>
                <a:off x="4176" y="2392"/>
                <a:ext cx="960" cy="0"/>
              </a:xfrm>
              <a:prstGeom prst="line">
                <a:avLst/>
              </a:prstGeom>
              <a:ln w="12700" cap="flat" cmpd="sng">
                <a:solidFill>
                  <a:schemeClr val="tx1"/>
                </a:solidFill>
                <a:prstDash val="solid"/>
                <a:headEnd type="none" w="med" len="med"/>
                <a:tailEnd type="none" w="med" len="med"/>
              </a:ln>
            </p:spPr>
          </p:sp>
          <p:sp>
            <p:nvSpPr>
              <p:cNvPr id="533548" name="直接连接符 533547"/>
              <p:cNvSpPr/>
              <p:nvPr/>
            </p:nvSpPr>
            <p:spPr>
              <a:xfrm>
                <a:off x="4176" y="2679"/>
                <a:ext cx="960" cy="0"/>
              </a:xfrm>
              <a:prstGeom prst="line">
                <a:avLst/>
              </a:prstGeom>
              <a:ln w="12700" cap="flat" cmpd="sng">
                <a:solidFill>
                  <a:schemeClr val="tx1"/>
                </a:solidFill>
                <a:prstDash val="solid"/>
                <a:headEnd type="none" w="med" len="med"/>
                <a:tailEnd type="none" w="med" len="med"/>
              </a:ln>
            </p:spPr>
          </p:sp>
          <p:sp>
            <p:nvSpPr>
              <p:cNvPr id="533549" name="直接连接符 533548"/>
              <p:cNvSpPr/>
              <p:nvPr/>
            </p:nvSpPr>
            <p:spPr>
              <a:xfrm>
                <a:off x="4176" y="2966"/>
                <a:ext cx="960" cy="0"/>
              </a:xfrm>
              <a:prstGeom prst="line">
                <a:avLst/>
              </a:prstGeom>
              <a:ln w="12700" cap="flat" cmpd="sng">
                <a:solidFill>
                  <a:schemeClr val="tx1"/>
                </a:solidFill>
                <a:prstDash val="solid"/>
                <a:headEnd type="none" w="med" len="med"/>
                <a:tailEnd type="none" w="med" len="med"/>
              </a:ln>
            </p:spPr>
          </p:sp>
          <p:sp>
            <p:nvSpPr>
              <p:cNvPr id="533550" name="直接连接符 533549"/>
              <p:cNvSpPr/>
              <p:nvPr/>
            </p:nvSpPr>
            <p:spPr>
              <a:xfrm>
                <a:off x="4176" y="3253"/>
                <a:ext cx="960" cy="0"/>
              </a:xfrm>
              <a:prstGeom prst="line">
                <a:avLst/>
              </a:prstGeom>
              <a:ln w="12700" cap="flat" cmpd="sng">
                <a:solidFill>
                  <a:schemeClr val="tx1"/>
                </a:solidFill>
                <a:prstDash val="solid"/>
                <a:headEnd type="none" w="med" len="med"/>
                <a:tailEnd type="none" w="med" len="med"/>
              </a:ln>
            </p:spPr>
          </p:sp>
          <p:sp>
            <p:nvSpPr>
              <p:cNvPr id="533551" name="直接连接符 533550"/>
              <p:cNvSpPr/>
              <p:nvPr/>
            </p:nvSpPr>
            <p:spPr>
              <a:xfrm>
                <a:off x="4176" y="3540"/>
                <a:ext cx="960" cy="0"/>
              </a:xfrm>
              <a:prstGeom prst="line">
                <a:avLst/>
              </a:prstGeom>
              <a:ln w="12700" cap="flat" cmpd="sng">
                <a:solidFill>
                  <a:schemeClr val="tx1"/>
                </a:solidFill>
                <a:prstDash val="solid"/>
                <a:headEnd type="none" w="med" len="med"/>
                <a:tailEnd type="none" w="med" len="med"/>
              </a:ln>
            </p:spPr>
          </p:sp>
          <p:sp>
            <p:nvSpPr>
              <p:cNvPr id="533552" name="直接连接符 533551"/>
              <p:cNvSpPr/>
              <p:nvPr/>
            </p:nvSpPr>
            <p:spPr>
              <a:xfrm>
                <a:off x="4176" y="3827"/>
                <a:ext cx="960" cy="0"/>
              </a:xfrm>
              <a:prstGeom prst="line">
                <a:avLst/>
              </a:prstGeom>
              <a:ln w="28575" cap="sq" cmpd="sng">
                <a:solidFill>
                  <a:schemeClr val="tx1"/>
                </a:solidFill>
                <a:prstDash val="solid"/>
                <a:headEnd type="none" w="med" len="med"/>
                <a:tailEnd type="none" w="med" len="med"/>
              </a:ln>
            </p:spPr>
          </p:sp>
          <p:sp>
            <p:nvSpPr>
              <p:cNvPr id="533553" name="直接连接符 533552"/>
              <p:cNvSpPr/>
              <p:nvPr/>
            </p:nvSpPr>
            <p:spPr>
              <a:xfrm>
                <a:off x="4176" y="96"/>
                <a:ext cx="0" cy="3731"/>
              </a:xfrm>
              <a:prstGeom prst="line">
                <a:avLst/>
              </a:prstGeom>
              <a:ln w="28575" cap="sq" cmpd="sng">
                <a:solidFill>
                  <a:schemeClr val="tx1"/>
                </a:solidFill>
                <a:prstDash val="solid"/>
                <a:headEnd type="none" w="med" len="med"/>
                <a:tailEnd type="none" w="med" len="med"/>
              </a:ln>
            </p:spPr>
          </p:sp>
          <p:sp>
            <p:nvSpPr>
              <p:cNvPr id="533554" name="直接连接符 533553"/>
              <p:cNvSpPr/>
              <p:nvPr/>
            </p:nvSpPr>
            <p:spPr>
              <a:xfrm>
                <a:off x="5136" y="96"/>
                <a:ext cx="0" cy="3731"/>
              </a:xfrm>
              <a:prstGeom prst="line">
                <a:avLst/>
              </a:prstGeom>
              <a:ln w="28575" cap="sq" cmpd="sng">
                <a:solidFill>
                  <a:schemeClr val="tx1"/>
                </a:solidFill>
                <a:prstDash val="solid"/>
                <a:headEnd type="none" w="med" len="med"/>
                <a:tailEnd type="none" w="med" len="med"/>
              </a:ln>
            </p:spPr>
          </p:sp>
        </p:grpSp>
        <p:sp>
          <p:nvSpPr>
            <p:cNvPr id="533555" name="文本框 533554"/>
            <p:cNvSpPr txBox="1"/>
            <p:nvPr/>
          </p:nvSpPr>
          <p:spPr>
            <a:xfrm>
              <a:off x="4182" y="300"/>
              <a:ext cx="211" cy="314"/>
            </a:xfrm>
            <a:prstGeom prst="rect">
              <a:avLst/>
            </a:prstGeom>
            <a:noFill/>
            <a:ln w="9525">
              <a:noFill/>
            </a:ln>
          </p:spPr>
          <p:txBody>
            <a:bodyPr wrap="none" anchor="t">
              <a:spAutoFit/>
            </a:bodyPr>
            <a:p>
              <a:pPr algn="l">
                <a:buClr>
                  <a:schemeClr val="bg1"/>
                </a:buClr>
              </a:pPr>
              <a:r>
                <a:rPr lang="en-US" altLang="zh-CN" sz="2400" b="1">
                  <a:latin typeface="Times New Roman" panose="02020603050405020304" pitchFamily="18" charset="0"/>
                  <a:ea typeface="宋体" panose="02010600030101010101" pitchFamily="2" charset="-122"/>
                </a:rPr>
                <a:t>1</a:t>
              </a:r>
              <a:endParaRPr lang="en-US" altLang="zh-CN" sz="2400" b="1">
                <a:latin typeface="Times New Roman" panose="02020603050405020304" pitchFamily="18" charset="0"/>
                <a:ea typeface="宋体" panose="02010600030101010101" pitchFamily="2" charset="-122"/>
              </a:endParaRPr>
            </a:p>
          </p:txBody>
        </p:sp>
        <p:sp>
          <p:nvSpPr>
            <p:cNvPr id="533556" name="文本框 533555"/>
            <p:cNvSpPr txBox="1"/>
            <p:nvPr/>
          </p:nvSpPr>
          <p:spPr>
            <a:xfrm>
              <a:off x="4204" y="553"/>
              <a:ext cx="211" cy="314"/>
            </a:xfrm>
            <a:prstGeom prst="rect">
              <a:avLst/>
            </a:prstGeom>
            <a:noFill/>
            <a:ln w="9525">
              <a:noFill/>
            </a:ln>
          </p:spPr>
          <p:txBody>
            <a:bodyPr wrap="none" anchor="t">
              <a:spAutoFit/>
            </a:bodyPr>
            <a:p>
              <a:pPr algn="l">
                <a:buClr>
                  <a:schemeClr val="bg1"/>
                </a:buClr>
              </a:pPr>
              <a:r>
                <a:rPr lang="en-US" altLang="zh-CN" sz="2400" b="1">
                  <a:latin typeface="Times New Roman" panose="02020603050405020304" pitchFamily="18" charset="0"/>
                  <a:ea typeface="宋体" panose="02010600030101010101" pitchFamily="2" charset="-122"/>
                </a:rPr>
                <a:t>2</a:t>
              </a:r>
              <a:endParaRPr lang="en-US" altLang="zh-CN" sz="2400" b="1">
                <a:latin typeface="Times New Roman" panose="02020603050405020304" pitchFamily="18" charset="0"/>
                <a:ea typeface="宋体" panose="02010600030101010101" pitchFamily="2" charset="-122"/>
              </a:endParaRPr>
            </a:p>
          </p:txBody>
        </p:sp>
        <p:sp>
          <p:nvSpPr>
            <p:cNvPr id="533557" name="直接连接符 533556"/>
            <p:cNvSpPr/>
            <p:nvPr/>
          </p:nvSpPr>
          <p:spPr>
            <a:xfrm>
              <a:off x="4297" y="833"/>
              <a:ext cx="9" cy="314"/>
            </a:xfrm>
            <a:prstGeom prst="line">
              <a:avLst/>
            </a:prstGeom>
            <a:ln w="9525" cap="rnd" cmpd="sng">
              <a:solidFill>
                <a:schemeClr val="tx1"/>
              </a:solidFill>
              <a:prstDash val="sysDot"/>
              <a:headEnd type="none" w="med" len="med"/>
              <a:tailEnd type="none" w="med" len="med"/>
            </a:ln>
          </p:spPr>
        </p:sp>
        <p:sp>
          <p:nvSpPr>
            <p:cNvPr id="533558" name="文本框 533557"/>
            <p:cNvSpPr txBox="1"/>
            <p:nvPr/>
          </p:nvSpPr>
          <p:spPr>
            <a:xfrm>
              <a:off x="4194" y="1197"/>
              <a:ext cx="275" cy="314"/>
            </a:xfrm>
            <a:prstGeom prst="rect">
              <a:avLst/>
            </a:prstGeom>
            <a:noFill/>
            <a:ln w="9525">
              <a:noFill/>
            </a:ln>
          </p:spPr>
          <p:txBody>
            <a:bodyPr wrap="none" anchor="t">
              <a:spAutoFit/>
            </a:bodyPr>
            <a:p>
              <a:pPr algn="l">
                <a:buClr>
                  <a:schemeClr val="bg1"/>
                </a:buClr>
              </a:pPr>
              <a:r>
                <a:rPr lang="en-US" altLang="zh-CN" sz="2400" b="1">
                  <a:latin typeface="Times New Roman" panose="02020603050405020304" pitchFamily="18" charset="0"/>
                  <a:ea typeface="宋体" panose="02010600030101010101" pitchFamily="2" charset="-122"/>
                </a:rPr>
                <a:t>m</a:t>
              </a:r>
              <a:endParaRPr lang="en-US" altLang="zh-CN" sz="2400" b="1">
                <a:latin typeface="Times New Roman" panose="02020603050405020304" pitchFamily="18" charset="0"/>
                <a:ea typeface="宋体" panose="02010600030101010101" pitchFamily="2" charset="-122"/>
              </a:endParaRPr>
            </a:p>
          </p:txBody>
        </p:sp>
        <p:sp>
          <p:nvSpPr>
            <p:cNvPr id="533559" name="文本框 533558"/>
            <p:cNvSpPr txBox="1"/>
            <p:nvPr/>
          </p:nvSpPr>
          <p:spPr>
            <a:xfrm>
              <a:off x="3969" y="3748"/>
              <a:ext cx="544" cy="272"/>
            </a:xfrm>
            <a:prstGeom prst="rect">
              <a:avLst/>
            </a:prstGeom>
            <a:noFill/>
            <a:ln w="9525">
              <a:noFill/>
            </a:ln>
          </p:spPr>
          <p:txBody>
            <a:bodyPr lIns="36000" rIns="36000">
              <a:spAutoFit/>
            </a:bodyPr>
            <a:p>
              <a:pPr algn="l">
                <a:buClr>
                  <a:schemeClr val="bg1"/>
                </a:buClr>
              </a:pPr>
              <a:r>
                <a:rPr lang="en-US" altLang="zh-CN" sz="2000" b="1">
                  <a:latin typeface="Times New Roman" panose="02020603050405020304" pitchFamily="18" charset="0"/>
                  <a:ea typeface="宋体" panose="02010600030101010101" pitchFamily="2" charset="-122"/>
                </a:rPr>
                <a:t>m </a:t>
              </a:r>
              <a:r>
                <a:rPr lang="en-US" altLang="zh-CN" sz="2000" b="1">
                  <a:ea typeface="华文新魏" panose="02010800040101010101" pitchFamily="2" charset="-122"/>
                </a:rPr>
                <a:t>×</a:t>
              </a:r>
              <a:r>
                <a:rPr lang="en-US" altLang="zh-CN" sz="2000" b="1">
                  <a:latin typeface="Times New Roman" panose="02020603050405020304" pitchFamily="18" charset="0"/>
                  <a:ea typeface="宋体" panose="02010600030101010101" pitchFamily="2" charset="-122"/>
                </a:rPr>
                <a:t>n</a:t>
              </a:r>
              <a:endParaRPr lang="en-US" altLang="zh-CN" b="1">
                <a:latin typeface="Times New Roman" panose="02020603050405020304" pitchFamily="18" charset="0"/>
                <a:ea typeface="宋体" panose="02010600030101010101" pitchFamily="2" charset="-122"/>
              </a:endParaRPr>
            </a:p>
          </p:txBody>
        </p:sp>
        <p:sp>
          <p:nvSpPr>
            <p:cNvPr id="533560" name="文本框 533559"/>
            <p:cNvSpPr txBox="1"/>
            <p:nvPr/>
          </p:nvSpPr>
          <p:spPr>
            <a:xfrm>
              <a:off x="4140" y="1432"/>
              <a:ext cx="198" cy="354"/>
            </a:xfrm>
            <a:prstGeom prst="rect">
              <a:avLst/>
            </a:prstGeom>
            <a:noFill/>
            <a:ln w="9525">
              <a:noFill/>
            </a:ln>
          </p:spPr>
          <p:txBody>
            <a:bodyPr>
              <a:spAutoFit/>
            </a:bodyPr>
            <a:p>
              <a:pPr algn="l">
                <a:buClr>
                  <a:schemeClr val="bg1"/>
                </a:buClr>
              </a:pPr>
              <a:endParaRPr lang="en-US" altLang="zh-CN" b="1">
                <a:latin typeface="Times New Roman" panose="02020603050405020304" pitchFamily="18" charset="0"/>
                <a:ea typeface="宋体" panose="02010600030101010101" pitchFamily="2" charset="-122"/>
              </a:endParaRPr>
            </a:p>
          </p:txBody>
        </p:sp>
        <p:sp>
          <p:nvSpPr>
            <p:cNvPr id="533561" name="文本框 533560"/>
            <p:cNvSpPr txBox="1"/>
            <p:nvPr/>
          </p:nvSpPr>
          <p:spPr>
            <a:xfrm>
              <a:off x="4076" y="2281"/>
              <a:ext cx="198" cy="314"/>
            </a:xfrm>
            <a:prstGeom prst="rect">
              <a:avLst/>
            </a:prstGeom>
            <a:noFill/>
            <a:ln w="9525">
              <a:noFill/>
            </a:ln>
          </p:spPr>
          <p:txBody>
            <a:bodyPr>
              <a:spAutoFit/>
            </a:bodyPr>
            <a:p>
              <a:pPr algn="l">
                <a:buClr>
                  <a:schemeClr val="bg1"/>
                </a:buClr>
              </a:pPr>
              <a:r>
                <a:rPr lang="en-US" altLang="zh-CN" sz="2400" b="1">
                  <a:solidFill>
                    <a:srgbClr val="FF0000"/>
                  </a:solidFill>
                  <a:latin typeface="Times New Roman" panose="02020603050405020304" pitchFamily="18" charset="0"/>
                  <a:ea typeface="宋体" panose="02010600030101010101" pitchFamily="2" charset="-122"/>
                </a:rPr>
                <a:t>k</a:t>
              </a:r>
              <a:endParaRPr lang="en-US" altLang="zh-CN" sz="2400" b="1">
                <a:solidFill>
                  <a:srgbClr val="FF0000"/>
                </a:solidFill>
                <a:latin typeface="Times New Roman" panose="02020603050405020304" pitchFamily="18" charset="0"/>
                <a:ea typeface="宋体" panose="02010600030101010101" pitchFamily="2" charset="-122"/>
              </a:endParaRPr>
            </a:p>
          </p:txBody>
        </p:sp>
        <p:sp>
          <p:nvSpPr>
            <p:cNvPr id="533562" name="直接连接符 533561"/>
            <p:cNvSpPr/>
            <p:nvPr/>
          </p:nvSpPr>
          <p:spPr>
            <a:xfrm>
              <a:off x="4286" y="1706"/>
              <a:ext cx="9" cy="314"/>
            </a:xfrm>
            <a:prstGeom prst="line">
              <a:avLst/>
            </a:prstGeom>
            <a:ln w="9525" cap="rnd" cmpd="sng">
              <a:solidFill>
                <a:schemeClr val="tx1"/>
              </a:solidFill>
              <a:prstDash val="sysDot"/>
              <a:headEnd type="none" w="med" len="med"/>
              <a:tailEnd type="none" w="med" len="med"/>
            </a:ln>
          </p:spPr>
        </p:sp>
        <p:sp>
          <p:nvSpPr>
            <p:cNvPr id="533563" name="直接连接符 533562"/>
            <p:cNvSpPr/>
            <p:nvPr/>
          </p:nvSpPr>
          <p:spPr>
            <a:xfrm>
              <a:off x="4286" y="2976"/>
              <a:ext cx="9" cy="314"/>
            </a:xfrm>
            <a:prstGeom prst="line">
              <a:avLst/>
            </a:prstGeom>
            <a:ln w="9525" cap="rnd" cmpd="sng">
              <a:solidFill>
                <a:schemeClr val="tx1"/>
              </a:solidFill>
              <a:prstDash val="sysDot"/>
              <a:headEnd type="none" w="med" len="med"/>
              <a:tailEnd type="none" w="med" len="med"/>
            </a:ln>
          </p:spPr>
        </p:sp>
      </p:grpSp>
      <p:sp>
        <p:nvSpPr>
          <p:cNvPr id="13" name="矩形 12"/>
          <p:cNvSpPr/>
          <p:nvPr/>
        </p:nvSpPr>
        <p:spPr>
          <a:xfrm>
            <a:off x="574993" y="1763713"/>
            <a:ext cx="4068762" cy="3168650"/>
          </a:xfrm>
          <a:prstGeom prst="rect">
            <a:avLst/>
          </a:prstGeom>
          <a:solidFill>
            <a:srgbClr val="F6EC81"/>
          </a:solidFill>
          <a:ln w="9525">
            <a:noFill/>
          </a:ln>
        </p:spPr>
        <p:txBody>
          <a:bodyPr/>
          <a:p>
            <a:endParaRPr lang="zh-CN" altLang="en-US" sz="2600" b="1"/>
          </a:p>
        </p:txBody>
      </p:sp>
      <p:grpSp>
        <p:nvGrpSpPr>
          <p:cNvPr id="14" name="组合 13"/>
          <p:cNvGrpSpPr/>
          <p:nvPr/>
        </p:nvGrpSpPr>
        <p:grpSpPr>
          <a:xfrm>
            <a:off x="-158115" y="1862368"/>
            <a:ext cx="6408738" cy="2945217"/>
            <a:chOff x="220" y="1644"/>
            <a:chExt cx="10093" cy="4638"/>
          </a:xfrm>
        </p:grpSpPr>
        <p:grpSp>
          <p:nvGrpSpPr>
            <p:cNvPr id="15" name="组合 14"/>
            <p:cNvGrpSpPr/>
            <p:nvPr/>
          </p:nvGrpSpPr>
          <p:grpSpPr>
            <a:xfrm>
              <a:off x="220" y="1644"/>
              <a:ext cx="10093" cy="4638"/>
              <a:chOff x="243" y="1644"/>
              <a:chExt cx="10093" cy="4638"/>
            </a:xfrm>
          </p:grpSpPr>
          <p:grpSp>
            <p:nvGrpSpPr>
              <p:cNvPr id="16" name="组合 15"/>
              <p:cNvGrpSpPr/>
              <p:nvPr/>
            </p:nvGrpSpPr>
            <p:grpSpPr>
              <a:xfrm>
                <a:off x="243" y="1644"/>
                <a:ext cx="10093" cy="4638"/>
                <a:chOff x="56" y="713"/>
                <a:chExt cx="3867" cy="1564"/>
              </a:xfrm>
            </p:grpSpPr>
            <p:sp>
              <p:nvSpPr>
                <p:cNvPr id="17" name="文本框 16"/>
                <p:cNvSpPr txBox="1"/>
                <p:nvPr/>
              </p:nvSpPr>
              <p:spPr>
                <a:xfrm>
                  <a:off x="56" y="1893"/>
                  <a:ext cx="3867" cy="261"/>
                </a:xfrm>
                <a:prstGeom prst="rect">
                  <a:avLst/>
                </a:prstGeom>
                <a:noFill/>
                <a:ln w="9525">
                  <a:noFill/>
                </a:ln>
              </p:spPr>
              <p:txBody>
                <a:bodyPr>
                  <a:spAutoFit/>
                </a:bodyPr>
                <a:p>
                  <a:pPr algn="l" eaLnBrk="0" hangingPunct="0">
                    <a:spcBef>
                      <a:spcPct val="50000"/>
                    </a:spcBef>
                    <a:buClr>
                      <a:schemeClr val="bg1"/>
                    </a:buClr>
                  </a:pPr>
                  <a:r>
                    <a:rPr lang="zh-CN" altLang="en-US" sz="2600" b="1" baseline="-25000">
                      <a:solidFill>
                        <a:schemeClr val="tx2"/>
                      </a:solidFill>
                      <a:latin typeface="Times New Roman" panose="02020603050405020304" pitchFamily="18" charset="0"/>
                      <a:ea typeface="宋体" panose="02010600030101010101" pitchFamily="2" charset="-122"/>
                    </a:rPr>
                    <a:t>     </a:t>
                  </a:r>
                  <a:r>
                    <a:rPr lang="zh-CN" altLang="en-US" sz="2600" b="1" dirty="0">
                      <a:solidFill>
                        <a:schemeClr val="tx2"/>
                      </a:solidFill>
                      <a:latin typeface="Times New Roman" panose="02020603050405020304" pitchFamily="18" charset="0"/>
                      <a:ea typeface="宋体" panose="02010600030101010101" pitchFamily="2" charset="-122"/>
                    </a:rPr>
                    <a:t>    </a:t>
                  </a:r>
                  <a:r>
                    <a:rPr lang="zh-CN" altLang="en-US" sz="2600" b="1" baseline="-25000">
                      <a:solidFill>
                        <a:schemeClr val="tx2"/>
                      </a:solidFill>
                      <a:latin typeface="Times New Roman" panose="02020603050405020304" pitchFamily="18" charset="0"/>
                      <a:ea typeface="宋体" panose="02010600030101010101" pitchFamily="2" charset="-122"/>
                    </a:rPr>
                    <a:t>     </a:t>
                  </a:r>
                  <a:r>
                    <a:rPr lang="en-US" altLang="zh-CN" sz="2600" b="1">
                      <a:solidFill>
                        <a:schemeClr val="tx2"/>
                      </a:solidFill>
                      <a:latin typeface="Times New Roman" panose="02020603050405020304" pitchFamily="18" charset="0"/>
                      <a:ea typeface="宋体" panose="02010600030101010101" pitchFamily="2" charset="-122"/>
                    </a:rPr>
                    <a:t>a</a:t>
                  </a:r>
                  <a:r>
                    <a:rPr lang="en-US" altLang="zh-CN" sz="2600" b="1" baseline="-25000">
                      <a:solidFill>
                        <a:schemeClr val="tx2"/>
                      </a:solidFill>
                      <a:latin typeface="Times New Roman" panose="02020603050405020304" pitchFamily="18" charset="0"/>
                      <a:ea typeface="宋体" panose="02010600030101010101" pitchFamily="2" charset="-122"/>
                    </a:rPr>
                    <a:t>m-1, 0    </a:t>
                  </a:r>
                  <a:r>
                    <a:rPr lang="en-US" altLang="zh-CN" sz="2600" b="1">
                      <a:solidFill>
                        <a:schemeClr val="tx2"/>
                      </a:solidFill>
                      <a:latin typeface="Times New Roman" panose="02020603050405020304" pitchFamily="18" charset="0"/>
                      <a:ea typeface="宋体" panose="02010600030101010101" pitchFamily="2" charset="-122"/>
                    </a:rPr>
                    <a:t>a</a:t>
                  </a:r>
                  <a:r>
                    <a:rPr lang="en-US" altLang="zh-CN" sz="2600" b="1" baseline="-25000">
                      <a:solidFill>
                        <a:schemeClr val="tx2"/>
                      </a:solidFill>
                      <a:latin typeface="Times New Roman" panose="02020603050405020304" pitchFamily="18" charset="0"/>
                      <a:ea typeface="宋体" panose="02010600030101010101" pitchFamily="2" charset="-122"/>
                    </a:rPr>
                    <a:t>m-1, 1   </a:t>
                  </a:r>
                  <a:r>
                    <a:rPr lang="en-US" altLang="zh-CN" sz="2600" b="1">
                      <a:solidFill>
                        <a:schemeClr val="tx2"/>
                      </a:solidFill>
                      <a:latin typeface="Times New Roman" panose="02020603050405020304" pitchFamily="18" charset="0"/>
                      <a:ea typeface="宋体" panose="02010600030101010101" pitchFamily="2" charset="-122"/>
                    </a:rPr>
                    <a:t>…….. </a:t>
                  </a:r>
                  <a:r>
                    <a:rPr lang="en-US" altLang="zh-CN" sz="2600" b="1" err="1">
                      <a:solidFill>
                        <a:schemeClr val="tx2"/>
                      </a:solidFill>
                      <a:latin typeface="Times New Roman" panose="02020603050405020304" pitchFamily="18" charset="0"/>
                      <a:ea typeface="宋体" panose="02010600030101010101" pitchFamily="2" charset="-122"/>
                    </a:rPr>
                    <a:t>a</a:t>
                  </a:r>
                  <a:r>
                    <a:rPr lang="en-US" altLang="zh-CN" sz="2600" b="1" baseline="-25000" err="1">
                      <a:solidFill>
                        <a:schemeClr val="tx2"/>
                      </a:solidFill>
                      <a:latin typeface="Times New Roman" panose="02020603050405020304" pitchFamily="18" charset="0"/>
                      <a:ea typeface="宋体" panose="02010600030101010101" pitchFamily="2" charset="-122"/>
                    </a:rPr>
                    <a:t>m-1, n-1</a:t>
                  </a:r>
                  <a:r>
                    <a:rPr lang="en-US" altLang="zh-CN" sz="2600" b="1" baseline="-25000">
                      <a:solidFill>
                        <a:schemeClr val="tx2"/>
                      </a:solidFill>
                      <a:latin typeface="Times New Roman" panose="02020603050405020304" pitchFamily="18" charset="0"/>
                      <a:ea typeface="宋体" panose="02010600030101010101" pitchFamily="2" charset="-122"/>
                    </a:rPr>
                    <a:t> </a:t>
                  </a:r>
                  <a:endParaRPr lang="en-US" altLang="zh-CN" sz="2600" b="1" baseline="-25000">
                    <a:solidFill>
                      <a:schemeClr val="tx2"/>
                    </a:solidFill>
                    <a:latin typeface="Times New Roman" panose="02020603050405020304" pitchFamily="18" charset="0"/>
                    <a:ea typeface="宋体" panose="02010600030101010101" pitchFamily="2" charset="-122"/>
                  </a:endParaRPr>
                </a:p>
              </p:txBody>
            </p:sp>
            <p:sp>
              <p:nvSpPr>
                <p:cNvPr id="18" name="文本框 17"/>
                <p:cNvSpPr txBox="1"/>
                <p:nvPr/>
              </p:nvSpPr>
              <p:spPr>
                <a:xfrm>
                  <a:off x="113" y="754"/>
                  <a:ext cx="2719" cy="261"/>
                </a:xfrm>
                <a:prstGeom prst="rect">
                  <a:avLst/>
                </a:prstGeom>
                <a:noFill/>
                <a:ln w="9525">
                  <a:noFill/>
                </a:ln>
              </p:spPr>
              <p:txBody>
                <a:bodyPr>
                  <a:spAutoFit/>
                </a:bodyPr>
                <a:p>
                  <a:pPr algn="l" eaLnBrk="0" hangingPunct="0">
                    <a:spcBef>
                      <a:spcPct val="50000"/>
                    </a:spcBef>
                    <a:buClr>
                      <a:schemeClr val="bg1"/>
                    </a:buClr>
                  </a:pPr>
                  <a:r>
                    <a:rPr lang="zh-CN" altLang="en-US" sz="2600" b="1">
                      <a:latin typeface="Times New Roman" panose="02020603050405020304" pitchFamily="18" charset="0"/>
                      <a:ea typeface="宋体" panose="02010600030101010101" pitchFamily="2" charset="-122"/>
                    </a:rPr>
                    <a:t>   </a:t>
                  </a:r>
                  <a:r>
                    <a:rPr lang="zh-CN" altLang="en-US" sz="2600" b="1" dirty="0">
                      <a:latin typeface="Times New Roman" panose="02020603050405020304" pitchFamily="18" charset="0"/>
                      <a:ea typeface="宋体" panose="02010600030101010101" pitchFamily="2" charset="-122"/>
                    </a:rPr>
                    <a:t>    </a:t>
                  </a:r>
                  <a:r>
                    <a:rPr lang="zh-CN" altLang="en-US" sz="2600" b="1" baseline="-25000">
                      <a:latin typeface="Times New Roman" panose="02020603050405020304" pitchFamily="18" charset="0"/>
                      <a:ea typeface="宋体" panose="02010600030101010101" pitchFamily="2" charset="-122"/>
                    </a:rPr>
                    <a:t>      </a:t>
                  </a:r>
                  <a:r>
                    <a:rPr lang="en-US" altLang="zh-CN" sz="2600" b="1">
                      <a:solidFill>
                        <a:srgbClr val="FF0000"/>
                      </a:solidFill>
                      <a:latin typeface="Times New Roman" panose="02020603050405020304" pitchFamily="18" charset="0"/>
                      <a:ea typeface="宋体" panose="02010600030101010101" pitchFamily="2" charset="-122"/>
                    </a:rPr>
                    <a:t>a</a:t>
                  </a:r>
                  <a:r>
                    <a:rPr lang="en-US" altLang="zh-CN" sz="2600" b="1" baseline="-25000">
                      <a:solidFill>
                        <a:srgbClr val="FF0000"/>
                      </a:solidFill>
                      <a:latin typeface="Times New Roman" panose="02020603050405020304" pitchFamily="18" charset="0"/>
                      <a:ea typeface="宋体" panose="02010600030101010101" pitchFamily="2" charset="-122"/>
                    </a:rPr>
                    <a:t>00        </a:t>
                  </a:r>
                  <a:r>
                    <a:rPr lang="en-US" altLang="zh-CN" sz="2600" b="1">
                      <a:solidFill>
                        <a:srgbClr val="FF0000"/>
                      </a:solidFill>
                      <a:latin typeface="Times New Roman" panose="02020603050405020304" pitchFamily="18" charset="0"/>
                      <a:ea typeface="宋体" panose="02010600030101010101" pitchFamily="2" charset="-122"/>
                    </a:rPr>
                    <a:t>a</a:t>
                  </a:r>
                  <a:r>
                    <a:rPr lang="en-US" altLang="zh-CN" sz="2600" b="1" baseline="-25000">
                      <a:solidFill>
                        <a:srgbClr val="FF0000"/>
                      </a:solidFill>
                      <a:latin typeface="Times New Roman" panose="02020603050405020304" pitchFamily="18" charset="0"/>
                      <a:ea typeface="宋体" panose="02010600030101010101" pitchFamily="2" charset="-122"/>
                    </a:rPr>
                    <a:t>01     </a:t>
                  </a:r>
                  <a:r>
                    <a:rPr lang="en-US" altLang="zh-CN" sz="2600" b="1">
                      <a:solidFill>
                        <a:srgbClr val="FF0000"/>
                      </a:solidFill>
                      <a:latin typeface="Times New Roman" panose="02020603050405020304" pitchFamily="18" charset="0"/>
                      <a:ea typeface="宋体" panose="02010600030101010101" pitchFamily="2" charset="-122"/>
                    </a:rPr>
                    <a:t>……..    a</a:t>
                  </a:r>
                  <a:r>
                    <a:rPr lang="en-US" altLang="zh-CN" sz="2600" b="1" baseline="-25000">
                      <a:solidFill>
                        <a:srgbClr val="FF0000"/>
                      </a:solidFill>
                      <a:latin typeface="Times New Roman" panose="02020603050405020304" pitchFamily="18" charset="0"/>
                      <a:ea typeface="宋体" panose="02010600030101010101" pitchFamily="2" charset="-122"/>
                    </a:rPr>
                    <a:t>0</a:t>
                  </a:r>
                  <a:r>
                    <a:rPr lang="zh-CN" altLang="en-US" sz="2600" b="1" baseline="-25000">
                      <a:solidFill>
                        <a:srgbClr val="FF0000"/>
                      </a:solidFill>
                      <a:latin typeface="Times New Roman" panose="02020603050405020304" pitchFamily="18" charset="0"/>
                      <a:ea typeface="宋体" panose="02010600030101010101" pitchFamily="2" charset="-122"/>
                    </a:rPr>
                    <a:t>，</a:t>
                  </a:r>
                  <a:r>
                    <a:rPr lang="en-US" altLang="zh-CN" sz="2600" b="1" baseline="-25000">
                      <a:solidFill>
                        <a:srgbClr val="FF0000"/>
                      </a:solidFill>
                      <a:latin typeface="Times New Roman" panose="02020603050405020304" pitchFamily="18" charset="0"/>
                      <a:ea typeface="宋体" panose="02010600030101010101" pitchFamily="2" charset="-122"/>
                    </a:rPr>
                    <a:t>n-1</a:t>
                  </a:r>
                  <a:r>
                    <a:rPr lang="en-US" altLang="zh-CN" sz="2600" b="1" baseline="-25000">
                      <a:latin typeface="Times New Roman" panose="02020603050405020304" pitchFamily="18" charset="0"/>
                      <a:ea typeface="宋体" panose="02010600030101010101" pitchFamily="2" charset="-122"/>
                    </a:rPr>
                    <a:t> </a:t>
                  </a:r>
                  <a:endParaRPr lang="en-US" altLang="zh-CN" sz="2600" b="1" baseline="-25000">
                    <a:latin typeface="Times New Roman" panose="02020603050405020304" pitchFamily="18" charset="0"/>
                    <a:ea typeface="宋体" panose="02010600030101010101" pitchFamily="2" charset="-122"/>
                  </a:endParaRPr>
                </a:p>
              </p:txBody>
            </p:sp>
            <p:sp>
              <p:nvSpPr>
                <p:cNvPr id="19" name="文本框 18"/>
                <p:cNvSpPr txBox="1"/>
                <p:nvPr/>
              </p:nvSpPr>
              <p:spPr>
                <a:xfrm>
                  <a:off x="140" y="1071"/>
                  <a:ext cx="2967" cy="261"/>
                </a:xfrm>
                <a:prstGeom prst="rect">
                  <a:avLst/>
                </a:prstGeom>
                <a:noFill/>
                <a:ln w="9525">
                  <a:noFill/>
                </a:ln>
              </p:spPr>
              <p:txBody>
                <a:bodyPr>
                  <a:spAutoFit/>
                </a:bodyPr>
                <a:p>
                  <a:pPr algn="l" eaLnBrk="0" hangingPunct="0">
                    <a:spcBef>
                      <a:spcPct val="50000"/>
                    </a:spcBef>
                    <a:buClr>
                      <a:schemeClr val="bg1"/>
                    </a:buClr>
                  </a:pPr>
                  <a:r>
                    <a:rPr lang="zh-CN" altLang="en-US" sz="2600" b="1">
                      <a:latin typeface="Times New Roman" panose="02020603050405020304" pitchFamily="18" charset="0"/>
                      <a:ea typeface="宋体" panose="02010600030101010101" pitchFamily="2" charset="-122"/>
                    </a:rPr>
                    <a:t>   </a:t>
                  </a:r>
                  <a:r>
                    <a:rPr lang="zh-CN" altLang="en-US" sz="2600" b="1" dirty="0">
                      <a:latin typeface="Times New Roman" panose="02020603050405020304" pitchFamily="18" charset="0"/>
                      <a:ea typeface="宋体" panose="02010600030101010101" pitchFamily="2" charset="-122"/>
                    </a:rPr>
                    <a:t>   </a:t>
                  </a:r>
                  <a:r>
                    <a:rPr lang="zh-CN" altLang="en-US" sz="2600" b="1" baseline="-25000">
                      <a:latin typeface="Times New Roman" panose="02020603050405020304" pitchFamily="18" charset="0"/>
                      <a:ea typeface="宋体" panose="02010600030101010101" pitchFamily="2" charset="-122"/>
                    </a:rPr>
                    <a:t>       </a:t>
                  </a:r>
                  <a:r>
                    <a:rPr lang="en-US" altLang="zh-CN" sz="2600" b="1">
                      <a:solidFill>
                        <a:srgbClr val="008000"/>
                      </a:solidFill>
                      <a:latin typeface="Times New Roman" panose="02020603050405020304" pitchFamily="18" charset="0"/>
                      <a:ea typeface="宋体" panose="02010600030101010101" pitchFamily="2" charset="-122"/>
                    </a:rPr>
                    <a:t>a</a:t>
                  </a:r>
                  <a:r>
                    <a:rPr lang="en-US" altLang="zh-CN" sz="2600" b="1" baseline="-25000">
                      <a:solidFill>
                        <a:srgbClr val="008000"/>
                      </a:solidFill>
                      <a:latin typeface="Times New Roman" panose="02020603050405020304" pitchFamily="18" charset="0"/>
                      <a:ea typeface="宋体" panose="02010600030101010101" pitchFamily="2" charset="-122"/>
                    </a:rPr>
                    <a:t>10        </a:t>
                  </a:r>
                  <a:r>
                    <a:rPr lang="en-US" altLang="zh-CN" sz="2600" b="1">
                      <a:solidFill>
                        <a:srgbClr val="008000"/>
                      </a:solidFill>
                      <a:latin typeface="Times New Roman" panose="02020603050405020304" pitchFamily="18" charset="0"/>
                      <a:ea typeface="宋体" panose="02010600030101010101" pitchFamily="2" charset="-122"/>
                    </a:rPr>
                    <a:t>a</a:t>
                  </a:r>
                  <a:r>
                    <a:rPr lang="en-US" altLang="zh-CN" sz="2600" b="1" baseline="-25000">
                      <a:solidFill>
                        <a:srgbClr val="008000"/>
                      </a:solidFill>
                      <a:latin typeface="Times New Roman" panose="02020603050405020304" pitchFamily="18" charset="0"/>
                      <a:ea typeface="宋体" panose="02010600030101010101" pitchFamily="2" charset="-122"/>
                    </a:rPr>
                    <a:t>11     </a:t>
                  </a:r>
                  <a:r>
                    <a:rPr lang="en-US" altLang="zh-CN" sz="2600" b="1">
                      <a:solidFill>
                        <a:srgbClr val="008000"/>
                      </a:solidFill>
                      <a:latin typeface="Times New Roman" panose="02020603050405020304" pitchFamily="18" charset="0"/>
                      <a:ea typeface="宋体" panose="02010600030101010101" pitchFamily="2" charset="-122"/>
                    </a:rPr>
                    <a:t>……..    a</a:t>
                  </a:r>
                  <a:r>
                    <a:rPr lang="en-US" altLang="zh-CN" sz="2600" b="1" baseline="-25000">
                      <a:solidFill>
                        <a:srgbClr val="008000"/>
                      </a:solidFill>
                      <a:latin typeface="Times New Roman" panose="02020603050405020304" pitchFamily="18" charset="0"/>
                      <a:ea typeface="宋体" panose="02010600030101010101" pitchFamily="2" charset="-122"/>
                    </a:rPr>
                    <a:t>1</a:t>
                  </a:r>
                  <a:r>
                    <a:rPr lang="zh-CN" altLang="en-US" sz="2600" b="1" baseline="-25000">
                      <a:solidFill>
                        <a:srgbClr val="008000"/>
                      </a:solidFill>
                      <a:latin typeface="Times New Roman" panose="02020603050405020304" pitchFamily="18" charset="0"/>
                      <a:ea typeface="宋体" panose="02010600030101010101" pitchFamily="2" charset="-122"/>
                    </a:rPr>
                    <a:t>，</a:t>
                  </a:r>
                  <a:r>
                    <a:rPr lang="en-US" altLang="zh-CN" sz="2600" b="1" baseline="-25000">
                      <a:solidFill>
                        <a:srgbClr val="008000"/>
                      </a:solidFill>
                      <a:latin typeface="Times New Roman" panose="02020603050405020304" pitchFamily="18" charset="0"/>
                      <a:ea typeface="宋体" panose="02010600030101010101" pitchFamily="2" charset="-122"/>
                    </a:rPr>
                    <a:t>n-1 </a:t>
                  </a:r>
                  <a:endParaRPr lang="en-US" altLang="zh-CN" sz="2600" b="1" baseline="-25000">
                    <a:solidFill>
                      <a:srgbClr val="008000"/>
                    </a:solidFill>
                    <a:latin typeface="Times New Roman" panose="02020603050405020304" pitchFamily="18" charset="0"/>
                    <a:ea typeface="宋体" panose="02010600030101010101" pitchFamily="2" charset="-122"/>
                  </a:endParaRPr>
                </a:p>
              </p:txBody>
            </p:sp>
            <p:sp>
              <p:nvSpPr>
                <p:cNvPr id="20" name="文本框 19"/>
                <p:cNvSpPr txBox="1"/>
                <p:nvPr/>
              </p:nvSpPr>
              <p:spPr>
                <a:xfrm>
                  <a:off x="158" y="1557"/>
                  <a:ext cx="2769" cy="261"/>
                </a:xfrm>
                <a:prstGeom prst="rect">
                  <a:avLst/>
                </a:prstGeom>
                <a:noFill/>
                <a:ln w="9525">
                  <a:noFill/>
                </a:ln>
              </p:spPr>
              <p:txBody>
                <a:bodyPr>
                  <a:spAutoFit/>
                </a:bodyPr>
                <a:p>
                  <a:pPr algn="l" eaLnBrk="0" hangingPunct="0">
                    <a:spcBef>
                      <a:spcPct val="50000"/>
                    </a:spcBef>
                    <a:buClr>
                      <a:schemeClr val="bg1"/>
                    </a:buClr>
                  </a:pPr>
                  <a:r>
                    <a:rPr lang="zh-CN" altLang="en-US" sz="2600" b="1" dirty="0">
                      <a:latin typeface="Times New Roman" panose="02020603050405020304" pitchFamily="18" charset="0"/>
                      <a:ea typeface="宋体" panose="02010600030101010101" pitchFamily="2" charset="-122"/>
                    </a:rPr>
                    <a:t>             </a:t>
                  </a:r>
                  <a:r>
                    <a:rPr lang="en-US" altLang="zh-CN" sz="2600" b="1">
                      <a:latin typeface="Times New Roman" panose="02020603050405020304" pitchFamily="18" charset="0"/>
                      <a:ea typeface="宋体" panose="02010600030101010101" pitchFamily="2" charset="-122"/>
                    </a:rPr>
                    <a:t>………… </a:t>
                  </a:r>
                  <a:r>
                    <a:rPr lang="en-US" altLang="zh-CN" sz="2600" b="1" err="1">
                      <a:latin typeface="Times New Roman" panose="02020603050405020304" pitchFamily="18" charset="0"/>
                      <a:ea typeface="宋体" panose="02010600030101010101" pitchFamily="2" charset="-122"/>
                    </a:rPr>
                    <a:t>a</a:t>
                  </a:r>
                  <a:r>
                    <a:rPr lang="en-US" altLang="zh-CN" sz="2600" b="1" baseline="-25000" err="1">
                      <a:latin typeface="Times New Roman" panose="02020603050405020304" pitchFamily="18" charset="0"/>
                      <a:ea typeface="宋体" panose="02010600030101010101" pitchFamily="2" charset="-122"/>
                    </a:rPr>
                    <a:t>ij</a:t>
                  </a:r>
                  <a:r>
                    <a:rPr lang="en-US" altLang="zh-CN" sz="2600" b="1">
                      <a:latin typeface="Times New Roman" panose="02020603050405020304" pitchFamily="18" charset="0"/>
                      <a:ea typeface="宋体" panose="02010600030101010101" pitchFamily="2" charset="-122"/>
                    </a:rPr>
                    <a:t> …….</a:t>
                  </a:r>
                  <a:endParaRPr lang="en-US" altLang="zh-CN" sz="2600" b="1">
                    <a:latin typeface="Times New Roman" panose="02020603050405020304" pitchFamily="18" charset="0"/>
                    <a:ea typeface="宋体" panose="02010600030101010101" pitchFamily="2" charset="-122"/>
                  </a:endParaRPr>
                </a:p>
              </p:txBody>
            </p:sp>
            <p:grpSp>
              <p:nvGrpSpPr>
                <p:cNvPr id="21" name="组合 20"/>
                <p:cNvGrpSpPr/>
                <p:nvPr/>
              </p:nvGrpSpPr>
              <p:grpSpPr>
                <a:xfrm>
                  <a:off x="604" y="741"/>
                  <a:ext cx="148" cy="1536"/>
                  <a:chOff x="1089" y="793"/>
                  <a:chExt cx="144" cy="1536"/>
                </a:xfrm>
              </p:grpSpPr>
              <p:sp>
                <p:nvSpPr>
                  <p:cNvPr id="22" name="直接连接符 21"/>
                  <p:cNvSpPr/>
                  <p:nvPr/>
                </p:nvSpPr>
                <p:spPr>
                  <a:xfrm>
                    <a:off x="1089" y="793"/>
                    <a:ext cx="0" cy="1536"/>
                  </a:xfrm>
                  <a:prstGeom prst="line">
                    <a:avLst/>
                  </a:prstGeom>
                  <a:ln w="28575" cap="flat" cmpd="sng">
                    <a:solidFill>
                      <a:schemeClr val="tx1"/>
                    </a:solidFill>
                    <a:prstDash val="solid"/>
                    <a:headEnd type="none" w="med" len="med"/>
                    <a:tailEnd type="none" w="med" len="med"/>
                  </a:ln>
                </p:spPr>
              </p:sp>
              <p:sp>
                <p:nvSpPr>
                  <p:cNvPr id="23" name="直接连接符 22"/>
                  <p:cNvSpPr/>
                  <p:nvPr/>
                </p:nvSpPr>
                <p:spPr>
                  <a:xfrm>
                    <a:off x="1089" y="793"/>
                    <a:ext cx="144" cy="0"/>
                  </a:xfrm>
                  <a:prstGeom prst="line">
                    <a:avLst/>
                  </a:prstGeom>
                  <a:ln w="28575" cap="flat" cmpd="sng">
                    <a:solidFill>
                      <a:schemeClr val="tx1"/>
                    </a:solidFill>
                    <a:prstDash val="solid"/>
                    <a:headEnd type="none" w="med" len="med"/>
                    <a:tailEnd type="none" w="med" len="med"/>
                  </a:ln>
                </p:spPr>
              </p:sp>
            </p:grpSp>
            <p:sp>
              <p:nvSpPr>
                <p:cNvPr id="24" name="直接连接符 23"/>
                <p:cNvSpPr/>
                <p:nvPr/>
              </p:nvSpPr>
              <p:spPr>
                <a:xfrm>
                  <a:off x="2885" y="713"/>
                  <a:ext cx="0" cy="1536"/>
                </a:xfrm>
                <a:prstGeom prst="line">
                  <a:avLst/>
                </a:prstGeom>
                <a:ln w="28575" cap="flat" cmpd="sng">
                  <a:solidFill>
                    <a:schemeClr val="tx1"/>
                  </a:solidFill>
                  <a:prstDash val="solid"/>
                  <a:headEnd type="none" w="med" len="med"/>
                  <a:tailEnd type="none" w="med" len="med"/>
                </a:ln>
              </p:spPr>
            </p:sp>
          </p:grpSp>
          <p:sp>
            <p:nvSpPr>
              <p:cNvPr id="25" name="直接连接符 24"/>
              <p:cNvSpPr/>
              <p:nvPr/>
            </p:nvSpPr>
            <p:spPr>
              <a:xfrm>
                <a:off x="1673" y="6282"/>
                <a:ext cx="386" cy="0"/>
              </a:xfrm>
              <a:prstGeom prst="line">
                <a:avLst/>
              </a:prstGeom>
              <a:ln w="28575" cap="flat" cmpd="sng">
                <a:solidFill>
                  <a:schemeClr val="tx1"/>
                </a:solidFill>
                <a:prstDash val="solid"/>
                <a:headEnd type="none" w="med" len="med"/>
                <a:tailEnd type="none" w="med" len="med"/>
              </a:ln>
            </p:spPr>
          </p:sp>
        </p:grpSp>
        <p:grpSp>
          <p:nvGrpSpPr>
            <p:cNvPr id="26" name="组合 25"/>
            <p:cNvGrpSpPr/>
            <p:nvPr/>
          </p:nvGrpSpPr>
          <p:grpSpPr>
            <a:xfrm>
              <a:off x="7222" y="1662"/>
              <a:ext cx="390" cy="4520"/>
              <a:chOff x="7222" y="1662"/>
              <a:chExt cx="390" cy="4520"/>
            </a:xfrm>
          </p:grpSpPr>
          <p:sp>
            <p:nvSpPr>
              <p:cNvPr id="27" name="直接连接符 26"/>
              <p:cNvSpPr/>
              <p:nvPr/>
            </p:nvSpPr>
            <p:spPr>
              <a:xfrm>
                <a:off x="7226" y="1662"/>
                <a:ext cx="386" cy="0"/>
              </a:xfrm>
              <a:prstGeom prst="line">
                <a:avLst/>
              </a:prstGeom>
              <a:ln w="28575" cap="flat" cmpd="sng">
                <a:solidFill>
                  <a:schemeClr val="tx1"/>
                </a:solidFill>
                <a:prstDash val="solid"/>
                <a:headEnd type="none" w="med" len="med"/>
                <a:tailEnd type="none" w="med" len="med"/>
              </a:ln>
            </p:spPr>
          </p:sp>
          <p:sp>
            <p:nvSpPr>
              <p:cNvPr id="28" name="直接连接符 27"/>
              <p:cNvSpPr/>
              <p:nvPr/>
            </p:nvSpPr>
            <p:spPr>
              <a:xfrm>
                <a:off x="7222" y="6182"/>
                <a:ext cx="386" cy="0"/>
              </a:xfrm>
              <a:prstGeom prst="line">
                <a:avLst/>
              </a:prstGeom>
              <a:ln w="28575" cap="flat" cmpd="sng">
                <a:solidFill>
                  <a:schemeClr val="tx1"/>
                </a:solidFill>
                <a:prstDash val="solid"/>
                <a:headEnd type="none" w="med" len="med"/>
                <a:tailEnd type="none" w="med" len="med"/>
              </a:ln>
            </p:spPr>
          </p:sp>
        </p:grpSp>
      </p:grpSp>
      <p:sp>
        <p:nvSpPr>
          <p:cNvPr id="535610" name="文本框 535609"/>
          <p:cNvSpPr txBox="1"/>
          <p:nvPr/>
        </p:nvSpPr>
        <p:spPr>
          <a:xfrm>
            <a:off x="5158423" y="4181475"/>
            <a:ext cx="3313112" cy="583565"/>
          </a:xfrm>
          <a:prstGeom prst="rect">
            <a:avLst/>
          </a:prstGeom>
          <a:noFill/>
          <a:ln w="9525">
            <a:noFill/>
          </a:ln>
          <a:extLst>
            <a:ext uri="{909E8E84-426E-40DD-AFC4-6F175D3DCCD1}">
              <a14:hiddenFill xmlns:a14="http://schemas.microsoft.com/office/drawing/2010/main">
                <a:solidFill>
                  <a:schemeClr val="bg1"/>
                </a:solidFill>
              </a14:hiddenFill>
            </a:ext>
          </a:extLst>
        </p:spPr>
        <p:txBody>
          <a:bodyPr>
            <a:spAutoFit/>
          </a:bodyPr>
          <a:p>
            <a:pPr algn="l"/>
            <a:r>
              <a:rPr lang="en-US" altLang="zh-CN" sz="32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k  =  ?</a:t>
            </a:r>
            <a:endParaRPr lang="en-US" altLang="zh-CN" sz="3200" b="1">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35555" name="文本框 535554"/>
          <p:cNvSpPr txBox="1"/>
          <p:nvPr/>
        </p:nvSpPr>
        <p:spPr>
          <a:xfrm>
            <a:off x="5166043" y="4192270"/>
            <a:ext cx="3860800" cy="583565"/>
          </a:xfrm>
          <a:prstGeom prst="rect">
            <a:avLst/>
          </a:prstGeom>
          <a:noFill/>
          <a:ln w="9525">
            <a:noFill/>
          </a:ln>
        </p:spPr>
        <p:txBody>
          <a:bodyPr>
            <a:spAutoFit/>
          </a:bodyPr>
          <a:p>
            <a:pPr algn="l" eaLnBrk="0" hangingPunct="0">
              <a:spcBef>
                <a:spcPct val="50000"/>
              </a:spcBef>
              <a:buClr>
                <a:schemeClr val="bg1"/>
              </a:buClr>
            </a:pPr>
            <a:r>
              <a:rPr lang="en-US" altLang="zh-CN" sz="32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k  =  m</a:t>
            </a:r>
            <a:r>
              <a:rPr lang="en-US" altLang="zh-CN" sz="3200" b="1">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 j</a:t>
            </a:r>
            <a:r>
              <a:rPr lang="en-US" altLang="zh-CN" sz="32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 + i+1</a:t>
            </a:r>
            <a:endParaRPr lang="en-US" altLang="zh-CN" sz="3200" b="1" baseline="-250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33506" name="文本框 533505"/>
          <p:cNvSpPr txBox="1"/>
          <p:nvPr/>
        </p:nvSpPr>
        <p:spPr>
          <a:xfrm>
            <a:off x="1555115" y="5285740"/>
            <a:ext cx="6472555" cy="583565"/>
          </a:xfrm>
          <a:prstGeom prst="rect">
            <a:avLst/>
          </a:prstGeom>
          <a:noFill/>
          <a:ln w="9525">
            <a:noFill/>
          </a:ln>
        </p:spPr>
        <p:txBody>
          <a:bodyPr wrap="square">
            <a:spAutoFit/>
          </a:bodyPr>
          <a:p>
            <a:pPr algn="l" eaLnBrk="0" hangingPunct="0">
              <a:spcBef>
                <a:spcPct val="50000"/>
              </a:spcBef>
              <a:buClr>
                <a:schemeClr val="bg1"/>
              </a:buClr>
            </a:pPr>
            <a:r>
              <a:rPr lang="en-US" altLang="zh-CN" sz="3200" b="1">
                <a:solidFill>
                  <a:srgbClr val="0000FF"/>
                </a:solidFill>
                <a:latin typeface="Times New Roman" panose="02020603050405020304" pitchFamily="18" charset="0"/>
                <a:ea typeface="宋体" panose="02010600030101010101" pitchFamily="2" charset="-122"/>
                <a:cs typeface="Times New Roman" panose="02020603050405020304" pitchFamily="18" charset="0"/>
              </a:rPr>
              <a:t>Loc( </a:t>
            </a:r>
            <a:r>
              <a:rPr lang="en-US" altLang="zh-CN" sz="3200" b="1"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3200" b="1" baseline="-2500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ij</a:t>
            </a:r>
            <a:r>
              <a:rPr lang="en-US" altLang="zh-CN" sz="3200" b="1">
                <a:solidFill>
                  <a:srgbClr val="0000FF"/>
                </a:solidFill>
                <a:latin typeface="Times New Roman" panose="02020603050405020304" pitchFamily="18" charset="0"/>
                <a:ea typeface="宋体" panose="02010600030101010101" pitchFamily="2" charset="-122"/>
                <a:cs typeface="Times New Roman" panose="02020603050405020304" pitchFamily="18" charset="0"/>
              </a:rPr>
              <a:t>)=Loc(a</a:t>
            </a:r>
            <a:r>
              <a:rPr lang="en-US" altLang="zh-CN" sz="3200" b="1" baseline="-250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00</a:t>
            </a:r>
            <a:r>
              <a:rPr lang="en-US" altLang="zh-CN" sz="3200" b="1">
                <a:solidFill>
                  <a:srgbClr val="0000FF"/>
                </a:solidFill>
                <a:latin typeface="Times New Roman" panose="02020603050405020304" pitchFamily="18" charset="0"/>
                <a:ea typeface="宋体" panose="02010600030101010101" pitchFamily="2" charset="-122"/>
                <a:cs typeface="Times New Roman" panose="02020603050405020304" pitchFamily="18" charset="0"/>
              </a:rPr>
              <a:t>)+( m</a:t>
            </a:r>
            <a:r>
              <a:rPr lang="en-US" altLang="zh-CN" sz="3200" b="1">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 j </a:t>
            </a:r>
            <a:r>
              <a:rPr lang="en-US" altLang="zh-CN" sz="3200" b="1">
                <a:solidFill>
                  <a:srgbClr val="0000FF"/>
                </a:solidFill>
                <a:latin typeface="Times New Roman" panose="02020603050405020304" pitchFamily="18" charset="0"/>
                <a:ea typeface="宋体" panose="02010600030101010101" pitchFamily="2" charset="-122"/>
                <a:cs typeface="Times New Roman" panose="02020603050405020304" pitchFamily="18" charset="0"/>
              </a:rPr>
              <a:t>+ i )</a:t>
            </a:r>
            <a:r>
              <a:rPr lang="en-US" altLang="zh-CN" sz="3200" b="1">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3200" b="1">
                <a:solidFill>
                  <a:srgbClr val="0000FF"/>
                </a:solidFill>
                <a:latin typeface="Times New Roman" panose="02020603050405020304" pitchFamily="18" charset="0"/>
                <a:ea typeface="宋体" panose="02010600030101010101" pitchFamily="2" charset="-122"/>
                <a:cs typeface="Times New Roman" panose="02020603050405020304" pitchFamily="18" charset="0"/>
              </a:rPr>
              <a:t>L</a:t>
            </a:r>
            <a:r>
              <a:rPr lang="en-US" altLang="zh-CN" sz="3200" b="1" baseline="-250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3200" b="1" baseline="-2500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33523" name="文本框 533522"/>
          <p:cNvSpPr txBox="1"/>
          <p:nvPr/>
        </p:nvSpPr>
        <p:spPr>
          <a:xfrm>
            <a:off x="5122863" y="2594293"/>
            <a:ext cx="3411855" cy="521970"/>
          </a:xfrm>
          <a:prstGeom prst="rect">
            <a:avLst/>
          </a:prstGeom>
          <a:noFill/>
          <a:ln w="9525">
            <a:noFill/>
          </a:ln>
        </p:spPr>
        <p:txBody>
          <a:bodyPr wrap="none" anchor="t">
            <a:spAutoFit/>
          </a:bodyPr>
          <a:p>
            <a:pPr algn="l">
              <a:buClr>
                <a:schemeClr val="bg1"/>
              </a:buClr>
            </a:pPr>
            <a:r>
              <a:rPr lang="zh-CN" altLang="en-US" sz="2800" b="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列优先</a:t>
            </a:r>
            <a:r>
              <a:rPr lang="en-US" altLang="zh-CN" sz="28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高</a:t>
            </a:r>
            <a:r>
              <a:rPr lang="zh-CN" altLang="en-US" sz="2800" b="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下标优先</a:t>
            </a:r>
            <a:endParaRPr lang="zh-CN" altLang="en-US" sz="2800" b="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矩形 1"/>
          <p:cNvSpPr/>
          <p:nvPr/>
        </p:nvSpPr>
        <p:spPr>
          <a:xfrm>
            <a:off x="8690610" y="3791585"/>
            <a:ext cx="648335" cy="504190"/>
          </a:xfrm>
          <a:prstGeom prst="rect">
            <a:avLst/>
          </a:prstGeom>
          <a:noFill/>
          <a:ln w="57150">
            <a:solidFill>
              <a:srgbClr val="F85208"/>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500" fill="hold">
                                          <p:stCondLst>
                                            <p:cond delay="0"/>
                                          </p:stCondLst>
                                        </p:cTn>
                                        <p:tgtEl>
                                          <p:spTgt spid="533524"/>
                                        </p:tgtEl>
                                        <p:attrNameLst>
                                          <p:attrName>style.visibility</p:attrName>
                                        </p:attrNameLst>
                                      </p:cBhvr>
                                      <p:to>
                                        <p:strVal val="visible"/>
                                      </p:to>
                                    </p:set>
                                    <p:animEffect transition="in" filter="wipe(up)">
                                      <p:cBhvr>
                                        <p:cTn id="7" dur="500"/>
                                        <p:tgtEl>
                                          <p:spTgt spid="53352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30"/>
                                  </p:iterate>
                                  <p:childTnLst>
                                    <p:set>
                                      <p:cBhvr>
                                        <p:cTn id="11" dur="1" fill="hold">
                                          <p:stCondLst>
                                            <p:cond delay="0"/>
                                          </p:stCondLst>
                                        </p:cTn>
                                        <p:tgtEl>
                                          <p:spTgt spid="53352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arn(inVertical)">
                                      <p:cBhvr>
                                        <p:cTn id="16" dur="500"/>
                                        <p:tgtEl>
                                          <p:spTgt spid="2"/>
                                        </p:tgtEl>
                                      </p:cBhvr>
                                    </p:animEffect>
                                  </p:childTnLst>
                                </p:cTn>
                              </p:par>
                            </p:childTnLst>
                          </p:cTn>
                        </p:par>
                        <p:par>
                          <p:cTn id="17" fill="hold">
                            <p:stCondLst>
                              <p:cond delay="500"/>
                            </p:stCondLst>
                            <p:childTnLst>
                              <p:par>
                                <p:cTn id="18" presetID="1" presetClass="entr" presetSubtype="0" fill="hold" grpId="0" nodeType="afterEffect">
                                  <p:stCondLst>
                                    <p:cond delay="0"/>
                                  </p:stCondLst>
                                  <p:iterate type="lt">
                                    <p:tmAbs val="30"/>
                                  </p:iterate>
                                  <p:childTnLst>
                                    <p:set>
                                      <p:cBhvr>
                                        <p:cTn id="19" dur="1" fill="hold">
                                          <p:stCondLst>
                                            <p:cond delay="0"/>
                                          </p:stCondLst>
                                        </p:cTn>
                                        <p:tgtEl>
                                          <p:spTgt spid="5356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iterate type="lt">
                                    <p:tmAbs val="0"/>
                                  </p:iterate>
                                  <p:childTnLst>
                                    <p:set>
                                      <p:cBhvr>
                                        <p:cTn id="23" dur="1" fill="hold">
                                          <p:stCondLst>
                                            <p:cond delay="0"/>
                                          </p:stCondLst>
                                        </p:cTn>
                                        <p:tgtEl>
                                          <p:spTgt spid="535610"/>
                                        </p:tgtEl>
                                        <p:attrNameLst>
                                          <p:attrName>style.visibility</p:attrName>
                                        </p:attrNameLst>
                                      </p:cBhvr>
                                      <p:to>
                                        <p:strVal val="hidden"/>
                                      </p:to>
                                    </p:set>
                                  </p:childTnLst>
                                </p:cTn>
                              </p:par>
                            </p:childTnLst>
                          </p:cTn>
                        </p:par>
                        <p:par>
                          <p:cTn id="24" fill="hold">
                            <p:stCondLst>
                              <p:cond delay="0"/>
                            </p:stCondLst>
                            <p:childTnLst>
                              <p:par>
                                <p:cTn id="25" presetID="1" presetClass="entr" presetSubtype="0" fill="hold" grpId="0" nodeType="afterEffect">
                                  <p:stCondLst>
                                    <p:cond delay="0"/>
                                  </p:stCondLst>
                                  <p:iterate type="lt">
                                    <p:tmAbs val="30"/>
                                  </p:iterate>
                                  <p:childTnLst>
                                    <p:set>
                                      <p:cBhvr>
                                        <p:cTn id="26" dur="1" fill="hold">
                                          <p:stCondLst>
                                            <p:cond delay="0"/>
                                          </p:stCondLst>
                                        </p:cTn>
                                        <p:tgtEl>
                                          <p:spTgt spid="5355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type="lt">
                                    <p:tmAbs val="30"/>
                                  </p:iterate>
                                  <p:childTnLst>
                                    <p:set>
                                      <p:cBhvr>
                                        <p:cTn id="30" dur="1" fill="hold">
                                          <p:stCondLst>
                                            <p:cond delay="0"/>
                                          </p:stCondLst>
                                        </p:cTn>
                                        <p:tgtEl>
                                          <p:spTgt spid="5335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610" grpId="0" bldLvl="0" animBg="1"/>
      <p:bldP spid="535610" grpId="1" bldLvl="0" animBg="1"/>
      <p:bldP spid="535555" grpId="0"/>
      <p:bldP spid="533506" grpId="0"/>
      <p:bldP spid="533523" grpId="0"/>
      <p:bldP spid="2"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5"/>
          <p:cNvSpPr txBox="1"/>
          <p:nvPr/>
        </p:nvSpPr>
        <p:spPr>
          <a:xfrm>
            <a:off x="863600" y="312827"/>
            <a:ext cx="2674640" cy="561975"/>
          </a:xfrm>
          <a:prstGeom prst="rect">
            <a:avLst/>
          </a:prstGeom>
        </p:spPr>
        <p:txBody>
          <a:bodyPr anchor="b">
            <a:normAutofit fontScale="97500" lnSpcReduction="1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4.3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数组</a:t>
            </a: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  </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11" name="Rectangle 2"/>
          <p:cNvSpPr>
            <a:spLocks noChangeArrowheads="1"/>
          </p:cNvSpPr>
          <p:nvPr/>
        </p:nvSpPr>
        <p:spPr bwMode="auto">
          <a:xfrm>
            <a:off x="693420" y="784225"/>
            <a:ext cx="4920615" cy="745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50000"/>
              </a:lnSpc>
              <a:spcBef>
                <a:spcPct val="0"/>
              </a:spcBef>
              <a:spcAft>
                <a:spcPct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5</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、特殊矩阵的压缩存储             </a:t>
            </a:r>
            <a:r>
              <a:rPr kumimoji="0" lang="zh-CN" altLang="zh-CN" sz="3600" b="1" i="0" u="none" strike="noStrike" kern="1200" cap="none" spc="0" normalizeH="0" baseline="0" noProof="0" dirty="0" smtClean="0">
                <a:ln>
                  <a:noFill/>
                </a:ln>
                <a:solidFill>
                  <a:srgbClr val="FF3300"/>
                </a:solidFill>
                <a:effectLst/>
                <a:uLnTx/>
                <a:uFillTx/>
                <a:latin typeface="+mn-ea"/>
                <a:ea typeface="+mn-ea"/>
                <a:cs typeface="+mn-ea"/>
              </a:rPr>
              <a:t> </a:t>
            </a:r>
            <a:endParaRPr kumimoji="0" lang="en-US" altLang="zh-CN" sz="3600" b="1" i="0" u="none" strike="noStrike" kern="1200" cap="none" spc="0" normalizeH="0" baseline="0" noProof="0" dirty="0" smtClean="0">
              <a:ln>
                <a:noFill/>
              </a:ln>
              <a:solidFill>
                <a:srgbClr val="0000FF"/>
              </a:solidFill>
              <a:effectLst/>
              <a:uLnTx/>
              <a:uFillTx/>
              <a:latin typeface="+mn-ea"/>
              <a:ea typeface="+mn-ea"/>
              <a:cs typeface="华文楷体" panose="02010600040101010101" pitchFamily="2" charset="-122"/>
            </a:endParaRPr>
          </a:p>
        </p:txBody>
      </p:sp>
      <p:sp>
        <p:nvSpPr>
          <p:cNvPr id="6" name="Rectangle 11"/>
          <p:cNvSpPr>
            <a:spLocks noChangeArrowheads="1"/>
          </p:cNvSpPr>
          <p:nvPr/>
        </p:nvSpPr>
        <p:spPr bwMode="auto">
          <a:xfrm>
            <a:off x="5158740" y="313055"/>
            <a:ext cx="3796665"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楷体_GB2312" pitchFamily="49" charset="-122"/>
              </a:rPr>
              <a:t>对称矩阵</a:t>
            </a:r>
            <a:endParaRPr lang="zh-CN" sz="3200" dirty="0">
              <a:solidFill>
                <a:srgbClr val="0000FF"/>
              </a:solidFill>
              <a:latin typeface="楷体_GB2312" pitchFamily="49" charset="-122"/>
            </a:endParaRPr>
          </a:p>
        </p:txBody>
      </p:sp>
      <p:sp>
        <p:nvSpPr>
          <p:cNvPr id="545794" name="内容占位符 545793"/>
          <p:cNvSpPr>
            <a:spLocks noGrp="1"/>
          </p:cNvSpPr>
          <p:nvPr>
            <p:ph idx="1"/>
          </p:nvPr>
        </p:nvSpPr>
        <p:spPr>
          <a:xfrm>
            <a:off x="5158740" y="1092835"/>
            <a:ext cx="7292340" cy="1389380"/>
          </a:xfrm>
        </p:spPr>
        <p:txBody>
          <a:bodyPr/>
          <a:p>
            <a:pPr latinLnBrk="0">
              <a:lnSpc>
                <a:spcPct val="130000"/>
              </a:lnSpc>
              <a:buNone/>
            </a:pPr>
            <a:r>
              <a:rPr lang="zh-CN" altLang="en-US" sz="2600" b="1" dirty="0">
                <a:latin typeface="华文楷体" panose="02010600040101010101" pitchFamily="2" charset="-122"/>
                <a:ea typeface="华文楷体" panose="02010600040101010101" pitchFamily="2" charset="-122"/>
                <a:cs typeface="华文楷体" panose="02010600040101010101" pitchFamily="2" charset="-122"/>
              </a:rPr>
              <a:t>在一个</a:t>
            </a:r>
            <a:r>
              <a:rPr lang="en-US" altLang="zh-CN" sz="2600" b="1">
                <a:latin typeface="华文楷体" panose="02010600040101010101" pitchFamily="2" charset="-122"/>
                <a:ea typeface="华文楷体" panose="02010600040101010101" pitchFamily="2" charset="-122"/>
                <a:cs typeface="华文楷体" panose="02010600040101010101" pitchFamily="2" charset="-122"/>
              </a:rPr>
              <a:t>n</a:t>
            </a:r>
            <a:r>
              <a:rPr lang="zh-CN" altLang="en-US" sz="2600" b="1" dirty="0">
                <a:latin typeface="华文楷体" panose="02010600040101010101" pitchFamily="2" charset="-122"/>
                <a:ea typeface="华文楷体" panose="02010600040101010101" pitchFamily="2" charset="-122"/>
                <a:cs typeface="华文楷体" panose="02010600040101010101" pitchFamily="2" charset="-122"/>
              </a:rPr>
              <a:t>阶方阵</a:t>
            </a:r>
            <a:r>
              <a:rPr lang="en-US" altLang="zh-CN" sz="2600" b="1">
                <a:latin typeface="华文楷体" panose="02010600040101010101" pitchFamily="2" charset="-122"/>
                <a:ea typeface="华文楷体" panose="02010600040101010101" pitchFamily="2" charset="-122"/>
                <a:cs typeface="华文楷体" panose="02010600040101010101" pitchFamily="2" charset="-122"/>
              </a:rPr>
              <a:t>A</a:t>
            </a:r>
            <a:r>
              <a:rPr lang="zh-CN" altLang="en-US" sz="2600" b="1" dirty="0">
                <a:latin typeface="华文楷体" panose="02010600040101010101" pitchFamily="2" charset="-122"/>
                <a:ea typeface="华文楷体" panose="02010600040101010101" pitchFamily="2" charset="-122"/>
                <a:cs typeface="华文楷体" panose="02010600040101010101" pitchFamily="2" charset="-122"/>
              </a:rPr>
              <a:t>中，若元素满足下述性质：</a:t>
            </a:r>
            <a:endParaRPr lang="zh-CN" altLang="en-US" sz="2600" b="1" dirty="0">
              <a:latin typeface="华文楷体" panose="02010600040101010101" pitchFamily="2" charset="-122"/>
              <a:ea typeface="华文楷体" panose="02010600040101010101" pitchFamily="2" charset="-122"/>
              <a:cs typeface="华文楷体" panose="02010600040101010101" pitchFamily="2" charset="-122"/>
            </a:endParaRPr>
          </a:p>
          <a:p>
            <a:pPr latinLnBrk="0">
              <a:lnSpc>
                <a:spcPct val="130000"/>
              </a:lnSpc>
              <a:buNone/>
            </a:pPr>
            <a:r>
              <a:rPr lang="en-US" altLang="zh-CN" sz="2600" b="1">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a </a:t>
            </a:r>
            <a:r>
              <a:rPr lang="en-US" altLang="zh-CN" sz="2600" b="1" baseline="-18000" err="1">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ij</a:t>
            </a:r>
            <a:r>
              <a:rPr lang="en-US" altLang="zh-CN" sz="2600" b="1" baseline="-1800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 </a:t>
            </a:r>
            <a:r>
              <a:rPr lang="en-US" altLang="zh-CN" sz="2600" b="1">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 a </a:t>
            </a:r>
            <a:r>
              <a:rPr lang="en-US" altLang="zh-CN" sz="2600" b="1" baseline="-18000" err="1">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ji</a:t>
            </a:r>
            <a:r>
              <a:rPr lang="en-US" altLang="zh-CN" sz="2600" b="1">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   0≤i , j≤n-1         </a:t>
            </a:r>
            <a:r>
              <a:rPr lang="zh-CN" altLang="en-US" sz="2600" b="1" dirty="0">
                <a:latin typeface="华文楷体" panose="02010600040101010101" pitchFamily="2" charset="-122"/>
                <a:ea typeface="华文楷体" panose="02010600040101010101" pitchFamily="2" charset="-122"/>
                <a:cs typeface="华文楷体" panose="02010600040101010101" pitchFamily="2" charset="-122"/>
              </a:rPr>
              <a:t>则称</a:t>
            </a:r>
            <a:r>
              <a:rPr lang="en-US" altLang="zh-CN" sz="2600" b="1">
                <a:latin typeface="华文楷体" panose="02010600040101010101" pitchFamily="2" charset="-122"/>
                <a:ea typeface="华文楷体" panose="02010600040101010101" pitchFamily="2" charset="-122"/>
                <a:cs typeface="华文楷体" panose="02010600040101010101" pitchFamily="2" charset="-122"/>
              </a:rPr>
              <a:t>A</a:t>
            </a:r>
            <a:r>
              <a:rPr lang="zh-CN" altLang="en-US" sz="2600" b="1" dirty="0">
                <a:latin typeface="华文楷体" panose="02010600040101010101" pitchFamily="2" charset="-122"/>
                <a:ea typeface="华文楷体" panose="02010600040101010101" pitchFamily="2" charset="-122"/>
                <a:cs typeface="华文楷体" panose="02010600040101010101" pitchFamily="2" charset="-122"/>
              </a:rPr>
              <a:t>为</a:t>
            </a:r>
            <a:r>
              <a:rPr lang="zh-CN" altLang="en-US" sz="26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对称矩阵</a:t>
            </a:r>
            <a:r>
              <a:rPr lang="zh-CN" altLang="en-US" sz="2600" b="1" dirty="0">
                <a:latin typeface="华文楷体" panose="02010600040101010101" pitchFamily="2" charset="-122"/>
                <a:ea typeface="华文楷体" panose="02010600040101010101" pitchFamily="2" charset="-122"/>
                <a:cs typeface="华文楷体" panose="02010600040101010101" pitchFamily="2" charset="-122"/>
              </a:rPr>
              <a:t>。</a:t>
            </a:r>
            <a:endParaRPr lang="zh-CN" altLang="en-US" sz="2600" b="1">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545795" name="文本框 545794"/>
          <p:cNvSpPr txBox="1"/>
          <p:nvPr/>
        </p:nvSpPr>
        <p:spPr>
          <a:xfrm>
            <a:off x="1501140" y="5613400"/>
            <a:ext cx="9245600" cy="1038860"/>
          </a:xfrm>
          <a:prstGeom prst="rect">
            <a:avLst/>
          </a:prstGeom>
          <a:noFill/>
          <a:ln w="9525">
            <a:noFill/>
          </a:ln>
        </p:spPr>
        <p:txBody>
          <a:bodyPr wrap="square">
            <a:spAutoFit/>
          </a:bodyPr>
          <a:p>
            <a:pPr algn="l">
              <a:lnSpc>
                <a:spcPct val="110000"/>
              </a:lnSpc>
              <a:buClr>
                <a:schemeClr val="bg1"/>
              </a:buClr>
            </a:pPr>
            <a:r>
              <a:rPr lang="zh-CN" altLang="en-US" sz="2800" b="1" dirty="0">
                <a:solidFill>
                  <a:srgbClr val="0000FF"/>
                </a:solidFill>
                <a:latin typeface="宋体" panose="02010600030101010101" pitchFamily="2" charset="-122"/>
                <a:ea typeface="宋体" panose="02010600030101010101" pitchFamily="2" charset="-122"/>
              </a:rPr>
              <a:t>下三角矩阵中，第</a:t>
            </a:r>
            <a:r>
              <a:rPr lang="en-US" altLang="zh-CN" sz="2800" b="1">
                <a:solidFill>
                  <a:srgbClr val="FF0000"/>
                </a:solidFill>
                <a:latin typeface="宋体" panose="02010600030101010101" pitchFamily="2" charset="-122"/>
                <a:ea typeface="宋体" panose="02010600030101010101" pitchFamily="2" charset="-122"/>
              </a:rPr>
              <a:t>i</a:t>
            </a:r>
            <a:r>
              <a:rPr lang="zh-CN" altLang="en-US" sz="2800" b="1" dirty="0">
                <a:solidFill>
                  <a:srgbClr val="0000FF"/>
                </a:solidFill>
                <a:latin typeface="宋体" panose="02010600030101010101" pitchFamily="2" charset="-122"/>
                <a:ea typeface="宋体" panose="02010600030101010101" pitchFamily="2" charset="-122"/>
              </a:rPr>
              <a:t>行恰有</a:t>
            </a:r>
            <a:r>
              <a:rPr lang="en-US" altLang="zh-CN" sz="2800" b="1">
                <a:solidFill>
                  <a:srgbClr val="FF0000"/>
                </a:solidFill>
                <a:latin typeface="宋体" panose="02010600030101010101" pitchFamily="2" charset="-122"/>
                <a:ea typeface="宋体" panose="02010600030101010101" pitchFamily="2" charset="-122"/>
              </a:rPr>
              <a:t>i</a:t>
            </a:r>
            <a:r>
              <a:rPr lang="zh-CN" altLang="en-US" sz="2800" b="1" dirty="0">
                <a:solidFill>
                  <a:srgbClr val="0000FF"/>
                </a:solidFill>
                <a:latin typeface="宋体" panose="02010600030101010101" pitchFamily="2" charset="-122"/>
                <a:ea typeface="宋体" panose="02010600030101010101" pitchFamily="2" charset="-122"/>
              </a:rPr>
              <a:t>个元素，前</a:t>
            </a:r>
            <a:r>
              <a:rPr lang="en-US" altLang="zh-CN" sz="2800" b="1">
                <a:solidFill>
                  <a:srgbClr val="FF0000"/>
                </a:solidFill>
                <a:latin typeface="宋体" panose="02010600030101010101" pitchFamily="2" charset="-122"/>
                <a:ea typeface="宋体" panose="02010600030101010101" pitchFamily="2" charset="-122"/>
              </a:rPr>
              <a:t>i</a:t>
            </a:r>
            <a:r>
              <a:rPr lang="zh-CN" altLang="en-US" sz="2800" b="1" dirty="0">
                <a:solidFill>
                  <a:srgbClr val="0000FF"/>
                </a:solidFill>
                <a:latin typeface="宋体" panose="02010600030101010101" pitchFamily="2" charset="-122"/>
                <a:ea typeface="宋体" panose="02010600030101010101" pitchFamily="2" charset="-122"/>
              </a:rPr>
              <a:t>行元素总数为：</a:t>
            </a:r>
            <a:endParaRPr lang="zh-CN" altLang="en-US" sz="2800" b="1" dirty="0">
              <a:solidFill>
                <a:schemeClr val="tx2"/>
              </a:solidFill>
              <a:latin typeface="宋体" panose="02010600030101010101" pitchFamily="2" charset="-122"/>
              <a:ea typeface="宋体" panose="02010600030101010101" pitchFamily="2" charset="-122"/>
            </a:endParaRPr>
          </a:p>
          <a:p>
            <a:pPr algn="l">
              <a:lnSpc>
                <a:spcPct val="110000"/>
              </a:lnSpc>
              <a:buClr>
                <a:schemeClr val="bg1"/>
              </a:buClr>
            </a:pPr>
            <a:r>
              <a:rPr lang="en-US" altLang="zh-CN" sz="2800" b="1">
                <a:solidFill>
                  <a:srgbClr val="FF0000"/>
                </a:solidFill>
                <a:latin typeface="宋体" panose="02010600030101010101" pitchFamily="2" charset="-122"/>
                <a:ea typeface="宋体" panose="02010600030101010101" pitchFamily="2" charset="-122"/>
              </a:rPr>
              <a:t>1 + 2 + …… + n = n (n + 1 ) / 2</a:t>
            </a:r>
            <a:endParaRPr lang="en-US" altLang="zh-CN" sz="2800" b="1">
              <a:solidFill>
                <a:srgbClr val="FF0000"/>
              </a:solidFill>
              <a:latin typeface="宋体" panose="02010600030101010101" pitchFamily="2" charset="-122"/>
              <a:ea typeface="宋体" panose="02010600030101010101" pitchFamily="2" charset="-122"/>
            </a:endParaRPr>
          </a:p>
        </p:txBody>
      </p:sp>
      <p:grpSp>
        <p:nvGrpSpPr>
          <p:cNvPr id="545797" name="组合 545796"/>
          <p:cNvGrpSpPr/>
          <p:nvPr/>
        </p:nvGrpSpPr>
        <p:grpSpPr>
          <a:xfrm>
            <a:off x="1328103" y="2745105"/>
            <a:ext cx="3387725" cy="2700338"/>
            <a:chOff x="192" y="239"/>
            <a:chExt cx="2134" cy="1701"/>
          </a:xfrm>
        </p:grpSpPr>
        <p:sp>
          <p:nvSpPr>
            <p:cNvPr id="545798" name="矩形 545797"/>
            <p:cNvSpPr/>
            <p:nvPr/>
          </p:nvSpPr>
          <p:spPr>
            <a:xfrm>
              <a:off x="192" y="239"/>
              <a:ext cx="2134" cy="1701"/>
            </a:xfrm>
            <a:prstGeom prst="rect">
              <a:avLst/>
            </a:prstGeom>
            <a:gradFill rotWithShape="1">
              <a:gsLst>
                <a:gs pos="0">
                  <a:srgbClr val="DDEEFF"/>
                </a:gs>
                <a:gs pos="50000">
                  <a:schemeClr val="bg1"/>
                </a:gs>
                <a:gs pos="100000">
                  <a:srgbClr val="DDEEFF"/>
                </a:gs>
              </a:gsLst>
              <a:lin ang="0" scaled="1"/>
              <a:tileRect/>
            </a:gradFill>
            <a:ln w="9525">
              <a:noFill/>
            </a:ln>
          </p:spPr>
          <p:txBody>
            <a:bodyPr/>
            <a:p>
              <a:pPr marL="342900" indent="-342900" algn="l">
                <a:spcBef>
                  <a:spcPct val="20000"/>
                </a:spcBef>
                <a:buClr>
                  <a:schemeClr val="bg1"/>
                </a:buClr>
              </a:pPr>
              <a:r>
                <a:rPr lang="zh-CN" altLang="en-US" sz="2600" b="1">
                  <a:latin typeface="Times New Roman" panose="02020603050405020304" pitchFamily="18" charset="0"/>
                  <a:ea typeface="宋体" panose="02010600030101010101" pitchFamily="2" charset="-122"/>
                </a:rPr>
                <a:t>      </a:t>
              </a:r>
              <a:r>
                <a:rPr lang="en-US" altLang="zh-CN" sz="2600" b="1">
                  <a:latin typeface="Times New Roman" panose="02020603050405020304" pitchFamily="18" charset="0"/>
                  <a:ea typeface="宋体" panose="02010600030101010101" pitchFamily="2" charset="-122"/>
                </a:rPr>
                <a:t>8   3   4   2   1</a:t>
              </a:r>
              <a:endParaRPr lang="en-US" altLang="zh-CN" sz="2600" b="1" baseline="-25000">
                <a:latin typeface="Times New Roman" panose="02020603050405020304" pitchFamily="18" charset="0"/>
                <a:ea typeface="宋体" panose="02010600030101010101" pitchFamily="2" charset="-122"/>
              </a:endParaRPr>
            </a:p>
            <a:p>
              <a:pPr marL="342900" indent="-342900" algn="l">
                <a:spcBef>
                  <a:spcPct val="20000"/>
                </a:spcBef>
                <a:buClr>
                  <a:schemeClr val="bg1"/>
                </a:buClr>
              </a:pPr>
              <a:r>
                <a:rPr lang="en-US" altLang="zh-CN" sz="2600" b="1">
                  <a:latin typeface="Times New Roman" panose="02020603050405020304" pitchFamily="18" charset="0"/>
                  <a:ea typeface="宋体" panose="02010600030101010101" pitchFamily="2" charset="-122"/>
                </a:rPr>
                <a:t>       3   6   9   7   3</a:t>
              </a:r>
              <a:endParaRPr lang="en-US" altLang="zh-CN" sz="2600" b="1" baseline="-25000">
                <a:latin typeface="Times New Roman" panose="02020603050405020304" pitchFamily="18" charset="0"/>
                <a:ea typeface="宋体" panose="02010600030101010101" pitchFamily="2" charset="-122"/>
              </a:endParaRPr>
            </a:p>
            <a:p>
              <a:pPr marL="342900" indent="-342900" algn="l">
                <a:spcBef>
                  <a:spcPct val="20000"/>
                </a:spcBef>
                <a:buClr>
                  <a:schemeClr val="bg1"/>
                </a:buClr>
              </a:pPr>
              <a:r>
                <a:rPr lang="en-US" altLang="zh-CN" sz="2600" b="1">
                  <a:latin typeface="Times New Roman" panose="02020603050405020304" pitchFamily="18" charset="0"/>
                  <a:ea typeface="宋体" panose="02010600030101010101" pitchFamily="2" charset="-122"/>
                </a:rPr>
                <a:t>       4   9   5   2   4 </a:t>
              </a:r>
              <a:endParaRPr lang="en-US" altLang="zh-CN" sz="2600" b="1">
                <a:latin typeface="Times New Roman" panose="02020603050405020304" pitchFamily="18" charset="0"/>
                <a:ea typeface="宋体" panose="02010600030101010101" pitchFamily="2" charset="-122"/>
              </a:endParaRPr>
            </a:p>
            <a:p>
              <a:pPr marL="342900" indent="-342900" algn="l">
                <a:spcBef>
                  <a:spcPct val="20000"/>
                </a:spcBef>
                <a:buClr>
                  <a:schemeClr val="bg1"/>
                </a:buClr>
              </a:pPr>
              <a:r>
                <a:rPr lang="en-US" altLang="zh-CN" sz="2600" b="1">
                  <a:latin typeface="Times New Roman" panose="02020603050405020304" pitchFamily="18" charset="0"/>
                  <a:ea typeface="宋体" panose="02010600030101010101" pitchFamily="2" charset="-122"/>
                </a:rPr>
                <a:t>       2   7   2   7   6</a:t>
              </a:r>
              <a:endParaRPr lang="en-US" altLang="zh-CN" sz="2600" b="1" baseline="-25000">
                <a:latin typeface="Times New Roman" panose="02020603050405020304" pitchFamily="18" charset="0"/>
                <a:ea typeface="宋体" panose="02010600030101010101" pitchFamily="2" charset="-122"/>
              </a:endParaRPr>
            </a:p>
            <a:p>
              <a:pPr marL="342900" indent="-342900" algn="l">
                <a:spcBef>
                  <a:spcPct val="20000"/>
                </a:spcBef>
                <a:buClr>
                  <a:schemeClr val="bg1"/>
                </a:buClr>
              </a:pPr>
              <a:r>
                <a:rPr lang="en-US" altLang="zh-CN" sz="2600" b="1">
                  <a:latin typeface="Times New Roman" panose="02020603050405020304" pitchFamily="18" charset="0"/>
                  <a:ea typeface="宋体" panose="02010600030101010101" pitchFamily="2" charset="-122"/>
                </a:rPr>
                <a:t>       1   3   4   6   0</a:t>
              </a:r>
              <a:endParaRPr lang="en-US" altLang="zh-CN" sz="2600" b="1" baseline="-18000">
                <a:latin typeface="Times New Roman" panose="02020603050405020304" pitchFamily="18" charset="0"/>
                <a:ea typeface="宋体" panose="02010600030101010101" pitchFamily="2" charset="-122"/>
              </a:endParaRPr>
            </a:p>
          </p:txBody>
        </p:sp>
        <p:sp>
          <p:nvSpPr>
            <p:cNvPr id="545799" name="左中括号 545798"/>
            <p:cNvSpPr/>
            <p:nvPr/>
          </p:nvSpPr>
          <p:spPr>
            <a:xfrm>
              <a:off x="301" y="338"/>
              <a:ext cx="81" cy="1342"/>
            </a:xfrm>
            <a:prstGeom prst="leftBracket">
              <a:avLst>
                <a:gd name="adj" fmla="val 138065"/>
              </a:avLst>
            </a:prstGeom>
            <a:noFill/>
            <a:ln w="9525" cap="flat" cmpd="sng">
              <a:solidFill>
                <a:schemeClr val="tx1"/>
              </a:solidFill>
              <a:prstDash val="solid"/>
              <a:miter/>
              <a:headEnd type="none" w="med" len="med"/>
              <a:tailEnd type="none" w="med" len="med"/>
            </a:ln>
          </p:spPr>
          <p:txBody>
            <a:bodyPr/>
            <a:p>
              <a:endParaRPr lang="zh-CN" altLang="en-US"/>
            </a:p>
          </p:txBody>
        </p:sp>
        <p:sp>
          <p:nvSpPr>
            <p:cNvPr id="545800" name="右中括号 545799"/>
            <p:cNvSpPr/>
            <p:nvPr/>
          </p:nvSpPr>
          <p:spPr>
            <a:xfrm>
              <a:off x="1968" y="346"/>
              <a:ext cx="87" cy="1308"/>
            </a:xfrm>
            <a:prstGeom prst="rightBracket">
              <a:avLst>
                <a:gd name="adj" fmla="val 125287"/>
              </a:avLst>
            </a:prstGeom>
            <a:noFill/>
            <a:ln w="9525" cap="flat" cmpd="sng">
              <a:solidFill>
                <a:schemeClr val="tx1"/>
              </a:solidFill>
              <a:prstDash val="solid"/>
              <a:miter/>
              <a:headEnd type="none" w="med" len="med"/>
              <a:tailEnd type="none" w="med" len="med"/>
            </a:ln>
          </p:spPr>
          <p:txBody>
            <a:bodyPr/>
            <a:p>
              <a:endParaRPr lang="zh-CN" altLang="en-US"/>
            </a:p>
          </p:txBody>
        </p:sp>
      </p:grpSp>
      <p:sp>
        <p:nvSpPr>
          <p:cNvPr id="545801" name="矩形 545800"/>
          <p:cNvSpPr/>
          <p:nvPr/>
        </p:nvSpPr>
        <p:spPr>
          <a:xfrm>
            <a:off x="5647055" y="2745423"/>
            <a:ext cx="4608513" cy="2700337"/>
          </a:xfrm>
          <a:prstGeom prst="rect">
            <a:avLst/>
          </a:prstGeom>
          <a:gradFill rotWithShape="1">
            <a:gsLst>
              <a:gs pos="0">
                <a:srgbClr val="E7FFE7"/>
              </a:gs>
              <a:gs pos="50000">
                <a:schemeClr val="bg1"/>
              </a:gs>
              <a:gs pos="100000">
                <a:srgbClr val="E7FFE7"/>
              </a:gs>
            </a:gsLst>
            <a:lin ang="0" scaled="1"/>
            <a:tileRect/>
          </a:gradFill>
          <a:ln w="9525">
            <a:noFill/>
          </a:ln>
        </p:spPr>
        <p:txBody>
          <a:bodyPr/>
          <a:p>
            <a:pPr marL="342900" indent="-342900" algn="l">
              <a:spcBef>
                <a:spcPct val="20000"/>
              </a:spcBef>
              <a:buClr>
                <a:schemeClr val="bg1"/>
              </a:buClr>
            </a:pPr>
            <a:r>
              <a:rPr lang="en-US" altLang="zh-CN" sz="2600" b="1">
                <a:latin typeface="Times New Roman" panose="02020603050405020304" pitchFamily="18" charset="0"/>
                <a:ea typeface="宋体" panose="02010600030101010101" pitchFamily="2" charset="-122"/>
              </a:rPr>
              <a:t>a</a:t>
            </a:r>
            <a:r>
              <a:rPr lang="en-US" altLang="zh-CN" sz="2600" b="1" baseline="-25000">
                <a:solidFill>
                  <a:srgbClr val="FF3300"/>
                </a:solidFill>
                <a:latin typeface="Times New Roman" panose="02020603050405020304" pitchFamily="18" charset="0"/>
                <a:ea typeface="宋体" panose="02010600030101010101" pitchFamily="2" charset="-122"/>
              </a:rPr>
              <a:t>0</a:t>
            </a:r>
            <a:r>
              <a:rPr lang="en-US" altLang="zh-CN" sz="2600" b="1" baseline="-25000">
                <a:latin typeface="Times New Roman" panose="02020603050405020304" pitchFamily="18" charset="0"/>
                <a:ea typeface="宋体" panose="02010600030101010101" pitchFamily="2" charset="-122"/>
              </a:rPr>
              <a:t>0                                                           </a:t>
            </a:r>
            <a:endParaRPr lang="en-US" altLang="zh-CN" sz="2600" b="1" baseline="-25000">
              <a:latin typeface="Times New Roman" panose="02020603050405020304" pitchFamily="18" charset="0"/>
              <a:ea typeface="宋体" panose="02010600030101010101" pitchFamily="2" charset="-122"/>
            </a:endParaRPr>
          </a:p>
          <a:p>
            <a:pPr marL="342900" indent="-342900" algn="l">
              <a:spcBef>
                <a:spcPct val="20000"/>
              </a:spcBef>
              <a:buClr>
                <a:schemeClr val="bg1"/>
              </a:buClr>
            </a:pPr>
            <a:r>
              <a:rPr lang="en-US" altLang="zh-CN" sz="2600" b="1">
                <a:latin typeface="Times New Roman" panose="02020603050405020304" pitchFamily="18" charset="0"/>
                <a:ea typeface="宋体" panose="02010600030101010101" pitchFamily="2" charset="-122"/>
              </a:rPr>
              <a:t>a</a:t>
            </a:r>
            <a:r>
              <a:rPr lang="en-US" altLang="zh-CN" sz="2600" b="1" baseline="-25000">
                <a:solidFill>
                  <a:srgbClr val="FF3300"/>
                </a:solidFill>
                <a:latin typeface="Times New Roman" panose="02020603050405020304" pitchFamily="18" charset="0"/>
                <a:ea typeface="宋体" panose="02010600030101010101" pitchFamily="2" charset="-122"/>
              </a:rPr>
              <a:t>1</a:t>
            </a:r>
            <a:r>
              <a:rPr lang="en-US" altLang="zh-CN" sz="2600" b="1" baseline="-25000">
                <a:latin typeface="Times New Roman" panose="02020603050405020304" pitchFamily="18" charset="0"/>
                <a:ea typeface="宋体" panose="02010600030101010101" pitchFamily="2" charset="-122"/>
              </a:rPr>
              <a:t>0 </a:t>
            </a:r>
            <a:r>
              <a:rPr lang="en-US" altLang="zh-CN" sz="2600" b="1">
                <a:latin typeface="Times New Roman" panose="02020603050405020304" pitchFamily="18" charset="0"/>
                <a:ea typeface="宋体" panose="02010600030101010101" pitchFamily="2" charset="-122"/>
              </a:rPr>
              <a:t>    a</a:t>
            </a:r>
            <a:r>
              <a:rPr lang="en-US" altLang="zh-CN" sz="2600" b="1" baseline="-25000">
                <a:solidFill>
                  <a:srgbClr val="FF3300"/>
                </a:solidFill>
                <a:latin typeface="Times New Roman" panose="02020603050405020304" pitchFamily="18" charset="0"/>
                <a:ea typeface="宋体" panose="02010600030101010101" pitchFamily="2" charset="-122"/>
              </a:rPr>
              <a:t>1</a:t>
            </a:r>
            <a:r>
              <a:rPr lang="en-US" altLang="zh-CN" sz="2600" b="1" baseline="-25000">
                <a:latin typeface="Times New Roman" panose="02020603050405020304" pitchFamily="18" charset="0"/>
                <a:ea typeface="宋体" panose="02010600030101010101" pitchFamily="2" charset="-122"/>
              </a:rPr>
              <a:t>1</a:t>
            </a:r>
            <a:endParaRPr lang="en-US" altLang="zh-CN" sz="2600" b="1" baseline="-25000">
              <a:latin typeface="Times New Roman" panose="02020603050405020304" pitchFamily="18" charset="0"/>
              <a:ea typeface="宋体" panose="02010600030101010101" pitchFamily="2" charset="-122"/>
            </a:endParaRPr>
          </a:p>
          <a:p>
            <a:pPr marL="342900" indent="-342900" algn="l">
              <a:spcBef>
                <a:spcPct val="20000"/>
              </a:spcBef>
              <a:buClr>
                <a:schemeClr val="bg1"/>
              </a:buClr>
            </a:pPr>
            <a:r>
              <a:rPr lang="en-US" altLang="zh-CN" sz="2600" b="1">
                <a:latin typeface="Times New Roman" panose="02020603050405020304" pitchFamily="18" charset="0"/>
                <a:ea typeface="宋体" panose="02010600030101010101" pitchFamily="2" charset="-122"/>
              </a:rPr>
              <a:t>a</a:t>
            </a:r>
            <a:r>
              <a:rPr lang="en-US" altLang="zh-CN" sz="2600" b="1" baseline="-25000">
                <a:solidFill>
                  <a:srgbClr val="FF3300"/>
                </a:solidFill>
                <a:latin typeface="Times New Roman" panose="02020603050405020304" pitchFamily="18" charset="0"/>
                <a:ea typeface="宋体" panose="02010600030101010101" pitchFamily="2" charset="-122"/>
              </a:rPr>
              <a:t>2</a:t>
            </a:r>
            <a:r>
              <a:rPr lang="en-US" altLang="zh-CN" sz="2600" b="1" baseline="-25000">
                <a:latin typeface="Times New Roman" panose="02020603050405020304" pitchFamily="18" charset="0"/>
                <a:ea typeface="宋体" panose="02010600030101010101" pitchFamily="2" charset="-122"/>
              </a:rPr>
              <a:t>0</a:t>
            </a:r>
            <a:r>
              <a:rPr lang="en-US" altLang="zh-CN" sz="2600" b="1">
                <a:latin typeface="Times New Roman" panose="02020603050405020304" pitchFamily="18" charset="0"/>
                <a:ea typeface="宋体" panose="02010600030101010101" pitchFamily="2" charset="-122"/>
              </a:rPr>
              <a:t>     a</a:t>
            </a:r>
            <a:r>
              <a:rPr lang="en-US" altLang="zh-CN" sz="2600" b="1" baseline="-25000">
                <a:solidFill>
                  <a:srgbClr val="FF3300"/>
                </a:solidFill>
                <a:latin typeface="Times New Roman" panose="02020603050405020304" pitchFamily="18" charset="0"/>
                <a:ea typeface="宋体" panose="02010600030101010101" pitchFamily="2" charset="-122"/>
              </a:rPr>
              <a:t>2</a:t>
            </a:r>
            <a:r>
              <a:rPr lang="en-US" altLang="zh-CN" sz="2600" b="1" baseline="-25000">
                <a:latin typeface="Times New Roman" panose="02020603050405020304" pitchFamily="18" charset="0"/>
                <a:ea typeface="宋体" panose="02010600030101010101" pitchFamily="2" charset="-122"/>
              </a:rPr>
              <a:t>1</a:t>
            </a:r>
            <a:r>
              <a:rPr lang="en-US" altLang="zh-CN" sz="2600" b="1">
                <a:latin typeface="Times New Roman" panose="02020603050405020304" pitchFamily="18" charset="0"/>
                <a:ea typeface="宋体" panose="02010600030101010101" pitchFamily="2" charset="-122"/>
              </a:rPr>
              <a:t>     a</a:t>
            </a:r>
            <a:r>
              <a:rPr lang="en-US" altLang="zh-CN" sz="2600" b="1" baseline="-25000">
                <a:solidFill>
                  <a:srgbClr val="FF3300"/>
                </a:solidFill>
                <a:latin typeface="Times New Roman" panose="02020603050405020304" pitchFamily="18" charset="0"/>
                <a:ea typeface="宋体" panose="02010600030101010101" pitchFamily="2" charset="-122"/>
              </a:rPr>
              <a:t>2</a:t>
            </a:r>
            <a:r>
              <a:rPr lang="en-US" altLang="zh-CN" sz="2600" b="1" baseline="-25000">
                <a:latin typeface="Times New Roman" panose="02020603050405020304" pitchFamily="18" charset="0"/>
                <a:ea typeface="宋体" panose="02010600030101010101" pitchFamily="2" charset="-122"/>
              </a:rPr>
              <a:t>2</a:t>
            </a:r>
            <a:endParaRPr lang="en-US" altLang="zh-CN" sz="2600" b="1" baseline="-25000">
              <a:latin typeface="Times New Roman" panose="02020603050405020304" pitchFamily="18" charset="0"/>
              <a:ea typeface="宋体" panose="02010600030101010101" pitchFamily="2" charset="-122"/>
            </a:endParaRPr>
          </a:p>
          <a:p>
            <a:pPr marL="342900" indent="-342900" algn="l">
              <a:spcBef>
                <a:spcPct val="20000"/>
              </a:spcBef>
              <a:buClr>
                <a:schemeClr val="bg1"/>
              </a:buClr>
            </a:pPr>
            <a:r>
              <a:rPr lang="en-US" altLang="zh-CN" sz="2600" b="1">
                <a:latin typeface="Times New Roman" panose="02020603050405020304" pitchFamily="18" charset="0"/>
                <a:ea typeface="宋体" panose="02010600030101010101" pitchFamily="2" charset="-122"/>
              </a:rPr>
              <a:t>………..     </a:t>
            </a:r>
            <a:r>
              <a:rPr lang="en-US" altLang="zh-CN" sz="2600" b="1" err="1">
                <a:latin typeface="Times New Roman" panose="02020603050405020304" pitchFamily="18" charset="0"/>
                <a:ea typeface="宋体" panose="02010600030101010101" pitchFamily="2" charset="-122"/>
              </a:rPr>
              <a:t>a</a:t>
            </a:r>
            <a:r>
              <a:rPr lang="en-US" altLang="zh-CN" sz="2600" b="1" baseline="-25000" err="1">
                <a:latin typeface="Times New Roman" panose="02020603050405020304" pitchFamily="18" charset="0"/>
                <a:ea typeface="宋体" panose="02010600030101010101" pitchFamily="2" charset="-122"/>
              </a:rPr>
              <a:t>ij</a:t>
            </a:r>
            <a:r>
              <a:rPr lang="en-US" altLang="zh-CN" sz="2600" b="1" baseline="-25000">
                <a:latin typeface="Times New Roman" panose="02020603050405020304" pitchFamily="18" charset="0"/>
                <a:ea typeface="宋体" panose="02010600030101010101" pitchFamily="2" charset="-122"/>
              </a:rPr>
              <a:t> </a:t>
            </a:r>
            <a:r>
              <a:rPr lang="en-US" altLang="zh-CN" sz="2600" b="1">
                <a:latin typeface="Times New Roman" panose="02020603050405020304" pitchFamily="18" charset="0"/>
                <a:ea typeface="宋体" panose="02010600030101010101" pitchFamily="2" charset="-122"/>
              </a:rPr>
              <a:t>… </a:t>
            </a:r>
            <a:r>
              <a:rPr lang="en-US" altLang="zh-CN" sz="2600" b="1" err="1">
                <a:latin typeface="Times New Roman" panose="02020603050405020304" pitchFamily="18" charset="0"/>
                <a:ea typeface="宋体" panose="02010600030101010101" pitchFamily="2" charset="-122"/>
              </a:rPr>
              <a:t>a</a:t>
            </a:r>
            <a:r>
              <a:rPr lang="en-US" altLang="zh-CN" sz="2600" b="1" baseline="-25000" err="1">
                <a:latin typeface="Times New Roman" panose="02020603050405020304" pitchFamily="18" charset="0"/>
                <a:ea typeface="宋体" panose="02010600030101010101" pitchFamily="2" charset="-122"/>
              </a:rPr>
              <a:t>ii</a:t>
            </a:r>
            <a:endParaRPr lang="en-US" altLang="zh-CN" sz="2600" b="1" baseline="-25000">
              <a:latin typeface="Times New Roman" panose="02020603050405020304" pitchFamily="18" charset="0"/>
              <a:ea typeface="宋体" panose="02010600030101010101" pitchFamily="2" charset="-122"/>
            </a:endParaRPr>
          </a:p>
          <a:p>
            <a:pPr marL="342900" indent="-342900" algn="l">
              <a:spcBef>
                <a:spcPct val="20000"/>
              </a:spcBef>
              <a:buClr>
                <a:schemeClr val="bg1"/>
              </a:buClr>
            </a:pPr>
            <a:r>
              <a:rPr lang="en-US" altLang="zh-CN" sz="2600" b="1">
                <a:latin typeface="Times New Roman" panose="02020603050405020304" pitchFamily="18" charset="0"/>
                <a:ea typeface="宋体" panose="02010600030101010101" pitchFamily="2" charset="-122"/>
              </a:rPr>
              <a:t>a </a:t>
            </a:r>
            <a:r>
              <a:rPr lang="en-US" altLang="zh-CN" sz="2600" b="1" baseline="-18000">
                <a:solidFill>
                  <a:srgbClr val="FF3300"/>
                </a:solidFill>
                <a:latin typeface="Times New Roman" panose="02020603050405020304" pitchFamily="18" charset="0"/>
                <a:ea typeface="宋体" panose="02010600030101010101" pitchFamily="2" charset="-122"/>
              </a:rPr>
              <a:t>n-1</a:t>
            </a:r>
            <a:r>
              <a:rPr lang="en-US" altLang="zh-CN" sz="2600" b="1" baseline="-18000">
                <a:latin typeface="Times New Roman" panose="02020603050405020304" pitchFamily="18" charset="0"/>
                <a:ea typeface="宋体" panose="02010600030101010101" pitchFamily="2" charset="-122"/>
              </a:rPr>
              <a:t>,0</a:t>
            </a:r>
            <a:r>
              <a:rPr lang="en-US" altLang="zh-CN" sz="2600" b="1">
                <a:latin typeface="Times New Roman" panose="02020603050405020304" pitchFamily="18" charset="0"/>
                <a:ea typeface="宋体" panose="02010600030101010101" pitchFamily="2" charset="-122"/>
              </a:rPr>
              <a:t>  a</a:t>
            </a:r>
            <a:r>
              <a:rPr lang="en-US" altLang="zh-CN" sz="2600" b="1" baseline="-18000">
                <a:latin typeface="Times New Roman" panose="02020603050405020304" pitchFamily="18" charset="0"/>
                <a:ea typeface="宋体" panose="02010600030101010101" pitchFamily="2" charset="-122"/>
              </a:rPr>
              <a:t>n-1,1 </a:t>
            </a:r>
            <a:r>
              <a:rPr lang="en-US" altLang="zh-CN" sz="2600" b="1">
                <a:latin typeface="Times New Roman" panose="02020603050405020304" pitchFamily="18" charset="0"/>
                <a:ea typeface="宋体" panose="02010600030101010101" pitchFamily="2" charset="-122"/>
              </a:rPr>
              <a:t> a</a:t>
            </a:r>
            <a:r>
              <a:rPr lang="en-US" altLang="zh-CN" sz="2600" b="1" baseline="-18000">
                <a:solidFill>
                  <a:srgbClr val="FF3300"/>
                </a:solidFill>
                <a:latin typeface="Times New Roman" panose="02020603050405020304" pitchFamily="18" charset="0"/>
                <a:ea typeface="宋体" panose="02010600030101010101" pitchFamily="2" charset="-122"/>
              </a:rPr>
              <a:t>n-1</a:t>
            </a:r>
            <a:r>
              <a:rPr lang="en-US" altLang="zh-CN" sz="2600" b="1" baseline="-18000">
                <a:latin typeface="Times New Roman" panose="02020603050405020304" pitchFamily="18" charset="0"/>
                <a:ea typeface="宋体" panose="02010600030101010101" pitchFamily="2" charset="-122"/>
              </a:rPr>
              <a:t>,2</a:t>
            </a:r>
            <a:r>
              <a:rPr lang="en-US" altLang="zh-CN" sz="2600" b="1">
                <a:latin typeface="Times New Roman" panose="02020603050405020304" pitchFamily="18" charset="0"/>
                <a:ea typeface="宋体" panose="02010600030101010101" pitchFamily="2" charset="-122"/>
              </a:rPr>
              <a:t> …….a</a:t>
            </a:r>
            <a:r>
              <a:rPr lang="en-US" altLang="zh-CN" sz="2600" b="1" baseline="-18000">
                <a:solidFill>
                  <a:srgbClr val="FF3300"/>
                </a:solidFill>
                <a:latin typeface="Times New Roman" panose="02020603050405020304" pitchFamily="18" charset="0"/>
                <a:ea typeface="宋体" panose="02010600030101010101" pitchFamily="2" charset="-122"/>
              </a:rPr>
              <a:t>n-1</a:t>
            </a:r>
            <a:r>
              <a:rPr lang="en-US" altLang="zh-CN" sz="2600" b="1" baseline="-18000">
                <a:latin typeface="Times New Roman" panose="02020603050405020304" pitchFamily="18" charset="0"/>
                <a:ea typeface="宋体" panose="02010600030101010101" pitchFamily="2" charset="-122"/>
              </a:rPr>
              <a:t>,n-1</a:t>
            </a:r>
            <a:endParaRPr lang="en-US" altLang="zh-CN" sz="2600" b="1" baseline="-1800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30"/>
                                  </p:iterate>
                                  <p:childTnLst>
                                    <p:set>
                                      <p:cBhvr>
                                        <p:cTn id="6" dur="1" fill="hold">
                                          <p:stCondLst>
                                            <p:cond delay="0"/>
                                          </p:stCondLst>
                                        </p:cTn>
                                        <p:tgtEl>
                                          <p:spTgt spid="5457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10" fill="hold" nodeType="clickEffect">
                                  <p:stCondLst>
                                    <p:cond delay="0"/>
                                  </p:stCondLst>
                                  <p:childTnLst>
                                    <p:set>
                                      <p:cBhvr>
                                        <p:cTn id="10" dur="1" fill="hold">
                                          <p:stCondLst>
                                            <p:cond delay="0"/>
                                          </p:stCondLst>
                                        </p:cTn>
                                        <p:tgtEl>
                                          <p:spTgt spid="545797"/>
                                        </p:tgtEl>
                                        <p:attrNameLst>
                                          <p:attrName>style.visibility</p:attrName>
                                        </p:attrNameLst>
                                      </p:cBhvr>
                                      <p:to>
                                        <p:strVal val="visible"/>
                                      </p:to>
                                    </p:set>
                                    <p:anim calcmode="lin" valueType="num">
                                      <p:cBhvr>
                                        <p:cTn id="11" dur="500" fill="hold"/>
                                        <p:tgtEl>
                                          <p:spTgt spid="545797"/>
                                        </p:tgtEl>
                                        <p:attrNameLst>
                                          <p:attrName>ppt_w</p:attrName>
                                        </p:attrNameLst>
                                      </p:cBhvr>
                                      <p:tavLst>
                                        <p:tav tm="0">
                                          <p:val>
                                            <p:fltVal val="0.000000"/>
                                          </p:val>
                                        </p:tav>
                                        <p:tav tm="100000">
                                          <p:val>
                                            <p:strVal val="#ppt_w"/>
                                          </p:val>
                                        </p:tav>
                                      </p:tavLst>
                                    </p:anim>
                                    <p:anim calcmode="lin" valueType="num">
                                      <p:cBhvr>
                                        <p:cTn id="12" dur="500" fill="hold"/>
                                        <p:tgtEl>
                                          <p:spTgt spid="545797"/>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45801"/>
                                        </p:tgtEl>
                                        <p:attrNameLst>
                                          <p:attrName>style.visibility</p:attrName>
                                        </p:attrNameLst>
                                      </p:cBhvr>
                                      <p:to>
                                        <p:strVal val="visible"/>
                                      </p:to>
                                    </p:set>
                                    <p:animEffect transition="in" filter="barn(inVertical)">
                                      <p:cBhvr>
                                        <p:cTn id="17" dur="500"/>
                                        <p:tgtEl>
                                          <p:spTgt spid="54580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Par">
                                  <p:stCondLst>
                                    <p:cond delay="0"/>
                                  </p:stCondLst>
                                  <p:iterate type="lt">
                                    <p:tmAbs val="30"/>
                                  </p:iterate>
                                  <p:childTnLst>
                                    <p:set>
                                      <p:cBhvr>
                                        <p:cTn id="21" dur="1" fill="hold">
                                          <p:stCondLst>
                                            <p:cond delay="0"/>
                                          </p:stCondLst>
                                        </p:cTn>
                                        <p:tgtEl>
                                          <p:spTgt spid="5457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4" grpId="0" animBg="1"/>
      <p:bldP spid="545795" grpId="0"/>
      <p:bldP spid="545801"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7842" name="文本框 547841"/>
          <p:cNvSpPr txBox="1"/>
          <p:nvPr/>
        </p:nvSpPr>
        <p:spPr>
          <a:xfrm>
            <a:off x="1364615" y="1709420"/>
            <a:ext cx="9596755" cy="1383665"/>
          </a:xfrm>
          <a:prstGeom prst="rect">
            <a:avLst/>
          </a:prstGeom>
          <a:noFill/>
          <a:ln w="9525">
            <a:noFill/>
          </a:ln>
        </p:spPr>
        <p:txBody>
          <a:bodyPr wrap="square">
            <a:spAutoFit/>
          </a:bodyPr>
          <a:p>
            <a:pPr algn="l">
              <a:lnSpc>
                <a:spcPct val="150000"/>
              </a:lnSpc>
              <a:buClr>
                <a:schemeClr val="bg1"/>
              </a:buClr>
            </a:pPr>
            <a:r>
              <a:rPr lang="zh-CN" altLang="en-US" sz="2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从上到下、从左到右将这些元素存放在一个向量</a:t>
            </a:r>
            <a:endParaRPr lang="zh-CN" altLang="en-US" sz="2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gn="l">
              <a:lnSpc>
                <a:spcPct val="150000"/>
              </a:lnSpc>
              <a:buClr>
                <a:schemeClr val="bg1"/>
              </a:buClr>
            </a:pPr>
            <a:r>
              <a:rPr lang="zh-CN" altLang="en-US" sz="2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a:solidFill>
                  <a:srgbClr val="0000FF"/>
                </a:solidFill>
                <a:latin typeface="Times New Roman" panose="02020603050405020304" pitchFamily="18" charset="0"/>
                <a:ea typeface="宋体" panose="02010600030101010101" pitchFamily="2" charset="-122"/>
                <a:cs typeface="Times New Roman" panose="02020603050405020304" pitchFamily="18" charset="0"/>
              </a:rPr>
              <a:t>sa[ 0.. n(n+1)/2-1 ]</a:t>
            </a:r>
            <a:r>
              <a:rPr lang="en-US" altLang="zh-CN" sz="2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中。</a:t>
            </a:r>
            <a:endParaRPr lang="zh-CN" altLang="en-US" sz="2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47843" name="文本框 547842"/>
          <p:cNvSpPr txBox="1"/>
          <p:nvPr/>
        </p:nvSpPr>
        <p:spPr>
          <a:xfrm>
            <a:off x="1758633" y="4650423"/>
            <a:ext cx="8208962" cy="1043940"/>
          </a:xfrm>
          <a:prstGeom prst="rect">
            <a:avLst/>
          </a:prstGeom>
          <a:noFill/>
          <a:ln w="9525">
            <a:noFill/>
          </a:ln>
        </p:spPr>
        <p:txBody>
          <a:bodyPr>
            <a:spAutoFit/>
          </a:bodyPr>
          <a:p>
            <a:pPr algn="l">
              <a:spcAft>
                <a:spcPct val="50000"/>
              </a:spcAft>
              <a:buClr>
                <a:schemeClr val="bg1"/>
              </a:buClr>
            </a:pPr>
            <a:r>
              <a:rPr lang="zh-CN" altLang="en-US"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在下三角形中</a:t>
            </a:r>
            <a:r>
              <a:rPr lang="en-US" altLang="zh-CN" sz="2400" b="1">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 </a:t>
            </a:r>
            <a:r>
              <a:rPr lang="en-US" altLang="zh-CN" sz="2400" b="1" err="1">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i≥j</a:t>
            </a:r>
            <a:r>
              <a:rPr lang="en-US" altLang="zh-CN" sz="2400" b="1">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a:t>
            </a:r>
            <a:r>
              <a:rPr lang="en-US" altLang="zh-CN" sz="2400" b="1" err="1">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a</a:t>
            </a:r>
            <a:r>
              <a:rPr lang="en-US" altLang="zh-CN" sz="2400" b="1" baseline="-18000" err="1">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i</a:t>
            </a:r>
            <a:r>
              <a:rPr lang="en-US" altLang="zh-CN" sz="2400" b="1" baseline="-1800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 j </a:t>
            </a:r>
            <a:r>
              <a:rPr lang="zh-CN" altLang="en-US"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在顺序存储的向量中位置：  </a:t>
            </a:r>
            <a:endParaRPr lang="zh-CN" altLang="en-US"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endParaRPr>
          </a:p>
          <a:p>
            <a:pPr algn="l">
              <a:spcAft>
                <a:spcPct val="50000"/>
              </a:spcAft>
              <a:buClr>
                <a:schemeClr val="bg1"/>
              </a:buClr>
            </a:pP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    </a:t>
            </a:r>
            <a:r>
              <a:rPr lang="zh-CN" altLang="en-US" sz="2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 </a:t>
            </a: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k=i*(i+1)/2+j    0≤k&lt;n(n+1)/2 </a:t>
            </a:r>
            <a:endParaRPr lang="en-US" altLang="zh-CN" sz="24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7844" name="文本框 547843"/>
          <p:cNvSpPr txBox="1"/>
          <p:nvPr/>
        </p:nvSpPr>
        <p:spPr>
          <a:xfrm>
            <a:off x="1758950" y="5676265"/>
            <a:ext cx="7775575" cy="1043940"/>
          </a:xfrm>
          <a:prstGeom prst="rect">
            <a:avLst/>
          </a:prstGeom>
          <a:noFill/>
          <a:ln w="9525">
            <a:noFill/>
          </a:ln>
        </p:spPr>
        <p:txBody>
          <a:bodyPr>
            <a:spAutoFit/>
          </a:bodyPr>
          <a:p>
            <a:pPr algn="l">
              <a:spcAft>
                <a:spcPct val="50000"/>
              </a:spcAft>
              <a:buClr>
                <a:schemeClr val="bg1"/>
              </a:buClr>
            </a:pPr>
            <a:r>
              <a:rPr lang="zh-CN" altLang="en-US"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在上三角中</a:t>
            </a:r>
            <a:r>
              <a:rPr lang="en-US" altLang="zh-CN" sz="2400" b="1">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(i &lt; j)</a:t>
            </a:r>
            <a:r>
              <a:rPr lang="zh-CN" altLang="en-US"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a:t>
            </a:r>
            <a:r>
              <a:rPr lang="en-US" altLang="zh-CN" sz="2400" b="1" err="1">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a</a:t>
            </a:r>
            <a:r>
              <a:rPr lang="en-US" altLang="zh-CN" sz="2400" b="1" baseline="-18000" err="1">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i</a:t>
            </a:r>
            <a:r>
              <a:rPr lang="en-US" altLang="zh-CN" sz="2400" b="1" baseline="-1800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 j  </a:t>
            </a:r>
            <a:r>
              <a:rPr lang="zh-CN" altLang="en-US"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在顺序存储的向量中位置：      </a:t>
            </a:r>
            <a:endParaRPr lang="zh-CN" altLang="en-US" sz="24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endParaRPr>
          </a:p>
          <a:p>
            <a:pPr algn="l">
              <a:spcAft>
                <a:spcPct val="50000"/>
              </a:spcAft>
              <a:buClr>
                <a:schemeClr val="bg1"/>
              </a:buClr>
            </a:pPr>
            <a:r>
              <a:rPr lang="en-US" altLang="zh-CN" sz="2400" b="1">
                <a:latin typeface="华文楷体" panose="02010600040101010101" pitchFamily="2" charset="-122"/>
                <a:ea typeface="华文楷体" panose="02010600040101010101" pitchFamily="2" charset="-122"/>
                <a:cs typeface="华文楷体" panose="02010600040101010101" pitchFamily="2" charset="-122"/>
              </a:rPr>
              <a:t>   </a:t>
            </a:r>
            <a:r>
              <a:rPr lang="en-US" altLang="zh-CN" sz="2400" b="1">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   </a:t>
            </a:r>
            <a:r>
              <a:rPr lang="en-US" altLang="zh-CN" sz="24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k=j*(j+1)/2+i          0≤ k&lt;n(n+1)/2</a:t>
            </a:r>
            <a:endParaRPr lang="en-US" altLang="zh-CN" sz="24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547849" name="组合 547848"/>
          <p:cNvGrpSpPr/>
          <p:nvPr/>
        </p:nvGrpSpPr>
        <p:grpSpPr>
          <a:xfrm>
            <a:off x="2118995" y="3354706"/>
            <a:ext cx="7523163" cy="903288"/>
            <a:chOff x="448" y="1034"/>
            <a:chExt cx="4739" cy="569"/>
          </a:xfrm>
        </p:grpSpPr>
        <p:sp>
          <p:nvSpPr>
            <p:cNvPr id="547850" name="文本框 547849"/>
            <p:cNvSpPr txBox="1"/>
            <p:nvPr/>
          </p:nvSpPr>
          <p:spPr>
            <a:xfrm>
              <a:off x="450" y="1034"/>
              <a:ext cx="4737" cy="569"/>
            </a:xfrm>
            <a:prstGeom prst="rect">
              <a:avLst/>
            </a:prstGeom>
            <a:gradFill rotWithShape="1">
              <a:gsLst>
                <a:gs pos="0">
                  <a:srgbClr val="DDEEFF"/>
                </a:gs>
                <a:gs pos="50000">
                  <a:schemeClr val="bg1"/>
                </a:gs>
                <a:gs pos="100000">
                  <a:srgbClr val="DDEEFF"/>
                </a:gs>
              </a:gsLst>
              <a:lin ang="5400000" scaled="1"/>
              <a:tileRect/>
            </a:gradFill>
            <a:ln w="28575" cap="flat" cmpd="sng">
              <a:solidFill>
                <a:schemeClr val="tx2"/>
              </a:solidFill>
              <a:prstDash val="solid"/>
              <a:miter/>
              <a:headEnd type="none" w="med" len="med"/>
              <a:tailEnd type="none" w="med" len="med"/>
            </a:ln>
          </p:spPr>
          <p:txBody>
            <a:bodyPr bIns="118800">
              <a:spAutoFit/>
            </a:bodyPr>
            <a:p>
              <a:pPr algn="l">
                <a:buClr>
                  <a:schemeClr val="bg1"/>
                </a:buClr>
              </a:pPr>
              <a:r>
                <a:rPr lang="en-US" altLang="zh-CN" sz="2400" b="1">
                  <a:latin typeface="Times New Roman" panose="02020603050405020304" pitchFamily="18" charset="0"/>
                  <a:ea typeface="宋体" panose="02010600030101010101" pitchFamily="2" charset="-122"/>
                </a:rPr>
                <a:t>k     0     </a:t>
              </a:r>
              <a:r>
                <a:rPr lang="en-US" altLang="zh-CN" sz="2400" b="1">
                  <a:solidFill>
                    <a:srgbClr val="008000"/>
                  </a:solidFill>
                  <a:latin typeface="Times New Roman" panose="02020603050405020304" pitchFamily="18" charset="0"/>
                  <a:ea typeface="宋体" panose="02010600030101010101" pitchFamily="2" charset="-122"/>
                </a:rPr>
                <a:t>1    2</a:t>
              </a:r>
              <a:r>
                <a:rPr lang="en-US" altLang="zh-CN" sz="2400" b="1">
                  <a:latin typeface="Times New Roman" panose="02020603050405020304" pitchFamily="18" charset="0"/>
                  <a:ea typeface="宋体" panose="02010600030101010101" pitchFamily="2" charset="-122"/>
                </a:rPr>
                <a:t>     </a:t>
              </a:r>
              <a:r>
                <a:rPr lang="en-US" altLang="zh-CN" sz="2400" b="1">
                  <a:solidFill>
                    <a:srgbClr val="CC6600"/>
                  </a:solidFill>
                  <a:latin typeface="Times New Roman" panose="02020603050405020304" pitchFamily="18" charset="0"/>
                  <a:ea typeface="宋体" panose="02010600030101010101" pitchFamily="2" charset="-122"/>
                </a:rPr>
                <a:t>3</a:t>
              </a:r>
              <a:r>
                <a:rPr lang="en-US" altLang="zh-CN" sz="2400" b="1">
                  <a:latin typeface="Times New Roman" panose="02020603050405020304" pitchFamily="18" charset="0"/>
                  <a:ea typeface="宋体" panose="02010600030101010101" pitchFamily="2" charset="-122"/>
                </a:rPr>
                <a:t>  ….. …  </a:t>
              </a:r>
              <a:r>
                <a:rPr lang="en-US" altLang="zh-CN" sz="2400" b="1">
                  <a:solidFill>
                    <a:srgbClr val="FF0000"/>
                  </a:solidFill>
                  <a:latin typeface="Times New Roman" panose="02020603050405020304" pitchFamily="18" charset="0"/>
                  <a:ea typeface="宋体" panose="02010600030101010101" pitchFamily="2" charset="-122"/>
                </a:rPr>
                <a:t>k       </a:t>
              </a:r>
              <a:r>
                <a:rPr lang="en-US" altLang="zh-CN" sz="2400" b="1">
                  <a:latin typeface="Times New Roman" panose="02020603050405020304" pitchFamily="18" charset="0"/>
                  <a:ea typeface="宋体" panose="02010600030101010101" pitchFamily="2" charset="-122"/>
                </a:rPr>
                <a:t>……  n(n+1)/2-1</a:t>
              </a:r>
              <a:endParaRPr lang="en-US" altLang="zh-CN" sz="2400" b="1">
                <a:latin typeface="Times New Roman" panose="02020603050405020304" pitchFamily="18" charset="0"/>
                <a:ea typeface="宋体" panose="02010600030101010101" pitchFamily="2" charset="-122"/>
              </a:endParaRPr>
            </a:p>
            <a:p>
              <a:pPr algn="l">
                <a:buClr>
                  <a:schemeClr val="bg1"/>
                </a:buClr>
              </a:pPr>
              <a:r>
                <a:rPr lang="en-US" altLang="zh-CN" sz="2400" b="1" err="1">
                  <a:latin typeface="Times New Roman" panose="02020603050405020304" pitchFamily="18" charset="0"/>
                  <a:ea typeface="宋体" panose="02010600030101010101" pitchFamily="2" charset="-122"/>
                </a:rPr>
                <a:t>a</a:t>
              </a:r>
              <a:r>
                <a:rPr lang="en-US" altLang="zh-CN" sz="2400" b="1" baseline="-25000" err="1">
                  <a:latin typeface="Times New Roman" panose="02020603050405020304" pitchFamily="18" charset="0"/>
                  <a:ea typeface="宋体" panose="02010600030101010101" pitchFamily="2" charset="-122"/>
                </a:rPr>
                <a:t>ij</a:t>
              </a:r>
              <a:r>
                <a:rPr lang="en-US" altLang="zh-CN" sz="2400" b="1">
                  <a:latin typeface="Times New Roman" panose="02020603050405020304" pitchFamily="18" charset="0"/>
                  <a:ea typeface="宋体" panose="02010600030101010101" pitchFamily="2" charset="-122"/>
                </a:rPr>
                <a:t>   a</a:t>
              </a:r>
              <a:r>
                <a:rPr lang="en-US" altLang="zh-CN" sz="2400" b="1" baseline="-25000">
                  <a:latin typeface="Times New Roman" panose="02020603050405020304" pitchFamily="18" charset="0"/>
                  <a:ea typeface="宋体" panose="02010600030101010101" pitchFamily="2" charset="-122"/>
                </a:rPr>
                <a:t>00</a:t>
              </a:r>
              <a:r>
                <a:rPr lang="en-US" altLang="zh-CN" sz="2400" b="1">
                  <a:latin typeface="Times New Roman" panose="02020603050405020304" pitchFamily="18" charset="0"/>
                  <a:ea typeface="宋体" panose="02010600030101010101" pitchFamily="2" charset="-122"/>
                </a:rPr>
                <a:t>  </a:t>
              </a:r>
              <a:r>
                <a:rPr lang="en-US" altLang="zh-CN" sz="2400" b="1">
                  <a:solidFill>
                    <a:srgbClr val="008000"/>
                  </a:solidFill>
                  <a:latin typeface="Times New Roman" panose="02020603050405020304" pitchFamily="18" charset="0"/>
                  <a:ea typeface="宋体" panose="02010600030101010101" pitchFamily="2" charset="-122"/>
                </a:rPr>
                <a:t>a</a:t>
              </a:r>
              <a:r>
                <a:rPr lang="en-US" altLang="zh-CN" sz="2400" b="1" baseline="-25000">
                  <a:solidFill>
                    <a:srgbClr val="008000"/>
                  </a:solidFill>
                  <a:latin typeface="Times New Roman" panose="02020603050405020304" pitchFamily="18" charset="0"/>
                  <a:ea typeface="宋体" panose="02010600030101010101" pitchFamily="2" charset="-122"/>
                </a:rPr>
                <a:t>01</a:t>
              </a:r>
              <a:r>
                <a:rPr lang="en-US" altLang="zh-CN" sz="2400" b="1">
                  <a:solidFill>
                    <a:srgbClr val="008000"/>
                  </a:solidFill>
                  <a:latin typeface="Times New Roman" panose="02020603050405020304" pitchFamily="18" charset="0"/>
                  <a:ea typeface="宋体" panose="02010600030101010101" pitchFamily="2" charset="-122"/>
                </a:rPr>
                <a:t>  a</a:t>
              </a:r>
              <a:r>
                <a:rPr lang="en-US" altLang="zh-CN" sz="2400" b="1" baseline="-25000">
                  <a:solidFill>
                    <a:srgbClr val="008000"/>
                  </a:solidFill>
                  <a:latin typeface="Times New Roman" panose="02020603050405020304" pitchFamily="18" charset="0"/>
                  <a:ea typeface="宋体" panose="02010600030101010101" pitchFamily="2" charset="-122"/>
                </a:rPr>
                <a:t>02</a:t>
              </a:r>
              <a:r>
                <a:rPr lang="en-US" altLang="zh-CN" sz="2400" b="1">
                  <a:latin typeface="Times New Roman" panose="02020603050405020304" pitchFamily="18" charset="0"/>
                  <a:ea typeface="宋体" panose="02010600030101010101" pitchFamily="2" charset="-122"/>
                </a:rPr>
                <a:t>  </a:t>
              </a:r>
              <a:r>
                <a:rPr lang="en-US" altLang="zh-CN" sz="2400" b="1">
                  <a:solidFill>
                    <a:srgbClr val="CC6600"/>
                  </a:solidFill>
                  <a:latin typeface="Times New Roman" panose="02020603050405020304" pitchFamily="18" charset="0"/>
                  <a:ea typeface="宋体" panose="02010600030101010101" pitchFamily="2" charset="-122"/>
                </a:rPr>
                <a:t>a</a:t>
              </a:r>
              <a:r>
                <a:rPr lang="en-US" altLang="zh-CN" sz="2400" b="1" baseline="-25000">
                  <a:solidFill>
                    <a:srgbClr val="CC6600"/>
                  </a:solidFill>
                  <a:latin typeface="Times New Roman" panose="02020603050405020304" pitchFamily="18" charset="0"/>
                  <a:ea typeface="宋体" panose="02010600030101010101" pitchFamily="2" charset="-122"/>
                </a:rPr>
                <a:t>10</a:t>
              </a:r>
              <a:r>
                <a:rPr lang="en-US" altLang="zh-CN" sz="2400" b="1">
                  <a:latin typeface="Times New Roman" panose="02020603050405020304" pitchFamily="18" charset="0"/>
                  <a:ea typeface="宋体" panose="02010600030101010101" pitchFamily="2" charset="-122"/>
                </a:rPr>
                <a:t>……….</a:t>
              </a:r>
              <a:r>
                <a:rPr lang="en-US" altLang="zh-CN" sz="2400" b="1" err="1">
                  <a:solidFill>
                    <a:srgbClr val="FF0000"/>
                  </a:solidFill>
                  <a:latin typeface="Times New Roman" panose="02020603050405020304" pitchFamily="18" charset="0"/>
                  <a:ea typeface="宋体" panose="02010600030101010101" pitchFamily="2" charset="-122"/>
                </a:rPr>
                <a:t>a</a:t>
              </a:r>
              <a:r>
                <a:rPr lang="en-US" altLang="zh-CN" sz="2400" b="1" baseline="-25000" err="1">
                  <a:solidFill>
                    <a:srgbClr val="FF0000"/>
                  </a:solidFill>
                  <a:latin typeface="Times New Roman" panose="02020603050405020304" pitchFamily="18" charset="0"/>
                  <a:ea typeface="宋体" panose="02010600030101010101" pitchFamily="2" charset="-122"/>
                </a:rPr>
                <a:t>i,j</a:t>
              </a:r>
              <a:r>
                <a:rPr lang="en-US" altLang="zh-CN" sz="2400" b="1">
                  <a:solidFill>
                    <a:srgbClr val="FF0000"/>
                  </a:solidFill>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     ……   a</a:t>
              </a:r>
              <a:r>
                <a:rPr lang="en-US" altLang="zh-CN" sz="2400" b="1" baseline="-25000">
                  <a:latin typeface="Times New Roman" panose="02020603050405020304" pitchFamily="18" charset="0"/>
                  <a:ea typeface="宋体" panose="02010600030101010101" pitchFamily="2" charset="-122"/>
                </a:rPr>
                <a:t>n-1,n-1</a:t>
              </a:r>
              <a:endParaRPr lang="en-US" altLang="zh-CN" sz="2400" b="1" baseline="-25000">
                <a:latin typeface="Times New Roman" panose="02020603050405020304" pitchFamily="18" charset="0"/>
                <a:ea typeface="宋体" panose="02010600030101010101" pitchFamily="2" charset="-122"/>
              </a:endParaRPr>
            </a:p>
          </p:txBody>
        </p:sp>
        <p:sp>
          <p:nvSpPr>
            <p:cNvPr id="547851" name="直接连接符 547850"/>
            <p:cNvSpPr/>
            <p:nvPr/>
          </p:nvSpPr>
          <p:spPr>
            <a:xfrm>
              <a:off x="448" y="1328"/>
              <a:ext cx="4736" cy="9"/>
            </a:xfrm>
            <a:prstGeom prst="line">
              <a:avLst/>
            </a:prstGeom>
            <a:ln w="28575" cap="flat" cmpd="sng">
              <a:solidFill>
                <a:schemeClr val="tx2"/>
              </a:solidFill>
              <a:prstDash val="solid"/>
              <a:headEnd type="none" w="med" len="med"/>
              <a:tailEnd type="none" w="med" len="med"/>
            </a:ln>
          </p:spPr>
        </p:sp>
      </p:grpSp>
      <p:sp>
        <p:nvSpPr>
          <p:cNvPr id="547852" name="文本框 547851"/>
          <p:cNvSpPr txBox="1"/>
          <p:nvPr/>
        </p:nvSpPr>
        <p:spPr>
          <a:xfrm>
            <a:off x="2285683" y="5215890"/>
            <a:ext cx="4824412" cy="460375"/>
          </a:xfrm>
          <a:prstGeom prst="rect">
            <a:avLst/>
          </a:prstGeom>
          <a:solidFill>
            <a:schemeClr val="bg1"/>
          </a:solidFill>
          <a:ln w="9525">
            <a:noFill/>
          </a:ln>
        </p:spPr>
        <p:txBody>
          <a:bodyPr>
            <a:spAutoFit/>
          </a:bodyPr>
          <a:p>
            <a:pPr algn="l"/>
            <a:r>
              <a:rPr lang="en-US" altLang="zh-CN" sz="24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k  =  ?</a:t>
            </a:r>
            <a:endParaRPr lang="en-US" altLang="zh-CN" sz="2400" b="1">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47853" name="文本框 547852"/>
          <p:cNvSpPr txBox="1"/>
          <p:nvPr/>
        </p:nvSpPr>
        <p:spPr>
          <a:xfrm>
            <a:off x="2286000" y="6259830"/>
            <a:ext cx="5753735" cy="460375"/>
          </a:xfrm>
          <a:prstGeom prst="rect">
            <a:avLst/>
          </a:prstGeom>
          <a:solidFill>
            <a:schemeClr val="bg1"/>
          </a:solidFill>
          <a:ln w="9525">
            <a:noFill/>
          </a:ln>
        </p:spPr>
        <p:txBody>
          <a:bodyPr wrap="square">
            <a:spAutoFit/>
          </a:bodyPr>
          <a:p>
            <a:pPr algn="l"/>
            <a:r>
              <a:rPr lang="en-US" altLang="zh-CN" sz="24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k  =  ?</a:t>
            </a:r>
            <a:endParaRPr lang="en-US" altLang="zh-CN" sz="2400" b="1">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标题 5"/>
          <p:cNvSpPr txBox="1"/>
          <p:nvPr/>
        </p:nvSpPr>
        <p:spPr>
          <a:xfrm>
            <a:off x="863600" y="312827"/>
            <a:ext cx="2674640" cy="561975"/>
          </a:xfrm>
          <a:prstGeom prst="rect">
            <a:avLst/>
          </a:prstGeom>
        </p:spPr>
        <p:txBody>
          <a:bodyPr anchor="b">
            <a:normAutofit fontScale="97500" lnSpcReduction="1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4.3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数组</a:t>
            </a: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  </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11" name="Rectangle 2"/>
          <p:cNvSpPr>
            <a:spLocks noChangeArrowheads="1"/>
          </p:cNvSpPr>
          <p:nvPr/>
        </p:nvSpPr>
        <p:spPr bwMode="auto">
          <a:xfrm>
            <a:off x="693420" y="784225"/>
            <a:ext cx="4920615" cy="745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50000"/>
              </a:lnSpc>
              <a:spcBef>
                <a:spcPct val="0"/>
              </a:spcBef>
              <a:spcAft>
                <a:spcPct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5</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、特殊矩阵的压缩存储             </a:t>
            </a:r>
            <a:r>
              <a:rPr kumimoji="0" lang="zh-CN" altLang="zh-CN" sz="3600" b="1" i="0" u="none" strike="noStrike" kern="1200" cap="none" spc="0" normalizeH="0" baseline="0" noProof="0" dirty="0" smtClean="0">
                <a:ln>
                  <a:noFill/>
                </a:ln>
                <a:solidFill>
                  <a:srgbClr val="FF3300"/>
                </a:solidFill>
                <a:effectLst/>
                <a:uLnTx/>
                <a:uFillTx/>
                <a:latin typeface="+mn-ea"/>
                <a:ea typeface="+mn-ea"/>
                <a:cs typeface="+mn-ea"/>
              </a:rPr>
              <a:t> </a:t>
            </a:r>
            <a:endParaRPr kumimoji="0" lang="en-US" altLang="zh-CN" sz="3600" b="1" i="0" u="none" strike="noStrike" kern="1200" cap="none" spc="0" normalizeH="0" baseline="0" noProof="0" dirty="0" smtClean="0">
              <a:ln>
                <a:noFill/>
              </a:ln>
              <a:solidFill>
                <a:srgbClr val="0000FF"/>
              </a:solidFill>
              <a:effectLst/>
              <a:uLnTx/>
              <a:uFillTx/>
              <a:latin typeface="+mn-ea"/>
              <a:ea typeface="+mn-ea"/>
              <a:cs typeface="华文楷体" panose="02010600040101010101" pitchFamily="2" charset="-122"/>
            </a:endParaRPr>
          </a:p>
        </p:txBody>
      </p:sp>
      <p:sp>
        <p:nvSpPr>
          <p:cNvPr id="6" name="Rectangle 11"/>
          <p:cNvSpPr>
            <a:spLocks noChangeArrowheads="1"/>
          </p:cNvSpPr>
          <p:nvPr/>
        </p:nvSpPr>
        <p:spPr bwMode="auto">
          <a:xfrm>
            <a:off x="5158740" y="313055"/>
            <a:ext cx="3796665"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楷体_GB2312" pitchFamily="49" charset="-122"/>
              </a:rPr>
              <a:t>对称矩阵</a:t>
            </a:r>
            <a:endParaRPr lang="zh-CN" sz="3200" dirty="0">
              <a:solidFill>
                <a:srgbClr val="0000FF"/>
              </a:solidFill>
              <a:latin typeface="楷体_GB2312" pitchFamily="49" charset="-122"/>
            </a:endParaRPr>
          </a:p>
        </p:txBody>
      </p:sp>
      <p:sp>
        <p:nvSpPr>
          <p:cNvPr id="545801" name="矩形 545800"/>
          <p:cNvSpPr/>
          <p:nvPr/>
        </p:nvSpPr>
        <p:spPr>
          <a:xfrm>
            <a:off x="3342005" y="392748"/>
            <a:ext cx="4608513" cy="2700337"/>
          </a:xfrm>
          <a:prstGeom prst="rect">
            <a:avLst/>
          </a:prstGeom>
          <a:gradFill rotWithShape="1">
            <a:gsLst>
              <a:gs pos="0">
                <a:srgbClr val="E7FFE7"/>
              </a:gs>
              <a:gs pos="50000">
                <a:schemeClr val="bg1"/>
              </a:gs>
              <a:gs pos="100000">
                <a:srgbClr val="E7FFE7"/>
              </a:gs>
            </a:gsLst>
            <a:lin ang="0" scaled="1"/>
            <a:tileRect/>
          </a:gradFill>
          <a:ln w="9525">
            <a:noFill/>
          </a:ln>
        </p:spPr>
        <p:txBody>
          <a:bodyPr/>
          <a:p>
            <a:pPr marL="342900" indent="-342900" algn="l">
              <a:spcBef>
                <a:spcPct val="20000"/>
              </a:spcBef>
              <a:buClr>
                <a:schemeClr val="bg1"/>
              </a:buClr>
            </a:pPr>
            <a:r>
              <a:rPr lang="en-US" altLang="zh-CN" sz="2600" b="1">
                <a:latin typeface="Times New Roman" panose="02020603050405020304" pitchFamily="18" charset="0"/>
                <a:ea typeface="宋体" panose="02010600030101010101" pitchFamily="2" charset="-122"/>
              </a:rPr>
              <a:t>a</a:t>
            </a:r>
            <a:r>
              <a:rPr lang="en-US" altLang="zh-CN" sz="2600" b="1" baseline="-25000">
                <a:solidFill>
                  <a:srgbClr val="FF3300"/>
                </a:solidFill>
                <a:latin typeface="Times New Roman" panose="02020603050405020304" pitchFamily="18" charset="0"/>
                <a:ea typeface="宋体" panose="02010600030101010101" pitchFamily="2" charset="-122"/>
              </a:rPr>
              <a:t>0</a:t>
            </a:r>
            <a:r>
              <a:rPr lang="en-US" altLang="zh-CN" sz="2600" b="1" baseline="-25000">
                <a:latin typeface="Times New Roman" panose="02020603050405020304" pitchFamily="18" charset="0"/>
                <a:ea typeface="宋体" panose="02010600030101010101" pitchFamily="2" charset="-122"/>
              </a:rPr>
              <a:t>0                                                           </a:t>
            </a:r>
            <a:endParaRPr lang="en-US" altLang="zh-CN" sz="2600" b="1" baseline="-25000">
              <a:latin typeface="Times New Roman" panose="02020603050405020304" pitchFamily="18" charset="0"/>
              <a:ea typeface="宋体" panose="02010600030101010101" pitchFamily="2" charset="-122"/>
            </a:endParaRPr>
          </a:p>
          <a:p>
            <a:pPr marL="342900" indent="-342900" algn="l">
              <a:spcBef>
                <a:spcPct val="20000"/>
              </a:spcBef>
              <a:buClr>
                <a:schemeClr val="bg1"/>
              </a:buClr>
            </a:pPr>
            <a:r>
              <a:rPr lang="en-US" altLang="zh-CN" sz="2600" b="1">
                <a:latin typeface="Times New Roman" panose="02020603050405020304" pitchFamily="18" charset="0"/>
                <a:ea typeface="宋体" panose="02010600030101010101" pitchFamily="2" charset="-122"/>
              </a:rPr>
              <a:t>a</a:t>
            </a:r>
            <a:r>
              <a:rPr lang="en-US" altLang="zh-CN" sz="2600" b="1" baseline="-25000">
                <a:solidFill>
                  <a:srgbClr val="FF3300"/>
                </a:solidFill>
                <a:latin typeface="Times New Roman" panose="02020603050405020304" pitchFamily="18" charset="0"/>
                <a:ea typeface="宋体" panose="02010600030101010101" pitchFamily="2" charset="-122"/>
              </a:rPr>
              <a:t>1</a:t>
            </a:r>
            <a:r>
              <a:rPr lang="en-US" altLang="zh-CN" sz="2600" b="1" baseline="-25000">
                <a:latin typeface="Times New Roman" panose="02020603050405020304" pitchFamily="18" charset="0"/>
                <a:ea typeface="宋体" panose="02010600030101010101" pitchFamily="2" charset="-122"/>
              </a:rPr>
              <a:t>0 </a:t>
            </a:r>
            <a:r>
              <a:rPr lang="en-US" altLang="zh-CN" sz="2600" b="1">
                <a:latin typeface="Times New Roman" panose="02020603050405020304" pitchFamily="18" charset="0"/>
                <a:ea typeface="宋体" panose="02010600030101010101" pitchFamily="2" charset="-122"/>
              </a:rPr>
              <a:t>    a</a:t>
            </a:r>
            <a:r>
              <a:rPr lang="en-US" altLang="zh-CN" sz="2600" b="1" baseline="-25000">
                <a:solidFill>
                  <a:srgbClr val="FF3300"/>
                </a:solidFill>
                <a:latin typeface="Times New Roman" panose="02020603050405020304" pitchFamily="18" charset="0"/>
                <a:ea typeface="宋体" panose="02010600030101010101" pitchFamily="2" charset="-122"/>
              </a:rPr>
              <a:t>1</a:t>
            </a:r>
            <a:r>
              <a:rPr lang="en-US" altLang="zh-CN" sz="2600" b="1" baseline="-25000">
                <a:latin typeface="Times New Roman" panose="02020603050405020304" pitchFamily="18" charset="0"/>
                <a:ea typeface="宋体" panose="02010600030101010101" pitchFamily="2" charset="-122"/>
              </a:rPr>
              <a:t>1</a:t>
            </a:r>
            <a:endParaRPr lang="en-US" altLang="zh-CN" sz="2600" b="1" baseline="-25000">
              <a:latin typeface="Times New Roman" panose="02020603050405020304" pitchFamily="18" charset="0"/>
              <a:ea typeface="宋体" panose="02010600030101010101" pitchFamily="2" charset="-122"/>
            </a:endParaRPr>
          </a:p>
          <a:p>
            <a:pPr marL="342900" indent="-342900" algn="l">
              <a:spcBef>
                <a:spcPct val="20000"/>
              </a:spcBef>
              <a:buClr>
                <a:schemeClr val="bg1"/>
              </a:buClr>
            </a:pPr>
            <a:r>
              <a:rPr lang="en-US" altLang="zh-CN" sz="2600" b="1">
                <a:latin typeface="Times New Roman" panose="02020603050405020304" pitchFamily="18" charset="0"/>
                <a:ea typeface="宋体" panose="02010600030101010101" pitchFamily="2" charset="-122"/>
              </a:rPr>
              <a:t>a</a:t>
            </a:r>
            <a:r>
              <a:rPr lang="en-US" altLang="zh-CN" sz="2600" b="1" baseline="-25000">
                <a:solidFill>
                  <a:srgbClr val="FF3300"/>
                </a:solidFill>
                <a:latin typeface="Times New Roman" panose="02020603050405020304" pitchFamily="18" charset="0"/>
                <a:ea typeface="宋体" panose="02010600030101010101" pitchFamily="2" charset="-122"/>
              </a:rPr>
              <a:t>2</a:t>
            </a:r>
            <a:r>
              <a:rPr lang="en-US" altLang="zh-CN" sz="2600" b="1" baseline="-25000">
                <a:latin typeface="Times New Roman" panose="02020603050405020304" pitchFamily="18" charset="0"/>
                <a:ea typeface="宋体" panose="02010600030101010101" pitchFamily="2" charset="-122"/>
              </a:rPr>
              <a:t>0</a:t>
            </a:r>
            <a:r>
              <a:rPr lang="en-US" altLang="zh-CN" sz="2600" b="1">
                <a:latin typeface="Times New Roman" panose="02020603050405020304" pitchFamily="18" charset="0"/>
                <a:ea typeface="宋体" panose="02010600030101010101" pitchFamily="2" charset="-122"/>
              </a:rPr>
              <a:t>     a</a:t>
            </a:r>
            <a:r>
              <a:rPr lang="en-US" altLang="zh-CN" sz="2600" b="1" baseline="-25000">
                <a:solidFill>
                  <a:srgbClr val="FF3300"/>
                </a:solidFill>
                <a:latin typeface="Times New Roman" panose="02020603050405020304" pitchFamily="18" charset="0"/>
                <a:ea typeface="宋体" panose="02010600030101010101" pitchFamily="2" charset="-122"/>
              </a:rPr>
              <a:t>2</a:t>
            </a:r>
            <a:r>
              <a:rPr lang="en-US" altLang="zh-CN" sz="2600" b="1" baseline="-25000">
                <a:latin typeface="Times New Roman" panose="02020603050405020304" pitchFamily="18" charset="0"/>
                <a:ea typeface="宋体" panose="02010600030101010101" pitchFamily="2" charset="-122"/>
              </a:rPr>
              <a:t>1</a:t>
            </a:r>
            <a:r>
              <a:rPr lang="en-US" altLang="zh-CN" sz="2600" b="1">
                <a:latin typeface="Times New Roman" panose="02020603050405020304" pitchFamily="18" charset="0"/>
                <a:ea typeface="宋体" panose="02010600030101010101" pitchFamily="2" charset="-122"/>
              </a:rPr>
              <a:t>     a</a:t>
            </a:r>
            <a:r>
              <a:rPr lang="en-US" altLang="zh-CN" sz="2600" b="1" baseline="-25000">
                <a:solidFill>
                  <a:srgbClr val="FF3300"/>
                </a:solidFill>
                <a:latin typeface="Times New Roman" panose="02020603050405020304" pitchFamily="18" charset="0"/>
                <a:ea typeface="宋体" panose="02010600030101010101" pitchFamily="2" charset="-122"/>
              </a:rPr>
              <a:t>2</a:t>
            </a:r>
            <a:r>
              <a:rPr lang="en-US" altLang="zh-CN" sz="2600" b="1" baseline="-25000">
                <a:latin typeface="Times New Roman" panose="02020603050405020304" pitchFamily="18" charset="0"/>
                <a:ea typeface="宋体" panose="02010600030101010101" pitchFamily="2" charset="-122"/>
              </a:rPr>
              <a:t>2</a:t>
            </a:r>
            <a:endParaRPr lang="en-US" altLang="zh-CN" sz="2600" b="1" baseline="-25000">
              <a:latin typeface="Times New Roman" panose="02020603050405020304" pitchFamily="18" charset="0"/>
              <a:ea typeface="宋体" panose="02010600030101010101" pitchFamily="2" charset="-122"/>
            </a:endParaRPr>
          </a:p>
          <a:p>
            <a:pPr marL="342900" indent="-342900" algn="l">
              <a:spcBef>
                <a:spcPct val="20000"/>
              </a:spcBef>
              <a:buClr>
                <a:schemeClr val="bg1"/>
              </a:buClr>
            </a:pPr>
            <a:r>
              <a:rPr lang="en-US" altLang="zh-CN" sz="2600" b="1">
                <a:latin typeface="Times New Roman" panose="02020603050405020304" pitchFamily="18" charset="0"/>
                <a:ea typeface="宋体" panose="02010600030101010101" pitchFamily="2" charset="-122"/>
              </a:rPr>
              <a:t>………..     </a:t>
            </a:r>
            <a:r>
              <a:rPr lang="en-US" altLang="zh-CN" sz="2600" b="1" err="1">
                <a:latin typeface="Times New Roman" panose="02020603050405020304" pitchFamily="18" charset="0"/>
                <a:ea typeface="宋体" panose="02010600030101010101" pitchFamily="2" charset="-122"/>
              </a:rPr>
              <a:t>a</a:t>
            </a:r>
            <a:r>
              <a:rPr lang="en-US" altLang="zh-CN" sz="2600" b="1" baseline="-25000" err="1">
                <a:latin typeface="Times New Roman" panose="02020603050405020304" pitchFamily="18" charset="0"/>
                <a:ea typeface="宋体" panose="02010600030101010101" pitchFamily="2" charset="-122"/>
              </a:rPr>
              <a:t>ij</a:t>
            </a:r>
            <a:r>
              <a:rPr lang="en-US" altLang="zh-CN" sz="2600" b="1" baseline="-25000">
                <a:latin typeface="Times New Roman" panose="02020603050405020304" pitchFamily="18" charset="0"/>
                <a:ea typeface="宋体" panose="02010600030101010101" pitchFamily="2" charset="-122"/>
              </a:rPr>
              <a:t> </a:t>
            </a:r>
            <a:r>
              <a:rPr lang="en-US" altLang="zh-CN" sz="2600" b="1">
                <a:latin typeface="Times New Roman" panose="02020603050405020304" pitchFamily="18" charset="0"/>
                <a:ea typeface="宋体" panose="02010600030101010101" pitchFamily="2" charset="-122"/>
              </a:rPr>
              <a:t>… </a:t>
            </a:r>
            <a:r>
              <a:rPr lang="en-US" altLang="zh-CN" sz="2600" b="1" err="1">
                <a:latin typeface="Times New Roman" panose="02020603050405020304" pitchFamily="18" charset="0"/>
                <a:ea typeface="宋体" panose="02010600030101010101" pitchFamily="2" charset="-122"/>
              </a:rPr>
              <a:t>a</a:t>
            </a:r>
            <a:r>
              <a:rPr lang="en-US" altLang="zh-CN" sz="2600" b="1" baseline="-25000" err="1">
                <a:latin typeface="Times New Roman" panose="02020603050405020304" pitchFamily="18" charset="0"/>
                <a:ea typeface="宋体" panose="02010600030101010101" pitchFamily="2" charset="-122"/>
              </a:rPr>
              <a:t>ii</a:t>
            </a:r>
            <a:endParaRPr lang="en-US" altLang="zh-CN" sz="2600" b="1" baseline="-25000">
              <a:latin typeface="Times New Roman" panose="02020603050405020304" pitchFamily="18" charset="0"/>
              <a:ea typeface="宋体" panose="02010600030101010101" pitchFamily="2" charset="-122"/>
            </a:endParaRPr>
          </a:p>
          <a:p>
            <a:pPr marL="342900" indent="-342900" algn="l">
              <a:spcBef>
                <a:spcPct val="20000"/>
              </a:spcBef>
              <a:buClr>
                <a:schemeClr val="bg1"/>
              </a:buClr>
            </a:pPr>
            <a:r>
              <a:rPr lang="en-US" altLang="zh-CN" sz="2600" b="1">
                <a:latin typeface="Times New Roman" panose="02020603050405020304" pitchFamily="18" charset="0"/>
                <a:ea typeface="宋体" panose="02010600030101010101" pitchFamily="2" charset="-122"/>
              </a:rPr>
              <a:t>a </a:t>
            </a:r>
            <a:r>
              <a:rPr lang="en-US" altLang="zh-CN" sz="2600" b="1" baseline="-18000">
                <a:solidFill>
                  <a:srgbClr val="FF3300"/>
                </a:solidFill>
                <a:latin typeface="Times New Roman" panose="02020603050405020304" pitchFamily="18" charset="0"/>
                <a:ea typeface="宋体" panose="02010600030101010101" pitchFamily="2" charset="-122"/>
              </a:rPr>
              <a:t>n-1</a:t>
            </a:r>
            <a:r>
              <a:rPr lang="en-US" altLang="zh-CN" sz="2600" b="1" baseline="-18000">
                <a:latin typeface="Times New Roman" panose="02020603050405020304" pitchFamily="18" charset="0"/>
                <a:ea typeface="宋体" panose="02010600030101010101" pitchFamily="2" charset="-122"/>
              </a:rPr>
              <a:t>,0</a:t>
            </a:r>
            <a:r>
              <a:rPr lang="en-US" altLang="zh-CN" sz="2600" b="1">
                <a:latin typeface="Times New Roman" panose="02020603050405020304" pitchFamily="18" charset="0"/>
                <a:ea typeface="宋体" panose="02010600030101010101" pitchFamily="2" charset="-122"/>
              </a:rPr>
              <a:t>  a</a:t>
            </a:r>
            <a:r>
              <a:rPr lang="en-US" altLang="zh-CN" sz="2600" b="1" baseline="-18000">
                <a:latin typeface="Times New Roman" panose="02020603050405020304" pitchFamily="18" charset="0"/>
                <a:ea typeface="宋体" panose="02010600030101010101" pitchFamily="2" charset="-122"/>
              </a:rPr>
              <a:t>n-1,1 </a:t>
            </a:r>
            <a:r>
              <a:rPr lang="en-US" altLang="zh-CN" sz="2600" b="1">
                <a:latin typeface="Times New Roman" panose="02020603050405020304" pitchFamily="18" charset="0"/>
                <a:ea typeface="宋体" panose="02010600030101010101" pitchFamily="2" charset="-122"/>
              </a:rPr>
              <a:t> a</a:t>
            </a:r>
            <a:r>
              <a:rPr lang="en-US" altLang="zh-CN" sz="2600" b="1" baseline="-18000">
                <a:solidFill>
                  <a:srgbClr val="FF3300"/>
                </a:solidFill>
                <a:latin typeface="Times New Roman" panose="02020603050405020304" pitchFamily="18" charset="0"/>
                <a:ea typeface="宋体" panose="02010600030101010101" pitchFamily="2" charset="-122"/>
              </a:rPr>
              <a:t>n-1</a:t>
            </a:r>
            <a:r>
              <a:rPr lang="en-US" altLang="zh-CN" sz="2600" b="1" baseline="-18000">
                <a:latin typeface="Times New Roman" panose="02020603050405020304" pitchFamily="18" charset="0"/>
                <a:ea typeface="宋体" panose="02010600030101010101" pitchFamily="2" charset="-122"/>
              </a:rPr>
              <a:t>,2</a:t>
            </a:r>
            <a:r>
              <a:rPr lang="en-US" altLang="zh-CN" sz="2600" b="1">
                <a:latin typeface="Times New Roman" panose="02020603050405020304" pitchFamily="18" charset="0"/>
                <a:ea typeface="宋体" panose="02010600030101010101" pitchFamily="2" charset="-122"/>
              </a:rPr>
              <a:t> …….a</a:t>
            </a:r>
            <a:r>
              <a:rPr lang="en-US" altLang="zh-CN" sz="2600" b="1" baseline="-18000">
                <a:solidFill>
                  <a:srgbClr val="FF3300"/>
                </a:solidFill>
                <a:latin typeface="Times New Roman" panose="02020603050405020304" pitchFamily="18" charset="0"/>
                <a:ea typeface="宋体" panose="02010600030101010101" pitchFamily="2" charset="-122"/>
              </a:rPr>
              <a:t>n-1</a:t>
            </a:r>
            <a:r>
              <a:rPr lang="en-US" altLang="zh-CN" sz="2600" b="1" baseline="-18000">
                <a:latin typeface="Times New Roman" panose="02020603050405020304" pitchFamily="18" charset="0"/>
                <a:ea typeface="宋体" panose="02010600030101010101" pitchFamily="2" charset="-122"/>
              </a:rPr>
              <a:t>,n-1</a:t>
            </a:r>
            <a:endParaRPr lang="en-US" altLang="zh-CN" sz="2600" b="1" baseline="-1800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45801"/>
                                        </p:tgtEl>
                                        <p:attrNameLst>
                                          <p:attrName>style.visibility</p:attrName>
                                        </p:attrNameLst>
                                      </p:cBhvr>
                                      <p:to>
                                        <p:strVal val="visible"/>
                                      </p:to>
                                    </p:set>
                                    <p:animEffect transition="in" filter="wipe(down)">
                                      <p:cBhvr>
                                        <p:cTn id="7" dur="500"/>
                                        <p:tgtEl>
                                          <p:spTgt spid="545801"/>
                                        </p:tgtEl>
                                      </p:cBhvr>
                                    </p:animEffect>
                                  </p:childTnLst>
                                </p:cTn>
                              </p:par>
                              <p:par>
                                <p:cTn id="8" presetID="18" presetClass="entr" presetSubtype="6" fill="hold" grpId="0" nodeType="withEffect">
                                  <p:stCondLst>
                                    <p:cond delay="0"/>
                                  </p:stCondLst>
                                  <p:iterate type="lt">
                                    <p:tmPct val="10000"/>
                                  </p:iterate>
                                  <p:childTnLst>
                                    <p:set>
                                      <p:cBhvr>
                                        <p:cTn id="9" dur="1" fill="hold">
                                          <p:stCondLst>
                                            <p:cond delay="0"/>
                                          </p:stCondLst>
                                        </p:cTn>
                                        <p:tgtEl>
                                          <p:spTgt spid="547843">
                                            <p:txEl>
                                              <p:charRg st="0" end="32"/>
                                            </p:txEl>
                                          </p:spTgt>
                                        </p:tgtEl>
                                        <p:attrNameLst>
                                          <p:attrName>style.visibility</p:attrName>
                                        </p:attrNameLst>
                                      </p:cBhvr>
                                      <p:to>
                                        <p:strVal val="visible"/>
                                      </p:to>
                                    </p:set>
                                    <p:animEffect transition="in" filter="strips(downRight)">
                                      <p:cBhvr>
                                        <p:cTn id="10" dur="500"/>
                                        <p:tgtEl>
                                          <p:spTgt spid="547843">
                                            <p:txEl>
                                              <p:charRg st="0" end="32"/>
                                            </p:txEl>
                                          </p:spTgt>
                                        </p:tgtEl>
                                      </p:cBhvr>
                                    </p:animEffect>
                                  </p:childTnLst>
                                </p:cTn>
                              </p:par>
                            </p:childTnLst>
                          </p:cTn>
                        </p:par>
                        <p:par>
                          <p:cTn id="11" fill="hold">
                            <p:stCondLst>
                              <p:cond delay="2049"/>
                            </p:stCondLst>
                            <p:childTnLst>
                              <p:par>
                                <p:cTn id="12" presetID="18" presetClass="entr" presetSubtype="6" fill="hold" grpId="0" nodeType="afterEffect">
                                  <p:stCondLst>
                                    <p:cond delay="0"/>
                                  </p:stCondLst>
                                  <p:childTnLst>
                                    <p:set>
                                      <p:cBhvr>
                                        <p:cTn id="13" dur="1" fill="hold">
                                          <p:stCondLst>
                                            <p:cond delay="0"/>
                                          </p:stCondLst>
                                        </p:cTn>
                                        <p:tgtEl>
                                          <p:spTgt spid="547852"/>
                                        </p:tgtEl>
                                        <p:attrNameLst>
                                          <p:attrName>style.visibility</p:attrName>
                                        </p:attrNameLst>
                                      </p:cBhvr>
                                      <p:to>
                                        <p:strVal val="visible"/>
                                      </p:to>
                                    </p:set>
                                    <p:animEffect transition="in" filter="strips(downRight)">
                                      <p:cBhvr>
                                        <p:cTn id="14" dur="500"/>
                                        <p:tgtEl>
                                          <p:spTgt spid="54785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547852"/>
                                        </p:tgtEl>
                                        <p:attrNameLst>
                                          <p:attrName>style.visibility</p:attrName>
                                        </p:attrNameLst>
                                      </p:cBhvr>
                                      <p:to>
                                        <p:strVal val="hidden"/>
                                      </p:to>
                                    </p:set>
                                  </p:childTnLst>
                                </p:cTn>
                              </p:par>
                            </p:childTnLst>
                          </p:cTn>
                        </p:par>
                        <p:par>
                          <p:cTn id="19" fill="hold">
                            <p:stCondLst>
                              <p:cond delay="0"/>
                            </p:stCondLst>
                            <p:childTnLst>
                              <p:par>
                                <p:cTn id="20" presetID="18" presetClass="entr" presetSubtype="6" fill="hold" grpId="0" nodeType="afterEffect">
                                  <p:stCondLst>
                                    <p:cond delay="0"/>
                                  </p:stCondLst>
                                  <p:iterate type="lt">
                                    <p:tmPct val="10000"/>
                                  </p:iterate>
                                  <p:childTnLst>
                                    <p:set>
                                      <p:cBhvr>
                                        <p:cTn id="21" dur="1" fill="hold">
                                          <p:stCondLst>
                                            <p:cond delay="0"/>
                                          </p:stCondLst>
                                        </p:cTn>
                                        <p:tgtEl>
                                          <p:spTgt spid="547843">
                                            <p:txEl>
                                              <p:charRg st="32" end="70"/>
                                            </p:txEl>
                                          </p:spTgt>
                                        </p:tgtEl>
                                        <p:attrNameLst>
                                          <p:attrName>style.visibility</p:attrName>
                                        </p:attrNameLst>
                                      </p:cBhvr>
                                      <p:to>
                                        <p:strVal val="visible"/>
                                      </p:to>
                                    </p:set>
                                    <p:animEffect transition="in" filter="strips(downRight)">
                                      <p:cBhvr>
                                        <p:cTn id="22" dur="500"/>
                                        <p:tgtEl>
                                          <p:spTgt spid="547843">
                                            <p:txEl>
                                              <p:charRg st="32" end="7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iterate type="lt">
                                    <p:tmPct val="10000"/>
                                  </p:iterate>
                                  <p:childTnLst>
                                    <p:set>
                                      <p:cBhvr>
                                        <p:cTn id="26" dur="500" fill="hold">
                                          <p:stCondLst>
                                            <p:cond delay="0"/>
                                          </p:stCondLst>
                                        </p:cTn>
                                        <p:tgtEl>
                                          <p:spTgt spid="547844">
                                            <p:txEl>
                                              <p:charRg st="0" end="36"/>
                                            </p:txEl>
                                          </p:spTgt>
                                        </p:tgtEl>
                                        <p:attrNameLst>
                                          <p:attrName>style.visibility</p:attrName>
                                        </p:attrNameLst>
                                      </p:cBhvr>
                                      <p:to>
                                        <p:strVal val="visible"/>
                                      </p:to>
                                    </p:set>
                                    <p:animEffect transition="in" filter="strips(downRight)">
                                      <p:cBhvr>
                                        <p:cTn id="27" dur="500"/>
                                        <p:tgtEl>
                                          <p:spTgt spid="547844">
                                            <p:txEl>
                                              <p:charRg st="0" end="36"/>
                                            </p:txEl>
                                          </p:spTgt>
                                        </p:tgtEl>
                                      </p:cBhvr>
                                    </p:animEffect>
                                  </p:childTnLst>
                                </p:cTn>
                              </p:par>
                            </p:childTnLst>
                          </p:cTn>
                        </p:par>
                        <p:par>
                          <p:cTn id="28" fill="hold">
                            <p:stCondLst>
                              <p:cond delay="2299"/>
                            </p:stCondLst>
                            <p:childTnLst>
                              <p:par>
                                <p:cTn id="29" presetID="18" presetClass="entr" presetSubtype="6" fill="hold" grpId="0" nodeType="afterEffect">
                                  <p:stCondLst>
                                    <p:cond delay="0"/>
                                  </p:stCondLst>
                                  <p:childTnLst>
                                    <p:set>
                                      <p:cBhvr>
                                        <p:cTn id="30" dur="500" fill="hold">
                                          <p:stCondLst>
                                            <p:cond delay="0"/>
                                          </p:stCondLst>
                                        </p:cTn>
                                        <p:tgtEl>
                                          <p:spTgt spid="547853"/>
                                        </p:tgtEl>
                                        <p:attrNameLst>
                                          <p:attrName>style.visibility</p:attrName>
                                        </p:attrNameLst>
                                      </p:cBhvr>
                                      <p:to>
                                        <p:strVal val="visible"/>
                                      </p:to>
                                    </p:set>
                                    <p:animEffect transition="in" filter="strips(downRight)">
                                      <p:cBhvr>
                                        <p:cTn id="31" dur="500"/>
                                        <p:tgtEl>
                                          <p:spTgt spid="547853"/>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547853"/>
                                        </p:tgtEl>
                                        <p:attrNameLst>
                                          <p:attrName>style.visibility</p:attrName>
                                        </p:attrNameLst>
                                      </p:cBhvr>
                                      <p:to>
                                        <p:strVal val="hidden"/>
                                      </p:to>
                                    </p:set>
                                  </p:childTnLst>
                                </p:cTn>
                              </p:par>
                            </p:childTnLst>
                          </p:cTn>
                        </p:par>
                        <p:par>
                          <p:cTn id="36" fill="hold">
                            <p:stCondLst>
                              <p:cond delay="0"/>
                            </p:stCondLst>
                            <p:childTnLst>
                              <p:par>
                                <p:cTn id="37" presetID="18" presetClass="entr" presetSubtype="6" fill="hold" grpId="0" nodeType="afterEffect">
                                  <p:stCondLst>
                                    <p:cond delay="0"/>
                                  </p:stCondLst>
                                  <p:iterate type="lt">
                                    <p:tmPct val="10000"/>
                                  </p:iterate>
                                  <p:childTnLst>
                                    <p:set>
                                      <p:cBhvr>
                                        <p:cTn id="38" dur="1" fill="hold">
                                          <p:stCondLst>
                                            <p:cond delay="0"/>
                                          </p:stCondLst>
                                        </p:cTn>
                                        <p:tgtEl>
                                          <p:spTgt spid="547844">
                                            <p:txEl>
                                              <p:charRg st="36" end="79"/>
                                            </p:txEl>
                                          </p:spTgt>
                                        </p:tgtEl>
                                        <p:attrNameLst>
                                          <p:attrName>style.visibility</p:attrName>
                                        </p:attrNameLst>
                                      </p:cBhvr>
                                      <p:to>
                                        <p:strVal val="visible"/>
                                      </p:to>
                                    </p:set>
                                    <p:animEffect transition="in" filter="strips(downRight)">
                                      <p:cBhvr>
                                        <p:cTn id="39" dur="500"/>
                                        <p:tgtEl>
                                          <p:spTgt spid="547844">
                                            <p:txEl>
                                              <p:charRg st="36" end="7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3" grpId="0" uiExpand="1" build="p"/>
      <p:bldP spid="547844" grpId="0" uiExpand="1" build="p"/>
      <p:bldP spid="547852" grpId="0" bldLvl="0" animBg="1"/>
      <p:bldP spid="547852" grpId="1" bldLvl="0" animBg="1"/>
      <p:bldP spid="547853" grpId="0" bldLvl="0" animBg="1"/>
      <p:bldP spid="547853" grpId="1" bldLvl="0" animBg="1"/>
      <p:bldP spid="545801"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5"/>
          <p:cNvSpPr txBox="1"/>
          <p:nvPr/>
        </p:nvSpPr>
        <p:spPr>
          <a:xfrm>
            <a:off x="863600" y="312827"/>
            <a:ext cx="2674640" cy="561975"/>
          </a:xfrm>
          <a:prstGeom prst="rect">
            <a:avLst/>
          </a:prstGeom>
        </p:spPr>
        <p:txBody>
          <a:bodyPr anchor="b">
            <a:normAutofit fontScale="97500" lnSpcReduction="1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4.3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数组</a:t>
            </a: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  </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11" name="Rectangle 2"/>
          <p:cNvSpPr>
            <a:spLocks noChangeArrowheads="1"/>
          </p:cNvSpPr>
          <p:nvPr/>
        </p:nvSpPr>
        <p:spPr bwMode="auto">
          <a:xfrm>
            <a:off x="693420" y="784225"/>
            <a:ext cx="4920615" cy="745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50000"/>
              </a:lnSpc>
              <a:spcBef>
                <a:spcPct val="0"/>
              </a:spcBef>
              <a:spcAft>
                <a:spcPct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5</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、特殊矩阵的压缩存储             </a:t>
            </a:r>
            <a:r>
              <a:rPr kumimoji="0" lang="zh-CN" altLang="zh-CN" sz="3600" b="1" i="0" u="none" strike="noStrike" kern="1200" cap="none" spc="0" normalizeH="0" baseline="0" noProof="0" dirty="0" smtClean="0">
                <a:ln>
                  <a:noFill/>
                </a:ln>
                <a:solidFill>
                  <a:srgbClr val="FF3300"/>
                </a:solidFill>
                <a:effectLst/>
                <a:uLnTx/>
                <a:uFillTx/>
                <a:latin typeface="+mn-ea"/>
                <a:ea typeface="+mn-ea"/>
                <a:cs typeface="+mn-ea"/>
              </a:rPr>
              <a:t> </a:t>
            </a:r>
            <a:endParaRPr kumimoji="0" lang="en-US" altLang="zh-CN" sz="3600" b="1" i="0" u="none" strike="noStrike" kern="1200" cap="none" spc="0" normalizeH="0" baseline="0" noProof="0" dirty="0" smtClean="0">
              <a:ln>
                <a:noFill/>
              </a:ln>
              <a:solidFill>
                <a:srgbClr val="0000FF"/>
              </a:solidFill>
              <a:effectLst/>
              <a:uLnTx/>
              <a:uFillTx/>
              <a:latin typeface="+mn-ea"/>
              <a:ea typeface="+mn-ea"/>
              <a:cs typeface="华文楷体" panose="02010600040101010101" pitchFamily="2" charset="-122"/>
            </a:endParaRPr>
          </a:p>
        </p:txBody>
      </p:sp>
      <p:sp>
        <p:nvSpPr>
          <p:cNvPr id="6" name="Rectangle 11"/>
          <p:cNvSpPr>
            <a:spLocks noChangeArrowheads="1"/>
          </p:cNvSpPr>
          <p:nvPr/>
        </p:nvSpPr>
        <p:spPr bwMode="auto">
          <a:xfrm>
            <a:off x="5158740" y="313055"/>
            <a:ext cx="3796665"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楷体_GB2312" pitchFamily="49" charset="-122"/>
              </a:rPr>
              <a:t>三角矩阵</a:t>
            </a:r>
            <a:endParaRPr lang="zh-CN" sz="3200" dirty="0">
              <a:solidFill>
                <a:srgbClr val="0000FF"/>
              </a:solidFill>
              <a:latin typeface="楷体_GB2312" pitchFamily="49" charset="-122"/>
            </a:endParaRPr>
          </a:p>
        </p:txBody>
      </p:sp>
      <p:sp>
        <p:nvSpPr>
          <p:cNvPr id="547842" name="文本框 547841"/>
          <p:cNvSpPr txBox="1"/>
          <p:nvPr/>
        </p:nvSpPr>
        <p:spPr>
          <a:xfrm>
            <a:off x="979805" y="1979930"/>
            <a:ext cx="9859010" cy="1198880"/>
          </a:xfrm>
          <a:prstGeom prst="rect">
            <a:avLst/>
          </a:prstGeom>
          <a:noFill/>
          <a:ln w="9525">
            <a:noFill/>
          </a:ln>
        </p:spPr>
        <p:txBody>
          <a:bodyPr wrap="square">
            <a:spAutoFit/>
          </a:bodyPr>
          <a:p>
            <a:pPr algn="l">
              <a:lnSpc>
                <a:spcPct val="150000"/>
              </a:lnSpc>
              <a:buClr>
                <a:schemeClr val="bg1"/>
              </a:buClr>
            </a:pPr>
            <a:r>
              <a:rPr lang="zh-CN" altLang="en-US"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a:sym typeface="+mn-ea"/>
              </a:rPr>
              <a:t>对角线以下（或者以上）的数据元素（不包括对角线）全部为常数 </a:t>
            </a:r>
            <a:r>
              <a:rPr lang="en-US" altLang="zh-CN" sz="2400" b="1">
                <a:sym typeface="+mn-ea"/>
              </a:rPr>
              <a:t>c </a:t>
            </a:r>
            <a:r>
              <a:rPr lang="zh-CN" altLang="en-US" sz="2400" b="1">
                <a:sym typeface="+mn-ea"/>
              </a:rPr>
              <a:t>或者零。</a:t>
            </a:r>
            <a:endParaRPr lang="zh-CN" altLang="en-US"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549913" name="组合 549912"/>
          <p:cNvGrpSpPr/>
          <p:nvPr/>
        </p:nvGrpSpPr>
        <p:grpSpPr>
          <a:xfrm>
            <a:off x="1330960" y="4498023"/>
            <a:ext cx="3055938" cy="1824037"/>
            <a:chOff x="748" y="709"/>
            <a:chExt cx="1925" cy="1149"/>
          </a:xfrm>
        </p:grpSpPr>
        <p:sp>
          <p:nvSpPr>
            <p:cNvPr id="549891" name="文本框 549890"/>
            <p:cNvSpPr txBox="1"/>
            <p:nvPr/>
          </p:nvSpPr>
          <p:spPr>
            <a:xfrm>
              <a:off x="839" y="709"/>
              <a:ext cx="1815" cy="1127"/>
            </a:xfrm>
            <a:prstGeom prst="rect">
              <a:avLst/>
            </a:prstGeom>
            <a:noFill/>
            <a:ln w="9525">
              <a:noFill/>
            </a:ln>
          </p:spPr>
          <p:txBody>
            <a:bodyPr>
              <a:spAutoFit/>
            </a:bodyPr>
            <a:p>
              <a:pPr algn="l">
                <a:spcBef>
                  <a:spcPct val="20000"/>
                </a:spcBef>
                <a:buClr>
                  <a:schemeClr val="bg1"/>
                </a:buClr>
              </a:pPr>
              <a:r>
                <a:rPr lang="en-US" altLang="zh-CN" sz="2400" b="1">
                  <a:latin typeface="Times New Roman" panose="02020603050405020304" pitchFamily="18" charset="0"/>
                  <a:ea typeface="华文新魏" panose="02010800040101010101" pitchFamily="2" charset="-122"/>
                </a:rPr>
                <a:t>a</a:t>
              </a:r>
              <a:r>
                <a:rPr lang="en-US" altLang="zh-CN" sz="2400" b="1" baseline="-18000">
                  <a:latin typeface="Times New Roman" panose="02020603050405020304" pitchFamily="18" charset="0"/>
                  <a:ea typeface="华文新魏" panose="02010800040101010101" pitchFamily="2" charset="-122"/>
                </a:rPr>
                <a:t>00</a:t>
              </a:r>
              <a:r>
                <a:rPr lang="en-US" altLang="zh-CN" sz="2400" b="1">
                  <a:latin typeface="Times New Roman" panose="02020603050405020304" pitchFamily="18" charset="0"/>
                  <a:ea typeface="华文新魏" panose="02010800040101010101" pitchFamily="2" charset="-122"/>
                </a:rPr>
                <a:t>   a</a:t>
              </a:r>
              <a:r>
                <a:rPr lang="en-US" altLang="zh-CN" sz="2400" b="1" baseline="-18000">
                  <a:latin typeface="Times New Roman" panose="02020603050405020304" pitchFamily="18" charset="0"/>
                  <a:ea typeface="华文新魏" panose="02010800040101010101" pitchFamily="2" charset="-122"/>
                </a:rPr>
                <a:t>01</a:t>
              </a:r>
              <a:r>
                <a:rPr lang="en-US" altLang="zh-CN" sz="2400" b="1">
                  <a:latin typeface="Times New Roman" panose="02020603050405020304" pitchFamily="18" charset="0"/>
                  <a:ea typeface="华文新魏" panose="02010800040101010101" pitchFamily="2" charset="-122"/>
                </a:rPr>
                <a:t>  … … a </a:t>
              </a:r>
              <a:r>
                <a:rPr lang="en-US" altLang="zh-CN" sz="2400" b="1" baseline="-20000">
                  <a:latin typeface="Times New Roman" panose="02020603050405020304" pitchFamily="18" charset="0"/>
                  <a:ea typeface="华文新魏" panose="02010800040101010101" pitchFamily="2" charset="-122"/>
                </a:rPr>
                <a:t>0,n-1</a:t>
              </a:r>
              <a:endParaRPr lang="en-US" altLang="zh-CN" sz="2400" b="1">
                <a:latin typeface="Times New Roman" panose="02020603050405020304" pitchFamily="18" charset="0"/>
                <a:ea typeface="华文新魏" panose="02010800040101010101" pitchFamily="2" charset="-122"/>
              </a:endParaRPr>
            </a:p>
            <a:p>
              <a:pPr algn="l">
                <a:spcBef>
                  <a:spcPct val="20000"/>
                </a:spcBef>
                <a:buClr>
                  <a:schemeClr val="bg1"/>
                </a:buClr>
              </a:pPr>
              <a:r>
                <a:rPr lang="en-US" altLang="zh-CN" sz="2400" b="1">
                  <a:latin typeface="Times New Roman" panose="02020603050405020304" pitchFamily="18" charset="0"/>
                  <a:ea typeface="华文新魏" panose="02010800040101010101" pitchFamily="2" charset="-122"/>
                </a:rPr>
                <a:t>c      a</a:t>
              </a:r>
              <a:r>
                <a:rPr lang="en-US" altLang="zh-CN" sz="2400" b="1" baseline="-18000">
                  <a:latin typeface="Times New Roman" panose="02020603050405020304" pitchFamily="18" charset="0"/>
                  <a:ea typeface="华文新魏" panose="02010800040101010101" pitchFamily="2" charset="-122"/>
                </a:rPr>
                <a:t>11</a:t>
              </a:r>
              <a:r>
                <a:rPr lang="en-US" altLang="zh-CN" sz="2400" b="1">
                  <a:latin typeface="Times New Roman" panose="02020603050405020304" pitchFamily="18" charset="0"/>
                  <a:ea typeface="华文新魏" panose="02010800040101010101" pitchFamily="2" charset="-122"/>
                </a:rPr>
                <a:t>  … … a </a:t>
              </a:r>
              <a:r>
                <a:rPr lang="en-US" altLang="zh-CN" sz="2400" b="1" baseline="-20000">
                  <a:latin typeface="Times New Roman" panose="02020603050405020304" pitchFamily="18" charset="0"/>
                  <a:ea typeface="华文新魏" panose="02010800040101010101" pitchFamily="2" charset="-122"/>
                </a:rPr>
                <a:t>1,n-1</a:t>
              </a:r>
              <a:endParaRPr lang="en-US" altLang="zh-CN" sz="2400" b="1">
                <a:latin typeface="Times New Roman" panose="02020603050405020304" pitchFamily="18" charset="0"/>
                <a:ea typeface="华文新魏" panose="02010800040101010101" pitchFamily="2" charset="-122"/>
              </a:endParaRPr>
            </a:p>
            <a:p>
              <a:pPr algn="l">
                <a:spcBef>
                  <a:spcPct val="20000"/>
                </a:spcBef>
                <a:buClr>
                  <a:schemeClr val="bg1"/>
                </a:buClr>
              </a:pPr>
              <a:r>
                <a:rPr lang="en-US" altLang="zh-CN" sz="2400" b="1">
                  <a:latin typeface="Times New Roman" panose="02020603050405020304" pitchFamily="18" charset="0"/>
                  <a:ea typeface="华文新魏" panose="02010800040101010101" pitchFamily="2" charset="-122"/>
                </a:rPr>
                <a:t>………</a:t>
              </a:r>
              <a:r>
                <a:rPr lang="en-US" altLang="zh-CN" sz="2400" b="1" err="1">
                  <a:latin typeface="Times New Roman" panose="02020603050405020304" pitchFamily="18" charset="0"/>
                  <a:ea typeface="华文新魏" panose="02010800040101010101" pitchFamily="2" charset="-122"/>
                </a:rPr>
                <a:t>a</a:t>
              </a:r>
              <a:r>
                <a:rPr lang="en-US" altLang="zh-CN" sz="2400" b="1" baseline="-25000" err="1">
                  <a:latin typeface="Times New Roman" panose="02020603050405020304" pitchFamily="18" charset="0"/>
                  <a:ea typeface="华文新魏" panose="02010800040101010101" pitchFamily="2" charset="-122"/>
                </a:rPr>
                <a:t>ii</a:t>
              </a:r>
              <a:r>
                <a:rPr lang="en-US" altLang="zh-CN" sz="2400" b="1">
                  <a:latin typeface="Times New Roman" panose="02020603050405020304" pitchFamily="18" charset="0"/>
                  <a:ea typeface="华文新魏" panose="02010800040101010101" pitchFamily="2" charset="-122"/>
                </a:rPr>
                <a:t>  … .a</a:t>
              </a:r>
              <a:r>
                <a:rPr lang="en-US" altLang="zh-CN" sz="2400" b="1" baseline="-25000">
                  <a:latin typeface="Times New Roman" panose="02020603050405020304" pitchFamily="18" charset="0"/>
                  <a:ea typeface="华文新魏" panose="02010800040101010101" pitchFamily="2" charset="-122"/>
                </a:rPr>
                <a:t>i,n-1</a:t>
              </a:r>
              <a:r>
                <a:rPr lang="en-US" altLang="zh-CN" sz="2400" b="1">
                  <a:latin typeface="Times New Roman" panose="02020603050405020304" pitchFamily="18" charset="0"/>
                  <a:ea typeface="华文新魏" panose="02010800040101010101" pitchFamily="2" charset="-122"/>
                </a:rPr>
                <a:t> </a:t>
              </a:r>
              <a:endParaRPr lang="en-US" altLang="zh-CN" sz="2400" b="1">
                <a:latin typeface="Times New Roman" panose="02020603050405020304" pitchFamily="18" charset="0"/>
                <a:ea typeface="华文新魏" panose="02010800040101010101" pitchFamily="2" charset="-122"/>
              </a:endParaRPr>
            </a:p>
            <a:p>
              <a:pPr algn="l">
                <a:spcBef>
                  <a:spcPct val="20000"/>
                </a:spcBef>
                <a:buClr>
                  <a:schemeClr val="bg1"/>
                </a:buClr>
              </a:pPr>
              <a:r>
                <a:rPr lang="en-US" altLang="zh-CN" sz="2400" b="1">
                  <a:latin typeface="Times New Roman" panose="02020603050405020304" pitchFamily="18" charset="0"/>
                  <a:ea typeface="华文新魏" panose="02010800040101010101" pitchFamily="2" charset="-122"/>
                </a:rPr>
                <a:t>c      c     … ….a</a:t>
              </a:r>
              <a:r>
                <a:rPr lang="en-US" altLang="zh-CN" sz="2400" b="1" baseline="-20000">
                  <a:latin typeface="Times New Roman" panose="02020603050405020304" pitchFamily="18" charset="0"/>
                  <a:ea typeface="华文新魏" panose="02010800040101010101" pitchFamily="2" charset="-122"/>
                </a:rPr>
                <a:t>n-1,n-1</a:t>
              </a:r>
              <a:endParaRPr lang="en-US" altLang="zh-CN" sz="2400" b="1" baseline="-20000">
                <a:latin typeface="Times New Roman" panose="02020603050405020304" pitchFamily="18" charset="0"/>
                <a:ea typeface="华文新魏" panose="02010800040101010101" pitchFamily="2" charset="-122"/>
              </a:endParaRPr>
            </a:p>
          </p:txBody>
        </p:sp>
        <p:sp>
          <p:nvSpPr>
            <p:cNvPr id="549892" name="左中括号 549891"/>
            <p:cNvSpPr/>
            <p:nvPr/>
          </p:nvSpPr>
          <p:spPr>
            <a:xfrm>
              <a:off x="748" y="799"/>
              <a:ext cx="105" cy="1056"/>
            </a:xfrm>
            <a:prstGeom prst="leftBracket">
              <a:avLst>
                <a:gd name="adj" fmla="val 83809"/>
              </a:avLst>
            </a:prstGeom>
            <a:noFill/>
            <a:ln w="9525" cap="flat" cmpd="sng">
              <a:solidFill>
                <a:schemeClr val="tx1"/>
              </a:solidFill>
              <a:prstDash val="solid"/>
              <a:miter/>
              <a:headEnd type="none" w="med" len="med"/>
              <a:tailEnd type="none" w="med" len="med"/>
            </a:ln>
          </p:spPr>
          <p:txBody>
            <a:bodyPr/>
            <a:p>
              <a:endParaRPr lang="zh-CN" altLang="en-US" b="1"/>
            </a:p>
          </p:txBody>
        </p:sp>
        <p:sp>
          <p:nvSpPr>
            <p:cNvPr id="549893" name="右中括号 549892"/>
            <p:cNvSpPr/>
            <p:nvPr/>
          </p:nvSpPr>
          <p:spPr>
            <a:xfrm>
              <a:off x="2608" y="754"/>
              <a:ext cx="65" cy="1104"/>
            </a:xfrm>
            <a:prstGeom prst="rightBracket">
              <a:avLst>
                <a:gd name="adj" fmla="val 141538"/>
              </a:avLst>
            </a:prstGeom>
            <a:noFill/>
            <a:ln w="9525" cap="flat" cmpd="sng">
              <a:solidFill>
                <a:schemeClr val="tx1"/>
              </a:solidFill>
              <a:prstDash val="solid"/>
              <a:miter/>
              <a:headEnd type="none" w="med" len="med"/>
              <a:tailEnd type="none" w="med" len="med"/>
            </a:ln>
          </p:spPr>
          <p:txBody>
            <a:bodyPr/>
            <a:p>
              <a:endParaRPr lang="zh-CN" altLang="en-US" b="1"/>
            </a:p>
          </p:txBody>
        </p:sp>
      </p:grpSp>
      <p:grpSp>
        <p:nvGrpSpPr>
          <p:cNvPr id="549914" name="组合 549913"/>
          <p:cNvGrpSpPr/>
          <p:nvPr/>
        </p:nvGrpSpPr>
        <p:grpSpPr>
          <a:xfrm>
            <a:off x="6206808" y="4496753"/>
            <a:ext cx="3743325" cy="1897062"/>
            <a:chOff x="567" y="2885"/>
            <a:chExt cx="2358" cy="1195"/>
          </a:xfrm>
        </p:grpSpPr>
        <p:sp>
          <p:nvSpPr>
            <p:cNvPr id="549896" name="左中括号 549895"/>
            <p:cNvSpPr/>
            <p:nvPr/>
          </p:nvSpPr>
          <p:spPr>
            <a:xfrm>
              <a:off x="567" y="3021"/>
              <a:ext cx="103" cy="991"/>
            </a:xfrm>
            <a:prstGeom prst="leftBracket">
              <a:avLst>
                <a:gd name="adj" fmla="val 80177"/>
              </a:avLst>
            </a:prstGeom>
            <a:noFill/>
            <a:ln w="19050" cap="flat" cmpd="sng">
              <a:solidFill>
                <a:schemeClr val="tx1"/>
              </a:solidFill>
              <a:prstDash val="solid"/>
              <a:miter/>
              <a:headEnd type="none" w="med" len="med"/>
              <a:tailEnd type="none" w="med" len="med"/>
            </a:ln>
          </p:spPr>
          <p:txBody>
            <a:bodyPr/>
            <a:p>
              <a:endParaRPr lang="zh-CN" altLang="en-US" b="1">
                <a:latin typeface="Times New Roman" panose="02020603050405020304" pitchFamily="18" charset="0"/>
                <a:cs typeface="Times New Roman" panose="02020603050405020304" pitchFamily="18" charset="0"/>
              </a:endParaRPr>
            </a:p>
          </p:txBody>
        </p:sp>
        <p:sp>
          <p:nvSpPr>
            <p:cNvPr id="549898" name="文本框 549897"/>
            <p:cNvSpPr txBox="1"/>
            <p:nvPr/>
          </p:nvSpPr>
          <p:spPr>
            <a:xfrm>
              <a:off x="685" y="2885"/>
              <a:ext cx="2195" cy="1127"/>
            </a:xfrm>
            <a:prstGeom prst="rect">
              <a:avLst/>
            </a:prstGeom>
            <a:noFill/>
            <a:ln w="9525">
              <a:noFill/>
            </a:ln>
          </p:spPr>
          <p:txBody>
            <a:bodyPr>
              <a:spAutoFit/>
            </a:bodyPr>
            <a:p>
              <a:pPr algn="l">
                <a:spcBef>
                  <a:spcPct val="20000"/>
                </a:spcBef>
                <a:buClr>
                  <a:schemeClr val="bg1"/>
                </a:buClr>
              </a:pPr>
              <a:r>
                <a:rPr lang="en-US" altLang="zh-CN" sz="2400" b="1">
                  <a:latin typeface="Times New Roman" panose="02020603050405020304" pitchFamily="18" charset="0"/>
                  <a:ea typeface="华文新魏" panose="02010800040101010101" pitchFamily="2" charset="-122"/>
                  <a:cs typeface="Times New Roman" panose="02020603050405020304" pitchFamily="18" charset="0"/>
                </a:rPr>
                <a:t>a</a:t>
              </a:r>
              <a:r>
                <a:rPr lang="en-US" altLang="zh-CN" sz="2400" b="1" baseline="-18000">
                  <a:latin typeface="Times New Roman" panose="02020603050405020304" pitchFamily="18" charset="0"/>
                  <a:ea typeface="华文新魏" panose="02010800040101010101" pitchFamily="2" charset="-122"/>
                  <a:cs typeface="Times New Roman" panose="02020603050405020304" pitchFamily="18" charset="0"/>
                </a:rPr>
                <a:t>00</a:t>
              </a:r>
              <a:r>
                <a:rPr lang="en-US" altLang="zh-CN" sz="2400" b="1">
                  <a:latin typeface="Times New Roman" panose="02020603050405020304" pitchFamily="18" charset="0"/>
                  <a:ea typeface="华文新魏" panose="02010800040101010101" pitchFamily="2" charset="-122"/>
                  <a:cs typeface="Times New Roman" panose="02020603050405020304" pitchFamily="18" charset="0"/>
                </a:rPr>
                <a:t>    c      …     c</a:t>
              </a:r>
              <a:endParaRPr lang="en-US" altLang="zh-CN" sz="2400" b="1">
                <a:latin typeface="Times New Roman" panose="02020603050405020304" pitchFamily="18" charset="0"/>
                <a:ea typeface="华文新魏" panose="02010800040101010101" pitchFamily="2" charset="-122"/>
                <a:cs typeface="Times New Roman" panose="02020603050405020304" pitchFamily="18" charset="0"/>
              </a:endParaRPr>
            </a:p>
            <a:p>
              <a:pPr algn="l">
                <a:spcBef>
                  <a:spcPct val="20000"/>
                </a:spcBef>
                <a:buClr>
                  <a:schemeClr val="bg1"/>
                </a:buClr>
              </a:pPr>
              <a:r>
                <a:rPr lang="en-US" altLang="zh-CN" sz="2400" b="1">
                  <a:latin typeface="Times New Roman" panose="02020603050405020304" pitchFamily="18" charset="0"/>
                  <a:ea typeface="华文新魏" panose="02010800040101010101" pitchFamily="2" charset="-122"/>
                  <a:cs typeface="Times New Roman" panose="02020603050405020304" pitchFamily="18" charset="0"/>
                </a:rPr>
                <a:t>a</a:t>
              </a:r>
              <a:r>
                <a:rPr lang="en-US" altLang="zh-CN" sz="2400" b="1" baseline="-18000">
                  <a:latin typeface="Times New Roman" panose="02020603050405020304" pitchFamily="18" charset="0"/>
                  <a:ea typeface="华文新魏" panose="02010800040101010101" pitchFamily="2" charset="-122"/>
                  <a:cs typeface="Times New Roman" panose="02020603050405020304" pitchFamily="18" charset="0"/>
                </a:rPr>
                <a:t>10</a:t>
              </a:r>
              <a:r>
                <a:rPr lang="en-US" altLang="zh-CN" sz="2400" b="1">
                  <a:latin typeface="Times New Roman" panose="02020603050405020304" pitchFamily="18" charset="0"/>
                  <a:ea typeface="华文新魏" panose="02010800040101010101" pitchFamily="2" charset="-122"/>
                  <a:cs typeface="Times New Roman" panose="02020603050405020304" pitchFamily="18" charset="0"/>
                </a:rPr>
                <a:t>    a</a:t>
              </a:r>
              <a:r>
                <a:rPr lang="en-US" altLang="zh-CN" sz="2400" b="1" baseline="-18000">
                  <a:latin typeface="Times New Roman" panose="02020603050405020304" pitchFamily="18" charset="0"/>
                  <a:ea typeface="华文新魏" panose="02010800040101010101" pitchFamily="2" charset="-122"/>
                  <a:cs typeface="Times New Roman" panose="02020603050405020304" pitchFamily="18" charset="0"/>
                </a:rPr>
                <a:t>01</a:t>
              </a:r>
              <a:r>
                <a:rPr lang="en-US" altLang="zh-CN" sz="2400" b="1">
                  <a:latin typeface="Times New Roman" panose="02020603050405020304" pitchFamily="18" charset="0"/>
                  <a:ea typeface="华文新魏" panose="02010800040101010101" pitchFamily="2" charset="-122"/>
                  <a:cs typeface="Times New Roman" panose="02020603050405020304" pitchFamily="18" charset="0"/>
                </a:rPr>
                <a:t>    …     c       </a:t>
              </a:r>
              <a:endParaRPr lang="en-US" altLang="zh-CN" sz="2400" b="1">
                <a:latin typeface="Times New Roman" panose="02020603050405020304" pitchFamily="18" charset="0"/>
                <a:ea typeface="华文新魏" panose="02010800040101010101" pitchFamily="2" charset="-122"/>
                <a:cs typeface="Times New Roman" panose="02020603050405020304" pitchFamily="18" charset="0"/>
              </a:endParaRPr>
            </a:p>
            <a:p>
              <a:pPr algn="l">
                <a:spcBef>
                  <a:spcPct val="20000"/>
                </a:spcBef>
                <a:buClr>
                  <a:schemeClr val="bg1"/>
                </a:buClr>
              </a:pPr>
              <a:r>
                <a:rPr lang="en-US" altLang="zh-CN" sz="2400" b="1">
                  <a:latin typeface="Times New Roman" panose="02020603050405020304" pitchFamily="18" charset="0"/>
                  <a:ea typeface="华文新魏" panose="02010800040101010101" pitchFamily="2" charset="-122"/>
                  <a:cs typeface="Times New Roman" panose="02020603050405020304" pitchFamily="18" charset="0"/>
                </a:rPr>
                <a:t>  ………… </a:t>
              </a:r>
              <a:r>
                <a:rPr lang="en-US" altLang="zh-CN" sz="2400" b="1" err="1">
                  <a:latin typeface="Times New Roman" panose="02020603050405020304" pitchFamily="18" charset="0"/>
                  <a:ea typeface="华文新魏" panose="02010800040101010101" pitchFamily="2" charset="-122"/>
                  <a:cs typeface="Times New Roman" panose="02020603050405020304" pitchFamily="18" charset="0"/>
                </a:rPr>
                <a:t>a</a:t>
              </a:r>
              <a:r>
                <a:rPr lang="en-US" altLang="zh-CN" sz="2400" b="1" baseline="-25000" err="1">
                  <a:latin typeface="Times New Roman" panose="02020603050405020304" pitchFamily="18" charset="0"/>
                  <a:ea typeface="华文新魏" panose="02010800040101010101" pitchFamily="2" charset="-122"/>
                  <a:cs typeface="Times New Roman" panose="02020603050405020304" pitchFamily="18" charset="0"/>
                </a:rPr>
                <a:t>ij</a:t>
              </a:r>
              <a:r>
                <a:rPr lang="en-US" altLang="zh-CN" sz="2400" b="1">
                  <a:latin typeface="Times New Roman" panose="02020603050405020304" pitchFamily="18" charset="0"/>
                  <a:ea typeface="华文新魏" panose="02010800040101010101" pitchFamily="2" charset="-122"/>
                  <a:cs typeface="Times New Roman" panose="02020603050405020304" pitchFamily="18" charset="0"/>
                </a:rPr>
                <a:t>…</a:t>
              </a:r>
              <a:endParaRPr lang="en-US" altLang="zh-CN" sz="2400" b="1">
                <a:latin typeface="Times New Roman" panose="02020603050405020304" pitchFamily="18" charset="0"/>
                <a:ea typeface="华文新魏" panose="02010800040101010101" pitchFamily="2" charset="-122"/>
                <a:cs typeface="Times New Roman" panose="02020603050405020304" pitchFamily="18" charset="0"/>
              </a:endParaRPr>
            </a:p>
            <a:p>
              <a:pPr algn="l">
                <a:spcBef>
                  <a:spcPct val="20000"/>
                </a:spcBef>
                <a:buClr>
                  <a:schemeClr val="bg1"/>
                </a:buClr>
              </a:pPr>
              <a:r>
                <a:rPr lang="en-US" altLang="zh-CN" sz="2400" b="1">
                  <a:latin typeface="Times New Roman" panose="02020603050405020304" pitchFamily="18" charset="0"/>
                  <a:ea typeface="华文新魏" panose="02010800040101010101" pitchFamily="2" charset="-122"/>
                  <a:cs typeface="Times New Roman" panose="02020603050405020304" pitchFamily="18" charset="0"/>
                </a:rPr>
                <a:t>a</a:t>
              </a:r>
              <a:r>
                <a:rPr lang="en-US" altLang="zh-CN" sz="2400" b="1" baseline="-25000">
                  <a:latin typeface="Times New Roman" panose="02020603050405020304" pitchFamily="18" charset="0"/>
                  <a:ea typeface="华文新魏" panose="02010800040101010101" pitchFamily="2" charset="-122"/>
                  <a:cs typeface="Times New Roman" panose="02020603050405020304" pitchFamily="18" charset="0"/>
                </a:rPr>
                <a:t>n</a:t>
              </a:r>
              <a:r>
                <a:rPr lang="en-US" altLang="zh-CN" sz="2400" b="1" baseline="-20000">
                  <a:latin typeface="Times New Roman" panose="02020603050405020304" pitchFamily="18" charset="0"/>
                  <a:ea typeface="华文新魏" panose="02010800040101010101" pitchFamily="2" charset="-122"/>
                  <a:cs typeface="Times New Roman" panose="02020603050405020304" pitchFamily="18" charset="0"/>
                </a:rPr>
                <a:t>-1,1</a:t>
              </a:r>
              <a:r>
                <a:rPr lang="en-US" altLang="zh-CN" sz="2400" b="1">
                  <a:latin typeface="Times New Roman" panose="02020603050405020304" pitchFamily="18" charset="0"/>
                  <a:ea typeface="华文新魏" panose="02010800040101010101" pitchFamily="2" charset="-122"/>
                  <a:cs typeface="Times New Roman" panose="02020603050405020304" pitchFamily="18" charset="0"/>
                </a:rPr>
                <a:t> a</a:t>
              </a:r>
              <a:r>
                <a:rPr lang="en-US" altLang="zh-CN" sz="2400" b="1" baseline="-20000">
                  <a:latin typeface="Times New Roman" panose="02020603050405020304" pitchFamily="18" charset="0"/>
                  <a:ea typeface="华文新魏" panose="02010800040101010101" pitchFamily="2" charset="-122"/>
                  <a:cs typeface="Times New Roman" panose="02020603050405020304" pitchFamily="18" charset="0"/>
                </a:rPr>
                <a:t>n-1,2</a:t>
              </a:r>
              <a:r>
                <a:rPr lang="en-US" altLang="zh-CN" sz="2400" b="1">
                  <a:latin typeface="Times New Roman" panose="02020603050405020304" pitchFamily="18" charset="0"/>
                  <a:ea typeface="华文新魏" panose="02010800040101010101" pitchFamily="2" charset="-122"/>
                  <a:cs typeface="Times New Roman" panose="02020603050405020304" pitchFamily="18" charset="0"/>
                </a:rPr>
                <a:t>  …  ……a</a:t>
              </a:r>
              <a:r>
                <a:rPr lang="en-US" altLang="zh-CN" sz="2400" b="1" baseline="-20000">
                  <a:latin typeface="Times New Roman" panose="02020603050405020304" pitchFamily="18" charset="0"/>
                  <a:ea typeface="华文新魏" panose="02010800040101010101" pitchFamily="2" charset="-122"/>
                  <a:cs typeface="Times New Roman" panose="02020603050405020304" pitchFamily="18" charset="0"/>
                </a:rPr>
                <a:t>n-1, n-1   </a:t>
              </a:r>
              <a:r>
                <a:rPr lang="en-US" altLang="zh-CN" b="1" baseline="-2000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b="1"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49897" name="右中括号 549896"/>
            <p:cNvSpPr/>
            <p:nvPr/>
          </p:nvSpPr>
          <p:spPr>
            <a:xfrm>
              <a:off x="2828" y="2976"/>
              <a:ext cx="97" cy="1104"/>
            </a:xfrm>
            <a:prstGeom prst="rightBracket">
              <a:avLst>
                <a:gd name="adj" fmla="val 94845"/>
              </a:avLst>
            </a:prstGeom>
            <a:noFill/>
            <a:ln w="19050" cap="flat" cmpd="sng">
              <a:solidFill>
                <a:schemeClr val="tx1"/>
              </a:solidFill>
              <a:prstDash val="solid"/>
              <a:miter/>
              <a:headEnd type="none" w="med" len="med"/>
              <a:tailEnd type="none" w="med" len="med"/>
            </a:ln>
          </p:spPr>
          <p:txBody>
            <a:bodyPr wrap="none" anchor="ctr"/>
            <a:p>
              <a:endParaRPr lang="zh-CN" altLang="en-US"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4" name="灯片编号占位符 3"/>
          <p:cNvSpPr/>
          <p:nvPr>
            <p:ph type="sldNum" sz="quarter" idx="12"/>
          </p:nvPr>
        </p:nvSpPr>
        <p:spPr>
          <a:xfrm>
            <a:off x="10839450" y="6308090"/>
            <a:ext cx="812800" cy="520700"/>
          </a:xfrm>
        </p:spPr>
        <p:txBody>
          <a:bodyPr/>
          <a:p>
            <a:pPr lvl="0"/>
            <a:fld id="{9A0DB2DC-4C9A-4742-B13C-FB6460FD3503}" type="slidenum">
              <a:rPr lang="zh-CN" altLang="en-US" dirty="0"/>
            </a:fld>
            <a:endParaRPr lang="zh-CN" altLang="en-US" dirty="0"/>
          </a:p>
        </p:txBody>
      </p:sp>
      <p:sp>
        <p:nvSpPr>
          <p:cNvPr id="58378" name="文本框 58377"/>
          <p:cNvSpPr txBox="1"/>
          <p:nvPr/>
        </p:nvSpPr>
        <p:spPr>
          <a:xfrm>
            <a:off x="1686243" y="3611880"/>
            <a:ext cx="2057400" cy="460375"/>
          </a:xfrm>
          <a:prstGeom prst="rect">
            <a:avLst/>
          </a:prstGeom>
          <a:noFill/>
          <a:ln w="9525">
            <a:noFill/>
          </a:ln>
        </p:spPr>
        <p:txBody>
          <a:bodyPr>
            <a:spAutoFit/>
          </a:bodyPr>
          <a:p>
            <a:pPr eaLnBrk="0" hangingPunct="0">
              <a:spcBef>
                <a:spcPct val="50000"/>
              </a:spcBef>
              <a:buNone/>
            </a:pPr>
            <a:r>
              <a:rPr lang="zh-CN" altLang="en-US" sz="2400" b="1">
                <a:solidFill>
                  <a:srgbClr val="0000FF"/>
                </a:solidFill>
              </a:rPr>
              <a:t>上三角矩阵</a:t>
            </a:r>
            <a:endParaRPr lang="zh-CN" altLang="en-US" sz="2400" b="1">
              <a:solidFill>
                <a:srgbClr val="0000FF"/>
              </a:solidFill>
            </a:endParaRPr>
          </a:p>
        </p:txBody>
      </p:sp>
      <p:sp>
        <p:nvSpPr>
          <p:cNvPr id="5" name="文本框 4"/>
          <p:cNvSpPr txBox="1"/>
          <p:nvPr/>
        </p:nvSpPr>
        <p:spPr>
          <a:xfrm>
            <a:off x="7242493" y="3611880"/>
            <a:ext cx="2057400" cy="460375"/>
          </a:xfrm>
          <a:prstGeom prst="rect">
            <a:avLst/>
          </a:prstGeom>
          <a:noFill/>
          <a:ln w="9525">
            <a:noFill/>
          </a:ln>
        </p:spPr>
        <p:txBody>
          <a:bodyPr>
            <a:spAutoFit/>
          </a:bodyPr>
          <a:p>
            <a:pPr eaLnBrk="0" hangingPunct="0">
              <a:spcBef>
                <a:spcPct val="50000"/>
              </a:spcBef>
              <a:buNone/>
            </a:pPr>
            <a:r>
              <a:rPr lang="zh-CN" altLang="en-US" sz="2400" b="1">
                <a:solidFill>
                  <a:srgbClr val="0000FF"/>
                </a:solidFill>
              </a:rPr>
              <a:t>下三角矩阵</a:t>
            </a:r>
            <a:endParaRPr lang="zh-CN" altLang="en-US" sz="2400" b="1">
              <a:solidFill>
                <a:srgbClr val="0000FF"/>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p:nvPr/>
        </p:nvSpPr>
        <p:spPr>
          <a:xfrm>
            <a:off x="2533650" y="1940555"/>
            <a:ext cx="7517130" cy="3072621"/>
          </a:xfrm>
          <a:prstGeom prst="rect">
            <a:avLst/>
          </a:prstGeom>
          <a:solidFill>
            <a:srgbClr val="CCCCFF"/>
          </a:solidFill>
          <a:ln w="9525" cap="flat" cmpd="sng">
            <a:solidFill>
              <a:srgbClr val="0037E8"/>
            </a:solidFill>
            <a:prstDash val="solid"/>
            <a:miter/>
            <a:headEnd type="none" w="med" len="med"/>
            <a:tailEnd type="none" w="med" len="med"/>
          </a:ln>
          <a:effectLst>
            <a:outerShdw dist="107763" dir="18900000" algn="ctr" rotWithShape="0">
              <a:srgbClr val="808080"/>
            </a:outerShdw>
          </a:effectLst>
        </p:spPr>
        <p:txBody>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0C61AE"/>
              </a:buClr>
              <a:buSzPct val="60000"/>
              <a:buFont typeface="Wingdings" panose="05000000000000000000" pitchFamily="2" charset="2"/>
              <a:buChar char=""/>
              <a:defRPr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AABBDF"/>
              </a:buClr>
              <a:buSzPct val="60000"/>
              <a:buFont typeface="Wingdings" panose="05000000000000000000" pitchFamily="2" charset="2"/>
              <a:buChar char=""/>
              <a:defRPr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AACCE9"/>
              </a:buClr>
              <a:buSzPct val="68000"/>
              <a:buFont typeface="Wingdings 2" panose="05020102010507070707" pitchFamily="18" charset="2"/>
              <a:buChar char=""/>
              <a:defRPr sz="1600" kern="1200">
                <a:solidFill>
                  <a:schemeClr val="tx1"/>
                </a:solidFill>
                <a:latin typeface="+mn-lt"/>
                <a:ea typeface="+mn-ea"/>
                <a:cs typeface="+mn-cs"/>
              </a:defRPr>
            </a:lvl5pPr>
          </a:lstStyle>
          <a:p>
            <a:pPr marL="342900" indent="-342900" algn="just" eaLnBrk="0" hangingPunct="0">
              <a:spcBef>
                <a:spcPct val="50000"/>
              </a:spcBef>
              <a:buNone/>
            </a:pPr>
            <a:r>
              <a:rPr lang="en-US" altLang="zh-CN" sz="3200" b="1" dirty="0" smtClean="0">
                <a:latin typeface="华文楷体" panose="02010600040101010101" pitchFamily="2" charset="-122"/>
                <a:ea typeface="华文楷体" panose="02010600040101010101" pitchFamily="2" charset="-122"/>
                <a:sym typeface="+mn-ea"/>
              </a:rPr>
              <a:t>4.1</a:t>
            </a:r>
            <a:r>
              <a:rPr lang="zh-CN" altLang="en-US" sz="3200" b="1" dirty="0" smtClean="0">
                <a:latin typeface="华文楷体" panose="02010600040101010101" pitchFamily="2" charset="-122"/>
                <a:ea typeface="华文楷体" panose="02010600040101010101" pitchFamily="2" charset="-122"/>
                <a:sym typeface="+mn-ea"/>
              </a:rPr>
              <a:t>串的定义</a:t>
            </a:r>
            <a:endParaRPr lang="zh-CN" altLang="en-US" sz="3200" b="1" dirty="0">
              <a:latin typeface="华文楷体" panose="02010600040101010101" pitchFamily="2" charset="-122"/>
              <a:ea typeface="华文楷体" panose="02010600040101010101" pitchFamily="2" charset="-122"/>
            </a:endParaRPr>
          </a:p>
          <a:p>
            <a:pPr marL="342900" indent="-342900" eaLnBrk="0" hangingPunct="0">
              <a:spcBef>
                <a:spcPct val="50000"/>
              </a:spcBef>
              <a:buNone/>
            </a:pPr>
            <a:r>
              <a:rPr lang="en-US" altLang="zh-CN" sz="3200" b="1" dirty="0" smtClean="0">
                <a:latin typeface="华文楷体" panose="02010600040101010101" pitchFamily="2" charset="-122"/>
                <a:ea typeface="华文楷体" panose="02010600040101010101" pitchFamily="2" charset="-122"/>
                <a:sym typeface="+mn-ea"/>
              </a:rPr>
              <a:t>4.2</a:t>
            </a:r>
            <a:r>
              <a:rPr lang="zh-CN" altLang="en-US" sz="3200" b="1" dirty="0" smtClean="0">
                <a:latin typeface="华文楷体" panose="02010600040101010101" pitchFamily="2" charset="-122"/>
                <a:ea typeface="华文楷体" panose="02010600040101010101" pitchFamily="2" charset="-122"/>
                <a:sym typeface="+mn-ea"/>
              </a:rPr>
              <a:t>串的类型定义、存储结构及运算</a:t>
            </a:r>
            <a:endParaRPr lang="zh-CN" altLang="en-US" sz="3200" b="1" dirty="0">
              <a:latin typeface="华文楷体" panose="02010600040101010101" pitchFamily="2" charset="-122"/>
              <a:ea typeface="华文楷体" panose="02010600040101010101" pitchFamily="2" charset="-122"/>
              <a:sym typeface="+mn-ea"/>
            </a:endParaRPr>
          </a:p>
          <a:p>
            <a:pPr marL="342900" indent="-342900" eaLnBrk="0" hangingPunct="0">
              <a:spcBef>
                <a:spcPct val="50000"/>
              </a:spcBef>
              <a:buNone/>
            </a:pPr>
            <a:r>
              <a:rPr lang="en-US" altLang="zh-CN" sz="3200" b="1" dirty="0" smtClean="0">
                <a:latin typeface="华文楷体" panose="02010600040101010101" pitchFamily="2" charset="-122"/>
                <a:ea typeface="华文楷体" panose="02010600040101010101" pitchFamily="2" charset="-122"/>
                <a:sym typeface="+mn-ea"/>
              </a:rPr>
              <a:t>4.3 </a:t>
            </a:r>
            <a:r>
              <a:rPr lang="zh-CN" altLang="en-US" sz="3200" b="1" dirty="0" smtClean="0">
                <a:latin typeface="华文楷体" panose="02010600040101010101" pitchFamily="2" charset="-122"/>
                <a:ea typeface="华文楷体" panose="02010600040101010101" pitchFamily="2" charset="-122"/>
                <a:sym typeface="+mn-ea"/>
              </a:rPr>
              <a:t>数组</a:t>
            </a:r>
            <a:endParaRPr lang="zh-CN" altLang="en-US" sz="3200" b="1" dirty="0">
              <a:latin typeface="华文楷体" panose="02010600040101010101" pitchFamily="2" charset="-122"/>
              <a:ea typeface="华文楷体" panose="02010600040101010101" pitchFamily="2" charset="-122"/>
            </a:endParaRPr>
          </a:p>
          <a:p>
            <a:pPr marL="342900" indent="-342900" eaLnBrk="0" hangingPunct="0">
              <a:spcBef>
                <a:spcPct val="50000"/>
              </a:spcBef>
              <a:buNone/>
            </a:pPr>
            <a:r>
              <a:rPr lang="en-US" altLang="zh-CN" sz="3200" b="1" dirty="0" smtClean="0">
                <a:latin typeface="华文楷体" panose="02010600040101010101" pitchFamily="2" charset="-122"/>
                <a:ea typeface="华文楷体" panose="02010600040101010101" pitchFamily="2" charset="-122"/>
                <a:sym typeface="+mn-ea"/>
              </a:rPr>
              <a:t>4.4 </a:t>
            </a:r>
            <a:r>
              <a:rPr lang="zh-CN" altLang="en-US" sz="3200" b="1" dirty="0" smtClean="0">
                <a:latin typeface="华文楷体" panose="02010600040101010101" pitchFamily="2" charset="-122"/>
                <a:ea typeface="华文楷体" panose="02010600040101010101" pitchFamily="2" charset="-122"/>
                <a:sym typeface="+mn-ea"/>
              </a:rPr>
              <a:t>广义表</a:t>
            </a:r>
            <a:endParaRPr lang="zh-CN" altLang="zh-CN" sz="3200" b="1" dirty="0">
              <a:latin typeface="华文楷体" panose="02010600040101010101" pitchFamily="2" charset="-122"/>
              <a:ea typeface="华文楷体" panose="02010600040101010101" pitchFamily="2" charset="-122"/>
            </a:endParaRPr>
          </a:p>
        </p:txBody>
      </p:sp>
      <p:sp>
        <p:nvSpPr>
          <p:cNvPr id="15363" name="Rectangle 3"/>
          <p:cNvSpPr/>
          <p:nvPr/>
        </p:nvSpPr>
        <p:spPr>
          <a:xfrm>
            <a:off x="2701925" y="402590"/>
            <a:ext cx="6400800" cy="685800"/>
          </a:xfrm>
          <a:prstGeom prst="rect">
            <a:avLst/>
          </a:prstGeom>
          <a:noFill/>
          <a:ln w="9525">
            <a:noFill/>
          </a:ln>
        </p:spPr>
        <p:txBody>
          <a:bodyPr anchor="ct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0C61AE"/>
              </a:buClr>
              <a:buSzPct val="60000"/>
              <a:buFont typeface="Wingdings" panose="05000000000000000000" pitchFamily="2" charset="2"/>
              <a:buChar char=""/>
              <a:defRPr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AABBDF"/>
              </a:buClr>
              <a:buSzPct val="60000"/>
              <a:buFont typeface="Wingdings" panose="05000000000000000000" pitchFamily="2" charset="2"/>
              <a:buChar char=""/>
              <a:defRPr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AACC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a:spcBef>
                <a:spcPct val="0"/>
              </a:spcBef>
              <a:buClrTx/>
              <a:buSzPct val="100000"/>
              <a:buNone/>
            </a:pPr>
            <a:r>
              <a:rPr lang="zh-CN" altLang="zh-CN" sz="4800" b="1" dirty="0">
                <a:solidFill>
                  <a:schemeClr val="accent1"/>
                </a:solidFill>
                <a:latin typeface="华文楷体" panose="02010600040101010101" pitchFamily="2" charset="-122"/>
                <a:ea typeface="华文楷体" panose="02010600040101010101" pitchFamily="2" charset="-122"/>
              </a:rPr>
              <a:t>教学内容</a:t>
            </a:r>
            <a:endParaRPr lang="zh-CN" altLang="zh-CN" sz="4400" b="1" dirty="0">
              <a:solidFill>
                <a:schemeClr val="accent1"/>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5"/>
          <p:cNvSpPr txBox="1"/>
          <p:nvPr/>
        </p:nvSpPr>
        <p:spPr>
          <a:xfrm>
            <a:off x="863600" y="312827"/>
            <a:ext cx="2674640" cy="561975"/>
          </a:xfrm>
          <a:prstGeom prst="rect">
            <a:avLst/>
          </a:prstGeom>
        </p:spPr>
        <p:txBody>
          <a:bodyPr anchor="b">
            <a:normAutofit fontScale="97500" lnSpcReduction="1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4.3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数组</a:t>
            </a: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  </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11" name="Rectangle 2"/>
          <p:cNvSpPr>
            <a:spLocks noChangeArrowheads="1"/>
          </p:cNvSpPr>
          <p:nvPr/>
        </p:nvSpPr>
        <p:spPr bwMode="auto">
          <a:xfrm>
            <a:off x="693420" y="784225"/>
            <a:ext cx="4920615" cy="745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50000"/>
              </a:lnSpc>
              <a:spcBef>
                <a:spcPct val="0"/>
              </a:spcBef>
              <a:spcAft>
                <a:spcPct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5</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、特殊矩阵的压缩存储             </a:t>
            </a:r>
            <a:r>
              <a:rPr kumimoji="0" lang="zh-CN" altLang="zh-CN" sz="3600" b="1" i="0" u="none" strike="noStrike" kern="1200" cap="none" spc="0" normalizeH="0" baseline="0" noProof="0" dirty="0" smtClean="0">
                <a:ln>
                  <a:noFill/>
                </a:ln>
                <a:solidFill>
                  <a:srgbClr val="FF3300"/>
                </a:solidFill>
                <a:effectLst/>
                <a:uLnTx/>
                <a:uFillTx/>
                <a:latin typeface="+mn-ea"/>
                <a:ea typeface="+mn-ea"/>
                <a:cs typeface="+mn-ea"/>
              </a:rPr>
              <a:t> </a:t>
            </a:r>
            <a:endParaRPr kumimoji="0" lang="en-US" altLang="zh-CN" sz="3600" b="1" i="0" u="none" strike="noStrike" kern="1200" cap="none" spc="0" normalizeH="0" baseline="0" noProof="0" dirty="0" smtClean="0">
              <a:ln>
                <a:noFill/>
              </a:ln>
              <a:solidFill>
                <a:srgbClr val="0000FF"/>
              </a:solidFill>
              <a:effectLst/>
              <a:uLnTx/>
              <a:uFillTx/>
              <a:latin typeface="+mn-ea"/>
              <a:ea typeface="+mn-ea"/>
              <a:cs typeface="华文楷体" panose="02010600040101010101" pitchFamily="2" charset="-122"/>
            </a:endParaRPr>
          </a:p>
        </p:txBody>
      </p:sp>
      <p:sp>
        <p:nvSpPr>
          <p:cNvPr id="6" name="Rectangle 11"/>
          <p:cNvSpPr>
            <a:spLocks noChangeArrowheads="1"/>
          </p:cNvSpPr>
          <p:nvPr/>
        </p:nvSpPr>
        <p:spPr bwMode="auto">
          <a:xfrm>
            <a:off x="5158740" y="313055"/>
            <a:ext cx="3796665"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楷体_GB2312" pitchFamily="49" charset="-122"/>
              </a:rPr>
              <a:t>三角矩阵</a:t>
            </a:r>
            <a:endParaRPr lang="zh-CN" sz="3200" dirty="0">
              <a:solidFill>
                <a:srgbClr val="0000FF"/>
              </a:solidFill>
              <a:latin typeface="楷体_GB2312" pitchFamily="49" charset="-122"/>
            </a:endParaRPr>
          </a:p>
        </p:txBody>
      </p:sp>
      <p:graphicFrame>
        <p:nvGraphicFramePr>
          <p:cNvPr id="549910" name="内容占位符 549909"/>
          <p:cNvGraphicFramePr/>
          <p:nvPr>
            <p:ph idx="1"/>
          </p:nvPr>
        </p:nvGraphicFramePr>
        <p:xfrm>
          <a:off x="629603" y="1674495"/>
          <a:ext cx="10106025" cy="1374775"/>
        </p:xfrm>
        <a:graphic>
          <a:graphicData uri="http://schemas.openxmlformats.org/presentationml/2006/ole">
            <mc:AlternateContent xmlns:mc="http://schemas.openxmlformats.org/markup-compatibility/2006">
              <mc:Choice xmlns:v="urn:schemas-microsoft-com:vml" Requires="v">
                <p:oleObj spid="_x0000_s3080" name="" r:id="rId1" imgW="4006215" imgH="579755" progId="Visio.Drawing.11">
                  <p:embed/>
                </p:oleObj>
              </mc:Choice>
              <mc:Fallback>
                <p:oleObj name="" r:id="rId1" imgW="4006215" imgH="579755" progId="Visio.Drawing.11">
                  <p:embed/>
                  <p:pic>
                    <p:nvPicPr>
                      <p:cNvPr id="0" name="图片 3079"/>
                      <p:cNvPicPr/>
                      <p:nvPr/>
                    </p:nvPicPr>
                    <p:blipFill>
                      <a:blip r:embed="rId2"/>
                      <a:stretch>
                        <a:fillRect/>
                      </a:stretch>
                    </p:blipFill>
                    <p:spPr>
                      <a:xfrm>
                        <a:off x="629603" y="1674495"/>
                        <a:ext cx="10106025" cy="1374775"/>
                      </a:xfrm>
                      <a:prstGeom prst="rect">
                        <a:avLst/>
                      </a:prstGeom>
                      <a:solidFill>
                        <a:srgbClr val="F6EC81"/>
                      </a:solidFill>
                      <a:ln w="38100">
                        <a:miter/>
                      </a:ln>
                    </p:spPr>
                  </p:pic>
                </p:oleObj>
              </mc:Fallback>
            </mc:AlternateContent>
          </a:graphicData>
        </a:graphic>
      </p:graphicFrame>
      <p:sp>
        <p:nvSpPr>
          <p:cNvPr id="4" name="文本框 3"/>
          <p:cNvSpPr txBox="1"/>
          <p:nvPr/>
        </p:nvSpPr>
        <p:spPr>
          <a:xfrm>
            <a:off x="951865" y="3204845"/>
            <a:ext cx="9499600" cy="1291590"/>
          </a:xfrm>
          <a:prstGeom prst="rect">
            <a:avLst/>
          </a:prstGeom>
          <a:noFill/>
        </p:spPr>
        <p:txBody>
          <a:bodyPr wrap="square" rtlCol="0" anchor="t">
            <a:spAutoFit/>
          </a:bodyPr>
          <a:p>
            <a:pPr>
              <a:lnSpc>
                <a:spcPct val="150000"/>
              </a:lnSpc>
            </a:pPr>
            <a:r>
              <a:rPr lang="zh-CN" altLang="en-US" sz="2600" b="1">
                <a:latin typeface="华文楷体" panose="02010600040101010101" pitchFamily="2" charset="-122"/>
                <a:ea typeface="华文楷体" panose="02010600040101010101" pitchFamily="2" charset="-122"/>
                <a:cs typeface="华文楷体" panose="02010600040101010101" pitchFamily="2" charset="-122"/>
                <a:sym typeface="+mn-ea"/>
              </a:rPr>
              <a:t>重复元素</a:t>
            </a:r>
            <a:r>
              <a:rPr lang="en-US" altLang="zh-CN" sz="2600" b="1">
                <a:latin typeface="华文楷体" panose="02010600040101010101" pitchFamily="2" charset="-122"/>
                <a:ea typeface="华文楷体" panose="02010600040101010101" pitchFamily="2" charset="-122"/>
                <a:cs typeface="华文楷体" panose="02010600040101010101" pitchFamily="2" charset="-122"/>
                <a:sym typeface="+mn-ea"/>
              </a:rPr>
              <a:t>c</a:t>
            </a:r>
            <a:r>
              <a:rPr lang="zh-CN" altLang="en-US" sz="2600" b="1">
                <a:latin typeface="华文楷体" panose="02010600040101010101" pitchFamily="2" charset="-122"/>
                <a:ea typeface="华文楷体" panose="02010600040101010101" pitchFamily="2" charset="-122"/>
                <a:cs typeface="华文楷体" panose="02010600040101010101" pitchFamily="2" charset="-122"/>
                <a:sym typeface="+mn-ea"/>
              </a:rPr>
              <a:t>共享一个元素存储空间，</a:t>
            </a:r>
            <a:r>
              <a:rPr lang="zh-CN" altLang="en-US" sz="2600" b="1">
                <a:latin typeface="华文楷体" panose="02010600040101010101" pitchFamily="2" charset="-122"/>
                <a:ea typeface="华文楷体" panose="02010600040101010101" pitchFamily="2" charset="-122"/>
                <a:cs typeface="华文楷体" panose="02010600040101010101" pitchFamily="2" charset="-122"/>
                <a:sym typeface="Symbol" panose="05050102010706020507" pitchFamily="18" charset="2"/>
              </a:rPr>
              <a:t>共占用</a:t>
            </a:r>
            <a:r>
              <a:rPr lang="en-US" altLang="zh-CN" sz="2600" b="1">
                <a:latin typeface="华文楷体" panose="02010600040101010101" pitchFamily="2" charset="-122"/>
                <a:ea typeface="华文楷体" panose="02010600040101010101" pitchFamily="2" charset="-122"/>
                <a:cs typeface="华文楷体" panose="02010600040101010101" pitchFamily="2" charset="-122"/>
                <a:sym typeface="Symbol" panose="05050102010706020507" pitchFamily="18" charset="2"/>
              </a:rPr>
              <a:t>n(n+1)/2+1</a:t>
            </a:r>
            <a:r>
              <a:rPr lang="zh-CN" altLang="en-US" sz="2600" b="1">
                <a:latin typeface="华文楷体" panose="02010600040101010101" pitchFamily="2" charset="-122"/>
                <a:ea typeface="华文楷体" panose="02010600040101010101" pitchFamily="2" charset="-122"/>
                <a:cs typeface="华文楷体" panose="02010600040101010101" pitchFamily="2" charset="-122"/>
                <a:sym typeface="Symbol" panose="05050102010706020507" pitchFamily="18" charset="2"/>
              </a:rPr>
              <a:t>个元素空间</a:t>
            </a:r>
            <a:r>
              <a:rPr lang="en-US" altLang="zh-CN" sz="2600" b="1">
                <a:latin typeface="华文楷体" panose="02010600040101010101" pitchFamily="2" charset="-122"/>
                <a:ea typeface="华文楷体" panose="02010600040101010101" pitchFamily="2" charset="-122"/>
                <a:cs typeface="华文楷体" panose="02010600040101010101" pitchFamily="2" charset="-122"/>
                <a:sym typeface="Symbol" panose="05050102010706020507" pitchFamily="18" charset="2"/>
              </a:rPr>
              <a:t>: sa[ 0 .. n(n+1)/2 ]</a:t>
            </a:r>
            <a:endParaRPr lang="zh-CN" altLang="en-US" sz="2600" b="1">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5" name="矩形 4"/>
          <p:cNvSpPr/>
          <p:nvPr/>
        </p:nvSpPr>
        <p:spPr>
          <a:xfrm>
            <a:off x="9138285" y="1749425"/>
            <a:ext cx="1256030" cy="1228090"/>
          </a:xfrm>
          <a:prstGeom prst="rect">
            <a:avLst/>
          </a:prstGeom>
          <a:noFill/>
          <a:ln w="57150">
            <a:solidFill>
              <a:srgbClr val="0000FF"/>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7864" name="文本框 547863"/>
          <p:cNvSpPr txBox="1"/>
          <p:nvPr/>
        </p:nvSpPr>
        <p:spPr>
          <a:xfrm>
            <a:off x="2364423" y="4789805"/>
            <a:ext cx="3286125" cy="1174115"/>
          </a:xfrm>
          <a:prstGeom prst="rect">
            <a:avLst/>
          </a:prstGeom>
          <a:solidFill>
            <a:schemeClr val="bg1"/>
          </a:solidFill>
          <a:ln w="9525">
            <a:noFill/>
          </a:ln>
        </p:spPr>
        <p:txBody>
          <a:bodyPr>
            <a:spAutoFit/>
          </a:bodyPr>
          <a:p>
            <a:pPr algn="l">
              <a:spcBef>
                <a:spcPct val="20000"/>
              </a:spcBef>
              <a:buClr>
                <a:schemeClr val="bg1"/>
              </a:buClr>
            </a:pPr>
            <a:r>
              <a:rPr lang="en-US" altLang="zh-CN" sz="3200" b="1">
                <a:solidFill>
                  <a:srgbClr val="FF0000"/>
                </a:solidFill>
                <a:latin typeface="Times New Roman" panose="02020603050405020304" pitchFamily="18" charset="0"/>
                <a:ea typeface="宋体" panose="02010600030101010101" pitchFamily="2" charset="-122"/>
              </a:rPr>
              <a:t>i*(i+1)/2+j     i≥j                  </a:t>
            </a:r>
            <a:endParaRPr lang="en-US" altLang="zh-CN" sz="3200" b="1">
              <a:solidFill>
                <a:srgbClr val="FF0000"/>
              </a:solidFill>
              <a:latin typeface="Times New Roman" panose="02020603050405020304" pitchFamily="18" charset="0"/>
              <a:ea typeface="宋体" panose="02010600030101010101" pitchFamily="2" charset="-122"/>
            </a:endParaRPr>
          </a:p>
          <a:p>
            <a:pPr algn="l">
              <a:spcBef>
                <a:spcPct val="20000"/>
              </a:spcBef>
              <a:buClr>
                <a:schemeClr val="bg1"/>
              </a:buClr>
            </a:pPr>
            <a:r>
              <a:rPr lang="en-US" altLang="zh-CN" sz="3200" b="1">
                <a:solidFill>
                  <a:srgbClr val="FF0000"/>
                </a:solidFill>
                <a:latin typeface="Times New Roman" panose="02020603050405020304" pitchFamily="18" charset="0"/>
                <a:ea typeface="宋体" panose="02010600030101010101" pitchFamily="2" charset="-122"/>
              </a:rPr>
              <a:t>n*(n+1)/2      i&lt;j </a:t>
            </a:r>
            <a:endParaRPr lang="en-US" altLang="zh-CN" sz="3200" b="1">
              <a:solidFill>
                <a:srgbClr val="FF0000"/>
              </a:solidFill>
              <a:latin typeface="Times New Roman" panose="02020603050405020304" pitchFamily="18" charset="0"/>
              <a:ea typeface="宋体" panose="02010600030101010101" pitchFamily="2" charset="-122"/>
            </a:endParaRPr>
          </a:p>
        </p:txBody>
      </p:sp>
      <p:sp>
        <p:nvSpPr>
          <p:cNvPr id="58378" name="文本框 58377"/>
          <p:cNvSpPr txBox="1"/>
          <p:nvPr/>
        </p:nvSpPr>
        <p:spPr>
          <a:xfrm>
            <a:off x="693420" y="4627880"/>
            <a:ext cx="549275" cy="1684655"/>
          </a:xfrm>
          <a:prstGeom prst="rect">
            <a:avLst/>
          </a:prstGeom>
          <a:noFill/>
          <a:ln w="9525">
            <a:noFill/>
          </a:ln>
        </p:spPr>
        <p:txBody>
          <a:bodyPr wrap="square">
            <a:spAutoFit/>
          </a:bodyPr>
          <a:p>
            <a:pPr eaLnBrk="0" hangingPunct="0">
              <a:lnSpc>
                <a:spcPct val="85000"/>
              </a:lnSpc>
              <a:spcBef>
                <a:spcPts val="50"/>
              </a:spcBef>
              <a:spcAft>
                <a:spcPts val="0"/>
              </a:spcAft>
              <a:buNone/>
            </a:pPr>
            <a:r>
              <a:rPr lang="zh-CN" altLang="en-US" sz="2400" b="1">
                <a:solidFill>
                  <a:srgbClr val="0000FF"/>
                </a:solidFill>
              </a:rPr>
              <a:t>下</a:t>
            </a:r>
            <a:endParaRPr lang="zh-CN" altLang="en-US" sz="2400" b="1">
              <a:solidFill>
                <a:srgbClr val="0000FF"/>
              </a:solidFill>
            </a:endParaRPr>
          </a:p>
          <a:p>
            <a:pPr eaLnBrk="0" hangingPunct="0">
              <a:lnSpc>
                <a:spcPct val="85000"/>
              </a:lnSpc>
              <a:spcBef>
                <a:spcPts val="50"/>
              </a:spcBef>
              <a:spcAft>
                <a:spcPts val="0"/>
              </a:spcAft>
              <a:buNone/>
            </a:pPr>
            <a:r>
              <a:rPr lang="zh-CN" altLang="en-US" sz="2400" b="1">
                <a:solidFill>
                  <a:srgbClr val="0000FF"/>
                </a:solidFill>
              </a:rPr>
              <a:t>三</a:t>
            </a:r>
            <a:endParaRPr lang="zh-CN" altLang="en-US" sz="2400" b="1">
              <a:solidFill>
                <a:srgbClr val="0000FF"/>
              </a:solidFill>
            </a:endParaRPr>
          </a:p>
          <a:p>
            <a:pPr eaLnBrk="0" hangingPunct="0">
              <a:lnSpc>
                <a:spcPct val="85000"/>
              </a:lnSpc>
              <a:spcBef>
                <a:spcPts val="50"/>
              </a:spcBef>
              <a:spcAft>
                <a:spcPts val="0"/>
              </a:spcAft>
              <a:buNone/>
            </a:pPr>
            <a:r>
              <a:rPr lang="zh-CN" altLang="en-US" sz="2400" b="1">
                <a:solidFill>
                  <a:srgbClr val="0000FF"/>
                </a:solidFill>
              </a:rPr>
              <a:t>角</a:t>
            </a:r>
            <a:endParaRPr lang="zh-CN" altLang="en-US" sz="2400" b="1">
              <a:solidFill>
                <a:srgbClr val="0000FF"/>
              </a:solidFill>
            </a:endParaRPr>
          </a:p>
          <a:p>
            <a:pPr eaLnBrk="0" hangingPunct="0">
              <a:lnSpc>
                <a:spcPct val="85000"/>
              </a:lnSpc>
              <a:spcBef>
                <a:spcPts val="50"/>
              </a:spcBef>
              <a:spcAft>
                <a:spcPts val="0"/>
              </a:spcAft>
              <a:buNone/>
            </a:pPr>
            <a:r>
              <a:rPr lang="zh-CN" altLang="en-US" sz="2400" b="1">
                <a:solidFill>
                  <a:srgbClr val="0000FF"/>
                </a:solidFill>
              </a:rPr>
              <a:t>矩</a:t>
            </a:r>
            <a:endParaRPr lang="zh-CN" altLang="en-US" sz="2400" b="1">
              <a:solidFill>
                <a:srgbClr val="0000FF"/>
              </a:solidFill>
            </a:endParaRPr>
          </a:p>
          <a:p>
            <a:pPr eaLnBrk="0" hangingPunct="0">
              <a:lnSpc>
                <a:spcPct val="85000"/>
              </a:lnSpc>
              <a:spcBef>
                <a:spcPts val="50"/>
              </a:spcBef>
              <a:spcAft>
                <a:spcPts val="0"/>
              </a:spcAft>
              <a:buNone/>
            </a:pPr>
            <a:r>
              <a:rPr lang="zh-CN" altLang="en-US" sz="2400" b="1">
                <a:solidFill>
                  <a:srgbClr val="0000FF"/>
                </a:solidFill>
              </a:rPr>
              <a:t>阵</a:t>
            </a:r>
            <a:endParaRPr lang="zh-CN" altLang="en-US" sz="2400" b="1">
              <a:solidFill>
                <a:srgbClr val="0000FF"/>
              </a:solidFill>
            </a:endParaRPr>
          </a:p>
        </p:txBody>
      </p:sp>
      <p:sp>
        <p:nvSpPr>
          <p:cNvPr id="547865" name="文本框 547864"/>
          <p:cNvSpPr txBox="1"/>
          <p:nvPr/>
        </p:nvSpPr>
        <p:spPr>
          <a:xfrm>
            <a:off x="1189038" y="5081905"/>
            <a:ext cx="593725" cy="460375"/>
          </a:xfrm>
          <a:prstGeom prst="rect">
            <a:avLst/>
          </a:prstGeom>
          <a:solidFill>
            <a:schemeClr val="bg1"/>
          </a:solidFill>
          <a:ln w="9525">
            <a:noFill/>
          </a:ln>
        </p:spPr>
        <p:txBody>
          <a:bodyPr wrap="none" anchor="t">
            <a:spAutoFit/>
          </a:bodyPr>
          <a:p>
            <a:pPr algn="l">
              <a:buClr>
                <a:schemeClr val="bg1"/>
              </a:buClr>
            </a:pPr>
            <a:r>
              <a:rPr lang="en-US" altLang="zh-CN" sz="2400" b="1">
                <a:solidFill>
                  <a:srgbClr val="FF0000"/>
                </a:solidFill>
                <a:latin typeface="Times New Roman" panose="02020603050405020304" pitchFamily="18" charset="0"/>
                <a:ea typeface="宋体" panose="02010600030101010101" pitchFamily="2" charset="-122"/>
              </a:rPr>
              <a:t>K=</a:t>
            </a:r>
            <a:endParaRPr lang="en-US" altLang="zh-CN" sz="2400" b="1">
              <a:solidFill>
                <a:srgbClr val="FF0000"/>
              </a:solidFill>
              <a:latin typeface="Times New Roman" panose="02020603050405020304" pitchFamily="18" charset="0"/>
              <a:ea typeface="宋体" panose="02010600030101010101" pitchFamily="2" charset="-122"/>
            </a:endParaRPr>
          </a:p>
        </p:txBody>
      </p:sp>
      <p:sp>
        <p:nvSpPr>
          <p:cNvPr id="547866" name="左大括号 547865"/>
          <p:cNvSpPr/>
          <p:nvPr/>
        </p:nvSpPr>
        <p:spPr>
          <a:xfrm>
            <a:off x="1767205" y="4932680"/>
            <a:ext cx="558800" cy="877888"/>
          </a:xfrm>
          <a:prstGeom prst="leftBrace">
            <a:avLst>
              <a:gd name="adj1" fmla="val 13091"/>
              <a:gd name="adj2" fmla="val 50000"/>
            </a:avLst>
          </a:prstGeom>
          <a:solidFill>
            <a:schemeClr val="bg1"/>
          </a:solidFill>
          <a:ln w="28575" cap="flat" cmpd="sng">
            <a:solidFill>
              <a:srgbClr val="FF0000"/>
            </a:solidFill>
            <a:prstDash val="solid"/>
            <a:headEnd type="none" w="med" len="med"/>
            <a:tailEnd type="none" w="med" len="med"/>
          </a:ln>
        </p:spPr>
        <p:txBody>
          <a:bodyPr/>
          <a:p>
            <a:endParaRPr lang="zh-CN" altLang="en-US" sz="2400" b="1"/>
          </a:p>
        </p:txBody>
      </p:sp>
      <p:sp>
        <p:nvSpPr>
          <p:cNvPr id="7" name="文本框 6"/>
          <p:cNvSpPr txBox="1"/>
          <p:nvPr/>
        </p:nvSpPr>
        <p:spPr>
          <a:xfrm>
            <a:off x="7887018" y="4787265"/>
            <a:ext cx="3286125" cy="1174115"/>
          </a:xfrm>
          <a:prstGeom prst="rect">
            <a:avLst/>
          </a:prstGeom>
          <a:solidFill>
            <a:schemeClr val="bg1"/>
          </a:solidFill>
          <a:ln w="9525">
            <a:noFill/>
          </a:ln>
        </p:spPr>
        <p:txBody>
          <a:bodyPr>
            <a:spAutoFit/>
          </a:bodyPr>
          <a:p>
            <a:pPr algn="l">
              <a:spcBef>
                <a:spcPct val="20000"/>
              </a:spcBef>
              <a:buClr>
                <a:schemeClr val="bg1"/>
              </a:buClr>
            </a:pPr>
            <a:r>
              <a:rPr lang="en-US" altLang="zh-CN" sz="3200" b="1">
                <a:solidFill>
                  <a:srgbClr val="FF0000"/>
                </a:solidFill>
                <a:latin typeface="Times New Roman" panose="02020603050405020304" pitchFamily="18" charset="0"/>
                <a:ea typeface="宋体" panose="02010600030101010101" pitchFamily="2" charset="-122"/>
              </a:rPr>
              <a:t>j*(j+1)/2+i     i≤j                  </a:t>
            </a:r>
            <a:endParaRPr lang="en-US" altLang="zh-CN" sz="3200" b="1">
              <a:solidFill>
                <a:srgbClr val="FF0000"/>
              </a:solidFill>
              <a:latin typeface="Times New Roman" panose="02020603050405020304" pitchFamily="18" charset="0"/>
              <a:ea typeface="宋体" panose="02010600030101010101" pitchFamily="2" charset="-122"/>
            </a:endParaRPr>
          </a:p>
          <a:p>
            <a:pPr algn="l">
              <a:spcBef>
                <a:spcPct val="20000"/>
              </a:spcBef>
              <a:buClr>
                <a:schemeClr val="bg1"/>
              </a:buClr>
            </a:pPr>
            <a:r>
              <a:rPr lang="en-US" altLang="zh-CN" sz="3200" b="1">
                <a:solidFill>
                  <a:srgbClr val="FF0000"/>
                </a:solidFill>
                <a:latin typeface="Times New Roman" panose="02020603050405020304" pitchFamily="18" charset="0"/>
                <a:sym typeface="+mn-ea"/>
              </a:rPr>
              <a:t>n*(n+1)/2</a:t>
            </a:r>
            <a:r>
              <a:rPr lang="en-US" altLang="zh-CN" sz="3200" b="1">
                <a:solidFill>
                  <a:srgbClr val="FF0000"/>
                </a:solidFill>
                <a:latin typeface="Times New Roman" panose="02020603050405020304" pitchFamily="18" charset="0"/>
                <a:ea typeface="宋体" panose="02010600030101010101" pitchFamily="2" charset="-122"/>
              </a:rPr>
              <a:t>       i&gt;j </a:t>
            </a:r>
            <a:endParaRPr lang="en-US" altLang="zh-CN" sz="3200" b="1">
              <a:solidFill>
                <a:srgbClr val="FF0000"/>
              </a:solidFill>
              <a:latin typeface="Times New Roman" panose="02020603050405020304" pitchFamily="18" charset="0"/>
              <a:ea typeface="宋体" panose="02010600030101010101" pitchFamily="2" charset="-122"/>
            </a:endParaRPr>
          </a:p>
        </p:txBody>
      </p:sp>
      <p:sp>
        <p:nvSpPr>
          <p:cNvPr id="8" name="文本框 7"/>
          <p:cNvSpPr txBox="1"/>
          <p:nvPr/>
        </p:nvSpPr>
        <p:spPr>
          <a:xfrm>
            <a:off x="6216015" y="4625340"/>
            <a:ext cx="549275" cy="1684655"/>
          </a:xfrm>
          <a:prstGeom prst="rect">
            <a:avLst/>
          </a:prstGeom>
          <a:noFill/>
          <a:ln w="9525">
            <a:noFill/>
          </a:ln>
        </p:spPr>
        <p:txBody>
          <a:bodyPr wrap="square">
            <a:spAutoFit/>
          </a:bodyPr>
          <a:p>
            <a:pPr eaLnBrk="0" hangingPunct="0">
              <a:lnSpc>
                <a:spcPct val="85000"/>
              </a:lnSpc>
              <a:spcBef>
                <a:spcPts val="50"/>
              </a:spcBef>
              <a:spcAft>
                <a:spcPts val="0"/>
              </a:spcAft>
              <a:buNone/>
            </a:pPr>
            <a:r>
              <a:rPr lang="zh-CN" altLang="en-US" sz="2400" b="1">
                <a:solidFill>
                  <a:srgbClr val="0000FF"/>
                </a:solidFill>
              </a:rPr>
              <a:t>上</a:t>
            </a:r>
            <a:endParaRPr lang="zh-CN" altLang="en-US" sz="2400" b="1">
              <a:solidFill>
                <a:srgbClr val="0000FF"/>
              </a:solidFill>
            </a:endParaRPr>
          </a:p>
          <a:p>
            <a:pPr eaLnBrk="0" hangingPunct="0">
              <a:lnSpc>
                <a:spcPct val="85000"/>
              </a:lnSpc>
              <a:spcBef>
                <a:spcPts val="50"/>
              </a:spcBef>
              <a:spcAft>
                <a:spcPts val="0"/>
              </a:spcAft>
              <a:buNone/>
            </a:pPr>
            <a:r>
              <a:rPr lang="zh-CN" altLang="en-US" sz="2400" b="1">
                <a:solidFill>
                  <a:srgbClr val="0000FF"/>
                </a:solidFill>
              </a:rPr>
              <a:t>三</a:t>
            </a:r>
            <a:endParaRPr lang="zh-CN" altLang="en-US" sz="2400" b="1">
              <a:solidFill>
                <a:srgbClr val="0000FF"/>
              </a:solidFill>
            </a:endParaRPr>
          </a:p>
          <a:p>
            <a:pPr eaLnBrk="0" hangingPunct="0">
              <a:lnSpc>
                <a:spcPct val="85000"/>
              </a:lnSpc>
              <a:spcBef>
                <a:spcPts val="50"/>
              </a:spcBef>
              <a:spcAft>
                <a:spcPts val="0"/>
              </a:spcAft>
              <a:buNone/>
            </a:pPr>
            <a:r>
              <a:rPr lang="zh-CN" altLang="en-US" sz="2400" b="1">
                <a:solidFill>
                  <a:srgbClr val="0000FF"/>
                </a:solidFill>
              </a:rPr>
              <a:t>角</a:t>
            </a:r>
            <a:endParaRPr lang="zh-CN" altLang="en-US" sz="2400" b="1">
              <a:solidFill>
                <a:srgbClr val="0000FF"/>
              </a:solidFill>
            </a:endParaRPr>
          </a:p>
          <a:p>
            <a:pPr eaLnBrk="0" hangingPunct="0">
              <a:lnSpc>
                <a:spcPct val="85000"/>
              </a:lnSpc>
              <a:spcBef>
                <a:spcPts val="50"/>
              </a:spcBef>
              <a:spcAft>
                <a:spcPts val="0"/>
              </a:spcAft>
              <a:buNone/>
            </a:pPr>
            <a:r>
              <a:rPr lang="zh-CN" altLang="en-US" sz="2400" b="1">
                <a:solidFill>
                  <a:srgbClr val="0000FF"/>
                </a:solidFill>
              </a:rPr>
              <a:t>矩</a:t>
            </a:r>
            <a:endParaRPr lang="zh-CN" altLang="en-US" sz="2400" b="1">
              <a:solidFill>
                <a:srgbClr val="0000FF"/>
              </a:solidFill>
            </a:endParaRPr>
          </a:p>
          <a:p>
            <a:pPr eaLnBrk="0" hangingPunct="0">
              <a:lnSpc>
                <a:spcPct val="85000"/>
              </a:lnSpc>
              <a:spcBef>
                <a:spcPts val="50"/>
              </a:spcBef>
              <a:spcAft>
                <a:spcPts val="0"/>
              </a:spcAft>
              <a:buNone/>
            </a:pPr>
            <a:r>
              <a:rPr lang="zh-CN" altLang="en-US" sz="2400" b="1">
                <a:solidFill>
                  <a:srgbClr val="0000FF"/>
                </a:solidFill>
              </a:rPr>
              <a:t>阵</a:t>
            </a:r>
            <a:endParaRPr lang="zh-CN" altLang="en-US" sz="2400" b="1">
              <a:solidFill>
                <a:srgbClr val="0000FF"/>
              </a:solidFill>
            </a:endParaRPr>
          </a:p>
        </p:txBody>
      </p:sp>
      <p:sp>
        <p:nvSpPr>
          <p:cNvPr id="9" name="文本框 8"/>
          <p:cNvSpPr txBox="1"/>
          <p:nvPr/>
        </p:nvSpPr>
        <p:spPr>
          <a:xfrm>
            <a:off x="6711633" y="5079365"/>
            <a:ext cx="593725" cy="460375"/>
          </a:xfrm>
          <a:prstGeom prst="rect">
            <a:avLst/>
          </a:prstGeom>
          <a:solidFill>
            <a:schemeClr val="bg1"/>
          </a:solidFill>
          <a:ln w="9525">
            <a:noFill/>
          </a:ln>
        </p:spPr>
        <p:txBody>
          <a:bodyPr wrap="none" anchor="t">
            <a:spAutoFit/>
          </a:bodyPr>
          <a:p>
            <a:pPr algn="l">
              <a:buClr>
                <a:schemeClr val="bg1"/>
              </a:buClr>
            </a:pPr>
            <a:r>
              <a:rPr lang="en-US" altLang="zh-CN" sz="2400" b="1">
                <a:solidFill>
                  <a:srgbClr val="FF0000"/>
                </a:solidFill>
                <a:latin typeface="Times New Roman" panose="02020603050405020304" pitchFamily="18" charset="0"/>
                <a:ea typeface="宋体" panose="02010600030101010101" pitchFamily="2" charset="-122"/>
              </a:rPr>
              <a:t>K=</a:t>
            </a:r>
            <a:endParaRPr lang="en-US" altLang="zh-CN" sz="2400" b="1">
              <a:solidFill>
                <a:srgbClr val="FF0000"/>
              </a:solidFill>
              <a:latin typeface="Times New Roman" panose="02020603050405020304" pitchFamily="18" charset="0"/>
              <a:ea typeface="宋体" panose="02010600030101010101" pitchFamily="2" charset="-122"/>
            </a:endParaRPr>
          </a:p>
        </p:txBody>
      </p:sp>
      <p:sp>
        <p:nvSpPr>
          <p:cNvPr id="10" name="左大括号 9"/>
          <p:cNvSpPr/>
          <p:nvPr/>
        </p:nvSpPr>
        <p:spPr>
          <a:xfrm>
            <a:off x="7289800" y="4930140"/>
            <a:ext cx="558800" cy="877888"/>
          </a:xfrm>
          <a:prstGeom prst="leftBrace">
            <a:avLst>
              <a:gd name="adj1" fmla="val 13091"/>
              <a:gd name="adj2" fmla="val 50000"/>
            </a:avLst>
          </a:prstGeom>
          <a:solidFill>
            <a:schemeClr val="bg1"/>
          </a:solidFill>
          <a:ln w="28575" cap="flat" cmpd="sng">
            <a:solidFill>
              <a:srgbClr val="FF0000"/>
            </a:solidFill>
            <a:prstDash val="solid"/>
            <a:headEnd type="none" w="med" len="med"/>
            <a:tailEnd type="none" w="med" len="med"/>
          </a:ln>
        </p:spPr>
        <p:txBody>
          <a:bodyPr/>
          <a:p>
            <a:endParaRPr lang="zh-CN" altLang="en-US"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378"/>
                                        </p:tgtEl>
                                        <p:attrNameLst>
                                          <p:attrName>style.visibility</p:attrName>
                                        </p:attrNameLst>
                                      </p:cBhvr>
                                      <p:to>
                                        <p:strVal val="visible"/>
                                      </p:to>
                                    </p:set>
                                    <p:animEffect transition="in" filter="wipe(left)">
                                      <p:cBhvr>
                                        <p:cTn id="12" dur="500"/>
                                        <p:tgtEl>
                                          <p:spTgt spid="58378"/>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47865"/>
                                        </p:tgtEl>
                                        <p:attrNameLst>
                                          <p:attrName>style.visibility</p:attrName>
                                        </p:attrNameLst>
                                      </p:cBhvr>
                                      <p:to>
                                        <p:strVal val="visible"/>
                                      </p:to>
                                    </p:set>
                                    <p:animEffect transition="in" filter="wipe(left)">
                                      <p:cBhvr>
                                        <p:cTn id="16" dur="500"/>
                                        <p:tgtEl>
                                          <p:spTgt spid="547865"/>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47866"/>
                                        </p:tgtEl>
                                        <p:attrNameLst>
                                          <p:attrName>style.visibility</p:attrName>
                                        </p:attrNameLst>
                                      </p:cBhvr>
                                      <p:to>
                                        <p:strVal val="visible"/>
                                      </p:to>
                                    </p:set>
                                    <p:animEffect transition="in" filter="wipe(left)">
                                      <p:cBhvr>
                                        <p:cTn id="20" dur="500"/>
                                        <p:tgtEl>
                                          <p:spTgt spid="547866"/>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547864"/>
                                        </p:tgtEl>
                                        <p:attrNameLst>
                                          <p:attrName>style.visibility</p:attrName>
                                        </p:attrNameLst>
                                      </p:cBhvr>
                                      <p:to>
                                        <p:strVal val="visible"/>
                                      </p:to>
                                    </p:set>
                                    <p:animEffect transition="in" filter="wipe(left)">
                                      <p:cBhvr>
                                        <p:cTn id="24" dur="500"/>
                                        <p:tgtEl>
                                          <p:spTgt spid="54786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500"/>
                                        <p:tgtEl>
                                          <p:spTgt spid="9"/>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par>
                          <p:cTn id="38" fill="hold">
                            <p:stCondLst>
                              <p:cond delay="1500"/>
                            </p:stCondLst>
                            <p:childTnLst>
                              <p:par>
                                <p:cTn id="39" presetID="22" presetClass="entr" presetSubtype="8" fill="hold" grpId="0"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left)">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47864" grpId="0" animBg="1"/>
      <p:bldP spid="58378" grpId="0"/>
      <p:bldP spid="547865" grpId="0" animBg="1"/>
      <p:bldP spid="547866" grpId="0" animBg="1"/>
      <p:bldP spid="7" grpId="0" animBg="1"/>
      <p:bldP spid="8" grpId="0"/>
      <p:bldP spid="9" grpId="0" animBg="1"/>
      <p:bldP spid="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5"/>
          <p:cNvSpPr txBox="1"/>
          <p:nvPr/>
        </p:nvSpPr>
        <p:spPr>
          <a:xfrm>
            <a:off x="863600" y="312827"/>
            <a:ext cx="2674640" cy="561975"/>
          </a:xfrm>
          <a:prstGeom prst="rect">
            <a:avLst/>
          </a:prstGeom>
        </p:spPr>
        <p:txBody>
          <a:bodyPr anchor="b">
            <a:normAutofit fontScale="97500" lnSpcReduction="1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4.3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数组</a:t>
            </a: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  </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11" name="Rectangle 2"/>
          <p:cNvSpPr>
            <a:spLocks noChangeArrowheads="1"/>
          </p:cNvSpPr>
          <p:nvPr/>
        </p:nvSpPr>
        <p:spPr bwMode="auto">
          <a:xfrm>
            <a:off x="693420" y="784225"/>
            <a:ext cx="4920615" cy="745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50000"/>
              </a:lnSpc>
              <a:spcBef>
                <a:spcPct val="0"/>
              </a:spcBef>
              <a:spcAft>
                <a:spcPct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5</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、特殊矩阵的压缩存储             </a:t>
            </a:r>
            <a:r>
              <a:rPr kumimoji="0" lang="zh-CN" altLang="zh-CN" sz="3600" b="1" i="0" u="none" strike="noStrike" kern="1200" cap="none" spc="0" normalizeH="0" baseline="0" noProof="0" dirty="0" smtClean="0">
                <a:ln>
                  <a:noFill/>
                </a:ln>
                <a:solidFill>
                  <a:srgbClr val="FF3300"/>
                </a:solidFill>
                <a:effectLst/>
                <a:uLnTx/>
                <a:uFillTx/>
                <a:latin typeface="+mn-ea"/>
                <a:ea typeface="+mn-ea"/>
                <a:cs typeface="+mn-ea"/>
              </a:rPr>
              <a:t> </a:t>
            </a:r>
            <a:endParaRPr kumimoji="0" lang="en-US" altLang="zh-CN" sz="3600" b="1" i="0" u="none" strike="noStrike" kern="1200" cap="none" spc="0" normalizeH="0" baseline="0" noProof="0" dirty="0" smtClean="0">
              <a:ln>
                <a:noFill/>
              </a:ln>
              <a:solidFill>
                <a:srgbClr val="0000FF"/>
              </a:solidFill>
              <a:effectLst/>
              <a:uLnTx/>
              <a:uFillTx/>
              <a:latin typeface="+mn-ea"/>
              <a:ea typeface="+mn-ea"/>
              <a:cs typeface="华文楷体" panose="02010600040101010101" pitchFamily="2" charset="-122"/>
            </a:endParaRPr>
          </a:p>
        </p:txBody>
      </p:sp>
      <p:sp>
        <p:nvSpPr>
          <p:cNvPr id="6" name="Rectangle 11"/>
          <p:cNvSpPr>
            <a:spLocks noChangeArrowheads="1"/>
          </p:cNvSpPr>
          <p:nvPr/>
        </p:nvSpPr>
        <p:spPr bwMode="auto">
          <a:xfrm>
            <a:off x="5158740" y="313055"/>
            <a:ext cx="3796665"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楷体_GB2312" pitchFamily="49" charset="-122"/>
              </a:rPr>
              <a:t>对角矩阵</a:t>
            </a:r>
            <a:endParaRPr lang="zh-CN" sz="3200" dirty="0">
              <a:solidFill>
                <a:srgbClr val="0000FF"/>
              </a:solidFill>
              <a:latin typeface="楷体_GB2312" pitchFamily="49" charset="-122"/>
            </a:endParaRPr>
          </a:p>
        </p:txBody>
      </p:sp>
      <p:sp>
        <p:nvSpPr>
          <p:cNvPr id="547842" name="文本框 547841"/>
          <p:cNvSpPr txBox="1"/>
          <p:nvPr/>
        </p:nvSpPr>
        <p:spPr>
          <a:xfrm>
            <a:off x="979805" y="1979930"/>
            <a:ext cx="9859010" cy="1198880"/>
          </a:xfrm>
          <a:prstGeom prst="rect">
            <a:avLst/>
          </a:prstGeom>
          <a:noFill/>
          <a:ln w="9525">
            <a:noFill/>
          </a:ln>
        </p:spPr>
        <p:txBody>
          <a:bodyPr wrap="square">
            <a:spAutoFit/>
          </a:bodyPr>
          <a:p>
            <a:pPr algn="l">
              <a:lnSpc>
                <a:spcPct val="150000"/>
              </a:lnSpc>
              <a:buClr>
                <a:schemeClr val="bg1"/>
              </a:buClr>
            </a:pPr>
            <a:r>
              <a:rPr lang="zh-CN" altLang="en-US"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a:sym typeface="+mn-ea"/>
              </a:rPr>
              <a:t>在 </a:t>
            </a:r>
            <a:r>
              <a:rPr lang="en-US" altLang="zh-CN" sz="2400" b="1">
                <a:latin typeface="Times New Roman" panose="02020603050405020304" pitchFamily="18" charset="0"/>
                <a:cs typeface="Times New Roman" panose="02020603050405020304" pitchFamily="18" charset="0"/>
                <a:sym typeface="+mn-ea"/>
              </a:rPr>
              <a:t>n</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n </a:t>
            </a:r>
            <a:r>
              <a:rPr lang="zh-CN" altLang="en-US" sz="2400" b="1">
                <a:sym typeface="Symbol" panose="05050102010706020507" pitchFamily="18" charset="2"/>
              </a:rPr>
              <a:t>的方阵中，非零元素集中在主对角线及其两侧共 </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L</a:t>
            </a:r>
            <a:r>
              <a:rPr lang="zh-CN" altLang="en-US" sz="2400" b="1">
                <a:sym typeface="Symbol" panose="05050102010706020507" pitchFamily="18" charset="2"/>
              </a:rPr>
              <a:t>（奇数）条对角线的带状区域内 </a:t>
            </a:r>
            <a:r>
              <a:rPr lang="en-US" altLang="zh-CN" sz="2400" b="1">
                <a:latin typeface="Times New Roman" panose="02020603050405020304" pitchFamily="18" charset="0"/>
                <a:sym typeface="Symbol" panose="05050102010706020507" pitchFamily="18" charset="2"/>
              </a:rPr>
              <a:t>—— </a:t>
            </a:r>
            <a:r>
              <a:rPr lang="en-US" altLang="zh-CN" sz="2400" b="1">
                <a:solidFill>
                  <a:srgbClr val="0000FF"/>
                </a:solidFill>
                <a:latin typeface="Times New Roman" panose="02020603050405020304" pitchFamily="18" charset="0"/>
                <a:cs typeface="Times New Roman" panose="02020603050405020304" pitchFamily="18" charset="0"/>
                <a:sym typeface="Symbol" panose="05050102010706020507" pitchFamily="18" charset="2"/>
              </a:rPr>
              <a:t>L</a:t>
            </a:r>
            <a:r>
              <a:rPr lang="zh-CN" altLang="en-US" sz="2400" b="1">
                <a:solidFill>
                  <a:srgbClr val="0000FF"/>
                </a:solidFill>
                <a:sym typeface="Symbol" panose="05050102010706020507" pitchFamily="18" charset="2"/>
              </a:rPr>
              <a:t>对角矩阵</a:t>
            </a:r>
            <a:r>
              <a:rPr lang="zh-CN" altLang="en-US" sz="2400" b="1">
                <a:sym typeface="Symbol" panose="05050102010706020507" pitchFamily="18" charset="2"/>
              </a:rPr>
              <a:t>。</a:t>
            </a:r>
            <a:endParaRPr lang="zh-CN" altLang="en-US"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51949" name="内容占位符 551948"/>
          <p:cNvSpPr>
            <a:spLocks noGrp="1"/>
          </p:cNvSpPr>
          <p:nvPr>
            <p:ph idx="1"/>
          </p:nvPr>
        </p:nvSpPr>
        <p:spPr>
          <a:xfrm>
            <a:off x="1763395" y="3498215"/>
            <a:ext cx="6824345" cy="2736850"/>
          </a:xfrm>
          <a:noFill/>
          <a:extLst>
            <a:ext uri="{909E8E84-426E-40DD-AFC4-6F175D3DCCD1}">
              <a14:hiddenFill xmlns:a14="http://schemas.microsoft.com/office/drawing/2010/main">
                <a:gradFill rotWithShape="1">
                  <a:gsLst>
                    <a:gs pos="0">
                      <a:srgbClr val="DDEEFF">
                        <a:alpha val="100000"/>
                      </a:srgbClr>
                    </a:gs>
                    <a:gs pos="50000">
                      <a:schemeClr val="bg1">
                        <a:alpha val="100000"/>
                      </a:schemeClr>
                    </a:gs>
                    <a:gs pos="100000">
                      <a:srgbClr val="DDEEFF">
                        <a:alpha val="100000"/>
                      </a:srgbClr>
                    </a:gs>
                  </a:gsLst>
                  <a:lin ang="0" scaled="1"/>
                  <a:tileRect/>
                </a:gradFill>
              </a14:hiddenFill>
            </a:ext>
          </a:extLst>
        </p:spPr>
        <p:txBody>
          <a:bodyPr/>
          <a:p>
            <a:pPr>
              <a:buNone/>
            </a:pPr>
            <a:r>
              <a:rPr lang="en-US" altLang="zh-CN" sz="2400" b="1">
                <a:solidFill>
                  <a:schemeClr val="tx1"/>
                </a:solidFill>
                <a:ea typeface="楷体_GB2312" pitchFamily="49" charset="-122"/>
              </a:rPr>
              <a:t>  a</a:t>
            </a:r>
            <a:r>
              <a:rPr lang="en-US" altLang="zh-CN" sz="2400" b="1" baseline="-18000">
                <a:solidFill>
                  <a:schemeClr val="tx1"/>
                </a:solidFill>
                <a:ea typeface="楷体_GB2312" pitchFamily="49" charset="-122"/>
              </a:rPr>
              <a:t>00</a:t>
            </a:r>
            <a:r>
              <a:rPr lang="en-US" altLang="zh-CN" sz="2400" b="1">
                <a:solidFill>
                  <a:schemeClr val="tx1"/>
                </a:solidFill>
                <a:ea typeface="楷体_GB2312" pitchFamily="49" charset="-122"/>
              </a:rPr>
              <a:t>  a</a:t>
            </a:r>
            <a:r>
              <a:rPr lang="en-US" altLang="zh-CN" sz="2400" b="1" baseline="-18000">
                <a:solidFill>
                  <a:schemeClr val="tx1"/>
                </a:solidFill>
                <a:ea typeface="楷体_GB2312" pitchFamily="49" charset="-122"/>
              </a:rPr>
              <a:t>01</a:t>
            </a:r>
            <a:endParaRPr lang="en-US" altLang="zh-CN" sz="2400" b="1" baseline="-18000">
              <a:solidFill>
                <a:schemeClr val="tx1"/>
              </a:solidFill>
              <a:ea typeface="楷体_GB2312" pitchFamily="49" charset="-122"/>
            </a:endParaRPr>
          </a:p>
          <a:p>
            <a:pPr>
              <a:buNone/>
            </a:pPr>
            <a:r>
              <a:rPr lang="en-US" altLang="zh-CN" sz="2400" b="1">
                <a:solidFill>
                  <a:schemeClr val="tx1"/>
                </a:solidFill>
                <a:ea typeface="楷体_GB2312" pitchFamily="49" charset="-122"/>
              </a:rPr>
              <a:t>  a</a:t>
            </a:r>
            <a:r>
              <a:rPr lang="en-US" altLang="zh-CN" sz="2400" b="1" baseline="-18000">
                <a:solidFill>
                  <a:schemeClr val="tx1"/>
                </a:solidFill>
                <a:ea typeface="楷体_GB2312" pitchFamily="49" charset="-122"/>
              </a:rPr>
              <a:t>10</a:t>
            </a:r>
            <a:r>
              <a:rPr lang="en-US" altLang="zh-CN" sz="2400" b="1">
                <a:solidFill>
                  <a:schemeClr val="tx1"/>
                </a:solidFill>
                <a:ea typeface="楷体_GB2312" pitchFamily="49" charset="-122"/>
              </a:rPr>
              <a:t>  a</a:t>
            </a:r>
            <a:r>
              <a:rPr lang="en-US" altLang="zh-CN" sz="2400" b="1" baseline="-18000">
                <a:solidFill>
                  <a:schemeClr val="tx1"/>
                </a:solidFill>
                <a:ea typeface="楷体_GB2312" pitchFamily="49" charset="-122"/>
              </a:rPr>
              <a:t>11</a:t>
            </a:r>
            <a:r>
              <a:rPr lang="en-US" altLang="zh-CN" sz="2400" b="1">
                <a:solidFill>
                  <a:schemeClr val="tx1"/>
                </a:solidFill>
                <a:ea typeface="楷体_GB2312" pitchFamily="49" charset="-122"/>
              </a:rPr>
              <a:t>   a</a:t>
            </a:r>
            <a:r>
              <a:rPr lang="en-US" altLang="zh-CN" sz="2400" b="1" baseline="-18000">
                <a:solidFill>
                  <a:schemeClr val="tx1"/>
                </a:solidFill>
                <a:ea typeface="楷体_GB2312" pitchFamily="49" charset="-122"/>
              </a:rPr>
              <a:t>12</a:t>
            </a:r>
            <a:endParaRPr lang="en-US" altLang="zh-CN" sz="2400" b="1" baseline="-18000">
              <a:solidFill>
                <a:schemeClr val="tx1"/>
              </a:solidFill>
              <a:ea typeface="楷体_GB2312" pitchFamily="49" charset="-122"/>
            </a:endParaRPr>
          </a:p>
          <a:p>
            <a:pPr>
              <a:buNone/>
            </a:pPr>
            <a:r>
              <a:rPr lang="en-US" altLang="zh-CN" sz="2400" b="1">
                <a:solidFill>
                  <a:schemeClr val="tx1"/>
                </a:solidFill>
                <a:ea typeface="楷体_GB2312" pitchFamily="49" charset="-122"/>
              </a:rPr>
              <a:t>         a</a:t>
            </a:r>
            <a:r>
              <a:rPr lang="en-US" altLang="zh-CN" sz="2400" b="1" baseline="-18000">
                <a:solidFill>
                  <a:schemeClr val="tx1"/>
                </a:solidFill>
                <a:ea typeface="楷体_GB2312" pitchFamily="49" charset="-122"/>
              </a:rPr>
              <a:t>21</a:t>
            </a:r>
            <a:r>
              <a:rPr lang="en-US" altLang="zh-CN" sz="2400" b="1">
                <a:solidFill>
                  <a:schemeClr val="tx1"/>
                </a:solidFill>
                <a:ea typeface="楷体_GB2312" pitchFamily="49" charset="-122"/>
              </a:rPr>
              <a:t>  a</a:t>
            </a:r>
            <a:r>
              <a:rPr lang="en-US" altLang="zh-CN" sz="2400" b="1" baseline="-18000">
                <a:solidFill>
                  <a:schemeClr val="tx1"/>
                </a:solidFill>
                <a:ea typeface="楷体_GB2312" pitchFamily="49" charset="-122"/>
              </a:rPr>
              <a:t>22</a:t>
            </a:r>
            <a:r>
              <a:rPr lang="en-US" altLang="zh-CN" sz="2400" b="1">
                <a:solidFill>
                  <a:schemeClr val="tx1"/>
                </a:solidFill>
                <a:ea typeface="楷体_GB2312" pitchFamily="49" charset="-122"/>
              </a:rPr>
              <a:t>   a</a:t>
            </a:r>
            <a:r>
              <a:rPr lang="en-US" altLang="zh-CN" sz="2400" b="1" baseline="-18000">
                <a:solidFill>
                  <a:schemeClr val="tx1"/>
                </a:solidFill>
                <a:ea typeface="楷体_GB2312" pitchFamily="49" charset="-122"/>
              </a:rPr>
              <a:t>23</a:t>
            </a:r>
            <a:endParaRPr lang="en-US" altLang="zh-CN" sz="2400" b="1" baseline="-18000">
              <a:solidFill>
                <a:schemeClr val="tx1"/>
              </a:solidFill>
              <a:ea typeface="楷体_GB2312" pitchFamily="49" charset="-122"/>
            </a:endParaRPr>
          </a:p>
          <a:p>
            <a:pPr>
              <a:buNone/>
            </a:pPr>
            <a:r>
              <a:rPr lang="en-US" altLang="zh-CN" sz="2400" b="1">
                <a:solidFill>
                  <a:schemeClr val="tx1"/>
                </a:solidFill>
                <a:ea typeface="楷体_GB2312" pitchFamily="49" charset="-122"/>
              </a:rPr>
              <a:t>         </a:t>
            </a:r>
            <a:r>
              <a:rPr lang="en-US" altLang="zh-CN" sz="2400" b="1">
                <a:solidFill>
                  <a:schemeClr val="tx1"/>
                </a:solidFill>
                <a:latin typeface="Arial" panose="020B0604020202020204" pitchFamily="34" charset="0"/>
                <a:ea typeface="楷体_GB2312" pitchFamily="49" charset="-122"/>
              </a:rPr>
              <a:t>…</a:t>
            </a:r>
            <a:r>
              <a:rPr lang="en-US" altLang="zh-CN" sz="2400" b="1">
                <a:solidFill>
                  <a:schemeClr val="tx1"/>
                </a:solidFill>
                <a:ea typeface="楷体_GB2312" pitchFamily="49" charset="-122"/>
              </a:rPr>
              <a:t>. </a:t>
            </a:r>
            <a:r>
              <a:rPr lang="en-US" altLang="zh-CN" sz="2400" b="1">
                <a:solidFill>
                  <a:schemeClr val="tx1"/>
                </a:solidFill>
                <a:latin typeface="Arial" panose="020B0604020202020204" pitchFamily="34" charset="0"/>
                <a:ea typeface="楷体_GB2312" pitchFamily="49" charset="-122"/>
              </a:rPr>
              <a:t>…</a:t>
            </a:r>
            <a:r>
              <a:rPr lang="en-US" altLang="zh-CN" sz="2400" b="1">
                <a:solidFill>
                  <a:schemeClr val="tx1"/>
                </a:solidFill>
                <a:ea typeface="楷体_GB2312" pitchFamily="49" charset="-122"/>
              </a:rPr>
              <a:t> </a:t>
            </a:r>
            <a:r>
              <a:rPr lang="en-US" altLang="zh-CN" b="1" err="1">
                <a:solidFill>
                  <a:schemeClr val="tx1"/>
                </a:solidFill>
                <a:ea typeface="宋体" panose="02010600030101010101" pitchFamily="2" charset="-122"/>
              </a:rPr>
              <a:t>a</a:t>
            </a:r>
            <a:r>
              <a:rPr lang="en-US" altLang="zh-CN" b="1" baseline="-25000" err="1">
                <a:solidFill>
                  <a:schemeClr val="tx1"/>
                </a:solidFill>
                <a:ea typeface="宋体" panose="02010600030101010101" pitchFamily="2" charset="-122"/>
              </a:rPr>
              <a:t>ij</a:t>
            </a:r>
            <a:r>
              <a:rPr lang="en-US" altLang="zh-CN" sz="2400" b="1">
                <a:solidFill>
                  <a:schemeClr val="tx1"/>
                </a:solidFill>
                <a:ea typeface="楷体_GB2312" pitchFamily="49" charset="-122"/>
              </a:rPr>
              <a:t> </a:t>
            </a:r>
            <a:r>
              <a:rPr lang="en-US" altLang="zh-CN" sz="2400" b="1">
                <a:solidFill>
                  <a:schemeClr val="tx1"/>
                </a:solidFill>
                <a:latin typeface="Arial" panose="020B0604020202020204" pitchFamily="34" charset="0"/>
                <a:ea typeface="楷体_GB2312" pitchFamily="49" charset="-122"/>
              </a:rPr>
              <a:t>…</a:t>
            </a:r>
            <a:r>
              <a:rPr lang="en-US" altLang="zh-CN" sz="2400" b="1">
                <a:solidFill>
                  <a:schemeClr val="tx1"/>
                </a:solidFill>
                <a:ea typeface="楷体_GB2312" pitchFamily="49" charset="-122"/>
              </a:rPr>
              <a:t>.                            </a:t>
            </a:r>
            <a:endParaRPr lang="en-US" altLang="zh-CN" sz="2400" b="1">
              <a:solidFill>
                <a:schemeClr val="tx1"/>
              </a:solidFill>
              <a:ea typeface="楷体_GB2312" pitchFamily="49" charset="-122"/>
            </a:endParaRPr>
          </a:p>
          <a:p>
            <a:pPr>
              <a:buNone/>
            </a:pPr>
            <a:r>
              <a:rPr lang="en-US" altLang="zh-CN" sz="2400" b="1">
                <a:solidFill>
                  <a:schemeClr val="tx1"/>
                </a:solidFill>
                <a:ea typeface="楷体_GB2312" pitchFamily="49" charset="-122"/>
              </a:rPr>
              <a:t>              a</a:t>
            </a:r>
            <a:r>
              <a:rPr lang="en-US" altLang="zh-CN" sz="2400" b="1" baseline="-18000">
                <a:solidFill>
                  <a:schemeClr val="tx1"/>
                </a:solidFill>
                <a:ea typeface="楷体_GB2312" pitchFamily="49" charset="-122"/>
              </a:rPr>
              <a:t>n-2 n-3</a:t>
            </a:r>
            <a:r>
              <a:rPr lang="en-US" altLang="zh-CN" sz="2400" b="1">
                <a:solidFill>
                  <a:schemeClr val="tx1"/>
                </a:solidFill>
                <a:ea typeface="楷体_GB2312" pitchFamily="49" charset="-122"/>
              </a:rPr>
              <a:t>  a</a:t>
            </a:r>
            <a:r>
              <a:rPr lang="en-US" altLang="zh-CN" sz="2400" b="1" baseline="-18000">
                <a:solidFill>
                  <a:schemeClr val="tx1"/>
                </a:solidFill>
                <a:ea typeface="楷体_GB2312" pitchFamily="49" charset="-122"/>
              </a:rPr>
              <a:t>n-2 n-2</a:t>
            </a:r>
            <a:r>
              <a:rPr lang="en-US" altLang="zh-CN" sz="2400" b="1">
                <a:solidFill>
                  <a:schemeClr val="tx1"/>
                </a:solidFill>
                <a:ea typeface="楷体_GB2312" pitchFamily="49" charset="-122"/>
              </a:rPr>
              <a:t>  a</a:t>
            </a:r>
            <a:r>
              <a:rPr lang="en-US" altLang="zh-CN" sz="2400" b="1" baseline="-18000">
                <a:solidFill>
                  <a:schemeClr val="tx1"/>
                </a:solidFill>
                <a:ea typeface="楷体_GB2312" pitchFamily="49" charset="-122"/>
              </a:rPr>
              <a:t>n-2 n-1</a:t>
            </a:r>
            <a:endParaRPr lang="en-US" altLang="zh-CN" sz="2400" b="1" baseline="-18000">
              <a:solidFill>
                <a:schemeClr val="tx1"/>
              </a:solidFill>
              <a:ea typeface="楷体_GB2312" pitchFamily="49" charset="-122"/>
            </a:endParaRPr>
          </a:p>
          <a:p>
            <a:pPr>
              <a:buNone/>
            </a:pPr>
            <a:r>
              <a:rPr lang="en-US" altLang="zh-CN" sz="2400" b="1">
                <a:solidFill>
                  <a:schemeClr val="tx1"/>
                </a:solidFill>
                <a:ea typeface="楷体_GB2312" pitchFamily="49" charset="-122"/>
              </a:rPr>
              <a:t>                          a</a:t>
            </a:r>
            <a:r>
              <a:rPr lang="en-US" altLang="zh-CN" sz="2400" b="1" baseline="-18000">
                <a:solidFill>
                  <a:schemeClr val="tx1"/>
                </a:solidFill>
                <a:ea typeface="楷体_GB2312" pitchFamily="49" charset="-122"/>
              </a:rPr>
              <a:t>n-1 n-2</a:t>
            </a:r>
            <a:r>
              <a:rPr lang="en-US" altLang="zh-CN" sz="2400" b="1">
                <a:solidFill>
                  <a:schemeClr val="tx1"/>
                </a:solidFill>
                <a:ea typeface="楷体_GB2312" pitchFamily="49" charset="-122"/>
              </a:rPr>
              <a:t>  a</a:t>
            </a:r>
            <a:r>
              <a:rPr lang="en-US" altLang="zh-CN" sz="2400" b="1" baseline="-18000">
                <a:solidFill>
                  <a:schemeClr val="tx1"/>
                </a:solidFill>
                <a:ea typeface="楷体_GB2312" pitchFamily="49" charset="-122"/>
              </a:rPr>
              <a:t>n-1 n-1</a:t>
            </a:r>
            <a:endParaRPr lang="en-US" altLang="zh-CN" sz="2400" b="1" baseline="-18000">
              <a:solidFill>
                <a:schemeClr val="tx1"/>
              </a:solidFill>
              <a:ea typeface="楷体_GB2312" pitchFamily="49" charset="-122"/>
            </a:endParaRPr>
          </a:p>
        </p:txBody>
      </p:sp>
      <p:grpSp>
        <p:nvGrpSpPr>
          <p:cNvPr id="4" name="组合 3"/>
          <p:cNvGrpSpPr/>
          <p:nvPr/>
        </p:nvGrpSpPr>
        <p:grpSpPr>
          <a:xfrm>
            <a:off x="1545590" y="3569335"/>
            <a:ext cx="7041515" cy="2593975"/>
            <a:chOff x="5287" y="5621"/>
            <a:chExt cx="6670" cy="4085"/>
          </a:xfrm>
        </p:grpSpPr>
        <p:sp>
          <p:nvSpPr>
            <p:cNvPr id="551950" name="左中括号 551949"/>
            <p:cNvSpPr/>
            <p:nvPr/>
          </p:nvSpPr>
          <p:spPr>
            <a:xfrm>
              <a:off x="5287" y="5621"/>
              <a:ext cx="206" cy="3970"/>
            </a:xfrm>
            <a:prstGeom prst="leftBracket">
              <a:avLst>
                <a:gd name="adj" fmla="val 147037"/>
              </a:avLst>
            </a:prstGeom>
            <a:noFill/>
            <a:ln w="28575" cap="flat" cmpd="sng">
              <a:solidFill>
                <a:schemeClr val="tx1"/>
              </a:solidFill>
              <a:prstDash val="solid"/>
              <a:miter/>
              <a:headEnd type="none" w="med" len="med"/>
              <a:tailEnd type="none" w="med" len="med"/>
            </a:ln>
          </p:spPr>
          <p:txBody>
            <a:bodyPr/>
            <a:p>
              <a:endParaRPr lang="zh-CN" altLang="en-US"/>
            </a:p>
          </p:txBody>
        </p:sp>
        <p:sp>
          <p:nvSpPr>
            <p:cNvPr id="551951" name="右中括号 551950"/>
            <p:cNvSpPr/>
            <p:nvPr/>
          </p:nvSpPr>
          <p:spPr>
            <a:xfrm>
              <a:off x="11615" y="5736"/>
              <a:ext cx="342" cy="3970"/>
            </a:xfrm>
            <a:prstGeom prst="rightBracket">
              <a:avLst>
                <a:gd name="adj" fmla="val 96593"/>
              </a:avLst>
            </a:prstGeom>
            <a:noFill/>
            <a:ln w="28575" cap="flat" cmpd="sng">
              <a:solidFill>
                <a:schemeClr val="tx1"/>
              </a:solidFill>
              <a:prstDash val="solid"/>
              <a:miter/>
              <a:headEnd type="none" w="med" len="med"/>
              <a:tailEnd type="none" w="med" len="med"/>
            </a:ln>
          </p:spPr>
          <p:txBody>
            <a:bodyPr/>
            <a:p>
              <a:endParaRPr lang="zh-CN" altLang="en-US"/>
            </a:p>
          </p:txBody>
        </p:sp>
      </p:grpSp>
      <p:sp>
        <p:nvSpPr>
          <p:cNvPr id="5" name="文本框 4"/>
          <p:cNvSpPr txBox="1"/>
          <p:nvPr/>
        </p:nvSpPr>
        <p:spPr>
          <a:xfrm>
            <a:off x="8587740" y="4611370"/>
            <a:ext cx="2739390" cy="583565"/>
          </a:xfrm>
          <a:prstGeom prst="rect">
            <a:avLst/>
          </a:prstGeom>
          <a:noFill/>
          <a:ln w="9525">
            <a:noFill/>
          </a:ln>
        </p:spPr>
        <p:txBody>
          <a:bodyPr wrap="square">
            <a:spAutoFit/>
          </a:bodyPr>
          <a:p>
            <a:pPr algn="ctr" eaLnBrk="0" hangingPunct="0">
              <a:spcBef>
                <a:spcPct val="50000"/>
              </a:spcBef>
              <a:buNone/>
            </a:pPr>
            <a:r>
              <a:rPr lang="zh-CN" altLang="en-US" sz="3200" b="1">
                <a:solidFill>
                  <a:srgbClr val="FF0000"/>
                </a:solidFill>
                <a:latin typeface="微软雅黑" panose="020B0503020204020204" pitchFamily="34" charset="-122"/>
                <a:ea typeface="微软雅黑" panose="020B0503020204020204" pitchFamily="34" charset="-122"/>
              </a:rPr>
              <a:t>三对角矩阵</a:t>
            </a:r>
            <a:endParaRPr lang="zh-CN" altLang="en-US" sz="3200" b="1">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51949"/>
                                        </p:tgtEl>
                                        <p:attrNameLst>
                                          <p:attrName>style.visibility</p:attrName>
                                        </p:attrNameLst>
                                      </p:cBhvr>
                                      <p:to>
                                        <p:strVal val="visible"/>
                                      </p:to>
                                    </p:set>
                                    <p:animEffect transition="in" filter="wipe(up)">
                                      <p:cBhvr>
                                        <p:cTn id="7" dur="500"/>
                                        <p:tgtEl>
                                          <p:spTgt spid="551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49"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5"/>
          <p:cNvSpPr txBox="1"/>
          <p:nvPr/>
        </p:nvSpPr>
        <p:spPr>
          <a:xfrm>
            <a:off x="863600" y="312827"/>
            <a:ext cx="2674640" cy="561975"/>
          </a:xfrm>
          <a:prstGeom prst="rect">
            <a:avLst/>
          </a:prstGeom>
        </p:spPr>
        <p:txBody>
          <a:bodyPr anchor="b">
            <a:normAutofit fontScale="97500" lnSpcReduction="1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4.3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数组</a:t>
            </a: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  </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11" name="Rectangle 2"/>
          <p:cNvSpPr>
            <a:spLocks noChangeArrowheads="1"/>
          </p:cNvSpPr>
          <p:nvPr/>
        </p:nvSpPr>
        <p:spPr bwMode="auto">
          <a:xfrm>
            <a:off x="693420" y="784225"/>
            <a:ext cx="4920615" cy="745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50000"/>
              </a:lnSpc>
              <a:spcBef>
                <a:spcPct val="0"/>
              </a:spcBef>
              <a:spcAft>
                <a:spcPct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5</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、特殊矩阵的压缩存储             </a:t>
            </a:r>
            <a:r>
              <a:rPr kumimoji="0" lang="zh-CN" altLang="zh-CN" sz="3600" b="1" i="0" u="none" strike="noStrike" kern="1200" cap="none" spc="0" normalizeH="0" baseline="0" noProof="0" dirty="0" smtClean="0">
                <a:ln>
                  <a:noFill/>
                </a:ln>
                <a:solidFill>
                  <a:srgbClr val="FF3300"/>
                </a:solidFill>
                <a:effectLst/>
                <a:uLnTx/>
                <a:uFillTx/>
                <a:latin typeface="+mn-ea"/>
                <a:ea typeface="+mn-ea"/>
                <a:cs typeface="+mn-ea"/>
              </a:rPr>
              <a:t> </a:t>
            </a:r>
            <a:endParaRPr kumimoji="0" lang="en-US" altLang="zh-CN" sz="3600" b="1" i="0" u="none" strike="noStrike" kern="1200" cap="none" spc="0" normalizeH="0" baseline="0" noProof="0" dirty="0" smtClean="0">
              <a:ln>
                <a:noFill/>
              </a:ln>
              <a:solidFill>
                <a:srgbClr val="0000FF"/>
              </a:solidFill>
              <a:effectLst/>
              <a:uLnTx/>
              <a:uFillTx/>
              <a:latin typeface="+mn-ea"/>
              <a:ea typeface="+mn-ea"/>
              <a:cs typeface="华文楷体" panose="02010600040101010101" pitchFamily="2" charset="-122"/>
            </a:endParaRPr>
          </a:p>
        </p:txBody>
      </p:sp>
      <p:sp>
        <p:nvSpPr>
          <p:cNvPr id="6" name="Rectangle 11"/>
          <p:cNvSpPr>
            <a:spLocks noChangeArrowheads="1"/>
          </p:cNvSpPr>
          <p:nvPr/>
        </p:nvSpPr>
        <p:spPr bwMode="auto">
          <a:xfrm>
            <a:off x="5158740" y="313055"/>
            <a:ext cx="3796665"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BF11C3"/>
                </a:solidFill>
                <a:latin typeface="楷体_GB2312" pitchFamily="49" charset="-122"/>
              </a:rPr>
              <a:t>三对角矩阵</a:t>
            </a:r>
            <a:endParaRPr lang="zh-CN" altLang="en-US" sz="3200" dirty="0">
              <a:solidFill>
                <a:srgbClr val="BF11C3"/>
              </a:solidFill>
              <a:latin typeface="楷体_GB2312" pitchFamily="49" charset="-122"/>
            </a:endParaRPr>
          </a:p>
        </p:txBody>
      </p:sp>
      <p:graphicFrame>
        <p:nvGraphicFramePr>
          <p:cNvPr id="557122" name="表格 557121"/>
          <p:cNvGraphicFramePr/>
          <p:nvPr/>
        </p:nvGraphicFramePr>
        <p:xfrm>
          <a:off x="1903413" y="2199640"/>
          <a:ext cx="7991475" cy="609600"/>
        </p:xfrm>
        <a:graphic>
          <a:graphicData uri="http://schemas.openxmlformats.org/drawingml/2006/table">
            <a:tbl>
              <a:tblPr/>
              <a:tblGrid>
                <a:gridCol w="596900"/>
                <a:gridCol w="596900"/>
                <a:gridCol w="596900"/>
                <a:gridCol w="669925"/>
                <a:gridCol w="671513"/>
                <a:gridCol w="596900"/>
                <a:gridCol w="746125"/>
                <a:gridCol w="565150"/>
                <a:gridCol w="647700"/>
                <a:gridCol w="1152525"/>
                <a:gridCol w="1150937"/>
              </a:tblGrid>
              <a:tr h="609600">
                <a:tc>
                  <a:txBody>
                    <a:bodyPr/>
                    <a:p>
                      <a:pPr marL="0" lvl="0" indent="0">
                        <a:buNone/>
                      </a:pPr>
                      <a:r>
                        <a:rPr lang="en-US" altLang="zh-CN" sz="2400" b="1">
                          <a:solidFill>
                            <a:schemeClr val="tx1"/>
                          </a:solidFill>
                          <a:ea typeface="宋体" panose="02010600030101010101" pitchFamily="2" charset="-122"/>
                        </a:rPr>
                        <a:t>a</a:t>
                      </a:r>
                      <a:r>
                        <a:rPr lang="en-US" altLang="zh-CN" sz="2400" b="1" baseline="-18000">
                          <a:solidFill>
                            <a:schemeClr val="tx1"/>
                          </a:solidFill>
                          <a:ea typeface="宋体" panose="02010600030101010101" pitchFamily="2" charset="-122"/>
                        </a:rPr>
                        <a:t>00</a:t>
                      </a:r>
                      <a:endParaRPr lang="en-US" altLang="zh-CN" sz="2400" b="1" baseline="-18000">
                        <a:solidFill>
                          <a:schemeClr val="tx1"/>
                        </a:solidFill>
                        <a:ea typeface="宋体" panose="02010600030101010101" pitchFamily="2" charset="-122"/>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gradFill rotWithShape="1">
                      <a:gsLst>
                        <a:gs pos="0">
                          <a:srgbClr val="CCECFF"/>
                        </a:gs>
                        <a:gs pos="50000">
                          <a:schemeClr val="bg1"/>
                        </a:gs>
                        <a:gs pos="100000">
                          <a:srgbClr val="CCECFF"/>
                        </a:gs>
                      </a:gsLst>
                      <a:lin ang="5400000" scaled="1"/>
                      <a:tileRect/>
                    </a:gradFill>
                  </a:tcPr>
                </a:tc>
                <a:tc>
                  <a:txBody>
                    <a:bodyPr/>
                    <a:p>
                      <a:pPr marL="0" lvl="0" indent="0">
                        <a:buNone/>
                      </a:pPr>
                      <a:r>
                        <a:rPr lang="en-US" altLang="zh-CN" sz="2400" b="1">
                          <a:solidFill>
                            <a:schemeClr val="tx1"/>
                          </a:solidFill>
                          <a:ea typeface="宋体" panose="02010600030101010101" pitchFamily="2" charset="-122"/>
                        </a:rPr>
                        <a:t>a</a:t>
                      </a:r>
                      <a:r>
                        <a:rPr lang="en-US" altLang="zh-CN" sz="2400" b="1" baseline="-18000">
                          <a:solidFill>
                            <a:schemeClr val="tx1"/>
                          </a:solidFill>
                          <a:ea typeface="宋体" panose="02010600030101010101" pitchFamily="2" charset="-122"/>
                        </a:rPr>
                        <a:t>01</a:t>
                      </a:r>
                      <a:r>
                        <a:rPr lang="en-US" altLang="zh-CN" sz="2400" b="1">
                          <a:solidFill>
                            <a:schemeClr val="tx1"/>
                          </a:solidFill>
                          <a:ea typeface="宋体" panose="02010600030101010101" pitchFamily="2" charset="-122"/>
                        </a:rPr>
                        <a:t> </a:t>
                      </a:r>
                      <a:endParaRPr lang="en-US" altLang="zh-CN" sz="2400" b="1">
                        <a:solidFill>
                          <a:schemeClr val="tx1"/>
                        </a:solidFill>
                        <a:ea typeface="宋体" panose="02010600030101010101" pitchFamily="2" charset="-122"/>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gradFill rotWithShape="1">
                      <a:gsLst>
                        <a:gs pos="0">
                          <a:srgbClr val="CCECFF"/>
                        </a:gs>
                        <a:gs pos="50000">
                          <a:schemeClr val="bg1"/>
                        </a:gs>
                        <a:gs pos="100000">
                          <a:srgbClr val="CCECFF"/>
                        </a:gs>
                      </a:gsLst>
                      <a:lin ang="5400000" scaled="1"/>
                      <a:tileRect/>
                    </a:gradFill>
                  </a:tcPr>
                </a:tc>
                <a:tc>
                  <a:txBody>
                    <a:bodyPr/>
                    <a:p>
                      <a:pPr marL="0" lvl="0" indent="0">
                        <a:buNone/>
                      </a:pPr>
                      <a:r>
                        <a:rPr lang="en-US" altLang="zh-CN" sz="2400" b="1">
                          <a:solidFill>
                            <a:schemeClr val="tx1"/>
                          </a:solidFill>
                          <a:ea typeface="宋体" panose="02010600030101010101" pitchFamily="2" charset="-122"/>
                        </a:rPr>
                        <a:t>a</a:t>
                      </a:r>
                      <a:r>
                        <a:rPr lang="en-US" altLang="zh-CN" sz="2400" b="1" baseline="-18000">
                          <a:solidFill>
                            <a:schemeClr val="tx1"/>
                          </a:solidFill>
                          <a:ea typeface="宋体" panose="02010600030101010101" pitchFamily="2" charset="-122"/>
                        </a:rPr>
                        <a:t>10</a:t>
                      </a:r>
                      <a:endParaRPr lang="en-US" altLang="zh-CN" sz="2400" b="1" baseline="-18000">
                        <a:solidFill>
                          <a:schemeClr val="tx1"/>
                        </a:solidFill>
                        <a:ea typeface="宋体" panose="02010600030101010101" pitchFamily="2" charset="-122"/>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gradFill rotWithShape="1">
                      <a:gsLst>
                        <a:gs pos="0">
                          <a:srgbClr val="CCECFF"/>
                        </a:gs>
                        <a:gs pos="50000">
                          <a:schemeClr val="bg1"/>
                        </a:gs>
                        <a:gs pos="100000">
                          <a:srgbClr val="CCECFF"/>
                        </a:gs>
                      </a:gsLst>
                      <a:lin ang="5400000" scaled="1"/>
                      <a:tileRect/>
                    </a:gradFill>
                  </a:tcPr>
                </a:tc>
                <a:tc>
                  <a:txBody>
                    <a:bodyPr/>
                    <a:p>
                      <a:pPr marL="0" lvl="0" indent="0">
                        <a:buNone/>
                      </a:pPr>
                      <a:r>
                        <a:rPr lang="en-US" altLang="zh-CN" sz="2400" b="1">
                          <a:solidFill>
                            <a:schemeClr val="tx1"/>
                          </a:solidFill>
                          <a:ea typeface="宋体" panose="02010600030101010101" pitchFamily="2" charset="-122"/>
                        </a:rPr>
                        <a:t>a</a:t>
                      </a:r>
                      <a:r>
                        <a:rPr lang="en-US" altLang="zh-CN" sz="2400" b="1" baseline="-18000">
                          <a:solidFill>
                            <a:schemeClr val="tx1"/>
                          </a:solidFill>
                          <a:ea typeface="宋体" panose="02010600030101010101" pitchFamily="2" charset="-122"/>
                        </a:rPr>
                        <a:t>11</a:t>
                      </a:r>
                      <a:endParaRPr lang="en-US" altLang="zh-CN" sz="2400" b="1" baseline="-18000">
                        <a:solidFill>
                          <a:schemeClr val="tx1"/>
                        </a:solidFill>
                        <a:ea typeface="宋体" panose="02010600030101010101" pitchFamily="2" charset="-122"/>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gradFill rotWithShape="1">
                      <a:gsLst>
                        <a:gs pos="0">
                          <a:srgbClr val="CCECFF"/>
                        </a:gs>
                        <a:gs pos="50000">
                          <a:schemeClr val="bg1"/>
                        </a:gs>
                        <a:gs pos="100000">
                          <a:srgbClr val="CCECFF"/>
                        </a:gs>
                      </a:gsLst>
                      <a:lin ang="5400000" scaled="1"/>
                      <a:tileRect/>
                    </a:gradFill>
                  </a:tcPr>
                </a:tc>
                <a:tc>
                  <a:txBody>
                    <a:bodyPr/>
                    <a:p>
                      <a:pPr marL="0" lvl="0" indent="0">
                        <a:buNone/>
                      </a:pPr>
                      <a:r>
                        <a:rPr lang="en-US" altLang="zh-CN" sz="2400" b="1">
                          <a:solidFill>
                            <a:schemeClr val="tx1"/>
                          </a:solidFill>
                          <a:ea typeface="宋体" panose="02010600030101010101" pitchFamily="2" charset="-122"/>
                        </a:rPr>
                        <a:t>a</a:t>
                      </a:r>
                      <a:r>
                        <a:rPr lang="en-US" altLang="zh-CN" sz="2400" b="1" baseline="-18000">
                          <a:solidFill>
                            <a:schemeClr val="tx1"/>
                          </a:solidFill>
                          <a:ea typeface="宋体" panose="02010600030101010101" pitchFamily="2" charset="-122"/>
                        </a:rPr>
                        <a:t>12</a:t>
                      </a:r>
                      <a:endParaRPr lang="en-US" altLang="zh-CN" sz="2400" b="1" baseline="-18000">
                        <a:solidFill>
                          <a:schemeClr val="tx1"/>
                        </a:solidFill>
                        <a:ea typeface="宋体" panose="02010600030101010101" pitchFamily="2" charset="-122"/>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gradFill rotWithShape="1">
                      <a:gsLst>
                        <a:gs pos="0">
                          <a:srgbClr val="CCECFF"/>
                        </a:gs>
                        <a:gs pos="50000">
                          <a:schemeClr val="bg1"/>
                        </a:gs>
                        <a:gs pos="100000">
                          <a:srgbClr val="CCECFF"/>
                        </a:gs>
                      </a:gsLst>
                      <a:lin ang="5400000" scaled="1"/>
                      <a:tileRect/>
                    </a:gradFill>
                  </a:tcPr>
                </a:tc>
                <a:tc>
                  <a:txBody>
                    <a:bodyPr/>
                    <a:p>
                      <a:pPr marL="0" lvl="0" indent="0">
                        <a:buNone/>
                      </a:pPr>
                      <a:r>
                        <a:rPr lang="en-US" altLang="zh-CN" sz="2400" b="1">
                          <a:solidFill>
                            <a:schemeClr val="tx1"/>
                          </a:solidFill>
                          <a:ea typeface="宋体" panose="02010600030101010101" pitchFamily="2" charset="-122"/>
                        </a:rPr>
                        <a:t>a</a:t>
                      </a:r>
                      <a:r>
                        <a:rPr lang="en-US" altLang="zh-CN" sz="2400" b="1" baseline="-18000">
                          <a:solidFill>
                            <a:schemeClr val="tx1"/>
                          </a:solidFill>
                          <a:ea typeface="宋体" panose="02010600030101010101" pitchFamily="2" charset="-122"/>
                        </a:rPr>
                        <a:t>21</a:t>
                      </a:r>
                      <a:endParaRPr lang="en-US" altLang="zh-CN" sz="2400" b="1">
                        <a:solidFill>
                          <a:schemeClr val="tx1"/>
                        </a:solidFill>
                        <a:ea typeface="宋体" panose="02010600030101010101" pitchFamily="2" charset="-122"/>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gradFill rotWithShape="1">
                      <a:gsLst>
                        <a:gs pos="0">
                          <a:srgbClr val="CCECFF"/>
                        </a:gs>
                        <a:gs pos="50000">
                          <a:schemeClr val="bg1"/>
                        </a:gs>
                        <a:gs pos="100000">
                          <a:srgbClr val="CCECFF"/>
                        </a:gs>
                      </a:gsLst>
                      <a:lin ang="5400000" scaled="1"/>
                      <a:tileRect/>
                    </a:gradFill>
                  </a:tcPr>
                </a:tc>
                <a:tc>
                  <a:txBody>
                    <a:bodyPr/>
                    <a:p>
                      <a:pPr marL="0" lvl="0" indent="0">
                        <a:buNone/>
                      </a:pPr>
                      <a:r>
                        <a:rPr lang="en-US" altLang="zh-CN" sz="2400" b="1">
                          <a:solidFill>
                            <a:schemeClr val="tx1"/>
                          </a:solidFill>
                          <a:latin typeface="Arial" panose="020B0604020202020204" pitchFamily="34" charset="0"/>
                          <a:ea typeface="宋体" panose="02010600030101010101" pitchFamily="2" charset="-122"/>
                        </a:rPr>
                        <a:t>…</a:t>
                      </a:r>
                      <a:endParaRPr lang="en-US" altLang="zh-CN" sz="2400" b="1">
                        <a:solidFill>
                          <a:schemeClr val="tx1"/>
                        </a:solidFill>
                        <a:latin typeface="Arial" panose="020B0604020202020204" pitchFamily="34" charset="0"/>
                        <a:ea typeface="宋体" panose="02010600030101010101" pitchFamily="2" charset="-122"/>
                      </a:endParaRPr>
                    </a:p>
                  </a:txBody>
                  <a:tcPr>
                    <a:lnL w="12700" cap="flat" cmpd="sng">
                      <a:solidFill>
                        <a:schemeClr val="tx1"/>
                      </a:solidFill>
                      <a:prstDash val="solid"/>
                      <a:miter/>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gradFill rotWithShape="1">
                      <a:gsLst>
                        <a:gs pos="0">
                          <a:srgbClr val="CCECFF"/>
                        </a:gs>
                        <a:gs pos="50000">
                          <a:schemeClr val="bg1"/>
                        </a:gs>
                        <a:gs pos="100000">
                          <a:srgbClr val="CCECFF"/>
                        </a:gs>
                      </a:gsLst>
                      <a:lin ang="5400000" scaled="1"/>
                      <a:tileRect/>
                    </a:gradFill>
                  </a:tcPr>
                </a:tc>
                <a:tc>
                  <a:txBody>
                    <a:bodyPr/>
                    <a:p>
                      <a:pPr marL="0" lvl="0" indent="0">
                        <a:buNone/>
                      </a:pPr>
                      <a:r>
                        <a:rPr lang="en-US" altLang="zh-CN" sz="2400" b="1" err="1">
                          <a:solidFill>
                            <a:schemeClr val="tx1"/>
                          </a:solidFill>
                          <a:ea typeface="宋体" panose="02010600030101010101" pitchFamily="2" charset="-122"/>
                        </a:rPr>
                        <a:t>a</a:t>
                      </a:r>
                      <a:r>
                        <a:rPr lang="en-US" altLang="zh-CN" sz="2400" b="1" baseline="-25000" err="1">
                          <a:solidFill>
                            <a:schemeClr val="tx1"/>
                          </a:solidFill>
                          <a:ea typeface="宋体" panose="02010600030101010101" pitchFamily="2" charset="-122"/>
                        </a:rPr>
                        <a:t>ij</a:t>
                      </a:r>
                      <a:endParaRPr lang="en-US" altLang="zh-CN" sz="2400" b="1" baseline="-25000" err="1">
                        <a:solidFill>
                          <a:schemeClr val="tx1"/>
                        </a:solidFill>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gradFill rotWithShape="1">
                      <a:gsLst>
                        <a:gs pos="0">
                          <a:srgbClr val="CCECFF"/>
                        </a:gs>
                        <a:gs pos="50000">
                          <a:schemeClr val="bg1"/>
                        </a:gs>
                        <a:gs pos="100000">
                          <a:srgbClr val="CCECFF"/>
                        </a:gs>
                      </a:gsLst>
                      <a:lin ang="5400000" scaled="1"/>
                      <a:tileRect/>
                    </a:gradFill>
                  </a:tcPr>
                </a:tc>
                <a:tc>
                  <a:txBody>
                    <a:bodyPr/>
                    <a:p>
                      <a:pPr marL="0" lvl="0" indent="0">
                        <a:buNone/>
                      </a:pPr>
                      <a:r>
                        <a:rPr lang="en-US" altLang="zh-CN" sz="2400" b="1">
                          <a:solidFill>
                            <a:schemeClr val="tx1"/>
                          </a:solidFill>
                          <a:latin typeface="Arial" panose="020B0604020202020204" pitchFamily="34" charset="0"/>
                          <a:ea typeface="宋体" panose="02010600030101010101" pitchFamily="2" charset="-122"/>
                        </a:rPr>
                        <a:t>…</a:t>
                      </a:r>
                      <a:endParaRPr lang="en-US" altLang="zh-CN" sz="2400" b="1">
                        <a:solidFill>
                          <a:schemeClr val="tx1"/>
                        </a:solidFill>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gradFill rotWithShape="1">
                      <a:gsLst>
                        <a:gs pos="0">
                          <a:srgbClr val="CCECFF"/>
                        </a:gs>
                        <a:gs pos="50000">
                          <a:schemeClr val="bg1"/>
                        </a:gs>
                        <a:gs pos="100000">
                          <a:srgbClr val="CCECFF"/>
                        </a:gs>
                      </a:gsLst>
                      <a:lin ang="5400000" scaled="1"/>
                      <a:tileRect/>
                    </a:gradFill>
                  </a:tcPr>
                </a:tc>
                <a:tc>
                  <a:txBody>
                    <a:bodyPr/>
                    <a:p>
                      <a:pPr marL="0" lvl="0" indent="0">
                        <a:buNone/>
                      </a:pPr>
                      <a:r>
                        <a:rPr lang="en-US" altLang="zh-CN" sz="2400" b="1">
                          <a:solidFill>
                            <a:schemeClr val="tx1"/>
                          </a:solidFill>
                          <a:ea typeface="宋体" panose="02010600030101010101" pitchFamily="2" charset="-122"/>
                        </a:rPr>
                        <a:t>a </a:t>
                      </a:r>
                      <a:r>
                        <a:rPr lang="en-US" altLang="zh-CN" sz="2400" b="1" baseline="-18000">
                          <a:solidFill>
                            <a:schemeClr val="tx1"/>
                          </a:solidFill>
                          <a:ea typeface="宋体" panose="02010600030101010101" pitchFamily="2" charset="-122"/>
                        </a:rPr>
                        <a:t>n-1 n-2</a:t>
                      </a:r>
                      <a:endParaRPr lang="en-US" altLang="zh-CN" sz="2400" b="1" baseline="-18000">
                        <a:solidFill>
                          <a:schemeClr val="tx1"/>
                        </a:solidFill>
                        <a:ea typeface="宋体" panose="02010600030101010101" pitchFamily="2" charset="-122"/>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gradFill rotWithShape="1">
                      <a:gsLst>
                        <a:gs pos="0">
                          <a:srgbClr val="CCECFF"/>
                        </a:gs>
                        <a:gs pos="50000">
                          <a:schemeClr val="bg1"/>
                        </a:gs>
                        <a:gs pos="100000">
                          <a:srgbClr val="CCECFF"/>
                        </a:gs>
                      </a:gsLst>
                      <a:lin ang="5400000" scaled="1"/>
                      <a:tileRect/>
                    </a:gradFill>
                  </a:tcPr>
                </a:tc>
                <a:tc>
                  <a:txBody>
                    <a:bodyPr/>
                    <a:p>
                      <a:pPr marL="0" lvl="0" indent="0">
                        <a:buNone/>
                      </a:pPr>
                      <a:r>
                        <a:rPr lang="en-US" altLang="zh-CN" sz="2400" b="1">
                          <a:solidFill>
                            <a:schemeClr val="tx1"/>
                          </a:solidFill>
                          <a:ea typeface="宋体" panose="02010600030101010101" pitchFamily="2" charset="-122"/>
                        </a:rPr>
                        <a:t>a </a:t>
                      </a:r>
                      <a:r>
                        <a:rPr lang="en-US" altLang="zh-CN" sz="2400" b="1" baseline="-18000">
                          <a:solidFill>
                            <a:schemeClr val="tx1"/>
                          </a:solidFill>
                          <a:ea typeface="宋体" panose="02010600030101010101" pitchFamily="2" charset="-122"/>
                        </a:rPr>
                        <a:t>n-1 n-1</a:t>
                      </a:r>
                      <a:endParaRPr lang="en-US" altLang="zh-CN" sz="2400" b="1" baseline="-18000">
                        <a:solidFill>
                          <a:schemeClr val="tx1"/>
                        </a:solidFill>
                        <a:ea typeface="宋体" panose="02010600030101010101" pitchFamily="2" charset="-122"/>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gradFill rotWithShape="1">
                      <a:gsLst>
                        <a:gs pos="0">
                          <a:srgbClr val="CCECFF"/>
                        </a:gs>
                        <a:gs pos="50000">
                          <a:schemeClr val="bg1"/>
                        </a:gs>
                        <a:gs pos="100000">
                          <a:srgbClr val="CCECFF"/>
                        </a:gs>
                      </a:gsLst>
                      <a:lin ang="5400000" scaled="1"/>
                      <a:tileRect/>
                    </a:gradFill>
                  </a:tcPr>
                </a:tc>
              </a:tr>
            </a:tbl>
          </a:graphicData>
        </a:graphic>
      </p:graphicFrame>
      <p:sp>
        <p:nvSpPr>
          <p:cNvPr id="557080" name="文本框 557079"/>
          <p:cNvSpPr txBox="1"/>
          <p:nvPr/>
        </p:nvSpPr>
        <p:spPr>
          <a:xfrm>
            <a:off x="2420938" y="3402965"/>
            <a:ext cx="6985000" cy="1470025"/>
          </a:xfrm>
          <a:prstGeom prst="rect">
            <a:avLst/>
          </a:prstGeom>
          <a:noFill/>
          <a:ln w="9525">
            <a:noFill/>
          </a:ln>
        </p:spPr>
        <p:txBody>
          <a:bodyPr>
            <a:spAutoFit/>
          </a:bodyPr>
          <a:p>
            <a:pPr algn="l">
              <a:lnSpc>
                <a:spcPct val="150000"/>
              </a:lnSpc>
              <a:spcBef>
                <a:spcPct val="20000"/>
              </a:spcBef>
              <a:buClr>
                <a:schemeClr val="bg1"/>
              </a:buClr>
            </a:pPr>
            <a:r>
              <a:rPr lang="zh-CN" altLang="en-US" sz="2800" b="1" dirty="0">
                <a:latin typeface="Times New Roman" panose="02020603050405020304" pitchFamily="18" charset="0"/>
                <a:ea typeface="宋体" panose="02010600030101010101" pitchFamily="2" charset="-122"/>
              </a:rPr>
              <a:t> </a:t>
            </a:r>
            <a:r>
              <a:rPr lang="zh-CN" altLang="en-US" sz="2800" b="1" dirty="0">
                <a:solidFill>
                  <a:srgbClr val="000000"/>
                </a:solidFill>
                <a:latin typeface="Times New Roman" panose="02020603050405020304" pitchFamily="18" charset="0"/>
                <a:ea typeface="宋体" panose="02010600030101010101" pitchFamily="2" charset="-122"/>
              </a:rPr>
              <a:t>在</a:t>
            </a:r>
            <a:r>
              <a:rPr lang="zh-CN" altLang="en-US" sz="2800" b="1" dirty="0">
                <a:latin typeface="Times New Roman" panose="02020603050405020304" pitchFamily="18" charset="0"/>
                <a:ea typeface="宋体" panose="02010600030101010101" pitchFamily="2" charset="-122"/>
              </a:rPr>
              <a:t> </a:t>
            </a:r>
            <a:r>
              <a:rPr lang="en-US" altLang="zh-CN" sz="2800" b="1" err="1">
                <a:solidFill>
                  <a:srgbClr val="FF0000"/>
                </a:solidFill>
                <a:latin typeface="Times New Roman" panose="02020603050405020304" pitchFamily="18" charset="0"/>
                <a:ea typeface="宋体" panose="02010600030101010101" pitchFamily="2" charset="-122"/>
              </a:rPr>
              <a:t>a</a:t>
            </a:r>
            <a:r>
              <a:rPr lang="en-US" altLang="zh-CN" sz="2800" b="1" baseline="-18000" err="1">
                <a:solidFill>
                  <a:srgbClr val="FF0000"/>
                </a:solidFill>
                <a:latin typeface="Times New Roman" panose="02020603050405020304" pitchFamily="18" charset="0"/>
                <a:ea typeface="宋体" panose="02010600030101010101" pitchFamily="2" charset="-122"/>
              </a:rPr>
              <a:t>ij</a:t>
            </a:r>
            <a:r>
              <a:rPr lang="en-US" altLang="zh-CN" sz="2800" b="1" baseline="-18000">
                <a:solidFill>
                  <a:srgbClr val="FF0000"/>
                </a:solidFill>
                <a:latin typeface="Times New Roman" panose="02020603050405020304" pitchFamily="18" charset="0"/>
                <a:ea typeface="宋体" panose="02010600030101010101" pitchFamily="2" charset="-122"/>
              </a:rPr>
              <a:t> </a:t>
            </a:r>
            <a:r>
              <a:rPr lang="zh-CN" altLang="en-US" sz="2800" b="1" dirty="0">
                <a:solidFill>
                  <a:srgbClr val="000000"/>
                </a:solidFill>
                <a:latin typeface="Times New Roman" panose="02020603050405020304" pitchFamily="18" charset="0"/>
                <a:ea typeface="宋体" panose="02010600030101010101" pitchFamily="2" charset="-122"/>
              </a:rPr>
              <a:t>之前有</a:t>
            </a:r>
            <a:r>
              <a:rPr lang="zh-CN" altLang="en-US" sz="2800" b="1" dirty="0">
                <a:solidFill>
                  <a:srgbClr val="FF0000"/>
                </a:solidFill>
                <a:latin typeface="Times New Roman" panose="02020603050405020304" pitchFamily="18" charset="0"/>
                <a:ea typeface="宋体" panose="02010600030101010101" pitchFamily="2" charset="-122"/>
              </a:rPr>
              <a:t> </a:t>
            </a:r>
            <a:r>
              <a:rPr lang="en-US" altLang="zh-CN" sz="2800" b="1">
                <a:solidFill>
                  <a:srgbClr val="FF0000"/>
                </a:solidFill>
                <a:latin typeface="Times New Roman" panose="02020603050405020304" pitchFamily="18" charset="0"/>
                <a:ea typeface="宋体" panose="02010600030101010101" pitchFamily="2" charset="-122"/>
              </a:rPr>
              <a:t>i </a:t>
            </a:r>
            <a:r>
              <a:rPr lang="zh-CN" altLang="en-US" sz="2800" b="1" dirty="0">
                <a:solidFill>
                  <a:srgbClr val="000000"/>
                </a:solidFill>
                <a:latin typeface="Times New Roman" panose="02020603050405020304" pitchFamily="18" charset="0"/>
                <a:ea typeface="宋体" panose="02010600030101010101" pitchFamily="2" charset="-122"/>
              </a:rPr>
              <a:t>行</a:t>
            </a:r>
            <a:r>
              <a:rPr lang="zh-CN" altLang="en-US" sz="2800" b="1">
                <a:solidFill>
                  <a:srgbClr val="000000"/>
                </a:solidFill>
                <a:latin typeface="Times New Roman" panose="02020603050405020304" pitchFamily="18" charset="0"/>
                <a:ea typeface="宋体" panose="02010600030101010101" pitchFamily="2" charset="-122"/>
              </a:rPr>
              <a:t>，</a:t>
            </a:r>
            <a:r>
              <a:rPr lang="zh-CN" altLang="en-US" sz="2800" b="1" dirty="0">
                <a:solidFill>
                  <a:srgbClr val="000000"/>
                </a:solidFill>
                <a:latin typeface="Times New Roman" panose="02020603050405020304" pitchFamily="18" charset="0"/>
                <a:ea typeface="宋体" panose="02010600030101010101" pitchFamily="2" charset="-122"/>
              </a:rPr>
              <a:t>共有</a:t>
            </a:r>
            <a:r>
              <a:rPr lang="zh-CN" altLang="en-US" sz="2800" b="1" dirty="0">
                <a:solidFill>
                  <a:srgbClr val="FF0000"/>
                </a:solidFill>
                <a:latin typeface="Times New Roman" panose="02020603050405020304" pitchFamily="18" charset="0"/>
                <a:ea typeface="宋体" panose="02010600030101010101" pitchFamily="2" charset="-122"/>
              </a:rPr>
              <a:t> </a:t>
            </a:r>
            <a:r>
              <a:rPr lang="en-US" altLang="zh-CN" sz="2800" b="1">
                <a:solidFill>
                  <a:srgbClr val="FF0000"/>
                </a:solidFill>
                <a:latin typeface="Times New Roman" panose="02020603050405020304" pitchFamily="18" charset="0"/>
                <a:ea typeface="宋体" panose="02010600030101010101" pitchFamily="2" charset="-122"/>
              </a:rPr>
              <a:t>3*i-1 </a:t>
            </a:r>
            <a:r>
              <a:rPr lang="zh-CN" altLang="en-US" sz="2800" b="1" dirty="0">
                <a:solidFill>
                  <a:srgbClr val="000000"/>
                </a:solidFill>
                <a:latin typeface="Times New Roman" panose="02020603050405020304" pitchFamily="18" charset="0"/>
                <a:ea typeface="宋体" panose="02010600030101010101" pitchFamily="2" charset="-122"/>
              </a:rPr>
              <a:t>个非零元素；</a:t>
            </a:r>
            <a:endParaRPr lang="zh-CN" altLang="en-US" sz="2800" b="1" dirty="0">
              <a:solidFill>
                <a:srgbClr val="000000"/>
              </a:solidFill>
              <a:latin typeface="Times New Roman" panose="02020603050405020304" pitchFamily="18" charset="0"/>
              <a:ea typeface="宋体" panose="02010600030101010101" pitchFamily="2" charset="-122"/>
            </a:endParaRPr>
          </a:p>
          <a:p>
            <a:pPr algn="l">
              <a:lnSpc>
                <a:spcPct val="150000"/>
              </a:lnSpc>
              <a:spcBef>
                <a:spcPct val="20000"/>
              </a:spcBef>
              <a:buClr>
                <a:schemeClr val="bg1"/>
              </a:buClr>
            </a:pPr>
            <a:r>
              <a:rPr lang="zh-CN" altLang="en-US" sz="2800" b="1" dirty="0">
                <a:solidFill>
                  <a:srgbClr val="000000"/>
                </a:solidFill>
                <a:latin typeface="Times New Roman" panose="02020603050405020304" pitchFamily="18" charset="0"/>
                <a:ea typeface="宋体" panose="02010600030101010101" pitchFamily="2" charset="-122"/>
              </a:rPr>
              <a:t> 在第 </a:t>
            </a:r>
            <a:r>
              <a:rPr lang="en-US" altLang="zh-CN" sz="2800" b="1">
                <a:solidFill>
                  <a:srgbClr val="FF0000"/>
                </a:solidFill>
                <a:latin typeface="Times New Roman" panose="02020603050405020304" pitchFamily="18" charset="0"/>
                <a:ea typeface="宋体" panose="02010600030101010101" pitchFamily="2" charset="-122"/>
              </a:rPr>
              <a:t>i</a:t>
            </a:r>
            <a:r>
              <a:rPr lang="en-US" altLang="zh-CN" sz="2800" b="1">
                <a:solidFill>
                  <a:srgbClr val="000000"/>
                </a:solidFill>
                <a:latin typeface="Times New Roman" panose="02020603050405020304" pitchFamily="18" charset="0"/>
                <a:ea typeface="宋体" panose="02010600030101010101" pitchFamily="2" charset="-122"/>
              </a:rPr>
              <a:t> </a:t>
            </a:r>
            <a:r>
              <a:rPr lang="zh-CN" altLang="en-US" sz="2800" b="1" dirty="0">
                <a:solidFill>
                  <a:srgbClr val="000000"/>
                </a:solidFill>
                <a:latin typeface="Times New Roman" panose="02020603050405020304" pitchFamily="18" charset="0"/>
                <a:ea typeface="宋体" panose="02010600030101010101" pitchFamily="2" charset="-122"/>
              </a:rPr>
              <a:t>行，有</a:t>
            </a:r>
            <a:r>
              <a:rPr lang="zh-CN" altLang="en-US" sz="2800" b="1" dirty="0">
                <a:solidFill>
                  <a:srgbClr val="FF0000"/>
                </a:solidFill>
                <a:latin typeface="Times New Roman" panose="02020603050405020304" pitchFamily="18" charset="0"/>
                <a:ea typeface="宋体" panose="02010600030101010101" pitchFamily="2" charset="-122"/>
              </a:rPr>
              <a:t> </a:t>
            </a:r>
            <a:r>
              <a:rPr lang="en-US" altLang="zh-CN" sz="2800" b="1">
                <a:solidFill>
                  <a:srgbClr val="FF0000"/>
                </a:solidFill>
                <a:latin typeface="Times New Roman" panose="02020603050405020304" pitchFamily="18" charset="0"/>
                <a:ea typeface="宋体" panose="02010600030101010101" pitchFamily="2" charset="-122"/>
              </a:rPr>
              <a:t>j-i+1 </a:t>
            </a:r>
            <a:r>
              <a:rPr lang="zh-CN" altLang="en-US" sz="2800" b="1" dirty="0">
                <a:solidFill>
                  <a:srgbClr val="000000"/>
                </a:solidFill>
                <a:latin typeface="Times New Roman" panose="02020603050405020304" pitchFamily="18" charset="0"/>
                <a:ea typeface="宋体" panose="02010600030101010101" pitchFamily="2" charset="-122"/>
              </a:rPr>
              <a:t>个非零元素。</a:t>
            </a:r>
            <a:endParaRPr lang="zh-CN" altLang="en-US" sz="2800" b="1" dirty="0">
              <a:solidFill>
                <a:srgbClr val="000000"/>
              </a:solidFill>
              <a:latin typeface="Times New Roman" panose="02020603050405020304" pitchFamily="18" charset="0"/>
              <a:ea typeface="宋体" panose="02010600030101010101" pitchFamily="2" charset="-122"/>
            </a:endParaRPr>
          </a:p>
        </p:txBody>
      </p:sp>
      <p:sp>
        <p:nvSpPr>
          <p:cNvPr id="557081" name="文本框 557080"/>
          <p:cNvSpPr txBox="1"/>
          <p:nvPr/>
        </p:nvSpPr>
        <p:spPr>
          <a:xfrm>
            <a:off x="1830388" y="2775903"/>
            <a:ext cx="8137525" cy="460375"/>
          </a:xfrm>
          <a:prstGeom prst="rect">
            <a:avLst/>
          </a:prstGeom>
          <a:noFill/>
          <a:ln w="9525">
            <a:noFill/>
          </a:ln>
        </p:spPr>
        <p:txBody>
          <a:bodyPr>
            <a:spAutoFit/>
          </a:bodyPr>
          <a:p>
            <a:pPr algn="l">
              <a:buClr>
                <a:schemeClr val="bg1"/>
              </a:buClr>
            </a:pPr>
            <a:r>
              <a:rPr lang="en-US" altLang="zh-CN" sz="2400" b="1">
                <a:latin typeface="Times New Roman" panose="02020603050405020304" pitchFamily="18" charset="0"/>
                <a:ea typeface="楷体_GB2312" pitchFamily="49" charset="-122"/>
              </a:rPr>
              <a:t>  0       1       2     3       4      5     ...       </a:t>
            </a:r>
            <a:r>
              <a:rPr lang="en-US" altLang="zh-CN" sz="2400" b="1">
                <a:solidFill>
                  <a:srgbClr val="FF0000"/>
                </a:solidFill>
                <a:latin typeface="Times New Roman" panose="02020603050405020304" pitchFamily="18" charset="0"/>
                <a:ea typeface="楷体_GB2312" pitchFamily="49" charset="-122"/>
              </a:rPr>
              <a:t>k</a:t>
            </a:r>
            <a:r>
              <a:rPr lang="en-US" altLang="zh-CN" sz="2400" b="1">
                <a:latin typeface="Times New Roman" panose="02020603050405020304" pitchFamily="18" charset="0"/>
                <a:ea typeface="楷体_GB2312" pitchFamily="49" charset="-122"/>
              </a:rPr>
              <a:t>     …     3n-4       3n-3</a:t>
            </a:r>
            <a:endParaRPr lang="en-US" altLang="zh-CN" sz="2400" b="1">
              <a:latin typeface="Times New Roman" panose="02020603050405020304" pitchFamily="18" charset="0"/>
              <a:ea typeface="楷体_GB2312" pitchFamily="49" charset="-122"/>
            </a:endParaRPr>
          </a:p>
        </p:txBody>
      </p:sp>
      <p:sp>
        <p:nvSpPr>
          <p:cNvPr id="557082" name="文本框 557081"/>
          <p:cNvSpPr txBox="1"/>
          <p:nvPr/>
        </p:nvSpPr>
        <p:spPr>
          <a:xfrm>
            <a:off x="5861050" y="1354455"/>
            <a:ext cx="4335145" cy="491490"/>
          </a:xfrm>
          <a:prstGeom prst="rect">
            <a:avLst/>
          </a:prstGeom>
          <a:noFill/>
          <a:ln w="9525">
            <a:noFill/>
          </a:ln>
        </p:spPr>
        <p:txBody>
          <a:bodyPr wrap="none" anchor="t">
            <a:spAutoFit/>
          </a:bodyPr>
          <a:p>
            <a:pPr algn="l">
              <a:buClr>
                <a:schemeClr val="bg1"/>
              </a:buClr>
            </a:pPr>
            <a:r>
              <a:rPr lang="zh-CN" altLang="en-US" sz="2600" b="1" dirty="0">
                <a:solidFill>
                  <a:srgbClr val="0000FF"/>
                </a:solidFill>
                <a:latin typeface="宋体" panose="02010600030101010101" pitchFamily="2" charset="-122"/>
                <a:ea typeface="宋体" panose="02010600030101010101" pitchFamily="2" charset="-122"/>
              </a:rPr>
              <a:t> 采用按行优先为主序来存储</a:t>
            </a:r>
            <a:endParaRPr lang="zh-CN" altLang="en-US" sz="2600" b="1" dirty="0">
              <a:solidFill>
                <a:srgbClr val="0000FF"/>
              </a:solidFill>
              <a:latin typeface="宋体" panose="02010600030101010101" pitchFamily="2" charset="-122"/>
              <a:ea typeface="宋体" panose="02010600030101010101" pitchFamily="2" charset="-122"/>
            </a:endParaRPr>
          </a:p>
        </p:txBody>
      </p:sp>
      <p:sp>
        <p:nvSpPr>
          <p:cNvPr id="557083" name="文本框 557082"/>
          <p:cNvSpPr txBox="1"/>
          <p:nvPr/>
        </p:nvSpPr>
        <p:spPr>
          <a:xfrm>
            <a:off x="1787525" y="3402965"/>
            <a:ext cx="184150" cy="457200"/>
          </a:xfrm>
          <a:prstGeom prst="rect">
            <a:avLst/>
          </a:prstGeom>
          <a:noFill/>
          <a:ln w="9525">
            <a:noFill/>
          </a:ln>
        </p:spPr>
        <p:txBody>
          <a:bodyPr wrap="none" anchor="t">
            <a:spAutoFit/>
          </a:bodyPr>
          <a:p>
            <a:pPr algn="l">
              <a:buClr>
                <a:schemeClr val="bg1"/>
              </a:buClr>
            </a:pPr>
            <a:endParaRPr lang="zh-CN" altLang="en-US" sz="2400" b="0" dirty="0">
              <a:latin typeface="Times New Roman" panose="02020603050405020304" pitchFamily="18" charset="0"/>
              <a:ea typeface="宋体" panose="02010600030101010101" pitchFamily="2" charset="-122"/>
            </a:endParaRPr>
          </a:p>
        </p:txBody>
      </p:sp>
      <p:sp>
        <p:nvSpPr>
          <p:cNvPr id="557085" name="文本框 557084"/>
          <p:cNvSpPr txBox="1"/>
          <p:nvPr/>
        </p:nvSpPr>
        <p:spPr>
          <a:xfrm>
            <a:off x="5070475" y="5917565"/>
            <a:ext cx="5328920" cy="583565"/>
          </a:xfrm>
          <a:prstGeom prst="rect">
            <a:avLst/>
          </a:prstGeom>
          <a:noFill/>
          <a:ln w="9525">
            <a:noFill/>
          </a:ln>
        </p:spPr>
        <p:txBody>
          <a:bodyPr wrap="none" anchor="t">
            <a:spAutoFit/>
          </a:bodyPr>
          <a:p>
            <a:pPr algn="l">
              <a:spcBef>
                <a:spcPct val="20000"/>
              </a:spcBef>
              <a:buClr>
                <a:schemeClr val="bg1"/>
              </a:buClr>
            </a:pPr>
            <a:r>
              <a:rPr lang="en-US" altLang="zh-CN" sz="3200" b="0" err="1">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LOC(i,j</a:t>
            </a:r>
            <a:r>
              <a:rPr lang="en-US" altLang="zh-CN" sz="3200" b="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)=LOC(0,0)+ (2</a:t>
            </a:r>
            <a:r>
              <a:rPr lang="en-US" altLang="zh-CN" sz="3200">
                <a:solidFill>
                  <a:srgbClr val="0000FF"/>
                </a:solidFill>
                <a:latin typeface="Times New Roman" panose="02020603050405020304" pitchFamily="18" charset="0"/>
                <a:ea typeface="华文新魏" panose="02010800040101010101" pitchFamily="2" charset="-122"/>
                <a:cs typeface="Times New Roman" panose="02020603050405020304" pitchFamily="18" charset="0"/>
                <a:sym typeface="+mn-ea"/>
              </a:rPr>
              <a:t>*</a:t>
            </a:r>
            <a:r>
              <a:rPr lang="en-US" altLang="zh-CN" sz="3200" b="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i+j)*L</a:t>
            </a:r>
            <a:endParaRPr lang="en-US" altLang="zh-CN" sz="3200" b="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57086" name="文本框 557085"/>
          <p:cNvSpPr txBox="1"/>
          <p:nvPr/>
        </p:nvSpPr>
        <p:spPr>
          <a:xfrm>
            <a:off x="2910523" y="5040948"/>
            <a:ext cx="4725987" cy="583565"/>
          </a:xfrm>
          <a:prstGeom prst="rect">
            <a:avLst/>
          </a:prstGeom>
          <a:noFill/>
          <a:ln w="9525">
            <a:noFill/>
          </a:ln>
        </p:spPr>
        <p:txBody>
          <a:bodyPr>
            <a:spAutoFit/>
          </a:bodyPr>
          <a:p>
            <a:pPr algn="l">
              <a:buClr>
                <a:schemeClr val="bg1"/>
              </a:buClr>
            </a:pPr>
            <a:r>
              <a:rPr lang="en-US" altLang="zh-CN" sz="3200" b="1">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k= 3*i-1+(j-i+1)= 2</a:t>
            </a:r>
            <a:r>
              <a:rPr lang="en-US" altLang="zh-CN" sz="3200" b="1">
                <a:solidFill>
                  <a:srgbClr val="FF0000"/>
                </a:solidFill>
                <a:latin typeface="Times New Roman" panose="02020603050405020304" pitchFamily="18" charset="0"/>
                <a:ea typeface="华文新魏" panose="02010800040101010101" pitchFamily="2" charset="-122"/>
                <a:cs typeface="Times New Roman" panose="02020603050405020304" pitchFamily="18" charset="0"/>
                <a:sym typeface="+mn-ea"/>
              </a:rPr>
              <a:t>*</a:t>
            </a:r>
            <a:r>
              <a:rPr lang="en-US" altLang="zh-CN" sz="3200" b="1">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i+j</a:t>
            </a:r>
            <a:endParaRPr lang="en-US" altLang="zh-CN" sz="3200" b="1">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57087" name="文本框 557086"/>
          <p:cNvSpPr txBox="1"/>
          <p:nvPr/>
        </p:nvSpPr>
        <p:spPr>
          <a:xfrm>
            <a:off x="863283" y="5886450"/>
            <a:ext cx="4089400" cy="583565"/>
          </a:xfrm>
          <a:prstGeom prst="rect">
            <a:avLst/>
          </a:prstGeom>
          <a:noFill/>
          <a:ln w="9525">
            <a:noFill/>
          </a:ln>
        </p:spPr>
        <p:txBody>
          <a:bodyPr>
            <a:spAutoFit/>
          </a:bodyPr>
          <a:p>
            <a:pPr algn="l">
              <a:buClr>
                <a:schemeClr val="bg1"/>
              </a:buClr>
            </a:pPr>
            <a:r>
              <a:rPr lang="zh-CN" altLang="en-US" sz="3200" b="1" dirty="0">
                <a:solidFill>
                  <a:srgbClr val="0000FF"/>
                </a:solidFill>
                <a:latin typeface="宋体" panose="02010600030101010101" pitchFamily="2" charset="-122"/>
                <a:ea typeface="宋体" panose="02010600030101010101" pitchFamily="2" charset="-122"/>
              </a:rPr>
              <a:t>非零元素</a:t>
            </a:r>
            <a:r>
              <a:rPr lang="en-US" altLang="zh-CN" sz="3200" b="1" err="1">
                <a:solidFill>
                  <a:srgbClr val="0000FF"/>
                </a:solidFill>
                <a:latin typeface="宋体" panose="02010600030101010101" pitchFamily="2" charset="-122"/>
                <a:ea typeface="宋体" panose="02010600030101010101" pitchFamily="2" charset="-122"/>
              </a:rPr>
              <a:t>a</a:t>
            </a:r>
            <a:r>
              <a:rPr lang="en-US" altLang="zh-CN" sz="3200" b="1" baseline="-18000" err="1">
                <a:solidFill>
                  <a:srgbClr val="0000FF"/>
                </a:solidFill>
                <a:latin typeface="宋体" panose="02010600030101010101" pitchFamily="2" charset="-122"/>
                <a:ea typeface="宋体" panose="02010600030101010101" pitchFamily="2" charset="-122"/>
              </a:rPr>
              <a:t>ij</a:t>
            </a:r>
            <a:r>
              <a:rPr lang="zh-CN" altLang="en-US" sz="3200" b="1" dirty="0">
                <a:solidFill>
                  <a:srgbClr val="0000FF"/>
                </a:solidFill>
                <a:latin typeface="宋体" panose="02010600030101010101" pitchFamily="2" charset="-122"/>
                <a:ea typeface="宋体" panose="02010600030101010101" pitchFamily="2" charset="-122"/>
              </a:rPr>
              <a:t>的地址为：</a:t>
            </a:r>
            <a:endParaRPr lang="zh-CN" altLang="en-US" sz="3200" b="1" dirty="0">
              <a:solidFill>
                <a:srgbClr val="0000FF"/>
              </a:solidFill>
              <a:latin typeface="宋体" panose="02010600030101010101" pitchFamily="2" charset="-122"/>
              <a:ea typeface="宋体" panose="02010600030101010101" pitchFamily="2" charset="-122"/>
            </a:endParaRPr>
          </a:p>
        </p:txBody>
      </p:sp>
      <p:sp>
        <p:nvSpPr>
          <p:cNvPr id="4" name="灯片编号占位符 3"/>
          <p:cNvSpPr/>
          <p:nvPr>
            <p:ph type="sldNum" sz="quarter" idx="12"/>
          </p:nvPr>
        </p:nvSpPr>
        <p:spPr>
          <a:xfrm>
            <a:off x="12274550" y="5949315"/>
            <a:ext cx="812800" cy="520700"/>
          </a:xfrm>
        </p:spPr>
        <p:txBody>
          <a:bodyPr/>
          <a:p>
            <a:pPr lvl="0"/>
            <a:fld id="{9A0DB2DC-4C9A-4742-B13C-FB6460FD3503}" type="slidenum">
              <a:rPr lang="zh-CN" altLang="en-US" dirty="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30"/>
                                  </p:iterate>
                                  <p:childTnLst>
                                    <p:set>
                                      <p:cBhvr>
                                        <p:cTn id="6" dur="1" fill="hold">
                                          <p:stCondLst>
                                            <p:cond delay="0"/>
                                          </p:stCondLst>
                                        </p:cTn>
                                        <p:tgtEl>
                                          <p:spTgt spid="557080"/>
                                        </p:tgtEl>
                                        <p:attrNameLst>
                                          <p:attrName>style.visibility</p:attrName>
                                        </p:attrNameLst>
                                      </p:cBhvr>
                                      <p:to>
                                        <p:strVal val="visible"/>
                                      </p:to>
                                    </p:set>
                                  </p:childTnLst>
                                </p:cTn>
                              </p:par>
                            </p:childTnLst>
                          </p:cTn>
                        </p:par>
                        <p:par>
                          <p:cTn id="7" fill="hold">
                            <p:stCondLst>
                              <p:cond delay="1559"/>
                            </p:stCondLst>
                            <p:childTnLst>
                              <p:par>
                                <p:cTn id="8" presetID="1" presetClass="entr" presetSubtype="0" fill="hold" grpId="0" nodeType="afterEffect">
                                  <p:stCondLst>
                                    <p:cond delay="0"/>
                                  </p:stCondLst>
                                  <p:iterate type="lt">
                                    <p:tmAbs val="30"/>
                                  </p:iterate>
                                  <p:childTnLst>
                                    <p:set>
                                      <p:cBhvr>
                                        <p:cTn id="9" dur="1" fill="hold">
                                          <p:stCondLst>
                                            <p:cond delay="0"/>
                                          </p:stCondLst>
                                        </p:cTn>
                                        <p:tgtEl>
                                          <p:spTgt spid="55708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iterate type="lt">
                                    <p:tmAbs val="30"/>
                                  </p:iterate>
                                  <p:childTnLst>
                                    <p:set>
                                      <p:cBhvr>
                                        <p:cTn id="13" dur="1" fill="hold">
                                          <p:stCondLst>
                                            <p:cond delay="0"/>
                                          </p:stCondLst>
                                        </p:cTn>
                                        <p:tgtEl>
                                          <p:spTgt spid="557087"/>
                                        </p:tgtEl>
                                        <p:attrNameLst>
                                          <p:attrName>style.visibility</p:attrName>
                                        </p:attrNameLst>
                                      </p:cBhvr>
                                      <p:to>
                                        <p:strVal val="visible"/>
                                      </p:to>
                                    </p:set>
                                  </p:childTnLst>
                                </p:cTn>
                              </p:par>
                            </p:childTnLst>
                          </p:cTn>
                        </p:par>
                        <p:par>
                          <p:cTn id="14" fill="hold">
                            <p:stCondLst>
                              <p:cond delay="359"/>
                            </p:stCondLst>
                            <p:childTnLst>
                              <p:par>
                                <p:cTn id="15" presetID="1" presetClass="entr" presetSubtype="0" fill="hold" grpId="0" nodeType="afterEffect">
                                  <p:stCondLst>
                                    <p:cond delay="0"/>
                                  </p:stCondLst>
                                  <p:iterate type="lt">
                                    <p:tmAbs val="30"/>
                                  </p:iterate>
                                  <p:childTnLst>
                                    <p:set>
                                      <p:cBhvr>
                                        <p:cTn id="16" dur="1" fill="hold">
                                          <p:stCondLst>
                                            <p:cond delay="0"/>
                                          </p:stCondLst>
                                        </p:cTn>
                                        <p:tgtEl>
                                          <p:spTgt spid="5570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80" grpId="0"/>
      <p:bldP spid="557085" grpId="0"/>
      <p:bldP spid="557086" grpId="0"/>
      <p:bldP spid="55708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343472" y="765810"/>
            <a:ext cx="9865096" cy="17990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a:lnSpc>
                <a:spcPct val="120000"/>
              </a:lnSpc>
              <a:buClr>
                <a:srgbClr val="FF3300"/>
              </a:buClr>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1</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altLang="en-US"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定义</a:t>
            </a: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lang="zh-CN" altLang="en-US" b="1" kern="0" dirty="0">
                <a:solidFill>
                  <a:sysClr val="windowText" lastClr="000000"/>
                </a:solidFill>
                <a:latin typeface="华文楷体" panose="02010600040101010101" pitchFamily="2" charset="-122"/>
                <a:ea typeface="华文楷体" panose="02010600040101010101" pitchFamily="2" charset="-122"/>
                <a:sym typeface="+mn-ea"/>
              </a:rPr>
              <a:t>广义表也称为列表，是线性表的一种扩展，也是数据元素的有限序列。 记作：</a:t>
            </a:r>
            <a:r>
              <a:rPr lang="en-US" altLang="zh-CN" b="1" kern="0" dirty="0">
                <a:solidFill>
                  <a:srgbClr val="3333FF"/>
                </a:solidFill>
                <a:latin typeface="华文楷体" panose="02010600040101010101" pitchFamily="2" charset="-122"/>
                <a:ea typeface="华文楷体" panose="02010600040101010101" pitchFamily="2" charset="-122"/>
                <a:sym typeface="+mn-ea"/>
              </a:rPr>
              <a:t>LS= ( </a:t>
            </a:r>
            <a:r>
              <a:rPr lang="en-US" altLang="zh-CN" b="1" kern="0" dirty="0" smtClean="0">
                <a:solidFill>
                  <a:srgbClr val="3333FF"/>
                </a:solidFill>
                <a:latin typeface="华文楷体" panose="02010600040101010101" pitchFamily="2" charset="-122"/>
                <a:ea typeface="华文楷体" panose="02010600040101010101" pitchFamily="2" charset="-122"/>
                <a:sym typeface="+mn-ea"/>
              </a:rPr>
              <a:t>a</a:t>
            </a:r>
            <a:r>
              <a:rPr lang="en-US" altLang="zh-CN" b="1" kern="0" baseline="-25000" dirty="0" smtClean="0">
                <a:solidFill>
                  <a:srgbClr val="3333FF"/>
                </a:solidFill>
                <a:latin typeface="华文楷体" panose="02010600040101010101" pitchFamily="2" charset="-122"/>
                <a:ea typeface="华文楷体" panose="02010600040101010101" pitchFamily="2" charset="-122"/>
                <a:sym typeface="+mn-ea"/>
              </a:rPr>
              <a:t>1</a:t>
            </a:r>
            <a:r>
              <a:rPr lang="en-US" altLang="zh-CN" b="1" kern="0" dirty="0" smtClean="0">
                <a:solidFill>
                  <a:srgbClr val="3333FF"/>
                </a:solidFill>
                <a:latin typeface="华文楷体" panose="02010600040101010101" pitchFamily="2" charset="-122"/>
                <a:ea typeface="华文楷体" panose="02010600040101010101" pitchFamily="2" charset="-122"/>
                <a:sym typeface="+mn-ea"/>
              </a:rPr>
              <a:t>, a</a:t>
            </a:r>
            <a:r>
              <a:rPr lang="en-US" altLang="zh-CN" b="1" kern="0" baseline="-25000" dirty="0" smtClean="0">
                <a:solidFill>
                  <a:srgbClr val="3333FF"/>
                </a:solidFill>
                <a:latin typeface="华文楷体" panose="02010600040101010101" pitchFamily="2" charset="-122"/>
                <a:ea typeface="华文楷体" panose="02010600040101010101" pitchFamily="2" charset="-122"/>
                <a:sym typeface="+mn-ea"/>
              </a:rPr>
              <a:t>2</a:t>
            </a:r>
            <a:r>
              <a:rPr lang="en-US" altLang="zh-CN" b="1" kern="0" dirty="0">
                <a:solidFill>
                  <a:srgbClr val="3333FF"/>
                </a:solidFill>
                <a:latin typeface="华文楷体" panose="02010600040101010101" pitchFamily="2" charset="-122"/>
                <a:ea typeface="华文楷体" panose="02010600040101010101" pitchFamily="2" charset="-122"/>
                <a:sym typeface="+mn-ea"/>
              </a:rPr>
              <a:t>, . . . </a:t>
            </a:r>
            <a:r>
              <a:rPr lang="en-US" altLang="zh-CN" b="1" kern="0" dirty="0" smtClean="0">
                <a:solidFill>
                  <a:srgbClr val="3333FF"/>
                </a:solidFill>
                <a:latin typeface="华文楷体" panose="02010600040101010101" pitchFamily="2" charset="-122"/>
                <a:ea typeface="华文楷体" panose="02010600040101010101" pitchFamily="2" charset="-122"/>
                <a:sym typeface="+mn-ea"/>
              </a:rPr>
              <a:t>, </a:t>
            </a:r>
            <a:r>
              <a:rPr lang="en-US" altLang="zh-CN" b="1" kern="0" dirty="0" err="1" smtClean="0">
                <a:solidFill>
                  <a:srgbClr val="3333FF"/>
                </a:solidFill>
                <a:latin typeface="华文楷体" panose="02010600040101010101" pitchFamily="2" charset="-122"/>
                <a:ea typeface="华文楷体" panose="02010600040101010101" pitchFamily="2" charset="-122"/>
                <a:sym typeface="+mn-ea"/>
              </a:rPr>
              <a:t>a</a:t>
            </a:r>
            <a:r>
              <a:rPr lang="en-US" altLang="zh-CN" b="1" kern="0" baseline="-25000" dirty="0" err="1" smtClean="0">
                <a:solidFill>
                  <a:srgbClr val="3333FF"/>
                </a:solidFill>
                <a:latin typeface="华文楷体" panose="02010600040101010101" pitchFamily="2" charset="-122"/>
                <a:ea typeface="华文楷体" panose="02010600040101010101" pitchFamily="2" charset="-122"/>
                <a:sym typeface="+mn-ea"/>
              </a:rPr>
              <a:t>i</a:t>
            </a:r>
            <a:r>
              <a:rPr lang="en-US" altLang="zh-CN" b="1" kern="0" dirty="0">
                <a:solidFill>
                  <a:srgbClr val="3333FF"/>
                </a:solidFill>
                <a:latin typeface="华文楷体" panose="02010600040101010101" pitchFamily="2" charset="-122"/>
                <a:ea typeface="华文楷体" panose="02010600040101010101" pitchFamily="2" charset="-122"/>
                <a:sym typeface="+mn-ea"/>
              </a:rPr>
              <a:t>, . . </a:t>
            </a:r>
            <a:r>
              <a:rPr lang="en-US" altLang="zh-CN" b="1" kern="0" dirty="0" smtClean="0">
                <a:solidFill>
                  <a:srgbClr val="3333FF"/>
                </a:solidFill>
                <a:latin typeface="华文楷体" panose="02010600040101010101" pitchFamily="2" charset="-122"/>
                <a:ea typeface="华文楷体" panose="02010600040101010101" pitchFamily="2" charset="-122"/>
                <a:sym typeface="+mn-ea"/>
              </a:rPr>
              <a:t>.a</a:t>
            </a:r>
            <a:r>
              <a:rPr lang="en-US" altLang="zh-CN" b="1" kern="0" baseline="-25000" dirty="0" smtClean="0">
                <a:solidFill>
                  <a:srgbClr val="3333FF"/>
                </a:solidFill>
                <a:latin typeface="华文楷体" panose="02010600040101010101" pitchFamily="2" charset="-122"/>
                <a:ea typeface="华文楷体" panose="02010600040101010101" pitchFamily="2" charset="-122"/>
                <a:sym typeface="+mn-ea"/>
              </a:rPr>
              <a:t>n</a:t>
            </a:r>
            <a:r>
              <a:rPr lang="en-US" altLang="zh-CN" b="1" kern="0" dirty="0" smtClean="0">
                <a:solidFill>
                  <a:srgbClr val="3333FF"/>
                </a:solidFill>
                <a:latin typeface="华文楷体" panose="02010600040101010101" pitchFamily="2" charset="-122"/>
                <a:ea typeface="华文楷体" panose="02010600040101010101" pitchFamily="2" charset="-122"/>
                <a:sym typeface="+mn-ea"/>
              </a:rPr>
              <a:t>)</a:t>
            </a:r>
            <a:r>
              <a:rPr lang="zh-CN" altLang="en-US" b="1" kern="0" dirty="0" smtClean="0">
                <a:solidFill>
                  <a:sysClr val="windowText" lastClr="000000"/>
                </a:solidFill>
                <a:latin typeface="华文楷体" panose="02010600040101010101" pitchFamily="2" charset="-122"/>
                <a:ea typeface="华文楷体" panose="02010600040101010101" pitchFamily="2" charset="-122"/>
                <a:sym typeface="+mn-ea"/>
              </a:rPr>
              <a:t> 其中</a:t>
            </a:r>
            <a:r>
              <a:rPr lang="en-US" altLang="zh-CN" b="1" kern="0" dirty="0">
                <a:solidFill>
                  <a:srgbClr val="FF0000"/>
                </a:solidFill>
                <a:latin typeface="华文楷体" panose="02010600040101010101" pitchFamily="2" charset="-122"/>
                <a:ea typeface="华文楷体" panose="02010600040101010101" pitchFamily="2" charset="-122"/>
                <a:sym typeface="+mn-ea"/>
              </a:rPr>
              <a:t>a</a:t>
            </a:r>
            <a:r>
              <a:rPr lang="en-US" altLang="zh-CN" b="1" kern="0" baseline="-25000" dirty="0">
                <a:solidFill>
                  <a:srgbClr val="FF0000"/>
                </a:solidFill>
                <a:latin typeface="华文楷体" panose="02010600040101010101" pitchFamily="2" charset="-122"/>
                <a:ea typeface="华文楷体" panose="02010600040101010101" pitchFamily="2" charset="-122"/>
                <a:sym typeface="+mn-ea"/>
              </a:rPr>
              <a:t>i</a:t>
            </a:r>
            <a:r>
              <a:rPr lang="zh-CN" altLang="en-US" b="1" kern="0" dirty="0">
                <a:solidFill>
                  <a:srgbClr val="FF0000"/>
                </a:solidFill>
                <a:latin typeface="华文楷体" panose="02010600040101010101" pitchFamily="2" charset="-122"/>
                <a:ea typeface="华文楷体" panose="02010600040101010101" pitchFamily="2" charset="-122"/>
                <a:sym typeface="+mn-ea"/>
              </a:rPr>
              <a:t>既可以是单个元素</a:t>
            </a:r>
            <a:r>
              <a:rPr lang="zh-CN" altLang="en-US" b="1" kern="0" dirty="0">
                <a:solidFill>
                  <a:sysClr val="windowText" lastClr="000000"/>
                </a:solidFill>
                <a:latin typeface="华文楷体" panose="02010600040101010101" pitchFamily="2" charset="-122"/>
                <a:ea typeface="华文楷体" panose="02010600040101010101" pitchFamily="2" charset="-122"/>
                <a:sym typeface="+mn-ea"/>
              </a:rPr>
              <a:t>，</a:t>
            </a:r>
            <a:r>
              <a:rPr lang="zh-CN" altLang="en-US" b="1" kern="0" dirty="0">
                <a:solidFill>
                  <a:srgbClr val="FF0000"/>
                </a:solidFill>
                <a:latin typeface="华文楷体" panose="02010600040101010101" pitchFamily="2" charset="-122"/>
                <a:ea typeface="华文楷体" panose="02010600040101010101" pitchFamily="2" charset="-122"/>
                <a:sym typeface="+mn-ea"/>
              </a:rPr>
              <a:t>也可以是广义表</a:t>
            </a:r>
            <a:r>
              <a:rPr lang="zh-CN" altLang="en-US" b="1" kern="0" dirty="0" smtClean="0">
                <a:solidFill>
                  <a:sysClr val="windowText" lastClr="000000"/>
                </a:solidFill>
                <a:latin typeface="华文楷体" panose="02010600040101010101" pitchFamily="2" charset="-122"/>
                <a:ea typeface="华文楷体" panose="02010600040101010101" pitchFamily="2" charset="-122"/>
                <a:sym typeface="+mn-ea"/>
              </a:rPr>
              <a:t>。</a:t>
            </a:r>
            <a:endParaRPr kumimoji="0" lang="zh-CN" altLang="zh-CN" b="1" i="0" u="none" strike="noStrike" kern="1200" cap="none" spc="0" normalizeH="0" baseline="0" noProof="0" dirty="0" smtClean="0">
              <a:ln>
                <a:noFill/>
              </a:ln>
              <a:solidFill>
                <a:srgbClr val="0000CC"/>
              </a:solidFill>
              <a:effectLst/>
              <a:uLnTx/>
              <a:uFillTx/>
              <a:latin typeface="华文楷体" panose="02010600040101010101" pitchFamily="2" charset="-122"/>
              <a:ea typeface="华文楷体" panose="02010600040101010101" pitchFamily="2" charset="-122"/>
            </a:endParaRPr>
          </a:p>
          <a:p>
            <a:pPr marL="457200" marR="0" lvl="1" indent="0" algn="l" defTabSz="914400" rtl="0" eaLnBrk="0" fontAlgn="base" latinLnBrk="0" hangingPunct="0">
              <a:lnSpc>
                <a:spcPct val="120000"/>
              </a:lnSpc>
              <a:spcBef>
                <a:spcPct val="0"/>
              </a:spcBef>
              <a:spcAft>
                <a:spcPct val="0"/>
              </a:spcAft>
              <a:buClrTx/>
              <a:buSzTx/>
              <a:buFontTx/>
              <a:buNone/>
              <a:defRPr/>
            </a:pPr>
            <a:endParaRPr kumimoji="0" lang="zh-CN" altLang="zh-CN"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
        <p:nvSpPr>
          <p:cNvPr id="4" name="标题 5"/>
          <p:cNvSpPr txBox="1"/>
          <p:nvPr/>
        </p:nvSpPr>
        <p:spPr>
          <a:xfrm>
            <a:off x="1343472" y="160338"/>
            <a:ext cx="3384376" cy="561975"/>
          </a:xfrm>
          <a:prstGeom prst="rect">
            <a:avLst/>
          </a:prstGeom>
        </p:spPr>
        <p:txBody>
          <a:bodyPr anchor="b">
            <a:normAutofit fontScale="9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广义表</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矩形 4"/>
          <p:cNvSpPr/>
          <p:nvPr/>
        </p:nvSpPr>
        <p:spPr>
          <a:xfrm>
            <a:off x="1343472" y="2708920"/>
            <a:ext cx="9469308" cy="3453253"/>
          </a:xfrm>
          <a:prstGeom prst="rect">
            <a:avLst/>
          </a:prstGeom>
        </p:spPr>
        <p:txBody>
          <a:bodyPr wrap="square">
            <a:spAutoFit/>
          </a:bodyPr>
          <a:lstStyle/>
          <a:p>
            <a:pPr>
              <a:lnSpc>
                <a:spcPct val="120000"/>
              </a:lnSpc>
              <a:defRPr/>
            </a:pPr>
            <a:r>
              <a:rPr lang="zh-CN" altLang="en-US" sz="2600" b="1" kern="0" dirty="0">
                <a:solidFill>
                  <a:srgbClr val="7030A0"/>
                </a:solidFill>
                <a:latin typeface="华文楷体" panose="02010600040101010101" pitchFamily="2" charset="-122"/>
                <a:ea typeface="华文楷体" panose="02010600040101010101" pitchFamily="2" charset="-122"/>
                <a:sym typeface="+mn-ea"/>
              </a:rPr>
              <a:t>说明</a:t>
            </a:r>
            <a:endParaRPr lang="zh-CN" altLang="en-US" sz="2600" b="1" kern="0" dirty="0">
              <a:solidFill>
                <a:srgbClr val="7030A0"/>
              </a:solidFill>
              <a:latin typeface="华文楷体" panose="02010600040101010101" pitchFamily="2" charset="-122"/>
              <a:ea typeface="华文楷体" panose="02010600040101010101" pitchFamily="2" charset="-122"/>
              <a:sym typeface="+mn-ea"/>
            </a:endParaRPr>
          </a:p>
          <a:p>
            <a:pPr>
              <a:lnSpc>
                <a:spcPct val="120000"/>
              </a:lnSpc>
              <a:defRPr/>
            </a:pPr>
            <a:r>
              <a:rPr lang="zh-CN" altLang="en-US" sz="2600" b="1" kern="0" dirty="0">
                <a:solidFill>
                  <a:sysClr val="windowText" lastClr="000000"/>
                </a:solidFill>
                <a:latin typeface="华文楷体" panose="02010600040101010101" pitchFamily="2" charset="-122"/>
                <a:ea typeface="华文楷体" panose="02010600040101010101" pitchFamily="2" charset="-122"/>
                <a:sym typeface="+mn-ea"/>
              </a:rPr>
              <a:t>    </a:t>
            </a:r>
            <a:r>
              <a:rPr lang="en-US" altLang="zh-CN" sz="2600" b="1" kern="0" dirty="0">
                <a:solidFill>
                  <a:sysClr val="windowText" lastClr="000000"/>
                </a:solidFill>
                <a:latin typeface="华文楷体" panose="02010600040101010101" pitchFamily="2" charset="-122"/>
                <a:ea typeface="华文楷体" panose="02010600040101010101" pitchFamily="2" charset="-122"/>
                <a:sym typeface="+mn-ea"/>
              </a:rPr>
              <a:t>1</a:t>
            </a:r>
            <a:r>
              <a:rPr lang="zh-CN" altLang="en-US" sz="2600" b="1" kern="0" dirty="0">
                <a:solidFill>
                  <a:sysClr val="windowText" lastClr="000000"/>
                </a:solidFill>
                <a:latin typeface="华文楷体" panose="02010600040101010101" pitchFamily="2" charset="-122"/>
                <a:ea typeface="华文楷体" panose="02010600040101010101" pitchFamily="2" charset="-122"/>
                <a:sym typeface="+mn-ea"/>
              </a:rPr>
              <a:t>）广义表的定义是一个递归定义，因为在描述广义表时又用到了广义表</a:t>
            </a:r>
            <a:r>
              <a:rPr lang="zh-CN" altLang="en-US" sz="2600" b="1" kern="0" dirty="0" smtClean="0">
                <a:solidFill>
                  <a:sysClr val="windowText" lastClr="000000"/>
                </a:solidFill>
                <a:latin typeface="华文楷体" panose="02010600040101010101" pitchFamily="2" charset="-122"/>
                <a:ea typeface="华文楷体" panose="02010600040101010101" pitchFamily="2" charset="-122"/>
                <a:sym typeface="+mn-ea"/>
              </a:rPr>
              <a:t>；</a:t>
            </a:r>
            <a:endParaRPr lang="en-US" altLang="zh-CN" sz="2600" b="1" kern="0" dirty="0">
              <a:solidFill>
                <a:sysClr val="windowText" lastClr="000000"/>
              </a:solidFill>
              <a:latin typeface="华文楷体" panose="02010600040101010101" pitchFamily="2" charset="-122"/>
              <a:ea typeface="华文楷体" panose="02010600040101010101" pitchFamily="2" charset="-122"/>
              <a:sym typeface="+mn-ea"/>
            </a:endParaRPr>
          </a:p>
          <a:p>
            <a:pPr>
              <a:lnSpc>
                <a:spcPct val="120000"/>
              </a:lnSpc>
              <a:defRPr/>
            </a:pPr>
            <a:r>
              <a:rPr lang="zh-CN" altLang="en-US" sz="2600" b="1" kern="0" dirty="0">
                <a:solidFill>
                  <a:sysClr val="windowText" lastClr="000000"/>
                </a:solidFill>
                <a:latin typeface="华文楷体" panose="02010600040101010101" pitchFamily="2" charset="-122"/>
                <a:ea typeface="华文楷体" panose="02010600040101010101" pitchFamily="2" charset="-122"/>
                <a:sym typeface="+mn-ea"/>
              </a:rPr>
              <a:t> </a:t>
            </a:r>
            <a:r>
              <a:rPr lang="zh-CN" altLang="en-US" sz="2600" b="1" kern="0" dirty="0" smtClean="0">
                <a:solidFill>
                  <a:sysClr val="windowText" lastClr="000000"/>
                </a:solidFill>
                <a:latin typeface="华文楷体" panose="02010600040101010101" pitchFamily="2" charset="-122"/>
                <a:ea typeface="华文楷体" panose="02010600040101010101" pitchFamily="2" charset="-122"/>
                <a:sym typeface="+mn-ea"/>
              </a:rPr>
              <a:t>   </a:t>
            </a:r>
            <a:r>
              <a:rPr lang="en-US" altLang="zh-CN" sz="2600" b="1" kern="0" dirty="0" smtClean="0">
                <a:solidFill>
                  <a:sysClr val="windowText" lastClr="000000"/>
                </a:solidFill>
                <a:latin typeface="华文楷体" panose="02010600040101010101" pitchFamily="2" charset="-122"/>
                <a:ea typeface="华文楷体" panose="02010600040101010101" pitchFamily="2" charset="-122"/>
                <a:sym typeface="+mn-ea"/>
              </a:rPr>
              <a:t>2</a:t>
            </a:r>
            <a:r>
              <a:rPr lang="zh-CN" altLang="en-US" sz="2600" b="1" kern="0" dirty="0">
                <a:solidFill>
                  <a:sysClr val="windowText" lastClr="000000"/>
                </a:solidFill>
                <a:latin typeface="华文楷体" panose="02010600040101010101" pitchFamily="2" charset="-122"/>
                <a:ea typeface="华文楷体" panose="02010600040101010101" pitchFamily="2" charset="-122"/>
                <a:sym typeface="+mn-ea"/>
              </a:rPr>
              <a:t>）</a:t>
            </a:r>
            <a:r>
              <a:rPr lang="zh-CN" altLang="zh-CN" sz="2600" b="1" i="1" dirty="0" smtClean="0">
                <a:solidFill>
                  <a:srgbClr val="0000FF"/>
                </a:solidFill>
                <a:latin typeface="华文楷体" panose="02010600040101010101" pitchFamily="2" charset="-122"/>
                <a:ea typeface="华文楷体" panose="02010600040101010101" pitchFamily="2" charset="-122"/>
              </a:rPr>
              <a:t>LS</a:t>
            </a:r>
            <a:r>
              <a:rPr lang="zh-CN" altLang="zh-CN" sz="2600" b="1" dirty="0">
                <a:latin typeface="华文楷体" panose="02010600040101010101" pitchFamily="2" charset="-122"/>
                <a:ea typeface="华文楷体" panose="02010600040101010101" pitchFamily="2" charset="-122"/>
              </a:rPr>
              <a:t>是表名，</a:t>
            </a:r>
            <a:r>
              <a:rPr lang="zh-CN" altLang="zh-CN" sz="2600" b="1" i="1" dirty="0">
                <a:solidFill>
                  <a:srgbClr val="0000FF"/>
                </a:solidFill>
                <a:latin typeface="华文楷体" panose="02010600040101010101" pitchFamily="2" charset="-122"/>
                <a:ea typeface="华文楷体" panose="02010600040101010101" pitchFamily="2" charset="-122"/>
              </a:rPr>
              <a:t>a</a:t>
            </a:r>
            <a:r>
              <a:rPr lang="zh-CN" altLang="zh-CN" sz="2600" b="1" i="1" baseline="-25000" dirty="0">
                <a:solidFill>
                  <a:srgbClr val="0000FF"/>
                </a:solidFill>
                <a:latin typeface="华文楷体" panose="02010600040101010101" pitchFamily="2" charset="-122"/>
                <a:ea typeface="华文楷体" panose="02010600040101010101" pitchFamily="2" charset="-122"/>
              </a:rPr>
              <a:t>i</a:t>
            </a:r>
            <a:r>
              <a:rPr lang="zh-CN" altLang="zh-CN" sz="2600" b="1" dirty="0">
                <a:latin typeface="华文楷体" panose="02010600040101010101" pitchFamily="2" charset="-122"/>
                <a:ea typeface="华文楷体" panose="02010600040101010101" pitchFamily="2" charset="-122"/>
              </a:rPr>
              <a:t>是表元素，它可以是表 (称为</a:t>
            </a:r>
            <a:r>
              <a:rPr lang="zh-CN" altLang="zh-CN" sz="2600" b="1" dirty="0">
                <a:solidFill>
                  <a:srgbClr val="FF0000"/>
                </a:solidFill>
                <a:latin typeface="华文楷体" panose="02010600040101010101" pitchFamily="2" charset="-122"/>
                <a:ea typeface="华文楷体" panose="02010600040101010101" pitchFamily="2" charset="-122"/>
              </a:rPr>
              <a:t>子表</a:t>
            </a:r>
            <a:r>
              <a:rPr lang="zh-CN" altLang="zh-CN" sz="2600" b="1" dirty="0">
                <a:latin typeface="华文楷体" panose="02010600040101010101" pitchFamily="2" charset="-122"/>
                <a:ea typeface="华文楷体" panose="02010600040101010101" pitchFamily="2" charset="-122"/>
              </a:rPr>
              <a:t>)，可以是数据元素(称为</a:t>
            </a:r>
            <a:r>
              <a:rPr lang="zh-CN" altLang="zh-CN" sz="2600" b="1" dirty="0">
                <a:solidFill>
                  <a:srgbClr val="FF0000"/>
                </a:solidFill>
                <a:latin typeface="华文楷体" panose="02010600040101010101" pitchFamily="2" charset="-122"/>
                <a:ea typeface="华文楷体" panose="02010600040101010101" pitchFamily="2" charset="-122"/>
              </a:rPr>
              <a:t>原子</a:t>
            </a:r>
            <a:r>
              <a:rPr lang="zh-CN" altLang="zh-CN" sz="2600" b="1" dirty="0">
                <a:latin typeface="华文楷体" panose="02010600040101010101" pitchFamily="2" charset="-122"/>
                <a:ea typeface="华文楷体" panose="02010600040101010101" pitchFamily="2" charset="-122"/>
              </a:rPr>
              <a:t>)</a:t>
            </a:r>
            <a:r>
              <a:rPr lang="zh-CN" altLang="zh-CN" sz="2600" b="1" dirty="0" smtClean="0">
                <a:latin typeface="华文楷体" panose="02010600040101010101" pitchFamily="2" charset="-122"/>
                <a:ea typeface="华文楷体" panose="02010600040101010101" pitchFamily="2" charset="-122"/>
              </a:rPr>
              <a:t>。</a:t>
            </a:r>
            <a:r>
              <a:rPr lang="zh-CN" altLang="en-US" sz="2600" b="1" kern="0" dirty="0">
                <a:solidFill>
                  <a:srgbClr val="000000"/>
                </a:solidFill>
                <a:latin typeface="华文楷体" panose="02010600040101010101" pitchFamily="2" charset="-122"/>
                <a:ea typeface="华文楷体" panose="02010600040101010101" pitchFamily="2" charset="-122"/>
                <a:sym typeface="+mn-ea"/>
              </a:rPr>
              <a:t>习惯上用大写字母表示广义表的名称，小写字母表示</a:t>
            </a:r>
            <a:r>
              <a:rPr lang="zh-CN" altLang="en-US" sz="2600" b="1" kern="0" dirty="0" smtClean="0">
                <a:solidFill>
                  <a:srgbClr val="000000"/>
                </a:solidFill>
                <a:latin typeface="华文楷体" panose="02010600040101010101" pitchFamily="2" charset="-122"/>
                <a:ea typeface="华文楷体" panose="02010600040101010101" pitchFamily="2" charset="-122"/>
                <a:sym typeface="+mn-ea"/>
              </a:rPr>
              <a:t>原子。</a:t>
            </a:r>
            <a:endParaRPr lang="zh-CN" altLang="zh-CN" sz="2600" b="1" dirty="0">
              <a:latin typeface="华文楷体" panose="02010600040101010101" pitchFamily="2" charset="-122"/>
              <a:ea typeface="华文楷体" panose="02010600040101010101" pitchFamily="2" charset="-122"/>
            </a:endParaRPr>
          </a:p>
          <a:p>
            <a:pPr>
              <a:lnSpc>
                <a:spcPct val="120000"/>
              </a:lnSpc>
              <a:defRPr/>
            </a:pPr>
            <a:r>
              <a:rPr lang="en-US" altLang="zh-CN" sz="2600" b="1" kern="0" dirty="0" smtClean="0">
                <a:solidFill>
                  <a:sysClr val="windowText" lastClr="000000"/>
                </a:solidFill>
                <a:latin typeface="华文楷体" panose="02010600040101010101" pitchFamily="2" charset="-122"/>
                <a:ea typeface="华文楷体" panose="02010600040101010101" pitchFamily="2" charset="-122"/>
                <a:sym typeface="+mn-ea"/>
              </a:rPr>
              <a:t>   3</a:t>
            </a:r>
            <a:r>
              <a:rPr lang="zh-CN" altLang="en-US" sz="2600" b="1" kern="0" dirty="0">
                <a:solidFill>
                  <a:sysClr val="windowText" lastClr="000000"/>
                </a:solidFill>
                <a:latin typeface="华文楷体" panose="02010600040101010101" pitchFamily="2" charset="-122"/>
                <a:ea typeface="华文楷体" panose="02010600040101010101" pitchFamily="2" charset="-122"/>
                <a:sym typeface="+mn-ea"/>
              </a:rPr>
              <a:t>）</a:t>
            </a:r>
            <a:r>
              <a:rPr lang="en-US" altLang="zh-CN" sz="2600" b="1" kern="0" dirty="0">
                <a:solidFill>
                  <a:sysClr val="windowText" lastClr="000000"/>
                </a:solidFill>
                <a:latin typeface="华文楷体" panose="02010600040101010101" pitchFamily="2" charset="-122"/>
                <a:ea typeface="华文楷体" panose="02010600040101010101" pitchFamily="2" charset="-122"/>
                <a:sym typeface="+mn-ea"/>
              </a:rPr>
              <a:t>n </a:t>
            </a:r>
            <a:r>
              <a:rPr lang="zh-CN" altLang="en-US" sz="2600" b="1" kern="0" dirty="0">
                <a:solidFill>
                  <a:sysClr val="windowText" lastClr="000000"/>
                </a:solidFill>
                <a:latin typeface="华文楷体" panose="02010600040101010101" pitchFamily="2" charset="-122"/>
                <a:ea typeface="华文楷体" panose="02010600040101010101" pitchFamily="2" charset="-122"/>
                <a:sym typeface="+mn-ea"/>
              </a:rPr>
              <a:t>是广义表长度</a:t>
            </a:r>
            <a:r>
              <a:rPr lang="zh-CN" altLang="en-US" sz="2600" b="1" kern="0" dirty="0" smtClean="0">
                <a:solidFill>
                  <a:sysClr val="windowText" lastClr="000000"/>
                </a:solidFill>
                <a:latin typeface="华文楷体" panose="02010600040101010101" pitchFamily="2" charset="-122"/>
                <a:ea typeface="华文楷体" panose="02010600040101010101" pitchFamily="2" charset="-122"/>
                <a:sym typeface="+mn-ea"/>
              </a:rPr>
              <a:t>；</a:t>
            </a:r>
            <a:r>
              <a:rPr lang="zh-CN" altLang="zh-CN" sz="2600" b="1" dirty="0">
                <a:latin typeface="华文楷体" panose="02010600040101010101" pitchFamily="2" charset="-122"/>
                <a:ea typeface="华文楷体" panose="02010600040101010101" pitchFamily="2" charset="-122"/>
              </a:rPr>
              <a:t> </a:t>
            </a:r>
            <a:r>
              <a:rPr lang="zh-CN" altLang="zh-CN" sz="2600" b="1" i="1" dirty="0" smtClean="0">
                <a:solidFill>
                  <a:srgbClr val="FF0000"/>
                </a:solidFill>
                <a:latin typeface="华文楷体" panose="02010600040101010101" pitchFamily="2" charset="-122"/>
                <a:ea typeface="华文楷体" panose="02010600040101010101" pitchFamily="2" charset="-122"/>
              </a:rPr>
              <a:t>n</a:t>
            </a:r>
            <a:r>
              <a:rPr lang="zh-CN" altLang="zh-CN" sz="2600" b="1" dirty="0" smtClean="0">
                <a:solidFill>
                  <a:srgbClr val="FF0000"/>
                </a:solidFill>
                <a:latin typeface="华文楷体" panose="02010600040101010101" pitchFamily="2" charset="-122"/>
                <a:ea typeface="华文楷体" panose="02010600040101010101" pitchFamily="2" charset="-122"/>
              </a:rPr>
              <a:t> </a:t>
            </a:r>
            <a:r>
              <a:rPr lang="zh-CN" altLang="zh-CN" sz="2600" b="1" dirty="0">
                <a:solidFill>
                  <a:srgbClr val="FF0000"/>
                </a:solidFill>
                <a:latin typeface="华文楷体" panose="02010600040101010101" pitchFamily="2" charset="-122"/>
                <a:ea typeface="华文楷体" panose="02010600040101010101" pitchFamily="2" charset="-122"/>
              </a:rPr>
              <a:t>= 0 </a:t>
            </a:r>
            <a:r>
              <a:rPr lang="zh-CN" altLang="zh-CN" sz="2600" b="1" dirty="0">
                <a:latin typeface="华文楷体" panose="02010600040101010101" pitchFamily="2" charset="-122"/>
                <a:ea typeface="华文楷体" panose="02010600040101010101" pitchFamily="2" charset="-122"/>
              </a:rPr>
              <a:t>的广义表为</a:t>
            </a:r>
            <a:r>
              <a:rPr lang="zh-CN" altLang="zh-CN" sz="2600" b="1" dirty="0">
                <a:solidFill>
                  <a:srgbClr val="FF0000"/>
                </a:solidFill>
                <a:latin typeface="华文楷体" panose="02010600040101010101" pitchFamily="2" charset="-122"/>
                <a:ea typeface="华文楷体" panose="02010600040101010101" pitchFamily="2" charset="-122"/>
              </a:rPr>
              <a:t>空表</a:t>
            </a:r>
            <a:r>
              <a:rPr lang="zh-CN" altLang="zh-CN" sz="2600" b="1" dirty="0">
                <a:latin typeface="华文楷体" panose="02010600040101010101" pitchFamily="2" charset="-122"/>
                <a:ea typeface="华文楷体" panose="02010600040101010101" pitchFamily="2" charset="-122"/>
              </a:rPr>
              <a:t>。</a:t>
            </a:r>
            <a:endParaRPr lang="zh-CN" altLang="zh-CN" sz="2600" b="1" kern="0" dirty="0">
              <a:solidFill>
                <a:sysClr val="windowText" lastClr="000000"/>
              </a:solidFill>
              <a:latin typeface="华文楷体" panose="02010600040101010101" pitchFamily="2" charset="-122"/>
              <a:ea typeface="华文楷体" panose="02010600040101010101" pitchFamily="2" charset="-122"/>
              <a:sym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07568" y="1509290"/>
            <a:ext cx="8496944" cy="4872038"/>
          </a:xfrm>
          <a:prstGeom prst="rect">
            <a:avLst/>
          </a:prstGeom>
        </p:spPr>
        <p:txBody>
          <a:bodyPr wrap="square">
            <a:spAutoFit/>
          </a:bodyPr>
          <a:lstStyle/>
          <a:p>
            <a:pPr marL="342900" indent="-342900">
              <a:lnSpc>
                <a:spcPct val="150000"/>
              </a:lnSpc>
              <a:spcBef>
                <a:spcPct val="10000"/>
              </a:spcBef>
              <a:buFontTx/>
              <a:buNone/>
              <a:defRPr/>
            </a:pPr>
            <a:r>
              <a:rPr kumimoji="1" lang="zh-CN" altLang="en-US" sz="2800" b="1" kern="0" dirty="0">
                <a:solidFill>
                  <a:srgbClr val="BF11C3"/>
                </a:solidFill>
                <a:latin typeface="+mj-ea"/>
                <a:ea typeface="+mj-ea"/>
                <a:sym typeface="+mn-ea"/>
              </a:rPr>
              <a:t>广义表的示例（</a:t>
            </a:r>
            <a:r>
              <a:rPr kumimoji="1" lang="en-US" altLang="zh-CN" sz="2800" b="1" kern="0" dirty="0">
                <a:solidFill>
                  <a:srgbClr val="BF11C3"/>
                </a:solidFill>
                <a:latin typeface="+mj-ea"/>
                <a:ea typeface="+mj-ea"/>
                <a:sym typeface="+mn-ea"/>
              </a:rPr>
              <a:t>1</a:t>
            </a:r>
            <a:r>
              <a:rPr kumimoji="1" lang="zh-CN" altLang="en-US" sz="2800" b="1" kern="0" dirty="0">
                <a:solidFill>
                  <a:srgbClr val="BF11C3"/>
                </a:solidFill>
                <a:latin typeface="+mj-ea"/>
                <a:ea typeface="+mj-ea"/>
                <a:sym typeface="+mn-ea"/>
              </a:rPr>
              <a:t>）      </a:t>
            </a:r>
            <a:endParaRPr kumimoji="1" lang="en-US" altLang="zh-CN" sz="2800" b="1" kern="0" dirty="0">
              <a:solidFill>
                <a:srgbClr val="BF11C3"/>
              </a:solidFill>
              <a:latin typeface="+mj-ea"/>
              <a:ea typeface="+mj-ea"/>
              <a:sym typeface="+mn-ea"/>
            </a:endParaRPr>
          </a:p>
          <a:p>
            <a:pPr marL="342900" indent="-342900">
              <a:lnSpc>
                <a:spcPct val="150000"/>
              </a:lnSpc>
              <a:spcBef>
                <a:spcPct val="10000"/>
              </a:spcBef>
              <a:buFont typeface="Wingdings" panose="05000000000000000000" pitchFamily="2" charset="2"/>
              <a:buChar char="ü"/>
              <a:defRPr/>
            </a:pPr>
            <a:r>
              <a:rPr kumimoji="1" lang="en-US" altLang="zh-CN" sz="2400" b="1" kern="0" dirty="0">
                <a:solidFill>
                  <a:srgbClr val="3333FF"/>
                </a:solidFill>
                <a:latin typeface=""/>
                <a:sym typeface="+mn-ea"/>
              </a:rPr>
              <a:t> </a:t>
            </a:r>
            <a:r>
              <a:rPr kumimoji="1" lang="en-US" altLang="zh-CN" sz="2400" b="1" kern="0" dirty="0">
                <a:solidFill>
                  <a:srgbClr val="3333FF"/>
                </a:solidFill>
                <a:latin typeface="Times New Roman" panose="02020603050405020304" pitchFamily="18" charset="0"/>
                <a:sym typeface="+mn-ea"/>
              </a:rPr>
              <a:t>A = (  )                              </a:t>
            </a:r>
            <a:r>
              <a:rPr kumimoji="1" lang="zh-CN" altLang="en-US" sz="2400" b="1" kern="0" dirty="0">
                <a:solidFill>
                  <a:srgbClr val="000000"/>
                </a:solidFill>
                <a:latin typeface="Times New Roman" panose="02020603050405020304" pitchFamily="18" charset="0"/>
                <a:sym typeface="+mn-ea"/>
              </a:rPr>
              <a:t>空表，表长为</a:t>
            </a:r>
            <a:r>
              <a:rPr kumimoji="1" lang="en-US" altLang="zh-CN" sz="2400" b="1" kern="0" dirty="0">
                <a:solidFill>
                  <a:srgbClr val="000000"/>
                </a:solidFill>
                <a:latin typeface="Times New Roman" panose="02020603050405020304" pitchFamily="18" charset="0"/>
                <a:sym typeface="+mn-ea"/>
              </a:rPr>
              <a:t>0</a:t>
            </a:r>
            <a:r>
              <a:rPr kumimoji="1" lang="zh-CN" altLang="en-US" sz="2400" b="1" kern="0" dirty="0">
                <a:solidFill>
                  <a:srgbClr val="000000"/>
                </a:solidFill>
                <a:latin typeface="Times New Roman" panose="02020603050405020304" pitchFamily="18" charset="0"/>
                <a:sym typeface="+mn-ea"/>
              </a:rPr>
              <a:t>。</a:t>
            </a:r>
            <a:endParaRPr kumimoji="1" lang="en-US" altLang="zh-CN" sz="2400" b="1" kern="0" dirty="0">
              <a:solidFill>
                <a:srgbClr val="000000"/>
              </a:solidFill>
              <a:latin typeface="Times New Roman" panose="02020603050405020304" pitchFamily="18" charset="0"/>
              <a:sym typeface="+mn-ea"/>
            </a:endParaRPr>
          </a:p>
          <a:p>
            <a:pPr marL="342900" indent="-342900">
              <a:lnSpc>
                <a:spcPct val="150000"/>
              </a:lnSpc>
              <a:spcBef>
                <a:spcPct val="10000"/>
              </a:spcBef>
              <a:buFont typeface="Wingdings" panose="05000000000000000000" pitchFamily="2" charset="2"/>
              <a:buChar char="ü"/>
              <a:defRPr/>
            </a:pPr>
            <a:r>
              <a:rPr kumimoji="1" lang="en-US" altLang="zh-CN" sz="2400" b="1" kern="0" dirty="0">
                <a:solidFill>
                  <a:srgbClr val="3333FF"/>
                </a:solidFill>
                <a:latin typeface="Times New Roman" panose="02020603050405020304" pitchFamily="18" charset="0"/>
                <a:sym typeface="+mn-ea"/>
              </a:rPr>
              <a:t>  B = (a,(</a:t>
            </a:r>
            <a:r>
              <a:rPr kumimoji="1" lang="en-US" altLang="zh-CN" sz="2400" b="1" kern="0" dirty="0" err="1">
                <a:solidFill>
                  <a:srgbClr val="3333FF"/>
                </a:solidFill>
                <a:latin typeface="Times New Roman" panose="02020603050405020304" pitchFamily="18" charset="0"/>
                <a:sym typeface="+mn-ea"/>
              </a:rPr>
              <a:t>b,c,d</a:t>
            </a:r>
            <a:r>
              <a:rPr kumimoji="1" lang="en-US" altLang="zh-CN" sz="2400" b="1" kern="0" dirty="0">
                <a:solidFill>
                  <a:srgbClr val="3333FF"/>
                </a:solidFill>
                <a:latin typeface="Times New Roman" panose="02020603050405020304" pitchFamily="18" charset="0"/>
                <a:sym typeface="+mn-ea"/>
              </a:rPr>
              <a:t>))                  </a:t>
            </a:r>
            <a:r>
              <a:rPr kumimoji="1" lang="en-US" altLang="zh-CN" sz="2400" b="1" kern="0" dirty="0">
                <a:solidFill>
                  <a:srgbClr val="000000"/>
                </a:solidFill>
                <a:latin typeface="Times New Roman" panose="02020603050405020304" pitchFamily="18" charset="0"/>
                <a:sym typeface="+mn-ea"/>
              </a:rPr>
              <a:t>B</a:t>
            </a:r>
            <a:r>
              <a:rPr kumimoji="1" lang="zh-CN" altLang="en-US" sz="2400" b="1" kern="0" dirty="0">
                <a:solidFill>
                  <a:srgbClr val="000000"/>
                </a:solidFill>
                <a:latin typeface="Times New Roman" panose="02020603050405020304" pitchFamily="18" charset="0"/>
                <a:sym typeface="+mn-ea"/>
              </a:rPr>
              <a:t>的表长为</a:t>
            </a:r>
            <a:r>
              <a:rPr kumimoji="1" lang="en-US" altLang="zh-CN" sz="2400" b="1" kern="0" dirty="0">
                <a:solidFill>
                  <a:srgbClr val="000000"/>
                </a:solidFill>
                <a:latin typeface="Times New Roman" panose="02020603050405020304" pitchFamily="18" charset="0"/>
                <a:sym typeface="+mn-ea"/>
              </a:rPr>
              <a:t>2</a:t>
            </a:r>
            <a:r>
              <a:rPr kumimoji="1" lang="zh-CN" altLang="en-US" sz="2400" b="1" kern="0" dirty="0">
                <a:solidFill>
                  <a:srgbClr val="000000"/>
                </a:solidFill>
                <a:latin typeface="Times New Roman" panose="02020603050405020304" pitchFamily="18" charset="0"/>
                <a:sym typeface="+mn-ea"/>
              </a:rPr>
              <a:t>，两个元素分别为      </a:t>
            </a:r>
            <a:endParaRPr kumimoji="1" lang="en-US" altLang="zh-CN" sz="2400" b="1" kern="0" dirty="0">
              <a:solidFill>
                <a:srgbClr val="000000"/>
              </a:solidFill>
              <a:latin typeface="Times New Roman" panose="02020603050405020304" pitchFamily="18" charset="0"/>
              <a:sym typeface="+mn-ea"/>
            </a:endParaRPr>
          </a:p>
          <a:p>
            <a:pPr>
              <a:lnSpc>
                <a:spcPct val="150000"/>
              </a:lnSpc>
              <a:spcBef>
                <a:spcPct val="10000"/>
              </a:spcBef>
              <a:defRPr/>
            </a:pPr>
            <a:r>
              <a:rPr kumimoji="1" lang="en-US" altLang="zh-CN" sz="2400" b="1" kern="0" dirty="0">
                <a:solidFill>
                  <a:srgbClr val="000000"/>
                </a:solidFill>
                <a:latin typeface="Times New Roman" panose="02020603050405020304" pitchFamily="18" charset="0"/>
                <a:sym typeface="+mn-ea"/>
              </a:rPr>
              <a:t>                                                </a:t>
            </a:r>
            <a:r>
              <a:rPr kumimoji="1" lang="zh-CN" altLang="en-US" sz="2400" b="1" kern="0" dirty="0">
                <a:solidFill>
                  <a:srgbClr val="000000"/>
                </a:solidFill>
                <a:latin typeface="Times New Roman" panose="02020603050405020304" pitchFamily="18" charset="0"/>
                <a:sym typeface="+mn-ea"/>
              </a:rPr>
              <a:t>为 </a:t>
            </a:r>
            <a:r>
              <a:rPr kumimoji="1" lang="en-US" altLang="zh-CN" sz="2400" b="1" kern="0" dirty="0">
                <a:solidFill>
                  <a:srgbClr val="000000"/>
                </a:solidFill>
                <a:latin typeface="Times New Roman" panose="02020603050405020304" pitchFamily="18" charset="0"/>
                <a:sym typeface="+mn-ea"/>
              </a:rPr>
              <a:t>a</a:t>
            </a:r>
            <a:r>
              <a:rPr kumimoji="1" lang="zh-CN" altLang="en-US" sz="2400" b="1" kern="0" dirty="0">
                <a:solidFill>
                  <a:srgbClr val="000000"/>
                </a:solidFill>
                <a:latin typeface="Times New Roman" panose="02020603050405020304" pitchFamily="18" charset="0"/>
                <a:sym typeface="+mn-ea"/>
              </a:rPr>
              <a:t>和子表（</a:t>
            </a:r>
            <a:r>
              <a:rPr kumimoji="1" lang="en-US" altLang="zh-CN" sz="2400" b="1" kern="0" dirty="0" err="1">
                <a:solidFill>
                  <a:srgbClr val="000000"/>
                </a:solidFill>
                <a:latin typeface="Times New Roman" panose="02020603050405020304" pitchFamily="18" charset="0"/>
                <a:sym typeface="+mn-ea"/>
              </a:rPr>
              <a:t>b,c,d</a:t>
            </a:r>
            <a:r>
              <a:rPr kumimoji="1" lang="en-US" altLang="zh-CN" sz="2400" b="1" kern="0" dirty="0">
                <a:solidFill>
                  <a:srgbClr val="000000"/>
                </a:solidFill>
                <a:latin typeface="Times New Roman" panose="02020603050405020304" pitchFamily="18" charset="0"/>
                <a:sym typeface="+mn-ea"/>
              </a:rPr>
              <a:t>)</a:t>
            </a:r>
            <a:r>
              <a:rPr kumimoji="1" lang="zh-CN" altLang="en-US" sz="2400" b="1" kern="0" dirty="0">
                <a:solidFill>
                  <a:srgbClr val="000000"/>
                </a:solidFill>
                <a:latin typeface="Times New Roman" panose="02020603050405020304" pitchFamily="18" charset="0"/>
                <a:sym typeface="+mn-ea"/>
              </a:rPr>
              <a:t>。</a:t>
            </a:r>
            <a:endParaRPr kumimoji="1" lang="en-US" altLang="zh-CN" sz="2400" b="1" kern="0" dirty="0">
              <a:solidFill>
                <a:srgbClr val="000000"/>
              </a:solidFill>
              <a:latin typeface="Times New Roman" panose="02020603050405020304" pitchFamily="18" charset="0"/>
              <a:sym typeface="+mn-ea"/>
            </a:endParaRPr>
          </a:p>
          <a:p>
            <a:pPr marL="342900" indent="-342900">
              <a:lnSpc>
                <a:spcPct val="150000"/>
              </a:lnSpc>
              <a:spcBef>
                <a:spcPct val="10000"/>
              </a:spcBef>
              <a:buFont typeface="Wingdings" panose="05000000000000000000" pitchFamily="2" charset="2"/>
              <a:buChar char="ü"/>
              <a:defRPr/>
            </a:pPr>
            <a:r>
              <a:rPr kumimoji="1" lang="en-US" altLang="zh-CN" sz="2400" b="1" kern="0" dirty="0">
                <a:solidFill>
                  <a:srgbClr val="3333FF"/>
                </a:solidFill>
                <a:latin typeface="Times New Roman" panose="02020603050405020304" pitchFamily="18" charset="0"/>
                <a:sym typeface="+mn-ea"/>
              </a:rPr>
              <a:t>  C = (e)                              </a:t>
            </a:r>
            <a:r>
              <a:rPr kumimoji="1" lang="en-US" altLang="zh-CN" sz="2400" b="1" kern="0" dirty="0">
                <a:solidFill>
                  <a:srgbClr val="000000"/>
                </a:solidFill>
                <a:latin typeface="Times New Roman" panose="02020603050405020304" pitchFamily="18" charset="0"/>
                <a:sym typeface="+mn-ea"/>
              </a:rPr>
              <a:t>C</a:t>
            </a:r>
            <a:r>
              <a:rPr kumimoji="1" lang="zh-CN" altLang="en-US" sz="2400" b="1" kern="0" dirty="0">
                <a:solidFill>
                  <a:srgbClr val="000000"/>
                </a:solidFill>
                <a:latin typeface="Times New Roman" panose="02020603050405020304" pitchFamily="18" charset="0"/>
                <a:sym typeface="+mn-ea"/>
              </a:rPr>
              <a:t>中只有一个元素</a:t>
            </a:r>
            <a:r>
              <a:rPr kumimoji="1" lang="en-US" altLang="zh-CN" sz="2400" b="1" kern="0" dirty="0">
                <a:solidFill>
                  <a:srgbClr val="000000"/>
                </a:solidFill>
                <a:latin typeface="Times New Roman" panose="02020603050405020304" pitchFamily="18" charset="0"/>
                <a:sym typeface="+mn-ea"/>
              </a:rPr>
              <a:t>e</a:t>
            </a:r>
            <a:r>
              <a:rPr kumimoji="1" lang="zh-CN" altLang="en-US" sz="2400" b="1" kern="0" dirty="0">
                <a:solidFill>
                  <a:srgbClr val="000000"/>
                </a:solidFill>
                <a:latin typeface="Times New Roman" panose="02020603050405020304" pitchFamily="18" charset="0"/>
                <a:sym typeface="+mn-ea"/>
              </a:rPr>
              <a:t>，表长为</a:t>
            </a:r>
            <a:r>
              <a:rPr kumimoji="1" lang="en-US" altLang="zh-CN" sz="2400" b="1" kern="0" dirty="0">
                <a:solidFill>
                  <a:srgbClr val="000000"/>
                </a:solidFill>
                <a:latin typeface="Times New Roman" panose="02020603050405020304" pitchFamily="18" charset="0"/>
                <a:sym typeface="+mn-ea"/>
              </a:rPr>
              <a:t>1</a:t>
            </a:r>
            <a:r>
              <a:rPr kumimoji="1" lang="zh-CN" altLang="en-US" sz="2400" b="1" kern="0" dirty="0">
                <a:solidFill>
                  <a:srgbClr val="000000"/>
                </a:solidFill>
                <a:latin typeface="Times New Roman" panose="02020603050405020304" pitchFamily="18" charset="0"/>
                <a:sym typeface="+mn-ea"/>
              </a:rPr>
              <a:t>。</a:t>
            </a:r>
            <a:endParaRPr kumimoji="1" lang="en-US" altLang="zh-CN" sz="2400" b="1" kern="0" dirty="0">
              <a:solidFill>
                <a:srgbClr val="000000"/>
              </a:solidFill>
              <a:latin typeface="Times New Roman" panose="02020603050405020304" pitchFamily="18" charset="0"/>
              <a:sym typeface="+mn-ea"/>
            </a:endParaRPr>
          </a:p>
          <a:p>
            <a:pPr marL="342900" indent="-342900">
              <a:lnSpc>
                <a:spcPct val="150000"/>
              </a:lnSpc>
              <a:spcBef>
                <a:spcPct val="10000"/>
              </a:spcBef>
              <a:buFont typeface="Wingdings" panose="05000000000000000000" pitchFamily="2" charset="2"/>
              <a:buChar char="ü"/>
              <a:defRPr/>
            </a:pPr>
            <a:r>
              <a:rPr kumimoji="1" lang="en-US" altLang="zh-CN" sz="2400" b="1" kern="0" dirty="0">
                <a:solidFill>
                  <a:srgbClr val="3333FF"/>
                </a:solidFill>
                <a:latin typeface="Times New Roman" panose="02020603050405020304" pitchFamily="18" charset="0"/>
                <a:sym typeface="+mn-ea"/>
              </a:rPr>
              <a:t>  D = (</a:t>
            </a:r>
            <a:r>
              <a:rPr kumimoji="1" lang="en-US" altLang="zh-CN" sz="2400" b="1" kern="0" dirty="0" err="1">
                <a:solidFill>
                  <a:srgbClr val="3333FF"/>
                </a:solidFill>
                <a:latin typeface="Times New Roman" panose="02020603050405020304" pitchFamily="18" charset="0"/>
                <a:sym typeface="+mn-ea"/>
              </a:rPr>
              <a:t>A,B,C,f</a:t>
            </a:r>
            <a:r>
              <a:rPr kumimoji="1" lang="en-US" altLang="zh-CN" sz="2400" b="1" kern="0" dirty="0">
                <a:solidFill>
                  <a:srgbClr val="3333FF"/>
                </a:solidFill>
                <a:latin typeface="Times New Roman" panose="02020603050405020304" pitchFamily="18" charset="0"/>
                <a:sym typeface="+mn-ea"/>
              </a:rPr>
              <a:t> )                  </a:t>
            </a:r>
            <a:r>
              <a:rPr kumimoji="1" lang="en-US" altLang="zh-CN" sz="2400" b="1" kern="0" dirty="0">
                <a:solidFill>
                  <a:srgbClr val="000000"/>
                </a:solidFill>
                <a:latin typeface="Times New Roman" panose="02020603050405020304" pitchFamily="18" charset="0"/>
                <a:sym typeface="+mn-ea"/>
              </a:rPr>
              <a:t>D </a:t>
            </a:r>
            <a:r>
              <a:rPr kumimoji="1" lang="zh-CN" altLang="en-US" sz="2400" b="1" kern="0" dirty="0">
                <a:solidFill>
                  <a:srgbClr val="000000"/>
                </a:solidFill>
                <a:latin typeface="Times New Roman" panose="02020603050405020304" pitchFamily="18" charset="0"/>
                <a:sym typeface="+mn-ea"/>
              </a:rPr>
              <a:t>的表长为</a:t>
            </a:r>
            <a:r>
              <a:rPr kumimoji="1" lang="en-US" altLang="zh-CN" sz="2400" b="1" kern="0" dirty="0">
                <a:solidFill>
                  <a:srgbClr val="000000"/>
                </a:solidFill>
                <a:latin typeface="Times New Roman" panose="02020603050405020304" pitchFamily="18" charset="0"/>
                <a:sym typeface="+mn-ea"/>
              </a:rPr>
              <a:t>4</a:t>
            </a:r>
            <a:r>
              <a:rPr kumimoji="1" lang="zh-CN" altLang="en-US" sz="2400" b="1" kern="0" dirty="0">
                <a:solidFill>
                  <a:srgbClr val="000000"/>
                </a:solidFill>
                <a:latin typeface="Times New Roman" panose="02020603050405020304" pitchFamily="18" charset="0"/>
                <a:sym typeface="+mn-ea"/>
              </a:rPr>
              <a:t>，它的前三个元素 </a:t>
            </a:r>
            <a:r>
              <a:rPr kumimoji="1" lang="en-US" altLang="zh-CN" sz="2400" b="1" kern="0" dirty="0">
                <a:solidFill>
                  <a:srgbClr val="000000"/>
                </a:solidFill>
                <a:latin typeface="Times New Roman" panose="02020603050405020304" pitchFamily="18" charset="0"/>
                <a:sym typeface="+mn-ea"/>
              </a:rPr>
              <a:t>A</a:t>
            </a:r>
            <a:r>
              <a:rPr kumimoji="1" lang="zh-CN" altLang="en-US" sz="2400" b="1" kern="0" dirty="0">
                <a:solidFill>
                  <a:srgbClr val="000000"/>
                </a:solidFill>
                <a:latin typeface="Times New Roman" panose="02020603050405020304" pitchFamily="18" charset="0"/>
                <a:sym typeface="+mn-ea"/>
              </a:rPr>
              <a:t>，</a:t>
            </a:r>
            <a:endParaRPr kumimoji="1" lang="zh-CN" altLang="en-US" sz="2400" b="1" kern="0" dirty="0">
              <a:solidFill>
                <a:srgbClr val="000000"/>
              </a:solidFill>
              <a:latin typeface="Times New Roman" panose="02020603050405020304" pitchFamily="18" charset="0"/>
              <a:sym typeface="+mn-ea"/>
            </a:endParaRPr>
          </a:p>
          <a:p>
            <a:pPr>
              <a:lnSpc>
                <a:spcPct val="150000"/>
              </a:lnSpc>
              <a:spcBef>
                <a:spcPct val="10000"/>
              </a:spcBef>
              <a:buFont typeface="Wingdings" panose="05000000000000000000" pitchFamily="2" charset="2"/>
              <a:buNone/>
              <a:defRPr/>
            </a:pPr>
            <a:r>
              <a:rPr kumimoji="1" lang="en-US" altLang="zh-CN" sz="2400" b="1" kern="0" dirty="0">
                <a:solidFill>
                  <a:srgbClr val="000000"/>
                </a:solidFill>
                <a:latin typeface="Times New Roman" panose="02020603050405020304" pitchFamily="18" charset="0"/>
                <a:sym typeface="+mn-ea"/>
              </a:rPr>
              <a:t>                                                 B</a:t>
            </a:r>
            <a:r>
              <a:rPr kumimoji="1" lang="zh-CN" altLang="en-US" sz="2400" b="1" kern="0" dirty="0">
                <a:solidFill>
                  <a:srgbClr val="000000"/>
                </a:solidFill>
                <a:latin typeface="Times New Roman" panose="02020603050405020304" pitchFamily="18" charset="0"/>
                <a:sym typeface="+mn-ea"/>
              </a:rPr>
              <a:t>，</a:t>
            </a:r>
            <a:r>
              <a:rPr kumimoji="1" lang="en-US" altLang="zh-CN" sz="2400" b="1" kern="0" dirty="0">
                <a:solidFill>
                  <a:srgbClr val="000000"/>
                </a:solidFill>
                <a:latin typeface="Times New Roman" panose="02020603050405020304" pitchFamily="18" charset="0"/>
                <a:sym typeface="+mn-ea"/>
              </a:rPr>
              <a:t>C </a:t>
            </a:r>
            <a:r>
              <a:rPr kumimoji="1" lang="zh-CN" altLang="en-US" sz="2400" b="1" kern="0" dirty="0">
                <a:solidFill>
                  <a:srgbClr val="000000"/>
                </a:solidFill>
                <a:latin typeface="Times New Roman" panose="02020603050405020304" pitchFamily="18" charset="0"/>
                <a:sym typeface="+mn-ea"/>
              </a:rPr>
              <a:t>广义表，第四个是单元素。</a:t>
            </a:r>
            <a:endParaRPr kumimoji="1" lang="en-US" altLang="zh-CN" sz="2400" b="1" kern="0" dirty="0">
              <a:solidFill>
                <a:srgbClr val="000000"/>
              </a:solidFill>
              <a:latin typeface="Times New Roman" panose="02020603050405020304" pitchFamily="18" charset="0"/>
              <a:sym typeface="+mn-ea"/>
            </a:endParaRPr>
          </a:p>
          <a:p>
            <a:pPr marL="342900" indent="-342900">
              <a:lnSpc>
                <a:spcPct val="150000"/>
              </a:lnSpc>
              <a:spcBef>
                <a:spcPct val="10000"/>
              </a:spcBef>
              <a:buFont typeface="Wingdings" panose="05000000000000000000" pitchFamily="2" charset="2"/>
              <a:buChar char="ü"/>
              <a:defRPr/>
            </a:pPr>
            <a:r>
              <a:rPr kumimoji="1" lang="en-US" altLang="zh-CN" sz="2400" b="1" kern="0" dirty="0">
                <a:solidFill>
                  <a:srgbClr val="3333FF"/>
                </a:solidFill>
                <a:latin typeface="Times New Roman" panose="02020603050405020304" pitchFamily="18" charset="0"/>
                <a:sym typeface="+mn-ea"/>
              </a:rPr>
              <a:t>  E = ( a ,E )                        </a:t>
            </a:r>
            <a:r>
              <a:rPr kumimoji="1" lang="zh-CN" altLang="en-US" sz="2400" b="1" kern="0" dirty="0">
                <a:solidFill>
                  <a:srgbClr val="000000"/>
                </a:solidFill>
                <a:latin typeface="Times New Roman" panose="02020603050405020304" pitchFamily="18" charset="0"/>
                <a:sym typeface="+mn-ea"/>
              </a:rPr>
              <a:t>递归表，表长为</a:t>
            </a:r>
            <a:r>
              <a:rPr kumimoji="1" lang="en-US" altLang="zh-CN" sz="2400" b="1" kern="0" dirty="0">
                <a:solidFill>
                  <a:srgbClr val="000000"/>
                </a:solidFill>
                <a:latin typeface="Times New Roman" panose="02020603050405020304" pitchFamily="18" charset="0"/>
                <a:sym typeface="+mn-ea"/>
              </a:rPr>
              <a:t>2</a:t>
            </a:r>
            <a:r>
              <a:rPr kumimoji="1" lang="zh-CN" altLang="en-US" sz="2400" b="1" kern="0" dirty="0">
                <a:solidFill>
                  <a:srgbClr val="000000"/>
                </a:solidFill>
                <a:latin typeface="Times New Roman" panose="02020603050405020304" pitchFamily="18" charset="0"/>
                <a:sym typeface="+mn-ea"/>
              </a:rPr>
              <a:t>。</a:t>
            </a:r>
            <a:endParaRPr kumimoji="1" lang="zh-CN" altLang="en-US" sz="2400" b="1" kern="0" dirty="0">
              <a:solidFill>
                <a:srgbClr val="000000"/>
              </a:solidFill>
              <a:latin typeface="Times New Roman" panose="02020603050405020304" pitchFamily="18" charset="0"/>
              <a:sym typeface="+mn-ea"/>
            </a:endParaRPr>
          </a:p>
        </p:txBody>
      </p:sp>
      <p:sp>
        <p:nvSpPr>
          <p:cNvPr id="4" name="Rectangle 2"/>
          <p:cNvSpPr>
            <a:spLocks noChangeArrowheads="1"/>
          </p:cNvSpPr>
          <p:nvPr/>
        </p:nvSpPr>
        <p:spPr bwMode="auto">
          <a:xfrm>
            <a:off x="1343472" y="765810"/>
            <a:ext cx="3312368" cy="6469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a:lnSpc>
                <a:spcPct val="120000"/>
              </a:lnSpc>
              <a:buClr>
                <a:srgbClr val="FF3300"/>
              </a:buClr>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1</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altLang="en-US"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定义</a:t>
            </a:r>
            <a:endParaRPr kumimoji="0" lang="zh-CN" altLang="zh-CN"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
        <p:nvSpPr>
          <p:cNvPr id="5" name="标题 5"/>
          <p:cNvSpPr txBox="1"/>
          <p:nvPr/>
        </p:nvSpPr>
        <p:spPr>
          <a:xfrm>
            <a:off x="1343472" y="160338"/>
            <a:ext cx="3384376" cy="561975"/>
          </a:xfrm>
          <a:prstGeom prst="rect">
            <a:avLst/>
          </a:prstGeom>
        </p:spPr>
        <p:txBody>
          <a:bodyPr anchor="b">
            <a:normAutofit fontScale="9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广义表</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343472" y="765810"/>
            <a:ext cx="9865096" cy="6469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a:lnSpc>
                <a:spcPct val="120000"/>
              </a:lnSpc>
              <a:buClr>
                <a:srgbClr val="FF3300"/>
              </a:buClr>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1</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altLang="en-US"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定义</a:t>
            </a:r>
            <a:endParaRPr kumimoji="0" lang="zh-CN" altLang="zh-CN"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
        <p:nvSpPr>
          <p:cNvPr id="4" name="标题 5"/>
          <p:cNvSpPr txBox="1"/>
          <p:nvPr/>
        </p:nvSpPr>
        <p:spPr>
          <a:xfrm>
            <a:off x="1343472" y="160338"/>
            <a:ext cx="3384376" cy="561975"/>
          </a:xfrm>
          <a:prstGeom prst="rect">
            <a:avLst/>
          </a:prstGeom>
        </p:spPr>
        <p:txBody>
          <a:bodyPr anchor="b">
            <a:normAutofit fontScale="9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广义表</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矩形 4"/>
          <p:cNvSpPr/>
          <p:nvPr/>
        </p:nvSpPr>
        <p:spPr>
          <a:xfrm>
            <a:off x="1343472" y="1342275"/>
            <a:ext cx="9469308" cy="1569660"/>
          </a:xfrm>
          <a:prstGeom prst="rect">
            <a:avLst/>
          </a:prstGeom>
        </p:spPr>
        <p:txBody>
          <a:bodyPr wrap="square">
            <a:spAutoFit/>
          </a:bodyPr>
          <a:lstStyle/>
          <a:p>
            <a:pPr>
              <a:lnSpc>
                <a:spcPct val="120000"/>
              </a:lnSpc>
              <a:defRPr/>
            </a:pPr>
            <a:r>
              <a:rPr lang="zh-CN" altLang="en-US" sz="2600" b="1" kern="0" dirty="0">
                <a:solidFill>
                  <a:srgbClr val="7030A0"/>
                </a:solidFill>
                <a:latin typeface="华文楷体" panose="02010600040101010101" pitchFamily="2" charset="-122"/>
                <a:ea typeface="华文楷体" panose="02010600040101010101" pitchFamily="2" charset="-122"/>
                <a:sym typeface="+mn-ea"/>
              </a:rPr>
              <a:t>说明</a:t>
            </a:r>
            <a:endParaRPr lang="zh-CN" altLang="en-US" sz="2600" b="1" kern="0" dirty="0">
              <a:solidFill>
                <a:srgbClr val="7030A0"/>
              </a:solidFill>
              <a:latin typeface="华文楷体" panose="02010600040101010101" pitchFamily="2" charset="-122"/>
              <a:ea typeface="华文楷体" panose="02010600040101010101" pitchFamily="2" charset="-122"/>
              <a:sym typeface="+mn-ea"/>
            </a:endParaRPr>
          </a:p>
          <a:p>
            <a:pPr>
              <a:lnSpc>
                <a:spcPct val="120000"/>
              </a:lnSpc>
              <a:defRPr/>
            </a:pPr>
            <a:r>
              <a:rPr lang="zh-CN" altLang="en-US" sz="2600" b="1" kern="0" dirty="0">
                <a:solidFill>
                  <a:sysClr val="windowText" lastClr="000000"/>
                </a:solidFill>
                <a:latin typeface="华文楷体" panose="02010600040101010101" pitchFamily="2" charset="-122"/>
                <a:ea typeface="华文楷体" panose="02010600040101010101" pitchFamily="2" charset="-122"/>
                <a:sym typeface="+mn-ea"/>
              </a:rPr>
              <a:t>    </a:t>
            </a:r>
            <a:r>
              <a:rPr lang="en-US" altLang="zh-CN" sz="2600" b="1" kern="0" dirty="0" smtClean="0">
                <a:solidFill>
                  <a:sysClr val="windowText" lastClr="000000"/>
                </a:solidFill>
                <a:latin typeface="华文楷体" panose="02010600040101010101" pitchFamily="2" charset="-122"/>
                <a:ea typeface="华文楷体" panose="02010600040101010101" pitchFamily="2" charset="-122"/>
                <a:sym typeface="+mn-ea"/>
              </a:rPr>
              <a:t>4</a:t>
            </a:r>
            <a:r>
              <a:rPr lang="zh-CN" altLang="en-US" sz="2600" b="1" kern="0" dirty="0" smtClean="0">
                <a:solidFill>
                  <a:sysClr val="windowText" lastClr="000000"/>
                </a:solidFill>
                <a:latin typeface="华文楷体" panose="02010600040101010101" pitchFamily="2" charset="-122"/>
                <a:ea typeface="华文楷体" panose="02010600040101010101" pitchFamily="2" charset="-122"/>
                <a:sym typeface="+mn-ea"/>
              </a:rPr>
              <a:t>）</a:t>
            </a:r>
            <a:r>
              <a:rPr lang="zh-CN" altLang="en-US" sz="2600" b="1" kern="0" dirty="0">
                <a:solidFill>
                  <a:sysClr val="windowText" lastClr="000000"/>
                </a:solidFill>
                <a:latin typeface="华文楷体" panose="02010600040101010101" pitchFamily="2" charset="-122"/>
                <a:ea typeface="华文楷体" panose="02010600040101010101" pitchFamily="2" charset="-122"/>
                <a:sym typeface="+mn-ea"/>
              </a:rPr>
              <a:t>若广义表不空，则可分成</a:t>
            </a:r>
            <a:r>
              <a:rPr lang="zh-CN" altLang="en-US" sz="2600" b="1" kern="0" dirty="0">
                <a:latin typeface="华文楷体" panose="02010600040101010101" pitchFamily="2" charset="-122"/>
                <a:ea typeface="华文楷体" panose="02010600040101010101" pitchFamily="2" charset="-122"/>
                <a:sym typeface="+mn-ea"/>
              </a:rPr>
              <a:t>表头</a:t>
            </a:r>
            <a:r>
              <a:rPr lang="zh-CN" altLang="en-US" sz="2600" b="1" kern="0" dirty="0">
                <a:solidFill>
                  <a:sysClr val="windowText" lastClr="000000"/>
                </a:solidFill>
                <a:latin typeface="华文楷体" panose="02010600040101010101" pitchFamily="2" charset="-122"/>
                <a:ea typeface="华文楷体" panose="02010600040101010101" pitchFamily="2" charset="-122"/>
                <a:sym typeface="+mn-ea"/>
              </a:rPr>
              <a:t>和表尾；称</a:t>
            </a:r>
            <a:r>
              <a:rPr lang="zh-CN" altLang="en-US" sz="2600" b="1" kern="0" dirty="0">
                <a:solidFill>
                  <a:srgbClr val="FF0000"/>
                </a:solidFill>
                <a:latin typeface="华文楷体" panose="02010600040101010101" pitchFamily="2" charset="-122"/>
                <a:ea typeface="华文楷体" panose="02010600040101010101" pitchFamily="2" charset="-122"/>
                <a:sym typeface="+mn-ea"/>
              </a:rPr>
              <a:t>第一个元素</a:t>
            </a:r>
            <a:r>
              <a:rPr lang="zh-CN" altLang="en-US" sz="2600" b="1" kern="0" dirty="0">
                <a:solidFill>
                  <a:sysClr val="windowText" lastClr="000000"/>
                </a:solidFill>
                <a:latin typeface="华文楷体" panose="02010600040101010101" pitchFamily="2" charset="-122"/>
                <a:ea typeface="华文楷体" panose="02010600040101010101" pitchFamily="2" charset="-122"/>
                <a:sym typeface="+mn-ea"/>
              </a:rPr>
              <a:t>为</a:t>
            </a:r>
            <a:r>
              <a:rPr lang="en-US" altLang="zh-CN" sz="2600" b="1" kern="0" dirty="0">
                <a:solidFill>
                  <a:sysClr val="windowText" lastClr="000000"/>
                </a:solidFill>
                <a:latin typeface="华文楷体" panose="02010600040101010101" pitchFamily="2" charset="-122"/>
                <a:ea typeface="华文楷体" panose="02010600040101010101" pitchFamily="2" charset="-122"/>
                <a:sym typeface="+mn-ea"/>
              </a:rPr>
              <a:t>LS</a:t>
            </a:r>
            <a:r>
              <a:rPr lang="zh-CN" altLang="en-US" sz="2600" b="1" kern="0" dirty="0">
                <a:solidFill>
                  <a:sysClr val="windowText" lastClr="000000"/>
                </a:solidFill>
                <a:latin typeface="华文楷体" panose="02010600040101010101" pitchFamily="2" charset="-122"/>
                <a:ea typeface="华文楷体" panose="02010600040101010101" pitchFamily="2" charset="-122"/>
                <a:sym typeface="+mn-ea"/>
              </a:rPr>
              <a:t>的</a:t>
            </a:r>
            <a:r>
              <a:rPr lang="zh-CN" altLang="en-US" sz="2800" b="1" kern="0" dirty="0">
                <a:solidFill>
                  <a:srgbClr val="FF0000"/>
                </a:solidFill>
                <a:latin typeface="华文楷体" panose="02010600040101010101" pitchFamily="2" charset="-122"/>
                <a:ea typeface="华文楷体" panose="02010600040101010101" pitchFamily="2" charset="-122"/>
                <a:sym typeface="+mn-ea"/>
              </a:rPr>
              <a:t>表头</a:t>
            </a:r>
            <a:r>
              <a:rPr lang="zh-CN" altLang="en-US" sz="2600" b="1" kern="0" dirty="0">
                <a:solidFill>
                  <a:sysClr val="windowText" lastClr="000000"/>
                </a:solidFill>
                <a:latin typeface="华文楷体" panose="02010600040101010101" pitchFamily="2" charset="-122"/>
                <a:ea typeface="华文楷体" panose="02010600040101010101" pitchFamily="2" charset="-122"/>
                <a:sym typeface="+mn-ea"/>
              </a:rPr>
              <a:t>，</a:t>
            </a:r>
            <a:r>
              <a:rPr lang="zh-CN" altLang="en-US" sz="2600" b="1" kern="0" dirty="0">
                <a:solidFill>
                  <a:srgbClr val="FF0000"/>
                </a:solidFill>
                <a:latin typeface="华文楷体" panose="02010600040101010101" pitchFamily="2" charset="-122"/>
                <a:ea typeface="华文楷体" panose="02010600040101010101" pitchFamily="2" charset="-122"/>
                <a:sym typeface="+mn-ea"/>
              </a:rPr>
              <a:t>其余元素</a:t>
            </a:r>
            <a:r>
              <a:rPr lang="zh-CN" altLang="en-US" sz="2600" b="1" kern="0" dirty="0">
                <a:solidFill>
                  <a:sysClr val="windowText" lastClr="000000"/>
                </a:solidFill>
                <a:latin typeface="华文楷体" panose="02010600040101010101" pitchFamily="2" charset="-122"/>
                <a:ea typeface="华文楷体" panose="02010600040101010101" pitchFamily="2" charset="-122"/>
                <a:sym typeface="+mn-ea"/>
              </a:rPr>
              <a:t>组成的表称为</a:t>
            </a:r>
            <a:r>
              <a:rPr lang="en-US" altLang="zh-CN" sz="2600" b="1" kern="0" dirty="0">
                <a:solidFill>
                  <a:sysClr val="windowText" lastClr="000000"/>
                </a:solidFill>
                <a:latin typeface="华文楷体" panose="02010600040101010101" pitchFamily="2" charset="-122"/>
                <a:ea typeface="华文楷体" panose="02010600040101010101" pitchFamily="2" charset="-122"/>
                <a:sym typeface="+mn-ea"/>
              </a:rPr>
              <a:t>LS</a:t>
            </a:r>
            <a:r>
              <a:rPr lang="zh-CN" altLang="en-US" sz="2600" b="1" kern="0" dirty="0">
                <a:solidFill>
                  <a:sysClr val="windowText" lastClr="000000"/>
                </a:solidFill>
                <a:latin typeface="华文楷体" panose="02010600040101010101" pitchFamily="2" charset="-122"/>
                <a:ea typeface="华文楷体" panose="02010600040101010101" pitchFamily="2" charset="-122"/>
                <a:sym typeface="+mn-ea"/>
              </a:rPr>
              <a:t>的</a:t>
            </a:r>
            <a:r>
              <a:rPr lang="zh-CN" altLang="en-US" sz="2800" b="1" kern="0" dirty="0">
                <a:solidFill>
                  <a:srgbClr val="FF0000"/>
                </a:solidFill>
                <a:latin typeface="华文楷体" panose="02010600040101010101" pitchFamily="2" charset="-122"/>
                <a:ea typeface="华文楷体" panose="02010600040101010101" pitchFamily="2" charset="-122"/>
                <a:sym typeface="+mn-ea"/>
              </a:rPr>
              <a:t>表尾</a:t>
            </a:r>
            <a:r>
              <a:rPr lang="zh-CN" altLang="en-US" sz="2600" b="1" kern="0" dirty="0" smtClean="0">
                <a:solidFill>
                  <a:sysClr val="windowText" lastClr="000000"/>
                </a:solidFill>
                <a:latin typeface="华文楷体" panose="02010600040101010101" pitchFamily="2" charset="-122"/>
                <a:ea typeface="华文楷体" panose="02010600040101010101" pitchFamily="2" charset="-122"/>
                <a:sym typeface="+mn-ea"/>
              </a:rPr>
              <a:t>；</a:t>
            </a:r>
            <a:endParaRPr lang="en-US" altLang="zh-CN" sz="2600" b="1" kern="0" dirty="0">
              <a:solidFill>
                <a:sysClr val="windowText" lastClr="000000"/>
              </a:solidFill>
              <a:latin typeface="华文楷体" panose="02010600040101010101" pitchFamily="2" charset="-122"/>
              <a:ea typeface="华文楷体" panose="02010600040101010101" pitchFamily="2" charset="-122"/>
              <a:sym typeface="+mn-ea"/>
            </a:endParaRPr>
          </a:p>
        </p:txBody>
      </p:sp>
      <p:sp>
        <p:nvSpPr>
          <p:cNvPr id="7" name="Text Box 4"/>
          <p:cNvSpPr txBox="1">
            <a:spLocks noChangeArrowheads="1"/>
          </p:cNvSpPr>
          <p:nvPr/>
        </p:nvSpPr>
        <p:spPr bwMode="auto">
          <a:xfrm>
            <a:off x="1343472" y="3861048"/>
            <a:ext cx="9469308" cy="2548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eaLnBrk="1" hangingPunct="1">
              <a:lnSpc>
                <a:spcPct val="130000"/>
              </a:lnSpc>
              <a:spcBef>
                <a:spcPct val="50000"/>
              </a:spcBef>
              <a:buClrTx/>
              <a:buFont typeface="Times New Roman" panose="02020603050405020304" pitchFamily="18" charset="0"/>
              <a:buChar char="•"/>
            </a:pPr>
            <a:r>
              <a:rPr lang="zh-CN" sz="2800" dirty="0">
                <a:latin typeface="华文楷体" panose="02010600040101010101" pitchFamily="2" charset="-122"/>
                <a:ea typeface="华文楷体" panose="02010600040101010101" pitchFamily="2" charset="-122"/>
              </a:rPr>
              <a:t>（</a:t>
            </a:r>
            <a:r>
              <a:rPr lang="zh-CN" altLang="zh-CN" sz="2800" dirty="0">
                <a:latin typeface="华文楷体" panose="02010600040101010101" pitchFamily="2" charset="-122"/>
                <a:ea typeface="华文楷体" panose="02010600040101010101" pitchFamily="2" charset="-122"/>
              </a:rPr>
              <a:t>1</a:t>
            </a:r>
            <a:r>
              <a:rPr lang="zh-CN" sz="2800" dirty="0">
                <a:latin typeface="华文楷体" panose="02010600040101010101" pitchFamily="2" charset="-122"/>
                <a:ea typeface="华文楷体" panose="02010600040101010101" pitchFamily="2" charset="-122"/>
              </a:rPr>
              <a:t>）求表头</a:t>
            </a:r>
            <a:r>
              <a:rPr lang="zh-CN" altLang="zh-CN" sz="2800" dirty="0">
                <a:solidFill>
                  <a:srgbClr val="BF11C3"/>
                </a:solidFill>
                <a:latin typeface="华文楷体" panose="02010600040101010101" pitchFamily="2" charset="-122"/>
                <a:ea typeface="华文楷体" panose="02010600040101010101" pitchFamily="2" charset="-122"/>
              </a:rPr>
              <a:t>GetHead(L)</a:t>
            </a:r>
            <a:r>
              <a:rPr lang="zh-CN" sz="2800" dirty="0">
                <a:latin typeface="华文楷体" panose="02010600040101010101" pitchFamily="2" charset="-122"/>
                <a:ea typeface="华文楷体" panose="02010600040101010101" pitchFamily="2" charset="-122"/>
              </a:rPr>
              <a:t>：非空广义表的第一个元素，可以是一个单元素，也可以是一个子表</a:t>
            </a:r>
            <a:endParaRPr lang="zh-CN" sz="2800" dirty="0">
              <a:latin typeface="华文楷体" panose="02010600040101010101" pitchFamily="2" charset="-122"/>
              <a:ea typeface="华文楷体" panose="02010600040101010101" pitchFamily="2" charset="-122"/>
            </a:endParaRPr>
          </a:p>
          <a:p>
            <a:pPr eaLnBrk="1" hangingPunct="1">
              <a:lnSpc>
                <a:spcPct val="130000"/>
              </a:lnSpc>
              <a:spcBef>
                <a:spcPct val="50000"/>
              </a:spcBef>
              <a:buClrTx/>
              <a:buFont typeface="Times New Roman" panose="02020603050405020304" pitchFamily="18" charset="0"/>
              <a:buChar char="•"/>
            </a:pPr>
            <a:r>
              <a:rPr lang="zh-CN" sz="2800" dirty="0">
                <a:latin typeface="华文楷体" panose="02010600040101010101" pitchFamily="2" charset="-122"/>
                <a:ea typeface="华文楷体" panose="02010600040101010101" pitchFamily="2" charset="-122"/>
              </a:rPr>
              <a:t>（</a:t>
            </a:r>
            <a:r>
              <a:rPr lang="zh-CN" altLang="zh-CN" sz="2800" dirty="0">
                <a:latin typeface="华文楷体" panose="02010600040101010101" pitchFamily="2" charset="-122"/>
                <a:ea typeface="华文楷体" panose="02010600040101010101" pitchFamily="2" charset="-122"/>
              </a:rPr>
              <a:t>2</a:t>
            </a:r>
            <a:r>
              <a:rPr lang="zh-CN" sz="2800" dirty="0">
                <a:latin typeface="华文楷体" panose="02010600040101010101" pitchFamily="2" charset="-122"/>
                <a:ea typeface="华文楷体" panose="02010600040101010101" pitchFamily="2" charset="-122"/>
              </a:rPr>
              <a:t>）求表尾</a:t>
            </a:r>
            <a:r>
              <a:rPr lang="zh-CN" altLang="zh-CN" sz="2800" dirty="0">
                <a:solidFill>
                  <a:srgbClr val="BF11C3"/>
                </a:solidFill>
                <a:latin typeface="华文楷体" panose="02010600040101010101" pitchFamily="2" charset="-122"/>
                <a:ea typeface="华文楷体" panose="02010600040101010101" pitchFamily="2" charset="-122"/>
              </a:rPr>
              <a:t>GetTail(L)</a:t>
            </a:r>
            <a:r>
              <a:rPr lang="zh-CN" sz="2800" dirty="0">
                <a:latin typeface="华文楷体" panose="02010600040101010101" pitchFamily="2" charset="-122"/>
                <a:ea typeface="华文楷体" panose="02010600040101010101" pitchFamily="2" charset="-122"/>
              </a:rPr>
              <a:t>：非空广义表除去表头元素以外其它元素所构成的表。</a:t>
            </a:r>
            <a:r>
              <a:rPr lang="zh-CN" sz="2800" dirty="0">
                <a:solidFill>
                  <a:srgbClr val="FF0000"/>
                </a:solidFill>
                <a:latin typeface="华文楷体" panose="02010600040101010101" pitchFamily="2" charset="-122"/>
                <a:ea typeface="华文楷体" panose="02010600040101010101" pitchFamily="2" charset="-122"/>
              </a:rPr>
              <a:t>表尾一定是一个</a:t>
            </a:r>
            <a:r>
              <a:rPr lang="zh-CN" sz="2800" dirty="0" smtClean="0">
                <a:solidFill>
                  <a:srgbClr val="FF0000"/>
                </a:solidFill>
                <a:latin typeface="华文楷体" panose="02010600040101010101" pitchFamily="2" charset="-122"/>
                <a:ea typeface="华文楷体" panose="02010600040101010101" pitchFamily="2" charset="-122"/>
              </a:rPr>
              <a:t>表</a:t>
            </a:r>
            <a:r>
              <a:rPr lang="zh-CN" altLang="en-US" sz="2800" dirty="0" smtClean="0">
                <a:solidFill>
                  <a:srgbClr val="FF0000"/>
                </a:solidFill>
                <a:latin typeface="华文楷体" panose="02010600040101010101" pitchFamily="2" charset="-122"/>
                <a:ea typeface="华文楷体" panose="02010600040101010101" pitchFamily="2" charset="-122"/>
              </a:rPr>
              <a:t>！</a:t>
            </a:r>
            <a:endParaRPr lang="zh-CN" sz="2800" dirty="0">
              <a:solidFill>
                <a:srgbClr val="FF0000"/>
              </a:solidFill>
              <a:latin typeface="华文楷体" panose="02010600040101010101" pitchFamily="2" charset="-122"/>
              <a:ea typeface="华文楷体" panose="02010600040101010101" pitchFamily="2" charset="-122"/>
            </a:endParaRPr>
          </a:p>
        </p:txBody>
      </p:sp>
      <p:sp>
        <p:nvSpPr>
          <p:cNvPr id="8" name="Rectangle 2"/>
          <p:cNvSpPr>
            <a:spLocks noChangeArrowheads="1"/>
          </p:cNvSpPr>
          <p:nvPr/>
        </p:nvSpPr>
        <p:spPr bwMode="auto">
          <a:xfrm>
            <a:off x="1343472" y="3212976"/>
            <a:ext cx="9865096" cy="6469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a:lnSpc>
                <a:spcPct val="120000"/>
              </a:lnSpc>
              <a:buClr>
                <a:srgbClr val="FF3300"/>
              </a:buClr>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2</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altLang="en-US"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基本运算</a:t>
            </a:r>
            <a:endParaRPr kumimoji="0" lang="zh-CN" altLang="zh-CN"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1055440" y="1484784"/>
            <a:ext cx="9158924"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lnSpc>
                <a:spcPct val="130000"/>
              </a:lnSpc>
              <a:defRPr/>
            </a:pPr>
            <a:r>
              <a:rPr lang="zh-CN" altLang="en-US" sz="2400" b="1" kern="0" dirty="0" smtClean="0">
                <a:solidFill>
                  <a:srgbClr val="BF11C3"/>
                </a:solidFill>
                <a:latin typeface="+mj-ea"/>
                <a:sym typeface="+mn-ea"/>
              </a:rPr>
              <a:t>广义</a:t>
            </a:r>
            <a:r>
              <a:rPr lang="zh-CN" altLang="en-US" sz="2400" b="1" kern="0" dirty="0">
                <a:solidFill>
                  <a:srgbClr val="BF11C3"/>
                </a:solidFill>
                <a:latin typeface="+mj-ea"/>
                <a:sym typeface="+mn-ea"/>
              </a:rPr>
              <a:t>表的示例</a:t>
            </a:r>
            <a:r>
              <a:rPr lang="zh-CN" altLang="en-US" sz="2400" b="1" kern="0" dirty="0" smtClean="0">
                <a:solidFill>
                  <a:srgbClr val="BF11C3"/>
                </a:solidFill>
                <a:latin typeface="+mj-ea"/>
                <a:sym typeface="+mn-ea"/>
              </a:rPr>
              <a:t>（</a:t>
            </a:r>
            <a:r>
              <a:rPr lang="en-US" altLang="zh-CN" sz="2400" b="1" kern="0" dirty="0" smtClean="0">
                <a:solidFill>
                  <a:srgbClr val="BF11C3"/>
                </a:solidFill>
                <a:latin typeface="+mj-ea"/>
                <a:sym typeface="+mn-ea"/>
              </a:rPr>
              <a:t>2</a:t>
            </a:r>
            <a:r>
              <a:rPr lang="zh-CN" altLang="en-US" sz="2400" b="1" kern="0" dirty="0" smtClean="0">
                <a:solidFill>
                  <a:srgbClr val="BF11C3"/>
                </a:solidFill>
                <a:latin typeface="+mj-ea"/>
                <a:sym typeface="+mn-ea"/>
              </a:rPr>
              <a:t>）      </a:t>
            </a:r>
            <a:endParaRPr lang="en-US" altLang="zh-CN" sz="2400" b="1" kern="0" dirty="0">
              <a:solidFill>
                <a:srgbClr val="BF11C3"/>
              </a:solidFill>
              <a:latin typeface="+mj-ea"/>
              <a:sym typeface="+mn-ea"/>
            </a:endParaRPr>
          </a:p>
        </p:txBody>
      </p:sp>
      <p:sp>
        <p:nvSpPr>
          <p:cNvPr id="4" name="Rectangle 2"/>
          <p:cNvSpPr>
            <a:spLocks noChangeArrowheads="1"/>
          </p:cNvSpPr>
          <p:nvPr/>
        </p:nvSpPr>
        <p:spPr bwMode="auto">
          <a:xfrm>
            <a:off x="1343472" y="765810"/>
            <a:ext cx="3312368" cy="6469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a:lnSpc>
                <a:spcPct val="120000"/>
              </a:lnSpc>
              <a:buClr>
                <a:srgbClr val="FF3300"/>
              </a:buClr>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2</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altLang="en-US"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基本运算</a:t>
            </a:r>
            <a:endParaRPr kumimoji="0" lang="zh-CN" altLang="zh-CN"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
        <p:nvSpPr>
          <p:cNvPr id="5" name="标题 5"/>
          <p:cNvSpPr txBox="1"/>
          <p:nvPr/>
        </p:nvSpPr>
        <p:spPr>
          <a:xfrm>
            <a:off x="1343472" y="160338"/>
            <a:ext cx="3384376" cy="561975"/>
          </a:xfrm>
          <a:prstGeom prst="rect">
            <a:avLst/>
          </a:prstGeom>
        </p:spPr>
        <p:txBody>
          <a:bodyPr anchor="b">
            <a:normAutofit fontScale="9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广义表</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6" name="Text Box 4"/>
          <p:cNvSpPr txBox="1">
            <a:spLocks noChangeArrowheads="1"/>
          </p:cNvSpPr>
          <p:nvPr/>
        </p:nvSpPr>
        <p:spPr bwMode="auto">
          <a:xfrm>
            <a:off x="1774826" y="2295922"/>
            <a:ext cx="1993900" cy="519112"/>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eaLnBrk="1" hangingPunct="1">
              <a:spcBef>
                <a:spcPct val="50000"/>
              </a:spcBef>
            </a:pPr>
            <a:r>
              <a:rPr lang="zh-CN" altLang="zh-CN" sz="2800">
                <a:ea typeface="仿宋_GB2312" pitchFamily="1" charset="-122"/>
              </a:rPr>
              <a:t>A=( ) </a:t>
            </a:r>
            <a:r>
              <a:rPr lang="zh-CN" sz="2800">
                <a:ea typeface="仿宋_GB2312" pitchFamily="1" charset="-122"/>
              </a:rPr>
              <a:t>　　　　　　　</a:t>
            </a:r>
            <a:endParaRPr lang="zh-CN" sz="2800">
              <a:ea typeface="仿宋_GB2312" pitchFamily="1" charset="-122"/>
            </a:endParaRPr>
          </a:p>
        </p:txBody>
      </p:sp>
      <p:grpSp>
        <p:nvGrpSpPr>
          <p:cNvPr id="7" name="Group 5"/>
          <p:cNvGrpSpPr/>
          <p:nvPr/>
        </p:nvGrpSpPr>
        <p:grpSpPr bwMode="auto">
          <a:xfrm>
            <a:off x="3768726" y="2276872"/>
            <a:ext cx="6548438" cy="519112"/>
            <a:chOff x="1437" y="641"/>
            <a:chExt cx="4125" cy="327"/>
          </a:xfrm>
        </p:grpSpPr>
        <p:sp>
          <p:nvSpPr>
            <p:cNvPr id="24" name="AutoShape 6"/>
            <p:cNvSpPr>
              <a:spLocks noChangeArrowheads="1"/>
            </p:cNvSpPr>
            <p:nvPr/>
          </p:nvSpPr>
          <p:spPr bwMode="auto">
            <a:xfrm>
              <a:off x="1437" y="706"/>
              <a:ext cx="898" cy="197"/>
            </a:xfrm>
            <a:prstGeom prst="rightArrow">
              <a:avLst>
                <a:gd name="adj1" fmla="val 50000"/>
                <a:gd name="adj2" fmla="val 113959"/>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eaLnBrk="0" hangingPunct="0"/>
              <a:endParaRPr lang="zh-CN" altLang="zh-CN"/>
            </a:p>
          </p:txBody>
        </p:sp>
        <p:sp>
          <p:nvSpPr>
            <p:cNvPr id="25" name="Text Box 7"/>
            <p:cNvSpPr txBox="1">
              <a:spLocks noChangeArrowheads="1"/>
            </p:cNvSpPr>
            <p:nvPr/>
          </p:nvSpPr>
          <p:spPr bwMode="auto">
            <a:xfrm>
              <a:off x="2335" y="641"/>
              <a:ext cx="3227" cy="327"/>
            </a:xfrm>
            <a:prstGeom prst="rect">
              <a:avLst/>
            </a:prstGeom>
            <a:solidFill>
              <a:srgbClr val="CC99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eaLnBrk="1" hangingPunct="1">
                <a:spcBef>
                  <a:spcPct val="50000"/>
                </a:spcBef>
              </a:pPr>
              <a:r>
                <a:rPr lang="zh-CN" altLang="zh-CN"/>
                <a:t>GetHead</a:t>
              </a:r>
              <a:r>
                <a:rPr lang="zh-CN" sz="2800">
                  <a:ea typeface="仿宋_GB2312" pitchFamily="1" charset="-122"/>
                </a:rPr>
                <a:t>和</a:t>
              </a:r>
              <a:r>
                <a:rPr lang="zh-CN" altLang="zh-CN"/>
                <a:t>GetTail</a:t>
              </a:r>
              <a:r>
                <a:rPr lang="zh-CN" sz="2800">
                  <a:ea typeface="仿宋_GB2312" pitchFamily="1" charset="-122"/>
                </a:rPr>
                <a:t>均无定义　　　　　　　</a:t>
              </a:r>
              <a:endParaRPr lang="zh-CN" sz="2800">
                <a:ea typeface="仿宋_GB2312" pitchFamily="1" charset="-122"/>
              </a:endParaRPr>
            </a:p>
          </p:txBody>
        </p:sp>
      </p:grpSp>
      <p:sp>
        <p:nvSpPr>
          <p:cNvPr id="8" name="Text Box 8"/>
          <p:cNvSpPr txBox="1">
            <a:spLocks noChangeArrowheads="1"/>
          </p:cNvSpPr>
          <p:nvPr/>
        </p:nvSpPr>
        <p:spPr bwMode="auto">
          <a:xfrm>
            <a:off x="1774826" y="2902347"/>
            <a:ext cx="1993900" cy="519112"/>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eaLnBrk="1" hangingPunct="1">
              <a:spcBef>
                <a:spcPct val="50000"/>
              </a:spcBef>
            </a:pPr>
            <a:r>
              <a:rPr lang="zh-CN" altLang="zh-CN" sz="2800">
                <a:ea typeface="仿宋_GB2312" pitchFamily="1" charset="-122"/>
              </a:rPr>
              <a:t>A=(a,b)</a:t>
            </a:r>
            <a:r>
              <a:rPr lang="zh-CN" altLang="zh-CN" sz="2800" b="0">
                <a:ea typeface="仿宋_GB2312" pitchFamily="1" charset="-122"/>
              </a:rPr>
              <a:t> </a:t>
            </a:r>
            <a:r>
              <a:rPr lang="zh-CN" sz="2800">
                <a:ea typeface="仿宋_GB2312" pitchFamily="1" charset="-122"/>
              </a:rPr>
              <a:t>　　　　　　　</a:t>
            </a:r>
            <a:endParaRPr lang="zh-CN" sz="2800">
              <a:ea typeface="仿宋_GB2312" pitchFamily="1" charset="-122"/>
            </a:endParaRPr>
          </a:p>
        </p:txBody>
      </p:sp>
      <p:grpSp>
        <p:nvGrpSpPr>
          <p:cNvPr id="9" name="Group 9"/>
          <p:cNvGrpSpPr/>
          <p:nvPr/>
        </p:nvGrpSpPr>
        <p:grpSpPr bwMode="auto">
          <a:xfrm>
            <a:off x="3768726" y="2897584"/>
            <a:ext cx="6548438" cy="519113"/>
            <a:chOff x="1437" y="1032"/>
            <a:chExt cx="4125" cy="327"/>
          </a:xfrm>
        </p:grpSpPr>
        <p:sp>
          <p:nvSpPr>
            <p:cNvPr id="22" name="AutoShape 10"/>
            <p:cNvSpPr>
              <a:spLocks noChangeArrowheads="1"/>
            </p:cNvSpPr>
            <p:nvPr/>
          </p:nvSpPr>
          <p:spPr bwMode="auto">
            <a:xfrm>
              <a:off x="1437" y="1097"/>
              <a:ext cx="898" cy="197"/>
            </a:xfrm>
            <a:prstGeom prst="rightArrow">
              <a:avLst>
                <a:gd name="adj1" fmla="val 50000"/>
                <a:gd name="adj2" fmla="val 113959"/>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eaLnBrk="0" hangingPunct="0"/>
              <a:endParaRPr lang="zh-CN" altLang="zh-CN"/>
            </a:p>
          </p:txBody>
        </p:sp>
        <p:sp>
          <p:nvSpPr>
            <p:cNvPr id="23" name="Text Box 11"/>
            <p:cNvSpPr txBox="1">
              <a:spLocks noChangeArrowheads="1"/>
            </p:cNvSpPr>
            <p:nvPr/>
          </p:nvSpPr>
          <p:spPr bwMode="auto">
            <a:xfrm>
              <a:off x="2335" y="1032"/>
              <a:ext cx="3227" cy="327"/>
            </a:xfrm>
            <a:prstGeom prst="rect">
              <a:avLst/>
            </a:prstGeom>
            <a:solidFill>
              <a:srgbClr val="CC99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eaLnBrk="1" hangingPunct="1">
                <a:spcBef>
                  <a:spcPct val="50000"/>
                </a:spcBef>
              </a:pPr>
              <a:r>
                <a:rPr lang="zh-CN" altLang="zh-CN"/>
                <a:t>GetHead</a:t>
              </a:r>
              <a:r>
                <a:rPr lang="zh-CN" altLang="zh-CN" sz="2800">
                  <a:ea typeface="仿宋_GB2312" pitchFamily="1" charset="-122"/>
                </a:rPr>
                <a:t>(A)=a     </a:t>
              </a:r>
              <a:r>
                <a:rPr lang="zh-CN" altLang="zh-CN"/>
                <a:t>GetTail</a:t>
              </a:r>
              <a:r>
                <a:rPr lang="zh-CN" altLang="zh-CN" sz="2800">
                  <a:ea typeface="仿宋_GB2312" pitchFamily="1" charset="-122"/>
                </a:rPr>
                <a:t>(A)=(b)</a:t>
              </a:r>
              <a:r>
                <a:rPr lang="zh-CN" altLang="zh-CN" sz="2800" b="0">
                  <a:ea typeface="仿宋_GB2312" pitchFamily="1" charset="-122"/>
                </a:rPr>
                <a:t> </a:t>
              </a:r>
              <a:r>
                <a:rPr lang="zh-CN" sz="2800">
                  <a:ea typeface="仿宋_GB2312" pitchFamily="1" charset="-122"/>
                </a:rPr>
                <a:t>　　　　　　　</a:t>
              </a:r>
              <a:endParaRPr lang="zh-CN" sz="2800">
                <a:ea typeface="仿宋_GB2312" pitchFamily="1" charset="-122"/>
              </a:endParaRPr>
            </a:p>
          </p:txBody>
        </p:sp>
      </p:grpSp>
      <p:sp>
        <p:nvSpPr>
          <p:cNvPr id="10" name="Text Box 12"/>
          <p:cNvSpPr txBox="1">
            <a:spLocks noChangeArrowheads="1"/>
          </p:cNvSpPr>
          <p:nvPr/>
        </p:nvSpPr>
        <p:spPr bwMode="auto">
          <a:xfrm>
            <a:off x="1751013" y="3494484"/>
            <a:ext cx="1993900" cy="519113"/>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eaLnBrk="1" hangingPunct="1">
              <a:spcBef>
                <a:spcPct val="50000"/>
              </a:spcBef>
            </a:pPr>
            <a:r>
              <a:rPr lang="zh-CN" altLang="zh-CN" sz="2800">
                <a:ea typeface="仿宋_GB2312" pitchFamily="1" charset="-122"/>
              </a:rPr>
              <a:t>A=(a)</a:t>
            </a:r>
            <a:r>
              <a:rPr lang="zh-CN" altLang="zh-CN" sz="2800" b="0">
                <a:ea typeface="仿宋_GB2312" pitchFamily="1" charset="-122"/>
              </a:rPr>
              <a:t> </a:t>
            </a:r>
            <a:r>
              <a:rPr lang="zh-CN" sz="2800">
                <a:ea typeface="仿宋_GB2312" pitchFamily="1" charset="-122"/>
              </a:rPr>
              <a:t>　　　　　　　</a:t>
            </a:r>
            <a:endParaRPr lang="zh-CN" sz="2800">
              <a:ea typeface="仿宋_GB2312" pitchFamily="1" charset="-122"/>
            </a:endParaRPr>
          </a:p>
        </p:txBody>
      </p:sp>
      <p:grpSp>
        <p:nvGrpSpPr>
          <p:cNvPr id="11" name="Group 13"/>
          <p:cNvGrpSpPr/>
          <p:nvPr/>
        </p:nvGrpSpPr>
        <p:grpSpPr bwMode="auto">
          <a:xfrm>
            <a:off x="3768727" y="3504009"/>
            <a:ext cx="6524627" cy="519113"/>
            <a:chOff x="1437" y="1414"/>
            <a:chExt cx="4110" cy="327"/>
          </a:xfrm>
        </p:grpSpPr>
        <p:sp>
          <p:nvSpPr>
            <p:cNvPr id="20" name="AutoShape 14"/>
            <p:cNvSpPr>
              <a:spLocks noChangeArrowheads="1"/>
            </p:cNvSpPr>
            <p:nvPr/>
          </p:nvSpPr>
          <p:spPr bwMode="auto">
            <a:xfrm>
              <a:off x="1437" y="1479"/>
              <a:ext cx="895" cy="197"/>
            </a:xfrm>
            <a:prstGeom prst="rightArrow">
              <a:avLst>
                <a:gd name="adj1" fmla="val 50000"/>
                <a:gd name="adj2" fmla="val 113579"/>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eaLnBrk="0" hangingPunct="0"/>
              <a:endParaRPr lang="zh-CN" altLang="zh-CN"/>
            </a:p>
          </p:txBody>
        </p:sp>
        <p:sp>
          <p:nvSpPr>
            <p:cNvPr id="21" name="Text Box 15"/>
            <p:cNvSpPr txBox="1">
              <a:spLocks noChangeArrowheads="1"/>
            </p:cNvSpPr>
            <p:nvPr/>
          </p:nvSpPr>
          <p:spPr bwMode="auto">
            <a:xfrm>
              <a:off x="2332" y="1414"/>
              <a:ext cx="3215" cy="327"/>
            </a:xfrm>
            <a:prstGeom prst="rect">
              <a:avLst/>
            </a:prstGeom>
            <a:solidFill>
              <a:srgbClr val="CC99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eaLnBrk="1" hangingPunct="1">
                <a:spcBef>
                  <a:spcPct val="50000"/>
                </a:spcBef>
              </a:pPr>
              <a:r>
                <a:rPr lang="zh-CN" altLang="zh-CN" dirty="0"/>
                <a:t>GetHead</a:t>
              </a:r>
              <a:r>
                <a:rPr lang="zh-CN" altLang="zh-CN" sz="2800" dirty="0">
                  <a:ea typeface="仿宋_GB2312" pitchFamily="1" charset="-122"/>
                </a:rPr>
                <a:t>(A)=a     </a:t>
              </a:r>
              <a:r>
                <a:rPr lang="zh-CN" altLang="zh-CN" dirty="0"/>
                <a:t>GetT</a:t>
              </a:r>
              <a:r>
                <a:rPr lang="zh-CN" altLang="zh-CN" sz="2800" dirty="0">
                  <a:ea typeface="仿宋_GB2312" pitchFamily="1" charset="-122"/>
                </a:rPr>
                <a:t>ail(A)=( )</a:t>
              </a:r>
              <a:r>
                <a:rPr lang="zh-CN" altLang="zh-CN" sz="2800" b="0" dirty="0">
                  <a:ea typeface="仿宋_GB2312" pitchFamily="1" charset="-122"/>
                </a:rPr>
                <a:t> </a:t>
              </a:r>
              <a:r>
                <a:rPr lang="zh-CN" sz="2800" dirty="0">
                  <a:ea typeface="仿宋_GB2312" pitchFamily="1" charset="-122"/>
                </a:rPr>
                <a:t>　　　　　　　</a:t>
              </a:r>
              <a:endParaRPr lang="zh-CN" sz="2800" dirty="0">
                <a:ea typeface="仿宋_GB2312" pitchFamily="1" charset="-122"/>
              </a:endParaRPr>
            </a:p>
          </p:txBody>
        </p:sp>
      </p:grpSp>
      <p:sp>
        <p:nvSpPr>
          <p:cNvPr id="12" name="Text Box 16"/>
          <p:cNvSpPr txBox="1">
            <a:spLocks noChangeArrowheads="1"/>
          </p:cNvSpPr>
          <p:nvPr/>
        </p:nvSpPr>
        <p:spPr bwMode="auto">
          <a:xfrm>
            <a:off x="1751013" y="4081859"/>
            <a:ext cx="1993900" cy="519113"/>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eaLnBrk="1" hangingPunct="1">
              <a:spcBef>
                <a:spcPct val="50000"/>
              </a:spcBef>
            </a:pPr>
            <a:r>
              <a:rPr lang="zh-CN" altLang="zh-CN" sz="2800">
                <a:ea typeface="仿宋_GB2312" pitchFamily="1" charset="-122"/>
              </a:rPr>
              <a:t>A=((a))</a:t>
            </a:r>
            <a:r>
              <a:rPr lang="zh-CN" altLang="zh-CN" sz="2800" b="0">
                <a:ea typeface="仿宋_GB2312" pitchFamily="1" charset="-122"/>
              </a:rPr>
              <a:t> </a:t>
            </a:r>
            <a:r>
              <a:rPr lang="zh-CN" sz="2800">
                <a:ea typeface="仿宋_GB2312" pitchFamily="1" charset="-122"/>
              </a:rPr>
              <a:t>　　　　　　　</a:t>
            </a:r>
            <a:endParaRPr lang="zh-CN" sz="2800">
              <a:ea typeface="仿宋_GB2312" pitchFamily="1" charset="-122"/>
            </a:endParaRPr>
          </a:p>
        </p:txBody>
      </p:sp>
      <p:grpSp>
        <p:nvGrpSpPr>
          <p:cNvPr id="13" name="Group 17"/>
          <p:cNvGrpSpPr/>
          <p:nvPr/>
        </p:nvGrpSpPr>
        <p:grpSpPr bwMode="auto">
          <a:xfrm>
            <a:off x="3768727" y="4091384"/>
            <a:ext cx="6524627" cy="519113"/>
            <a:chOff x="1437" y="1784"/>
            <a:chExt cx="4110" cy="327"/>
          </a:xfrm>
        </p:grpSpPr>
        <p:sp>
          <p:nvSpPr>
            <p:cNvPr id="18" name="AutoShape 18"/>
            <p:cNvSpPr>
              <a:spLocks noChangeArrowheads="1"/>
            </p:cNvSpPr>
            <p:nvPr/>
          </p:nvSpPr>
          <p:spPr bwMode="auto">
            <a:xfrm>
              <a:off x="1437" y="1849"/>
              <a:ext cx="895" cy="197"/>
            </a:xfrm>
            <a:prstGeom prst="rightArrow">
              <a:avLst>
                <a:gd name="adj1" fmla="val 50000"/>
                <a:gd name="adj2" fmla="val 113579"/>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eaLnBrk="0" hangingPunct="0"/>
              <a:endParaRPr lang="zh-CN" altLang="zh-CN"/>
            </a:p>
          </p:txBody>
        </p:sp>
        <p:sp>
          <p:nvSpPr>
            <p:cNvPr id="19" name="Text Box 19"/>
            <p:cNvSpPr txBox="1">
              <a:spLocks noChangeArrowheads="1"/>
            </p:cNvSpPr>
            <p:nvPr/>
          </p:nvSpPr>
          <p:spPr bwMode="auto">
            <a:xfrm>
              <a:off x="2332" y="1784"/>
              <a:ext cx="3215" cy="327"/>
            </a:xfrm>
            <a:prstGeom prst="rect">
              <a:avLst/>
            </a:prstGeom>
            <a:solidFill>
              <a:srgbClr val="CC99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eaLnBrk="1" hangingPunct="1">
                <a:spcBef>
                  <a:spcPct val="50000"/>
                </a:spcBef>
              </a:pPr>
              <a:r>
                <a:rPr lang="zh-CN" altLang="zh-CN" sz="2800" dirty="0"/>
                <a:t>GetHead</a:t>
              </a:r>
              <a:r>
                <a:rPr lang="zh-CN" altLang="zh-CN" sz="2800" dirty="0">
                  <a:ea typeface="仿宋_GB2312" pitchFamily="1" charset="-122"/>
                </a:rPr>
                <a:t>(A)=(a) </a:t>
              </a:r>
              <a:r>
                <a:rPr lang="zh-CN" altLang="zh-CN" sz="2800" dirty="0"/>
                <a:t>GetTail</a:t>
              </a:r>
              <a:r>
                <a:rPr lang="zh-CN" altLang="zh-CN" sz="2800" dirty="0">
                  <a:ea typeface="仿宋_GB2312" pitchFamily="1" charset="-122"/>
                </a:rPr>
                <a:t>(A)=( )</a:t>
              </a:r>
              <a:r>
                <a:rPr lang="zh-CN" altLang="zh-CN" sz="2800" b="0" dirty="0">
                  <a:ea typeface="仿宋_GB2312" pitchFamily="1" charset="-122"/>
                </a:rPr>
                <a:t> </a:t>
              </a:r>
              <a:r>
                <a:rPr lang="zh-CN" sz="2800" dirty="0">
                  <a:ea typeface="仿宋_GB2312" pitchFamily="1" charset="-122"/>
                </a:rPr>
                <a:t>　　　　　　　</a:t>
              </a:r>
              <a:endParaRPr lang="zh-CN" sz="2800" dirty="0">
                <a:ea typeface="仿宋_GB2312" pitchFamily="1" charset="-122"/>
              </a:endParaRPr>
            </a:p>
          </p:txBody>
        </p:sp>
      </p:grpSp>
      <p:sp>
        <p:nvSpPr>
          <p:cNvPr id="15" name="Rectangle 23"/>
          <p:cNvSpPr>
            <a:spLocks noChangeArrowheads="1"/>
          </p:cNvSpPr>
          <p:nvPr/>
        </p:nvSpPr>
        <p:spPr bwMode="auto">
          <a:xfrm>
            <a:off x="7093069" y="6289999"/>
            <a:ext cx="677863" cy="579438"/>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a:spcBef>
                <a:spcPct val="50000"/>
              </a:spcBef>
            </a:pPr>
            <a:r>
              <a:rPr lang="zh-CN" altLang="zh-CN" sz="3200" dirty="0">
                <a:solidFill>
                  <a:srgbClr val="FF3300"/>
                </a:solidFill>
                <a:latin typeface="Arial" panose="020B0604020202020204" pitchFamily="34" charset="0"/>
              </a:rPr>
              <a:t>d</a:t>
            </a:r>
            <a:endParaRPr lang="zh-CN" altLang="zh-CN" sz="3200" dirty="0">
              <a:solidFill>
                <a:srgbClr val="FF3300"/>
              </a:solidFill>
              <a:latin typeface="Arial" panose="020B0604020202020204" pitchFamily="34" charset="0"/>
            </a:endParaRPr>
          </a:p>
        </p:txBody>
      </p:sp>
      <p:sp>
        <p:nvSpPr>
          <p:cNvPr id="26" name="Text Box 16"/>
          <p:cNvSpPr txBox="1">
            <a:spLocks noChangeArrowheads="1"/>
          </p:cNvSpPr>
          <p:nvPr/>
        </p:nvSpPr>
        <p:spPr bwMode="auto">
          <a:xfrm>
            <a:off x="1487488" y="4700562"/>
            <a:ext cx="2257548" cy="523220"/>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eaLnBrk="1" hangingPunct="1">
              <a:spcBef>
                <a:spcPct val="50000"/>
              </a:spcBef>
            </a:pPr>
            <a:r>
              <a:rPr lang="zh-CN" altLang="zh-CN" sz="2800" dirty="0">
                <a:ea typeface="仿宋_GB2312" pitchFamily="1" charset="-122"/>
              </a:rPr>
              <a:t>A</a:t>
            </a:r>
            <a:r>
              <a:rPr lang="zh-CN" altLang="zh-CN" sz="2800" dirty="0" smtClean="0">
                <a:ea typeface="仿宋_GB2312" pitchFamily="1" charset="-122"/>
              </a:rPr>
              <a:t>=(a</a:t>
            </a:r>
            <a:r>
              <a:rPr lang="en-US" altLang="zh-CN" sz="2800" dirty="0" smtClean="0">
                <a:ea typeface="仿宋_GB2312" pitchFamily="1" charset="-122"/>
              </a:rPr>
              <a:t>,(</a:t>
            </a:r>
            <a:r>
              <a:rPr lang="en-US" altLang="zh-CN" sz="2800" dirty="0" err="1" smtClean="0">
                <a:ea typeface="仿宋_GB2312" pitchFamily="1" charset="-122"/>
              </a:rPr>
              <a:t>b,c,d</a:t>
            </a:r>
            <a:r>
              <a:rPr lang="en-US" altLang="zh-CN" sz="2800" dirty="0" smtClean="0">
                <a:ea typeface="仿宋_GB2312" pitchFamily="1" charset="-122"/>
              </a:rPr>
              <a:t>)</a:t>
            </a:r>
            <a:r>
              <a:rPr lang="zh-CN" altLang="zh-CN" sz="2800" dirty="0" smtClean="0">
                <a:ea typeface="仿宋_GB2312" pitchFamily="1" charset="-122"/>
              </a:rPr>
              <a:t>)</a:t>
            </a:r>
            <a:r>
              <a:rPr lang="zh-CN" altLang="zh-CN" sz="2800" b="0" dirty="0" smtClean="0">
                <a:ea typeface="仿宋_GB2312" pitchFamily="1" charset="-122"/>
              </a:rPr>
              <a:t> </a:t>
            </a:r>
            <a:r>
              <a:rPr lang="zh-CN" sz="2800" dirty="0">
                <a:ea typeface="仿宋_GB2312" pitchFamily="1" charset="-122"/>
              </a:rPr>
              <a:t>　　　　　　　</a:t>
            </a:r>
            <a:endParaRPr lang="zh-CN" sz="2800" dirty="0">
              <a:ea typeface="仿宋_GB2312" pitchFamily="1" charset="-122"/>
            </a:endParaRPr>
          </a:p>
        </p:txBody>
      </p:sp>
      <p:grpSp>
        <p:nvGrpSpPr>
          <p:cNvPr id="27" name="Group 17"/>
          <p:cNvGrpSpPr/>
          <p:nvPr/>
        </p:nvGrpSpPr>
        <p:grpSpPr bwMode="auto">
          <a:xfrm>
            <a:off x="3768850" y="4710085"/>
            <a:ext cx="7439027" cy="523875"/>
            <a:chOff x="1437" y="1784"/>
            <a:chExt cx="4686" cy="330"/>
          </a:xfrm>
        </p:grpSpPr>
        <p:sp>
          <p:nvSpPr>
            <p:cNvPr id="28" name="AutoShape 18"/>
            <p:cNvSpPr>
              <a:spLocks noChangeArrowheads="1"/>
            </p:cNvSpPr>
            <p:nvPr/>
          </p:nvSpPr>
          <p:spPr bwMode="auto">
            <a:xfrm>
              <a:off x="1437" y="1849"/>
              <a:ext cx="895" cy="197"/>
            </a:xfrm>
            <a:prstGeom prst="rightArrow">
              <a:avLst>
                <a:gd name="adj1" fmla="val 50000"/>
                <a:gd name="adj2" fmla="val 113579"/>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eaLnBrk="0" hangingPunct="0"/>
              <a:endParaRPr lang="zh-CN" altLang="zh-CN"/>
            </a:p>
          </p:txBody>
        </p:sp>
        <p:sp>
          <p:nvSpPr>
            <p:cNvPr id="29" name="Text Box 19"/>
            <p:cNvSpPr txBox="1">
              <a:spLocks noChangeArrowheads="1"/>
            </p:cNvSpPr>
            <p:nvPr/>
          </p:nvSpPr>
          <p:spPr bwMode="auto">
            <a:xfrm>
              <a:off x="2332" y="1784"/>
              <a:ext cx="3791" cy="330"/>
            </a:xfrm>
            <a:prstGeom prst="rect">
              <a:avLst/>
            </a:prstGeom>
            <a:solidFill>
              <a:srgbClr val="CC99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spcBef>
                  <a:spcPct val="50000"/>
                </a:spcBef>
              </a:pPr>
              <a:r>
                <a:rPr lang="zh-CN" altLang="zh-CN" sz="2800" dirty="0"/>
                <a:t>GetHead</a:t>
              </a:r>
              <a:r>
                <a:rPr lang="zh-CN" altLang="zh-CN" sz="2800" dirty="0">
                  <a:ea typeface="仿宋_GB2312" pitchFamily="1" charset="-122"/>
                </a:rPr>
                <a:t>(A)=(a) </a:t>
              </a:r>
              <a:r>
                <a:rPr lang="en-US" altLang="zh-CN" sz="2800" dirty="0" smtClean="0">
                  <a:ea typeface="仿宋_GB2312" pitchFamily="1" charset="-122"/>
                </a:rPr>
                <a:t>  </a:t>
              </a:r>
              <a:r>
                <a:rPr lang="zh-CN" altLang="zh-CN" sz="2800" dirty="0" smtClean="0"/>
                <a:t>GetTail</a:t>
              </a:r>
              <a:r>
                <a:rPr lang="zh-CN" altLang="zh-CN" sz="2800" dirty="0">
                  <a:ea typeface="仿宋_GB2312" pitchFamily="1" charset="-122"/>
                </a:rPr>
                <a:t>(A</a:t>
              </a:r>
              <a:r>
                <a:rPr lang="zh-CN" altLang="zh-CN" sz="2800" dirty="0" smtClean="0">
                  <a:ea typeface="仿宋_GB2312" pitchFamily="1" charset="-122"/>
                </a:rPr>
                <a:t>)=(</a:t>
              </a:r>
              <a:r>
                <a:rPr lang="en-US" altLang="zh-CN" sz="2800" dirty="0" smtClean="0">
                  <a:ea typeface="仿宋_GB2312" pitchFamily="1" charset="-122"/>
                </a:rPr>
                <a:t>(</a:t>
              </a:r>
              <a:r>
                <a:rPr lang="en-US" altLang="zh-CN" sz="2800" dirty="0" err="1">
                  <a:ea typeface="仿宋_GB2312" pitchFamily="1" charset="-122"/>
                </a:rPr>
                <a:t>b,c,d</a:t>
              </a:r>
              <a:r>
                <a:rPr lang="en-US" altLang="zh-CN" sz="2800" dirty="0">
                  <a:ea typeface="仿宋_GB2312" pitchFamily="1" charset="-122"/>
                </a:rPr>
                <a:t>)</a:t>
              </a:r>
              <a:r>
                <a:rPr lang="zh-CN" altLang="zh-CN" sz="2800" dirty="0" smtClean="0">
                  <a:ea typeface="仿宋_GB2312" pitchFamily="1" charset="-122"/>
                </a:rPr>
                <a:t>)</a:t>
              </a:r>
              <a:r>
                <a:rPr lang="zh-CN" altLang="zh-CN" sz="2800" b="0" dirty="0" smtClean="0">
                  <a:ea typeface="仿宋_GB2312" pitchFamily="1" charset="-122"/>
                </a:rPr>
                <a:t> </a:t>
              </a:r>
              <a:r>
                <a:rPr lang="zh-CN" sz="2800" dirty="0">
                  <a:ea typeface="仿宋_GB2312" pitchFamily="1" charset="-122"/>
                </a:rPr>
                <a:t>　　　　　　　</a:t>
              </a:r>
              <a:endParaRPr lang="zh-CN" sz="2800" dirty="0">
                <a:ea typeface="仿宋_GB2312" pitchFamily="1" charset="-122"/>
              </a:endParaRPr>
            </a:p>
          </p:txBody>
        </p:sp>
      </p:grpSp>
      <p:sp>
        <p:nvSpPr>
          <p:cNvPr id="17" name="Text Box 22"/>
          <p:cNvSpPr txBox="1">
            <a:spLocks noChangeArrowheads="1"/>
          </p:cNvSpPr>
          <p:nvPr/>
        </p:nvSpPr>
        <p:spPr bwMode="auto">
          <a:xfrm>
            <a:off x="262731" y="5661252"/>
            <a:ext cx="3336930" cy="519113"/>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eaLnBrk="1" hangingPunct="1">
              <a:spcBef>
                <a:spcPct val="50000"/>
              </a:spcBef>
            </a:pPr>
            <a:r>
              <a:rPr lang="zh-CN" altLang="zh-CN" sz="2800" dirty="0">
                <a:ea typeface="仿宋_GB2312" pitchFamily="1" charset="-122"/>
              </a:rPr>
              <a:t>A=(a,b,(c,d),(e,(f,g)))</a:t>
            </a:r>
            <a:r>
              <a:rPr lang="zh-CN" altLang="zh-CN" sz="2800" b="0" dirty="0">
                <a:ea typeface="仿宋_GB2312" pitchFamily="1" charset="-122"/>
              </a:rPr>
              <a:t> </a:t>
            </a:r>
            <a:r>
              <a:rPr lang="zh-CN" sz="2800" dirty="0">
                <a:ea typeface="仿宋_GB2312" pitchFamily="1" charset="-122"/>
              </a:rPr>
              <a:t>　　　　　　　</a:t>
            </a:r>
            <a:endParaRPr lang="zh-CN" sz="2800" dirty="0">
              <a:ea typeface="仿宋_GB2312" pitchFamily="1" charset="-122"/>
            </a:endParaRPr>
          </a:p>
        </p:txBody>
      </p:sp>
      <p:grpSp>
        <p:nvGrpSpPr>
          <p:cNvPr id="32" name="组合 31"/>
          <p:cNvGrpSpPr/>
          <p:nvPr/>
        </p:nvGrpSpPr>
        <p:grpSpPr>
          <a:xfrm>
            <a:off x="3599661" y="5646964"/>
            <a:ext cx="7716849" cy="519113"/>
            <a:chOff x="3599661" y="5646964"/>
            <a:chExt cx="7716849" cy="519113"/>
          </a:xfrm>
        </p:grpSpPr>
        <p:sp>
          <p:nvSpPr>
            <p:cNvPr id="16" name="Text Box 21"/>
            <p:cNvSpPr txBox="1">
              <a:spLocks noChangeArrowheads="1"/>
            </p:cNvSpPr>
            <p:nvPr/>
          </p:nvSpPr>
          <p:spPr bwMode="auto">
            <a:xfrm>
              <a:off x="4007649" y="5646964"/>
              <a:ext cx="7308861" cy="519113"/>
            </a:xfrm>
            <a:prstGeom prst="rect">
              <a:avLst/>
            </a:prstGeom>
            <a:solidFill>
              <a:srgbClr val="CC99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eaLnBrk="1" hangingPunct="1">
                <a:spcBef>
                  <a:spcPct val="50000"/>
                </a:spcBef>
              </a:pPr>
              <a:r>
                <a:rPr lang="zh-CN" altLang="zh-CN" sz="2800" dirty="0"/>
                <a:t>GetHead</a:t>
              </a:r>
              <a:r>
                <a:rPr lang="zh-CN" altLang="zh-CN" sz="2800" dirty="0">
                  <a:ea typeface="仿宋_GB2312" pitchFamily="1" charset="-122"/>
                </a:rPr>
                <a:t>(</a:t>
              </a:r>
              <a:r>
                <a:rPr lang="zh-CN" altLang="zh-CN" dirty="0"/>
                <a:t>GetTail</a:t>
              </a:r>
              <a:r>
                <a:rPr lang="zh-CN" altLang="zh-CN" sz="2800" dirty="0">
                  <a:ea typeface="仿宋_GB2312" pitchFamily="1" charset="-122"/>
                </a:rPr>
                <a:t>(</a:t>
              </a:r>
              <a:r>
                <a:rPr lang="zh-CN" altLang="zh-CN" dirty="0"/>
                <a:t>Get</a:t>
              </a:r>
              <a:r>
                <a:rPr lang="zh-CN" altLang="zh-CN" sz="2800" dirty="0">
                  <a:ea typeface="仿宋_GB2312" pitchFamily="1" charset="-122"/>
                </a:rPr>
                <a:t>Head(</a:t>
              </a:r>
              <a:r>
                <a:rPr lang="zh-CN" altLang="zh-CN" dirty="0"/>
                <a:t>GetTail</a:t>
              </a:r>
              <a:r>
                <a:rPr lang="zh-CN" altLang="zh-CN" sz="2800" dirty="0">
                  <a:ea typeface="仿宋_GB2312" pitchFamily="1" charset="-122"/>
                </a:rPr>
                <a:t>(</a:t>
              </a:r>
              <a:r>
                <a:rPr lang="zh-CN" altLang="zh-CN" dirty="0"/>
                <a:t>GetTail</a:t>
              </a:r>
              <a:r>
                <a:rPr lang="zh-CN" altLang="zh-CN" sz="2800" dirty="0">
                  <a:ea typeface="仿宋_GB2312" pitchFamily="1" charset="-122"/>
                </a:rPr>
                <a:t>(A)))))</a:t>
              </a:r>
              <a:r>
                <a:rPr lang="zh-CN" altLang="zh-CN" sz="2800" b="0" dirty="0">
                  <a:ea typeface="仿宋_GB2312" pitchFamily="1" charset="-122"/>
                </a:rPr>
                <a:t> </a:t>
              </a:r>
              <a:r>
                <a:rPr lang="zh-CN" sz="2800" dirty="0">
                  <a:ea typeface="仿宋_GB2312" pitchFamily="1" charset="-122"/>
                </a:rPr>
                <a:t>　　　　　　　</a:t>
              </a:r>
              <a:endParaRPr lang="zh-CN" sz="2800" dirty="0">
                <a:ea typeface="仿宋_GB2312" pitchFamily="1" charset="-122"/>
              </a:endParaRPr>
            </a:p>
          </p:txBody>
        </p:sp>
        <p:sp>
          <p:nvSpPr>
            <p:cNvPr id="30" name="右箭头 29"/>
            <p:cNvSpPr/>
            <p:nvPr/>
          </p:nvSpPr>
          <p:spPr>
            <a:xfrm>
              <a:off x="3599661" y="5805707"/>
              <a:ext cx="406871" cy="2595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down)">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left)">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arn(inVertical)">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1055370" y="1608455"/>
            <a:ext cx="9159240" cy="5034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lnSpc>
                <a:spcPct val="150000"/>
              </a:lnSpc>
              <a:defRPr/>
            </a:pPr>
            <a:r>
              <a:rPr lang="zh-CN" altLang="en-US" sz="2800" b="1" kern="0" dirty="0" smtClean="0">
                <a:solidFill>
                  <a:srgbClr val="BF11C3"/>
                </a:solidFill>
                <a:latin typeface="+mj-ea"/>
                <a:sym typeface="+mn-ea"/>
              </a:rPr>
              <a:t>广义</a:t>
            </a:r>
            <a:r>
              <a:rPr lang="zh-CN" altLang="en-US" sz="2800" b="1" kern="0" dirty="0">
                <a:solidFill>
                  <a:srgbClr val="BF11C3"/>
                </a:solidFill>
                <a:latin typeface="+mj-ea"/>
                <a:sym typeface="+mn-ea"/>
              </a:rPr>
              <a:t>表的示例</a:t>
            </a:r>
            <a:r>
              <a:rPr lang="zh-CN" altLang="en-US" sz="2800" b="1" kern="0" dirty="0" smtClean="0">
                <a:solidFill>
                  <a:srgbClr val="BF11C3"/>
                </a:solidFill>
                <a:latin typeface="+mj-ea"/>
                <a:sym typeface="+mn-ea"/>
              </a:rPr>
              <a:t>（</a:t>
            </a:r>
            <a:r>
              <a:rPr lang="en-US" altLang="zh-CN" sz="2800" b="1" kern="0" dirty="0" smtClean="0">
                <a:solidFill>
                  <a:srgbClr val="BF11C3"/>
                </a:solidFill>
                <a:latin typeface="+mj-ea"/>
                <a:sym typeface="+mn-ea"/>
              </a:rPr>
              <a:t>2</a:t>
            </a:r>
            <a:r>
              <a:rPr lang="zh-CN" altLang="en-US" sz="2800" b="1" kern="0" dirty="0" smtClean="0">
                <a:solidFill>
                  <a:srgbClr val="BF11C3"/>
                </a:solidFill>
                <a:latin typeface="+mj-ea"/>
                <a:sym typeface="+mn-ea"/>
              </a:rPr>
              <a:t>）      </a:t>
            </a:r>
            <a:endParaRPr lang="en-US" altLang="zh-CN" sz="2800" b="1" kern="0" dirty="0">
              <a:solidFill>
                <a:srgbClr val="BF11C3"/>
              </a:solidFill>
              <a:latin typeface="+mj-ea"/>
              <a:sym typeface="+mn-ea"/>
            </a:endParaRPr>
          </a:p>
          <a:p>
            <a:pPr marL="342900" indent="-342900" algn="l">
              <a:lnSpc>
                <a:spcPct val="150000"/>
              </a:lnSpc>
              <a:buFont typeface="Wingdings" panose="05000000000000000000" pitchFamily="2" charset="2"/>
              <a:buChar char="ü"/>
              <a:defRPr/>
            </a:pPr>
            <a:r>
              <a:rPr kumimoji="0" lang="en-US" altLang="zh-CN" sz="2800" b="1" kern="0" dirty="0">
                <a:solidFill>
                  <a:sysClr val="windowText" lastClr="000000"/>
                </a:solidFill>
                <a:latin typeface="宋体" panose="02010600030101010101" pitchFamily="2" charset="-122"/>
                <a:ea typeface="宋体" panose="02010600030101010101" pitchFamily="2" charset="-122"/>
                <a:sym typeface="+mn-ea"/>
              </a:rPr>
              <a:t>B = (a,(</a:t>
            </a:r>
            <a:r>
              <a:rPr kumimoji="0" lang="en-US" altLang="zh-CN" sz="2800" b="1" kern="0" dirty="0" err="1">
                <a:solidFill>
                  <a:sysClr val="windowText" lastClr="000000"/>
                </a:solidFill>
                <a:latin typeface="宋体" panose="02010600030101010101" pitchFamily="2" charset="-122"/>
                <a:ea typeface="宋体" panose="02010600030101010101" pitchFamily="2" charset="-122"/>
                <a:sym typeface="+mn-ea"/>
              </a:rPr>
              <a:t>b,c,d</a:t>
            </a:r>
            <a:r>
              <a:rPr kumimoji="0" lang="en-US" altLang="zh-CN" sz="2800" b="1" kern="0" dirty="0">
                <a:solidFill>
                  <a:sysClr val="windowText" lastClr="000000"/>
                </a:solidFill>
                <a:latin typeface="宋体" panose="02010600030101010101" pitchFamily="2" charset="-122"/>
                <a:ea typeface="宋体" panose="02010600030101010101" pitchFamily="2" charset="-122"/>
                <a:sym typeface="+mn-ea"/>
              </a:rPr>
              <a:t>))  </a:t>
            </a:r>
            <a:r>
              <a:rPr kumimoji="0" lang="en-US" altLang="zh-CN" sz="2800" b="1" kern="0" dirty="0" smtClean="0">
                <a:solidFill>
                  <a:sysClr val="windowText" lastClr="000000"/>
                </a:solidFill>
                <a:latin typeface="宋体" panose="02010600030101010101" pitchFamily="2" charset="-122"/>
                <a:ea typeface="宋体" panose="02010600030101010101" pitchFamily="2" charset="-122"/>
                <a:sym typeface="+mn-ea"/>
              </a:rPr>
              <a:t>    </a:t>
            </a:r>
            <a:r>
              <a:rPr kumimoji="0" lang="zh-CN" altLang="en-US" sz="2800" b="1" kern="0" dirty="0" smtClean="0">
                <a:solidFill>
                  <a:sysClr val="windowText" lastClr="000000"/>
                </a:solidFill>
                <a:latin typeface="宋体" panose="02010600030101010101" pitchFamily="2" charset="-122"/>
                <a:ea typeface="宋体" panose="02010600030101010101" pitchFamily="2" charset="-122"/>
                <a:sym typeface="+mn-ea"/>
              </a:rPr>
              <a:t>表头是 </a:t>
            </a:r>
            <a:r>
              <a:rPr kumimoji="0" lang="en-US" altLang="zh-CN" sz="2800" b="1" kern="0" dirty="0" smtClean="0">
                <a:solidFill>
                  <a:srgbClr val="7030A0"/>
                </a:solidFill>
                <a:latin typeface="宋体" panose="02010600030101010101" pitchFamily="2" charset="-122"/>
                <a:ea typeface="宋体" panose="02010600030101010101" pitchFamily="2" charset="-122"/>
                <a:sym typeface="+mn-ea"/>
              </a:rPr>
              <a:t>a </a:t>
            </a:r>
            <a:r>
              <a:rPr kumimoji="0" lang="zh-CN" altLang="en-US" sz="2800" b="1" kern="0" dirty="0" smtClean="0">
                <a:solidFill>
                  <a:sysClr val="windowText" lastClr="000000"/>
                </a:solidFill>
                <a:latin typeface="宋体" panose="02010600030101010101" pitchFamily="2" charset="-122"/>
                <a:ea typeface="宋体" panose="02010600030101010101" pitchFamily="2" charset="-122"/>
                <a:sym typeface="+mn-ea"/>
              </a:rPr>
              <a:t>，表尾是 </a:t>
            </a:r>
            <a:r>
              <a:rPr kumimoji="0" lang="en-US" altLang="zh-CN" sz="2800" b="1" kern="0" dirty="0" smtClean="0">
                <a:solidFill>
                  <a:srgbClr val="7030A0"/>
                </a:solidFill>
                <a:latin typeface="宋体" panose="02010600030101010101" pitchFamily="2" charset="-122"/>
                <a:ea typeface="宋体" panose="02010600030101010101" pitchFamily="2" charset="-122"/>
                <a:sym typeface="+mn-ea"/>
              </a:rPr>
              <a:t>((</a:t>
            </a:r>
            <a:r>
              <a:rPr kumimoji="0" lang="en-US" altLang="zh-CN" sz="2800" b="1" kern="0" dirty="0" err="1">
                <a:solidFill>
                  <a:srgbClr val="7030A0"/>
                </a:solidFill>
                <a:latin typeface="宋体" panose="02010600030101010101" pitchFamily="2" charset="-122"/>
                <a:ea typeface="宋体" panose="02010600030101010101" pitchFamily="2" charset="-122"/>
                <a:sym typeface="+mn-ea"/>
              </a:rPr>
              <a:t>b,c,d</a:t>
            </a:r>
            <a:r>
              <a:rPr kumimoji="0" lang="en-US" altLang="zh-CN" sz="2800" b="1" kern="0" dirty="0">
                <a:solidFill>
                  <a:srgbClr val="7030A0"/>
                </a:solidFill>
                <a:latin typeface="宋体" panose="02010600030101010101" pitchFamily="2" charset="-122"/>
                <a:ea typeface="宋体" panose="02010600030101010101" pitchFamily="2" charset="-122"/>
                <a:sym typeface="+mn-ea"/>
              </a:rPr>
              <a:t>))  </a:t>
            </a:r>
            <a:endParaRPr kumimoji="0" lang="en-US" altLang="zh-CN" sz="2800" b="1" kern="0" dirty="0">
              <a:solidFill>
                <a:srgbClr val="7030A0"/>
              </a:solidFill>
              <a:latin typeface="宋体" panose="02010600030101010101" pitchFamily="2" charset="-122"/>
              <a:ea typeface="宋体" panose="02010600030101010101" pitchFamily="2" charset="-122"/>
              <a:sym typeface="+mn-ea"/>
            </a:endParaRPr>
          </a:p>
          <a:p>
            <a:pPr marL="342900" indent="-342900" algn="l">
              <a:lnSpc>
                <a:spcPct val="150000"/>
              </a:lnSpc>
              <a:buFont typeface="Wingdings" panose="05000000000000000000" pitchFamily="2" charset="2"/>
              <a:buChar char="ü"/>
              <a:defRPr/>
            </a:pPr>
            <a:r>
              <a:rPr kumimoji="0" lang="en-US" altLang="zh-CN" sz="2800" b="1" kern="0" dirty="0" smtClean="0">
                <a:solidFill>
                  <a:sysClr val="windowText" lastClr="000000"/>
                </a:solidFill>
                <a:latin typeface="宋体" panose="02010600030101010101" pitchFamily="2" charset="-122"/>
                <a:ea typeface="宋体" panose="02010600030101010101" pitchFamily="2" charset="-122"/>
                <a:sym typeface="+mn-ea"/>
              </a:rPr>
              <a:t>C = (e)              </a:t>
            </a:r>
            <a:r>
              <a:rPr kumimoji="0" lang="zh-CN" altLang="en-US" sz="2800" b="1" kern="0" dirty="0" smtClean="0">
                <a:solidFill>
                  <a:sysClr val="windowText" lastClr="000000"/>
                </a:solidFill>
                <a:latin typeface="宋体" panose="02010600030101010101" pitchFamily="2" charset="-122"/>
                <a:ea typeface="宋体" panose="02010600030101010101" pitchFamily="2" charset="-122"/>
                <a:sym typeface="+mn-ea"/>
              </a:rPr>
              <a:t>表头是 </a:t>
            </a:r>
            <a:r>
              <a:rPr kumimoji="0" lang="en-US" altLang="zh-CN" sz="2800" b="1" kern="0" dirty="0" smtClean="0">
                <a:solidFill>
                  <a:srgbClr val="7030A0"/>
                </a:solidFill>
                <a:latin typeface="宋体" panose="02010600030101010101" pitchFamily="2" charset="-122"/>
                <a:ea typeface="宋体" panose="02010600030101010101" pitchFamily="2" charset="-122"/>
                <a:sym typeface="+mn-ea"/>
              </a:rPr>
              <a:t>e </a:t>
            </a:r>
            <a:r>
              <a:rPr kumimoji="0" lang="zh-CN" altLang="en-US" sz="2800" b="1" kern="0" dirty="0" smtClean="0">
                <a:solidFill>
                  <a:sysClr val="windowText" lastClr="000000"/>
                </a:solidFill>
                <a:latin typeface="宋体" panose="02010600030101010101" pitchFamily="2" charset="-122"/>
                <a:ea typeface="宋体" panose="02010600030101010101" pitchFamily="2" charset="-122"/>
                <a:sym typeface="+mn-ea"/>
              </a:rPr>
              <a:t>，表尾是 </a:t>
            </a:r>
            <a:r>
              <a:rPr kumimoji="0" lang="en-US" altLang="zh-CN" sz="2800" b="1" kern="0" dirty="0" smtClean="0">
                <a:solidFill>
                  <a:srgbClr val="7030A0"/>
                </a:solidFill>
                <a:latin typeface="宋体" panose="02010600030101010101" pitchFamily="2" charset="-122"/>
                <a:ea typeface="宋体" panose="02010600030101010101" pitchFamily="2" charset="-122"/>
                <a:sym typeface="+mn-ea"/>
              </a:rPr>
              <a:t>( )</a:t>
            </a:r>
            <a:endParaRPr kumimoji="0" lang="en-US" altLang="zh-CN" sz="2800" b="1" kern="0" dirty="0" smtClean="0">
              <a:solidFill>
                <a:srgbClr val="7030A0"/>
              </a:solidFill>
              <a:latin typeface="宋体" panose="02010600030101010101" pitchFamily="2" charset="-122"/>
              <a:ea typeface="宋体" panose="02010600030101010101" pitchFamily="2" charset="-122"/>
              <a:sym typeface="+mn-ea"/>
            </a:endParaRPr>
          </a:p>
          <a:p>
            <a:pPr marL="342900" indent="-342900" algn="l">
              <a:lnSpc>
                <a:spcPct val="150000"/>
              </a:lnSpc>
              <a:buFont typeface="Wingdings" panose="05000000000000000000" pitchFamily="2" charset="2"/>
              <a:buChar char="ü"/>
              <a:defRPr/>
            </a:pPr>
            <a:r>
              <a:rPr kumimoji="0" lang="en-US" altLang="zh-CN" sz="2800" b="1" kern="0" dirty="0" smtClean="0">
                <a:solidFill>
                  <a:sysClr val="windowText" lastClr="000000"/>
                </a:solidFill>
                <a:latin typeface="宋体" panose="02010600030101010101" pitchFamily="2" charset="-122"/>
                <a:ea typeface="宋体" panose="02010600030101010101" pitchFamily="2" charset="-122"/>
                <a:sym typeface="+mn-ea"/>
              </a:rPr>
              <a:t>D </a:t>
            </a:r>
            <a:r>
              <a:rPr kumimoji="0" lang="en-US" altLang="zh-CN" sz="2800" b="1" kern="0" dirty="0">
                <a:solidFill>
                  <a:sysClr val="windowText" lastClr="000000"/>
                </a:solidFill>
                <a:latin typeface="宋体" panose="02010600030101010101" pitchFamily="2" charset="-122"/>
                <a:ea typeface="宋体" panose="02010600030101010101" pitchFamily="2" charset="-122"/>
                <a:sym typeface="+mn-ea"/>
              </a:rPr>
              <a:t>= (</a:t>
            </a:r>
            <a:r>
              <a:rPr kumimoji="0" lang="en-US" altLang="zh-CN" sz="2800" b="1" kern="0" dirty="0" err="1" smtClean="0">
                <a:solidFill>
                  <a:sysClr val="windowText" lastClr="000000"/>
                </a:solidFill>
                <a:latin typeface="宋体" panose="02010600030101010101" pitchFamily="2" charset="-122"/>
                <a:ea typeface="宋体" panose="02010600030101010101" pitchFamily="2" charset="-122"/>
                <a:sym typeface="+mn-ea"/>
              </a:rPr>
              <a:t>A,B,C,f</a:t>
            </a:r>
            <a:r>
              <a:rPr kumimoji="0" lang="en-US" altLang="zh-CN" sz="2800" b="1" kern="0" dirty="0" smtClean="0">
                <a:solidFill>
                  <a:sysClr val="windowText" lastClr="000000"/>
                </a:solidFill>
                <a:latin typeface="宋体" panose="02010600030101010101" pitchFamily="2" charset="-122"/>
                <a:ea typeface="宋体" panose="02010600030101010101" pitchFamily="2" charset="-122"/>
                <a:sym typeface="+mn-ea"/>
              </a:rPr>
              <a:t>)        </a:t>
            </a:r>
            <a:r>
              <a:rPr kumimoji="0" lang="zh-CN" altLang="en-US" sz="2800" b="1" kern="0" dirty="0" smtClean="0">
                <a:solidFill>
                  <a:sysClr val="windowText" lastClr="000000"/>
                </a:solidFill>
                <a:latin typeface="宋体" panose="02010600030101010101" pitchFamily="2" charset="-122"/>
                <a:ea typeface="宋体" panose="02010600030101010101" pitchFamily="2" charset="-122"/>
                <a:sym typeface="+mn-ea"/>
              </a:rPr>
              <a:t>表头是 </a:t>
            </a:r>
            <a:r>
              <a:rPr kumimoji="0" lang="en-US" altLang="zh-CN" sz="2800" b="1" kern="0" dirty="0" smtClean="0">
                <a:solidFill>
                  <a:srgbClr val="7030A0"/>
                </a:solidFill>
                <a:latin typeface="宋体" panose="02010600030101010101" pitchFamily="2" charset="-122"/>
                <a:ea typeface="宋体" panose="02010600030101010101" pitchFamily="2" charset="-122"/>
                <a:sym typeface="+mn-ea"/>
              </a:rPr>
              <a:t>A </a:t>
            </a:r>
            <a:r>
              <a:rPr kumimoji="0" lang="zh-CN" altLang="en-US" sz="2800" b="1" kern="0" dirty="0" smtClean="0">
                <a:solidFill>
                  <a:sysClr val="windowText" lastClr="000000"/>
                </a:solidFill>
                <a:latin typeface="宋体" panose="02010600030101010101" pitchFamily="2" charset="-122"/>
                <a:ea typeface="宋体" panose="02010600030101010101" pitchFamily="2" charset="-122"/>
                <a:sym typeface="+mn-ea"/>
              </a:rPr>
              <a:t>，表尾是 </a:t>
            </a:r>
            <a:r>
              <a:rPr kumimoji="0" lang="en-US" altLang="zh-CN" sz="2800" b="1" kern="0" dirty="0" smtClean="0">
                <a:solidFill>
                  <a:srgbClr val="7030A0"/>
                </a:solidFill>
                <a:latin typeface="宋体" panose="02010600030101010101" pitchFamily="2" charset="-122"/>
                <a:ea typeface="宋体" panose="02010600030101010101" pitchFamily="2" charset="-122"/>
                <a:sym typeface="+mn-ea"/>
              </a:rPr>
              <a:t>(</a:t>
            </a:r>
            <a:r>
              <a:rPr kumimoji="0" lang="en-US" altLang="zh-CN" sz="2800" b="1" kern="0" dirty="0" err="1" smtClean="0">
                <a:solidFill>
                  <a:srgbClr val="7030A0"/>
                </a:solidFill>
                <a:latin typeface="宋体" panose="02010600030101010101" pitchFamily="2" charset="-122"/>
                <a:ea typeface="宋体" panose="02010600030101010101" pitchFamily="2" charset="-122"/>
                <a:sym typeface="+mn-ea"/>
              </a:rPr>
              <a:t>B,C,f</a:t>
            </a:r>
            <a:r>
              <a:rPr kumimoji="0" lang="en-US" altLang="zh-CN" sz="2800" b="1" kern="0" dirty="0" smtClean="0">
                <a:solidFill>
                  <a:srgbClr val="7030A0"/>
                </a:solidFill>
                <a:latin typeface="宋体" panose="02010600030101010101" pitchFamily="2" charset="-122"/>
                <a:ea typeface="宋体" panose="02010600030101010101" pitchFamily="2" charset="-122"/>
                <a:sym typeface="+mn-ea"/>
              </a:rPr>
              <a:t> )</a:t>
            </a:r>
            <a:endParaRPr kumimoji="0" lang="en-US" altLang="zh-CN" sz="2800" b="1" kern="0" dirty="0" smtClean="0">
              <a:solidFill>
                <a:srgbClr val="3333FF"/>
              </a:solidFill>
              <a:latin typeface="宋体" panose="02010600030101010101" pitchFamily="2" charset="-122"/>
              <a:ea typeface="宋体" panose="02010600030101010101" pitchFamily="2" charset="-122"/>
              <a:sym typeface="+mn-ea"/>
            </a:endParaRPr>
          </a:p>
          <a:p>
            <a:pPr algn="l">
              <a:lnSpc>
                <a:spcPct val="150000"/>
              </a:lnSpc>
              <a:buFontTx/>
              <a:buNone/>
              <a:defRPr/>
            </a:pPr>
            <a:r>
              <a:rPr kumimoji="0" lang="zh-CN" altLang="en-US" sz="2800" b="1" kern="0" dirty="0" smtClean="0">
                <a:solidFill>
                  <a:srgbClr val="3333FF"/>
                </a:solidFill>
                <a:latin typeface="宋体" panose="02010600030101010101" pitchFamily="2" charset="-122"/>
                <a:ea typeface="宋体" panose="02010600030101010101" pitchFamily="2" charset="-122"/>
                <a:sym typeface="+mn-ea"/>
              </a:rPr>
              <a:t>    运算</a:t>
            </a:r>
            <a:r>
              <a:rPr kumimoji="0" lang="zh-CN" altLang="en-US" sz="2800" b="1" kern="0" dirty="0">
                <a:solidFill>
                  <a:srgbClr val="3333FF"/>
                </a:solidFill>
                <a:latin typeface="宋体" panose="02010600030101010101" pitchFamily="2" charset="-122"/>
                <a:ea typeface="宋体" panose="02010600030101010101" pitchFamily="2" charset="-122"/>
                <a:sym typeface="+mn-ea"/>
              </a:rPr>
              <a:t>可以嵌套，如：</a:t>
            </a:r>
            <a:endParaRPr kumimoji="0" lang="zh-CN" altLang="en-US" sz="2800" b="1" kern="0" dirty="0">
              <a:solidFill>
                <a:srgbClr val="3333FF"/>
              </a:solidFill>
              <a:latin typeface="宋体" panose="02010600030101010101" pitchFamily="2" charset="-122"/>
              <a:ea typeface="宋体" panose="02010600030101010101" pitchFamily="2" charset="-122"/>
              <a:sym typeface="+mn-ea"/>
            </a:endParaRPr>
          </a:p>
          <a:p>
            <a:pPr algn="l">
              <a:lnSpc>
                <a:spcPct val="150000"/>
              </a:lnSpc>
              <a:buFontTx/>
              <a:buNone/>
              <a:defRPr/>
            </a:pPr>
            <a:r>
              <a:rPr kumimoji="0" lang="en-US" altLang="zh-CN" sz="2800" b="1" kern="0" dirty="0">
                <a:solidFill>
                  <a:sysClr val="windowText" lastClr="000000"/>
                </a:solidFill>
                <a:latin typeface="宋体" panose="02010600030101010101" pitchFamily="2" charset="-122"/>
                <a:ea typeface="宋体" panose="02010600030101010101" pitchFamily="2" charset="-122"/>
                <a:sym typeface="+mn-ea"/>
              </a:rPr>
              <a:t>GetHead(GetTail(D))=B,  GetTail(GetTail(D))=(</a:t>
            </a:r>
            <a:r>
              <a:rPr kumimoji="0" lang="en-US" altLang="zh-CN" sz="2800" b="1" kern="0" dirty="0" err="1" smtClean="0">
                <a:solidFill>
                  <a:sysClr val="windowText" lastClr="000000"/>
                </a:solidFill>
                <a:latin typeface="宋体" panose="02010600030101010101" pitchFamily="2" charset="-122"/>
                <a:ea typeface="宋体" panose="02010600030101010101" pitchFamily="2" charset="-122"/>
                <a:sym typeface="+mn-ea"/>
              </a:rPr>
              <a:t>C,f</a:t>
            </a:r>
            <a:r>
              <a:rPr kumimoji="0" lang="en-US" altLang="zh-CN" sz="2800" b="1" kern="0" dirty="0">
                <a:solidFill>
                  <a:sysClr val="windowText" lastClr="000000"/>
                </a:solidFill>
                <a:latin typeface="宋体" panose="02010600030101010101" pitchFamily="2" charset="-122"/>
                <a:ea typeface="宋体" panose="02010600030101010101" pitchFamily="2" charset="-122"/>
                <a:sym typeface="+mn-ea"/>
              </a:rPr>
              <a:t>) </a:t>
            </a:r>
            <a:r>
              <a:rPr kumimoji="0" lang="zh-CN" altLang="en-US" sz="2800" b="1" kern="0" dirty="0" smtClean="0">
                <a:solidFill>
                  <a:sysClr val="windowText" lastClr="000000"/>
                </a:solidFill>
                <a:latin typeface="宋体" panose="02010600030101010101" pitchFamily="2" charset="-122"/>
                <a:ea typeface="宋体" panose="02010600030101010101" pitchFamily="2" charset="-122"/>
                <a:sym typeface="+mn-ea"/>
              </a:rPr>
              <a:t>。</a:t>
            </a:r>
            <a:endParaRPr kumimoji="0" lang="en-US" altLang="zh-CN" sz="2800" b="1" kern="0" dirty="0" smtClean="0">
              <a:solidFill>
                <a:srgbClr val="CC00CC"/>
              </a:solidFill>
              <a:latin typeface="宋体" panose="02010600030101010101" pitchFamily="2" charset="-122"/>
              <a:ea typeface="宋体" panose="02010600030101010101" pitchFamily="2" charset="-122"/>
              <a:sym typeface="+mn-ea"/>
            </a:endParaRPr>
          </a:p>
          <a:p>
            <a:pPr algn="l">
              <a:lnSpc>
                <a:spcPct val="150000"/>
              </a:lnSpc>
              <a:buFontTx/>
              <a:buNone/>
              <a:defRPr/>
            </a:pPr>
            <a:r>
              <a:rPr kumimoji="0" lang="zh-CN" altLang="en-US" sz="2800" b="1" kern="0" dirty="0" smtClean="0">
                <a:solidFill>
                  <a:srgbClr val="CC00CC"/>
                </a:solidFill>
                <a:latin typeface="宋体" panose="02010600030101010101" pitchFamily="2" charset="-122"/>
                <a:ea typeface="宋体" panose="02010600030101010101" pitchFamily="2" charset="-122"/>
                <a:sym typeface="+mn-ea"/>
              </a:rPr>
              <a:t>可</a:t>
            </a:r>
            <a:r>
              <a:rPr kumimoji="0" lang="zh-CN" altLang="en-US" sz="2800" b="1" kern="0" dirty="0">
                <a:solidFill>
                  <a:srgbClr val="CC00CC"/>
                </a:solidFill>
                <a:latin typeface="宋体" panose="02010600030101010101" pitchFamily="2" charset="-122"/>
                <a:ea typeface="宋体" panose="02010600030101010101" pitchFamily="2" charset="-122"/>
                <a:sym typeface="+mn-ea"/>
              </a:rPr>
              <a:t>分解到广义表</a:t>
            </a:r>
            <a:r>
              <a:rPr kumimoji="0" lang="zh-CN" altLang="en-US" sz="2800" b="1" kern="0" dirty="0" smtClean="0">
                <a:solidFill>
                  <a:srgbClr val="CC00CC"/>
                </a:solidFill>
                <a:latin typeface="宋体" panose="02010600030101010101" pitchFamily="2" charset="-122"/>
                <a:ea typeface="宋体" panose="02010600030101010101" pitchFamily="2" charset="-122"/>
                <a:sym typeface="+mn-ea"/>
              </a:rPr>
              <a:t>的表头、表尾均为空表（）。</a:t>
            </a:r>
            <a:endParaRPr kumimoji="0" lang="zh-CN" altLang="en-US" sz="2800" b="1" kern="0" dirty="0" smtClean="0">
              <a:solidFill>
                <a:sysClr val="windowText" lastClr="000000"/>
              </a:solidFill>
              <a:sym typeface="+mn-ea"/>
            </a:endParaRPr>
          </a:p>
        </p:txBody>
      </p:sp>
      <p:sp>
        <p:nvSpPr>
          <p:cNvPr id="4" name="Rectangle 2"/>
          <p:cNvSpPr>
            <a:spLocks noChangeArrowheads="1"/>
          </p:cNvSpPr>
          <p:nvPr/>
        </p:nvSpPr>
        <p:spPr bwMode="auto">
          <a:xfrm>
            <a:off x="1343472" y="765810"/>
            <a:ext cx="3312368" cy="6469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a:lnSpc>
                <a:spcPct val="120000"/>
              </a:lnSpc>
              <a:buClr>
                <a:srgbClr val="FF3300"/>
              </a:buClr>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2</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altLang="en-US"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基本运算</a:t>
            </a:r>
            <a:endParaRPr kumimoji="0" lang="zh-CN" altLang="zh-CN"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
        <p:nvSpPr>
          <p:cNvPr id="5" name="标题 5"/>
          <p:cNvSpPr txBox="1"/>
          <p:nvPr/>
        </p:nvSpPr>
        <p:spPr>
          <a:xfrm>
            <a:off x="1343472" y="160338"/>
            <a:ext cx="3384376" cy="561975"/>
          </a:xfrm>
          <a:prstGeom prst="rect">
            <a:avLst/>
          </a:prstGeom>
        </p:spPr>
        <p:txBody>
          <a:bodyPr anchor="b">
            <a:normAutofit fontScale="9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广义表</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343472" y="909826"/>
            <a:ext cx="7848872" cy="6469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a:lnSpc>
                <a:spcPct val="120000"/>
              </a:lnSpc>
              <a:buClr>
                <a:srgbClr val="FF3300"/>
              </a:buClr>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3</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lang="zh-CN" altLang="zh-CN" b="1" dirty="0" smtClean="0">
                <a:solidFill>
                  <a:srgbClr val="FF0000"/>
                </a:solidFill>
                <a:latin typeface="华文楷体" panose="02010600040101010101" pitchFamily="2" charset="-122"/>
                <a:ea typeface="华文楷体" panose="02010600040101010101" pitchFamily="2" charset="-122"/>
              </a:rPr>
              <a:t>广义表</a:t>
            </a:r>
            <a:r>
              <a:rPr lang="zh-CN" altLang="en-US" b="1" dirty="0">
                <a:solidFill>
                  <a:srgbClr val="FF0000"/>
                </a:solidFill>
                <a:latin typeface="华文楷体" panose="02010600040101010101" pitchFamily="2" charset="-122"/>
                <a:ea typeface="华文楷体" panose="02010600040101010101" pitchFamily="2" charset="-122"/>
              </a:rPr>
              <a:t>的特点</a:t>
            </a:r>
            <a:endParaRPr kumimoji="0" lang="zh-CN" altLang="zh-CN"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endParaRPr>
          </a:p>
        </p:txBody>
      </p:sp>
      <p:sp>
        <p:nvSpPr>
          <p:cNvPr id="4" name="标题 5"/>
          <p:cNvSpPr txBox="1"/>
          <p:nvPr/>
        </p:nvSpPr>
        <p:spPr>
          <a:xfrm>
            <a:off x="1343472" y="160338"/>
            <a:ext cx="3384376" cy="561975"/>
          </a:xfrm>
          <a:prstGeom prst="rect">
            <a:avLst/>
          </a:prstGeom>
        </p:spPr>
        <p:txBody>
          <a:bodyPr anchor="b">
            <a:normAutofit fontScale="9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广义表</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6" name="Rectangle 3"/>
          <p:cNvSpPr>
            <a:spLocks noChangeArrowheads="1"/>
          </p:cNvSpPr>
          <p:nvPr/>
        </p:nvSpPr>
        <p:spPr bwMode="auto">
          <a:xfrm>
            <a:off x="2324100" y="1866900"/>
            <a:ext cx="2514600" cy="4370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marL="342900" indent="-342900" eaLnBrk="0" hangingPunct="0">
              <a:lnSpc>
                <a:spcPct val="150000"/>
              </a:lnSpc>
              <a:spcBef>
                <a:spcPct val="50000"/>
              </a:spcBef>
              <a:buClrTx/>
              <a:buFont typeface="Times New Roman" panose="02020603050405020304" pitchFamily="18" charset="0"/>
              <a:buChar char="•"/>
            </a:pPr>
            <a:r>
              <a:rPr lang="zh-CN" sz="2800">
                <a:latin typeface="华文楷体" panose="02010600040101010101" pitchFamily="2" charset="-122"/>
                <a:ea typeface="华文楷体" panose="02010600040101010101" pitchFamily="2" charset="-122"/>
              </a:rPr>
              <a:t>有次序性</a:t>
            </a:r>
            <a:endParaRPr lang="zh-CN" sz="2800">
              <a:latin typeface="华文楷体" panose="02010600040101010101" pitchFamily="2" charset="-122"/>
              <a:ea typeface="华文楷体" panose="02010600040101010101" pitchFamily="2" charset="-122"/>
            </a:endParaRPr>
          </a:p>
          <a:p>
            <a:pPr marL="342900" indent="-342900" eaLnBrk="0" hangingPunct="0">
              <a:lnSpc>
                <a:spcPct val="150000"/>
              </a:lnSpc>
              <a:spcBef>
                <a:spcPct val="50000"/>
              </a:spcBef>
              <a:buClrTx/>
              <a:buFont typeface="Times New Roman" panose="02020603050405020304" pitchFamily="18" charset="0"/>
              <a:buChar char="•"/>
            </a:pPr>
            <a:r>
              <a:rPr lang="zh-CN" sz="2800">
                <a:latin typeface="华文楷体" panose="02010600040101010101" pitchFamily="2" charset="-122"/>
                <a:ea typeface="华文楷体" panose="02010600040101010101" pitchFamily="2" charset="-122"/>
              </a:rPr>
              <a:t>有长度</a:t>
            </a:r>
            <a:endParaRPr lang="zh-CN" sz="2800">
              <a:latin typeface="华文楷体" panose="02010600040101010101" pitchFamily="2" charset="-122"/>
              <a:ea typeface="华文楷体" panose="02010600040101010101" pitchFamily="2" charset="-122"/>
            </a:endParaRPr>
          </a:p>
          <a:p>
            <a:pPr marL="342900" indent="-342900" eaLnBrk="0" hangingPunct="0">
              <a:lnSpc>
                <a:spcPct val="150000"/>
              </a:lnSpc>
              <a:spcBef>
                <a:spcPct val="50000"/>
              </a:spcBef>
              <a:buClrTx/>
              <a:buFont typeface="Times New Roman" panose="02020603050405020304" pitchFamily="18" charset="0"/>
              <a:buChar char="•"/>
            </a:pPr>
            <a:r>
              <a:rPr lang="zh-CN" sz="2800">
                <a:latin typeface="华文楷体" panose="02010600040101010101" pitchFamily="2" charset="-122"/>
                <a:ea typeface="华文楷体" panose="02010600040101010101" pitchFamily="2" charset="-122"/>
              </a:rPr>
              <a:t>有深度</a:t>
            </a:r>
            <a:endParaRPr lang="zh-CN" sz="2800">
              <a:latin typeface="华文楷体" panose="02010600040101010101" pitchFamily="2" charset="-122"/>
              <a:ea typeface="华文楷体" panose="02010600040101010101" pitchFamily="2" charset="-122"/>
            </a:endParaRPr>
          </a:p>
          <a:p>
            <a:pPr marL="342900" indent="-342900" eaLnBrk="0" hangingPunct="0">
              <a:lnSpc>
                <a:spcPct val="150000"/>
              </a:lnSpc>
              <a:spcBef>
                <a:spcPct val="50000"/>
              </a:spcBef>
              <a:buClrTx/>
              <a:buFont typeface="Times New Roman" panose="02020603050405020304" pitchFamily="18" charset="0"/>
              <a:buChar char="•"/>
            </a:pPr>
            <a:r>
              <a:rPr lang="zh-CN" sz="2800">
                <a:latin typeface="华文楷体" panose="02010600040101010101" pitchFamily="2" charset="-122"/>
                <a:ea typeface="华文楷体" panose="02010600040101010101" pitchFamily="2" charset="-122"/>
              </a:rPr>
              <a:t>可递归</a:t>
            </a:r>
            <a:endParaRPr lang="zh-CN" sz="2800">
              <a:latin typeface="华文楷体" panose="02010600040101010101" pitchFamily="2" charset="-122"/>
              <a:ea typeface="华文楷体" panose="02010600040101010101" pitchFamily="2" charset="-122"/>
            </a:endParaRPr>
          </a:p>
          <a:p>
            <a:pPr marL="342900" indent="-342900" eaLnBrk="0" hangingPunct="0">
              <a:lnSpc>
                <a:spcPct val="150000"/>
              </a:lnSpc>
              <a:spcBef>
                <a:spcPct val="50000"/>
              </a:spcBef>
              <a:buClrTx/>
              <a:buFont typeface="Times New Roman" panose="02020603050405020304" pitchFamily="18" charset="0"/>
              <a:buChar char="•"/>
            </a:pPr>
            <a:r>
              <a:rPr lang="zh-CN" sz="2800">
                <a:latin typeface="华文楷体" panose="02010600040101010101" pitchFamily="2" charset="-122"/>
                <a:ea typeface="华文楷体" panose="02010600040101010101" pitchFamily="2" charset="-122"/>
              </a:rPr>
              <a:t>可共享</a:t>
            </a:r>
            <a:endParaRPr lang="zh-CN" sz="2800">
              <a:latin typeface="华文楷体" panose="02010600040101010101" pitchFamily="2" charset="-122"/>
              <a:ea typeface="华文楷体" panose="02010600040101010101" pitchFamily="2" charset="-122"/>
            </a:endParaRPr>
          </a:p>
        </p:txBody>
      </p:sp>
      <p:sp>
        <p:nvSpPr>
          <p:cNvPr id="7" name="Rectangle 4"/>
          <p:cNvSpPr>
            <a:spLocks noChangeArrowheads="1"/>
          </p:cNvSpPr>
          <p:nvPr/>
        </p:nvSpPr>
        <p:spPr bwMode="auto">
          <a:xfrm>
            <a:off x="4610100" y="1866900"/>
            <a:ext cx="5257800" cy="4370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marL="342900" indent="-342900">
              <a:lnSpc>
                <a:spcPct val="150000"/>
              </a:lnSpc>
              <a:spcBef>
                <a:spcPct val="50000"/>
              </a:spcBef>
            </a:pPr>
            <a:r>
              <a:rPr lang="zh-CN" sz="2800" dirty="0">
                <a:solidFill>
                  <a:srgbClr val="0000FF"/>
                </a:solidFill>
                <a:latin typeface="华文楷体" panose="02010600040101010101" pitchFamily="2" charset="-122"/>
                <a:ea typeface="华文楷体" panose="02010600040101010101" pitchFamily="2" charset="-122"/>
              </a:rPr>
              <a:t>一个直接前驱和一个直接后继</a:t>
            </a:r>
            <a:endParaRPr lang="zh-CN" sz="2800" dirty="0">
              <a:solidFill>
                <a:srgbClr val="0000FF"/>
              </a:solidFill>
              <a:latin typeface="华文楷体" panose="02010600040101010101" pitchFamily="2" charset="-122"/>
              <a:ea typeface="华文楷体" panose="02010600040101010101" pitchFamily="2" charset="-122"/>
            </a:endParaRPr>
          </a:p>
          <a:p>
            <a:pPr marL="342900" indent="-342900">
              <a:lnSpc>
                <a:spcPct val="150000"/>
              </a:lnSpc>
              <a:spcBef>
                <a:spcPct val="50000"/>
              </a:spcBef>
            </a:pPr>
            <a:r>
              <a:rPr lang="zh-CN" sz="2800" dirty="0">
                <a:solidFill>
                  <a:srgbClr val="0000FF"/>
                </a:solidFill>
                <a:latin typeface="华文楷体" panose="02010600040101010101" pitchFamily="2" charset="-122"/>
                <a:ea typeface="华文楷体" panose="02010600040101010101" pitchFamily="2" charset="-122"/>
              </a:rPr>
              <a:t>＝表中元素个数</a:t>
            </a:r>
            <a:endParaRPr lang="zh-CN" sz="2800" dirty="0">
              <a:solidFill>
                <a:srgbClr val="0000FF"/>
              </a:solidFill>
              <a:latin typeface="华文楷体" panose="02010600040101010101" pitchFamily="2" charset="-122"/>
              <a:ea typeface="华文楷体" panose="02010600040101010101" pitchFamily="2" charset="-122"/>
            </a:endParaRPr>
          </a:p>
          <a:p>
            <a:pPr marL="342900" indent="-342900">
              <a:lnSpc>
                <a:spcPct val="150000"/>
              </a:lnSpc>
              <a:spcBef>
                <a:spcPct val="50000"/>
              </a:spcBef>
            </a:pPr>
            <a:r>
              <a:rPr lang="zh-CN" sz="2800" dirty="0">
                <a:solidFill>
                  <a:srgbClr val="0000FF"/>
                </a:solidFill>
                <a:latin typeface="华文楷体" panose="02010600040101010101" pitchFamily="2" charset="-122"/>
                <a:ea typeface="华文楷体" panose="02010600040101010101" pitchFamily="2" charset="-122"/>
              </a:rPr>
              <a:t>＝表中括号的重数</a:t>
            </a:r>
            <a:endParaRPr lang="zh-CN" sz="2800" dirty="0">
              <a:solidFill>
                <a:srgbClr val="0000FF"/>
              </a:solidFill>
              <a:latin typeface="华文楷体" panose="02010600040101010101" pitchFamily="2" charset="-122"/>
              <a:ea typeface="华文楷体" panose="02010600040101010101" pitchFamily="2" charset="-122"/>
            </a:endParaRPr>
          </a:p>
          <a:p>
            <a:pPr marL="342900" indent="-342900">
              <a:lnSpc>
                <a:spcPct val="150000"/>
              </a:lnSpc>
              <a:spcBef>
                <a:spcPct val="50000"/>
              </a:spcBef>
            </a:pPr>
            <a:r>
              <a:rPr lang="zh-CN" sz="2800" dirty="0">
                <a:solidFill>
                  <a:srgbClr val="0000FF"/>
                </a:solidFill>
                <a:latin typeface="华文楷体" panose="02010600040101010101" pitchFamily="2" charset="-122"/>
                <a:ea typeface="华文楷体" panose="02010600040101010101" pitchFamily="2" charset="-122"/>
              </a:rPr>
              <a:t>自己可以作为自己的子表</a:t>
            </a:r>
            <a:endParaRPr lang="zh-CN" sz="2800" dirty="0">
              <a:solidFill>
                <a:srgbClr val="0000FF"/>
              </a:solidFill>
              <a:latin typeface="华文楷体" panose="02010600040101010101" pitchFamily="2" charset="-122"/>
              <a:ea typeface="华文楷体" panose="02010600040101010101" pitchFamily="2" charset="-122"/>
            </a:endParaRPr>
          </a:p>
          <a:p>
            <a:pPr marL="342900" indent="-342900">
              <a:lnSpc>
                <a:spcPct val="150000"/>
              </a:lnSpc>
              <a:spcBef>
                <a:spcPct val="50000"/>
              </a:spcBef>
            </a:pPr>
            <a:r>
              <a:rPr lang="zh-CN" sz="2800" dirty="0">
                <a:solidFill>
                  <a:srgbClr val="0000FF"/>
                </a:solidFill>
                <a:latin typeface="华文楷体" panose="02010600040101010101" pitchFamily="2" charset="-122"/>
                <a:ea typeface="华文楷体" panose="02010600040101010101" pitchFamily="2" charset="-122"/>
              </a:rPr>
              <a:t>可以为其他广义表所共享</a:t>
            </a:r>
            <a:endParaRPr lang="zh-CN" sz="2800" dirty="0">
              <a:solidFill>
                <a:srgbClr val="0000FF"/>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30"/>
                                  </p:iterate>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30"/>
                                  </p:iterate>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30"/>
                                  </p:iterate>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30"/>
                                  </p:iterate>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30"/>
                                  </p:iterate>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343472" y="909826"/>
            <a:ext cx="7848872" cy="6469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a:lnSpc>
                <a:spcPct val="120000"/>
              </a:lnSpc>
              <a:buClr>
                <a:srgbClr val="FF3300"/>
              </a:buClr>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4</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lang="zh-CN" altLang="zh-CN" b="1" dirty="0" smtClean="0">
                <a:solidFill>
                  <a:srgbClr val="FF0000"/>
                </a:solidFill>
                <a:latin typeface="华文楷体" panose="02010600040101010101" pitchFamily="2" charset="-122"/>
                <a:ea typeface="华文楷体" panose="02010600040101010101" pitchFamily="2" charset="-122"/>
              </a:rPr>
              <a:t>广义</a:t>
            </a:r>
            <a:r>
              <a:rPr lang="zh-CN" altLang="zh-CN" b="1" dirty="0">
                <a:solidFill>
                  <a:srgbClr val="FF0000"/>
                </a:solidFill>
                <a:latin typeface="华文楷体" panose="02010600040101010101" pitchFamily="2" charset="-122"/>
                <a:ea typeface="华文楷体" panose="02010600040101010101" pitchFamily="2" charset="-122"/>
              </a:rPr>
              <a:t>表与线性表的区别</a:t>
            </a:r>
            <a:endParaRPr kumimoji="0" lang="zh-CN" altLang="zh-CN"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endParaRPr>
          </a:p>
        </p:txBody>
      </p:sp>
      <p:sp>
        <p:nvSpPr>
          <p:cNvPr id="4" name="标题 5"/>
          <p:cNvSpPr txBox="1"/>
          <p:nvPr/>
        </p:nvSpPr>
        <p:spPr>
          <a:xfrm>
            <a:off x="1343472" y="160338"/>
            <a:ext cx="3384376" cy="561975"/>
          </a:xfrm>
          <a:prstGeom prst="rect">
            <a:avLst/>
          </a:prstGeom>
        </p:spPr>
        <p:txBody>
          <a:bodyPr anchor="b">
            <a:normAutofit fontScale="9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广义表</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Text Box 4"/>
          <p:cNvSpPr txBox="1">
            <a:spLocks noChangeArrowheads="1"/>
          </p:cNvSpPr>
          <p:nvPr/>
        </p:nvSpPr>
        <p:spPr bwMode="auto">
          <a:xfrm>
            <a:off x="1859280" y="1967865"/>
            <a:ext cx="9093200" cy="36715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marL="457200" indent="-457200" eaLnBrk="1" hangingPunct="1">
              <a:lnSpc>
                <a:spcPct val="104000"/>
              </a:lnSpc>
              <a:spcBef>
                <a:spcPct val="0"/>
              </a:spcBef>
              <a:buClr>
                <a:schemeClr val="accent2"/>
              </a:buClr>
              <a:buFont typeface="Wingdings" panose="05000000000000000000" pitchFamily="2" charset="2"/>
              <a:buChar char="ü"/>
            </a:pPr>
            <a:r>
              <a:rPr lang="zh-CN" sz="2800" dirty="0"/>
              <a:t>线性表的成分都是结构上不可分的单</a:t>
            </a:r>
            <a:r>
              <a:rPr lang="zh-CN" sz="2800" dirty="0" smtClean="0"/>
              <a:t>元素</a:t>
            </a:r>
            <a:r>
              <a:rPr lang="zh-CN" altLang="en-US" sz="2800" dirty="0" smtClean="0"/>
              <a:t>；</a:t>
            </a:r>
            <a:endParaRPr lang="zh-CN" sz="2800" dirty="0"/>
          </a:p>
          <a:p>
            <a:pPr marL="457200" indent="-457200" eaLnBrk="1" hangingPunct="1">
              <a:lnSpc>
                <a:spcPct val="104000"/>
              </a:lnSpc>
              <a:spcBef>
                <a:spcPct val="0"/>
              </a:spcBef>
              <a:buClr>
                <a:schemeClr val="accent2"/>
              </a:buClr>
              <a:buFont typeface="Wingdings" panose="05000000000000000000" pitchFamily="2" charset="2"/>
              <a:buChar char="ü"/>
            </a:pPr>
            <a:endParaRPr lang="zh-CN" sz="2800" dirty="0"/>
          </a:p>
          <a:p>
            <a:pPr marL="457200" indent="-457200" eaLnBrk="1" hangingPunct="1">
              <a:lnSpc>
                <a:spcPct val="104000"/>
              </a:lnSpc>
              <a:spcBef>
                <a:spcPct val="0"/>
              </a:spcBef>
              <a:buClr>
                <a:schemeClr val="accent2"/>
              </a:buClr>
              <a:buFont typeface="Wingdings" panose="05000000000000000000" pitchFamily="2" charset="2"/>
              <a:buChar char="ü"/>
            </a:pPr>
            <a:r>
              <a:rPr lang="zh-CN" sz="2800" dirty="0"/>
              <a:t>广义表的成分可以是单元素，也可以是有结构的</a:t>
            </a:r>
            <a:r>
              <a:rPr lang="zh-CN" sz="2800" dirty="0" smtClean="0"/>
              <a:t>表</a:t>
            </a:r>
            <a:r>
              <a:rPr lang="zh-CN" altLang="en-US" sz="2800" dirty="0" smtClean="0"/>
              <a:t>；</a:t>
            </a:r>
            <a:endParaRPr lang="zh-CN" sz="2800" dirty="0"/>
          </a:p>
          <a:p>
            <a:pPr marL="457200" indent="-457200" eaLnBrk="1" hangingPunct="1">
              <a:lnSpc>
                <a:spcPct val="104000"/>
              </a:lnSpc>
              <a:spcBef>
                <a:spcPct val="0"/>
              </a:spcBef>
              <a:buClr>
                <a:schemeClr val="accent2"/>
              </a:buClr>
              <a:buFont typeface="Wingdings" panose="05000000000000000000" pitchFamily="2" charset="2"/>
              <a:buChar char="ü"/>
            </a:pPr>
            <a:endParaRPr lang="zh-CN" sz="2800" dirty="0"/>
          </a:p>
          <a:p>
            <a:pPr marL="457200" indent="-457200" eaLnBrk="1" hangingPunct="1">
              <a:lnSpc>
                <a:spcPct val="104000"/>
              </a:lnSpc>
              <a:spcBef>
                <a:spcPct val="0"/>
              </a:spcBef>
              <a:buClr>
                <a:schemeClr val="accent2"/>
              </a:buClr>
              <a:buFont typeface="Wingdings" panose="05000000000000000000" pitchFamily="2" charset="2"/>
              <a:buChar char="ü"/>
            </a:pPr>
            <a:r>
              <a:rPr lang="zh-CN" sz="2800" dirty="0"/>
              <a:t>线性表是一种特殊的广义</a:t>
            </a:r>
            <a:r>
              <a:rPr lang="zh-CN" sz="2800" dirty="0" smtClean="0"/>
              <a:t>表</a:t>
            </a:r>
            <a:r>
              <a:rPr lang="zh-CN" altLang="en-US" sz="2800" dirty="0" smtClean="0"/>
              <a:t>；</a:t>
            </a:r>
            <a:endParaRPr lang="zh-CN" sz="2800" dirty="0"/>
          </a:p>
          <a:p>
            <a:pPr marL="457200" indent="-457200" eaLnBrk="1" hangingPunct="1">
              <a:lnSpc>
                <a:spcPct val="104000"/>
              </a:lnSpc>
              <a:spcBef>
                <a:spcPct val="0"/>
              </a:spcBef>
              <a:buClr>
                <a:schemeClr val="accent2"/>
              </a:buClr>
              <a:buFont typeface="Wingdings" panose="05000000000000000000" pitchFamily="2" charset="2"/>
              <a:buChar char="ü"/>
            </a:pPr>
            <a:endParaRPr lang="zh-CN" sz="2800" dirty="0"/>
          </a:p>
          <a:p>
            <a:pPr marL="457200" indent="-457200" eaLnBrk="1" hangingPunct="1">
              <a:lnSpc>
                <a:spcPct val="104000"/>
              </a:lnSpc>
              <a:spcBef>
                <a:spcPct val="0"/>
              </a:spcBef>
              <a:buClr>
                <a:schemeClr val="accent2"/>
              </a:buClr>
              <a:buFont typeface="Wingdings" panose="05000000000000000000" pitchFamily="2" charset="2"/>
              <a:buChar char="ü"/>
            </a:pPr>
            <a:r>
              <a:rPr lang="zh-CN" sz="2800" dirty="0"/>
              <a:t>广义表不一定是线性表，也不一定是线性</a:t>
            </a:r>
            <a:r>
              <a:rPr lang="zh-CN" sz="2800" dirty="0" smtClean="0"/>
              <a:t>结构</a:t>
            </a:r>
            <a:r>
              <a:rPr lang="zh-CN" altLang="en-US" sz="2800" dirty="0" smtClean="0"/>
              <a:t>。</a:t>
            </a:r>
            <a:endParaRPr lang="zh-CN" sz="2800" dirty="0"/>
          </a:p>
          <a:p>
            <a:pPr marL="457200" indent="-457200" eaLnBrk="1" hangingPunct="1">
              <a:lnSpc>
                <a:spcPct val="104000"/>
              </a:lnSpc>
              <a:spcBef>
                <a:spcPct val="0"/>
              </a:spcBef>
              <a:buClr>
                <a:schemeClr val="accent2"/>
              </a:buClr>
              <a:buFont typeface="Wingdings" panose="05000000000000000000" pitchFamily="2" charset="2"/>
              <a:buChar char="ü"/>
            </a:pPr>
            <a:endParaRPr lang="zh-CN" altLang="zh-CN"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80430_20150227141748064200_1"/>
          <p:cNvPicPr>
            <a:picLocks noChangeAspect="1"/>
          </p:cNvPicPr>
          <p:nvPr/>
        </p:nvPicPr>
        <p:blipFill>
          <a:blip r:embed="rId1"/>
          <a:stretch>
            <a:fillRect/>
          </a:stretch>
        </p:blipFill>
        <p:spPr>
          <a:xfrm>
            <a:off x="678815" y="124460"/>
            <a:ext cx="9353550" cy="6235700"/>
          </a:xfrm>
          <a:prstGeom prst="rect">
            <a:avLst/>
          </a:prstGeom>
        </p:spPr>
      </p:pic>
      <p:sp>
        <p:nvSpPr>
          <p:cNvPr id="6" name="文本框 5"/>
          <p:cNvSpPr txBox="1"/>
          <p:nvPr/>
        </p:nvSpPr>
        <p:spPr>
          <a:xfrm>
            <a:off x="6791960" y="1026160"/>
            <a:ext cx="4709160" cy="645160"/>
          </a:xfrm>
          <a:prstGeom prst="rect">
            <a:avLst/>
          </a:prstGeom>
          <a:noFill/>
        </p:spPr>
        <p:txBody>
          <a:bodyPr wrap="square" rtlCol="0">
            <a:spAutoFit/>
          </a:bodyPr>
          <a:lstStyle/>
          <a:p>
            <a:r>
              <a:rPr lang="zh-CN" altLang="en-US" sz="3600">
                <a:solidFill>
                  <a:srgbClr val="0000FF"/>
                </a:solidFill>
                <a:latin typeface="微软雅黑" panose="020B0503020204020204" pitchFamily="34" charset="-122"/>
                <a:ea typeface="微软雅黑" panose="020B0503020204020204" pitchFamily="34" charset="-122"/>
              </a:rPr>
              <a:t>黄山落叶松叶落山黄</a:t>
            </a:r>
            <a:endParaRPr lang="zh-CN" altLang="en-US" sz="360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1" presetClass="entr" presetSubtype="0" fill="hold" nodeType="clickEffect">
                                  <p:stCondLst>
                                    <p:cond delay="0"/>
                                  </p:stCondLst>
                                  <p:iterate type="lt">
                                    <p:tmPct val="10000"/>
                                  </p:iterate>
                                  <p:childTnLst>
                                    <p:set>
                                      <p:cBhvr>
                                        <p:cTn id="6" dur="2000">
                                          <p:stCondLst>
                                            <p:cond delay="0"/>
                                          </p:stCondLst>
                                        </p:cTn>
                                        <p:tgtEl>
                                          <p:spTgt spid="6">
                                            <p:txEl>
                                              <p:pRg st="0" end="0"/>
                                            </p:txEl>
                                          </p:spTgt>
                                        </p:tgtEl>
                                        <p:attrNameLst>
                                          <p:attrName>style.visibility</p:attrName>
                                        </p:attrNameLst>
                                      </p:cBhvr>
                                      <p:to>
                                        <p:strVal val="visible"/>
                                      </p:to>
                                    </p:set>
                                  </p:childTnLst>
                                </p:cTn>
                              </p:par>
                            </p:childTnLst>
                          </p:cTn>
                        </p:par>
                        <p:par>
                          <p:cTn id="7" fill="hold">
                            <p:stCondLst>
                              <p:cond delay="3599"/>
                            </p:stCondLst>
                            <p:childTnLst>
                              <p:par>
                                <p:cTn id="8" presetID="1" presetClass="entr" presetSubtype="0" fill="hold" grpId="0" nodeType="afterEffect">
                                  <p:stCondLst>
                                    <p:cond delay="0"/>
                                  </p:stCondLst>
                                  <p:iterate type="lt">
                                    <p:tmPct val="0"/>
                                  </p:iterate>
                                  <p:childTnLst>
                                    <p:set>
                                      <p:cBhvr>
                                        <p:cTn id="9"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build="allAtOnce"/>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343660" y="909955"/>
            <a:ext cx="3523615" cy="6470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a:lnSpc>
                <a:spcPct val="120000"/>
              </a:lnSpc>
              <a:buClr>
                <a:srgbClr val="FF3300"/>
              </a:buClr>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5</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lang="zh-CN" altLang="en-US" b="1" noProof="0" dirty="0">
                <a:solidFill>
                  <a:srgbClr val="FF0000"/>
                </a:solidFill>
                <a:latin typeface="华文楷体" panose="02010600040101010101" pitchFamily="2" charset="-122"/>
                <a:ea typeface="华文楷体" panose="02010600040101010101" pitchFamily="2" charset="-122"/>
              </a:rPr>
              <a:t>存储结构</a:t>
            </a:r>
            <a:endParaRPr kumimoji="0" lang="zh-CN" altLang="zh-CN"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endParaRPr>
          </a:p>
        </p:txBody>
      </p:sp>
      <p:sp>
        <p:nvSpPr>
          <p:cNvPr id="4" name="标题 5"/>
          <p:cNvSpPr txBox="1"/>
          <p:nvPr/>
        </p:nvSpPr>
        <p:spPr>
          <a:xfrm>
            <a:off x="1343472" y="160338"/>
            <a:ext cx="3384376" cy="561975"/>
          </a:xfrm>
          <a:prstGeom prst="rect">
            <a:avLst/>
          </a:prstGeom>
        </p:spPr>
        <p:txBody>
          <a:bodyPr anchor="b">
            <a:normAutofit fontScale="9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广义表</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2"/>
          <p:cNvSpPr txBox="1">
            <a:spLocks noChangeArrowheads="1"/>
          </p:cNvSpPr>
          <p:nvPr/>
        </p:nvSpPr>
        <p:spPr bwMode="auto">
          <a:xfrm>
            <a:off x="395288" y="1273175"/>
            <a:ext cx="10885288" cy="495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lnSpc>
                <a:spcPct val="135000"/>
              </a:lnSpc>
              <a:spcBef>
                <a:spcPts val="0"/>
              </a:spcBef>
              <a:spcAft>
                <a:spcPts val="0"/>
              </a:spcAft>
              <a:defRPr/>
            </a:pPr>
            <a:r>
              <a:rPr lang="en-US" altLang="zh-CN" sz="2800" dirty="0" smtClean="0">
                <a:solidFill>
                  <a:srgbClr val="0000FF"/>
                </a:solidFill>
                <a:ea typeface="楷体_GB2312" pitchFamily="49" charset="-122"/>
                <a:sym typeface="+mn-ea"/>
              </a:rPr>
              <a:t>       </a:t>
            </a:r>
            <a:r>
              <a:rPr lang="zh-CN" altLang="en-US" sz="2400" b="0" noProof="1" smtClean="0">
                <a:solidFill>
                  <a:srgbClr val="000000"/>
                </a:solidFill>
                <a:latin typeface="Times New Roman" panose="02020603050405020304" pitchFamily="18" charset="0"/>
                <a:sym typeface="+mn-ea"/>
              </a:rPr>
              <a:t>由于</a:t>
            </a:r>
            <a:r>
              <a:rPr lang="zh-CN" altLang="en-US" sz="2400" b="0" noProof="1">
                <a:solidFill>
                  <a:srgbClr val="000000"/>
                </a:solidFill>
                <a:latin typeface="Times New Roman" panose="02020603050405020304" pitchFamily="18" charset="0"/>
                <a:sym typeface="+mn-ea"/>
              </a:rPr>
              <a:t>广义表中数据元素可以具有不同结构，故难以用顺序结构表示广义表。通常</a:t>
            </a:r>
            <a:r>
              <a:rPr lang="zh-CN" altLang="en-US" sz="2400" b="1" noProof="1">
                <a:solidFill>
                  <a:srgbClr val="FF0000"/>
                </a:solidFill>
                <a:latin typeface="Times New Roman" panose="02020603050405020304" pitchFamily="18" charset="0"/>
                <a:sym typeface="+mn-ea"/>
              </a:rPr>
              <a:t>采用链表存储方式</a:t>
            </a:r>
            <a:r>
              <a:rPr lang="zh-CN" altLang="en-US" sz="2400" b="0" noProof="1">
                <a:solidFill>
                  <a:srgbClr val="000000"/>
                </a:solidFill>
                <a:latin typeface="Times New Roman" panose="02020603050405020304" pitchFamily="18" charset="0"/>
                <a:sym typeface="+mn-ea"/>
              </a:rPr>
              <a:t>，在这种表示方式下，每个数据元素可用一个结点表示。</a:t>
            </a:r>
            <a:endParaRPr lang="zh-CN" altLang="en-US" sz="2400" b="0" noProof="1">
              <a:solidFill>
                <a:srgbClr val="000000"/>
              </a:solidFill>
              <a:latin typeface="Times New Roman" panose="02020603050405020304" pitchFamily="18" charset="0"/>
              <a:sym typeface="+mn-ea"/>
            </a:endParaRPr>
          </a:p>
          <a:p>
            <a:pPr algn="l">
              <a:lnSpc>
                <a:spcPct val="135000"/>
              </a:lnSpc>
              <a:spcBef>
                <a:spcPts val="0"/>
              </a:spcBef>
              <a:spcAft>
                <a:spcPts val="0"/>
              </a:spcAft>
              <a:defRPr/>
            </a:pPr>
            <a:r>
              <a:rPr lang="zh-CN" altLang="en-US" sz="2400" b="0" noProof="1">
                <a:solidFill>
                  <a:srgbClr val="000000"/>
                </a:solidFill>
                <a:latin typeface="Times New Roman" panose="02020603050405020304" pitchFamily="18" charset="0"/>
                <a:sym typeface="+mn-ea"/>
              </a:rPr>
              <a:t>        按结点形式的不同，广义表的链式存储结构又可以分为不同的两种存储方式。一种称为</a:t>
            </a:r>
            <a:r>
              <a:rPr lang="zh-CN" altLang="en-US" sz="2400" b="1" noProof="1">
                <a:solidFill>
                  <a:srgbClr val="3333FF"/>
                </a:solidFill>
                <a:latin typeface="Times New Roman" panose="02020603050405020304" pitchFamily="18" charset="0"/>
                <a:sym typeface="+mn-ea"/>
              </a:rPr>
              <a:t>头尾表示法</a:t>
            </a:r>
            <a:r>
              <a:rPr lang="zh-CN" altLang="en-US" sz="2400" b="0" noProof="1">
                <a:solidFill>
                  <a:srgbClr val="000000"/>
                </a:solidFill>
                <a:latin typeface="Times New Roman" panose="02020603050405020304" pitchFamily="18" charset="0"/>
                <a:sym typeface="+mn-ea"/>
              </a:rPr>
              <a:t>，另一种称为</a:t>
            </a:r>
            <a:r>
              <a:rPr lang="zh-CN" altLang="en-US" sz="2400" b="1" noProof="1">
                <a:solidFill>
                  <a:srgbClr val="3333FF"/>
                </a:solidFill>
                <a:latin typeface="Times New Roman" panose="02020603050405020304" pitchFamily="18" charset="0"/>
                <a:sym typeface="+mn-ea"/>
              </a:rPr>
              <a:t>孩子兄弟表示法</a:t>
            </a:r>
            <a:r>
              <a:rPr lang="zh-CN" altLang="en-US" sz="2400" b="0" noProof="1">
                <a:solidFill>
                  <a:srgbClr val="000000"/>
                </a:solidFill>
                <a:latin typeface="Times New Roman" panose="02020603050405020304" pitchFamily="18" charset="0"/>
                <a:sym typeface="+mn-ea"/>
              </a:rPr>
              <a:t>。</a:t>
            </a:r>
            <a:endParaRPr lang="zh-CN" altLang="en-US" sz="2400" b="0" noProof="1">
              <a:solidFill>
                <a:srgbClr val="000000"/>
              </a:solidFill>
              <a:latin typeface="Times New Roman" panose="02020603050405020304" pitchFamily="18" charset="0"/>
            </a:endParaRPr>
          </a:p>
          <a:p>
            <a:pPr algn="l">
              <a:lnSpc>
                <a:spcPct val="135000"/>
              </a:lnSpc>
              <a:spcBef>
                <a:spcPts val="0"/>
              </a:spcBef>
              <a:spcAft>
                <a:spcPts val="0"/>
              </a:spcAft>
              <a:defRPr/>
            </a:pPr>
            <a:endParaRPr lang="zh-CN" altLang="en-US" sz="2400" b="0" noProof="1">
              <a:solidFill>
                <a:srgbClr val="000000"/>
              </a:solidFill>
              <a:latin typeface="Times New Roman" panose="02020603050405020304" pitchFamily="18" charset="0"/>
              <a:sym typeface="+mn-ea"/>
            </a:endParaRPr>
          </a:p>
          <a:p>
            <a:pPr algn="l">
              <a:lnSpc>
                <a:spcPct val="135000"/>
              </a:lnSpc>
              <a:spcBef>
                <a:spcPts val="0"/>
              </a:spcBef>
              <a:spcAft>
                <a:spcPts val="0"/>
              </a:spcAft>
              <a:defRPr/>
            </a:pPr>
            <a:r>
              <a:rPr lang="zh-CN" altLang="en-US" sz="2400" b="0" noProof="1">
                <a:solidFill>
                  <a:srgbClr val="000000"/>
                </a:solidFill>
                <a:latin typeface="Times New Roman" panose="02020603050405020304" pitchFamily="18" charset="0"/>
                <a:sym typeface="+mn-ea"/>
              </a:rPr>
              <a:t>        </a:t>
            </a:r>
            <a:r>
              <a:rPr lang="zh-CN" altLang="en-US" sz="2400" b="1" noProof="1">
                <a:solidFill>
                  <a:srgbClr val="CC00CC"/>
                </a:solidFill>
                <a:latin typeface="Times New Roman" panose="02020603050405020304" pitchFamily="18" charset="0"/>
                <a:sym typeface="+mn-ea"/>
              </a:rPr>
              <a:t>如何设定链表结点？</a:t>
            </a:r>
            <a:endParaRPr lang="zh-CN" altLang="en-US" sz="2400" noProof="1">
              <a:solidFill>
                <a:srgbClr val="CC00CC"/>
              </a:solidFill>
              <a:latin typeface="Times New Roman" panose="02020603050405020304" pitchFamily="18" charset="0"/>
              <a:sym typeface="+mn-ea"/>
            </a:endParaRPr>
          </a:p>
          <a:p>
            <a:pPr algn="l">
              <a:lnSpc>
                <a:spcPct val="135000"/>
              </a:lnSpc>
              <a:spcBef>
                <a:spcPts val="0"/>
              </a:spcBef>
              <a:spcAft>
                <a:spcPts val="0"/>
              </a:spcAft>
              <a:defRPr/>
            </a:pPr>
            <a:r>
              <a:rPr lang="zh-CN" altLang="en-US" sz="2400" b="0" noProof="1">
                <a:solidFill>
                  <a:srgbClr val="000000"/>
                </a:solidFill>
                <a:latin typeface="Times New Roman" panose="02020603050405020304" pitchFamily="18" charset="0"/>
                <a:sym typeface="+mn-ea"/>
              </a:rPr>
              <a:t>        广义表中的数据元素可能为单元素(原子)或子表，由此需要两种结点：一种是</a:t>
            </a:r>
            <a:r>
              <a:rPr lang="zh-CN" altLang="en-US" sz="2400" b="1" noProof="1">
                <a:solidFill>
                  <a:srgbClr val="FF0000"/>
                </a:solidFill>
                <a:latin typeface="Times New Roman" panose="02020603050405020304" pitchFamily="18" charset="0"/>
                <a:sym typeface="+mn-ea"/>
              </a:rPr>
              <a:t>表结点</a:t>
            </a:r>
            <a:r>
              <a:rPr lang="zh-CN" altLang="en-US" sz="2400" b="0" noProof="1">
                <a:solidFill>
                  <a:srgbClr val="000000"/>
                </a:solidFill>
                <a:latin typeface="Times New Roman" panose="02020603050405020304" pitchFamily="18" charset="0"/>
                <a:sym typeface="+mn-ea"/>
              </a:rPr>
              <a:t>，用以</a:t>
            </a:r>
            <a:r>
              <a:rPr lang="zh-CN" altLang="en-US" sz="2400" b="1" noProof="1">
                <a:solidFill>
                  <a:srgbClr val="FF0000"/>
                </a:solidFill>
                <a:latin typeface="Times New Roman" panose="02020603050405020304" pitchFamily="18" charset="0"/>
                <a:sym typeface="+mn-ea"/>
              </a:rPr>
              <a:t>表示广义表</a:t>
            </a:r>
            <a:r>
              <a:rPr lang="zh-CN" altLang="en-US" sz="2400" b="0" noProof="1">
                <a:solidFill>
                  <a:srgbClr val="000000"/>
                </a:solidFill>
                <a:latin typeface="Times New Roman" panose="02020603050405020304" pitchFamily="18" charset="0"/>
                <a:sym typeface="+mn-ea"/>
              </a:rPr>
              <a:t>；一种是</a:t>
            </a:r>
            <a:r>
              <a:rPr lang="zh-CN" altLang="en-US" sz="2400" b="1" noProof="1">
                <a:solidFill>
                  <a:srgbClr val="3333FF"/>
                </a:solidFill>
                <a:latin typeface="Times New Roman" panose="02020603050405020304" pitchFamily="18" charset="0"/>
                <a:sym typeface="+mn-ea"/>
              </a:rPr>
              <a:t>单元素结点</a:t>
            </a:r>
            <a:r>
              <a:rPr lang="zh-CN" altLang="en-US" sz="2400" b="0" noProof="1">
                <a:solidFill>
                  <a:srgbClr val="000000"/>
                </a:solidFill>
                <a:latin typeface="Times New Roman" panose="02020603050405020304" pitchFamily="18" charset="0"/>
                <a:sym typeface="+mn-ea"/>
              </a:rPr>
              <a:t>，用以</a:t>
            </a:r>
            <a:r>
              <a:rPr lang="zh-CN" altLang="en-US" sz="2400" b="1" noProof="1">
                <a:solidFill>
                  <a:srgbClr val="3333FF"/>
                </a:solidFill>
                <a:latin typeface="Times New Roman" panose="02020603050405020304" pitchFamily="18" charset="0"/>
                <a:sym typeface="+mn-ea"/>
              </a:rPr>
              <a:t>表示单元素（原子）</a:t>
            </a:r>
            <a:r>
              <a:rPr lang="zh-CN" altLang="en-US" sz="2400" b="0" noProof="1">
                <a:solidFill>
                  <a:srgbClr val="000000"/>
                </a:solidFill>
                <a:latin typeface="Times New Roman" panose="02020603050405020304" pitchFamily="18" charset="0"/>
                <a:sym typeface="+mn-ea"/>
              </a:rPr>
              <a:t>。</a:t>
            </a:r>
            <a:endParaRPr kumimoji="0" lang="zh-CN" altLang="en-US" sz="2400" b="0" kern="0" dirty="0" smtClean="0">
              <a:solidFill>
                <a:srgbClr val="000000"/>
              </a:solidFill>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343660" y="909955"/>
            <a:ext cx="3276600" cy="6470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a:lnSpc>
                <a:spcPct val="120000"/>
              </a:lnSpc>
              <a:buClr>
                <a:srgbClr val="FF3300"/>
              </a:buClr>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5</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lang="zh-CN" altLang="en-US" b="1" noProof="0" dirty="0">
                <a:solidFill>
                  <a:srgbClr val="FF0000"/>
                </a:solidFill>
                <a:latin typeface="华文楷体" panose="02010600040101010101" pitchFamily="2" charset="-122"/>
                <a:ea typeface="华文楷体" panose="02010600040101010101" pitchFamily="2" charset="-122"/>
              </a:rPr>
              <a:t>存储结构</a:t>
            </a:r>
            <a:endParaRPr kumimoji="0" lang="zh-CN" altLang="zh-CN"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endParaRPr>
          </a:p>
        </p:txBody>
      </p:sp>
      <p:sp>
        <p:nvSpPr>
          <p:cNvPr id="4" name="标题 5"/>
          <p:cNvSpPr txBox="1"/>
          <p:nvPr/>
        </p:nvSpPr>
        <p:spPr>
          <a:xfrm>
            <a:off x="1343472" y="160338"/>
            <a:ext cx="3384376" cy="561975"/>
          </a:xfrm>
          <a:prstGeom prst="rect">
            <a:avLst/>
          </a:prstGeom>
        </p:spPr>
        <p:txBody>
          <a:bodyPr anchor="b">
            <a:normAutofit fontScale="97500" lnSpcReduction="1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广义表</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2"/>
          <p:cNvSpPr txBox="1">
            <a:spLocks noChangeArrowheads="1"/>
          </p:cNvSpPr>
          <p:nvPr/>
        </p:nvSpPr>
        <p:spPr bwMode="auto">
          <a:xfrm>
            <a:off x="1343660" y="1573530"/>
            <a:ext cx="9291320" cy="1912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lnSpc>
                <a:spcPct val="150000"/>
              </a:lnSpc>
              <a:spcBef>
                <a:spcPct val="50000"/>
              </a:spcBef>
              <a:defRPr/>
            </a:pPr>
            <a:r>
              <a:rPr lang="en-US" altLang="zh-CN" sz="2600" noProof="1" smtClean="0">
                <a:solidFill>
                  <a:srgbClr val="3333FF"/>
                </a:solidFill>
                <a:latin typeface="Times New Roman" panose="02020603050405020304" pitchFamily="18" charset="0"/>
                <a:sym typeface="+mn-ea"/>
              </a:rPr>
              <a:t> </a:t>
            </a:r>
            <a:r>
              <a:rPr lang="zh-CN" altLang="en-US" sz="2400" b="0" noProof="1" smtClean="0">
                <a:solidFill>
                  <a:srgbClr val="000000"/>
                </a:solidFill>
                <a:latin typeface="Times New Roman" panose="02020603050405020304" pitchFamily="18" charset="0"/>
                <a:sym typeface="+mn-ea"/>
              </a:rPr>
              <a:t>       若</a:t>
            </a:r>
            <a:r>
              <a:rPr lang="zh-CN" altLang="en-US" sz="2400" b="0" noProof="1">
                <a:solidFill>
                  <a:srgbClr val="000000"/>
                </a:solidFill>
                <a:latin typeface="Times New Roman" panose="02020603050405020304" pitchFamily="18" charset="0"/>
                <a:sym typeface="+mn-ea"/>
              </a:rPr>
              <a:t>广义表不空，则可分解成表头和表尾。因此，</a:t>
            </a:r>
            <a:r>
              <a:rPr lang="zh-CN" altLang="en-US" sz="2400" b="1" noProof="1">
                <a:solidFill>
                  <a:srgbClr val="FF0000"/>
                </a:solidFill>
                <a:latin typeface="Times New Roman" panose="02020603050405020304" pitchFamily="18" charset="0"/>
                <a:sym typeface="+mn-ea"/>
              </a:rPr>
              <a:t>一对确定的表头和表尾可惟一地确定一个广义表</a:t>
            </a:r>
            <a:r>
              <a:rPr lang="zh-CN" altLang="en-US" sz="2400" b="0" noProof="1">
                <a:solidFill>
                  <a:srgbClr val="000000"/>
                </a:solidFill>
                <a:latin typeface="Times New Roman" panose="02020603050405020304" pitchFamily="18" charset="0"/>
                <a:sym typeface="+mn-ea"/>
              </a:rPr>
              <a:t>。头尾表示法就是根据这一性质设计而成的一种存储方法。</a:t>
            </a:r>
            <a:endParaRPr kumimoji="0" lang="zh-CN" altLang="en-US" sz="2400" b="0" kern="0" dirty="0" smtClean="0">
              <a:solidFill>
                <a:srgbClr val="000000"/>
              </a:solidFill>
              <a:latin typeface="Times New Roman" panose="02020603050405020304" pitchFamily="18" charset="0"/>
              <a:sym typeface="+mn-ea"/>
            </a:endParaRPr>
          </a:p>
        </p:txBody>
      </p:sp>
      <p:sp>
        <p:nvSpPr>
          <p:cNvPr id="6" name="矩形 5"/>
          <p:cNvSpPr>
            <a:spLocks noChangeArrowheads="1"/>
          </p:cNvSpPr>
          <p:nvPr/>
        </p:nvSpPr>
        <p:spPr bwMode="auto">
          <a:xfrm>
            <a:off x="2420764" y="3923978"/>
            <a:ext cx="198804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dirty="0">
                <a:solidFill>
                  <a:srgbClr val="FF0000"/>
                </a:solidFill>
                <a:latin typeface="楷体_GB2312" pitchFamily="49" charset="-122"/>
                <a:ea typeface="楷体_GB2312" pitchFamily="49" charset="-122"/>
              </a:rPr>
              <a:t>表结点</a:t>
            </a:r>
            <a:r>
              <a:rPr lang="en-US" altLang="zh-CN" sz="2800" b="1" dirty="0">
                <a:solidFill>
                  <a:srgbClr val="FF0000"/>
                </a:solidFill>
                <a:latin typeface="楷体_GB2312" pitchFamily="49" charset="-122"/>
                <a:ea typeface="楷体_GB2312" pitchFamily="49" charset="-122"/>
              </a:rPr>
              <a:t>:</a:t>
            </a:r>
            <a:endParaRPr lang="en-US" altLang="zh-CN" sz="2800" b="1" dirty="0">
              <a:solidFill>
                <a:srgbClr val="FF0000"/>
              </a:solidFill>
              <a:latin typeface="楷体_GB2312" pitchFamily="49" charset="-122"/>
              <a:ea typeface="楷体_GB2312" pitchFamily="49" charset="-122"/>
            </a:endParaRPr>
          </a:p>
          <a:p>
            <a:endParaRPr lang="en-US" altLang="zh-CN" sz="2800" b="1" dirty="0">
              <a:solidFill>
                <a:srgbClr val="FF0000"/>
              </a:solidFill>
              <a:latin typeface="楷体_GB2312" pitchFamily="49" charset="-122"/>
              <a:ea typeface="楷体_GB2312" pitchFamily="49" charset="-122"/>
            </a:endParaRPr>
          </a:p>
          <a:p>
            <a:endParaRPr lang="zh-CN" altLang="en-US" sz="2800" b="1" dirty="0">
              <a:solidFill>
                <a:srgbClr val="FF0000"/>
              </a:solidFill>
              <a:latin typeface="楷体_GB2312" pitchFamily="49" charset="-122"/>
              <a:ea typeface="楷体_GB2312" pitchFamily="49" charset="-122"/>
            </a:endParaRPr>
          </a:p>
          <a:p>
            <a:endParaRPr lang="en-US" altLang="zh-CN" sz="2800" b="1" dirty="0">
              <a:solidFill>
                <a:srgbClr val="FF0000"/>
              </a:solidFill>
              <a:latin typeface="楷体_GB2312" pitchFamily="49" charset="-122"/>
              <a:ea typeface="楷体_GB2312" pitchFamily="49" charset="-122"/>
            </a:endParaRPr>
          </a:p>
          <a:p>
            <a:r>
              <a:rPr lang="zh-CN" altLang="en-US" sz="2800" b="1" dirty="0">
                <a:solidFill>
                  <a:srgbClr val="FF0000"/>
                </a:solidFill>
                <a:latin typeface="Times New Roman" panose="02020603050405020304" pitchFamily="18" charset="0"/>
                <a:ea typeface="楷体_GB2312" pitchFamily="49" charset="-122"/>
              </a:rPr>
              <a:t>原子结点：</a:t>
            </a:r>
            <a:endParaRPr lang="zh-CN" altLang="en-US" sz="2800" b="1" dirty="0">
              <a:solidFill>
                <a:srgbClr val="FF0000"/>
              </a:solidFill>
              <a:latin typeface="Times New Roman" panose="02020603050405020304" pitchFamily="18" charset="0"/>
              <a:ea typeface="楷体_GB2312" pitchFamily="49" charset="-122"/>
            </a:endParaRPr>
          </a:p>
        </p:txBody>
      </p:sp>
      <p:grpSp>
        <p:nvGrpSpPr>
          <p:cNvPr id="7" name="组合 6"/>
          <p:cNvGrpSpPr/>
          <p:nvPr/>
        </p:nvGrpSpPr>
        <p:grpSpPr bwMode="auto">
          <a:xfrm>
            <a:off x="4587701" y="3789040"/>
            <a:ext cx="3860800" cy="1192213"/>
            <a:chOff x="2208" y="2016"/>
            <a:chExt cx="3193" cy="794"/>
          </a:xfrm>
        </p:grpSpPr>
        <p:sp>
          <p:nvSpPr>
            <p:cNvPr id="8" name="矩形 319506"/>
            <p:cNvSpPr>
              <a:spLocks noChangeArrowheads="1"/>
            </p:cNvSpPr>
            <p:nvPr/>
          </p:nvSpPr>
          <p:spPr bwMode="auto">
            <a:xfrm>
              <a:off x="4192" y="2016"/>
              <a:ext cx="94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600" b="1">
                  <a:solidFill>
                    <a:srgbClr val="C00000"/>
                  </a:solidFill>
                  <a:latin typeface="Times New Roman" panose="02020603050405020304" pitchFamily="18" charset="0"/>
                </a:rPr>
                <a:t>tp</a:t>
              </a:r>
              <a:endParaRPr lang="en-US" altLang="zh-CN" sz="2600" b="1">
                <a:solidFill>
                  <a:srgbClr val="C00000"/>
                </a:solidFill>
                <a:latin typeface="Times New Roman" panose="02020603050405020304" pitchFamily="18" charset="0"/>
              </a:endParaRPr>
            </a:p>
          </p:txBody>
        </p:sp>
        <p:sp>
          <p:nvSpPr>
            <p:cNvPr id="9" name="矩形 319507"/>
            <p:cNvSpPr>
              <a:spLocks noChangeArrowheads="1"/>
            </p:cNvSpPr>
            <p:nvPr/>
          </p:nvSpPr>
          <p:spPr bwMode="auto">
            <a:xfrm>
              <a:off x="3391" y="2016"/>
              <a:ext cx="80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600" b="1" dirty="0" err="1">
                  <a:solidFill>
                    <a:srgbClr val="C00000"/>
                  </a:solidFill>
                  <a:latin typeface="Times New Roman" panose="02020603050405020304" pitchFamily="18" charset="0"/>
                </a:rPr>
                <a:t>hp</a:t>
              </a:r>
              <a:endParaRPr lang="en-US" altLang="zh-CN" sz="2600" b="1" dirty="0">
                <a:solidFill>
                  <a:srgbClr val="C00000"/>
                </a:solidFill>
                <a:latin typeface="Times New Roman" panose="02020603050405020304" pitchFamily="18" charset="0"/>
              </a:endParaRPr>
            </a:p>
          </p:txBody>
        </p:sp>
        <p:sp>
          <p:nvSpPr>
            <p:cNvPr id="10" name="矩形 319508"/>
            <p:cNvSpPr>
              <a:spLocks noChangeArrowheads="1"/>
            </p:cNvSpPr>
            <p:nvPr/>
          </p:nvSpPr>
          <p:spPr bwMode="auto">
            <a:xfrm>
              <a:off x="2304" y="2016"/>
              <a:ext cx="1051"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600" b="1" dirty="0">
                  <a:solidFill>
                    <a:srgbClr val="660033"/>
                  </a:solidFill>
                  <a:latin typeface="Times New Roman" panose="02020603050405020304" pitchFamily="18" charset="0"/>
                  <a:ea typeface="楷体_GB2312" pitchFamily="49" charset="-122"/>
                </a:rPr>
                <a:t>tag=1</a:t>
              </a:r>
              <a:endParaRPr lang="en-US" altLang="zh-CN" sz="2600" b="1" dirty="0">
                <a:solidFill>
                  <a:srgbClr val="660033"/>
                </a:solidFill>
                <a:latin typeface="Times New Roman" panose="02020603050405020304" pitchFamily="18" charset="0"/>
                <a:ea typeface="楷体_GB2312" pitchFamily="49" charset="-122"/>
              </a:endParaRPr>
            </a:p>
          </p:txBody>
        </p:sp>
        <p:sp>
          <p:nvSpPr>
            <p:cNvPr id="11" name="直接连接符 319509"/>
            <p:cNvSpPr>
              <a:spLocks noChangeShapeType="1"/>
            </p:cNvSpPr>
            <p:nvPr/>
          </p:nvSpPr>
          <p:spPr bwMode="auto">
            <a:xfrm>
              <a:off x="2304" y="2016"/>
              <a:ext cx="2832"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2" name="直接连接符 319510"/>
            <p:cNvSpPr>
              <a:spLocks noChangeShapeType="1"/>
            </p:cNvSpPr>
            <p:nvPr/>
          </p:nvSpPr>
          <p:spPr bwMode="auto">
            <a:xfrm>
              <a:off x="2304" y="2352"/>
              <a:ext cx="2832"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3" name="直接连接符 319511"/>
            <p:cNvSpPr>
              <a:spLocks noChangeShapeType="1"/>
            </p:cNvSpPr>
            <p:nvPr/>
          </p:nvSpPr>
          <p:spPr bwMode="auto">
            <a:xfrm>
              <a:off x="2304" y="2016"/>
              <a:ext cx="0" cy="33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4" name="直接连接符 319512"/>
            <p:cNvSpPr>
              <a:spLocks noChangeShapeType="1"/>
            </p:cNvSpPr>
            <p:nvPr/>
          </p:nvSpPr>
          <p:spPr bwMode="auto">
            <a:xfrm>
              <a:off x="3307" y="2016"/>
              <a:ext cx="0" cy="33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5" name="直接连接符 319513"/>
            <p:cNvSpPr>
              <a:spLocks noChangeShapeType="1"/>
            </p:cNvSpPr>
            <p:nvPr/>
          </p:nvSpPr>
          <p:spPr bwMode="auto">
            <a:xfrm>
              <a:off x="4192" y="2016"/>
              <a:ext cx="1" cy="33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6" name="直接连接符 319514"/>
            <p:cNvSpPr>
              <a:spLocks noChangeShapeType="1"/>
            </p:cNvSpPr>
            <p:nvPr/>
          </p:nvSpPr>
          <p:spPr bwMode="auto">
            <a:xfrm>
              <a:off x="5136" y="2016"/>
              <a:ext cx="0" cy="33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7" name="文本框 319515"/>
            <p:cNvSpPr txBox="1">
              <a:spLocks noChangeArrowheads="1"/>
            </p:cNvSpPr>
            <p:nvPr/>
          </p:nvSpPr>
          <p:spPr bwMode="auto">
            <a:xfrm>
              <a:off x="2208" y="2544"/>
              <a:ext cx="3193"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3200" b="1">
                  <a:solidFill>
                    <a:schemeClr val="tx1"/>
                  </a:solidFill>
                  <a:latin typeface="宋体" panose="02010600030101010101" pitchFamily="2" charset="-122"/>
                  <a:ea typeface="宋体" panose="02010600030101010101" pitchFamily="2" charset="-122"/>
                </a:defRPr>
              </a:lvl1pPr>
              <a:lvl2pPr>
                <a:defRPr sz="3200" b="1">
                  <a:solidFill>
                    <a:schemeClr val="tx1"/>
                  </a:solidFill>
                  <a:latin typeface="宋体" panose="02010600030101010101" pitchFamily="2" charset="-122"/>
                  <a:ea typeface="宋体" panose="02010600030101010101" pitchFamily="2" charset="-122"/>
                </a:defRPr>
              </a:lvl2pPr>
              <a:lvl3pPr>
                <a:defRPr sz="3200" b="1">
                  <a:solidFill>
                    <a:schemeClr val="tx1"/>
                  </a:solidFill>
                  <a:latin typeface="宋体" panose="02010600030101010101" pitchFamily="2" charset="-122"/>
                  <a:ea typeface="宋体" panose="02010600030101010101" pitchFamily="2" charset="-122"/>
                </a:defRPr>
              </a:lvl3pPr>
              <a:lvl4pPr>
                <a:defRPr sz="3200" b="1">
                  <a:solidFill>
                    <a:schemeClr val="tx1"/>
                  </a:solidFill>
                  <a:latin typeface="宋体" panose="02010600030101010101" pitchFamily="2" charset="-122"/>
                  <a:ea typeface="宋体" panose="02010600030101010101" pitchFamily="2" charset="-122"/>
                </a:defRPr>
              </a:lvl4pPr>
              <a:lvl5pPr>
                <a:defRPr sz="3200" b="1">
                  <a:solidFill>
                    <a:schemeClr val="tx1"/>
                  </a:solidFill>
                  <a:latin typeface="宋体" panose="02010600030101010101" pitchFamily="2" charset="-122"/>
                  <a:ea typeface="宋体" panose="02010600030101010101" pitchFamily="2" charset="-122"/>
                </a:defRPr>
              </a:lvl5pPr>
              <a:lvl6pPr fontAlgn="base">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fontAlgn="base">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fontAlgn="base">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fontAlgn="base">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pPr>
                <a:spcBef>
                  <a:spcPct val="50000"/>
                </a:spcBef>
              </a:pPr>
              <a:r>
                <a:rPr lang="en-US" altLang="zh-CN" sz="2000" dirty="0">
                  <a:solidFill>
                    <a:schemeClr val="hlink"/>
                  </a:solidFill>
                  <a:latin typeface="Times New Roman" panose="02020603050405020304" pitchFamily="18" charset="0"/>
                  <a:ea typeface="黑体" panose="02010609060101010101" pitchFamily="49" charset="-122"/>
                </a:rPr>
                <a:t> </a:t>
              </a:r>
              <a:r>
                <a:rPr lang="zh-CN" altLang="en-US" sz="2000" dirty="0">
                  <a:solidFill>
                    <a:srgbClr val="3333FF"/>
                  </a:solidFill>
                  <a:latin typeface="Times New Roman" panose="02020603050405020304" pitchFamily="18" charset="0"/>
                  <a:ea typeface="黑体" panose="02010609060101010101" pitchFamily="49" charset="-122"/>
                </a:rPr>
                <a:t>标志域 </a:t>
              </a:r>
              <a:r>
                <a:rPr lang="zh-CN" altLang="en-US" sz="2000" dirty="0">
                  <a:solidFill>
                    <a:schemeClr val="hlink"/>
                  </a:solidFill>
                  <a:latin typeface="Times New Roman" panose="02020603050405020304" pitchFamily="18" charset="0"/>
                  <a:ea typeface="黑体" panose="02010609060101010101" pitchFamily="49" charset="-122"/>
                </a:rPr>
                <a:t> 　</a:t>
              </a:r>
              <a:r>
                <a:rPr lang="zh-CN" altLang="en-US" sz="2000" dirty="0">
                  <a:solidFill>
                    <a:srgbClr val="3333FF"/>
                  </a:solidFill>
                  <a:latin typeface="Times New Roman" panose="02020603050405020304" pitchFamily="18" charset="0"/>
                  <a:ea typeface="黑体" panose="02010609060101010101" pitchFamily="49" charset="-122"/>
                </a:rPr>
                <a:t>表头指针　表尾指针</a:t>
              </a:r>
              <a:endParaRPr lang="zh-CN" altLang="en-US" sz="2000" dirty="0">
                <a:solidFill>
                  <a:srgbClr val="3333FF"/>
                </a:solidFill>
                <a:latin typeface="Times New Roman" panose="02020603050405020304" pitchFamily="18" charset="0"/>
                <a:ea typeface="黑体" panose="02010609060101010101" pitchFamily="49" charset="-122"/>
              </a:endParaRPr>
            </a:p>
          </p:txBody>
        </p:sp>
        <p:sp>
          <p:nvSpPr>
            <p:cNvPr id="18" name="直接连接符 319516"/>
            <p:cNvSpPr>
              <a:spLocks noChangeShapeType="1"/>
            </p:cNvSpPr>
            <p:nvPr/>
          </p:nvSpPr>
          <p:spPr bwMode="auto">
            <a:xfrm>
              <a:off x="2688" y="2400"/>
              <a:ext cx="0" cy="144"/>
            </a:xfrm>
            <a:prstGeom prst="line">
              <a:avLst/>
            </a:prstGeom>
            <a:noFill/>
            <a:ln w="38100">
              <a:solidFill>
                <a:srgbClr val="000000"/>
              </a:solidFill>
              <a:round/>
              <a:head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19" name="直接连接符 319517"/>
            <p:cNvSpPr>
              <a:spLocks noChangeShapeType="1"/>
            </p:cNvSpPr>
            <p:nvPr/>
          </p:nvSpPr>
          <p:spPr bwMode="auto">
            <a:xfrm>
              <a:off x="3648" y="2400"/>
              <a:ext cx="0" cy="144"/>
            </a:xfrm>
            <a:prstGeom prst="line">
              <a:avLst/>
            </a:prstGeom>
            <a:noFill/>
            <a:ln w="38100">
              <a:solidFill>
                <a:srgbClr val="000000"/>
              </a:solidFill>
              <a:round/>
              <a:head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20" name="直接连接符 319518"/>
            <p:cNvSpPr>
              <a:spLocks noChangeShapeType="1"/>
            </p:cNvSpPr>
            <p:nvPr/>
          </p:nvSpPr>
          <p:spPr bwMode="auto">
            <a:xfrm>
              <a:off x="4512" y="2400"/>
              <a:ext cx="0" cy="144"/>
            </a:xfrm>
            <a:prstGeom prst="line">
              <a:avLst/>
            </a:prstGeom>
            <a:noFill/>
            <a:ln w="38100">
              <a:solidFill>
                <a:srgbClr val="000000"/>
              </a:solidFill>
              <a:round/>
              <a:headEnd type="triangle" w="med" len="med"/>
            </a:ln>
            <a:extLst>
              <a:ext uri="{909E8E84-426E-40DD-AFC4-6F175D3DCCD1}">
                <a14:hiddenFill xmlns:a14="http://schemas.microsoft.com/office/drawing/2010/main">
                  <a:noFill/>
                </a14:hiddenFill>
              </a:ext>
            </a:extLst>
          </p:spPr>
          <p:txBody>
            <a:bodyPr/>
            <a:lstStyle/>
            <a:p>
              <a:endParaRPr lang="zh-CN" altLang="en-US" b="1"/>
            </a:p>
          </p:txBody>
        </p:sp>
      </p:grpSp>
      <p:grpSp>
        <p:nvGrpSpPr>
          <p:cNvPr id="21" name="组合 20"/>
          <p:cNvGrpSpPr/>
          <p:nvPr/>
        </p:nvGrpSpPr>
        <p:grpSpPr bwMode="auto">
          <a:xfrm>
            <a:off x="4573414" y="5367015"/>
            <a:ext cx="2667000" cy="1236663"/>
            <a:chOff x="96" y="2016"/>
            <a:chExt cx="1680" cy="779"/>
          </a:xfrm>
        </p:grpSpPr>
        <p:sp>
          <p:nvSpPr>
            <p:cNvPr id="22" name="矩形 319493"/>
            <p:cNvSpPr>
              <a:spLocks noChangeArrowheads="1"/>
            </p:cNvSpPr>
            <p:nvPr/>
          </p:nvSpPr>
          <p:spPr bwMode="auto">
            <a:xfrm>
              <a:off x="1008" y="2016"/>
              <a:ext cx="76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600" b="1" dirty="0">
                  <a:solidFill>
                    <a:srgbClr val="BF11C3"/>
                  </a:solidFill>
                  <a:latin typeface="Times New Roman" panose="02020603050405020304" pitchFamily="18" charset="0"/>
                </a:rPr>
                <a:t>atom</a:t>
              </a:r>
              <a:endParaRPr lang="en-US" altLang="zh-CN" sz="2600" b="1" dirty="0">
                <a:solidFill>
                  <a:srgbClr val="BF11C3"/>
                </a:solidFill>
                <a:latin typeface="Times New Roman" panose="02020603050405020304" pitchFamily="18" charset="0"/>
              </a:endParaRPr>
            </a:p>
          </p:txBody>
        </p:sp>
        <p:sp>
          <p:nvSpPr>
            <p:cNvPr id="23" name="矩形 319494"/>
            <p:cNvSpPr>
              <a:spLocks noChangeArrowheads="1"/>
            </p:cNvSpPr>
            <p:nvPr/>
          </p:nvSpPr>
          <p:spPr bwMode="auto">
            <a:xfrm>
              <a:off x="192" y="2016"/>
              <a:ext cx="81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600" b="1">
                  <a:solidFill>
                    <a:srgbClr val="660033"/>
                  </a:solidFill>
                  <a:latin typeface="Times New Roman" panose="02020603050405020304" pitchFamily="18" charset="0"/>
                </a:rPr>
                <a:t>tag=0</a:t>
              </a:r>
              <a:endParaRPr lang="en-US" altLang="zh-CN" sz="2600" b="1">
                <a:solidFill>
                  <a:srgbClr val="660033"/>
                </a:solidFill>
                <a:latin typeface="Times New Roman" panose="02020603050405020304" pitchFamily="18" charset="0"/>
              </a:endParaRPr>
            </a:p>
          </p:txBody>
        </p:sp>
        <p:sp>
          <p:nvSpPr>
            <p:cNvPr id="24" name="直接连接符 319495"/>
            <p:cNvSpPr>
              <a:spLocks noChangeShapeType="1"/>
            </p:cNvSpPr>
            <p:nvPr/>
          </p:nvSpPr>
          <p:spPr bwMode="auto">
            <a:xfrm>
              <a:off x="192" y="2016"/>
              <a:ext cx="1584"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25" name="直接连接符 319496"/>
            <p:cNvSpPr>
              <a:spLocks noChangeShapeType="1"/>
            </p:cNvSpPr>
            <p:nvPr/>
          </p:nvSpPr>
          <p:spPr bwMode="auto">
            <a:xfrm>
              <a:off x="192" y="2352"/>
              <a:ext cx="1584"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26" name="直接连接符 319497"/>
            <p:cNvSpPr>
              <a:spLocks noChangeShapeType="1"/>
            </p:cNvSpPr>
            <p:nvPr/>
          </p:nvSpPr>
          <p:spPr bwMode="auto">
            <a:xfrm>
              <a:off x="192" y="2016"/>
              <a:ext cx="0" cy="33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27" name="直接连接符 319498"/>
            <p:cNvSpPr>
              <a:spLocks noChangeShapeType="1"/>
            </p:cNvSpPr>
            <p:nvPr/>
          </p:nvSpPr>
          <p:spPr bwMode="auto">
            <a:xfrm>
              <a:off x="1008" y="2016"/>
              <a:ext cx="0" cy="33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28" name="直接连接符 319499"/>
            <p:cNvSpPr>
              <a:spLocks noChangeShapeType="1"/>
            </p:cNvSpPr>
            <p:nvPr/>
          </p:nvSpPr>
          <p:spPr bwMode="auto">
            <a:xfrm>
              <a:off x="1776" y="2016"/>
              <a:ext cx="0" cy="33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29" name="文本框 319500"/>
            <p:cNvSpPr txBox="1">
              <a:spLocks noChangeArrowheads="1"/>
            </p:cNvSpPr>
            <p:nvPr/>
          </p:nvSpPr>
          <p:spPr bwMode="auto">
            <a:xfrm>
              <a:off x="96" y="2544"/>
              <a:ext cx="1632"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3200" b="1">
                  <a:solidFill>
                    <a:schemeClr val="tx1"/>
                  </a:solidFill>
                  <a:latin typeface="宋体" panose="02010600030101010101" pitchFamily="2" charset="-122"/>
                  <a:ea typeface="宋体" panose="02010600030101010101" pitchFamily="2" charset="-122"/>
                </a:defRPr>
              </a:lvl1pPr>
              <a:lvl2pPr>
                <a:defRPr sz="3200" b="1">
                  <a:solidFill>
                    <a:schemeClr val="tx1"/>
                  </a:solidFill>
                  <a:latin typeface="宋体" panose="02010600030101010101" pitchFamily="2" charset="-122"/>
                  <a:ea typeface="宋体" panose="02010600030101010101" pitchFamily="2" charset="-122"/>
                </a:defRPr>
              </a:lvl2pPr>
              <a:lvl3pPr>
                <a:defRPr sz="3200" b="1">
                  <a:solidFill>
                    <a:schemeClr val="tx1"/>
                  </a:solidFill>
                  <a:latin typeface="宋体" panose="02010600030101010101" pitchFamily="2" charset="-122"/>
                  <a:ea typeface="宋体" panose="02010600030101010101" pitchFamily="2" charset="-122"/>
                </a:defRPr>
              </a:lvl3pPr>
              <a:lvl4pPr>
                <a:defRPr sz="3200" b="1">
                  <a:solidFill>
                    <a:schemeClr val="tx1"/>
                  </a:solidFill>
                  <a:latin typeface="宋体" panose="02010600030101010101" pitchFamily="2" charset="-122"/>
                  <a:ea typeface="宋体" panose="02010600030101010101" pitchFamily="2" charset="-122"/>
                </a:defRPr>
              </a:lvl4pPr>
              <a:lvl5pPr>
                <a:defRPr sz="3200" b="1">
                  <a:solidFill>
                    <a:schemeClr val="tx1"/>
                  </a:solidFill>
                  <a:latin typeface="宋体" panose="02010600030101010101" pitchFamily="2" charset="-122"/>
                  <a:ea typeface="宋体" panose="02010600030101010101" pitchFamily="2" charset="-122"/>
                </a:defRPr>
              </a:lvl5pPr>
              <a:lvl6pPr fontAlgn="base">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fontAlgn="base">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fontAlgn="base">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fontAlgn="base">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pPr>
                <a:spcBef>
                  <a:spcPct val="50000"/>
                </a:spcBef>
              </a:pPr>
              <a:r>
                <a:rPr lang="en-US" altLang="zh-CN" sz="2000">
                  <a:solidFill>
                    <a:srgbClr val="3333FF"/>
                  </a:solidFill>
                  <a:latin typeface="Times New Roman" panose="02020603050405020304" pitchFamily="18" charset="0"/>
                  <a:ea typeface="黑体" panose="02010609060101010101" pitchFamily="49" charset="-122"/>
                </a:rPr>
                <a:t>    </a:t>
              </a:r>
              <a:r>
                <a:rPr lang="zh-CN" altLang="en-US" sz="2000">
                  <a:solidFill>
                    <a:srgbClr val="3333FF"/>
                  </a:solidFill>
                  <a:latin typeface="Times New Roman" panose="02020603050405020304" pitchFamily="18" charset="0"/>
                  <a:ea typeface="黑体" panose="02010609060101010101" pitchFamily="49" charset="-122"/>
                </a:rPr>
                <a:t>标志域       数值域</a:t>
              </a:r>
              <a:endParaRPr lang="zh-CN" altLang="en-US" sz="2000">
                <a:solidFill>
                  <a:srgbClr val="3333FF"/>
                </a:solidFill>
                <a:latin typeface="Times New Roman" panose="02020603050405020304" pitchFamily="18" charset="0"/>
                <a:ea typeface="黑体" panose="02010609060101010101" pitchFamily="49" charset="-122"/>
              </a:endParaRPr>
            </a:p>
          </p:txBody>
        </p:sp>
        <p:sp>
          <p:nvSpPr>
            <p:cNvPr id="30" name="直接连接符 319501"/>
            <p:cNvSpPr>
              <a:spLocks noChangeShapeType="1"/>
            </p:cNvSpPr>
            <p:nvPr/>
          </p:nvSpPr>
          <p:spPr bwMode="auto">
            <a:xfrm>
              <a:off x="528" y="2355"/>
              <a:ext cx="0" cy="192"/>
            </a:xfrm>
            <a:prstGeom prst="line">
              <a:avLst/>
            </a:prstGeom>
            <a:noFill/>
            <a:ln w="38100">
              <a:solidFill>
                <a:srgbClr val="000000"/>
              </a:solidFill>
              <a:round/>
              <a:head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31" name="直接连接符 319502"/>
            <p:cNvSpPr>
              <a:spLocks noChangeShapeType="1"/>
            </p:cNvSpPr>
            <p:nvPr/>
          </p:nvSpPr>
          <p:spPr bwMode="auto">
            <a:xfrm>
              <a:off x="1344" y="2352"/>
              <a:ext cx="0" cy="192"/>
            </a:xfrm>
            <a:prstGeom prst="line">
              <a:avLst/>
            </a:prstGeom>
            <a:noFill/>
            <a:ln w="38100">
              <a:solidFill>
                <a:srgbClr val="000000"/>
              </a:solidFill>
              <a:round/>
              <a:headEnd type="triangle" w="med" len="med"/>
            </a:ln>
            <a:extLst>
              <a:ext uri="{909E8E84-426E-40DD-AFC4-6F175D3DCCD1}">
                <a14:hiddenFill xmlns:a14="http://schemas.microsoft.com/office/drawing/2010/main">
                  <a:noFill/>
                </a14:hiddenFill>
              </a:ext>
            </a:extLst>
          </p:spPr>
          <p:txBody>
            <a:bodyPr/>
            <a:lstStyle/>
            <a:p>
              <a:endParaRPr lang="zh-CN" altLang="en-US" b="1"/>
            </a:p>
          </p:txBody>
        </p:sp>
      </p:grpSp>
      <p:sp>
        <p:nvSpPr>
          <p:cNvPr id="2" name="Rectangle 11"/>
          <p:cNvSpPr>
            <a:spLocks noChangeArrowheads="1"/>
          </p:cNvSpPr>
          <p:nvPr/>
        </p:nvSpPr>
        <p:spPr bwMode="auto">
          <a:xfrm>
            <a:off x="4924909" y="393888"/>
            <a:ext cx="2330450" cy="515938"/>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eaLnBrk="0" hangingPunct="0">
              <a:spcBef>
                <a:spcPct val="0"/>
              </a:spcBef>
            </a:pPr>
            <a:r>
              <a:rPr lang="zh-CN" altLang="en-US" sz="3200" dirty="0">
                <a:solidFill>
                  <a:srgbClr val="0000FF"/>
                </a:solidFill>
                <a:latin typeface="楷体_GB2312" pitchFamily="49" charset="-122"/>
              </a:rPr>
              <a:t>头尾表示法</a:t>
            </a:r>
            <a:endParaRPr lang="zh-CN" sz="3200" dirty="0">
              <a:solidFill>
                <a:srgbClr val="0000FF"/>
              </a:solidFill>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wipe(left)">
                                      <p:cBhvr>
                                        <p:cTn id="15" dur="500"/>
                                        <p:tgtEl>
                                          <p:spTgt spid="6">
                                            <p:txEl>
                                              <p:pRg st="4" end="4"/>
                                            </p:txEl>
                                          </p:spTgt>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499"/>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343660" y="909955"/>
            <a:ext cx="3509645" cy="6470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a:lnSpc>
                <a:spcPct val="120000"/>
              </a:lnSpc>
              <a:buClr>
                <a:srgbClr val="FF3300"/>
              </a:buClr>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5</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lang="zh-CN" altLang="en-US" b="1" noProof="0" dirty="0">
                <a:solidFill>
                  <a:srgbClr val="FF0000"/>
                </a:solidFill>
                <a:latin typeface="华文楷体" panose="02010600040101010101" pitchFamily="2" charset="-122"/>
                <a:ea typeface="华文楷体" panose="02010600040101010101" pitchFamily="2" charset="-122"/>
              </a:rPr>
              <a:t>存储结构</a:t>
            </a:r>
            <a:endParaRPr kumimoji="0" lang="zh-CN" altLang="zh-CN"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endParaRPr>
          </a:p>
        </p:txBody>
      </p:sp>
      <p:sp>
        <p:nvSpPr>
          <p:cNvPr id="4" name="标题 5"/>
          <p:cNvSpPr txBox="1"/>
          <p:nvPr/>
        </p:nvSpPr>
        <p:spPr>
          <a:xfrm>
            <a:off x="1343472" y="160338"/>
            <a:ext cx="3384376" cy="561975"/>
          </a:xfrm>
          <a:prstGeom prst="rect">
            <a:avLst/>
          </a:prstGeom>
        </p:spPr>
        <p:txBody>
          <a:bodyPr anchor="b">
            <a:normAutofit fontScale="9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广义表</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11"/>
          <p:cNvSpPr>
            <a:spLocks noChangeArrowheads="1"/>
          </p:cNvSpPr>
          <p:nvPr/>
        </p:nvSpPr>
        <p:spPr bwMode="auto">
          <a:xfrm>
            <a:off x="4924909" y="393888"/>
            <a:ext cx="2330450" cy="515938"/>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eaLnBrk="0" hangingPunct="0">
              <a:spcBef>
                <a:spcPct val="0"/>
              </a:spcBef>
            </a:pPr>
            <a:r>
              <a:rPr lang="zh-CN" altLang="en-US" sz="3200" dirty="0">
                <a:solidFill>
                  <a:srgbClr val="0000FF"/>
                </a:solidFill>
                <a:latin typeface="楷体_GB2312" pitchFamily="49" charset="-122"/>
              </a:rPr>
              <a:t>头尾表示法</a:t>
            </a:r>
            <a:endParaRPr lang="zh-CN" sz="3200" dirty="0">
              <a:solidFill>
                <a:srgbClr val="0000FF"/>
              </a:solidFill>
              <a:latin typeface="楷体_GB2312" pitchFamily="49" charset="-122"/>
            </a:endParaRPr>
          </a:p>
        </p:txBody>
      </p:sp>
      <p:sp>
        <p:nvSpPr>
          <p:cNvPr id="6" name="Rectangle 2"/>
          <p:cNvSpPr txBox="1">
            <a:spLocks noChangeArrowheads="1"/>
          </p:cNvSpPr>
          <p:nvPr/>
        </p:nvSpPr>
        <p:spPr bwMode="auto">
          <a:xfrm>
            <a:off x="2063552" y="1628800"/>
            <a:ext cx="9205292" cy="5106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lnSpc>
                <a:spcPct val="120000"/>
              </a:lnSpc>
              <a:spcBef>
                <a:spcPts val="0"/>
              </a:spcBef>
              <a:defRPr/>
            </a:pPr>
            <a:r>
              <a:rPr lang="zh-CN" altLang="en-US" sz="2400" b="1" noProof="1">
                <a:solidFill>
                  <a:srgbClr val="FF0000"/>
                </a:solidFill>
                <a:latin typeface="Times New Roman" panose="02020603050405020304" pitchFamily="18" charset="0"/>
                <a:sym typeface="+mn-ea"/>
              </a:rPr>
              <a:t>链表结点的类型定义如下： </a:t>
            </a:r>
            <a:r>
              <a:rPr lang="zh-CN" altLang="en-US" sz="2400" b="1" noProof="1">
                <a:solidFill>
                  <a:srgbClr val="FFFFA5"/>
                </a:solidFill>
                <a:latin typeface="Times New Roman" panose="02020603050405020304" pitchFamily="18" charset="0"/>
                <a:sym typeface="+mn-ea"/>
              </a:rPr>
              <a:t>   </a:t>
            </a:r>
            <a:endParaRPr lang="zh-CN" altLang="en-US" sz="2400" b="1" noProof="1">
              <a:solidFill>
                <a:srgbClr val="FFFFA5"/>
              </a:solidFill>
              <a:latin typeface="Times New Roman" panose="02020603050405020304" pitchFamily="18" charset="0"/>
              <a:sym typeface="+mn-ea"/>
            </a:endParaRPr>
          </a:p>
          <a:p>
            <a:pPr algn="l">
              <a:lnSpc>
                <a:spcPct val="120000"/>
              </a:lnSpc>
              <a:spcBef>
                <a:spcPts val="0"/>
              </a:spcBef>
              <a:defRPr/>
            </a:pPr>
            <a:r>
              <a:rPr lang="zh-CN" altLang="en-US" sz="2400" b="1" noProof="1">
                <a:solidFill>
                  <a:srgbClr val="FFFFA5"/>
                </a:solidFill>
                <a:latin typeface="Times New Roman" panose="02020603050405020304" pitchFamily="18" charset="0"/>
                <a:sym typeface="+mn-ea"/>
              </a:rPr>
              <a:t> </a:t>
            </a:r>
            <a:r>
              <a:rPr lang="en-US" altLang="zh-CN" sz="2400" b="1" noProof="1">
                <a:solidFill>
                  <a:srgbClr val="000000"/>
                </a:solidFill>
                <a:latin typeface="Times New Roman" panose="02020603050405020304" pitchFamily="18" charset="0"/>
                <a:sym typeface="+mn-ea"/>
              </a:rPr>
              <a:t>typedef  </a:t>
            </a:r>
            <a:r>
              <a:rPr lang="en-US" altLang="zh-CN" sz="2400" b="1" noProof="1">
                <a:solidFill>
                  <a:srgbClr val="3333FF"/>
                </a:solidFill>
                <a:latin typeface="Times New Roman" panose="02020603050405020304" pitchFamily="18" charset="0"/>
                <a:sym typeface="+mn-ea"/>
              </a:rPr>
              <a:t>enum</a:t>
            </a:r>
            <a:r>
              <a:rPr lang="zh-CN" altLang="en-US" sz="2400" b="1" noProof="1">
                <a:solidFill>
                  <a:srgbClr val="000000"/>
                </a:solidFill>
                <a:latin typeface="Times New Roman" panose="02020603050405020304" pitchFamily="18" charset="0"/>
                <a:sym typeface="+mn-ea"/>
              </a:rPr>
              <a:t>｛</a:t>
            </a:r>
            <a:r>
              <a:rPr lang="en-US" altLang="zh-CN" sz="2400" b="1" noProof="1">
                <a:solidFill>
                  <a:srgbClr val="000000"/>
                </a:solidFill>
                <a:latin typeface="Times New Roman" panose="02020603050405020304" pitchFamily="18" charset="0"/>
                <a:sym typeface="+mn-ea"/>
              </a:rPr>
              <a:t>ATOM, LIST</a:t>
            </a:r>
            <a:r>
              <a:rPr lang="zh-CN" altLang="en-US" sz="2400" b="1" noProof="1">
                <a:solidFill>
                  <a:srgbClr val="000000"/>
                </a:solidFill>
                <a:latin typeface="Times New Roman" panose="02020603050405020304" pitchFamily="18" charset="0"/>
                <a:sym typeface="+mn-ea"/>
              </a:rPr>
              <a:t>｝</a:t>
            </a:r>
            <a:r>
              <a:rPr lang="en-US" altLang="zh-CN" sz="2400" b="1" noProof="1">
                <a:solidFill>
                  <a:srgbClr val="000000"/>
                </a:solidFill>
                <a:latin typeface="Times New Roman" panose="02020603050405020304" pitchFamily="18" charset="0"/>
                <a:sym typeface="+mn-ea"/>
              </a:rPr>
              <a:t>ElemTag; </a:t>
            </a:r>
            <a:endParaRPr lang="en-US" altLang="zh-CN" sz="2400" b="1" noProof="1">
              <a:solidFill>
                <a:srgbClr val="000000"/>
              </a:solidFill>
              <a:latin typeface="Times New Roman" panose="02020603050405020304" pitchFamily="18" charset="0"/>
              <a:sym typeface="+mn-ea"/>
            </a:endParaRPr>
          </a:p>
          <a:p>
            <a:pPr algn="l">
              <a:lnSpc>
                <a:spcPct val="120000"/>
              </a:lnSpc>
              <a:spcBef>
                <a:spcPts val="0"/>
              </a:spcBef>
              <a:defRPr/>
            </a:pPr>
            <a:r>
              <a:rPr lang="en-US" altLang="zh-CN" sz="2400" b="1" noProof="1">
                <a:solidFill>
                  <a:srgbClr val="00B050"/>
                </a:solidFill>
                <a:latin typeface="Times New Roman" panose="02020603050405020304" pitchFamily="18" charset="0"/>
                <a:sym typeface="+mn-ea"/>
              </a:rPr>
              <a:t>// </a:t>
            </a:r>
            <a:r>
              <a:rPr lang="zh-CN" altLang="en-US" sz="2400" b="1" noProof="1">
                <a:solidFill>
                  <a:srgbClr val="00B050"/>
                </a:solidFill>
                <a:latin typeface="Times New Roman" panose="02020603050405020304" pitchFamily="18" charset="0"/>
                <a:sym typeface="+mn-ea"/>
              </a:rPr>
              <a:t>   </a:t>
            </a:r>
            <a:r>
              <a:rPr lang="en-US" altLang="zh-CN" sz="2400" b="1" noProof="1">
                <a:solidFill>
                  <a:srgbClr val="00B050"/>
                </a:solidFill>
                <a:latin typeface="Times New Roman" panose="02020603050405020304" pitchFamily="18" charset="0"/>
                <a:sym typeface="+mn-ea"/>
              </a:rPr>
              <a:t>ATOM==0</a:t>
            </a:r>
            <a:r>
              <a:rPr lang="zh-CN" altLang="en-US" sz="2400" b="1" noProof="1">
                <a:solidFill>
                  <a:srgbClr val="00B050"/>
                </a:solidFill>
                <a:latin typeface="Times New Roman" panose="02020603050405020304" pitchFamily="18" charset="0"/>
                <a:sym typeface="+mn-ea"/>
              </a:rPr>
              <a:t>：原子，</a:t>
            </a:r>
            <a:r>
              <a:rPr lang="en-US" altLang="zh-CN" sz="2400" b="1" noProof="1">
                <a:solidFill>
                  <a:srgbClr val="00B050"/>
                </a:solidFill>
                <a:latin typeface="Times New Roman" panose="02020603050405020304" pitchFamily="18" charset="0"/>
                <a:sym typeface="+mn-ea"/>
              </a:rPr>
              <a:t>LIST==1</a:t>
            </a:r>
            <a:r>
              <a:rPr lang="zh-CN" altLang="en-US" sz="2400" b="1" noProof="1">
                <a:solidFill>
                  <a:srgbClr val="00B050"/>
                </a:solidFill>
                <a:latin typeface="Times New Roman" panose="02020603050405020304" pitchFamily="18" charset="0"/>
                <a:sym typeface="+mn-ea"/>
              </a:rPr>
              <a:t>：子表</a:t>
            </a:r>
            <a:endParaRPr lang="zh-CN" altLang="en-US" sz="2400" b="1" noProof="1">
              <a:solidFill>
                <a:srgbClr val="00B050"/>
              </a:solidFill>
              <a:latin typeface="Times New Roman" panose="02020603050405020304" pitchFamily="18" charset="0"/>
              <a:sym typeface="+mn-ea"/>
            </a:endParaRPr>
          </a:p>
          <a:p>
            <a:pPr algn="l">
              <a:lnSpc>
                <a:spcPct val="120000"/>
              </a:lnSpc>
              <a:spcBef>
                <a:spcPts val="0"/>
              </a:spcBef>
              <a:defRPr/>
            </a:pPr>
            <a:r>
              <a:rPr lang="en-US" altLang="zh-CN" sz="2400" b="1" noProof="1">
                <a:solidFill>
                  <a:srgbClr val="FFFFA5"/>
                </a:solidFill>
                <a:latin typeface="Times New Roman" panose="02020603050405020304" pitchFamily="18" charset="0"/>
                <a:sym typeface="+mn-ea"/>
              </a:rPr>
              <a:t> </a:t>
            </a:r>
            <a:r>
              <a:rPr lang="en-US" altLang="zh-CN" sz="2400" b="1" noProof="1">
                <a:solidFill>
                  <a:srgbClr val="000000"/>
                </a:solidFill>
                <a:latin typeface="Times New Roman" panose="02020603050405020304" pitchFamily="18" charset="0"/>
                <a:sym typeface="+mn-ea"/>
              </a:rPr>
              <a:t>typedef  struct  GLNode</a:t>
            </a:r>
            <a:endParaRPr lang="en-US" altLang="zh-CN" sz="2400" b="1" noProof="1">
              <a:solidFill>
                <a:srgbClr val="000000"/>
              </a:solidFill>
              <a:latin typeface="Times New Roman" panose="02020603050405020304" pitchFamily="18" charset="0"/>
              <a:sym typeface="+mn-ea"/>
            </a:endParaRPr>
          </a:p>
          <a:p>
            <a:pPr algn="l">
              <a:lnSpc>
                <a:spcPct val="120000"/>
              </a:lnSpc>
              <a:spcBef>
                <a:spcPts val="0"/>
              </a:spcBef>
              <a:defRPr/>
            </a:pPr>
            <a:r>
              <a:rPr lang="en-US" altLang="zh-CN" sz="2400" b="1" noProof="1">
                <a:solidFill>
                  <a:srgbClr val="000000"/>
                </a:solidFill>
                <a:latin typeface="Times New Roman" panose="02020603050405020304" pitchFamily="18" charset="0"/>
                <a:sym typeface="+mn-ea"/>
              </a:rPr>
              <a:t> {   ElemTag  tag;        </a:t>
            </a:r>
            <a:r>
              <a:rPr lang="en-US" altLang="zh-CN" sz="2400" b="1" noProof="1">
                <a:solidFill>
                  <a:srgbClr val="00B050"/>
                </a:solidFill>
                <a:latin typeface="Times New Roman" panose="02020603050405020304" pitchFamily="18" charset="0"/>
                <a:sym typeface="+mn-ea"/>
              </a:rPr>
              <a:t>// </a:t>
            </a:r>
            <a:r>
              <a:rPr lang="zh-CN" altLang="en-US" sz="2400" b="1" noProof="1">
                <a:solidFill>
                  <a:srgbClr val="00B050"/>
                </a:solidFill>
                <a:latin typeface="Times New Roman" panose="02020603050405020304" pitchFamily="18" charset="0"/>
                <a:sym typeface="+mn-ea"/>
              </a:rPr>
              <a:t>标志域：用于区分原子结点和表结点</a:t>
            </a:r>
            <a:endParaRPr lang="zh-CN" altLang="en-US" sz="2400" b="1" noProof="1">
              <a:solidFill>
                <a:srgbClr val="00B050"/>
              </a:solidFill>
              <a:latin typeface="Times New Roman" panose="02020603050405020304" pitchFamily="18" charset="0"/>
              <a:sym typeface="+mn-ea"/>
            </a:endParaRPr>
          </a:p>
          <a:p>
            <a:pPr algn="l">
              <a:lnSpc>
                <a:spcPct val="120000"/>
              </a:lnSpc>
              <a:spcBef>
                <a:spcPts val="0"/>
              </a:spcBef>
              <a:defRPr/>
            </a:pPr>
            <a:r>
              <a:rPr lang="zh-CN" altLang="en-US" sz="2400" b="1" noProof="1">
                <a:solidFill>
                  <a:srgbClr val="000000"/>
                </a:solidFill>
                <a:latin typeface="Times New Roman" panose="02020603050405020304" pitchFamily="18" charset="0"/>
                <a:sym typeface="+mn-ea"/>
              </a:rPr>
              <a:t>      </a:t>
            </a:r>
            <a:r>
              <a:rPr lang="en-US" altLang="zh-CN" sz="2400" b="1" noProof="1">
                <a:solidFill>
                  <a:srgbClr val="CC00CC"/>
                </a:solidFill>
                <a:latin typeface="Times New Roman" panose="02020603050405020304" pitchFamily="18" charset="0"/>
                <a:sym typeface="+mn-ea"/>
              </a:rPr>
              <a:t>union </a:t>
            </a:r>
            <a:endParaRPr lang="en-US" altLang="zh-CN" sz="2400" b="1" noProof="1">
              <a:solidFill>
                <a:srgbClr val="CC00CC"/>
              </a:solidFill>
              <a:latin typeface="Times New Roman" panose="02020603050405020304" pitchFamily="18" charset="0"/>
              <a:sym typeface="+mn-ea"/>
            </a:endParaRPr>
          </a:p>
          <a:p>
            <a:pPr algn="l">
              <a:lnSpc>
                <a:spcPct val="120000"/>
              </a:lnSpc>
              <a:spcBef>
                <a:spcPts val="0"/>
              </a:spcBef>
              <a:defRPr/>
            </a:pPr>
            <a:r>
              <a:rPr lang="en-US" altLang="zh-CN" sz="2400" b="1" noProof="1">
                <a:solidFill>
                  <a:srgbClr val="000000"/>
                </a:solidFill>
                <a:latin typeface="Times New Roman" panose="02020603050405020304" pitchFamily="18" charset="0"/>
                <a:sym typeface="+mn-ea"/>
              </a:rPr>
              <a:t>      {  AtomType  atom;                              </a:t>
            </a:r>
            <a:r>
              <a:rPr lang="en-US" altLang="zh-CN" sz="2400" b="1" noProof="1">
                <a:solidFill>
                  <a:srgbClr val="00B050"/>
                </a:solidFill>
                <a:latin typeface="Times New Roman" panose="02020603050405020304" pitchFamily="18" charset="0"/>
                <a:sym typeface="+mn-ea"/>
              </a:rPr>
              <a:t>// </a:t>
            </a:r>
            <a:r>
              <a:rPr lang="zh-CN" altLang="en-US" sz="2400" b="1" noProof="1">
                <a:solidFill>
                  <a:srgbClr val="00B050"/>
                </a:solidFill>
                <a:latin typeface="Times New Roman" panose="02020603050405020304" pitchFamily="18" charset="0"/>
                <a:sym typeface="+mn-ea"/>
              </a:rPr>
              <a:t>原子结点的值域</a:t>
            </a:r>
            <a:endParaRPr lang="zh-CN" altLang="en-US" sz="2400" b="1" noProof="1">
              <a:solidFill>
                <a:srgbClr val="00B050"/>
              </a:solidFill>
              <a:latin typeface="Times New Roman" panose="02020603050405020304" pitchFamily="18" charset="0"/>
              <a:sym typeface="+mn-ea"/>
            </a:endParaRPr>
          </a:p>
          <a:p>
            <a:pPr algn="l">
              <a:lnSpc>
                <a:spcPct val="120000"/>
              </a:lnSpc>
              <a:spcBef>
                <a:spcPts val="0"/>
              </a:spcBef>
              <a:defRPr/>
            </a:pPr>
            <a:r>
              <a:rPr lang="zh-CN" altLang="en-US" sz="2400" b="1" noProof="1">
                <a:solidFill>
                  <a:srgbClr val="000000"/>
                </a:solidFill>
                <a:latin typeface="Times New Roman" panose="02020603050405020304" pitchFamily="18" charset="0"/>
                <a:sym typeface="+mn-ea"/>
              </a:rPr>
              <a:t>          </a:t>
            </a:r>
            <a:r>
              <a:rPr lang="en-US" altLang="zh-CN" sz="2400" b="1" noProof="1">
                <a:solidFill>
                  <a:srgbClr val="000000"/>
                </a:solidFill>
                <a:latin typeface="Times New Roman" panose="02020603050405020304" pitchFamily="18" charset="0"/>
                <a:sym typeface="+mn-ea"/>
              </a:rPr>
              <a:t>struct </a:t>
            </a:r>
            <a:r>
              <a:rPr lang="zh-CN" altLang="en-US" sz="2400" b="1" noProof="1">
                <a:solidFill>
                  <a:srgbClr val="000000"/>
                </a:solidFill>
                <a:latin typeface="Times New Roman" panose="02020603050405020304" pitchFamily="18" charset="0"/>
                <a:sym typeface="+mn-ea"/>
              </a:rPr>
              <a:t>｛</a:t>
            </a:r>
            <a:r>
              <a:rPr lang="en-US" altLang="zh-CN" sz="2400" b="1" noProof="1">
                <a:solidFill>
                  <a:srgbClr val="000000"/>
                </a:solidFill>
                <a:latin typeface="Times New Roman" panose="02020603050405020304" pitchFamily="18" charset="0"/>
                <a:sym typeface="+mn-ea"/>
              </a:rPr>
              <a:t>struct  GLNode  *hp</a:t>
            </a:r>
            <a:r>
              <a:rPr lang="zh-CN" altLang="en-US" sz="2400" b="1" noProof="1">
                <a:solidFill>
                  <a:srgbClr val="000000"/>
                </a:solidFill>
                <a:latin typeface="Times New Roman" panose="02020603050405020304" pitchFamily="18" charset="0"/>
                <a:sym typeface="+mn-ea"/>
              </a:rPr>
              <a:t>，</a:t>
            </a:r>
            <a:r>
              <a:rPr lang="en-US" altLang="zh-CN" sz="2400" b="1" noProof="1">
                <a:solidFill>
                  <a:srgbClr val="000000"/>
                </a:solidFill>
                <a:latin typeface="Times New Roman" panose="02020603050405020304" pitchFamily="18" charset="0"/>
                <a:sym typeface="+mn-ea"/>
              </a:rPr>
              <a:t>*tp; </a:t>
            </a:r>
            <a:r>
              <a:rPr lang="zh-CN" altLang="en-US" sz="2400" b="1" noProof="1">
                <a:solidFill>
                  <a:srgbClr val="000000"/>
                </a:solidFill>
                <a:latin typeface="Times New Roman" panose="02020603050405020304" pitchFamily="18" charset="0"/>
                <a:sym typeface="+mn-ea"/>
              </a:rPr>
              <a:t>｝</a:t>
            </a:r>
            <a:r>
              <a:rPr lang="en-US" altLang="zh-CN" sz="2400" b="1" noProof="1">
                <a:solidFill>
                  <a:srgbClr val="000000"/>
                </a:solidFill>
                <a:latin typeface="Times New Roman" panose="02020603050405020304" pitchFamily="18" charset="0"/>
                <a:sym typeface="+mn-ea"/>
              </a:rPr>
              <a:t>ptr</a:t>
            </a:r>
            <a:r>
              <a:rPr lang="zh-CN" altLang="en-US" sz="2400" b="1" noProof="1">
                <a:solidFill>
                  <a:srgbClr val="000000"/>
                </a:solidFill>
                <a:latin typeface="Times New Roman" panose="02020603050405020304" pitchFamily="18" charset="0"/>
                <a:sym typeface="+mn-ea"/>
              </a:rPr>
              <a:t>；</a:t>
            </a:r>
            <a:endParaRPr lang="zh-CN" altLang="en-US" sz="2400" b="1" noProof="1">
              <a:solidFill>
                <a:srgbClr val="000000"/>
              </a:solidFill>
              <a:latin typeface="Times New Roman" panose="02020603050405020304" pitchFamily="18" charset="0"/>
              <a:sym typeface="+mn-ea"/>
            </a:endParaRPr>
          </a:p>
          <a:p>
            <a:pPr algn="l">
              <a:lnSpc>
                <a:spcPct val="120000"/>
              </a:lnSpc>
              <a:spcBef>
                <a:spcPts val="0"/>
              </a:spcBef>
              <a:defRPr/>
            </a:pPr>
            <a:r>
              <a:rPr lang="en-US" altLang="zh-CN" sz="2400" b="1" noProof="1">
                <a:solidFill>
                  <a:srgbClr val="000000"/>
                </a:solidFill>
                <a:latin typeface="Times New Roman" panose="02020603050405020304" pitchFamily="18" charset="0"/>
                <a:sym typeface="+mn-ea"/>
              </a:rPr>
              <a:t>          </a:t>
            </a:r>
            <a:r>
              <a:rPr lang="en-US" altLang="zh-CN" sz="2400" b="1" noProof="1">
                <a:solidFill>
                  <a:srgbClr val="00B050"/>
                </a:solidFill>
                <a:latin typeface="Times New Roman" panose="02020603050405020304" pitchFamily="18" charset="0"/>
                <a:sym typeface="+mn-ea"/>
              </a:rPr>
              <a:t> // ptr </a:t>
            </a:r>
            <a:r>
              <a:rPr lang="zh-CN" altLang="en-US" sz="2400" b="1" noProof="1">
                <a:solidFill>
                  <a:srgbClr val="00B050"/>
                </a:solidFill>
                <a:latin typeface="Times New Roman" panose="02020603050405020304" pitchFamily="18" charset="0"/>
                <a:sym typeface="+mn-ea"/>
              </a:rPr>
              <a:t>表结点的指针域</a:t>
            </a:r>
            <a:endParaRPr lang="zh-CN" altLang="en-US" sz="2400" b="1" noProof="1">
              <a:solidFill>
                <a:srgbClr val="00B050"/>
              </a:solidFill>
              <a:latin typeface="Times New Roman" panose="02020603050405020304" pitchFamily="18" charset="0"/>
              <a:sym typeface="+mn-ea"/>
            </a:endParaRPr>
          </a:p>
          <a:p>
            <a:pPr algn="l">
              <a:lnSpc>
                <a:spcPct val="120000"/>
              </a:lnSpc>
              <a:spcBef>
                <a:spcPts val="0"/>
              </a:spcBef>
              <a:defRPr/>
            </a:pPr>
            <a:r>
              <a:rPr lang="zh-CN" altLang="en-US" sz="2400" b="1" noProof="1">
                <a:solidFill>
                  <a:srgbClr val="000000"/>
                </a:solidFill>
                <a:latin typeface="Times New Roman" panose="02020603050405020304" pitchFamily="18" charset="0"/>
                <a:sym typeface="+mn-ea"/>
              </a:rPr>
              <a:t>       }</a:t>
            </a:r>
            <a:r>
              <a:rPr lang="en-US" altLang="zh-CN" sz="2400" b="1" noProof="1">
                <a:solidFill>
                  <a:srgbClr val="000000"/>
                </a:solidFill>
                <a:latin typeface="Times New Roman" panose="02020603050405020304" pitchFamily="18" charset="0"/>
                <a:sym typeface="+mn-ea"/>
              </a:rPr>
              <a:t>;</a:t>
            </a:r>
            <a:endParaRPr lang="zh-CN" altLang="en-US" sz="2400" b="1" noProof="1">
              <a:solidFill>
                <a:srgbClr val="000000"/>
              </a:solidFill>
              <a:latin typeface="Times New Roman" panose="02020603050405020304" pitchFamily="18" charset="0"/>
              <a:sym typeface="+mn-ea"/>
            </a:endParaRPr>
          </a:p>
          <a:p>
            <a:pPr algn="l">
              <a:lnSpc>
                <a:spcPct val="120000"/>
              </a:lnSpc>
              <a:spcBef>
                <a:spcPts val="0"/>
              </a:spcBef>
              <a:defRPr/>
            </a:pPr>
            <a:r>
              <a:rPr lang="zh-CN" altLang="en-US" sz="2400" b="1" noProof="1">
                <a:solidFill>
                  <a:srgbClr val="000000"/>
                </a:solidFill>
                <a:latin typeface="Times New Roman" panose="02020603050405020304" pitchFamily="18" charset="0"/>
                <a:sym typeface="+mn-ea"/>
              </a:rPr>
              <a:t> }</a:t>
            </a:r>
            <a:r>
              <a:rPr lang="en-US" altLang="zh-CN" sz="2400" b="1" noProof="1">
                <a:solidFill>
                  <a:srgbClr val="000000"/>
                </a:solidFill>
                <a:latin typeface="Times New Roman" panose="02020603050405020304" pitchFamily="18" charset="0"/>
                <a:sym typeface="+mn-ea"/>
              </a:rPr>
              <a:t>*GList;   </a:t>
            </a:r>
            <a:r>
              <a:rPr lang="en-US" altLang="zh-CN" sz="2400" b="1" noProof="1">
                <a:solidFill>
                  <a:srgbClr val="00B050"/>
                </a:solidFill>
                <a:latin typeface="Times New Roman" panose="02020603050405020304" pitchFamily="18" charset="0"/>
                <a:sym typeface="+mn-ea"/>
              </a:rPr>
              <a:t> // </a:t>
            </a:r>
            <a:r>
              <a:rPr lang="zh-CN" altLang="en-US" sz="2400" b="1" noProof="1">
                <a:solidFill>
                  <a:srgbClr val="00B050"/>
                </a:solidFill>
                <a:latin typeface="Times New Roman" panose="02020603050405020304" pitchFamily="18" charset="0"/>
                <a:sym typeface="+mn-ea"/>
              </a:rPr>
              <a:t>广义表类型</a:t>
            </a:r>
            <a:endParaRPr kumimoji="0" lang="zh-CN" altLang="en-US" sz="2400" b="1" kern="0" dirty="0" smtClean="0">
              <a:solidFill>
                <a:srgbClr val="00B050"/>
              </a:solidFill>
              <a:latin typeface="Times New Roman" panose="02020603050405020304" pitchFamily="18" charset="0"/>
              <a:ea typeface="楷体_GB2312" pitchFamily="49" charset="-122"/>
              <a:sym typeface="+mn-ea"/>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2344683" y="1842294"/>
            <a:ext cx="4937461" cy="3360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defRPr/>
            </a:pPr>
            <a:r>
              <a:rPr lang="zh-CN" altLang="en-US" sz="2800" b="1" dirty="0">
                <a:solidFill>
                  <a:srgbClr val="0000FF"/>
                </a:solidFill>
                <a:ea typeface="楷体_GB2312" pitchFamily="49" charset="-122"/>
              </a:rPr>
              <a:t>表头、表尾</a:t>
            </a:r>
            <a:r>
              <a:rPr lang="zh-CN" altLang="en-US" sz="2800" b="1" dirty="0" smtClean="0">
                <a:solidFill>
                  <a:srgbClr val="0000FF"/>
                </a:solidFill>
                <a:ea typeface="楷体_GB2312" pitchFamily="49" charset="-122"/>
              </a:rPr>
              <a:t>分析方法</a:t>
            </a:r>
            <a:r>
              <a:rPr lang="zh-CN" altLang="en-US" sz="2800" b="1" dirty="0">
                <a:solidFill>
                  <a:srgbClr val="0000FF"/>
                </a:solidFill>
                <a:ea typeface="楷体_GB2312" pitchFamily="49" charset="-122"/>
              </a:rPr>
              <a:t>：</a:t>
            </a:r>
            <a:endParaRPr lang="zh-CN" altLang="en-US" sz="2800" b="1" dirty="0">
              <a:solidFill>
                <a:srgbClr val="0000FF"/>
              </a:solidFill>
              <a:ea typeface="楷体_GB2312" pitchFamily="49" charset="-122"/>
            </a:endParaRPr>
          </a:p>
          <a:p>
            <a:pPr marL="342900" indent="-342900">
              <a:lnSpc>
                <a:spcPct val="150000"/>
              </a:lnSpc>
              <a:buFont typeface="Wingdings" panose="05000000000000000000" pitchFamily="2" charset="2"/>
              <a:buChar char="Ø"/>
              <a:defRPr/>
            </a:pPr>
            <a:r>
              <a:rPr lang="zh-CN" altLang="en-US" sz="2400" b="1" dirty="0">
                <a:solidFill>
                  <a:srgbClr val="0000FF"/>
                </a:solidFill>
                <a:ea typeface="楷体_GB2312" pitchFamily="49" charset="-122"/>
              </a:rPr>
              <a:t>空表     </a:t>
            </a:r>
            <a:r>
              <a:rPr lang="en-US" altLang="zh-CN" sz="2400" b="1" dirty="0">
                <a:solidFill>
                  <a:srgbClr val="000000"/>
                </a:solidFill>
                <a:ea typeface="楷体_GB2312" pitchFamily="49" charset="-122"/>
              </a:rPr>
              <a:t>LS=NULL</a:t>
            </a:r>
            <a:endParaRPr lang="en-US" altLang="zh-CN" sz="2400" b="1" dirty="0">
              <a:solidFill>
                <a:srgbClr val="000000"/>
              </a:solidFill>
              <a:ea typeface="楷体_GB2312" pitchFamily="49" charset="-122"/>
            </a:endParaRPr>
          </a:p>
          <a:p>
            <a:pPr marL="342900" indent="-342900">
              <a:lnSpc>
                <a:spcPct val="150000"/>
              </a:lnSpc>
              <a:buFont typeface="Wingdings" panose="05000000000000000000" pitchFamily="2" charset="2"/>
              <a:buChar char="Ø"/>
              <a:defRPr/>
            </a:pPr>
            <a:r>
              <a:rPr lang="zh-CN" altLang="en-US" sz="2400" b="1" dirty="0">
                <a:solidFill>
                  <a:srgbClr val="0000FF"/>
                </a:solidFill>
                <a:ea typeface="楷体_GB2312" pitchFamily="49" charset="-122"/>
              </a:rPr>
              <a:t>非空表</a:t>
            </a:r>
            <a:endParaRPr lang="en-US" altLang="zh-CN" sz="2400" b="1" dirty="0">
              <a:solidFill>
                <a:srgbClr val="0000FF"/>
              </a:solidFill>
              <a:ea typeface="楷体_GB2312" pitchFamily="49" charset="-122"/>
            </a:endParaRPr>
          </a:p>
          <a:p>
            <a:pPr marL="342900" indent="-342900">
              <a:lnSpc>
                <a:spcPct val="150000"/>
              </a:lnSpc>
              <a:buFont typeface="Wingdings" panose="05000000000000000000" pitchFamily="2" charset="2"/>
              <a:buChar char="Ø"/>
              <a:defRPr/>
            </a:pPr>
            <a:endParaRPr lang="en-US" altLang="zh-CN" sz="2400" dirty="0">
              <a:solidFill>
                <a:srgbClr val="0000FF"/>
              </a:solidFill>
              <a:ea typeface="楷体_GB2312" pitchFamily="49" charset="-122"/>
            </a:endParaRPr>
          </a:p>
          <a:p>
            <a:pPr marL="342900" indent="-342900">
              <a:lnSpc>
                <a:spcPct val="150000"/>
              </a:lnSpc>
              <a:buFont typeface="Wingdings" panose="05000000000000000000" pitchFamily="2" charset="2"/>
              <a:buChar char="Ø"/>
              <a:defRPr/>
            </a:pPr>
            <a:endParaRPr lang="en-US" altLang="zh-CN" sz="2400" dirty="0">
              <a:solidFill>
                <a:srgbClr val="0000FF"/>
              </a:solidFill>
              <a:ea typeface="楷体_GB2312" pitchFamily="49" charset="-122"/>
            </a:endParaRPr>
          </a:p>
          <a:p>
            <a:pPr marL="342900" indent="-342900">
              <a:lnSpc>
                <a:spcPct val="110000"/>
              </a:lnSpc>
              <a:buFont typeface="Wingdings" panose="05000000000000000000" pitchFamily="2" charset="2"/>
              <a:buChar char="Ø"/>
              <a:defRPr/>
            </a:pPr>
            <a:endParaRPr lang="zh-CN" altLang="en-US" sz="2400" dirty="0">
              <a:solidFill>
                <a:srgbClr val="0000FF"/>
              </a:solidFill>
              <a:ea typeface="楷体_GB2312" pitchFamily="49" charset="-122"/>
            </a:endParaRPr>
          </a:p>
        </p:txBody>
      </p:sp>
      <p:grpSp>
        <p:nvGrpSpPr>
          <p:cNvPr id="19" name="组合 18"/>
          <p:cNvGrpSpPr/>
          <p:nvPr/>
        </p:nvGrpSpPr>
        <p:grpSpPr>
          <a:xfrm>
            <a:off x="3654098" y="3789040"/>
            <a:ext cx="3280758" cy="461665"/>
            <a:chOff x="3050109" y="3789040"/>
            <a:chExt cx="3280758" cy="461665"/>
          </a:xfrm>
        </p:grpSpPr>
        <p:grpSp>
          <p:nvGrpSpPr>
            <p:cNvPr id="18" name="组合 17"/>
            <p:cNvGrpSpPr/>
            <p:nvPr/>
          </p:nvGrpSpPr>
          <p:grpSpPr>
            <a:xfrm>
              <a:off x="3050109" y="3789040"/>
              <a:ext cx="3280758" cy="461665"/>
              <a:chOff x="2935437" y="4233069"/>
              <a:chExt cx="3280758" cy="461665"/>
            </a:xfrm>
          </p:grpSpPr>
          <p:sp>
            <p:nvSpPr>
              <p:cNvPr id="4" name="Line 3"/>
              <p:cNvSpPr>
                <a:spLocks noChangeShapeType="1"/>
              </p:cNvSpPr>
              <p:nvPr/>
            </p:nvSpPr>
            <p:spPr bwMode="auto">
              <a:xfrm>
                <a:off x="3521224" y="4442619"/>
                <a:ext cx="774576" cy="0"/>
              </a:xfrm>
              <a:prstGeom prst="line">
                <a:avLst/>
              </a:prstGeom>
              <a:noFill/>
              <a:ln w="38100">
                <a:solidFill>
                  <a:srgbClr val="9933FF"/>
                </a:solidFill>
                <a:rou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5" name="Text Box 7"/>
              <p:cNvSpPr txBox="1">
                <a:spLocks noChangeArrowheads="1"/>
              </p:cNvSpPr>
              <p:nvPr/>
            </p:nvSpPr>
            <p:spPr bwMode="auto">
              <a:xfrm>
                <a:off x="2935437" y="4233069"/>
                <a:ext cx="4956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宋体" panose="02010600030101010101" pitchFamily="2" charset="-122"/>
                    <a:ea typeface="宋体" panose="02010600030101010101" pitchFamily="2" charset="-122"/>
                  </a:defRPr>
                </a:lvl1pPr>
                <a:lvl2pPr>
                  <a:defRPr sz="3200" b="1">
                    <a:solidFill>
                      <a:schemeClr val="tx1"/>
                    </a:solidFill>
                    <a:latin typeface="宋体" panose="02010600030101010101" pitchFamily="2" charset="-122"/>
                    <a:ea typeface="宋体" panose="02010600030101010101" pitchFamily="2" charset="-122"/>
                  </a:defRPr>
                </a:lvl2pPr>
                <a:lvl3pPr>
                  <a:defRPr sz="3200" b="1">
                    <a:solidFill>
                      <a:schemeClr val="tx1"/>
                    </a:solidFill>
                    <a:latin typeface="宋体" panose="02010600030101010101" pitchFamily="2" charset="-122"/>
                    <a:ea typeface="宋体" panose="02010600030101010101" pitchFamily="2" charset="-122"/>
                  </a:defRPr>
                </a:lvl3pPr>
                <a:lvl4pPr>
                  <a:defRPr sz="3200" b="1">
                    <a:solidFill>
                      <a:schemeClr val="tx1"/>
                    </a:solidFill>
                    <a:latin typeface="宋体" panose="02010600030101010101" pitchFamily="2" charset="-122"/>
                    <a:ea typeface="宋体" panose="02010600030101010101" pitchFamily="2" charset="-122"/>
                  </a:defRPr>
                </a:lvl4pPr>
                <a:lvl5pPr>
                  <a:defRPr sz="3200" b="1">
                    <a:solidFill>
                      <a:schemeClr val="tx1"/>
                    </a:solidFill>
                    <a:latin typeface="宋体" panose="02010600030101010101" pitchFamily="2" charset="-122"/>
                    <a:ea typeface="宋体" panose="02010600030101010101" pitchFamily="2" charset="-122"/>
                  </a:defRPr>
                </a:lvl5pPr>
                <a:lvl6pPr fontAlgn="base">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fontAlgn="base">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fontAlgn="base">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fontAlgn="base">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r>
                  <a:rPr lang="en-US" altLang="zh-CN" sz="2400" dirty="0">
                    <a:solidFill>
                      <a:srgbClr val="000000"/>
                    </a:solidFill>
                    <a:ea typeface="楷体_GB2312" pitchFamily="49" charset="-122"/>
                  </a:rPr>
                  <a:t>LS</a:t>
                </a:r>
                <a:endParaRPr lang="en-US" altLang="zh-CN" sz="2400" dirty="0">
                  <a:solidFill>
                    <a:srgbClr val="7030A0"/>
                  </a:solidFill>
                  <a:ea typeface="楷体_GB2312" pitchFamily="49" charset="-122"/>
                </a:endParaRPr>
              </a:p>
            </p:txBody>
          </p:sp>
          <p:sp>
            <p:nvSpPr>
              <p:cNvPr id="6" name="Rectangle 8"/>
              <p:cNvSpPr>
                <a:spLocks noChangeArrowheads="1"/>
              </p:cNvSpPr>
              <p:nvPr/>
            </p:nvSpPr>
            <p:spPr bwMode="auto">
              <a:xfrm>
                <a:off x="4295800" y="4252119"/>
                <a:ext cx="1920395" cy="400110"/>
              </a:xfrm>
              <a:prstGeom prst="rect">
                <a:avLst/>
              </a:prstGeom>
              <a:solidFill>
                <a:srgbClr val="99CCFF"/>
              </a:solidFill>
              <a:ln w="19050">
                <a:solidFill>
                  <a:schemeClr val="accent2"/>
                </a:solidFill>
                <a:miter lim="800000"/>
              </a:ln>
            </p:spPr>
            <p:txBody>
              <a:bodyPr wrap="square">
                <a:spAutoFit/>
              </a:bodyPr>
              <a:lstStyle/>
              <a:p>
                <a:r>
                  <a:rPr lang="en-US" altLang="zh-CN" sz="2000" b="1" dirty="0" smtClean="0">
                    <a:solidFill>
                      <a:srgbClr val="7030A0"/>
                    </a:solidFill>
                    <a:ea typeface="楷体_GB2312" pitchFamily="49" charset="-122"/>
                  </a:rPr>
                  <a:t> tag=1            </a:t>
                </a:r>
                <a:endParaRPr lang="en-US" altLang="zh-CN" sz="2000" b="1" dirty="0">
                  <a:solidFill>
                    <a:srgbClr val="7030A0"/>
                  </a:solidFill>
                  <a:ea typeface="楷体_GB2312" pitchFamily="49" charset="-122"/>
                </a:endParaRPr>
              </a:p>
            </p:txBody>
          </p:sp>
          <p:sp>
            <p:nvSpPr>
              <p:cNvPr id="7" name="Line 9"/>
              <p:cNvSpPr>
                <a:spLocks noChangeShapeType="1"/>
              </p:cNvSpPr>
              <p:nvPr/>
            </p:nvSpPr>
            <p:spPr bwMode="auto">
              <a:xfrm>
                <a:off x="5189240" y="4252119"/>
                <a:ext cx="0" cy="398463"/>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a:lstStyle/>
              <a:p>
                <a:endParaRPr lang="zh-CN" altLang="en-US" b="1"/>
              </a:p>
            </p:txBody>
          </p:sp>
        </p:grpSp>
        <p:sp>
          <p:nvSpPr>
            <p:cNvPr id="8" name="Line 10"/>
            <p:cNvSpPr>
              <a:spLocks noChangeShapeType="1"/>
            </p:cNvSpPr>
            <p:nvPr/>
          </p:nvSpPr>
          <p:spPr bwMode="auto">
            <a:xfrm>
              <a:off x="5807968" y="3789040"/>
              <a:ext cx="0" cy="398463"/>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a:lstStyle/>
            <a:p>
              <a:endParaRPr lang="zh-CN" altLang="en-US" b="1"/>
            </a:p>
          </p:txBody>
        </p:sp>
      </p:grpSp>
      <p:sp>
        <p:nvSpPr>
          <p:cNvPr id="10" name="Line 12"/>
          <p:cNvSpPr>
            <a:spLocks noChangeShapeType="1"/>
          </p:cNvSpPr>
          <p:nvPr/>
        </p:nvSpPr>
        <p:spPr bwMode="auto">
          <a:xfrm>
            <a:off x="6771997" y="4008145"/>
            <a:ext cx="609600" cy="0"/>
          </a:xfrm>
          <a:prstGeom prst="line">
            <a:avLst/>
          </a:prstGeom>
          <a:noFill/>
          <a:ln w="38100">
            <a:solidFill>
              <a:srgbClr val="0000FF"/>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 name="Text Box 13"/>
          <p:cNvSpPr txBox="1">
            <a:spLocks noChangeArrowheads="1"/>
          </p:cNvSpPr>
          <p:nvPr/>
        </p:nvSpPr>
        <p:spPr bwMode="auto">
          <a:xfrm>
            <a:off x="5111357" y="4722192"/>
            <a:ext cx="2170787" cy="430887"/>
          </a:xfrm>
          <a:prstGeom prst="rect">
            <a:avLst/>
          </a:prstGeom>
          <a:solidFill>
            <a:srgbClr val="F5E967"/>
          </a:solidFill>
          <a:ln>
            <a:noFill/>
          </a:ln>
        </p:spPr>
        <p:txBody>
          <a:bodyPr wrap="none">
            <a:spAutoFit/>
          </a:bodyPr>
          <a:lstStyle>
            <a:lvl1pPr>
              <a:defRPr sz="3200" b="1">
                <a:solidFill>
                  <a:schemeClr val="tx1"/>
                </a:solidFill>
                <a:latin typeface="宋体" panose="02010600030101010101" pitchFamily="2" charset="-122"/>
                <a:ea typeface="宋体" panose="02010600030101010101" pitchFamily="2" charset="-122"/>
              </a:defRPr>
            </a:lvl1pPr>
            <a:lvl2pPr>
              <a:defRPr sz="3200" b="1">
                <a:solidFill>
                  <a:schemeClr val="tx1"/>
                </a:solidFill>
                <a:latin typeface="宋体" panose="02010600030101010101" pitchFamily="2" charset="-122"/>
                <a:ea typeface="宋体" panose="02010600030101010101" pitchFamily="2" charset="-122"/>
              </a:defRPr>
            </a:lvl2pPr>
            <a:lvl3pPr>
              <a:defRPr sz="3200" b="1">
                <a:solidFill>
                  <a:schemeClr val="tx1"/>
                </a:solidFill>
                <a:latin typeface="宋体" panose="02010600030101010101" pitchFamily="2" charset="-122"/>
                <a:ea typeface="宋体" panose="02010600030101010101" pitchFamily="2" charset="-122"/>
              </a:defRPr>
            </a:lvl3pPr>
            <a:lvl4pPr>
              <a:defRPr sz="3200" b="1">
                <a:solidFill>
                  <a:schemeClr val="tx1"/>
                </a:solidFill>
                <a:latin typeface="宋体" panose="02010600030101010101" pitchFamily="2" charset="-122"/>
                <a:ea typeface="宋体" panose="02010600030101010101" pitchFamily="2" charset="-122"/>
              </a:defRPr>
            </a:lvl4pPr>
            <a:lvl5pPr>
              <a:defRPr sz="3200" b="1">
                <a:solidFill>
                  <a:schemeClr val="tx1"/>
                </a:solidFill>
                <a:latin typeface="宋体" panose="02010600030101010101" pitchFamily="2" charset="-122"/>
                <a:ea typeface="宋体" panose="02010600030101010101" pitchFamily="2" charset="-122"/>
              </a:defRPr>
            </a:lvl5pPr>
            <a:lvl6pPr fontAlgn="base">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fontAlgn="base">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fontAlgn="base">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fontAlgn="base">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r>
              <a:rPr lang="zh-CN" altLang="en-US" sz="2200" dirty="0">
                <a:solidFill>
                  <a:srgbClr val="7030A0"/>
                </a:solidFill>
                <a:ea typeface="隶书" panose="02010509060101010101" pitchFamily="49" charset="-122"/>
              </a:rPr>
              <a:t>指向表头的指针</a:t>
            </a:r>
            <a:endParaRPr lang="zh-CN" altLang="en-US" sz="2200" dirty="0">
              <a:solidFill>
                <a:srgbClr val="7030A0"/>
              </a:solidFill>
              <a:ea typeface="隶书" panose="02010509060101010101" pitchFamily="49" charset="-122"/>
            </a:endParaRPr>
          </a:p>
        </p:txBody>
      </p:sp>
      <p:sp>
        <p:nvSpPr>
          <p:cNvPr id="12" name="Text Box 14"/>
          <p:cNvSpPr txBox="1">
            <a:spLocks noChangeArrowheads="1"/>
          </p:cNvSpPr>
          <p:nvPr/>
        </p:nvSpPr>
        <p:spPr bwMode="auto">
          <a:xfrm>
            <a:off x="7381597" y="3808090"/>
            <a:ext cx="2170787" cy="430887"/>
          </a:xfrm>
          <a:prstGeom prst="rect">
            <a:avLst/>
          </a:prstGeom>
          <a:solidFill>
            <a:srgbClr val="F5E967"/>
          </a:solidFill>
          <a:ln>
            <a:noFill/>
          </a:ln>
        </p:spPr>
        <p:txBody>
          <a:bodyPr wrap="none">
            <a:spAutoFit/>
          </a:bodyPr>
          <a:lstStyle>
            <a:lvl1pPr>
              <a:defRPr sz="3200" b="1">
                <a:solidFill>
                  <a:schemeClr val="tx1"/>
                </a:solidFill>
                <a:latin typeface="宋体" panose="02010600030101010101" pitchFamily="2" charset="-122"/>
                <a:ea typeface="宋体" panose="02010600030101010101" pitchFamily="2" charset="-122"/>
              </a:defRPr>
            </a:lvl1pPr>
            <a:lvl2pPr>
              <a:defRPr sz="3200" b="1">
                <a:solidFill>
                  <a:schemeClr val="tx1"/>
                </a:solidFill>
                <a:latin typeface="宋体" panose="02010600030101010101" pitchFamily="2" charset="-122"/>
                <a:ea typeface="宋体" panose="02010600030101010101" pitchFamily="2" charset="-122"/>
              </a:defRPr>
            </a:lvl2pPr>
            <a:lvl3pPr>
              <a:defRPr sz="3200" b="1">
                <a:solidFill>
                  <a:schemeClr val="tx1"/>
                </a:solidFill>
                <a:latin typeface="宋体" panose="02010600030101010101" pitchFamily="2" charset="-122"/>
                <a:ea typeface="宋体" panose="02010600030101010101" pitchFamily="2" charset="-122"/>
              </a:defRPr>
            </a:lvl3pPr>
            <a:lvl4pPr>
              <a:defRPr sz="3200" b="1">
                <a:solidFill>
                  <a:schemeClr val="tx1"/>
                </a:solidFill>
                <a:latin typeface="宋体" panose="02010600030101010101" pitchFamily="2" charset="-122"/>
                <a:ea typeface="宋体" panose="02010600030101010101" pitchFamily="2" charset="-122"/>
              </a:defRPr>
            </a:lvl4pPr>
            <a:lvl5pPr>
              <a:defRPr sz="3200" b="1">
                <a:solidFill>
                  <a:schemeClr val="tx1"/>
                </a:solidFill>
                <a:latin typeface="宋体" panose="02010600030101010101" pitchFamily="2" charset="-122"/>
                <a:ea typeface="宋体" panose="02010600030101010101" pitchFamily="2" charset="-122"/>
              </a:defRPr>
            </a:lvl5pPr>
            <a:lvl6pPr fontAlgn="base">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fontAlgn="base">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fontAlgn="base">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fontAlgn="base">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r>
              <a:rPr lang="zh-CN" altLang="en-US" sz="2200" dirty="0">
                <a:solidFill>
                  <a:srgbClr val="7030A0"/>
                </a:solidFill>
                <a:ea typeface="隶书" panose="02010509060101010101" pitchFamily="49" charset="-122"/>
              </a:rPr>
              <a:t>指向表尾的指针</a:t>
            </a:r>
            <a:endParaRPr lang="zh-CN" altLang="en-US" sz="2200" dirty="0">
              <a:solidFill>
                <a:srgbClr val="7030A0"/>
              </a:solidFill>
              <a:ea typeface="隶书" panose="02010509060101010101" pitchFamily="49" charset="-122"/>
            </a:endParaRPr>
          </a:p>
        </p:txBody>
      </p:sp>
      <p:grpSp>
        <p:nvGrpSpPr>
          <p:cNvPr id="21" name="组合 20"/>
          <p:cNvGrpSpPr/>
          <p:nvPr/>
        </p:nvGrpSpPr>
        <p:grpSpPr>
          <a:xfrm>
            <a:off x="5390300" y="4753029"/>
            <a:ext cx="1612900" cy="400050"/>
            <a:chOff x="4786311" y="4753029"/>
            <a:chExt cx="1612900" cy="400050"/>
          </a:xfrm>
        </p:grpSpPr>
        <p:sp>
          <p:nvSpPr>
            <p:cNvPr id="13" name="Rectangle 15"/>
            <p:cNvSpPr>
              <a:spLocks noChangeArrowheads="1"/>
            </p:cNvSpPr>
            <p:nvPr/>
          </p:nvSpPr>
          <p:spPr bwMode="auto">
            <a:xfrm>
              <a:off x="4786311" y="4753029"/>
              <a:ext cx="1612900" cy="400050"/>
            </a:xfrm>
            <a:prstGeom prst="rect">
              <a:avLst/>
            </a:prstGeom>
            <a:solidFill>
              <a:srgbClr val="FFFF99"/>
            </a:solidFill>
            <a:ln w="19050">
              <a:solidFill>
                <a:srgbClr val="990033"/>
              </a:solidFill>
              <a:miter lim="800000"/>
            </a:ln>
          </p:spPr>
          <p:txBody>
            <a:bodyPr wrap="none">
              <a:spAutoFit/>
            </a:bodyPr>
            <a:lstStyle/>
            <a:p>
              <a:pPr algn="ctr"/>
              <a:r>
                <a:rPr lang="en-US" altLang="zh-CN" sz="2000">
                  <a:solidFill>
                    <a:srgbClr val="990033"/>
                  </a:solidFill>
                  <a:ea typeface="楷体_GB2312" pitchFamily="49" charset="-122"/>
                </a:rPr>
                <a:t>tag=0  data</a:t>
              </a:r>
              <a:endParaRPr lang="en-US" altLang="zh-CN" sz="2000" b="0">
                <a:ea typeface="楷体_GB2312" pitchFamily="49" charset="-122"/>
              </a:endParaRPr>
            </a:p>
          </p:txBody>
        </p:sp>
        <p:sp>
          <p:nvSpPr>
            <p:cNvPr id="14" name="Line 16"/>
            <p:cNvSpPr>
              <a:spLocks noChangeShapeType="1"/>
            </p:cNvSpPr>
            <p:nvPr/>
          </p:nvSpPr>
          <p:spPr bwMode="auto">
            <a:xfrm>
              <a:off x="5658644" y="4753029"/>
              <a:ext cx="0" cy="400050"/>
            </a:xfrm>
            <a:prstGeom prst="line">
              <a:avLst/>
            </a:prstGeom>
            <a:noFill/>
            <a:ln w="9525">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5" name="Line 11"/>
          <p:cNvSpPr>
            <a:spLocks noChangeShapeType="1"/>
          </p:cNvSpPr>
          <p:nvPr/>
        </p:nvSpPr>
        <p:spPr bwMode="auto">
          <a:xfrm flipH="1">
            <a:off x="6146745" y="4005064"/>
            <a:ext cx="17252" cy="720080"/>
          </a:xfrm>
          <a:prstGeom prst="line">
            <a:avLst/>
          </a:prstGeom>
          <a:noFill/>
          <a:ln w="38100">
            <a:solidFill>
              <a:srgbClr val="0000FF"/>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6" name="Rectangle 2"/>
          <p:cNvSpPr>
            <a:spLocks noChangeArrowheads="1"/>
          </p:cNvSpPr>
          <p:nvPr/>
        </p:nvSpPr>
        <p:spPr bwMode="auto">
          <a:xfrm>
            <a:off x="1343660" y="909955"/>
            <a:ext cx="3625215" cy="6470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a:lnSpc>
                <a:spcPct val="120000"/>
              </a:lnSpc>
              <a:buClr>
                <a:srgbClr val="FF3300"/>
              </a:buClr>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5</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lang="zh-CN" altLang="en-US" b="1" noProof="0" dirty="0">
                <a:solidFill>
                  <a:srgbClr val="FF0000"/>
                </a:solidFill>
                <a:latin typeface="华文楷体" panose="02010600040101010101" pitchFamily="2" charset="-122"/>
                <a:ea typeface="华文楷体" panose="02010600040101010101" pitchFamily="2" charset="-122"/>
              </a:rPr>
              <a:t>存储结构</a:t>
            </a:r>
            <a:endParaRPr kumimoji="0" lang="zh-CN" altLang="zh-CN"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endParaRPr>
          </a:p>
        </p:txBody>
      </p:sp>
      <p:sp>
        <p:nvSpPr>
          <p:cNvPr id="17" name="标题 5"/>
          <p:cNvSpPr txBox="1"/>
          <p:nvPr/>
        </p:nvSpPr>
        <p:spPr>
          <a:xfrm>
            <a:off x="1343472" y="160338"/>
            <a:ext cx="3384376" cy="561975"/>
          </a:xfrm>
          <a:prstGeom prst="rect">
            <a:avLst/>
          </a:prstGeom>
        </p:spPr>
        <p:txBody>
          <a:bodyPr anchor="b">
            <a:normAutofit fontScale="9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广义表</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20" name="TextBox 19"/>
          <p:cNvSpPr txBox="1"/>
          <p:nvPr/>
        </p:nvSpPr>
        <p:spPr>
          <a:xfrm>
            <a:off x="1515413" y="4751219"/>
            <a:ext cx="3960440" cy="1107996"/>
          </a:xfrm>
          <a:prstGeom prst="rect">
            <a:avLst/>
          </a:prstGeom>
          <a:noFill/>
        </p:spPr>
        <p:txBody>
          <a:bodyPr wrap="square" rtlCol="0">
            <a:spAutoFit/>
          </a:bodyPr>
          <a:lstStyle/>
          <a:p>
            <a:pPr>
              <a:lnSpc>
                <a:spcPct val="150000"/>
              </a:lnSpc>
              <a:defRPr/>
            </a:pPr>
            <a:r>
              <a:rPr lang="zh-CN" altLang="en-US" sz="2200" b="1" dirty="0">
                <a:solidFill>
                  <a:srgbClr val="7030A0"/>
                </a:solidFill>
                <a:latin typeface="+mj-ea"/>
                <a:ea typeface="+mj-ea"/>
              </a:rPr>
              <a:t>若表头为原子，则为</a:t>
            </a:r>
            <a:endParaRPr lang="en-US" altLang="zh-CN" sz="2200" b="1" dirty="0">
              <a:solidFill>
                <a:srgbClr val="7030A0"/>
              </a:solidFill>
              <a:latin typeface="+mj-ea"/>
              <a:ea typeface="+mj-ea"/>
            </a:endParaRPr>
          </a:p>
          <a:p>
            <a:pPr>
              <a:lnSpc>
                <a:spcPct val="150000"/>
              </a:lnSpc>
              <a:defRPr/>
            </a:pPr>
            <a:r>
              <a:rPr lang="zh-CN" altLang="en-US" sz="2200" b="1" dirty="0">
                <a:solidFill>
                  <a:srgbClr val="7030A0"/>
                </a:solidFill>
                <a:latin typeface="+mj-ea"/>
                <a:ea typeface="+mj-ea"/>
              </a:rPr>
              <a:t>否则</a:t>
            </a:r>
            <a:r>
              <a:rPr lang="zh-CN" altLang="en-US" sz="2200" b="1" dirty="0" smtClean="0">
                <a:solidFill>
                  <a:srgbClr val="7030A0"/>
                </a:solidFill>
                <a:latin typeface="+mj-ea"/>
                <a:ea typeface="+mj-ea"/>
              </a:rPr>
              <a:t>，又是一个表结点。</a:t>
            </a:r>
            <a:endParaRPr lang="en-US" altLang="zh-CN" sz="2200" b="1" dirty="0">
              <a:solidFill>
                <a:srgbClr val="7030A0"/>
              </a:solidFill>
              <a:latin typeface="+mj-ea"/>
              <a:ea typeface="+mj-ea"/>
            </a:endParaRPr>
          </a:p>
        </p:txBody>
      </p:sp>
      <p:sp>
        <p:nvSpPr>
          <p:cNvPr id="22" name="Rectangle 11"/>
          <p:cNvSpPr>
            <a:spLocks noChangeArrowheads="1"/>
          </p:cNvSpPr>
          <p:nvPr/>
        </p:nvSpPr>
        <p:spPr bwMode="auto">
          <a:xfrm>
            <a:off x="5687212" y="729931"/>
            <a:ext cx="2330450" cy="515938"/>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eaLnBrk="0" hangingPunct="0">
              <a:spcBef>
                <a:spcPct val="0"/>
              </a:spcBef>
            </a:pPr>
            <a:r>
              <a:rPr lang="zh-CN" altLang="en-US" sz="3200" dirty="0">
                <a:solidFill>
                  <a:srgbClr val="0000FF"/>
                </a:solidFill>
                <a:latin typeface="楷体_GB2312" pitchFamily="49" charset="-122"/>
              </a:rPr>
              <a:t>头尾表示法</a:t>
            </a:r>
            <a:endParaRPr lang="zh-CN" sz="3200" dirty="0">
              <a:solidFill>
                <a:srgbClr val="0000FF"/>
              </a:solidFill>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30"/>
                                  </p:iterate>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30"/>
                                  </p:iterate>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89"/>
                            </p:stCondLst>
                            <p:childTnLst>
                              <p:par>
                                <p:cTn id="12" presetID="22" presetClass="entr" presetSubtype="8"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left)">
                                      <p:cBhvr>
                                        <p:cTn id="14" dur="500"/>
                                        <p:tgtEl>
                                          <p:spTgt spid="1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arn(inVertical)">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arn(inVertical)">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iterate type="lt">
                                    <p:tmAbs val="30"/>
                                  </p:iterate>
                                  <p:childTnLst>
                                    <p:set>
                                      <p:cBhvr>
                                        <p:cTn id="38"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1"/>
                                        </p:tgtEl>
                                        <p:attrNameLst>
                                          <p:attrName>style.visibility</p:attrName>
                                        </p:attrNameLst>
                                      </p:cBhvr>
                                      <p:to>
                                        <p:strVal val="hidden"/>
                                      </p:to>
                                    </p:set>
                                  </p:childTnLst>
                                </p:cTn>
                              </p:par>
                              <p:par>
                                <p:cTn id="43" presetID="16" presetClass="entr" presetSubtype="21"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barn(inVertical)">
                                      <p:cBhvr>
                                        <p:cTn id="45" dur="500"/>
                                        <p:tgtEl>
                                          <p:spTgt spid="21"/>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iterate type="lt">
                                    <p:tmAbs val="30"/>
                                  </p:iterate>
                                  <p:childTnLst>
                                    <p:set>
                                      <p:cBhvr>
                                        <p:cTn id="49"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1" grpId="1" animBg="1"/>
      <p:bldP spid="12" grpId="0" animBg="1"/>
      <p:bldP spid="1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343660" y="909955"/>
            <a:ext cx="3740785" cy="6470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a:lnSpc>
                <a:spcPct val="120000"/>
              </a:lnSpc>
              <a:buClr>
                <a:srgbClr val="FF3300"/>
              </a:buClr>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5</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lang="zh-CN" altLang="en-US" b="1" noProof="0" dirty="0">
                <a:solidFill>
                  <a:srgbClr val="FF0000"/>
                </a:solidFill>
                <a:latin typeface="华文楷体" panose="02010600040101010101" pitchFamily="2" charset="-122"/>
                <a:ea typeface="华文楷体" panose="02010600040101010101" pitchFamily="2" charset="-122"/>
              </a:rPr>
              <a:t>存储结构</a:t>
            </a:r>
            <a:endParaRPr kumimoji="0" lang="zh-CN" altLang="zh-CN"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endParaRPr>
          </a:p>
        </p:txBody>
      </p:sp>
      <p:sp>
        <p:nvSpPr>
          <p:cNvPr id="4" name="标题 5"/>
          <p:cNvSpPr txBox="1"/>
          <p:nvPr/>
        </p:nvSpPr>
        <p:spPr>
          <a:xfrm>
            <a:off x="1343472" y="160338"/>
            <a:ext cx="3384376" cy="561975"/>
          </a:xfrm>
          <a:prstGeom prst="rect">
            <a:avLst/>
          </a:prstGeom>
        </p:spPr>
        <p:txBody>
          <a:bodyPr anchor="b">
            <a:normAutofit fontScale="9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广义表</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11"/>
          <p:cNvSpPr>
            <a:spLocks noChangeArrowheads="1"/>
          </p:cNvSpPr>
          <p:nvPr/>
        </p:nvSpPr>
        <p:spPr bwMode="auto">
          <a:xfrm>
            <a:off x="5687212" y="729931"/>
            <a:ext cx="2330450" cy="515938"/>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eaLnBrk="0" hangingPunct="0">
              <a:spcBef>
                <a:spcPct val="0"/>
              </a:spcBef>
            </a:pPr>
            <a:r>
              <a:rPr lang="zh-CN" altLang="en-US" sz="3200" dirty="0">
                <a:solidFill>
                  <a:srgbClr val="0000FF"/>
                </a:solidFill>
                <a:latin typeface="楷体_GB2312" pitchFamily="49" charset="-122"/>
              </a:rPr>
              <a:t>头尾表示法</a:t>
            </a:r>
            <a:endParaRPr lang="zh-CN" sz="3200" dirty="0">
              <a:solidFill>
                <a:srgbClr val="0000FF"/>
              </a:solidFill>
              <a:latin typeface="楷体_GB2312" pitchFamily="49" charset="-122"/>
            </a:endParaRPr>
          </a:p>
        </p:txBody>
      </p:sp>
      <p:sp>
        <p:nvSpPr>
          <p:cNvPr id="6" name="Rectangle 2"/>
          <p:cNvSpPr txBox="1">
            <a:spLocks noChangeArrowheads="1"/>
          </p:cNvSpPr>
          <p:nvPr/>
        </p:nvSpPr>
        <p:spPr bwMode="auto">
          <a:xfrm>
            <a:off x="2168525" y="1124744"/>
            <a:ext cx="7727950" cy="5192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buFontTx/>
              <a:buNone/>
              <a:defRPr/>
            </a:pPr>
            <a:r>
              <a:rPr lang="en-US" altLang="zh-CN" sz="2400" b="1" kern="0" dirty="0" smtClean="0">
                <a:solidFill>
                  <a:srgbClr val="FF0000"/>
                </a:solidFill>
                <a:latin typeface="+mj-ea"/>
                <a:sym typeface="+mn-ea"/>
              </a:rPr>
              <a:t> </a:t>
            </a:r>
            <a:endParaRPr lang="zh-CN" altLang="en-US" sz="2400" b="1" kern="0" dirty="0" smtClean="0">
              <a:solidFill>
                <a:srgbClr val="FF0000"/>
              </a:solidFill>
              <a:latin typeface="+mj-ea"/>
              <a:sym typeface="+mn-ea"/>
            </a:endParaRPr>
          </a:p>
          <a:p>
            <a:pPr algn="l">
              <a:buFontTx/>
              <a:buNone/>
              <a:defRPr/>
            </a:pPr>
            <a:r>
              <a:rPr lang="zh-CN" altLang="en-US" sz="2400" b="1" kern="0" dirty="0" smtClean="0">
                <a:solidFill>
                  <a:srgbClr val="FF0000"/>
                </a:solidFill>
                <a:latin typeface="+mj-ea"/>
                <a:sym typeface="+mn-ea"/>
              </a:rPr>
              <a:t>    </a:t>
            </a:r>
            <a:endParaRPr lang="en-US" altLang="zh-CN" sz="2400" b="1" kern="0" dirty="0">
              <a:solidFill>
                <a:srgbClr val="FF0000"/>
              </a:solidFill>
              <a:latin typeface="+mj-ea"/>
              <a:sym typeface="+mn-ea"/>
            </a:endParaRPr>
          </a:p>
          <a:p>
            <a:pPr algn="l">
              <a:lnSpc>
                <a:spcPct val="150000"/>
              </a:lnSpc>
              <a:defRPr/>
            </a:pPr>
            <a:r>
              <a:rPr lang="zh-CN" altLang="en-US" sz="2200" b="1" kern="0" dirty="0" smtClean="0">
                <a:solidFill>
                  <a:srgbClr val="3333FF"/>
                </a:solidFill>
                <a:latin typeface="Times New Roman" panose="02020603050405020304" pitchFamily="18" charset="0"/>
                <a:sym typeface="+mn-ea"/>
              </a:rPr>
              <a:t>① </a:t>
            </a:r>
            <a:r>
              <a:rPr lang="en-US" altLang="zh-CN" sz="2200" b="1" kern="0" dirty="0" smtClean="0">
                <a:solidFill>
                  <a:srgbClr val="3333FF"/>
                </a:solidFill>
                <a:latin typeface="Times New Roman" panose="02020603050405020304" pitchFamily="18" charset="0"/>
                <a:sym typeface="+mn-ea"/>
              </a:rPr>
              <a:t>A </a:t>
            </a:r>
            <a:r>
              <a:rPr lang="en-US" altLang="zh-CN" sz="2200" b="1" kern="0" dirty="0">
                <a:solidFill>
                  <a:srgbClr val="3333FF"/>
                </a:solidFill>
                <a:latin typeface="Times New Roman" panose="02020603050405020304" pitchFamily="18" charset="0"/>
                <a:sym typeface="+mn-ea"/>
              </a:rPr>
              <a:t>= (  )                        </a:t>
            </a:r>
            <a:endParaRPr lang="en-US" altLang="zh-CN" sz="2200" b="1" kern="0" dirty="0">
              <a:solidFill>
                <a:srgbClr val="3333FF"/>
              </a:solidFill>
              <a:latin typeface="Times New Roman" panose="02020603050405020304" pitchFamily="18" charset="0"/>
              <a:sym typeface="+mn-ea"/>
            </a:endParaRPr>
          </a:p>
          <a:p>
            <a:pPr algn="l">
              <a:lnSpc>
                <a:spcPct val="150000"/>
              </a:lnSpc>
              <a:defRPr/>
            </a:pPr>
            <a:endParaRPr lang="zh-CN" altLang="en-US" sz="2200" b="1" kern="0" dirty="0" smtClean="0">
              <a:solidFill>
                <a:srgbClr val="3333FF"/>
              </a:solidFill>
              <a:latin typeface="Times New Roman" panose="02020603050405020304" pitchFamily="18" charset="0"/>
              <a:sym typeface="+mn-ea"/>
            </a:endParaRPr>
          </a:p>
          <a:p>
            <a:pPr algn="l">
              <a:lnSpc>
                <a:spcPct val="150000"/>
              </a:lnSpc>
              <a:defRPr/>
            </a:pPr>
            <a:endParaRPr lang="zh-CN" altLang="en-US" sz="2200" b="1" kern="0" dirty="0" smtClean="0">
              <a:solidFill>
                <a:srgbClr val="3333FF"/>
              </a:solidFill>
              <a:latin typeface="Times New Roman" panose="02020603050405020304" pitchFamily="18" charset="0"/>
              <a:sym typeface="+mn-ea"/>
            </a:endParaRPr>
          </a:p>
          <a:p>
            <a:pPr algn="l">
              <a:lnSpc>
                <a:spcPct val="150000"/>
              </a:lnSpc>
              <a:defRPr/>
            </a:pPr>
            <a:r>
              <a:rPr lang="zh-CN" altLang="en-US" sz="2200" b="1" kern="0" dirty="0" smtClean="0">
                <a:solidFill>
                  <a:srgbClr val="3333FF"/>
                </a:solidFill>
                <a:latin typeface="Times New Roman" panose="02020603050405020304" pitchFamily="18" charset="0"/>
                <a:sym typeface="+mn-ea"/>
              </a:rPr>
              <a:t>② </a:t>
            </a:r>
            <a:r>
              <a:rPr lang="en-US" altLang="zh-CN" sz="2200" b="1" kern="0" dirty="0" smtClean="0">
                <a:solidFill>
                  <a:srgbClr val="3333FF"/>
                </a:solidFill>
                <a:latin typeface="Times New Roman" panose="02020603050405020304" pitchFamily="18" charset="0"/>
                <a:sym typeface="+mn-ea"/>
              </a:rPr>
              <a:t>C </a:t>
            </a:r>
            <a:r>
              <a:rPr lang="en-US" altLang="zh-CN" sz="2200" b="1" kern="0" dirty="0">
                <a:solidFill>
                  <a:srgbClr val="3333FF"/>
                </a:solidFill>
                <a:latin typeface="Times New Roman" panose="02020603050405020304" pitchFamily="18" charset="0"/>
                <a:sym typeface="+mn-ea"/>
              </a:rPr>
              <a:t>= (a,(</a:t>
            </a:r>
            <a:r>
              <a:rPr lang="en-US" altLang="zh-CN" sz="2200" b="1" kern="0" dirty="0" err="1" smtClean="0">
                <a:solidFill>
                  <a:srgbClr val="3333FF"/>
                </a:solidFill>
                <a:latin typeface="Times New Roman" panose="02020603050405020304" pitchFamily="18" charset="0"/>
                <a:sym typeface="+mn-ea"/>
              </a:rPr>
              <a:t>b,c,d</a:t>
            </a:r>
            <a:r>
              <a:rPr lang="en-US" altLang="zh-CN" sz="2200" b="1" kern="0" dirty="0" smtClean="0">
                <a:solidFill>
                  <a:srgbClr val="3333FF"/>
                </a:solidFill>
                <a:latin typeface="Times New Roman" panose="02020603050405020304" pitchFamily="18" charset="0"/>
                <a:sym typeface="+mn-ea"/>
              </a:rPr>
              <a:t>))   </a:t>
            </a:r>
            <a:endParaRPr lang="en-US" altLang="zh-CN" sz="2200" b="1" kern="0" dirty="0" smtClean="0">
              <a:solidFill>
                <a:srgbClr val="3333FF"/>
              </a:solidFill>
              <a:latin typeface="Times New Roman" panose="02020603050405020304" pitchFamily="18" charset="0"/>
              <a:sym typeface="+mn-ea"/>
            </a:endParaRPr>
          </a:p>
          <a:p>
            <a:pPr algn="l">
              <a:lnSpc>
                <a:spcPct val="150000"/>
              </a:lnSpc>
              <a:defRPr/>
            </a:pPr>
            <a:endParaRPr lang="zh-CN" altLang="en-US" sz="2200" b="1" kern="0" dirty="0" smtClean="0">
              <a:solidFill>
                <a:srgbClr val="3333FF"/>
              </a:solidFill>
              <a:latin typeface="Times New Roman" panose="02020603050405020304" pitchFamily="18" charset="0"/>
              <a:sym typeface="+mn-ea"/>
            </a:endParaRPr>
          </a:p>
          <a:p>
            <a:pPr algn="l">
              <a:lnSpc>
                <a:spcPct val="150000"/>
              </a:lnSpc>
              <a:defRPr/>
            </a:pPr>
            <a:endParaRPr lang="zh-CN" altLang="en-US" sz="2200" b="1" kern="0" dirty="0" smtClean="0">
              <a:solidFill>
                <a:srgbClr val="3333FF"/>
              </a:solidFill>
              <a:latin typeface="Times New Roman" panose="02020603050405020304" pitchFamily="18" charset="0"/>
              <a:sym typeface="+mn-ea"/>
            </a:endParaRPr>
          </a:p>
          <a:p>
            <a:pPr algn="l">
              <a:lnSpc>
                <a:spcPct val="150000"/>
              </a:lnSpc>
              <a:defRPr/>
            </a:pPr>
            <a:endParaRPr lang="zh-CN" altLang="en-US" sz="2200" b="1" kern="0" dirty="0" smtClean="0">
              <a:solidFill>
                <a:srgbClr val="3333FF"/>
              </a:solidFill>
              <a:latin typeface="Times New Roman" panose="02020603050405020304" pitchFamily="18" charset="0"/>
              <a:sym typeface="+mn-ea"/>
            </a:endParaRPr>
          </a:p>
          <a:p>
            <a:pPr algn="l">
              <a:lnSpc>
                <a:spcPct val="150000"/>
              </a:lnSpc>
              <a:defRPr/>
            </a:pPr>
            <a:r>
              <a:rPr lang="zh-CN" altLang="en-US" sz="2200" b="1" kern="0" dirty="0" smtClean="0">
                <a:solidFill>
                  <a:srgbClr val="3333FF"/>
                </a:solidFill>
                <a:latin typeface="Times New Roman" panose="02020603050405020304" pitchFamily="18" charset="0"/>
                <a:sym typeface="+mn-ea"/>
              </a:rPr>
              <a:t>③ </a:t>
            </a:r>
            <a:r>
              <a:rPr lang="en-US" altLang="zh-CN" sz="2200" b="1" kern="0" dirty="0" smtClean="0">
                <a:solidFill>
                  <a:srgbClr val="3333FF"/>
                </a:solidFill>
                <a:latin typeface="Times New Roman" panose="02020603050405020304" pitchFamily="18" charset="0"/>
                <a:sym typeface="+mn-ea"/>
              </a:rPr>
              <a:t>B = (e)</a:t>
            </a:r>
            <a:r>
              <a:rPr lang="en-US" altLang="zh-CN" sz="2200" b="1" kern="0" dirty="0">
                <a:solidFill>
                  <a:srgbClr val="000000"/>
                </a:solidFill>
                <a:latin typeface="Times New Roman" panose="02020603050405020304" pitchFamily="18" charset="0"/>
                <a:sym typeface="+mn-ea"/>
              </a:rPr>
              <a:t> </a:t>
            </a:r>
            <a:r>
              <a:rPr lang="en-US" altLang="zh-CN" sz="2200" b="1" kern="0" dirty="0" smtClean="0">
                <a:solidFill>
                  <a:srgbClr val="000000"/>
                </a:solidFill>
                <a:latin typeface="Times New Roman" panose="02020603050405020304" pitchFamily="18" charset="0"/>
                <a:sym typeface="+mn-ea"/>
              </a:rPr>
              <a:t> </a:t>
            </a:r>
            <a:endParaRPr lang="en-US" altLang="zh-CN" sz="2200" b="1" kern="0" dirty="0" smtClean="0">
              <a:solidFill>
                <a:srgbClr val="000000"/>
              </a:solidFill>
              <a:latin typeface="Times New Roman" panose="02020603050405020304" pitchFamily="18" charset="0"/>
              <a:sym typeface="+mn-ea"/>
            </a:endParaRPr>
          </a:p>
          <a:p>
            <a:pPr algn="l">
              <a:lnSpc>
                <a:spcPct val="150000"/>
              </a:lnSpc>
              <a:defRPr/>
            </a:pPr>
            <a:r>
              <a:rPr lang="en-US" altLang="zh-CN" sz="2200" b="1" kern="0" dirty="0" smtClean="0">
                <a:solidFill>
                  <a:srgbClr val="CC00CC"/>
                </a:solidFill>
                <a:latin typeface="Times New Roman" panose="02020603050405020304" pitchFamily="18" charset="0"/>
                <a:sym typeface="+mn-ea"/>
              </a:rPr>
              <a:t>             </a:t>
            </a:r>
            <a:endParaRPr lang="en-US" altLang="zh-CN" sz="2200" b="1" kern="0" dirty="0" smtClean="0">
              <a:solidFill>
                <a:srgbClr val="FF0000"/>
              </a:solidFill>
              <a:latin typeface="Times New Roman" panose="02020603050405020304" pitchFamily="18" charset="0"/>
              <a:sym typeface="+mn-ea"/>
            </a:endParaRPr>
          </a:p>
        </p:txBody>
      </p:sp>
      <p:grpSp>
        <p:nvGrpSpPr>
          <p:cNvPr id="7" name="组合 6"/>
          <p:cNvGrpSpPr/>
          <p:nvPr/>
        </p:nvGrpSpPr>
        <p:grpSpPr bwMode="auto">
          <a:xfrm>
            <a:off x="4921250" y="3282678"/>
            <a:ext cx="1447800" cy="533400"/>
            <a:chOff x="3024" y="816"/>
            <a:chExt cx="1632" cy="576"/>
          </a:xfrm>
        </p:grpSpPr>
        <p:sp>
          <p:nvSpPr>
            <p:cNvPr id="8" name="矩形 320551"/>
            <p:cNvSpPr>
              <a:spLocks noChangeArrowheads="1"/>
            </p:cNvSpPr>
            <p:nvPr/>
          </p:nvSpPr>
          <p:spPr bwMode="auto">
            <a:xfrm>
              <a:off x="4224"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endParaRPr lang="zh-CN" altLang="zh-CN" sz="2000" b="1">
                <a:solidFill>
                  <a:srgbClr val="0000FF"/>
                </a:solidFill>
                <a:latin typeface="Times New Roman" panose="02020603050405020304" pitchFamily="18" charset="0"/>
              </a:endParaRPr>
            </a:p>
          </p:txBody>
        </p:sp>
        <p:sp>
          <p:nvSpPr>
            <p:cNvPr id="9" name="矩形 320552"/>
            <p:cNvSpPr>
              <a:spLocks noChangeArrowheads="1"/>
            </p:cNvSpPr>
            <p:nvPr/>
          </p:nvSpPr>
          <p:spPr bwMode="auto">
            <a:xfrm>
              <a:off x="3792"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endParaRPr lang="zh-CN" altLang="zh-CN" sz="2000" b="1">
                <a:solidFill>
                  <a:srgbClr val="0000FF"/>
                </a:solidFill>
                <a:latin typeface="Times New Roman" panose="02020603050405020304" pitchFamily="18" charset="0"/>
              </a:endParaRPr>
            </a:p>
          </p:txBody>
        </p:sp>
        <p:sp>
          <p:nvSpPr>
            <p:cNvPr id="10" name="矩形 320553"/>
            <p:cNvSpPr>
              <a:spLocks noChangeArrowheads="1"/>
            </p:cNvSpPr>
            <p:nvPr/>
          </p:nvSpPr>
          <p:spPr bwMode="auto">
            <a:xfrm>
              <a:off x="3360"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000" b="1" dirty="0">
                  <a:solidFill>
                    <a:srgbClr val="0000FF"/>
                  </a:solidFill>
                  <a:latin typeface="Times New Roman" panose="02020603050405020304" pitchFamily="18" charset="0"/>
                </a:rPr>
                <a:t>1</a:t>
              </a:r>
              <a:endParaRPr lang="en-US" altLang="zh-CN" sz="2000" b="1" dirty="0">
                <a:solidFill>
                  <a:srgbClr val="0000FF"/>
                </a:solidFill>
                <a:latin typeface="Times New Roman" panose="02020603050405020304" pitchFamily="18" charset="0"/>
              </a:endParaRPr>
            </a:p>
          </p:txBody>
        </p:sp>
        <p:sp>
          <p:nvSpPr>
            <p:cNvPr id="11" name="直接连接符 320554"/>
            <p:cNvSpPr>
              <a:spLocks noChangeShapeType="1"/>
            </p:cNvSpPr>
            <p:nvPr/>
          </p:nvSpPr>
          <p:spPr bwMode="auto">
            <a:xfrm>
              <a:off x="3360" y="816"/>
              <a:ext cx="129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2" name="直接连接符 320555"/>
            <p:cNvSpPr>
              <a:spLocks noChangeShapeType="1"/>
            </p:cNvSpPr>
            <p:nvPr/>
          </p:nvSpPr>
          <p:spPr bwMode="auto">
            <a:xfrm>
              <a:off x="3360" y="1142"/>
              <a:ext cx="129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3" name="直接连接符 320556"/>
            <p:cNvSpPr>
              <a:spLocks noChangeShapeType="1"/>
            </p:cNvSpPr>
            <p:nvPr/>
          </p:nvSpPr>
          <p:spPr bwMode="auto">
            <a:xfrm>
              <a:off x="3360" y="816"/>
              <a:ext cx="0" cy="32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4" name="直接连接符 320557"/>
            <p:cNvSpPr>
              <a:spLocks noChangeShapeType="1"/>
            </p:cNvSpPr>
            <p:nvPr/>
          </p:nvSpPr>
          <p:spPr bwMode="auto">
            <a:xfrm>
              <a:off x="3792" y="816"/>
              <a:ext cx="0" cy="32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5" name="直接连接符 320558"/>
            <p:cNvSpPr>
              <a:spLocks noChangeShapeType="1"/>
            </p:cNvSpPr>
            <p:nvPr/>
          </p:nvSpPr>
          <p:spPr bwMode="auto">
            <a:xfrm>
              <a:off x="4224" y="816"/>
              <a:ext cx="0" cy="32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6" name="直接连接符 320559"/>
            <p:cNvSpPr>
              <a:spLocks noChangeShapeType="1"/>
            </p:cNvSpPr>
            <p:nvPr/>
          </p:nvSpPr>
          <p:spPr bwMode="auto">
            <a:xfrm>
              <a:off x="4656" y="816"/>
              <a:ext cx="0" cy="32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7" name="直接连接符 320560"/>
            <p:cNvSpPr>
              <a:spLocks noChangeShapeType="1"/>
            </p:cNvSpPr>
            <p:nvPr/>
          </p:nvSpPr>
          <p:spPr bwMode="auto">
            <a:xfrm>
              <a:off x="3024" y="960"/>
              <a:ext cx="336" cy="0"/>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8" name="直接连接符 320561"/>
            <p:cNvSpPr>
              <a:spLocks noChangeShapeType="1"/>
            </p:cNvSpPr>
            <p:nvPr/>
          </p:nvSpPr>
          <p:spPr bwMode="auto">
            <a:xfrm>
              <a:off x="3984" y="960"/>
              <a:ext cx="0" cy="432"/>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grpSp>
      <p:grpSp>
        <p:nvGrpSpPr>
          <p:cNvPr id="19" name="组合 18"/>
          <p:cNvGrpSpPr/>
          <p:nvPr/>
        </p:nvGrpSpPr>
        <p:grpSpPr bwMode="auto">
          <a:xfrm>
            <a:off x="6216650" y="3282678"/>
            <a:ext cx="1524000" cy="533400"/>
            <a:chOff x="3024" y="816"/>
            <a:chExt cx="1632" cy="576"/>
          </a:xfrm>
        </p:grpSpPr>
        <p:sp>
          <p:nvSpPr>
            <p:cNvPr id="20" name="矩形 320563"/>
            <p:cNvSpPr>
              <a:spLocks noChangeArrowheads="1"/>
            </p:cNvSpPr>
            <p:nvPr/>
          </p:nvSpPr>
          <p:spPr bwMode="auto">
            <a:xfrm>
              <a:off x="4224"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r>
                <a:rPr lang="en-US" altLang="zh-CN" sz="2000" b="1">
                  <a:solidFill>
                    <a:srgbClr val="0000FF"/>
                  </a:solidFill>
                  <a:latin typeface="Times New Roman" panose="02020603050405020304" pitchFamily="18" charset="0"/>
                </a:rPr>
                <a:t>^</a:t>
              </a:r>
              <a:endParaRPr lang="en-US" altLang="zh-CN" sz="2000" b="1">
                <a:solidFill>
                  <a:srgbClr val="0000FF"/>
                </a:solidFill>
                <a:latin typeface="Times New Roman" panose="02020603050405020304" pitchFamily="18" charset="0"/>
              </a:endParaRPr>
            </a:p>
          </p:txBody>
        </p:sp>
        <p:sp>
          <p:nvSpPr>
            <p:cNvPr id="21" name="矩形 320564"/>
            <p:cNvSpPr>
              <a:spLocks noChangeArrowheads="1"/>
            </p:cNvSpPr>
            <p:nvPr/>
          </p:nvSpPr>
          <p:spPr bwMode="auto">
            <a:xfrm>
              <a:off x="3792"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endParaRPr lang="zh-CN" altLang="zh-CN" sz="2000" b="1">
                <a:solidFill>
                  <a:srgbClr val="0000FF"/>
                </a:solidFill>
                <a:latin typeface="Times New Roman" panose="02020603050405020304" pitchFamily="18" charset="0"/>
              </a:endParaRPr>
            </a:p>
          </p:txBody>
        </p:sp>
        <p:sp>
          <p:nvSpPr>
            <p:cNvPr id="22" name="矩形 320565"/>
            <p:cNvSpPr>
              <a:spLocks noChangeArrowheads="1"/>
            </p:cNvSpPr>
            <p:nvPr/>
          </p:nvSpPr>
          <p:spPr bwMode="auto">
            <a:xfrm>
              <a:off x="3360"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000" b="1">
                  <a:solidFill>
                    <a:srgbClr val="0000FF"/>
                  </a:solidFill>
                  <a:latin typeface="Times New Roman" panose="02020603050405020304" pitchFamily="18" charset="0"/>
                </a:rPr>
                <a:t>1</a:t>
              </a:r>
              <a:endParaRPr lang="en-US" altLang="zh-CN" sz="2000" b="1">
                <a:solidFill>
                  <a:srgbClr val="0000FF"/>
                </a:solidFill>
                <a:latin typeface="Times New Roman" panose="02020603050405020304" pitchFamily="18" charset="0"/>
              </a:endParaRPr>
            </a:p>
          </p:txBody>
        </p:sp>
        <p:sp>
          <p:nvSpPr>
            <p:cNvPr id="23" name="直接连接符 320566"/>
            <p:cNvSpPr>
              <a:spLocks noChangeShapeType="1"/>
            </p:cNvSpPr>
            <p:nvPr/>
          </p:nvSpPr>
          <p:spPr bwMode="auto">
            <a:xfrm>
              <a:off x="3360" y="816"/>
              <a:ext cx="129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24" name="直接连接符 320567"/>
            <p:cNvSpPr>
              <a:spLocks noChangeShapeType="1"/>
            </p:cNvSpPr>
            <p:nvPr/>
          </p:nvSpPr>
          <p:spPr bwMode="auto">
            <a:xfrm>
              <a:off x="3360" y="1142"/>
              <a:ext cx="129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25" name="直接连接符 320568"/>
            <p:cNvSpPr>
              <a:spLocks noChangeShapeType="1"/>
            </p:cNvSpPr>
            <p:nvPr/>
          </p:nvSpPr>
          <p:spPr bwMode="auto">
            <a:xfrm>
              <a:off x="3360" y="816"/>
              <a:ext cx="0" cy="32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26" name="直接连接符 320569"/>
            <p:cNvSpPr>
              <a:spLocks noChangeShapeType="1"/>
            </p:cNvSpPr>
            <p:nvPr/>
          </p:nvSpPr>
          <p:spPr bwMode="auto">
            <a:xfrm>
              <a:off x="3792" y="816"/>
              <a:ext cx="0" cy="32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27" name="直接连接符 320570"/>
            <p:cNvSpPr>
              <a:spLocks noChangeShapeType="1"/>
            </p:cNvSpPr>
            <p:nvPr/>
          </p:nvSpPr>
          <p:spPr bwMode="auto">
            <a:xfrm>
              <a:off x="4224" y="816"/>
              <a:ext cx="0" cy="32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28" name="直接连接符 320571"/>
            <p:cNvSpPr>
              <a:spLocks noChangeShapeType="1"/>
            </p:cNvSpPr>
            <p:nvPr/>
          </p:nvSpPr>
          <p:spPr bwMode="auto">
            <a:xfrm>
              <a:off x="4656" y="816"/>
              <a:ext cx="0" cy="32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29" name="直接连接符 320572"/>
            <p:cNvSpPr>
              <a:spLocks noChangeShapeType="1"/>
            </p:cNvSpPr>
            <p:nvPr/>
          </p:nvSpPr>
          <p:spPr bwMode="auto">
            <a:xfrm>
              <a:off x="3024" y="960"/>
              <a:ext cx="336" cy="0"/>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30" name="直接连接符 320573"/>
            <p:cNvSpPr>
              <a:spLocks noChangeShapeType="1"/>
            </p:cNvSpPr>
            <p:nvPr/>
          </p:nvSpPr>
          <p:spPr bwMode="auto">
            <a:xfrm>
              <a:off x="3984" y="960"/>
              <a:ext cx="0" cy="432"/>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grpSp>
      <p:grpSp>
        <p:nvGrpSpPr>
          <p:cNvPr id="31" name="组合 30"/>
          <p:cNvGrpSpPr/>
          <p:nvPr/>
        </p:nvGrpSpPr>
        <p:grpSpPr bwMode="auto">
          <a:xfrm>
            <a:off x="6597650" y="3816078"/>
            <a:ext cx="1149350" cy="533400"/>
            <a:chOff x="3356" y="816"/>
            <a:chExt cx="724" cy="336"/>
          </a:xfrm>
        </p:grpSpPr>
        <p:sp>
          <p:nvSpPr>
            <p:cNvPr id="32" name="矩形 320575"/>
            <p:cNvSpPr>
              <a:spLocks noChangeArrowheads="1"/>
            </p:cNvSpPr>
            <p:nvPr/>
          </p:nvSpPr>
          <p:spPr bwMode="auto">
            <a:xfrm>
              <a:off x="3839" y="816"/>
              <a:ext cx="241" cy="190"/>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endParaRPr lang="zh-CN" altLang="zh-CN" sz="2000" b="1">
                <a:solidFill>
                  <a:srgbClr val="0000FF"/>
                </a:solidFill>
                <a:latin typeface="Times New Roman" panose="02020603050405020304" pitchFamily="18" charset="0"/>
              </a:endParaRPr>
            </a:p>
          </p:txBody>
        </p:sp>
        <p:sp>
          <p:nvSpPr>
            <p:cNvPr id="33" name="矩形 320576"/>
            <p:cNvSpPr>
              <a:spLocks noChangeArrowheads="1"/>
            </p:cNvSpPr>
            <p:nvPr/>
          </p:nvSpPr>
          <p:spPr bwMode="auto">
            <a:xfrm>
              <a:off x="3597" y="816"/>
              <a:ext cx="242" cy="190"/>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endParaRPr lang="zh-CN" altLang="zh-CN" sz="2000" b="1">
                <a:solidFill>
                  <a:srgbClr val="0000FF"/>
                </a:solidFill>
                <a:latin typeface="Times New Roman" panose="02020603050405020304" pitchFamily="18" charset="0"/>
              </a:endParaRPr>
            </a:p>
          </p:txBody>
        </p:sp>
        <p:sp>
          <p:nvSpPr>
            <p:cNvPr id="34" name="矩形 320577"/>
            <p:cNvSpPr>
              <a:spLocks noChangeArrowheads="1"/>
            </p:cNvSpPr>
            <p:nvPr/>
          </p:nvSpPr>
          <p:spPr bwMode="auto">
            <a:xfrm>
              <a:off x="3356" y="816"/>
              <a:ext cx="241" cy="190"/>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000" b="1">
                  <a:solidFill>
                    <a:srgbClr val="0000FF"/>
                  </a:solidFill>
                  <a:latin typeface="Times New Roman" panose="02020603050405020304" pitchFamily="18" charset="0"/>
                </a:rPr>
                <a:t>1</a:t>
              </a:r>
              <a:endParaRPr lang="en-US" altLang="zh-CN" sz="2000" b="1">
                <a:solidFill>
                  <a:srgbClr val="0000FF"/>
                </a:solidFill>
                <a:latin typeface="Times New Roman" panose="02020603050405020304" pitchFamily="18" charset="0"/>
              </a:endParaRPr>
            </a:p>
          </p:txBody>
        </p:sp>
        <p:sp>
          <p:nvSpPr>
            <p:cNvPr id="35" name="直接连接符 320578"/>
            <p:cNvSpPr>
              <a:spLocks noChangeShapeType="1"/>
            </p:cNvSpPr>
            <p:nvPr/>
          </p:nvSpPr>
          <p:spPr bwMode="auto">
            <a:xfrm>
              <a:off x="3356" y="816"/>
              <a:ext cx="724"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36" name="直接连接符 320579"/>
            <p:cNvSpPr>
              <a:spLocks noChangeShapeType="1"/>
            </p:cNvSpPr>
            <p:nvPr/>
          </p:nvSpPr>
          <p:spPr bwMode="auto">
            <a:xfrm>
              <a:off x="3356" y="1006"/>
              <a:ext cx="724"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37" name="直接连接符 320580"/>
            <p:cNvSpPr>
              <a:spLocks noChangeShapeType="1"/>
            </p:cNvSpPr>
            <p:nvPr/>
          </p:nvSpPr>
          <p:spPr bwMode="auto">
            <a:xfrm>
              <a:off x="3356" y="816"/>
              <a:ext cx="0" cy="19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38" name="直接连接符 320581"/>
            <p:cNvSpPr>
              <a:spLocks noChangeShapeType="1"/>
            </p:cNvSpPr>
            <p:nvPr/>
          </p:nvSpPr>
          <p:spPr bwMode="auto">
            <a:xfrm>
              <a:off x="3597" y="816"/>
              <a:ext cx="0" cy="19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39" name="直接连接符 320582"/>
            <p:cNvSpPr>
              <a:spLocks noChangeShapeType="1"/>
            </p:cNvSpPr>
            <p:nvPr/>
          </p:nvSpPr>
          <p:spPr bwMode="auto">
            <a:xfrm>
              <a:off x="3839" y="816"/>
              <a:ext cx="0" cy="19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40" name="直接连接符 320583"/>
            <p:cNvSpPr>
              <a:spLocks noChangeShapeType="1"/>
            </p:cNvSpPr>
            <p:nvPr/>
          </p:nvSpPr>
          <p:spPr bwMode="auto">
            <a:xfrm>
              <a:off x="4080" y="816"/>
              <a:ext cx="0" cy="19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41" name="直接连接符 320584"/>
            <p:cNvSpPr>
              <a:spLocks noChangeShapeType="1"/>
            </p:cNvSpPr>
            <p:nvPr/>
          </p:nvSpPr>
          <p:spPr bwMode="auto">
            <a:xfrm>
              <a:off x="3704" y="900"/>
              <a:ext cx="0" cy="252"/>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grpSp>
      <p:graphicFrame>
        <p:nvGraphicFramePr>
          <p:cNvPr id="42" name="表格 41"/>
          <p:cNvGraphicFramePr/>
          <p:nvPr/>
        </p:nvGraphicFramePr>
        <p:xfrm>
          <a:off x="5302250" y="3816078"/>
          <a:ext cx="990600" cy="396875"/>
        </p:xfrm>
        <a:graphic>
          <a:graphicData uri="http://schemas.openxmlformats.org/drawingml/2006/table">
            <a:tbl>
              <a:tblPr/>
              <a:tblGrid>
                <a:gridCol w="495300"/>
                <a:gridCol w="495300"/>
              </a:tblGrid>
              <a:tr h="396875">
                <a:tc>
                  <a:txBody>
                    <a:bodyPr/>
                    <a:lstStyle/>
                    <a:p>
                      <a:pPr marL="0" lvl="0" indent="0" algn="ctr">
                        <a:buNone/>
                      </a:pPr>
                      <a:r>
                        <a:rPr lang="en-US" altLang="zh-CN" sz="2000" b="1" dirty="0">
                          <a:solidFill>
                            <a:srgbClr val="0000FF"/>
                          </a:solidFill>
                        </a:rPr>
                        <a:t>0</a:t>
                      </a:r>
                      <a:endParaRPr lang="zh-CN" altLang="en-US" sz="2000" b="1" dirty="0">
                        <a:solidFill>
                          <a:srgbClr val="0000FF"/>
                        </a:solidFill>
                      </a:endParaRPr>
                    </a:p>
                  </a:txBody>
                  <a:tcPr marT="45793" marB="4579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BADE78"/>
                    </a:solidFill>
                  </a:tcPr>
                </a:tc>
                <a:tc>
                  <a:txBody>
                    <a:bodyPr/>
                    <a:lstStyle/>
                    <a:p>
                      <a:pPr marL="0" lvl="0" indent="0" algn="ctr">
                        <a:buNone/>
                      </a:pPr>
                      <a:r>
                        <a:rPr lang="en-US" altLang="zh-CN" sz="2000" b="1" dirty="0">
                          <a:solidFill>
                            <a:srgbClr val="0000FF"/>
                          </a:solidFill>
                        </a:rPr>
                        <a:t>a</a:t>
                      </a:r>
                      <a:endParaRPr lang="zh-CN" altLang="en-US" sz="2000" b="1" dirty="0">
                        <a:solidFill>
                          <a:srgbClr val="0000FF"/>
                        </a:solidFill>
                      </a:endParaRPr>
                    </a:p>
                  </a:txBody>
                  <a:tcPr marT="45793" marB="4579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BADE78"/>
                    </a:solidFill>
                  </a:tcPr>
                </a:tc>
              </a:tr>
            </a:tbl>
          </a:graphicData>
        </a:graphic>
      </p:graphicFrame>
      <p:graphicFrame>
        <p:nvGraphicFramePr>
          <p:cNvPr id="43" name="表格 42"/>
          <p:cNvGraphicFramePr/>
          <p:nvPr/>
        </p:nvGraphicFramePr>
        <p:xfrm>
          <a:off x="6673850" y="4349478"/>
          <a:ext cx="990600" cy="396875"/>
        </p:xfrm>
        <a:graphic>
          <a:graphicData uri="http://schemas.openxmlformats.org/drawingml/2006/table">
            <a:tbl>
              <a:tblPr/>
              <a:tblGrid>
                <a:gridCol w="495300"/>
                <a:gridCol w="495300"/>
              </a:tblGrid>
              <a:tr h="396875">
                <a:tc>
                  <a:txBody>
                    <a:bodyPr/>
                    <a:lstStyle/>
                    <a:p>
                      <a:pPr marL="0" lvl="0" indent="0" algn="ctr">
                        <a:buNone/>
                      </a:pPr>
                      <a:r>
                        <a:rPr lang="en-US" altLang="zh-CN" sz="2000" b="1" dirty="0" smtClean="0">
                          <a:solidFill>
                            <a:srgbClr val="0000FF"/>
                          </a:solidFill>
                        </a:rPr>
                        <a:t>0</a:t>
                      </a:r>
                      <a:endParaRPr lang="zh-CN" altLang="en-US" sz="2000" b="1" dirty="0">
                        <a:solidFill>
                          <a:srgbClr val="0000FF"/>
                        </a:solidFill>
                      </a:endParaRPr>
                    </a:p>
                  </a:txBody>
                  <a:tcPr marT="45793" marB="4579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BADE78"/>
                    </a:solidFill>
                  </a:tcPr>
                </a:tc>
                <a:tc>
                  <a:txBody>
                    <a:bodyPr/>
                    <a:lstStyle/>
                    <a:p>
                      <a:pPr marL="0" lvl="0" indent="0" algn="ctr">
                        <a:buNone/>
                      </a:pPr>
                      <a:r>
                        <a:rPr lang="en-US" altLang="zh-CN" sz="2000" b="1" dirty="0" smtClean="0">
                          <a:solidFill>
                            <a:srgbClr val="0000FF"/>
                          </a:solidFill>
                        </a:rPr>
                        <a:t>b</a:t>
                      </a:r>
                      <a:endParaRPr lang="zh-CN" altLang="en-US" sz="2000" b="1" dirty="0">
                        <a:solidFill>
                          <a:srgbClr val="0000FF"/>
                        </a:solidFill>
                      </a:endParaRPr>
                    </a:p>
                  </a:txBody>
                  <a:tcPr marT="45793" marB="4579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BADE78"/>
                    </a:solidFill>
                  </a:tcPr>
                </a:tc>
              </a:tr>
            </a:tbl>
          </a:graphicData>
        </a:graphic>
      </p:graphicFrame>
      <p:graphicFrame>
        <p:nvGraphicFramePr>
          <p:cNvPr id="44" name="表格 43"/>
          <p:cNvGraphicFramePr/>
          <p:nvPr/>
        </p:nvGraphicFramePr>
        <p:xfrm>
          <a:off x="9340850" y="4349478"/>
          <a:ext cx="990600" cy="396875"/>
        </p:xfrm>
        <a:graphic>
          <a:graphicData uri="http://schemas.openxmlformats.org/drawingml/2006/table">
            <a:tbl>
              <a:tblPr/>
              <a:tblGrid>
                <a:gridCol w="495300"/>
                <a:gridCol w="495300"/>
              </a:tblGrid>
              <a:tr h="396875">
                <a:tc>
                  <a:txBody>
                    <a:bodyPr/>
                    <a:lstStyle/>
                    <a:p>
                      <a:pPr marL="0" lvl="0" indent="0" algn="ctr">
                        <a:buNone/>
                      </a:pPr>
                      <a:r>
                        <a:rPr lang="en-US" altLang="zh-CN" sz="2000" b="1" dirty="0">
                          <a:solidFill>
                            <a:srgbClr val="0000FF"/>
                          </a:solidFill>
                        </a:rPr>
                        <a:t>0</a:t>
                      </a:r>
                      <a:endParaRPr lang="zh-CN" altLang="en-US" sz="2000" b="1" dirty="0">
                        <a:solidFill>
                          <a:srgbClr val="0000FF"/>
                        </a:solidFill>
                      </a:endParaRPr>
                    </a:p>
                  </a:txBody>
                  <a:tcPr marT="45793" marB="4579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BADE78"/>
                    </a:solidFill>
                  </a:tcPr>
                </a:tc>
                <a:tc>
                  <a:txBody>
                    <a:bodyPr/>
                    <a:lstStyle/>
                    <a:p>
                      <a:pPr marL="0" lvl="0" indent="0" algn="ctr">
                        <a:buNone/>
                      </a:pPr>
                      <a:r>
                        <a:rPr lang="en-US" altLang="zh-CN" sz="2000" b="1" dirty="0">
                          <a:solidFill>
                            <a:srgbClr val="0000FF"/>
                          </a:solidFill>
                        </a:rPr>
                        <a:t>d</a:t>
                      </a:r>
                      <a:endParaRPr lang="zh-CN" altLang="en-US" sz="2000" b="1" dirty="0">
                        <a:solidFill>
                          <a:srgbClr val="0000FF"/>
                        </a:solidFill>
                      </a:endParaRPr>
                    </a:p>
                  </a:txBody>
                  <a:tcPr marT="45793" marB="4579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BADE78"/>
                    </a:solidFill>
                  </a:tcPr>
                </a:tc>
              </a:tr>
            </a:tbl>
          </a:graphicData>
        </a:graphic>
      </p:graphicFrame>
      <p:graphicFrame>
        <p:nvGraphicFramePr>
          <p:cNvPr id="45" name="表格 44"/>
          <p:cNvGraphicFramePr/>
          <p:nvPr/>
        </p:nvGraphicFramePr>
        <p:xfrm>
          <a:off x="7969250" y="4349478"/>
          <a:ext cx="990600" cy="396875"/>
        </p:xfrm>
        <a:graphic>
          <a:graphicData uri="http://schemas.openxmlformats.org/drawingml/2006/table">
            <a:tbl>
              <a:tblPr/>
              <a:tblGrid>
                <a:gridCol w="495300"/>
                <a:gridCol w="495300"/>
              </a:tblGrid>
              <a:tr h="396875">
                <a:tc>
                  <a:txBody>
                    <a:bodyPr/>
                    <a:lstStyle/>
                    <a:p>
                      <a:pPr marL="0" lvl="0" indent="0" algn="ctr">
                        <a:buNone/>
                      </a:pPr>
                      <a:r>
                        <a:rPr lang="en-US" altLang="zh-CN" sz="2000" b="1" dirty="0">
                          <a:solidFill>
                            <a:srgbClr val="0000FF"/>
                          </a:solidFill>
                        </a:rPr>
                        <a:t>0</a:t>
                      </a:r>
                      <a:endParaRPr lang="zh-CN" altLang="en-US" sz="2000" b="1" dirty="0">
                        <a:solidFill>
                          <a:srgbClr val="0000FF"/>
                        </a:solidFill>
                      </a:endParaRPr>
                    </a:p>
                  </a:txBody>
                  <a:tcPr marT="45793" marB="4579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BADE78"/>
                    </a:solidFill>
                  </a:tcPr>
                </a:tc>
                <a:tc>
                  <a:txBody>
                    <a:bodyPr/>
                    <a:lstStyle/>
                    <a:p>
                      <a:pPr marL="0" lvl="0" indent="0" algn="ctr">
                        <a:buNone/>
                      </a:pPr>
                      <a:r>
                        <a:rPr lang="en-US" altLang="zh-CN" sz="2000" b="1" dirty="0">
                          <a:solidFill>
                            <a:srgbClr val="0000FF"/>
                          </a:solidFill>
                        </a:rPr>
                        <a:t>c</a:t>
                      </a:r>
                      <a:endParaRPr lang="zh-CN" altLang="en-US" sz="2000" b="1" dirty="0">
                        <a:solidFill>
                          <a:srgbClr val="0000FF"/>
                        </a:solidFill>
                      </a:endParaRPr>
                    </a:p>
                  </a:txBody>
                  <a:tcPr marT="45793" marB="4579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BADE78"/>
                    </a:solidFill>
                  </a:tcPr>
                </a:tc>
              </a:tr>
            </a:tbl>
          </a:graphicData>
        </a:graphic>
      </p:graphicFrame>
      <p:grpSp>
        <p:nvGrpSpPr>
          <p:cNvPr id="46" name="组合 45"/>
          <p:cNvGrpSpPr/>
          <p:nvPr/>
        </p:nvGrpSpPr>
        <p:grpSpPr bwMode="auto">
          <a:xfrm>
            <a:off x="7664450" y="3816078"/>
            <a:ext cx="1447800" cy="533400"/>
            <a:chOff x="3024" y="816"/>
            <a:chExt cx="1632" cy="576"/>
          </a:xfrm>
        </p:grpSpPr>
        <p:sp>
          <p:nvSpPr>
            <p:cNvPr id="47" name="矩形 320618"/>
            <p:cNvSpPr>
              <a:spLocks noChangeArrowheads="1"/>
            </p:cNvSpPr>
            <p:nvPr/>
          </p:nvSpPr>
          <p:spPr bwMode="auto">
            <a:xfrm>
              <a:off x="4224"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endParaRPr lang="zh-CN" altLang="zh-CN" sz="2000" b="1">
                <a:solidFill>
                  <a:srgbClr val="0000FF"/>
                </a:solidFill>
                <a:latin typeface="Times New Roman" panose="02020603050405020304" pitchFamily="18" charset="0"/>
              </a:endParaRPr>
            </a:p>
          </p:txBody>
        </p:sp>
        <p:sp>
          <p:nvSpPr>
            <p:cNvPr id="48" name="矩形 320619"/>
            <p:cNvSpPr>
              <a:spLocks noChangeArrowheads="1"/>
            </p:cNvSpPr>
            <p:nvPr/>
          </p:nvSpPr>
          <p:spPr bwMode="auto">
            <a:xfrm>
              <a:off x="3792"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endParaRPr lang="zh-CN" altLang="zh-CN" sz="2000" b="1">
                <a:solidFill>
                  <a:srgbClr val="0000FF"/>
                </a:solidFill>
                <a:latin typeface="Times New Roman" panose="02020603050405020304" pitchFamily="18" charset="0"/>
              </a:endParaRPr>
            </a:p>
          </p:txBody>
        </p:sp>
        <p:sp>
          <p:nvSpPr>
            <p:cNvPr id="49" name="矩形 320620"/>
            <p:cNvSpPr>
              <a:spLocks noChangeArrowheads="1"/>
            </p:cNvSpPr>
            <p:nvPr/>
          </p:nvSpPr>
          <p:spPr bwMode="auto">
            <a:xfrm>
              <a:off x="3360"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000" b="1">
                  <a:solidFill>
                    <a:srgbClr val="0000FF"/>
                  </a:solidFill>
                  <a:latin typeface="Times New Roman" panose="02020603050405020304" pitchFamily="18" charset="0"/>
                </a:rPr>
                <a:t>1</a:t>
              </a:r>
              <a:endParaRPr lang="en-US" altLang="zh-CN" sz="2000" b="1">
                <a:solidFill>
                  <a:srgbClr val="0000FF"/>
                </a:solidFill>
                <a:latin typeface="Times New Roman" panose="02020603050405020304" pitchFamily="18" charset="0"/>
              </a:endParaRPr>
            </a:p>
          </p:txBody>
        </p:sp>
        <p:sp>
          <p:nvSpPr>
            <p:cNvPr id="50" name="直接连接符 320621"/>
            <p:cNvSpPr>
              <a:spLocks noChangeShapeType="1"/>
            </p:cNvSpPr>
            <p:nvPr/>
          </p:nvSpPr>
          <p:spPr bwMode="auto">
            <a:xfrm>
              <a:off x="3360" y="816"/>
              <a:ext cx="129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51" name="直接连接符 320622"/>
            <p:cNvSpPr>
              <a:spLocks noChangeShapeType="1"/>
            </p:cNvSpPr>
            <p:nvPr/>
          </p:nvSpPr>
          <p:spPr bwMode="auto">
            <a:xfrm>
              <a:off x="3360" y="1142"/>
              <a:ext cx="129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52" name="直接连接符 320623"/>
            <p:cNvSpPr>
              <a:spLocks noChangeShapeType="1"/>
            </p:cNvSpPr>
            <p:nvPr/>
          </p:nvSpPr>
          <p:spPr bwMode="auto">
            <a:xfrm>
              <a:off x="3360" y="816"/>
              <a:ext cx="0" cy="32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53" name="直接连接符 320624"/>
            <p:cNvSpPr>
              <a:spLocks noChangeShapeType="1"/>
            </p:cNvSpPr>
            <p:nvPr/>
          </p:nvSpPr>
          <p:spPr bwMode="auto">
            <a:xfrm>
              <a:off x="3792" y="816"/>
              <a:ext cx="0" cy="32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54" name="直接连接符 320625"/>
            <p:cNvSpPr>
              <a:spLocks noChangeShapeType="1"/>
            </p:cNvSpPr>
            <p:nvPr/>
          </p:nvSpPr>
          <p:spPr bwMode="auto">
            <a:xfrm>
              <a:off x="4224" y="816"/>
              <a:ext cx="0" cy="32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55" name="直接连接符 320626"/>
            <p:cNvSpPr>
              <a:spLocks noChangeShapeType="1"/>
            </p:cNvSpPr>
            <p:nvPr/>
          </p:nvSpPr>
          <p:spPr bwMode="auto">
            <a:xfrm>
              <a:off x="4656" y="816"/>
              <a:ext cx="0" cy="32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56" name="直接连接符 320627"/>
            <p:cNvSpPr>
              <a:spLocks noChangeShapeType="1"/>
            </p:cNvSpPr>
            <p:nvPr/>
          </p:nvSpPr>
          <p:spPr bwMode="auto">
            <a:xfrm>
              <a:off x="3024" y="960"/>
              <a:ext cx="336" cy="0"/>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57" name="直接连接符 320628"/>
            <p:cNvSpPr>
              <a:spLocks noChangeShapeType="1"/>
            </p:cNvSpPr>
            <p:nvPr/>
          </p:nvSpPr>
          <p:spPr bwMode="auto">
            <a:xfrm>
              <a:off x="3984" y="960"/>
              <a:ext cx="0" cy="432"/>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grpSp>
      <p:grpSp>
        <p:nvGrpSpPr>
          <p:cNvPr id="58" name="组合 57"/>
          <p:cNvGrpSpPr/>
          <p:nvPr/>
        </p:nvGrpSpPr>
        <p:grpSpPr bwMode="auto">
          <a:xfrm>
            <a:off x="8959850" y="3816078"/>
            <a:ext cx="1447800" cy="533400"/>
            <a:chOff x="3024" y="816"/>
            <a:chExt cx="1632" cy="576"/>
          </a:xfrm>
        </p:grpSpPr>
        <p:sp>
          <p:nvSpPr>
            <p:cNvPr id="59" name="矩形 320630"/>
            <p:cNvSpPr>
              <a:spLocks noChangeArrowheads="1"/>
            </p:cNvSpPr>
            <p:nvPr/>
          </p:nvSpPr>
          <p:spPr bwMode="auto">
            <a:xfrm>
              <a:off x="4224"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r>
                <a:rPr lang="en-US" altLang="zh-CN" sz="2000" b="1">
                  <a:solidFill>
                    <a:srgbClr val="0000FF"/>
                  </a:solidFill>
                  <a:latin typeface="Times New Roman" panose="02020603050405020304" pitchFamily="18" charset="0"/>
                </a:rPr>
                <a:t>^</a:t>
              </a:r>
              <a:endParaRPr lang="en-US" altLang="zh-CN" sz="2000" b="1">
                <a:solidFill>
                  <a:srgbClr val="0000FF"/>
                </a:solidFill>
                <a:latin typeface="Times New Roman" panose="02020603050405020304" pitchFamily="18" charset="0"/>
              </a:endParaRPr>
            </a:p>
          </p:txBody>
        </p:sp>
        <p:sp>
          <p:nvSpPr>
            <p:cNvPr id="60" name="矩形 320631"/>
            <p:cNvSpPr>
              <a:spLocks noChangeArrowheads="1"/>
            </p:cNvSpPr>
            <p:nvPr/>
          </p:nvSpPr>
          <p:spPr bwMode="auto">
            <a:xfrm>
              <a:off x="3792"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endParaRPr lang="zh-CN" altLang="zh-CN" sz="2000" b="1">
                <a:solidFill>
                  <a:srgbClr val="0000FF"/>
                </a:solidFill>
                <a:latin typeface="Times New Roman" panose="02020603050405020304" pitchFamily="18" charset="0"/>
              </a:endParaRPr>
            </a:p>
          </p:txBody>
        </p:sp>
        <p:sp>
          <p:nvSpPr>
            <p:cNvPr id="61" name="矩形 320632"/>
            <p:cNvSpPr>
              <a:spLocks noChangeArrowheads="1"/>
            </p:cNvSpPr>
            <p:nvPr/>
          </p:nvSpPr>
          <p:spPr bwMode="auto">
            <a:xfrm>
              <a:off x="3360"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000" b="1">
                  <a:solidFill>
                    <a:srgbClr val="0000FF"/>
                  </a:solidFill>
                  <a:latin typeface="Times New Roman" panose="02020603050405020304" pitchFamily="18" charset="0"/>
                </a:rPr>
                <a:t>1</a:t>
              </a:r>
              <a:endParaRPr lang="en-US" altLang="zh-CN" sz="2000" b="1">
                <a:solidFill>
                  <a:srgbClr val="0000FF"/>
                </a:solidFill>
                <a:latin typeface="Times New Roman" panose="02020603050405020304" pitchFamily="18" charset="0"/>
              </a:endParaRPr>
            </a:p>
          </p:txBody>
        </p:sp>
        <p:sp>
          <p:nvSpPr>
            <p:cNvPr id="62" name="直接连接符 320633"/>
            <p:cNvSpPr>
              <a:spLocks noChangeShapeType="1"/>
            </p:cNvSpPr>
            <p:nvPr/>
          </p:nvSpPr>
          <p:spPr bwMode="auto">
            <a:xfrm>
              <a:off x="3360" y="816"/>
              <a:ext cx="129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63" name="直接连接符 320634"/>
            <p:cNvSpPr>
              <a:spLocks noChangeShapeType="1"/>
            </p:cNvSpPr>
            <p:nvPr/>
          </p:nvSpPr>
          <p:spPr bwMode="auto">
            <a:xfrm>
              <a:off x="3360" y="1142"/>
              <a:ext cx="129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64" name="直接连接符 320635"/>
            <p:cNvSpPr>
              <a:spLocks noChangeShapeType="1"/>
            </p:cNvSpPr>
            <p:nvPr/>
          </p:nvSpPr>
          <p:spPr bwMode="auto">
            <a:xfrm>
              <a:off x="3360" y="816"/>
              <a:ext cx="0" cy="32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65" name="直接连接符 320636"/>
            <p:cNvSpPr>
              <a:spLocks noChangeShapeType="1"/>
            </p:cNvSpPr>
            <p:nvPr/>
          </p:nvSpPr>
          <p:spPr bwMode="auto">
            <a:xfrm>
              <a:off x="3792" y="816"/>
              <a:ext cx="0" cy="32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66" name="直接连接符 320637"/>
            <p:cNvSpPr>
              <a:spLocks noChangeShapeType="1"/>
            </p:cNvSpPr>
            <p:nvPr/>
          </p:nvSpPr>
          <p:spPr bwMode="auto">
            <a:xfrm>
              <a:off x="4224" y="816"/>
              <a:ext cx="0" cy="32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67" name="直接连接符 320638"/>
            <p:cNvSpPr>
              <a:spLocks noChangeShapeType="1"/>
            </p:cNvSpPr>
            <p:nvPr/>
          </p:nvSpPr>
          <p:spPr bwMode="auto">
            <a:xfrm>
              <a:off x="4656" y="816"/>
              <a:ext cx="0" cy="32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68" name="直接连接符 320639"/>
            <p:cNvSpPr>
              <a:spLocks noChangeShapeType="1"/>
            </p:cNvSpPr>
            <p:nvPr/>
          </p:nvSpPr>
          <p:spPr bwMode="auto">
            <a:xfrm>
              <a:off x="3024" y="960"/>
              <a:ext cx="336" cy="0"/>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69" name="直接连接符 320640"/>
            <p:cNvSpPr>
              <a:spLocks noChangeShapeType="1"/>
            </p:cNvSpPr>
            <p:nvPr/>
          </p:nvSpPr>
          <p:spPr bwMode="auto">
            <a:xfrm>
              <a:off x="3984" y="960"/>
              <a:ext cx="0" cy="432"/>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grpSp>
      <p:grpSp>
        <p:nvGrpSpPr>
          <p:cNvPr id="70" name="组合 69"/>
          <p:cNvGrpSpPr/>
          <p:nvPr/>
        </p:nvGrpSpPr>
        <p:grpSpPr bwMode="auto">
          <a:xfrm>
            <a:off x="4519613" y="5492478"/>
            <a:ext cx="2057400" cy="533400"/>
            <a:chOff x="3024" y="816"/>
            <a:chExt cx="1632" cy="576"/>
          </a:xfrm>
        </p:grpSpPr>
        <p:sp>
          <p:nvSpPr>
            <p:cNvPr id="71" name="矩形 320530"/>
            <p:cNvSpPr>
              <a:spLocks noChangeArrowheads="1"/>
            </p:cNvSpPr>
            <p:nvPr/>
          </p:nvSpPr>
          <p:spPr bwMode="auto">
            <a:xfrm>
              <a:off x="4224"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r>
                <a:rPr lang="en-US" altLang="zh-CN" sz="2400" b="1">
                  <a:solidFill>
                    <a:srgbClr val="0000FF"/>
                  </a:solidFill>
                  <a:latin typeface="Times New Roman" panose="02020603050405020304" pitchFamily="18" charset="0"/>
                </a:rPr>
                <a:t>^</a:t>
              </a:r>
              <a:endParaRPr lang="en-US" altLang="zh-CN" sz="2400" b="1">
                <a:solidFill>
                  <a:srgbClr val="0000FF"/>
                </a:solidFill>
                <a:latin typeface="Times New Roman" panose="02020603050405020304" pitchFamily="18" charset="0"/>
              </a:endParaRPr>
            </a:p>
          </p:txBody>
        </p:sp>
        <p:sp>
          <p:nvSpPr>
            <p:cNvPr id="72" name="矩形 320531"/>
            <p:cNvSpPr>
              <a:spLocks noChangeArrowheads="1"/>
            </p:cNvSpPr>
            <p:nvPr/>
          </p:nvSpPr>
          <p:spPr bwMode="auto">
            <a:xfrm>
              <a:off x="3792"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endParaRPr lang="zh-CN" altLang="zh-CN">
                <a:solidFill>
                  <a:schemeClr val="hlink"/>
                </a:solidFill>
                <a:latin typeface="Times New Roman" panose="02020603050405020304" pitchFamily="18" charset="0"/>
              </a:endParaRPr>
            </a:p>
          </p:txBody>
        </p:sp>
        <p:sp>
          <p:nvSpPr>
            <p:cNvPr id="73" name="矩形 320532"/>
            <p:cNvSpPr>
              <a:spLocks noChangeArrowheads="1"/>
            </p:cNvSpPr>
            <p:nvPr/>
          </p:nvSpPr>
          <p:spPr bwMode="auto">
            <a:xfrm>
              <a:off x="3360" y="828"/>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000" b="1" dirty="0">
                  <a:solidFill>
                    <a:srgbClr val="0000FF"/>
                  </a:solidFill>
                  <a:latin typeface="Times New Roman" panose="02020603050405020304" pitchFamily="18" charset="0"/>
                </a:rPr>
                <a:t>1</a:t>
              </a:r>
              <a:endParaRPr lang="en-US" altLang="zh-CN" sz="2000" b="1" dirty="0">
                <a:solidFill>
                  <a:srgbClr val="0000FF"/>
                </a:solidFill>
                <a:latin typeface="Times New Roman" panose="02020603050405020304" pitchFamily="18" charset="0"/>
              </a:endParaRPr>
            </a:p>
          </p:txBody>
        </p:sp>
        <p:sp>
          <p:nvSpPr>
            <p:cNvPr id="74" name="直接连接符 320533"/>
            <p:cNvSpPr>
              <a:spLocks noChangeShapeType="1"/>
            </p:cNvSpPr>
            <p:nvPr/>
          </p:nvSpPr>
          <p:spPr bwMode="auto">
            <a:xfrm>
              <a:off x="3360" y="816"/>
              <a:ext cx="129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5" name="直接连接符 320534"/>
            <p:cNvSpPr>
              <a:spLocks noChangeShapeType="1"/>
            </p:cNvSpPr>
            <p:nvPr/>
          </p:nvSpPr>
          <p:spPr bwMode="auto">
            <a:xfrm>
              <a:off x="3360" y="1142"/>
              <a:ext cx="129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6" name="直接连接符 320535"/>
            <p:cNvSpPr>
              <a:spLocks noChangeShapeType="1"/>
            </p:cNvSpPr>
            <p:nvPr/>
          </p:nvSpPr>
          <p:spPr bwMode="auto">
            <a:xfrm>
              <a:off x="3360" y="816"/>
              <a:ext cx="0" cy="32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7" name="直接连接符 320536"/>
            <p:cNvSpPr>
              <a:spLocks noChangeShapeType="1"/>
            </p:cNvSpPr>
            <p:nvPr/>
          </p:nvSpPr>
          <p:spPr bwMode="auto">
            <a:xfrm>
              <a:off x="3792" y="816"/>
              <a:ext cx="0" cy="32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 name="直接连接符 320537"/>
            <p:cNvSpPr>
              <a:spLocks noChangeShapeType="1"/>
            </p:cNvSpPr>
            <p:nvPr/>
          </p:nvSpPr>
          <p:spPr bwMode="auto">
            <a:xfrm>
              <a:off x="4224" y="816"/>
              <a:ext cx="0" cy="32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9" name="直接连接符 320538"/>
            <p:cNvSpPr>
              <a:spLocks noChangeShapeType="1"/>
            </p:cNvSpPr>
            <p:nvPr/>
          </p:nvSpPr>
          <p:spPr bwMode="auto">
            <a:xfrm>
              <a:off x="4656" y="816"/>
              <a:ext cx="0" cy="32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 name="直接连接符 320539"/>
            <p:cNvSpPr>
              <a:spLocks noChangeShapeType="1"/>
            </p:cNvSpPr>
            <p:nvPr/>
          </p:nvSpPr>
          <p:spPr bwMode="auto">
            <a:xfrm>
              <a:off x="3024" y="960"/>
              <a:ext cx="336" cy="0"/>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 name="直接连接符 320540"/>
            <p:cNvSpPr>
              <a:spLocks noChangeShapeType="1"/>
            </p:cNvSpPr>
            <p:nvPr/>
          </p:nvSpPr>
          <p:spPr bwMode="auto">
            <a:xfrm>
              <a:off x="3984" y="960"/>
              <a:ext cx="0" cy="432"/>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82" name="表格 81"/>
          <p:cNvGraphicFramePr/>
          <p:nvPr/>
        </p:nvGraphicFramePr>
        <p:xfrm>
          <a:off x="5281613" y="6025878"/>
          <a:ext cx="990600" cy="396875"/>
        </p:xfrm>
        <a:graphic>
          <a:graphicData uri="http://schemas.openxmlformats.org/drawingml/2006/table">
            <a:tbl>
              <a:tblPr/>
              <a:tblGrid>
                <a:gridCol w="495300"/>
                <a:gridCol w="495300"/>
              </a:tblGrid>
              <a:tr h="396875">
                <a:tc>
                  <a:txBody>
                    <a:bodyPr/>
                    <a:lstStyle/>
                    <a:p>
                      <a:pPr marL="0" lvl="0" indent="0" algn="ctr">
                        <a:buNone/>
                      </a:pPr>
                      <a:r>
                        <a:rPr lang="en-US" altLang="zh-CN" sz="2000" b="1">
                          <a:solidFill>
                            <a:srgbClr val="0000FF"/>
                          </a:solidFill>
                        </a:rPr>
                        <a:t>0</a:t>
                      </a:r>
                      <a:endParaRPr lang="zh-CN" altLang="en-US" sz="2000" b="1">
                        <a:solidFill>
                          <a:srgbClr val="0000FF"/>
                        </a:solidFill>
                      </a:endParaRPr>
                    </a:p>
                  </a:txBody>
                  <a:tcPr marT="45793" marB="4579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BADE78"/>
                    </a:solidFill>
                  </a:tcPr>
                </a:tc>
                <a:tc>
                  <a:txBody>
                    <a:bodyPr/>
                    <a:lstStyle/>
                    <a:p>
                      <a:pPr marL="0" lvl="0" indent="0" algn="ctr">
                        <a:buNone/>
                      </a:pPr>
                      <a:r>
                        <a:rPr lang="en-US" altLang="zh-CN" sz="2000" b="1" dirty="0">
                          <a:solidFill>
                            <a:srgbClr val="0000FF"/>
                          </a:solidFill>
                        </a:rPr>
                        <a:t>e</a:t>
                      </a:r>
                      <a:endParaRPr lang="zh-CN" altLang="en-US" sz="2000" b="1" dirty="0">
                        <a:solidFill>
                          <a:srgbClr val="0000FF"/>
                        </a:solidFill>
                      </a:endParaRPr>
                    </a:p>
                  </a:txBody>
                  <a:tcPr marT="45793" marB="4579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BADE78"/>
                    </a:solidFill>
                  </a:tcPr>
                </a:tc>
              </a:tr>
            </a:tbl>
          </a:graphicData>
        </a:graphic>
      </p:graphicFrame>
      <p:sp>
        <p:nvSpPr>
          <p:cNvPr id="83" name="矩形 82"/>
          <p:cNvSpPr>
            <a:spLocks noChangeArrowheads="1"/>
          </p:cNvSpPr>
          <p:nvPr/>
        </p:nvSpPr>
        <p:spPr bwMode="auto">
          <a:xfrm>
            <a:off x="4519613" y="1858690"/>
            <a:ext cx="15287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a:solidFill>
                  <a:srgbClr val="CC00CC"/>
                </a:solidFill>
                <a:latin typeface="Times New Roman" panose="02020603050405020304" pitchFamily="18" charset="0"/>
                <a:ea typeface="黑体" panose="02010609060101010101" pitchFamily="49" charset="-122"/>
              </a:rPr>
              <a:t>A=NULL</a:t>
            </a:r>
            <a:endParaRPr lang="en-US" altLang="zh-CN" sz="2600">
              <a:solidFill>
                <a:srgbClr val="CC00CC"/>
              </a:solidFill>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wipe(left)">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slide(fromTop)">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slide(from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slide(fromTop)">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nodeType="click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slide(fromTop)">
                                      <p:cBhvr>
                                        <p:cTn id="32" dur="500"/>
                                        <p:tgtEl>
                                          <p:spTgt spid="43"/>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nodeType="click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slide(fromLeft)">
                                      <p:cBhvr>
                                        <p:cTn id="37" dur="500"/>
                                        <p:tgtEl>
                                          <p:spTgt spid="46"/>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1" fill="hold"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slide(fromTop)">
                                      <p:cBhvr>
                                        <p:cTn id="42" dur="5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nodeType="click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slide(fromLeft)">
                                      <p:cBhvr>
                                        <p:cTn id="47" dur="500"/>
                                        <p:tgtEl>
                                          <p:spTgt spid="58"/>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1" fill="hold" nodeType="click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slide(fromTop)">
                                      <p:cBhvr>
                                        <p:cTn id="52" dur="500"/>
                                        <p:tgtEl>
                                          <p:spTgt spid="4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70"/>
                                        </p:tgtEl>
                                        <p:attrNameLst>
                                          <p:attrName>style.visibility</p:attrName>
                                        </p:attrNameLst>
                                      </p:cBhvr>
                                      <p:to>
                                        <p:strVal val="visible"/>
                                      </p:to>
                                    </p:set>
                                    <p:animEffect transition="in" filter="wipe(up)">
                                      <p:cBhvr>
                                        <p:cTn id="57" dur="500"/>
                                        <p:tgtEl>
                                          <p:spTgt spid="70"/>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1" fill="hold" nodeType="click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slide(fromTop)">
                                      <p:cBhvr>
                                        <p:cTn id="6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343660" y="909955"/>
            <a:ext cx="3538220" cy="6470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a:lnSpc>
                <a:spcPct val="120000"/>
              </a:lnSpc>
              <a:buClr>
                <a:srgbClr val="FF3300"/>
              </a:buClr>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5</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lang="zh-CN" altLang="en-US" b="1" noProof="0" dirty="0">
                <a:solidFill>
                  <a:srgbClr val="FF0000"/>
                </a:solidFill>
                <a:latin typeface="华文楷体" panose="02010600040101010101" pitchFamily="2" charset="-122"/>
                <a:ea typeface="华文楷体" panose="02010600040101010101" pitchFamily="2" charset="-122"/>
              </a:rPr>
              <a:t>存储结构</a:t>
            </a:r>
            <a:endParaRPr kumimoji="0" lang="zh-CN" altLang="zh-CN"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endParaRPr>
          </a:p>
        </p:txBody>
      </p:sp>
      <p:sp>
        <p:nvSpPr>
          <p:cNvPr id="4" name="标题 5"/>
          <p:cNvSpPr txBox="1"/>
          <p:nvPr/>
        </p:nvSpPr>
        <p:spPr>
          <a:xfrm>
            <a:off x="1343472" y="160338"/>
            <a:ext cx="3384376" cy="561975"/>
          </a:xfrm>
          <a:prstGeom prst="rect">
            <a:avLst/>
          </a:prstGeom>
        </p:spPr>
        <p:txBody>
          <a:bodyPr anchor="b">
            <a:normAutofit fontScale="9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广义表</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11"/>
          <p:cNvSpPr>
            <a:spLocks noChangeArrowheads="1"/>
          </p:cNvSpPr>
          <p:nvPr/>
        </p:nvSpPr>
        <p:spPr bwMode="auto">
          <a:xfrm>
            <a:off x="5687212" y="729931"/>
            <a:ext cx="2330450" cy="515938"/>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eaLnBrk="0" hangingPunct="0">
              <a:spcBef>
                <a:spcPct val="0"/>
              </a:spcBef>
            </a:pPr>
            <a:r>
              <a:rPr lang="zh-CN" altLang="en-US" sz="3200" dirty="0">
                <a:solidFill>
                  <a:srgbClr val="0000FF"/>
                </a:solidFill>
                <a:latin typeface="楷体_GB2312" pitchFamily="49" charset="-122"/>
              </a:rPr>
              <a:t>头尾表示法</a:t>
            </a:r>
            <a:endParaRPr lang="zh-CN" sz="3200" dirty="0">
              <a:solidFill>
                <a:srgbClr val="0000FF"/>
              </a:solidFill>
              <a:latin typeface="楷体_GB2312" pitchFamily="49" charset="-122"/>
            </a:endParaRPr>
          </a:p>
        </p:txBody>
      </p:sp>
      <p:sp>
        <p:nvSpPr>
          <p:cNvPr id="6" name="Rectangle 2"/>
          <p:cNvSpPr txBox="1">
            <a:spLocks noChangeArrowheads="1"/>
          </p:cNvSpPr>
          <p:nvPr/>
        </p:nvSpPr>
        <p:spPr bwMode="auto">
          <a:xfrm>
            <a:off x="2185739" y="1322660"/>
            <a:ext cx="7727950" cy="524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buFontTx/>
              <a:buNone/>
              <a:defRPr/>
            </a:pPr>
            <a:r>
              <a:rPr lang="zh-CN" altLang="en-US" sz="2400" b="1" kern="0" dirty="0" smtClean="0">
                <a:solidFill>
                  <a:srgbClr val="FF0000"/>
                </a:solidFill>
                <a:latin typeface="+mj-ea"/>
                <a:sym typeface="+mn-ea"/>
              </a:rPr>
              <a:t>    </a:t>
            </a:r>
            <a:r>
              <a:rPr lang="en-US" altLang="zh-CN" sz="2400" b="1" kern="0" dirty="0" smtClean="0">
                <a:solidFill>
                  <a:srgbClr val="FF0000"/>
                </a:solidFill>
                <a:latin typeface="+mj-ea"/>
                <a:sym typeface="+mn-ea"/>
              </a:rPr>
              <a:t> </a:t>
            </a:r>
            <a:endParaRPr lang="en-US" altLang="zh-CN" sz="2200" b="1" kern="0" dirty="0" smtClean="0">
              <a:solidFill>
                <a:srgbClr val="000000"/>
              </a:solidFill>
              <a:latin typeface="Times New Roman" panose="02020603050405020304" pitchFamily="18" charset="0"/>
              <a:sym typeface="+mn-ea"/>
            </a:endParaRPr>
          </a:p>
          <a:p>
            <a:pPr algn="l">
              <a:lnSpc>
                <a:spcPct val="150000"/>
              </a:lnSpc>
              <a:defRPr/>
            </a:pPr>
            <a:r>
              <a:rPr lang="zh-CN" altLang="en-US" sz="2200" b="1" kern="0" dirty="0" smtClean="0">
                <a:solidFill>
                  <a:srgbClr val="3333FF"/>
                </a:solidFill>
                <a:latin typeface="Times New Roman" panose="02020603050405020304" pitchFamily="18" charset="0"/>
                <a:sym typeface="+mn-ea"/>
              </a:rPr>
              <a:t>④ </a:t>
            </a:r>
            <a:r>
              <a:rPr lang="en-US" altLang="zh-CN" sz="2200" b="1" kern="0" dirty="0" smtClean="0">
                <a:solidFill>
                  <a:srgbClr val="3333FF"/>
                </a:solidFill>
                <a:latin typeface="Times New Roman" panose="02020603050405020304" pitchFamily="18" charset="0"/>
                <a:sym typeface="+mn-ea"/>
              </a:rPr>
              <a:t>D </a:t>
            </a:r>
            <a:r>
              <a:rPr lang="en-US" altLang="zh-CN" sz="2200" b="1" kern="0" dirty="0">
                <a:solidFill>
                  <a:srgbClr val="3333FF"/>
                </a:solidFill>
                <a:latin typeface="Times New Roman" panose="02020603050405020304" pitchFamily="18" charset="0"/>
                <a:sym typeface="+mn-ea"/>
              </a:rPr>
              <a:t>= (</a:t>
            </a:r>
            <a:r>
              <a:rPr lang="en-US" altLang="zh-CN" sz="2200" b="1" kern="0" dirty="0" err="1">
                <a:solidFill>
                  <a:srgbClr val="3333FF"/>
                </a:solidFill>
                <a:latin typeface="Times New Roman" panose="02020603050405020304" pitchFamily="18" charset="0"/>
                <a:sym typeface="+mn-ea"/>
              </a:rPr>
              <a:t>A,B,C</a:t>
            </a:r>
            <a:r>
              <a:rPr lang="en-US" altLang="zh-CN" sz="2200" b="1" kern="0" dirty="0">
                <a:solidFill>
                  <a:srgbClr val="3333FF"/>
                </a:solidFill>
                <a:latin typeface="Times New Roman" panose="02020603050405020304" pitchFamily="18" charset="0"/>
                <a:sym typeface="+mn-ea"/>
              </a:rPr>
              <a:t>) </a:t>
            </a:r>
            <a:r>
              <a:rPr lang="en-US" altLang="zh-CN" sz="2200" b="1" kern="0" dirty="0">
                <a:solidFill>
                  <a:srgbClr val="CC00CC"/>
                </a:solidFill>
                <a:latin typeface="Times New Roman" panose="02020603050405020304" pitchFamily="18" charset="0"/>
                <a:sym typeface="+mn-ea"/>
              </a:rPr>
              <a:t>= </a:t>
            </a:r>
            <a:r>
              <a:rPr kumimoji="0" lang="en-US" altLang="zh-CN" sz="2200" b="1" kern="0" dirty="0" smtClean="0">
                <a:solidFill>
                  <a:srgbClr val="CC00CC"/>
                </a:solidFill>
                <a:latin typeface="Times New Roman" panose="02020603050405020304" pitchFamily="18" charset="0"/>
                <a:ea typeface="宋体" panose="02010600030101010101" pitchFamily="2" charset="-122"/>
                <a:cs typeface="+mn-cs"/>
                <a:sym typeface="+mn-ea"/>
              </a:rPr>
              <a:t>(( ), (e),(a,(</a:t>
            </a:r>
            <a:r>
              <a:rPr kumimoji="0" lang="en-US" altLang="zh-CN" sz="2200" b="1" kern="0" dirty="0" err="1" smtClean="0">
                <a:solidFill>
                  <a:srgbClr val="CC00CC"/>
                </a:solidFill>
                <a:latin typeface="Times New Roman" panose="02020603050405020304" pitchFamily="18" charset="0"/>
                <a:ea typeface="宋体" panose="02010600030101010101" pitchFamily="2" charset="-122"/>
                <a:cs typeface="+mn-cs"/>
                <a:sym typeface="+mn-ea"/>
              </a:rPr>
              <a:t>b,c,d</a:t>
            </a:r>
            <a:r>
              <a:rPr kumimoji="0" lang="en-US" altLang="zh-CN" sz="2200" b="1" kern="0" dirty="0" smtClean="0">
                <a:solidFill>
                  <a:srgbClr val="CC00CC"/>
                </a:solidFill>
                <a:latin typeface="Times New Roman" panose="02020603050405020304" pitchFamily="18" charset="0"/>
                <a:ea typeface="宋体" panose="02010600030101010101" pitchFamily="2" charset="-122"/>
                <a:cs typeface="+mn-cs"/>
                <a:sym typeface="+mn-ea"/>
              </a:rPr>
              <a:t>)))</a:t>
            </a:r>
            <a:endParaRPr lang="en-US" altLang="zh-CN" sz="2200" b="1" kern="0" dirty="0">
              <a:solidFill>
                <a:srgbClr val="3333FF"/>
              </a:solidFill>
              <a:latin typeface="Times New Roman" panose="02020603050405020304" pitchFamily="18" charset="0"/>
              <a:sym typeface="+mn-ea"/>
            </a:endParaRPr>
          </a:p>
          <a:p>
            <a:pPr algn="l">
              <a:lnSpc>
                <a:spcPct val="150000"/>
              </a:lnSpc>
              <a:defRPr/>
            </a:pPr>
            <a:endParaRPr lang="en-US" altLang="zh-CN" sz="2200" b="1" kern="0" dirty="0" smtClean="0">
              <a:solidFill>
                <a:srgbClr val="3333FF"/>
              </a:solidFill>
              <a:latin typeface="Times New Roman" panose="02020603050405020304" pitchFamily="18" charset="0"/>
              <a:sym typeface="+mn-ea"/>
            </a:endParaRPr>
          </a:p>
          <a:p>
            <a:pPr algn="l">
              <a:lnSpc>
                <a:spcPct val="150000"/>
              </a:lnSpc>
              <a:defRPr/>
            </a:pPr>
            <a:endParaRPr lang="en-US" altLang="zh-CN" sz="2200" b="1" kern="0" dirty="0" smtClean="0">
              <a:solidFill>
                <a:srgbClr val="3333FF"/>
              </a:solidFill>
              <a:latin typeface="Times New Roman" panose="02020603050405020304" pitchFamily="18" charset="0"/>
              <a:sym typeface="+mn-ea"/>
            </a:endParaRPr>
          </a:p>
          <a:p>
            <a:pPr algn="l">
              <a:lnSpc>
                <a:spcPct val="150000"/>
              </a:lnSpc>
              <a:defRPr/>
            </a:pPr>
            <a:endParaRPr lang="en-US" altLang="zh-CN" sz="2200" b="1" kern="0" dirty="0" smtClean="0">
              <a:solidFill>
                <a:srgbClr val="3333FF"/>
              </a:solidFill>
              <a:latin typeface="Times New Roman" panose="02020603050405020304" pitchFamily="18" charset="0"/>
              <a:sym typeface="+mn-ea"/>
            </a:endParaRPr>
          </a:p>
          <a:p>
            <a:pPr algn="l">
              <a:lnSpc>
                <a:spcPct val="150000"/>
              </a:lnSpc>
              <a:defRPr/>
            </a:pPr>
            <a:endParaRPr lang="en-US" altLang="zh-CN" sz="2200" b="1" kern="0" dirty="0" smtClean="0">
              <a:solidFill>
                <a:srgbClr val="3333FF"/>
              </a:solidFill>
              <a:latin typeface="Times New Roman" panose="02020603050405020304" pitchFamily="18" charset="0"/>
              <a:sym typeface="+mn-ea"/>
            </a:endParaRPr>
          </a:p>
          <a:p>
            <a:pPr algn="l">
              <a:lnSpc>
                <a:spcPct val="150000"/>
              </a:lnSpc>
              <a:defRPr/>
            </a:pPr>
            <a:endParaRPr lang="en-US" altLang="zh-CN" sz="2200" b="1" kern="0" dirty="0" smtClean="0">
              <a:solidFill>
                <a:srgbClr val="3333FF"/>
              </a:solidFill>
              <a:latin typeface="Times New Roman" panose="02020603050405020304" pitchFamily="18" charset="0"/>
              <a:sym typeface="+mn-ea"/>
            </a:endParaRPr>
          </a:p>
          <a:p>
            <a:pPr algn="l">
              <a:lnSpc>
                <a:spcPct val="150000"/>
              </a:lnSpc>
              <a:defRPr/>
            </a:pPr>
            <a:r>
              <a:rPr lang="zh-CN" altLang="en-US" sz="2200" b="1" kern="0" dirty="0">
                <a:solidFill>
                  <a:srgbClr val="3333FF"/>
                </a:solidFill>
                <a:latin typeface="Times New Roman" panose="02020603050405020304" pitchFamily="18" charset="0"/>
                <a:sym typeface="+mn-ea"/>
              </a:rPr>
              <a:t>⑤</a:t>
            </a:r>
            <a:r>
              <a:rPr lang="en-US" altLang="zh-CN" sz="2200" b="1" noProof="1">
                <a:solidFill>
                  <a:srgbClr val="3333FF"/>
                </a:solidFill>
                <a:latin typeface="Times New Roman" panose="02020603050405020304" pitchFamily="18" charset="0"/>
                <a:ea typeface="黑体" panose="02010609060101010101" pitchFamily="49" charset="-122"/>
                <a:sym typeface="+mn-ea"/>
              </a:rPr>
              <a:t> E=(a, E)</a:t>
            </a:r>
            <a:r>
              <a:rPr lang="en-US" altLang="zh-CN" sz="2200" b="1" kern="0" dirty="0" smtClean="0">
                <a:solidFill>
                  <a:srgbClr val="3333FF"/>
                </a:solidFill>
                <a:latin typeface="Times New Roman" panose="02020603050405020304" pitchFamily="18" charset="0"/>
                <a:sym typeface="+mn-ea"/>
              </a:rPr>
              <a:t>   </a:t>
            </a:r>
            <a:r>
              <a:rPr lang="en-US" altLang="zh-CN" sz="2200" b="1" kern="0" dirty="0" smtClean="0">
                <a:solidFill>
                  <a:srgbClr val="CC00CC"/>
                </a:solidFill>
                <a:latin typeface="Times New Roman" panose="02020603050405020304" pitchFamily="18" charset="0"/>
                <a:sym typeface="+mn-ea"/>
              </a:rPr>
              <a:t>  </a:t>
            </a:r>
            <a:endParaRPr lang="en-US" altLang="zh-CN" sz="2200" b="1" kern="0" dirty="0" smtClean="0">
              <a:solidFill>
                <a:srgbClr val="CC00CC"/>
              </a:solidFill>
              <a:latin typeface="Times New Roman" panose="02020603050405020304" pitchFamily="18" charset="0"/>
              <a:sym typeface="+mn-ea"/>
            </a:endParaRPr>
          </a:p>
          <a:p>
            <a:pPr algn="l">
              <a:lnSpc>
                <a:spcPct val="150000"/>
              </a:lnSpc>
              <a:defRPr/>
            </a:pPr>
            <a:r>
              <a:rPr lang="en-US" altLang="zh-CN" sz="2200" b="1" kern="0" dirty="0" smtClean="0">
                <a:solidFill>
                  <a:srgbClr val="CC00CC"/>
                </a:solidFill>
                <a:latin typeface="Times New Roman" panose="02020603050405020304" pitchFamily="18" charset="0"/>
                <a:sym typeface="+mn-ea"/>
              </a:rPr>
              <a:t>         </a:t>
            </a:r>
            <a:endParaRPr lang="en-US" altLang="zh-CN" sz="2200" b="1" kern="0" dirty="0" smtClean="0">
              <a:solidFill>
                <a:srgbClr val="CC00CC"/>
              </a:solidFill>
              <a:latin typeface="Times New Roman" panose="02020603050405020304" pitchFamily="18" charset="0"/>
              <a:sym typeface="+mn-ea"/>
            </a:endParaRPr>
          </a:p>
          <a:p>
            <a:pPr algn="l">
              <a:lnSpc>
                <a:spcPct val="150000"/>
              </a:lnSpc>
              <a:defRPr/>
            </a:pPr>
            <a:endParaRPr lang="en-US" altLang="zh-CN" sz="2200" b="1" kern="0" dirty="0" smtClean="0">
              <a:solidFill>
                <a:srgbClr val="FF0000"/>
              </a:solidFill>
              <a:latin typeface="Times New Roman" panose="02020603050405020304" pitchFamily="18" charset="0"/>
              <a:sym typeface="+mn-ea"/>
            </a:endParaRPr>
          </a:p>
        </p:txBody>
      </p:sp>
      <p:grpSp>
        <p:nvGrpSpPr>
          <p:cNvPr id="7" name="组合 6"/>
          <p:cNvGrpSpPr/>
          <p:nvPr/>
        </p:nvGrpSpPr>
        <p:grpSpPr bwMode="auto">
          <a:xfrm>
            <a:off x="2119064" y="2749823"/>
            <a:ext cx="1447800" cy="301625"/>
            <a:chOff x="384" y="1920"/>
            <a:chExt cx="912" cy="190"/>
          </a:xfrm>
        </p:grpSpPr>
        <p:sp>
          <p:nvSpPr>
            <p:cNvPr id="8" name="矩形 321548"/>
            <p:cNvSpPr>
              <a:spLocks noChangeArrowheads="1"/>
            </p:cNvSpPr>
            <p:nvPr/>
          </p:nvSpPr>
          <p:spPr bwMode="auto">
            <a:xfrm>
              <a:off x="1055" y="1920"/>
              <a:ext cx="241" cy="190"/>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eaLnBrk="0" hangingPunct="0"/>
              <a:endParaRPr lang="zh-CN" altLang="zh-CN" sz="2000" b="1">
                <a:solidFill>
                  <a:srgbClr val="0000FF"/>
                </a:solidFill>
                <a:latin typeface="Times New Roman" panose="02020603050405020304" pitchFamily="18" charset="0"/>
              </a:endParaRPr>
            </a:p>
          </p:txBody>
        </p:sp>
        <p:sp>
          <p:nvSpPr>
            <p:cNvPr id="9" name="矩形 321549"/>
            <p:cNvSpPr>
              <a:spLocks noChangeArrowheads="1"/>
            </p:cNvSpPr>
            <p:nvPr/>
          </p:nvSpPr>
          <p:spPr bwMode="auto">
            <a:xfrm>
              <a:off x="813" y="1920"/>
              <a:ext cx="242" cy="190"/>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eaLnBrk="0" hangingPunct="0"/>
              <a:r>
                <a:rPr lang="en-US" altLang="zh-CN" sz="2000" b="1">
                  <a:solidFill>
                    <a:srgbClr val="0000FF"/>
                  </a:solidFill>
                  <a:latin typeface="Times New Roman" panose="02020603050405020304" pitchFamily="18" charset="0"/>
                </a:rPr>
                <a:t>^</a:t>
              </a:r>
              <a:endParaRPr lang="en-US" altLang="zh-CN" sz="2000" b="1">
                <a:solidFill>
                  <a:srgbClr val="0000FF"/>
                </a:solidFill>
                <a:latin typeface="Times New Roman" panose="02020603050405020304" pitchFamily="18" charset="0"/>
              </a:endParaRPr>
            </a:p>
          </p:txBody>
        </p:sp>
        <p:sp>
          <p:nvSpPr>
            <p:cNvPr id="10" name="矩形 321550"/>
            <p:cNvSpPr>
              <a:spLocks noChangeArrowheads="1"/>
            </p:cNvSpPr>
            <p:nvPr/>
          </p:nvSpPr>
          <p:spPr bwMode="auto">
            <a:xfrm>
              <a:off x="572" y="1920"/>
              <a:ext cx="241" cy="190"/>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eaLnBrk="0" hangingPunct="0"/>
              <a:r>
                <a:rPr lang="en-US" altLang="zh-CN" sz="2000" b="1">
                  <a:solidFill>
                    <a:srgbClr val="0000FF"/>
                  </a:solidFill>
                  <a:latin typeface="Times New Roman" panose="02020603050405020304" pitchFamily="18" charset="0"/>
                </a:rPr>
                <a:t>1</a:t>
              </a:r>
              <a:endParaRPr lang="en-US" altLang="zh-CN" sz="2000" b="1">
                <a:solidFill>
                  <a:srgbClr val="0000FF"/>
                </a:solidFill>
                <a:latin typeface="Times New Roman" panose="02020603050405020304" pitchFamily="18" charset="0"/>
              </a:endParaRPr>
            </a:p>
          </p:txBody>
        </p:sp>
        <p:sp>
          <p:nvSpPr>
            <p:cNvPr id="11" name="直接连接符 321551"/>
            <p:cNvSpPr>
              <a:spLocks noChangeShapeType="1"/>
            </p:cNvSpPr>
            <p:nvPr/>
          </p:nvSpPr>
          <p:spPr bwMode="auto">
            <a:xfrm>
              <a:off x="572" y="1920"/>
              <a:ext cx="724"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2" name="直接连接符 321552"/>
            <p:cNvSpPr>
              <a:spLocks noChangeShapeType="1"/>
            </p:cNvSpPr>
            <p:nvPr/>
          </p:nvSpPr>
          <p:spPr bwMode="auto">
            <a:xfrm>
              <a:off x="572" y="2110"/>
              <a:ext cx="724"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3" name="直接连接符 321553"/>
            <p:cNvSpPr>
              <a:spLocks noChangeShapeType="1"/>
            </p:cNvSpPr>
            <p:nvPr/>
          </p:nvSpPr>
          <p:spPr bwMode="auto">
            <a:xfrm>
              <a:off x="572" y="1920"/>
              <a:ext cx="0" cy="19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4" name="直接连接符 321554"/>
            <p:cNvSpPr>
              <a:spLocks noChangeShapeType="1"/>
            </p:cNvSpPr>
            <p:nvPr/>
          </p:nvSpPr>
          <p:spPr bwMode="auto">
            <a:xfrm>
              <a:off x="813" y="1920"/>
              <a:ext cx="0" cy="19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5" name="直接连接符 321555"/>
            <p:cNvSpPr>
              <a:spLocks noChangeShapeType="1"/>
            </p:cNvSpPr>
            <p:nvPr/>
          </p:nvSpPr>
          <p:spPr bwMode="auto">
            <a:xfrm>
              <a:off x="1055" y="1920"/>
              <a:ext cx="0" cy="19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6" name="直接连接符 321556"/>
            <p:cNvSpPr>
              <a:spLocks noChangeShapeType="1"/>
            </p:cNvSpPr>
            <p:nvPr/>
          </p:nvSpPr>
          <p:spPr bwMode="auto">
            <a:xfrm>
              <a:off x="384" y="2004"/>
              <a:ext cx="188" cy="0"/>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grpSp>
      <p:grpSp>
        <p:nvGrpSpPr>
          <p:cNvPr id="17" name="组合 16"/>
          <p:cNvGrpSpPr/>
          <p:nvPr/>
        </p:nvGrpSpPr>
        <p:grpSpPr bwMode="auto">
          <a:xfrm>
            <a:off x="3414464" y="3283223"/>
            <a:ext cx="1457325" cy="552450"/>
            <a:chOff x="1482" y="1440"/>
            <a:chExt cx="918" cy="348"/>
          </a:xfrm>
        </p:grpSpPr>
        <p:sp>
          <p:nvSpPr>
            <p:cNvPr id="18" name="直接连接符 321570"/>
            <p:cNvSpPr>
              <a:spLocks noChangeShapeType="1"/>
            </p:cNvSpPr>
            <p:nvPr/>
          </p:nvSpPr>
          <p:spPr bwMode="auto">
            <a:xfrm>
              <a:off x="1494" y="1440"/>
              <a:ext cx="90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9" name="直接连接符 321571"/>
            <p:cNvSpPr>
              <a:spLocks noChangeShapeType="1"/>
            </p:cNvSpPr>
            <p:nvPr/>
          </p:nvSpPr>
          <p:spPr bwMode="auto">
            <a:xfrm>
              <a:off x="1482" y="1440"/>
              <a:ext cx="0" cy="19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20" name="直接连接符 321572"/>
            <p:cNvSpPr>
              <a:spLocks noChangeShapeType="1"/>
            </p:cNvSpPr>
            <p:nvPr/>
          </p:nvSpPr>
          <p:spPr bwMode="auto">
            <a:xfrm>
              <a:off x="2400" y="1440"/>
              <a:ext cx="0" cy="19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grpSp>
          <p:nvGrpSpPr>
            <p:cNvPr id="21" name="组合 321573"/>
            <p:cNvGrpSpPr/>
            <p:nvPr/>
          </p:nvGrpSpPr>
          <p:grpSpPr bwMode="auto">
            <a:xfrm>
              <a:off x="1482" y="1440"/>
              <a:ext cx="906" cy="348"/>
              <a:chOff x="1452" y="1440"/>
              <a:chExt cx="906" cy="348"/>
            </a:xfrm>
          </p:grpSpPr>
          <p:sp>
            <p:nvSpPr>
              <p:cNvPr id="22" name="矩形 321574"/>
              <p:cNvSpPr>
                <a:spLocks noChangeArrowheads="1"/>
              </p:cNvSpPr>
              <p:nvPr/>
            </p:nvSpPr>
            <p:spPr bwMode="auto">
              <a:xfrm>
                <a:off x="2056" y="1440"/>
                <a:ext cx="302" cy="190"/>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r>
                  <a:rPr lang="en-US" altLang="zh-CN" sz="2000" b="1">
                    <a:solidFill>
                      <a:srgbClr val="0000FF"/>
                    </a:solidFill>
                    <a:latin typeface="Times New Roman" panose="02020603050405020304" pitchFamily="18" charset="0"/>
                  </a:rPr>
                  <a:t>^</a:t>
                </a:r>
                <a:endParaRPr lang="en-US" altLang="zh-CN" sz="2000" b="1">
                  <a:solidFill>
                    <a:srgbClr val="0000FF"/>
                  </a:solidFill>
                  <a:latin typeface="Times New Roman" panose="02020603050405020304" pitchFamily="18" charset="0"/>
                </a:endParaRPr>
              </a:p>
            </p:txBody>
          </p:sp>
          <p:sp>
            <p:nvSpPr>
              <p:cNvPr id="23" name="矩形 321575"/>
              <p:cNvSpPr>
                <a:spLocks noChangeArrowheads="1"/>
              </p:cNvSpPr>
              <p:nvPr/>
            </p:nvSpPr>
            <p:spPr bwMode="auto">
              <a:xfrm>
                <a:off x="1754" y="1440"/>
                <a:ext cx="302" cy="190"/>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endParaRPr lang="zh-CN" altLang="zh-CN" sz="2000" b="1">
                  <a:solidFill>
                    <a:srgbClr val="0000FF"/>
                  </a:solidFill>
                  <a:latin typeface="Times New Roman" panose="02020603050405020304" pitchFamily="18" charset="0"/>
                </a:endParaRPr>
              </a:p>
            </p:txBody>
          </p:sp>
          <p:sp>
            <p:nvSpPr>
              <p:cNvPr id="24" name="矩形 321576"/>
              <p:cNvSpPr>
                <a:spLocks noChangeArrowheads="1"/>
              </p:cNvSpPr>
              <p:nvPr/>
            </p:nvSpPr>
            <p:spPr bwMode="auto">
              <a:xfrm>
                <a:off x="1452" y="1440"/>
                <a:ext cx="302" cy="190"/>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000" b="1">
                    <a:solidFill>
                      <a:srgbClr val="0000FF"/>
                    </a:solidFill>
                    <a:latin typeface="Times New Roman" panose="02020603050405020304" pitchFamily="18" charset="0"/>
                  </a:rPr>
                  <a:t>1</a:t>
                </a:r>
                <a:endParaRPr lang="en-US" altLang="zh-CN" sz="2000" b="1">
                  <a:solidFill>
                    <a:srgbClr val="0000FF"/>
                  </a:solidFill>
                  <a:latin typeface="Times New Roman" panose="02020603050405020304" pitchFamily="18" charset="0"/>
                </a:endParaRPr>
              </a:p>
            </p:txBody>
          </p:sp>
          <p:sp>
            <p:nvSpPr>
              <p:cNvPr id="25" name="直接连接符 321577"/>
              <p:cNvSpPr>
                <a:spLocks noChangeShapeType="1"/>
              </p:cNvSpPr>
              <p:nvPr/>
            </p:nvSpPr>
            <p:spPr bwMode="auto">
              <a:xfrm>
                <a:off x="1452" y="1630"/>
                <a:ext cx="90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26" name="直接连接符 321578"/>
              <p:cNvSpPr>
                <a:spLocks noChangeShapeType="1"/>
              </p:cNvSpPr>
              <p:nvPr/>
            </p:nvSpPr>
            <p:spPr bwMode="auto">
              <a:xfrm>
                <a:off x="1754" y="1440"/>
                <a:ext cx="0" cy="19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27" name="直接连接符 321579"/>
              <p:cNvSpPr>
                <a:spLocks noChangeShapeType="1"/>
              </p:cNvSpPr>
              <p:nvPr/>
            </p:nvSpPr>
            <p:spPr bwMode="auto">
              <a:xfrm>
                <a:off x="2056" y="1440"/>
                <a:ext cx="0" cy="19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28" name="直接连接符 321580"/>
              <p:cNvSpPr>
                <a:spLocks noChangeShapeType="1"/>
              </p:cNvSpPr>
              <p:nvPr/>
            </p:nvSpPr>
            <p:spPr bwMode="auto">
              <a:xfrm>
                <a:off x="1920" y="1536"/>
                <a:ext cx="1" cy="252"/>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grpSp>
      </p:grpSp>
      <p:graphicFrame>
        <p:nvGraphicFramePr>
          <p:cNvPr id="29" name="表格 28"/>
          <p:cNvGraphicFramePr/>
          <p:nvPr/>
        </p:nvGraphicFramePr>
        <p:xfrm>
          <a:off x="3804989" y="3835673"/>
          <a:ext cx="990600" cy="396875"/>
        </p:xfrm>
        <a:graphic>
          <a:graphicData uri="http://schemas.openxmlformats.org/drawingml/2006/table">
            <a:tbl>
              <a:tblPr/>
              <a:tblGrid>
                <a:gridCol w="495300"/>
                <a:gridCol w="495300"/>
              </a:tblGrid>
              <a:tr h="396875">
                <a:tc>
                  <a:txBody>
                    <a:bodyPr/>
                    <a:lstStyle/>
                    <a:p>
                      <a:pPr marL="0" lvl="0" indent="0" algn="ctr">
                        <a:buNone/>
                      </a:pPr>
                      <a:r>
                        <a:rPr lang="en-US" altLang="zh-CN" sz="2000" b="1" dirty="0">
                          <a:solidFill>
                            <a:srgbClr val="0000FF"/>
                          </a:solidFill>
                        </a:rPr>
                        <a:t>0</a:t>
                      </a:r>
                      <a:endParaRPr lang="zh-CN" altLang="en-US" sz="2000" b="1" dirty="0">
                        <a:solidFill>
                          <a:srgbClr val="0000FF"/>
                        </a:solidFill>
                      </a:endParaRPr>
                    </a:p>
                  </a:txBody>
                  <a:tcPr marT="45793" marB="4579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BADE78"/>
                    </a:solidFill>
                  </a:tcPr>
                </a:tc>
                <a:tc>
                  <a:txBody>
                    <a:bodyPr/>
                    <a:lstStyle/>
                    <a:p>
                      <a:pPr marL="0" lvl="0" indent="0" algn="ctr">
                        <a:buNone/>
                      </a:pPr>
                      <a:r>
                        <a:rPr lang="en-US" altLang="zh-CN" sz="2000" b="1" dirty="0">
                          <a:solidFill>
                            <a:srgbClr val="0000FF"/>
                          </a:solidFill>
                        </a:rPr>
                        <a:t>e</a:t>
                      </a:r>
                      <a:endParaRPr lang="zh-CN" altLang="en-US" sz="2000" b="1" dirty="0">
                        <a:solidFill>
                          <a:srgbClr val="0000FF"/>
                        </a:solidFill>
                      </a:endParaRPr>
                    </a:p>
                  </a:txBody>
                  <a:tcPr marT="45793" marB="4579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BADE78"/>
                    </a:solidFill>
                  </a:tcPr>
                </a:tc>
              </a:tr>
            </a:tbl>
          </a:graphicData>
        </a:graphic>
      </p:graphicFrame>
      <p:grpSp>
        <p:nvGrpSpPr>
          <p:cNvPr id="30" name="组合 29"/>
          <p:cNvGrpSpPr/>
          <p:nvPr/>
        </p:nvGrpSpPr>
        <p:grpSpPr bwMode="auto">
          <a:xfrm>
            <a:off x="3414464" y="2749823"/>
            <a:ext cx="1447800" cy="533400"/>
            <a:chOff x="3024" y="816"/>
            <a:chExt cx="1632" cy="576"/>
          </a:xfrm>
        </p:grpSpPr>
        <p:sp>
          <p:nvSpPr>
            <p:cNvPr id="31" name="矩形 321590"/>
            <p:cNvSpPr>
              <a:spLocks noChangeArrowheads="1"/>
            </p:cNvSpPr>
            <p:nvPr/>
          </p:nvSpPr>
          <p:spPr bwMode="auto">
            <a:xfrm>
              <a:off x="4224"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eaLnBrk="0" hangingPunct="0"/>
              <a:endParaRPr lang="zh-CN" altLang="zh-CN" sz="2000" b="1">
                <a:solidFill>
                  <a:srgbClr val="0000FF"/>
                </a:solidFill>
                <a:latin typeface="Times New Roman" panose="02020603050405020304" pitchFamily="18" charset="0"/>
              </a:endParaRPr>
            </a:p>
          </p:txBody>
        </p:sp>
        <p:sp>
          <p:nvSpPr>
            <p:cNvPr id="32" name="矩形 321591"/>
            <p:cNvSpPr>
              <a:spLocks noChangeArrowheads="1"/>
            </p:cNvSpPr>
            <p:nvPr/>
          </p:nvSpPr>
          <p:spPr bwMode="auto">
            <a:xfrm>
              <a:off x="3792"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eaLnBrk="0" hangingPunct="0"/>
              <a:endParaRPr lang="zh-CN" altLang="zh-CN" sz="2000" b="1">
                <a:solidFill>
                  <a:srgbClr val="0000FF"/>
                </a:solidFill>
                <a:latin typeface="Times New Roman" panose="02020603050405020304" pitchFamily="18" charset="0"/>
              </a:endParaRPr>
            </a:p>
          </p:txBody>
        </p:sp>
        <p:sp>
          <p:nvSpPr>
            <p:cNvPr id="33" name="矩形 321592"/>
            <p:cNvSpPr>
              <a:spLocks noChangeArrowheads="1"/>
            </p:cNvSpPr>
            <p:nvPr/>
          </p:nvSpPr>
          <p:spPr bwMode="auto">
            <a:xfrm>
              <a:off x="3360"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eaLnBrk="0" hangingPunct="0"/>
              <a:r>
                <a:rPr lang="en-US" altLang="zh-CN" sz="2000" b="1">
                  <a:solidFill>
                    <a:srgbClr val="0000FF"/>
                  </a:solidFill>
                  <a:latin typeface="Times New Roman" panose="02020603050405020304" pitchFamily="18" charset="0"/>
                </a:rPr>
                <a:t>1</a:t>
              </a:r>
              <a:endParaRPr lang="en-US" altLang="zh-CN" sz="2000" b="1">
                <a:solidFill>
                  <a:srgbClr val="0000FF"/>
                </a:solidFill>
                <a:latin typeface="Times New Roman" panose="02020603050405020304" pitchFamily="18" charset="0"/>
              </a:endParaRPr>
            </a:p>
          </p:txBody>
        </p:sp>
        <p:sp>
          <p:nvSpPr>
            <p:cNvPr id="34" name="直接连接符 321593"/>
            <p:cNvSpPr>
              <a:spLocks noChangeShapeType="1"/>
            </p:cNvSpPr>
            <p:nvPr/>
          </p:nvSpPr>
          <p:spPr bwMode="auto">
            <a:xfrm>
              <a:off x="3360" y="816"/>
              <a:ext cx="129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35" name="直接连接符 321594"/>
            <p:cNvSpPr>
              <a:spLocks noChangeShapeType="1"/>
            </p:cNvSpPr>
            <p:nvPr/>
          </p:nvSpPr>
          <p:spPr bwMode="auto">
            <a:xfrm>
              <a:off x="3360" y="1142"/>
              <a:ext cx="129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36" name="直接连接符 321595"/>
            <p:cNvSpPr>
              <a:spLocks noChangeShapeType="1"/>
            </p:cNvSpPr>
            <p:nvPr/>
          </p:nvSpPr>
          <p:spPr bwMode="auto">
            <a:xfrm>
              <a:off x="3360" y="816"/>
              <a:ext cx="0" cy="32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37" name="直接连接符 321596"/>
            <p:cNvSpPr>
              <a:spLocks noChangeShapeType="1"/>
            </p:cNvSpPr>
            <p:nvPr/>
          </p:nvSpPr>
          <p:spPr bwMode="auto">
            <a:xfrm>
              <a:off x="3792" y="816"/>
              <a:ext cx="0" cy="32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38" name="直接连接符 321597"/>
            <p:cNvSpPr>
              <a:spLocks noChangeShapeType="1"/>
            </p:cNvSpPr>
            <p:nvPr/>
          </p:nvSpPr>
          <p:spPr bwMode="auto">
            <a:xfrm>
              <a:off x="4224" y="816"/>
              <a:ext cx="0" cy="32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39" name="直接连接符 321598"/>
            <p:cNvSpPr>
              <a:spLocks noChangeShapeType="1"/>
            </p:cNvSpPr>
            <p:nvPr/>
          </p:nvSpPr>
          <p:spPr bwMode="auto">
            <a:xfrm>
              <a:off x="4656" y="816"/>
              <a:ext cx="0" cy="32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40" name="直接连接符 321599"/>
            <p:cNvSpPr>
              <a:spLocks noChangeShapeType="1"/>
            </p:cNvSpPr>
            <p:nvPr/>
          </p:nvSpPr>
          <p:spPr bwMode="auto">
            <a:xfrm>
              <a:off x="3024" y="960"/>
              <a:ext cx="336" cy="0"/>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41" name="直接连接符 321600"/>
            <p:cNvSpPr>
              <a:spLocks noChangeShapeType="1"/>
            </p:cNvSpPr>
            <p:nvPr/>
          </p:nvSpPr>
          <p:spPr bwMode="auto">
            <a:xfrm>
              <a:off x="3984" y="960"/>
              <a:ext cx="0" cy="432"/>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grpSp>
      <p:grpSp>
        <p:nvGrpSpPr>
          <p:cNvPr id="42" name="组合 41"/>
          <p:cNvGrpSpPr/>
          <p:nvPr/>
        </p:nvGrpSpPr>
        <p:grpSpPr bwMode="auto">
          <a:xfrm>
            <a:off x="4786064" y="2749823"/>
            <a:ext cx="1447800" cy="533400"/>
            <a:chOff x="3024" y="816"/>
            <a:chExt cx="1632" cy="576"/>
          </a:xfrm>
        </p:grpSpPr>
        <p:sp>
          <p:nvSpPr>
            <p:cNvPr id="43" name="矩形 321602"/>
            <p:cNvSpPr>
              <a:spLocks noChangeArrowheads="1"/>
            </p:cNvSpPr>
            <p:nvPr/>
          </p:nvSpPr>
          <p:spPr bwMode="auto">
            <a:xfrm>
              <a:off x="4224"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eaLnBrk="0" hangingPunct="0"/>
              <a:r>
                <a:rPr lang="en-US" altLang="zh-CN" sz="2000" b="1">
                  <a:solidFill>
                    <a:srgbClr val="0000FF"/>
                  </a:solidFill>
                  <a:latin typeface="Times New Roman" panose="02020603050405020304" pitchFamily="18" charset="0"/>
                </a:rPr>
                <a:t>^</a:t>
              </a:r>
              <a:endParaRPr lang="en-US" altLang="zh-CN" sz="2000" b="1">
                <a:solidFill>
                  <a:srgbClr val="0000FF"/>
                </a:solidFill>
                <a:latin typeface="Times New Roman" panose="02020603050405020304" pitchFamily="18" charset="0"/>
              </a:endParaRPr>
            </a:p>
          </p:txBody>
        </p:sp>
        <p:sp>
          <p:nvSpPr>
            <p:cNvPr id="44" name="矩形 321603"/>
            <p:cNvSpPr>
              <a:spLocks noChangeArrowheads="1"/>
            </p:cNvSpPr>
            <p:nvPr/>
          </p:nvSpPr>
          <p:spPr bwMode="auto">
            <a:xfrm>
              <a:off x="3792"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eaLnBrk="0" hangingPunct="0"/>
              <a:endParaRPr lang="zh-CN" altLang="zh-CN" sz="2000" b="1">
                <a:solidFill>
                  <a:srgbClr val="0000FF"/>
                </a:solidFill>
                <a:latin typeface="Times New Roman" panose="02020603050405020304" pitchFamily="18" charset="0"/>
              </a:endParaRPr>
            </a:p>
          </p:txBody>
        </p:sp>
        <p:sp>
          <p:nvSpPr>
            <p:cNvPr id="45" name="矩形 321604"/>
            <p:cNvSpPr>
              <a:spLocks noChangeArrowheads="1"/>
            </p:cNvSpPr>
            <p:nvPr/>
          </p:nvSpPr>
          <p:spPr bwMode="auto">
            <a:xfrm>
              <a:off x="3360"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eaLnBrk="0" hangingPunct="0"/>
              <a:r>
                <a:rPr lang="en-US" altLang="zh-CN" sz="2000" b="1">
                  <a:solidFill>
                    <a:srgbClr val="0000FF"/>
                  </a:solidFill>
                  <a:latin typeface="Times New Roman" panose="02020603050405020304" pitchFamily="18" charset="0"/>
                </a:rPr>
                <a:t>1</a:t>
              </a:r>
              <a:endParaRPr lang="en-US" altLang="zh-CN" sz="2000" b="1">
                <a:solidFill>
                  <a:srgbClr val="0000FF"/>
                </a:solidFill>
                <a:latin typeface="Times New Roman" panose="02020603050405020304" pitchFamily="18" charset="0"/>
              </a:endParaRPr>
            </a:p>
          </p:txBody>
        </p:sp>
        <p:sp>
          <p:nvSpPr>
            <p:cNvPr id="46" name="直接连接符 321605"/>
            <p:cNvSpPr>
              <a:spLocks noChangeShapeType="1"/>
            </p:cNvSpPr>
            <p:nvPr/>
          </p:nvSpPr>
          <p:spPr bwMode="auto">
            <a:xfrm>
              <a:off x="3360" y="816"/>
              <a:ext cx="129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47" name="直接连接符 321606"/>
            <p:cNvSpPr>
              <a:spLocks noChangeShapeType="1"/>
            </p:cNvSpPr>
            <p:nvPr/>
          </p:nvSpPr>
          <p:spPr bwMode="auto">
            <a:xfrm>
              <a:off x="3360" y="1142"/>
              <a:ext cx="129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48" name="直接连接符 321607"/>
            <p:cNvSpPr>
              <a:spLocks noChangeShapeType="1"/>
            </p:cNvSpPr>
            <p:nvPr/>
          </p:nvSpPr>
          <p:spPr bwMode="auto">
            <a:xfrm>
              <a:off x="3360" y="816"/>
              <a:ext cx="0" cy="32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49" name="直接连接符 321608"/>
            <p:cNvSpPr>
              <a:spLocks noChangeShapeType="1"/>
            </p:cNvSpPr>
            <p:nvPr/>
          </p:nvSpPr>
          <p:spPr bwMode="auto">
            <a:xfrm>
              <a:off x="3792" y="816"/>
              <a:ext cx="0" cy="32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50" name="直接连接符 321609"/>
            <p:cNvSpPr>
              <a:spLocks noChangeShapeType="1"/>
            </p:cNvSpPr>
            <p:nvPr/>
          </p:nvSpPr>
          <p:spPr bwMode="auto">
            <a:xfrm>
              <a:off x="4224" y="816"/>
              <a:ext cx="0" cy="32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51" name="直接连接符 321610"/>
            <p:cNvSpPr>
              <a:spLocks noChangeShapeType="1"/>
            </p:cNvSpPr>
            <p:nvPr/>
          </p:nvSpPr>
          <p:spPr bwMode="auto">
            <a:xfrm>
              <a:off x="4656" y="816"/>
              <a:ext cx="0" cy="32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52" name="直接连接符 321611"/>
            <p:cNvSpPr>
              <a:spLocks noChangeShapeType="1"/>
            </p:cNvSpPr>
            <p:nvPr/>
          </p:nvSpPr>
          <p:spPr bwMode="auto">
            <a:xfrm>
              <a:off x="3024" y="960"/>
              <a:ext cx="336" cy="0"/>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53" name="直接连接符 321612"/>
            <p:cNvSpPr>
              <a:spLocks noChangeShapeType="1"/>
            </p:cNvSpPr>
            <p:nvPr/>
          </p:nvSpPr>
          <p:spPr bwMode="auto">
            <a:xfrm>
              <a:off x="3984" y="960"/>
              <a:ext cx="0" cy="432"/>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grpSp>
      <p:grpSp>
        <p:nvGrpSpPr>
          <p:cNvPr id="54" name="组合 53"/>
          <p:cNvGrpSpPr/>
          <p:nvPr/>
        </p:nvGrpSpPr>
        <p:grpSpPr bwMode="auto">
          <a:xfrm>
            <a:off x="5014664" y="3283223"/>
            <a:ext cx="1149350" cy="552450"/>
            <a:chOff x="2208" y="2256"/>
            <a:chExt cx="724" cy="348"/>
          </a:xfrm>
        </p:grpSpPr>
        <p:grpSp>
          <p:nvGrpSpPr>
            <p:cNvPr id="55" name="组合 321614"/>
            <p:cNvGrpSpPr/>
            <p:nvPr/>
          </p:nvGrpSpPr>
          <p:grpSpPr bwMode="auto">
            <a:xfrm>
              <a:off x="2208" y="2256"/>
              <a:ext cx="724" cy="190"/>
              <a:chOff x="2156" y="2268"/>
              <a:chExt cx="724" cy="190"/>
            </a:xfrm>
          </p:grpSpPr>
          <p:sp>
            <p:nvSpPr>
              <p:cNvPr id="57" name="矩形 321615"/>
              <p:cNvSpPr>
                <a:spLocks noChangeArrowheads="1"/>
              </p:cNvSpPr>
              <p:nvPr/>
            </p:nvSpPr>
            <p:spPr bwMode="auto">
              <a:xfrm>
                <a:off x="2639" y="2268"/>
                <a:ext cx="241" cy="190"/>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endParaRPr lang="zh-CN" altLang="zh-CN" sz="2000" b="1">
                  <a:solidFill>
                    <a:srgbClr val="0000FF"/>
                  </a:solidFill>
                  <a:latin typeface="Times New Roman" panose="02020603050405020304" pitchFamily="18" charset="0"/>
                </a:endParaRPr>
              </a:p>
            </p:txBody>
          </p:sp>
          <p:sp>
            <p:nvSpPr>
              <p:cNvPr id="58" name="矩形 321616"/>
              <p:cNvSpPr>
                <a:spLocks noChangeArrowheads="1"/>
              </p:cNvSpPr>
              <p:nvPr/>
            </p:nvSpPr>
            <p:spPr bwMode="auto">
              <a:xfrm>
                <a:off x="2397" y="2268"/>
                <a:ext cx="242" cy="190"/>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endParaRPr lang="zh-CN" altLang="zh-CN" sz="2000" b="1">
                  <a:solidFill>
                    <a:srgbClr val="0000FF"/>
                  </a:solidFill>
                  <a:latin typeface="Times New Roman" panose="02020603050405020304" pitchFamily="18" charset="0"/>
                </a:endParaRPr>
              </a:p>
            </p:txBody>
          </p:sp>
          <p:sp>
            <p:nvSpPr>
              <p:cNvPr id="59" name="矩形 321617"/>
              <p:cNvSpPr>
                <a:spLocks noChangeArrowheads="1"/>
              </p:cNvSpPr>
              <p:nvPr/>
            </p:nvSpPr>
            <p:spPr bwMode="auto">
              <a:xfrm>
                <a:off x="2156" y="2268"/>
                <a:ext cx="241" cy="190"/>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000" b="1">
                    <a:solidFill>
                      <a:srgbClr val="0000FF"/>
                    </a:solidFill>
                    <a:latin typeface="Times New Roman" panose="02020603050405020304" pitchFamily="18" charset="0"/>
                  </a:rPr>
                  <a:t>1</a:t>
                </a:r>
                <a:endParaRPr lang="en-US" altLang="zh-CN" sz="2000" b="1">
                  <a:solidFill>
                    <a:srgbClr val="0000FF"/>
                  </a:solidFill>
                  <a:latin typeface="Times New Roman" panose="02020603050405020304" pitchFamily="18" charset="0"/>
                </a:endParaRPr>
              </a:p>
            </p:txBody>
          </p:sp>
          <p:sp>
            <p:nvSpPr>
              <p:cNvPr id="60" name="直接连接符 321618"/>
              <p:cNvSpPr>
                <a:spLocks noChangeShapeType="1"/>
              </p:cNvSpPr>
              <p:nvPr/>
            </p:nvSpPr>
            <p:spPr bwMode="auto">
              <a:xfrm>
                <a:off x="2156" y="2268"/>
                <a:ext cx="724"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61" name="直接连接符 321619"/>
              <p:cNvSpPr>
                <a:spLocks noChangeShapeType="1"/>
              </p:cNvSpPr>
              <p:nvPr/>
            </p:nvSpPr>
            <p:spPr bwMode="auto">
              <a:xfrm>
                <a:off x="2156" y="2458"/>
                <a:ext cx="724"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62" name="直接连接符 321620"/>
              <p:cNvSpPr>
                <a:spLocks noChangeShapeType="1"/>
              </p:cNvSpPr>
              <p:nvPr/>
            </p:nvSpPr>
            <p:spPr bwMode="auto">
              <a:xfrm>
                <a:off x="2156" y="2268"/>
                <a:ext cx="0" cy="19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63" name="直接连接符 321621"/>
              <p:cNvSpPr>
                <a:spLocks noChangeShapeType="1"/>
              </p:cNvSpPr>
              <p:nvPr/>
            </p:nvSpPr>
            <p:spPr bwMode="auto">
              <a:xfrm>
                <a:off x="2397" y="2268"/>
                <a:ext cx="0" cy="19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64" name="直接连接符 321622"/>
              <p:cNvSpPr>
                <a:spLocks noChangeShapeType="1"/>
              </p:cNvSpPr>
              <p:nvPr/>
            </p:nvSpPr>
            <p:spPr bwMode="auto">
              <a:xfrm>
                <a:off x="2639" y="2268"/>
                <a:ext cx="0" cy="19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65" name="直接连接符 321623"/>
              <p:cNvSpPr>
                <a:spLocks noChangeShapeType="1"/>
              </p:cNvSpPr>
              <p:nvPr/>
            </p:nvSpPr>
            <p:spPr bwMode="auto">
              <a:xfrm>
                <a:off x="2880" y="2268"/>
                <a:ext cx="0" cy="19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grpSp>
        <p:sp>
          <p:nvSpPr>
            <p:cNvPr id="56" name="直接连接符 321624"/>
            <p:cNvSpPr>
              <a:spLocks noChangeShapeType="1"/>
            </p:cNvSpPr>
            <p:nvPr/>
          </p:nvSpPr>
          <p:spPr bwMode="auto">
            <a:xfrm>
              <a:off x="2544" y="2352"/>
              <a:ext cx="0" cy="252"/>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grpSp>
      <p:grpSp>
        <p:nvGrpSpPr>
          <p:cNvPr id="66" name="组合 65"/>
          <p:cNvGrpSpPr/>
          <p:nvPr/>
        </p:nvGrpSpPr>
        <p:grpSpPr bwMode="auto">
          <a:xfrm>
            <a:off x="6081464" y="3283223"/>
            <a:ext cx="1524000" cy="533400"/>
            <a:chOff x="3024" y="816"/>
            <a:chExt cx="1632" cy="576"/>
          </a:xfrm>
        </p:grpSpPr>
        <p:sp>
          <p:nvSpPr>
            <p:cNvPr id="67" name="矩形 321626"/>
            <p:cNvSpPr>
              <a:spLocks noChangeArrowheads="1"/>
            </p:cNvSpPr>
            <p:nvPr/>
          </p:nvSpPr>
          <p:spPr bwMode="auto">
            <a:xfrm>
              <a:off x="4224"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r>
                <a:rPr lang="en-US" altLang="zh-CN" sz="2000" b="1">
                  <a:solidFill>
                    <a:srgbClr val="0000FF"/>
                  </a:solidFill>
                  <a:latin typeface="Times New Roman" panose="02020603050405020304" pitchFamily="18" charset="0"/>
                </a:rPr>
                <a:t>^</a:t>
              </a:r>
              <a:endParaRPr lang="en-US" altLang="zh-CN" sz="2000" b="1">
                <a:solidFill>
                  <a:srgbClr val="0000FF"/>
                </a:solidFill>
                <a:latin typeface="Times New Roman" panose="02020603050405020304" pitchFamily="18" charset="0"/>
              </a:endParaRPr>
            </a:p>
          </p:txBody>
        </p:sp>
        <p:sp>
          <p:nvSpPr>
            <p:cNvPr id="68" name="矩形 321627"/>
            <p:cNvSpPr>
              <a:spLocks noChangeArrowheads="1"/>
            </p:cNvSpPr>
            <p:nvPr/>
          </p:nvSpPr>
          <p:spPr bwMode="auto">
            <a:xfrm>
              <a:off x="3792"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endParaRPr lang="zh-CN" altLang="zh-CN" sz="2000" b="1">
                <a:solidFill>
                  <a:srgbClr val="0000FF"/>
                </a:solidFill>
                <a:latin typeface="Times New Roman" panose="02020603050405020304" pitchFamily="18" charset="0"/>
              </a:endParaRPr>
            </a:p>
          </p:txBody>
        </p:sp>
        <p:sp>
          <p:nvSpPr>
            <p:cNvPr id="69" name="矩形 321628"/>
            <p:cNvSpPr>
              <a:spLocks noChangeArrowheads="1"/>
            </p:cNvSpPr>
            <p:nvPr/>
          </p:nvSpPr>
          <p:spPr bwMode="auto">
            <a:xfrm>
              <a:off x="3360"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000" b="1">
                  <a:solidFill>
                    <a:srgbClr val="0000FF"/>
                  </a:solidFill>
                  <a:latin typeface="Times New Roman" panose="02020603050405020304" pitchFamily="18" charset="0"/>
                </a:rPr>
                <a:t>1</a:t>
              </a:r>
              <a:endParaRPr lang="en-US" altLang="zh-CN" sz="2000" b="1">
                <a:solidFill>
                  <a:srgbClr val="0000FF"/>
                </a:solidFill>
                <a:latin typeface="Times New Roman" panose="02020603050405020304" pitchFamily="18" charset="0"/>
              </a:endParaRPr>
            </a:p>
          </p:txBody>
        </p:sp>
        <p:sp>
          <p:nvSpPr>
            <p:cNvPr id="70" name="直接连接符 321629"/>
            <p:cNvSpPr>
              <a:spLocks noChangeShapeType="1"/>
            </p:cNvSpPr>
            <p:nvPr/>
          </p:nvSpPr>
          <p:spPr bwMode="auto">
            <a:xfrm>
              <a:off x="3360" y="816"/>
              <a:ext cx="129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71" name="直接连接符 321630"/>
            <p:cNvSpPr>
              <a:spLocks noChangeShapeType="1"/>
            </p:cNvSpPr>
            <p:nvPr/>
          </p:nvSpPr>
          <p:spPr bwMode="auto">
            <a:xfrm>
              <a:off x="3360" y="1142"/>
              <a:ext cx="129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72" name="直接连接符 321631"/>
            <p:cNvSpPr>
              <a:spLocks noChangeShapeType="1"/>
            </p:cNvSpPr>
            <p:nvPr/>
          </p:nvSpPr>
          <p:spPr bwMode="auto">
            <a:xfrm>
              <a:off x="3360" y="816"/>
              <a:ext cx="0" cy="32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73" name="直接连接符 321632"/>
            <p:cNvSpPr>
              <a:spLocks noChangeShapeType="1"/>
            </p:cNvSpPr>
            <p:nvPr/>
          </p:nvSpPr>
          <p:spPr bwMode="auto">
            <a:xfrm>
              <a:off x="3792" y="816"/>
              <a:ext cx="0" cy="32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74" name="直接连接符 321633"/>
            <p:cNvSpPr>
              <a:spLocks noChangeShapeType="1"/>
            </p:cNvSpPr>
            <p:nvPr/>
          </p:nvSpPr>
          <p:spPr bwMode="auto">
            <a:xfrm>
              <a:off x="4224" y="816"/>
              <a:ext cx="0" cy="32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75" name="直接连接符 321634"/>
            <p:cNvSpPr>
              <a:spLocks noChangeShapeType="1"/>
            </p:cNvSpPr>
            <p:nvPr/>
          </p:nvSpPr>
          <p:spPr bwMode="auto">
            <a:xfrm>
              <a:off x="4656" y="816"/>
              <a:ext cx="0" cy="32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76" name="直接连接符 321635"/>
            <p:cNvSpPr>
              <a:spLocks noChangeShapeType="1"/>
            </p:cNvSpPr>
            <p:nvPr/>
          </p:nvSpPr>
          <p:spPr bwMode="auto">
            <a:xfrm>
              <a:off x="3024" y="960"/>
              <a:ext cx="336" cy="0"/>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77" name="直接连接符 321636"/>
            <p:cNvSpPr>
              <a:spLocks noChangeShapeType="1"/>
            </p:cNvSpPr>
            <p:nvPr/>
          </p:nvSpPr>
          <p:spPr bwMode="auto">
            <a:xfrm>
              <a:off x="3984" y="960"/>
              <a:ext cx="0" cy="432"/>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grpSp>
      <p:grpSp>
        <p:nvGrpSpPr>
          <p:cNvPr id="78" name="组合 77"/>
          <p:cNvGrpSpPr/>
          <p:nvPr/>
        </p:nvGrpSpPr>
        <p:grpSpPr bwMode="auto">
          <a:xfrm>
            <a:off x="6462464" y="3816623"/>
            <a:ext cx="1149350" cy="533400"/>
            <a:chOff x="3356" y="816"/>
            <a:chExt cx="724" cy="336"/>
          </a:xfrm>
        </p:grpSpPr>
        <p:sp>
          <p:nvSpPr>
            <p:cNvPr id="79" name="矩形 321638"/>
            <p:cNvSpPr>
              <a:spLocks noChangeArrowheads="1"/>
            </p:cNvSpPr>
            <p:nvPr/>
          </p:nvSpPr>
          <p:spPr bwMode="auto">
            <a:xfrm>
              <a:off x="3839" y="816"/>
              <a:ext cx="241" cy="190"/>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endParaRPr lang="zh-CN" altLang="zh-CN" sz="2000" b="1">
                <a:solidFill>
                  <a:srgbClr val="0000FF"/>
                </a:solidFill>
                <a:latin typeface="Times New Roman" panose="02020603050405020304" pitchFamily="18" charset="0"/>
              </a:endParaRPr>
            </a:p>
          </p:txBody>
        </p:sp>
        <p:sp>
          <p:nvSpPr>
            <p:cNvPr id="80" name="矩形 321639"/>
            <p:cNvSpPr>
              <a:spLocks noChangeArrowheads="1"/>
            </p:cNvSpPr>
            <p:nvPr/>
          </p:nvSpPr>
          <p:spPr bwMode="auto">
            <a:xfrm>
              <a:off x="3597" y="816"/>
              <a:ext cx="242" cy="190"/>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endParaRPr lang="zh-CN" altLang="zh-CN" sz="2000" b="1">
                <a:solidFill>
                  <a:srgbClr val="0000FF"/>
                </a:solidFill>
                <a:latin typeface="Times New Roman" panose="02020603050405020304" pitchFamily="18" charset="0"/>
              </a:endParaRPr>
            </a:p>
          </p:txBody>
        </p:sp>
        <p:sp>
          <p:nvSpPr>
            <p:cNvPr id="81" name="矩形 321640"/>
            <p:cNvSpPr>
              <a:spLocks noChangeArrowheads="1"/>
            </p:cNvSpPr>
            <p:nvPr/>
          </p:nvSpPr>
          <p:spPr bwMode="auto">
            <a:xfrm>
              <a:off x="3356" y="816"/>
              <a:ext cx="241" cy="190"/>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000" b="1">
                  <a:solidFill>
                    <a:srgbClr val="0000FF"/>
                  </a:solidFill>
                  <a:latin typeface="Times New Roman" panose="02020603050405020304" pitchFamily="18" charset="0"/>
                </a:rPr>
                <a:t>1</a:t>
              </a:r>
              <a:endParaRPr lang="en-US" altLang="zh-CN" sz="2000" b="1">
                <a:solidFill>
                  <a:srgbClr val="0000FF"/>
                </a:solidFill>
                <a:latin typeface="Times New Roman" panose="02020603050405020304" pitchFamily="18" charset="0"/>
              </a:endParaRPr>
            </a:p>
          </p:txBody>
        </p:sp>
        <p:sp>
          <p:nvSpPr>
            <p:cNvPr id="82" name="直接连接符 321641"/>
            <p:cNvSpPr>
              <a:spLocks noChangeShapeType="1"/>
            </p:cNvSpPr>
            <p:nvPr/>
          </p:nvSpPr>
          <p:spPr bwMode="auto">
            <a:xfrm>
              <a:off x="3356" y="816"/>
              <a:ext cx="724"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83" name="直接连接符 321642"/>
            <p:cNvSpPr>
              <a:spLocks noChangeShapeType="1"/>
            </p:cNvSpPr>
            <p:nvPr/>
          </p:nvSpPr>
          <p:spPr bwMode="auto">
            <a:xfrm>
              <a:off x="3356" y="1006"/>
              <a:ext cx="724"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84" name="直接连接符 321643"/>
            <p:cNvSpPr>
              <a:spLocks noChangeShapeType="1"/>
            </p:cNvSpPr>
            <p:nvPr/>
          </p:nvSpPr>
          <p:spPr bwMode="auto">
            <a:xfrm>
              <a:off x="3356" y="816"/>
              <a:ext cx="0" cy="19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85" name="直接连接符 321644"/>
            <p:cNvSpPr>
              <a:spLocks noChangeShapeType="1"/>
            </p:cNvSpPr>
            <p:nvPr/>
          </p:nvSpPr>
          <p:spPr bwMode="auto">
            <a:xfrm>
              <a:off x="3597" y="816"/>
              <a:ext cx="0" cy="19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86" name="直接连接符 321645"/>
            <p:cNvSpPr>
              <a:spLocks noChangeShapeType="1"/>
            </p:cNvSpPr>
            <p:nvPr/>
          </p:nvSpPr>
          <p:spPr bwMode="auto">
            <a:xfrm>
              <a:off x="3839" y="816"/>
              <a:ext cx="0" cy="19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87" name="直接连接符 321646"/>
            <p:cNvSpPr>
              <a:spLocks noChangeShapeType="1"/>
            </p:cNvSpPr>
            <p:nvPr/>
          </p:nvSpPr>
          <p:spPr bwMode="auto">
            <a:xfrm>
              <a:off x="4080" y="816"/>
              <a:ext cx="0" cy="19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88" name="直接连接符 321647"/>
            <p:cNvSpPr>
              <a:spLocks noChangeShapeType="1"/>
            </p:cNvSpPr>
            <p:nvPr/>
          </p:nvSpPr>
          <p:spPr bwMode="auto">
            <a:xfrm>
              <a:off x="3704" y="900"/>
              <a:ext cx="0" cy="252"/>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grpSp>
      <p:graphicFrame>
        <p:nvGraphicFramePr>
          <p:cNvPr id="89" name="表格 88"/>
          <p:cNvGraphicFramePr/>
          <p:nvPr/>
        </p:nvGraphicFramePr>
        <p:xfrm>
          <a:off x="5167064" y="3816623"/>
          <a:ext cx="990600" cy="396875"/>
        </p:xfrm>
        <a:graphic>
          <a:graphicData uri="http://schemas.openxmlformats.org/drawingml/2006/table">
            <a:tbl>
              <a:tblPr/>
              <a:tblGrid>
                <a:gridCol w="495300"/>
                <a:gridCol w="495300"/>
              </a:tblGrid>
              <a:tr h="396875">
                <a:tc>
                  <a:txBody>
                    <a:bodyPr/>
                    <a:lstStyle/>
                    <a:p>
                      <a:pPr marL="0" lvl="0" indent="0" algn="ctr">
                        <a:buNone/>
                      </a:pPr>
                      <a:r>
                        <a:rPr lang="en-US" altLang="zh-CN" sz="2000" b="1" dirty="0">
                          <a:solidFill>
                            <a:srgbClr val="0000FF"/>
                          </a:solidFill>
                        </a:rPr>
                        <a:t>0</a:t>
                      </a:r>
                      <a:endParaRPr lang="zh-CN" altLang="en-US" sz="2000" b="1" dirty="0">
                        <a:solidFill>
                          <a:srgbClr val="0000FF"/>
                        </a:solidFill>
                      </a:endParaRPr>
                    </a:p>
                  </a:txBody>
                  <a:tcPr marT="45793" marB="4579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BADE78"/>
                    </a:solidFill>
                  </a:tcPr>
                </a:tc>
                <a:tc>
                  <a:txBody>
                    <a:bodyPr/>
                    <a:lstStyle/>
                    <a:p>
                      <a:pPr marL="0" lvl="0" indent="0" algn="ctr">
                        <a:buNone/>
                      </a:pPr>
                      <a:r>
                        <a:rPr lang="en-US" altLang="zh-CN" sz="2000" b="1" dirty="0">
                          <a:solidFill>
                            <a:srgbClr val="0000FF"/>
                          </a:solidFill>
                        </a:rPr>
                        <a:t>a</a:t>
                      </a:r>
                      <a:endParaRPr lang="zh-CN" altLang="en-US" sz="2000" b="1" dirty="0">
                        <a:solidFill>
                          <a:srgbClr val="0000FF"/>
                        </a:solidFill>
                      </a:endParaRPr>
                    </a:p>
                  </a:txBody>
                  <a:tcPr marT="45793" marB="4579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BADE78"/>
                    </a:solidFill>
                  </a:tcPr>
                </a:tc>
              </a:tr>
            </a:tbl>
          </a:graphicData>
        </a:graphic>
      </p:graphicFrame>
      <p:graphicFrame>
        <p:nvGraphicFramePr>
          <p:cNvPr id="90" name="表格 89"/>
          <p:cNvGraphicFramePr/>
          <p:nvPr/>
        </p:nvGraphicFramePr>
        <p:xfrm>
          <a:off x="6538664" y="4350023"/>
          <a:ext cx="990600" cy="396875"/>
        </p:xfrm>
        <a:graphic>
          <a:graphicData uri="http://schemas.openxmlformats.org/drawingml/2006/table">
            <a:tbl>
              <a:tblPr/>
              <a:tblGrid>
                <a:gridCol w="495300"/>
                <a:gridCol w="495300"/>
              </a:tblGrid>
              <a:tr h="396875">
                <a:tc>
                  <a:txBody>
                    <a:bodyPr/>
                    <a:lstStyle/>
                    <a:p>
                      <a:pPr marL="0" lvl="0" indent="0" algn="ctr">
                        <a:buNone/>
                      </a:pPr>
                      <a:r>
                        <a:rPr lang="en-US" altLang="zh-CN" sz="2000" b="1" dirty="0">
                          <a:solidFill>
                            <a:srgbClr val="0000FF"/>
                          </a:solidFill>
                        </a:rPr>
                        <a:t>0</a:t>
                      </a:r>
                      <a:endParaRPr lang="zh-CN" altLang="en-US" sz="2000" b="1" dirty="0">
                        <a:solidFill>
                          <a:srgbClr val="0000FF"/>
                        </a:solidFill>
                      </a:endParaRPr>
                    </a:p>
                  </a:txBody>
                  <a:tcPr marT="45793" marB="4579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BADE78"/>
                    </a:solidFill>
                  </a:tcPr>
                </a:tc>
                <a:tc>
                  <a:txBody>
                    <a:bodyPr/>
                    <a:lstStyle/>
                    <a:p>
                      <a:pPr marL="0" lvl="0" indent="0" algn="ctr">
                        <a:buNone/>
                      </a:pPr>
                      <a:r>
                        <a:rPr lang="en-US" altLang="zh-CN" sz="2000" b="1" dirty="0">
                          <a:solidFill>
                            <a:srgbClr val="0000FF"/>
                          </a:solidFill>
                        </a:rPr>
                        <a:t>b</a:t>
                      </a:r>
                      <a:endParaRPr lang="zh-CN" altLang="en-US" sz="2000" b="1" dirty="0">
                        <a:solidFill>
                          <a:srgbClr val="0000FF"/>
                        </a:solidFill>
                      </a:endParaRPr>
                    </a:p>
                  </a:txBody>
                  <a:tcPr marT="45793" marB="4579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BADE78"/>
                    </a:solidFill>
                  </a:tcPr>
                </a:tc>
              </a:tr>
            </a:tbl>
          </a:graphicData>
        </a:graphic>
      </p:graphicFrame>
      <p:graphicFrame>
        <p:nvGraphicFramePr>
          <p:cNvPr id="91" name="表格 90"/>
          <p:cNvGraphicFramePr/>
          <p:nvPr/>
        </p:nvGraphicFramePr>
        <p:xfrm>
          <a:off x="9205664" y="4350023"/>
          <a:ext cx="990600" cy="396875"/>
        </p:xfrm>
        <a:graphic>
          <a:graphicData uri="http://schemas.openxmlformats.org/drawingml/2006/table">
            <a:tbl>
              <a:tblPr/>
              <a:tblGrid>
                <a:gridCol w="495300"/>
                <a:gridCol w="495300"/>
              </a:tblGrid>
              <a:tr h="396875">
                <a:tc>
                  <a:txBody>
                    <a:bodyPr/>
                    <a:lstStyle/>
                    <a:p>
                      <a:pPr marL="0" lvl="0" indent="0" algn="ctr">
                        <a:buNone/>
                      </a:pPr>
                      <a:r>
                        <a:rPr lang="en-US" altLang="zh-CN" sz="2000" b="1" dirty="0">
                          <a:solidFill>
                            <a:srgbClr val="0000FF"/>
                          </a:solidFill>
                        </a:rPr>
                        <a:t>0</a:t>
                      </a:r>
                      <a:endParaRPr lang="zh-CN" altLang="en-US" sz="2000" b="1" dirty="0">
                        <a:solidFill>
                          <a:srgbClr val="0000FF"/>
                        </a:solidFill>
                      </a:endParaRPr>
                    </a:p>
                  </a:txBody>
                  <a:tcPr marT="45793" marB="4579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BADE78"/>
                    </a:solidFill>
                  </a:tcPr>
                </a:tc>
                <a:tc>
                  <a:txBody>
                    <a:bodyPr/>
                    <a:lstStyle/>
                    <a:p>
                      <a:pPr marL="0" lvl="0" indent="0" algn="ctr">
                        <a:buNone/>
                      </a:pPr>
                      <a:r>
                        <a:rPr lang="en-US" altLang="zh-CN" sz="2000" b="1" dirty="0">
                          <a:solidFill>
                            <a:srgbClr val="0000FF"/>
                          </a:solidFill>
                        </a:rPr>
                        <a:t>d</a:t>
                      </a:r>
                      <a:endParaRPr lang="zh-CN" altLang="en-US" sz="2000" b="1" dirty="0">
                        <a:solidFill>
                          <a:srgbClr val="0000FF"/>
                        </a:solidFill>
                      </a:endParaRPr>
                    </a:p>
                  </a:txBody>
                  <a:tcPr marT="45793" marB="4579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BADE78"/>
                    </a:solidFill>
                  </a:tcPr>
                </a:tc>
              </a:tr>
            </a:tbl>
          </a:graphicData>
        </a:graphic>
      </p:graphicFrame>
      <p:graphicFrame>
        <p:nvGraphicFramePr>
          <p:cNvPr id="92" name="表格 91"/>
          <p:cNvGraphicFramePr/>
          <p:nvPr/>
        </p:nvGraphicFramePr>
        <p:xfrm>
          <a:off x="7834064" y="4350023"/>
          <a:ext cx="990600" cy="396875"/>
        </p:xfrm>
        <a:graphic>
          <a:graphicData uri="http://schemas.openxmlformats.org/drawingml/2006/table">
            <a:tbl>
              <a:tblPr/>
              <a:tblGrid>
                <a:gridCol w="495300"/>
                <a:gridCol w="495300"/>
              </a:tblGrid>
              <a:tr h="396875">
                <a:tc>
                  <a:txBody>
                    <a:bodyPr/>
                    <a:lstStyle/>
                    <a:p>
                      <a:pPr marL="0" lvl="0" indent="0" algn="ctr">
                        <a:buNone/>
                      </a:pPr>
                      <a:r>
                        <a:rPr lang="en-US" altLang="zh-CN" sz="2000" b="1" dirty="0">
                          <a:solidFill>
                            <a:srgbClr val="0000FF"/>
                          </a:solidFill>
                        </a:rPr>
                        <a:t>0</a:t>
                      </a:r>
                      <a:endParaRPr lang="zh-CN" altLang="en-US" sz="2000" b="1" dirty="0">
                        <a:solidFill>
                          <a:srgbClr val="0000FF"/>
                        </a:solidFill>
                      </a:endParaRPr>
                    </a:p>
                  </a:txBody>
                  <a:tcPr marT="45793" marB="4579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BADE78"/>
                    </a:solidFill>
                  </a:tcPr>
                </a:tc>
                <a:tc>
                  <a:txBody>
                    <a:bodyPr/>
                    <a:lstStyle/>
                    <a:p>
                      <a:pPr marL="0" lvl="0" indent="0" algn="ctr">
                        <a:buNone/>
                      </a:pPr>
                      <a:r>
                        <a:rPr lang="en-US" altLang="zh-CN" sz="2000" b="1" dirty="0">
                          <a:solidFill>
                            <a:srgbClr val="0000FF"/>
                          </a:solidFill>
                        </a:rPr>
                        <a:t>c</a:t>
                      </a:r>
                      <a:endParaRPr lang="zh-CN" altLang="en-US" sz="2000" b="1" dirty="0">
                        <a:solidFill>
                          <a:srgbClr val="0000FF"/>
                        </a:solidFill>
                      </a:endParaRPr>
                    </a:p>
                  </a:txBody>
                  <a:tcPr marT="45793" marB="4579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BADE78"/>
                    </a:solidFill>
                  </a:tcPr>
                </a:tc>
              </a:tr>
            </a:tbl>
          </a:graphicData>
        </a:graphic>
      </p:graphicFrame>
      <p:grpSp>
        <p:nvGrpSpPr>
          <p:cNvPr id="93" name="组合 92"/>
          <p:cNvGrpSpPr/>
          <p:nvPr/>
        </p:nvGrpSpPr>
        <p:grpSpPr bwMode="auto">
          <a:xfrm>
            <a:off x="7529264" y="3816623"/>
            <a:ext cx="1447800" cy="533400"/>
            <a:chOff x="3024" y="816"/>
            <a:chExt cx="1632" cy="576"/>
          </a:xfrm>
        </p:grpSpPr>
        <p:sp>
          <p:nvSpPr>
            <p:cNvPr id="94" name="矩形 321681"/>
            <p:cNvSpPr>
              <a:spLocks noChangeArrowheads="1"/>
            </p:cNvSpPr>
            <p:nvPr/>
          </p:nvSpPr>
          <p:spPr bwMode="auto">
            <a:xfrm>
              <a:off x="4224"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endParaRPr lang="zh-CN" altLang="zh-CN" sz="2000" b="1">
                <a:solidFill>
                  <a:srgbClr val="0000FF"/>
                </a:solidFill>
                <a:latin typeface="Times New Roman" panose="02020603050405020304" pitchFamily="18" charset="0"/>
              </a:endParaRPr>
            </a:p>
          </p:txBody>
        </p:sp>
        <p:sp>
          <p:nvSpPr>
            <p:cNvPr id="95" name="矩形 321682"/>
            <p:cNvSpPr>
              <a:spLocks noChangeArrowheads="1"/>
            </p:cNvSpPr>
            <p:nvPr/>
          </p:nvSpPr>
          <p:spPr bwMode="auto">
            <a:xfrm>
              <a:off x="3792"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endParaRPr lang="zh-CN" altLang="zh-CN" sz="2000" b="1">
                <a:solidFill>
                  <a:srgbClr val="0000FF"/>
                </a:solidFill>
                <a:latin typeface="Times New Roman" panose="02020603050405020304" pitchFamily="18" charset="0"/>
              </a:endParaRPr>
            </a:p>
          </p:txBody>
        </p:sp>
        <p:sp>
          <p:nvSpPr>
            <p:cNvPr id="96" name="矩形 321683"/>
            <p:cNvSpPr>
              <a:spLocks noChangeArrowheads="1"/>
            </p:cNvSpPr>
            <p:nvPr/>
          </p:nvSpPr>
          <p:spPr bwMode="auto">
            <a:xfrm>
              <a:off x="3360"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000" b="1">
                  <a:solidFill>
                    <a:srgbClr val="0000FF"/>
                  </a:solidFill>
                  <a:latin typeface="Times New Roman" panose="02020603050405020304" pitchFamily="18" charset="0"/>
                </a:rPr>
                <a:t>1</a:t>
              </a:r>
              <a:endParaRPr lang="en-US" altLang="zh-CN" sz="2000" b="1">
                <a:solidFill>
                  <a:srgbClr val="0000FF"/>
                </a:solidFill>
                <a:latin typeface="Times New Roman" panose="02020603050405020304" pitchFamily="18" charset="0"/>
              </a:endParaRPr>
            </a:p>
          </p:txBody>
        </p:sp>
        <p:sp>
          <p:nvSpPr>
            <p:cNvPr id="97" name="直接连接符 321684"/>
            <p:cNvSpPr>
              <a:spLocks noChangeShapeType="1"/>
            </p:cNvSpPr>
            <p:nvPr/>
          </p:nvSpPr>
          <p:spPr bwMode="auto">
            <a:xfrm>
              <a:off x="3360" y="816"/>
              <a:ext cx="129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98" name="直接连接符 321685"/>
            <p:cNvSpPr>
              <a:spLocks noChangeShapeType="1"/>
            </p:cNvSpPr>
            <p:nvPr/>
          </p:nvSpPr>
          <p:spPr bwMode="auto">
            <a:xfrm>
              <a:off x="3360" y="1142"/>
              <a:ext cx="129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99" name="直接连接符 321686"/>
            <p:cNvSpPr>
              <a:spLocks noChangeShapeType="1"/>
            </p:cNvSpPr>
            <p:nvPr/>
          </p:nvSpPr>
          <p:spPr bwMode="auto">
            <a:xfrm>
              <a:off x="3360" y="816"/>
              <a:ext cx="0" cy="32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00" name="直接连接符 321687"/>
            <p:cNvSpPr>
              <a:spLocks noChangeShapeType="1"/>
            </p:cNvSpPr>
            <p:nvPr/>
          </p:nvSpPr>
          <p:spPr bwMode="auto">
            <a:xfrm>
              <a:off x="3792" y="816"/>
              <a:ext cx="0" cy="32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01" name="直接连接符 321688"/>
            <p:cNvSpPr>
              <a:spLocks noChangeShapeType="1"/>
            </p:cNvSpPr>
            <p:nvPr/>
          </p:nvSpPr>
          <p:spPr bwMode="auto">
            <a:xfrm>
              <a:off x="4224" y="816"/>
              <a:ext cx="0" cy="32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02" name="直接连接符 321689"/>
            <p:cNvSpPr>
              <a:spLocks noChangeShapeType="1"/>
            </p:cNvSpPr>
            <p:nvPr/>
          </p:nvSpPr>
          <p:spPr bwMode="auto">
            <a:xfrm>
              <a:off x="4656" y="816"/>
              <a:ext cx="0" cy="32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03" name="直接连接符 321690"/>
            <p:cNvSpPr>
              <a:spLocks noChangeShapeType="1"/>
            </p:cNvSpPr>
            <p:nvPr/>
          </p:nvSpPr>
          <p:spPr bwMode="auto">
            <a:xfrm>
              <a:off x="3024" y="960"/>
              <a:ext cx="336" cy="0"/>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04" name="直接连接符 321691"/>
            <p:cNvSpPr>
              <a:spLocks noChangeShapeType="1"/>
            </p:cNvSpPr>
            <p:nvPr/>
          </p:nvSpPr>
          <p:spPr bwMode="auto">
            <a:xfrm>
              <a:off x="3984" y="960"/>
              <a:ext cx="0" cy="432"/>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grpSp>
      <p:grpSp>
        <p:nvGrpSpPr>
          <p:cNvPr id="105" name="组合 104"/>
          <p:cNvGrpSpPr/>
          <p:nvPr/>
        </p:nvGrpSpPr>
        <p:grpSpPr bwMode="auto">
          <a:xfrm>
            <a:off x="8824664" y="3816623"/>
            <a:ext cx="1447800" cy="533400"/>
            <a:chOff x="3024" y="816"/>
            <a:chExt cx="1632" cy="576"/>
          </a:xfrm>
        </p:grpSpPr>
        <p:sp>
          <p:nvSpPr>
            <p:cNvPr id="106" name="矩形 321693"/>
            <p:cNvSpPr>
              <a:spLocks noChangeArrowheads="1"/>
            </p:cNvSpPr>
            <p:nvPr/>
          </p:nvSpPr>
          <p:spPr bwMode="auto">
            <a:xfrm>
              <a:off x="4224"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r>
                <a:rPr lang="en-US" altLang="zh-CN" sz="2000" b="1">
                  <a:solidFill>
                    <a:srgbClr val="0000FF"/>
                  </a:solidFill>
                  <a:latin typeface="Times New Roman" panose="02020603050405020304" pitchFamily="18" charset="0"/>
                </a:rPr>
                <a:t>^</a:t>
              </a:r>
              <a:endParaRPr lang="en-US" altLang="zh-CN" sz="2000" b="1">
                <a:solidFill>
                  <a:srgbClr val="0000FF"/>
                </a:solidFill>
                <a:latin typeface="Times New Roman" panose="02020603050405020304" pitchFamily="18" charset="0"/>
              </a:endParaRPr>
            </a:p>
          </p:txBody>
        </p:sp>
        <p:sp>
          <p:nvSpPr>
            <p:cNvPr id="107" name="矩形 321694"/>
            <p:cNvSpPr>
              <a:spLocks noChangeArrowheads="1"/>
            </p:cNvSpPr>
            <p:nvPr/>
          </p:nvSpPr>
          <p:spPr bwMode="auto">
            <a:xfrm>
              <a:off x="3792"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endParaRPr lang="zh-CN" altLang="zh-CN" sz="2000" b="1">
                <a:solidFill>
                  <a:srgbClr val="0000FF"/>
                </a:solidFill>
                <a:latin typeface="Times New Roman" panose="02020603050405020304" pitchFamily="18" charset="0"/>
              </a:endParaRPr>
            </a:p>
          </p:txBody>
        </p:sp>
        <p:sp>
          <p:nvSpPr>
            <p:cNvPr id="108" name="矩形 321695"/>
            <p:cNvSpPr>
              <a:spLocks noChangeArrowheads="1"/>
            </p:cNvSpPr>
            <p:nvPr/>
          </p:nvSpPr>
          <p:spPr bwMode="auto">
            <a:xfrm>
              <a:off x="3360"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000" b="1">
                  <a:solidFill>
                    <a:srgbClr val="0000FF"/>
                  </a:solidFill>
                  <a:latin typeface="Times New Roman" panose="02020603050405020304" pitchFamily="18" charset="0"/>
                </a:rPr>
                <a:t>1</a:t>
              </a:r>
              <a:endParaRPr lang="en-US" altLang="zh-CN" sz="2000" b="1">
                <a:solidFill>
                  <a:srgbClr val="0000FF"/>
                </a:solidFill>
                <a:latin typeface="Times New Roman" panose="02020603050405020304" pitchFamily="18" charset="0"/>
              </a:endParaRPr>
            </a:p>
          </p:txBody>
        </p:sp>
        <p:sp>
          <p:nvSpPr>
            <p:cNvPr id="109" name="直接连接符 321696"/>
            <p:cNvSpPr>
              <a:spLocks noChangeShapeType="1"/>
            </p:cNvSpPr>
            <p:nvPr/>
          </p:nvSpPr>
          <p:spPr bwMode="auto">
            <a:xfrm>
              <a:off x="3360" y="816"/>
              <a:ext cx="129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10" name="直接连接符 321697"/>
            <p:cNvSpPr>
              <a:spLocks noChangeShapeType="1"/>
            </p:cNvSpPr>
            <p:nvPr/>
          </p:nvSpPr>
          <p:spPr bwMode="auto">
            <a:xfrm>
              <a:off x="3360" y="1142"/>
              <a:ext cx="129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11" name="直接连接符 321698"/>
            <p:cNvSpPr>
              <a:spLocks noChangeShapeType="1"/>
            </p:cNvSpPr>
            <p:nvPr/>
          </p:nvSpPr>
          <p:spPr bwMode="auto">
            <a:xfrm>
              <a:off x="3360" y="816"/>
              <a:ext cx="0" cy="32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12" name="直接连接符 321699"/>
            <p:cNvSpPr>
              <a:spLocks noChangeShapeType="1"/>
            </p:cNvSpPr>
            <p:nvPr/>
          </p:nvSpPr>
          <p:spPr bwMode="auto">
            <a:xfrm>
              <a:off x="3792" y="816"/>
              <a:ext cx="0" cy="32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13" name="直接连接符 321700"/>
            <p:cNvSpPr>
              <a:spLocks noChangeShapeType="1"/>
            </p:cNvSpPr>
            <p:nvPr/>
          </p:nvSpPr>
          <p:spPr bwMode="auto">
            <a:xfrm>
              <a:off x="4224" y="816"/>
              <a:ext cx="0" cy="32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14" name="直接连接符 321701"/>
            <p:cNvSpPr>
              <a:spLocks noChangeShapeType="1"/>
            </p:cNvSpPr>
            <p:nvPr/>
          </p:nvSpPr>
          <p:spPr bwMode="auto">
            <a:xfrm>
              <a:off x="4656" y="816"/>
              <a:ext cx="0" cy="32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15" name="直接连接符 321702"/>
            <p:cNvSpPr>
              <a:spLocks noChangeShapeType="1"/>
            </p:cNvSpPr>
            <p:nvPr/>
          </p:nvSpPr>
          <p:spPr bwMode="auto">
            <a:xfrm>
              <a:off x="3024" y="960"/>
              <a:ext cx="336" cy="0"/>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16" name="直接连接符 321703"/>
            <p:cNvSpPr>
              <a:spLocks noChangeShapeType="1"/>
            </p:cNvSpPr>
            <p:nvPr/>
          </p:nvSpPr>
          <p:spPr bwMode="auto">
            <a:xfrm>
              <a:off x="3984" y="960"/>
              <a:ext cx="0" cy="432"/>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grpSp>
      <p:graphicFrame>
        <p:nvGraphicFramePr>
          <p:cNvPr id="117" name="表格 116"/>
          <p:cNvGraphicFramePr/>
          <p:nvPr/>
        </p:nvGraphicFramePr>
        <p:xfrm>
          <a:off x="4768601" y="6272485"/>
          <a:ext cx="990600" cy="396875"/>
        </p:xfrm>
        <a:graphic>
          <a:graphicData uri="http://schemas.openxmlformats.org/drawingml/2006/table">
            <a:tbl>
              <a:tblPr/>
              <a:tblGrid>
                <a:gridCol w="495300"/>
                <a:gridCol w="495300"/>
              </a:tblGrid>
              <a:tr h="396875">
                <a:tc>
                  <a:txBody>
                    <a:bodyPr/>
                    <a:lstStyle/>
                    <a:p>
                      <a:pPr marL="0" lvl="0" indent="0" algn="ctr">
                        <a:buNone/>
                      </a:pPr>
                      <a:r>
                        <a:rPr lang="en-US" altLang="zh-CN" sz="2000" b="1" dirty="0">
                          <a:solidFill>
                            <a:srgbClr val="0000FF"/>
                          </a:solidFill>
                        </a:rPr>
                        <a:t>0</a:t>
                      </a:r>
                      <a:endParaRPr lang="zh-CN" altLang="en-US" sz="2000" b="1" dirty="0">
                        <a:solidFill>
                          <a:srgbClr val="0000FF"/>
                        </a:solidFill>
                      </a:endParaRPr>
                    </a:p>
                  </a:txBody>
                  <a:tcPr marT="45793" marB="4579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BADE78"/>
                    </a:solidFill>
                  </a:tcPr>
                </a:tc>
                <a:tc>
                  <a:txBody>
                    <a:bodyPr/>
                    <a:lstStyle/>
                    <a:p>
                      <a:pPr marL="0" lvl="0" indent="0" algn="ctr">
                        <a:buNone/>
                      </a:pPr>
                      <a:r>
                        <a:rPr lang="en-US" altLang="zh-CN" sz="2000" b="1" dirty="0">
                          <a:solidFill>
                            <a:srgbClr val="0000FF"/>
                          </a:solidFill>
                        </a:rPr>
                        <a:t>a</a:t>
                      </a:r>
                      <a:endParaRPr lang="zh-CN" altLang="en-US" sz="2000" b="1" dirty="0">
                        <a:solidFill>
                          <a:srgbClr val="0000FF"/>
                        </a:solidFill>
                      </a:endParaRPr>
                    </a:p>
                  </a:txBody>
                  <a:tcPr marT="45793" marB="4579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BADE78"/>
                    </a:solidFill>
                  </a:tcPr>
                </a:tc>
              </a:tr>
            </a:tbl>
          </a:graphicData>
        </a:graphic>
      </p:graphicFrame>
      <p:grpSp>
        <p:nvGrpSpPr>
          <p:cNvPr id="118" name="组合 117"/>
          <p:cNvGrpSpPr/>
          <p:nvPr/>
        </p:nvGrpSpPr>
        <p:grpSpPr bwMode="auto">
          <a:xfrm>
            <a:off x="4006601" y="5739085"/>
            <a:ext cx="1905000" cy="533400"/>
            <a:chOff x="3024" y="816"/>
            <a:chExt cx="1632" cy="576"/>
          </a:xfrm>
        </p:grpSpPr>
        <p:sp>
          <p:nvSpPr>
            <p:cNvPr id="119" name="矩形 321558"/>
            <p:cNvSpPr>
              <a:spLocks noChangeArrowheads="1"/>
            </p:cNvSpPr>
            <p:nvPr/>
          </p:nvSpPr>
          <p:spPr bwMode="auto">
            <a:xfrm>
              <a:off x="4224"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eaLnBrk="0" hangingPunct="0"/>
              <a:endParaRPr lang="zh-CN" altLang="zh-CN" sz="2000" b="1">
                <a:solidFill>
                  <a:srgbClr val="0000FF"/>
                </a:solidFill>
                <a:latin typeface="Times New Roman" panose="02020603050405020304" pitchFamily="18" charset="0"/>
              </a:endParaRPr>
            </a:p>
          </p:txBody>
        </p:sp>
        <p:sp>
          <p:nvSpPr>
            <p:cNvPr id="120" name="矩形 321559"/>
            <p:cNvSpPr>
              <a:spLocks noChangeArrowheads="1"/>
            </p:cNvSpPr>
            <p:nvPr/>
          </p:nvSpPr>
          <p:spPr bwMode="auto">
            <a:xfrm>
              <a:off x="3792"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eaLnBrk="0" hangingPunct="0"/>
              <a:endParaRPr lang="zh-CN" altLang="zh-CN" sz="2000" b="1">
                <a:solidFill>
                  <a:srgbClr val="0000FF"/>
                </a:solidFill>
                <a:latin typeface="Times New Roman" panose="02020603050405020304" pitchFamily="18" charset="0"/>
              </a:endParaRPr>
            </a:p>
          </p:txBody>
        </p:sp>
        <p:sp>
          <p:nvSpPr>
            <p:cNvPr id="121" name="矩形 321560"/>
            <p:cNvSpPr>
              <a:spLocks noChangeArrowheads="1"/>
            </p:cNvSpPr>
            <p:nvPr/>
          </p:nvSpPr>
          <p:spPr bwMode="auto">
            <a:xfrm>
              <a:off x="3360"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eaLnBrk="0" hangingPunct="0"/>
              <a:r>
                <a:rPr lang="en-US" altLang="zh-CN" sz="2000" b="1">
                  <a:solidFill>
                    <a:srgbClr val="0000FF"/>
                  </a:solidFill>
                  <a:latin typeface="Times New Roman" panose="02020603050405020304" pitchFamily="18" charset="0"/>
                </a:rPr>
                <a:t>1</a:t>
              </a:r>
              <a:endParaRPr lang="en-US" altLang="zh-CN" sz="2000" b="1">
                <a:solidFill>
                  <a:srgbClr val="0000FF"/>
                </a:solidFill>
                <a:latin typeface="Times New Roman" panose="02020603050405020304" pitchFamily="18" charset="0"/>
              </a:endParaRPr>
            </a:p>
          </p:txBody>
        </p:sp>
        <p:sp>
          <p:nvSpPr>
            <p:cNvPr id="122" name="直接连接符 321561"/>
            <p:cNvSpPr>
              <a:spLocks noChangeShapeType="1"/>
            </p:cNvSpPr>
            <p:nvPr/>
          </p:nvSpPr>
          <p:spPr bwMode="auto">
            <a:xfrm>
              <a:off x="3360" y="816"/>
              <a:ext cx="129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23" name="直接连接符 321562"/>
            <p:cNvSpPr>
              <a:spLocks noChangeShapeType="1"/>
            </p:cNvSpPr>
            <p:nvPr/>
          </p:nvSpPr>
          <p:spPr bwMode="auto">
            <a:xfrm>
              <a:off x="3360" y="1142"/>
              <a:ext cx="129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24" name="直接连接符 321563"/>
            <p:cNvSpPr>
              <a:spLocks noChangeShapeType="1"/>
            </p:cNvSpPr>
            <p:nvPr/>
          </p:nvSpPr>
          <p:spPr bwMode="auto">
            <a:xfrm>
              <a:off x="3360" y="816"/>
              <a:ext cx="0" cy="32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25" name="直接连接符 321564"/>
            <p:cNvSpPr>
              <a:spLocks noChangeShapeType="1"/>
            </p:cNvSpPr>
            <p:nvPr/>
          </p:nvSpPr>
          <p:spPr bwMode="auto">
            <a:xfrm>
              <a:off x="3792" y="816"/>
              <a:ext cx="0" cy="32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26" name="直接连接符 321565"/>
            <p:cNvSpPr>
              <a:spLocks noChangeShapeType="1"/>
            </p:cNvSpPr>
            <p:nvPr/>
          </p:nvSpPr>
          <p:spPr bwMode="auto">
            <a:xfrm>
              <a:off x="4224" y="816"/>
              <a:ext cx="0" cy="32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27" name="直接连接符 321566"/>
            <p:cNvSpPr>
              <a:spLocks noChangeShapeType="1"/>
            </p:cNvSpPr>
            <p:nvPr/>
          </p:nvSpPr>
          <p:spPr bwMode="auto">
            <a:xfrm>
              <a:off x="4656" y="816"/>
              <a:ext cx="0" cy="32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28" name="直接连接符 321567"/>
            <p:cNvSpPr>
              <a:spLocks noChangeShapeType="1"/>
            </p:cNvSpPr>
            <p:nvPr/>
          </p:nvSpPr>
          <p:spPr bwMode="auto">
            <a:xfrm>
              <a:off x="3024" y="960"/>
              <a:ext cx="336" cy="0"/>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29" name="直接连接符 321568"/>
            <p:cNvSpPr>
              <a:spLocks noChangeShapeType="1"/>
            </p:cNvSpPr>
            <p:nvPr/>
          </p:nvSpPr>
          <p:spPr bwMode="auto">
            <a:xfrm>
              <a:off x="3984" y="960"/>
              <a:ext cx="0" cy="432"/>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grpSp>
      <p:grpSp>
        <p:nvGrpSpPr>
          <p:cNvPr id="130" name="组合 129"/>
          <p:cNvGrpSpPr/>
          <p:nvPr/>
        </p:nvGrpSpPr>
        <p:grpSpPr bwMode="auto">
          <a:xfrm>
            <a:off x="5670301" y="5742260"/>
            <a:ext cx="2451100" cy="301625"/>
            <a:chOff x="1528" y="3516"/>
            <a:chExt cx="912" cy="190"/>
          </a:xfrm>
        </p:grpSpPr>
        <p:sp>
          <p:nvSpPr>
            <p:cNvPr id="131" name="矩形 321705"/>
            <p:cNvSpPr>
              <a:spLocks noChangeArrowheads="1"/>
            </p:cNvSpPr>
            <p:nvPr/>
          </p:nvSpPr>
          <p:spPr bwMode="auto">
            <a:xfrm>
              <a:off x="2199" y="3516"/>
              <a:ext cx="241" cy="190"/>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eaLnBrk="0" hangingPunct="0"/>
              <a:r>
                <a:rPr lang="en-US" altLang="zh-CN" sz="2000" b="1" dirty="0">
                  <a:solidFill>
                    <a:srgbClr val="0000FF"/>
                  </a:solidFill>
                  <a:latin typeface="Times New Roman" panose="02020603050405020304" pitchFamily="18" charset="0"/>
                </a:rPr>
                <a:t>^</a:t>
              </a:r>
              <a:endParaRPr lang="en-US" altLang="zh-CN" sz="2000" b="1" dirty="0">
                <a:solidFill>
                  <a:srgbClr val="0000FF"/>
                </a:solidFill>
                <a:latin typeface="Times New Roman" panose="02020603050405020304" pitchFamily="18" charset="0"/>
              </a:endParaRPr>
            </a:p>
          </p:txBody>
        </p:sp>
        <p:sp>
          <p:nvSpPr>
            <p:cNvPr id="132" name="矩形 321706"/>
            <p:cNvSpPr>
              <a:spLocks noChangeArrowheads="1"/>
            </p:cNvSpPr>
            <p:nvPr/>
          </p:nvSpPr>
          <p:spPr bwMode="auto">
            <a:xfrm>
              <a:off x="1957" y="3516"/>
              <a:ext cx="242" cy="190"/>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eaLnBrk="0" hangingPunct="0"/>
              <a:endParaRPr lang="zh-CN" altLang="zh-CN" sz="2000" b="1">
                <a:solidFill>
                  <a:srgbClr val="0000FF"/>
                </a:solidFill>
                <a:latin typeface="Times New Roman" panose="02020603050405020304" pitchFamily="18" charset="0"/>
              </a:endParaRPr>
            </a:p>
          </p:txBody>
        </p:sp>
        <p:sp>
          <p:nvSpPr>
            <p:cNvPr id="133" name="矩形 321707"/>
            <p:cNvSpPr>
              <a:spLocks noChangeArrowheads="1"/>
            </p:cNvSpPr>
            <p:nvPr/>
          </p:nvSpPr>
          <p:spPr bwMode="auto">
            <a:xfrm>
              <a:off x="1716" y="3516"/>
              <a:ext cx="241" cy="190"/>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eaLnBrk="0" hangingPunct="0"/>
              <a:r>
                <a:rPr lang="en-US" altLang="zh-CN" sz="2000" b="1">
                  <a:solidFill>
                    <a:srgbClr val="0000FF"/>
                  </a:solidFill>
                  <a:latin typeface="Times New Roman" panose="02020603050405020304" pitchFamily="18" charset="0"/>
                </a:rPr>
                <a:t>1</a:t>
              </a:r>
              <a:endParaRPr lang="en-US" altLang="zh-CN" sz="2000" b="1">
                <a:solidFill>
                  <a:srgbClr val="0000FF"/>
                </a:solidFill>
                <a:latin typeface="Times New Roman" panose="02020603050405020304" pitchFamily="18" charset="0"/>
              </a:endParaRPr>
            </a:p>
          </p:txBody>
        </p:sp>
        <p:sp>
          <p:nvSpPr>
            <p:cNvPr id="134" name="直接连接符 321708"/>
            <p:cNvSpPr>
              <a:spLocks noChangeShapeType="1"/>
            </p:cNvSpPr>
            <p:nvPr/>
          </p:nvSpPr>
          <p:spPr bwMode="auto">
            <a:xfrm>
              <a:off x="1716" y="3516"/>
              <a:ext cx="724"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35" name="直接连接符 321709"/>
            <p:cNvSpPr>
              <a:spLocks noChangeShapeType="1"/>
            </p:cNvSpPr>
            <p:nvPr/>
          </p:nvSpPr>
          <p:spPr bwMode="auto">
            <a:xfrm>
              <a:off x="1716" y="3706"/>
              <a:ext cx="724"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36" name="直接连接符 321710"/>
            <p:cNvSpPr>
              <a:spLocks noChangeShapeType="1"/>
            </p:cNvSpPr>
            <p:nvPr/>
          </p:nvSpPr>
          <p:spPr bwMode="auto">
            <a:xfrm>
              <a:off x="1716" y="3516"/>
              <a:ext cx="0" cy="19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37" name="直接连接符 321711"/>
            <p:cNvSpPr>
              <a:spLocks noChangeShapeType="1"/>
            </p:cNvSpPr>
            <p:nvPr/>
          </p:nvSpPr>
          <p:spPr bwMode="auto">
            <a:xfrm>
              <a:off x="1957" y="3516"/>
              <a:ext cx="0" cy="19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38" name="直接连接符 321712"/>
            <p:cNvSpPr>
              <a:spLocks noChangeShapeType="1"/>
            </p:cNvSpPr>
            <p:nvPr/>
          </p:nvSpPr>
          <p:spPr bwMode="auto">
            <a:xfrm>
              <a:off x="2199" y="3516"/>
              <a:ext cx="0" cy="19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39" name="直接连接符 321713"/>
            <p:cNvSpPr>
              <a:spLocks noChangeShapeType="1"/>
            </p:cNvSpPr>
            <p:nvPr/>
          </p:nvSpPr>
          <p:spPr bwMode="auto">
            <a:xfrm>
              <a:off x="2440" y="3516"/>
              <a:ext cx="0" cy="19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40" name="直接连接符 321714"/>
            <p:cNvSpPr>
              <a:spLocks noChangeShapeType="1"/>
            </p:cNvSpPr>
            <p:nvPr/>
          </p:nvSpPr>
          <p:spPr bwMode="auto">
            <a:xfrm>
              <a:off x="1528" y="3600"/>
              <a:ext cx="188" cy="0"/>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grpSp>
      <p:grpSp>
        <p:nvGrpSpPr>
          <p:cNvPr id="141" name="组合 140"/>
          <p:cNvGrpSpPr/>
          <p:nvPr/>
        </p:nvGrpSpPr>
        <p:grpSpPr bwMode="auto">
          <a:xfrm>
            <a:off x="4082801" y="5434285"/>
            <a:ext cx="3124200" cy="447675"/>
            <a:chOff x="528" y="2304"/>
            <a:chExt cx="1968" cy="282"/>
          </a:xfrm>
        </p:grpSpPr>
        <p:sp>
          <p:nvSpPr>
            <p:cNvPr id="142" name="直接连接符 321716"/>
            <p:cNvSpPr>
              <a:spLocks noChangeShapeType="1"/>
            </p:cNvSpPr>
            <p:nvPr/>
          </p:nvSpPr>
          <p:spPr bwMode="auto">
            <a:xfrm>
              <a:off x="528" y="2304"/>
              <a:ext cx="0" cy="240"/>
            </a:xfrm>
            <a:prstGeom prst="line">
              <a:avLst/>
            </a:prstGeom>
            <a:noFill/>
            <a:ln w="38100">
              <a:solidFill>
                <a:schemeClr val="hlink"/>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43" name="直接连接符 321717"/>
            <p:cNvSpPr>
              <a:spLocks noChangeShapeType="1"/>
            </p:cNvSpPr>
            <p:nvPr/>
          </p:nvSpPr>
          <p:spPr bwMode="auto">
            <a:xfrm>
              <a:off x="528" y="2304"/>
              <a:ext cx="1968" cy="0"/>
            </a:xfrm>
            <a:prstGeom prst="line">
              <a:avLst/>
            </a:prstGeom>
            <a:noFill/>
            <a:ln w="38100">
              <a:solidFill>
                <a:schemeClr val="hlink"/>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44" name="直接连接符 321718"/>
            <p:cNvSpPr>
              <a:spLocks noChangeShapeType="1"/>
            </p:cNvSpPr>
            <p:nvPr/>
          </p:nvSpPr>
          <p:spPr bwMode="auto">
            <a:xfrm>
              <a:off x="2496" y="2304"/>
              <a:ext cx="0" cy="282"/>
            </a:xfrm>
            <a:prstGeom prst="line">
              <a:avLst/>
            </a:prstGeom>
            <a:noFill/>
            <a:ln w="38100">
              <a:solidFill>
                <a:schemeClr val="hlink"/>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slide(fromLeft)">
                                      <p:cBhvr>
                                        <p:cTn id="11" dur="500"/>
                                        <p:tgtEl>
                                          <p:spTgt spid="30"/>
                                        </p:tgtEl>
                                      </p:cBhvr>
                                    </p:animEffect>
                                  </p:childTnLst>
                                </p:cTn>
                              </p:par>
                            </p:childTnLst>
                          </p:cTn>
                        </p:par>
                        <p:par>
                          <p:cTn id="12" fill="hold">
                            <p:stCondLst>
                              <p:cond delay="1000"/>
                            </p:stCondLst>
                            <p:childTnLst>
                              <p:par>
                                <p:cTn id="13" presetID="12" presetClass="entr" presetSubtype="1"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slide(fromTop)">
                                      <p:cBhvr>
                                        <p:cTn id="15" dur="500"/>
                                        <p:tgtEl>
                                          <p:spTgt spid="17"/>
                                        </p:tgtEl>
                                      </p:cBhvr>
                                    </p:animEffect>
                                  </p:childTnLst>
                                </p:cTn>
                              </p:par>
                            </p:childTnLst>
                          </p:cTn>
                        </p:par>
                        <p:par>
                          <p:cTn id="16" fill="hold">
                            <p:stCondLst>
                              <p:cond delay="1500"/>
                            </p:stCondLst>
                            <p:childTnLst>
                              <p:par>
                                <p:cTn id="17" presetID="12" presetClass="entr" presetSubtype="1"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slide(fromTop)">
                                      <p:cBhvr>
                                        <p:cTn id="19" dur="500"/>
                                        <p:tgtEl>
                                          <p:spTgt spid="29"/>
                                        </p:tgtEl>
                                      </p:cBhvr>
                                    </p:animEffect>
                                  </p:childTnLst>
                                </p:cTn>
                              </p:par>
                            </p:childTnLst>
                          </p:cTn>
                        </p:par>
                        <p:par>
                          <p:cTn id="20" fill="hold">
                            <p:stCondLst>
                              <p:cond delay="2000"/>
                            </p:stCondLst>
                            <p:childTnLst>
                              <p:par>
                                <p:cTn id="21" presetID="12" presetClass="entr" presetSubtype="8" fill="hold" nodeType="after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slide(fromLeft)">
                                      <p:cBhvr>
                                        <p:cTn id="23" dur="500"/>
                                        <p:tgtEl>
                                          <p:spTgt spid="42"/>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1" fill="hold" nodeType="click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slide(fromTop)">
                                      <p:cBhvr>
                                        <p:cTn id="28" dur="500"/>
                                        <p:tgtEl>
                                          <p:spTgt spid="54"/>
                                        </p:tgtEl>
                                      </p:cBhvr>
                                    </p:animEffect>
                                  </p:childTnLst>
                                </p:cTn>
                              </p:par>
                            </p:childTnLst>
                          </p:cTn>
                        </p:par>
                        <p:par>
                          <p:cTn id="29" fill="hold">
                            <p:stCondLst>
                              <p:cond delay="500"/>
                            </p:stCondLst>
                            <p:childTnLst>
                              <p:par>
                                <p:cTn id="30" presetID="12" presetClass="entr" presetSubtype="1" fill="hold" nodeType="afterEffect">
                                  <p:stCondLst>
                                    <p:cond delay="0"/>
                                  </p:stCondLst>
                                  <p:childTnLst>
                                    <p:set>
                                      <p:cBhvr>
                                        <p:cTn id="31" dur="1" fill="hold">
                                          <p:stCondLst>
                                            <p:cond delay="0"/>
                                          </p:stCondLst>
                                        </p:cTn>
                                        <p:tgtEl>
                                          <p:spTgt spid="89"/>
                                        </p:tgtEl>
                                        <p:attrNameLst>
                                          <p:attrName>style.visibility</p:attrName>
                                        </p:attrNameLst>
                                      </p:cBhvr>
                                      <p:to>
                                        <p:strVal val="visible"/>
                                      </p:to>
                                    </p:set>
                                    <p:animEffect transition="in" filter="slide(fromTop)">
                                      <p:cBhvr>
                                        <p:cTn id="32" dur="500"/>
                                        <p:tgtEl>
                                          <p:spTgt spid="89"/>
                                        </p:tgtEl>
                                      </p:cBhvr>
                                    </p:animEffect>
                                  </p:childTnLst>
                                </p:cTn>
                              </p:par>
                            </p:childTnLst>
                          </p:cTn>
                        </p:par>
                        <p:par>
                          <p:cTn id="33" fill="hold">
                            <p:stCondLst>
                              <p:cond delay="1000"/>
                            </p:stCondLst>
                            <p:childTnLst>
                              <p:par>
                                <p:cTn id="34" presetID="12" presetClass="entr" presetSubtype="8" fill="hold" nodeType="afterEffect">
                                  <p:stCondLst>
                                    <p:cond delay="0"/>
                                  </p:stCondLst>
                                  <p:childTnLst>
                                    <p:set>
                                      <p:cBhvr>
                                        <p:cTn id="35" dur="1" fill="hold">
                                          <p:stCondLst>
                                            <p:cond delay="0"/>
                                          </p:stCondLst>
                                        </p:cTn>
                                        <p:tgtEl>
                                          <p:spTgt spid="66"/>
                                        </p:tgtEl>
                                        <p:attrNameLst>
                                          <p:attrName>style.visibility</p:attrName>
                                        </p:attrNameLst>
                                      </p:cBhvr>
                                      <p:to>
                                        <p:strVal val="visible"/>
                                      </p:to>
                                    </p:set>
                                    <p:animEffect transition="in" filter="slide(fromLeft)">
                                      <p:cBhvr>
                                        <p:cTn id="36" dur="500"/>
                                        <p:tgtEl>
                                          <p:spTgt spid="66"/>
                                        </p:tgtEl>
                                      </p:cBhvr>
                                    </p:animEffect>
                                  </p:childTnLst>
                                </p:cTn>
                              </p:par>
                            </p:childTnLst>
                          </p:cTn>
                        </p:par>
                        <p:par>
                          <p:cTn id="37" fill="hold">
                            <p:stCondLst>
                              <p:cond delay="1500"/>
                            </p:stCondLst>
                            <p:childTnLst>
                              <p:par>
                                <p:cTn id="38" presetID="12" presetClass="entr" presetSubtype="1" fill="hold" nodeType="afterEffect">
                                  <p:stCondLst>
                                    <p:cond delay="0"/>
                                  </p:stCondLst>
                                  <p:childTnLst>
                                    <p:set>
                                      <p:cBhvr>
                                        <p:cTn id="39" dur="1" fill="hold">
                                          <p:stCondLst>
                                            <p:cond delay="0"/>
                                          </p:stCondLst>
                                        </p:cTn>
                                        <p:tgtEl>
                                          <p:spTgt spid="78"/>
                                        </p:tgtEl>
                                        <p:attrNameLst>
                                          <p:attrName>style.visibility</p:attrName>
                                        </p:attrNameLst>
                                      </p:cBhvr>
                                      <p:to>
                                        <p:strVal val="visible"/>
                                      </p:to>
                                    </p:set>
                                    <p:animEffect transition="in" filter="slide(fromTop)">
                                      <p:cBhvr>
                                        <p:cTn id="40" dur="500"/>
                                        <p:tgtEl>
                                          <p:spTgt spid="78"/>
                                        </p:tgtEl>
                                      </p:cBhvr>
                                    </p:animEffect>
                                  </p:childTnLst>
                                </p:cTn>
                              </p:par>
                            </p:childTnLst>
                          </p:cTn>
                        </p:par>
                        <p:par>
                          <p:cTn id="41" fill="hold">
                            <p:stCondLst>
                              <p:cond delay="2000"/>
                            </p:stCondLst>
                            <p:childTnLst>
                              <p:par>
                                <p:cTn id="42" presetID="12" presetClass="entr" presetSubtype="1" fill="hold" nodeType="afterEffect">
                                  <p:stCondLst>
                                    <p:cond delay="0"/>
                                  </p:stCondLst>
                                  <p:childTnLst>
                                    <p:set>
                                      <p:cBhvr>
                                        <p:cTn id="43" dur="1" fill="hold">
                                          <p:stCondLst>
                                            <p:cond delay="0"/>
                                          </p:stCondLst>
                                        </p:cTn>
                                        <p:tgtEl>
                                          <p:spTgt spid="90"/>
                                        </p:tgtEl>
                                        <p:attrNameLst>
                                          <p:attrName>style.visibility</p:attrName>
                                        </p:attrNameLst>
                                      </p:cBhvr>
                                      <p:to>
                                        <p:strVal val="visible"/>
                                      </p:to>
                                    </p:set>
                                    <p:animEffect transition="in" filter="slide(fromTop)">
                                      <p:cBhvr>
                                        <p:cTn id="44" dur="500"/>
                                        <p:tgtEl>
                                          <p:spTgt spid="90"/>
                                        </p:tgtEl>
                                      </p:cBhvr>
                                    </p:animEffect>
                                  </p:childTnLst>
                                </p:cTn>
                              </p:par>
                            </p:childTnLst>
                          </p:cTn>
                        </p:par>
                        <p:par>
                          <p:cTn id="45" fill="hold">
                            <p:stCondLst>
                              <p:cond delay="2500"/>
                            </p:stCondLst>
                            <p:childTnLst>
                              <p:par>
                                <p:cTn id="46" presetID="12" presetClass="entr" presetSubtype="8" fill="hold" nodeType="afterEffect">
                                  <p:stCondLst>
                                    <p:cond delay="0"/>
                                  </p:stCondLst>
                                  <p:childTnLst>
                                    <p:set>
                                      <p:cBhvr>
                                        <p:cTn id="47" dur="1" fill="hold">
                                          <p:stCondLst>
                                            <p:cond delay="0"/>
                                          </p:stCondLst>
                                        </p:cTn>
                                        <p:tgtEl>
                                          <p:spTgt spid="93"/>
                                        </p:tgtEl>
                                        <p:attrNameLst>
                                          <p:attrName>style.visibility</p:attrName>
                                        </p:attrNameLst>
                                      </p:cBhvr>
                                      <p:to>
                                        <p:strVal val="visible"/>
                                      </p:to>
                                    </p:set>
                                    <p:animEffect transition="in" filter="slide(fromLeft)">
                                      <p:cBhvr>
                                        <p:cTn id="48" dur="500"/>
                                        <p:tgtEl>
                                          <p:spTgt spid="93"/>
                                        </p:tgtEl>
                                      </p:cBhvr>
                                    </p:animEffect>
                                  </p:childTnLst>
                                </p:cTn>
                              </p:par>
                            </p:childTnLst>
                          </p:cTn>
                        </p:par>
                        <p:par>
                          <p:cTn id="49" fill="hold">
                            <p:stCondLst>
                              <p:cond delay="3000"/>
                            </p:stCondLst>
                            <p:childTnLst>
                              <p:par>
                                <p:cTn id="50" presetID="12" presetClass="entr" presetSubtype="1" fill="hold" nodeType="afterEffect">
                                  <p:stCondLst>
                                    <p:cond delay="0"/>
                                  </p:stCondLst>
                                  <p:childTnLst>
                                    <p:set>
                                      <p:cBhvr>
                                        <p:cTn id="51" dur="1" fill="hold">
                                          <p:stCondLst>
                                            <p:cond delay="0"/>
                                          </p:stCondLst>
                                        </p:cTn>
                                        <p:tgtEl>
                                          <p:spTgt spid="92"/>
                                        </p:tgtEl>
                                        <p:attrNameLst>
                                          <p:attrName>style.visibility</p:attrName>
                                        </p:attrNameLst>
                                      </p:cBhvr>
                                      <p:to>
                                        <p:strVal val="visible"/>
                                      </p:to>
                                    </p:set>
                                    <p:animEffect transition="in" filter="slide(fromTop)">
                                      <p:cBhvr>
                                        <p:cTn id="52" dur="500"/>
                                        <p:tgtEl>
                                          <p:spTgt spid="92"/>
                                        </p:tgtEl>
                                      </p:cBhvr>
                                    </p:animEffect>
                                  </p:childTnLst>
                                </p:cTn>
                              </p:par>
                            </p:childTnLst>
                          </p:cTn>
                        </p:par>
                        <p:par>
                          <p:cTn id="53" fill="hold">
                            <p:stCondLst>
                              <p:cond delay="3500"/>
                            </p:stCondLst>
                            <p:childTnLst>
                              <p:par>
                                <p:cTn id="54" presetID="12" presetClass="entr" presetSubtype="8" fill="hold" nodeType="afterEffect">
                                  <p:stCondLst>
                                    <p:cond delay="0"/>
                                  </p:stCondLst>
                                  <p:childTnLst>
                                    <p:set>
                                      <p:cBhvr>
                                        <p:cTn id="55" dur="1" fill="hold">
                                          <p:stCondLst>
                                            <p:cond delay="0"/>
                                          </p:stCondLst>
                                        </p:cTn>
                                        <p:tgtEl>
                                          <p:spTgt spid="105"/>
                                        </p:tgtEl>
                                        <p:attrNameLst>
                                          <p:attrName>style.visibility</p:attrName>
                                        </p:attrNameLst>
                                      </p:cBhvr>
                                      <p:to>
                                        <p:strVal val="visible"/>
                                      </p:to>
                                    </p:set>
                                    <p:animEffect transition="in" filter="slide(fromLeft)">
                                      <p:cBhvr>
                                        <p:cTn id="56" dur="500"/>
                                        <p:tgtEl>
                                          <p:spTgt spid="105"/>
                                        </p:tgtEl>
                                      </p:cBhvr>
                                    </p:animEffect>
                                  </p:childTnLst>
                                </p:cTn>
                              </p:par>
                            </p:childTnLst>
                          </p:cTn>
                        </p:par>
                        <p:par>
                          <p:cTn id="57" fill="hold">
                            <p:stCondLst>
                              <p:cond delay="4000"/>
                            </p:stCondLst>
                            <p:childTnLst>
                              <p:par>
                                <p:cTn id="58" presetID="12" presetClass="entr" presetSubtype="1" fill="hold" nodeType="afterEffect">
                                  <p:stCondLst>
                                    <p:cond delay="0"/>
                                  </p:stCondLst>
                                  <p:childTnLst>
                                    <p:set>
                                      <p:cBhvr>
                                        <p:cTn id="59" dur="1" fill="hold">
                                          <p:stCondLst>
                                            <p:cond delay="0"/>
                                          </p:stCondLst>
                                        </p:cTn>
                                        <p:tgtEl>
                                          <p:spTgt spid="91"/>
                                        </p:tgtEl>
                                        <p:attrNameLst>
                                          <p:attrName>style.visibility</p:attrName>
                                        </p:attrNameLst>
                                      </p:cBhvr>
                                      <p:to>
                                        <p:strVal val="visible"/>
                                      </p:to>
                                    </p:set>
                                    <p:animEffect transition="in" filter="slide(fromTop)">
                                      <p:cBhvr>
                                        <p:cTn id="60" dur="500"/>
                                        <p:tgtEl>
                                          <p:spTgt spid="9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118"/>
                                        </p:tgtEl>
                                        <p:attrNameLst>
                                          <p:attrName>style.visibility</p:attrName>
                                        </p:attrNameLst>
                                      </p:cBhvr>
                                      <p:to>
                                        <p:strVal val="visible"/>
                                      </p:to>
                                    </p:set>
                                    <p:animEffect transition="in" filter="wipe(up)">
                                      <p:cBhvr>
                                        <p:cTn id="65" dur="500"/>
                                        <p:tgtEl>
                                          <p:spTgt spid="118"/>
                                        </p:tgtEl>
                                      </p:cBhvr>
                                    </p:animEffect>
                                  </p:childTnLst>
                                </p:cTn>
                              </p:par>
                            </p:childTnLst>
                          </p:cTn>
                        </p:par>
                        <p:par>
                          <p:cTn id="66" fill="hold">
                            <p:stCondLst>
                              <p:cond delay="500"/>
                            </p:stCondLst>
                            <p:childTnLst>
                              <p:par>
                                <p:cTn id="67" presetID="12" presetClass="entr" presetSubtype="8" fill="hold" nodeType="afterEffect">
                                  <p:stCondLst>
                                    <p:cond delay="0"/>
                                  </p:stCondLst>
                                  <p:childTnLst>
                                    <p:set>
                                      <p:cBhvr>
                                        <p:cTn id="68" dur="1" fill="hold">
                                          <p:stCondLst>
                                            <p:cond delay="0"/>
                                          </p:stCondLst>
                                        </p:cTn>
                                        <p:tgtEl>
                                          <p:spTgt spid="130"/>
                                        </p:tgtEl>
                                        <p:attrNameLst>
                                          <p:attrName>style.visibility</p:attrName>
                                        </p:attrNameLst>
                                      </p:cBhvr>
                                      <p:to>
                                        <p:strVal val="visible"/>
                                      </p:to>
                                    </p:set>
                                    <p:animEffect transition="in" filter="slide(fromLeft)">
                                      <p:cBhvr>
                                        <p:cTn id="69" dur="500"/>
                                        <p:tgtEl>
                                          <p:spTgt spid="130"/>
                                        </p:tgtEl>
                                      </p:cBhvr>
                                    </p:animEffect>
                                  </p:childTnLst>
                                </p:cTn>
                              </p:par>
                            </p:childTnLst>
                          </p:cTn>
                        </p:par>
                        <p:par>
                          <p:cTn id="70" fill="hold">
                            <p:stCondLst>
                              <p:cond delay="1000"/>
                            </p:stCondLst>
                            <p:childTnLst>
                              <p:par>
                                <p:cTn id="71" presetID="12" presetClass="entr" presetSubtype="1" fill="hold" nodeType="afterEffect">
                                  <p:stCondLst>
                                    <p:cond delay="0"/>
                                  </p:stCondLst>
                                  <p:childTnLst>
                                    <p:set>
                                      <p:cBhvr>
                                        <p:cTn id="72" dur="1" fill="hold">
                                          <p:stCondLst>
                                            <p:cond delay="0"/>
                                          </p:stCondLst>
                                        </p:cTn>
                                        <p:tgtEl>
                                          <p:spTgt spid="117"/>
                                        </p:tgtEl>
                                        <p:attrNameLst>
                                          <p:attrName>style.visibility</p:attrName>
                                        </p:attrNameLst>
                                      </p:cBhvr>
                                      <p:to>
                                        <p:strVal val="visible"/>
                                      </p:to>
                                    </p:set>
                                    <p:animEffect transition="in" filter="slide(fromTop)">
                                      <p:cBhvr>
                                        <p:cTn id="73" dur="500"/>
                                        <p:tgtEl>
                                          <p:spTgt spid="117"/>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2" fill="hold" nodeType="clickEffect">
                                  <p:stCondLst>
                                    <p:cond delay="0"/>
                                  </p:stCondLst>
                                  <p:childTnLst>
                                    <p:set>
                                      <p:cBhvr>
                                        <p:cTn id="77" dur="1" fill="hold">
                                          <p:stCondLst>
                                            <p:cond delay="0"/>
                                          </p:stCondLst>
                                        </p:cTn>
                                        <p:tgtEl>
                                          <p:spTgt spid="141"/>
                                        </p:tgtEl>
                                        <p:attrNameLst>
                                          <p:attrName>style.visibility</p:attrName>
                                        </p:attrNameLst>
                                      </p:cBhvr>
                                      <p:to>
                                        <p:strVal val="visible"/>
                                      </p:to>
                                    </p:set>
                                    <p:animEffect transition="in" filter="wipe(right)">
                                      <p:cBhvr>
                                        <p:cTn id="78"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343660" y="909955"/>
            <a:ext cx="3712210" cy="6470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a:lnSpc>
                <a:spcPct val="120000"/>
              </a:lnSpc>
              <a:buClr>
                <a:srgbClr val="FF3300"/>
              </a:buClr>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5</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lang="zh-CN" altLang="en-US" b="1" noProof="0" dirty="0">
                <a:solidFill>
                  <a:srgbClr val="FF0000"/>
                </a:solidFill>
                <a:latin typeface="华文楷体" panose="02010600040101010101" pitchFamily="2" charset="-122"/>
                <a:ea typeface="华文楷体" panose="02010600040101010101" pitchFamily="2" charset="-122"/>
              </a:rPr>
              <a:t>存储结构</a:t>
            </a:r>
            <a:endParaRPr kumimoji="0" lang="zh-CN" altLang="zh-CN"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endParaRPr>
          </a:p>
        </p:txBody>
      </p:sp>
      <p:sp>
        <p:nvSpPr>
          <p:cNvPr id="4" name="标题 5"/>
          <p:cNvSpPr txBox="1"/>
          <p:nvPr/>
        </p:nvSpPr>
        <p:spPr>
          <a:xfrm>
            <a:off x="1343472" y="160338"/>
            <a:ext cx="3384376" cy="561975"/>
          </a:xfrm>
          <a:prstGeom prst="rect">
            <a:avLst/>
          </a:prstGeom>
        </p:spPr>
        <p:txBody>
          <a:bodyPr anchor="b">
            <a:normAutofit fontScale="9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广义表</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2"/>
          <p:cNvSpPr txBox="1">
            <a:spLocks noChangeArrowheads="1"/>
          </p:cNvSpPr>
          <p:nvPr/>
        </p:nvSpPr>
        <p:spPr bwMode="auto">
          <a:xfrm>
            <a:off x="1198351" y="1556792"/>
            <a:ext cx="9578169"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lnSpc>
                <a:spcPct val="130000"/>
              </a:lnSpc>
              <a:spcBef>
                <a:spcPct val="50000"/>
              </a:spcBef>
              <a:defRPr/>
            </a:pPr>
            <a:r>
              <a:rPr lang="zh-CN" altLang="en-US" sz="2400" b="1" noProof="1">
                <a:solidFill>
                  <a:srgbClr val="000000"/>
                </a:solidFill>
                <a:latin typeface="Times New Roman" panose="02020603050405020304" pitchFamily="18" charset="0"/>
                <a:sym typeface="+mn-ea"/>
              </a:rPr>
              <a:t>      </a:t>
            </a:r>
            <a:r>
              <a:rPr lang="zh-CN" altLang="en-US" sz="2800" b="1" noProof="1">
                <a:solidFill>
                  <a:srgbClr val="FF0000"/>
                </a:solidFill>
                <a:latin typeface="Times New Roman" panose="02020603050405020304" pitchFamily="18" charset="0"/>
                <a:sym typeface="+mn-ea"/>
              </a:rPr>
              <a:t>  </a:t>
            </a:r>
            <a:r>
              <a:rPr lang="zh-CN" altLang="en-US" sz="2400" b="1" noProof="1" smtClean="0">
                <a:solidFill>
                  <a:srgbClr val="FF0000"/>
                </a:solidFill>
                <a:latin typeface="Times New Roman" panose="02020603050405020304" pitchFamily="18" charset="0"/>
                <a:sym typeface="+mn-ea"/>
              </a:rPr>
              <a:t>头尾表示法的特点：</a:t>
            </a:r>
            <a:endParaRPr lang="zh-CN" altLang="en-US" sz="2400" b="1" noProof="1">
              <a:solidFill>
                <a:srgbClr val="FF0000"/>
              </a:solidFill>
              <a:latin typeface="Times New Roman" panose="02020603050405020304" pitchFamily="18" charset="0"/>
              <a:sym typeface="+mn-ea"/>
            </a:endParaRPr>
          </a:p>
          <a:p>
            <a:pPr algn="l">
              <a:lnSpc>
                <a:spcPct val="130000"/>
              </a:lnSpc>
              <a:spcBef>
                <a:spcPct val="50000"/>
              </a:spcBef>
              <a:defRPr/>
            </a:pPr>
            <a:r>
              <a:rPr lang="zh-CN" altLang="en-US" sz="2400" b="1" noProof="1">
                <a:solidFill>
                  <a:srgbClr val="000000"/>
                </a:solidFill>
                <a:latin typeface="Times New Roman" panose="02020603050405020304" pitchFamily="18" charset="0"/>
                <a:sym typeface="+mn-ea"/>
              </a:rPr>
              <a:t>        </a:t>
            </a:r>
            <a:r>
              <a:rPr lang="en-US" altLang="zh-CN" sz="2400" b="1" noProof="1">
                <a:solidFill>
                  <a:srgbClr val="000000"/>
                </a:solidFill>
                <a:latin typeface="Times New Roman" panose="02020603050405020304" pitchFamily="18" charset="0"/>
                <a:sym typeface="+mn-ea"/>
              </a:rPr>
              <a:t>1</a:t>
            </a:r>
            <a:r>
              <a:rPr lang="zh-CN" altLang="en-US" sz="2400" b="1" noProof="1">
                <a:solidFill>
                  <a:srgbClr val="000000"/>
                </a:solidFill>
                <a:latin typeface="Times New Roman" panose="02020603050405020304" pitchFamily="18" charset="0"/>
                <a:sym typeface="+mn-ea"/>
              </a:rPr>
              <a:t>）除空表的表头指针外，对任非空列表，其表头指针均指向一个表结点，该结点的</a:t>
            </a:r>
            <a:r>
              <a:rPr lang="en-US" altLang="zh-CN" sz="2400" b="1" noProof="1">
                <a:solidFill>
                  <a:srgbClr val="000000"/>
                </a:solidFill>
                <a:latin typeface="Times New Roman" panose="02020603050405020304" pitchFamily="18" charset="0"/>
                <a:sym typeface="+mn-ea"/>
              </a:rPr>
              <a:t>hp</a:t>
            </a:r>
            <a:r>
              <a:rPr lang="zh-CN" altLang="en-US" sz="2400" b="1" noProof="1">
                <a:solidFill>
                  <a:srgbClr val="000000"/>
                </a:solidFill>
                <a:latin typeface="Times New Roman" panose="02020603050405020304" pitchFamily="18" charset="0"/>
                <a:sym typeface="+mn-ea"/>
              </a:rPr>
              <a:t>指示列表表头（原子结点或表结点），</a:t>
            </a:r>
            <a:r>
              <a:rPr lang="en-US" altLang="zh-CN" sz="2400" b="1" noProof="1">
                <a:solidFill>
                  <a:srgbClr val="000000"/>
                </a:solidFill>
                <a:latin typeface="Times New Roman" panose="02020603050405020304" pitchFamily="18" charset="0"/>
                <a:sym typeface="+mn-ea"/>
              </a:rPr>
              <a:t>tp</a:t>
            </a:r>
            <a:r>
              <a:rPr lang="zh-CN" altLang="en-US" sz="2400" b="1" noProof="1">
                <a:solidFill>
                  <a:srgbClr val="000000"/>
                </a:solidFill>
                <a:latin typeface="Times New Roman" panose="02020603050405020304" pitchFamily="18" charset="0"/>
                <a:sym typeface="+mn-ea"/>
              </a:rPr>
              <a:t>指向列表表尾（空或表结点）。</a:t>
            </a:r>
            <a:endParaRPr lang="zh-CN" altLang="en-US" sz="2400" b="1" noProof="1">
              <a:solidFill>
                <a:srgbClr val="000000"/>
              </a:solidFill>
              <a:latin typeface="Times New Roman" panose="02020603050405020304" pitchFamily="18" charset="0"/>
              <a:sym typeface="+mn-ea"/>
            </a:endParaRPr>
          </a:p>
          <a:p>
            <a:pPr algn="l">
              <a:lnSpc>
                <a:spcPct val="130000"/>
              </a:lnSpc>
              <a:spcBef>
                <a:spcPct val="50000"/>
              </a:spcBef>
              <a:defRPr/>
            </a:pPr>
            <a:r>
              <a:rPr kumimoji="0" lang="en-US" altLang="zh-CN" sz="2400" b="1" kern="0" dirty="0" smtClean="0">
                <a:solidFill>
                  <a:srgbClr val="000000"/>
                </a:solidFill>
                <a:latin typeface="Times New Roman" panose="02020603050405020304" pitchFamily="18" charset="0"/>
                <a:sym typeface="+mn-ea"/>
              </a:rPr>
              <a:t>       2</a:t>
            </a:r>
            <a:r>
              <a:rPr kumimoji="0" lang="zh-CN" altLang="en-US" sz="2400" b="1" kern="0" dirty="0" smtClean="0">
                <a:solidFill>
                  <a:srgbClr val="000000"/>
                </a:solidFill>
                <a:latin typeface="Times New Roman" panose="02020603050405020304" pitchFamily="18" charset="0"/>
                <a:sym typeface="+mn-ea"/>
              </a:rPr>
              <a:t>）容易分清列表中原子和子表所在层次。</a:t>
            </a:r>
            <a:r>
              <a:rPr kumimoji="0" lang="zh-CN" altLang="en-US" sz="2400" b="1" kern="0" dirty="0" smtClean="0">
                <a:solidFill>
                  <a:srgbClr val="3333FF"/>
                </a:solidFill>
                <a:latin typeface="Times New Roman" panose="02020603050405020304" pitchFamily="18" charset="0"/>
                <a:sym typeface="+mn-ea"/>
              </a:rPr>
              <a:t>如在列表</a:t>
            </a:r>
            <a:r>
              <a:rPr kumimoji="0" lang="en-US" altLang="zh-CN" sz="2400" b="1" kern="0" dirty="0" smtClean="0">
                <a:solidFill>
                  <a:srgbClr val="3333FF"/>
                </a:solidFill>
                <a:latin typeface="Times New Roman" panose="02020603050405020304" pitchFamily="18" charset="0"/>
                <a:sym typeface="+mn-ea"/>
              </a:rPr>
              <a:t>D</a:t>
            </a:r>
            <a:r>
              <a:rPr kumimoji="0" lang="zh-CN" altLang="en-US" sz="2400" b="1" kern="0" dirty="0" smtClean="0">
                <a:solidFill>
                  <a:srgbClr val="3333FF"/>
                </a:solidFill>
                <a:latin typeface="Times New Roman" panose="02020603050405020304" pitchFamily="18" charset="0"/>
                <a:sym typeface="+mn-ea"/>
              </a:rPr>
              <a:t>中，原子</a:t>
            </a:r>
            <a:r>
              <a:rPr kumimoji="0" lang="en-US" altLang="zh-CN" sz="2400" b="1" kern="0" dirty="0" smtClean="0">
                <a:solidFill>
                  <a:srgbClr val="3333FF"/>
                </a:solidFill>
                <a:latin typeface="Times New Roman" panose="02020603050405020304" pitchFamily="18" charset="0"/>
                <a:sym typeface="+mn-ea"/>
              </a:rPr>
              <a:t>a</a:t>
            </a:r>
            <a:r>
              <a:rPr kumimoji="0" lang="zh-CN" altLang="en-US" sz="2400" b="1" kern="0" dirty="0" smtClean="0">
                <a:solidFill>
                  <a:srgbClr val="3333FF"/>
                </a:solidFill>
                <a:latin typeface="Times New Roman" panose="02020603050405020304" pitchFamily="18" charset="0"/>
                <a:sym typeface="+mn-ea"/>
              </a:rPr>
              <a:t>和</a:t>
            </a:r>
            <a:r>
              <a:rPr kumimoji="0" lang="en-US" altLang="zh-CN" sz="2400" b="1" kern="0" dirty="0" smtClean="0">
                <a:solidFill>
                  <a:srgbClr val="3333FF"/>
                </a:solidFill>
                <a:latin typeface="Times New Roman" panose="02020603050405020304" pitchFamily="18" charset="0"/>
                <a:sym typeface="+mn-ea"/>
              </a:rPr>
              <a:t>e</a:t>
            </a:r>
            <a:r>
              <a:rPr kumimoji="0" lang="zh-CN" altLang="en-US" sz="2400" b="1" kern="0" dirty="0" smtClean="0">
                <a:solidFill>
                  <a:srgbClr val="3333FF"/>
                </a:solidFill>
                <a:latin typeface="Times New Roman" panose="02020603050405020304" pitchFamily="18" charset="0"/>
                <a:sym typeface="+mn-ea"/>
              </a:rPr>
              <a:t>在同一层次上，而原子</a:t>
            </a:r>
            <a:r>
              <a:rPr kumimoji="0" lang="en-US" altLang="zh-CN" sz="2400" b="1" kern="0" dirty="0" smtClean="0">
                <a:solidFill>
                  <a:srgbClr val="3333FF"/>
                </a:solidFill>
                <a:latin typeface="Times New Roman" panose="02020603050405020304" pitchFamily="18" charset="0"/>
                <a:sym typeface="+mn-ea"/>
              </a:rPr>
              <a:t>b</a:t>
            </a:r>
            <a:r>
              <a:rPr kumimoji="0" lang="zh-CN" altLang="en-US" sz="2400" b="1" kern="0" dirty="0" smtClean="0">
                <a:solidFill>
                  <a:srgbClr val="3333FF"/>
                </a:solidFill>
                <a:latin typeface="Times New Roman" panose="02020603050405020304" pitchFamily="18" charset="0"/>
                <a:sym typeface="+mn-ea"/>
              </a:rPr>
              <a:t>、</a:t>
            </a:r>
            <a:r>
              <a:rPr kumimoji="0" lang="en-US" altLang="zh-CN" sz="2400" b="1" kern="0" dirty="0" smtClean="0">
                <a:solidFill>
                  <a:srgbClr val="3333FF"/>
                </a:solidFill>
                <a:latin typeface="Times New Roman" panose="02020603050405020304" pitchFamily="18" charset="0"/>
                <a:sym typeface="+mn-ea"/>
              </a:rPr>
              <a:t>c</a:t>
            </a:r>
            <a:r>
              <a:rPr kumimoji="0" lang="zh-CN" altLang="en-US" sz="2400" b="1" kern="0" dirty="0" smtClean="0">
                <a:solidFill>
                  <a:srgbClr val="3333FF"/>
                </a:solidFill>
                <a:latin typeface="Times New Roman" panose="02020603050405020304" pitchFamily="18" charset="0"/>
                <a:sym typeface="+mn-ea"/>
              </a:rPr>
              <a:t>和</a:t>
            </a:r>
            <a:r>
              <a:rPr kumimoji="0" lang="en-US" altLang="zh-CN" sz="2400" b="1" kern="0" dirty="0" smtClean="0">
                <a:solidFill>
                  <a:srgbClr val="3333FF"/>
                </a:solidFill>
                <a:latin typeface="Times New Roman" panose="02020603050405020304" pitchFamily="18" charset="0"/>
                <a:sym typeface="+mn-ea"/>
              </a:rPr>
              <a:t>d</a:t>
            </a:r>
            <a:r>
              <a:rPr kumimoji="0" lang="zh-CN" altLang="en-US" sz="2400" b="1" kern="0" dirty="0" smtClean="0">
                <a:solidFill>
                  <a:srgbClr val="3333FF"/>
                </a:solidFill>
                <a:latin typeface="Times New Roman" panose="02020603050405020304" pitchFamily="18" charset="0"/>
                <a:sym typeface="+mn-ea"/>
              </a:rPr>
              <a:t>在同一层次上且比</a:t>
            </a:r>
            <a:r>
              <a:rPr kumimoji="0" lang="en-US" altLang="zh-CN" sz="2400" b="1" kern="0" dirty="0" smtClean="0">
                <a:solidFill>
                  <a:srgbClr val="3333FF"/>
                </a:solidFill>
                <a:latin typeface="Times New Roman" panose="02020603050405020304" pitchFamily="18" charset="0"/>
                <a:sym typeface="+mn-ea"/>
              </a:rPr>
              <a:t>a</a:t>
            </a:r>
            <a:r>
              <a:rPr kumimoji="0" lang="zh-CN" altLang="en-US" sz="2400" b="1" kern="0" dirty="0" smtClean="0">
                <a:solidFill>
                  <a:srgbClr val="3333FF"/>
                </a:solidFill>
                <a:latin typeface="Times New Roman" panose="02020603050405020304" pitchFamily="18" charset="0"/>
                <a:sym typeface="+mn-ea"/>
              </a:rPr>
              <a:t>和</a:t>
            </a:r>
            <a:r>
              <a:rPr kumimoji="0" lang="en-US" altLang="zh-CN" sz="2400" b="1" kern="0" dirty="0" smtClean="0">
                <a:solidFill>
                  <a:srgbClr val="3333FF"/>
                </a:solidFill>
                <a:latin typeface="Times New Roman" panose="02020603050405020304" pitchFamily="18" charset="0"/>
                <a:sym typeface="+mn-ea"/>
              </a:rPr>
              <a:t>e</a:t>
            </a:r>
            <a:r>
              <a:rPr kumimoji="0" lang="zh-CN" altLang="en-US" sz="2400" b="1" kern="0" dirty="0" smtClean="0">
                <a:solidFill>
                  <a:srgbClr val="3333FF"/>
                </a:solidFill>
                <a:latin typeface="Times New Roman" panose="02020603050405020304" pitchFamily="18" charset="0"/>
                <a:sym typeface="+mn-ea"/>
              </a:rPr>
              <a:t>低一层，</a:t>
            </a:r>
            <a:r>
              <a:rPr kumimoji="0" lang="en-US" altLang="zh-CN" sz="2400" b="1" kern="0" dirty="0" smtClean="0">
                <a:solidFill>
                  <a:srgbClr val="3333FF"/>
                </a:solidFill>
                <a:latin typeface="Times New Roman" panose="02020603050405020304" pitchFamily="18" charset="0"/>
                <a:sym typeface="+mn-ea"/>
              </a:rPr>
              <a:t>B</a:t>
            </a:r>
            <a:r>
              <a:rPr kumimoji="0" lang="zh-CN" altLang="en-US" sz="2400" b="1" kern="0" dirty="0" smtClean="0">
                <a:solidFill>
                  <a:srgbClr val="3333FF"/>
                </a:solidFill>
                <a:latin typeface="Times New Roman" panose="02020603050405020304" pitchFamily="18" charset="0"/>
                <a:sym typeface="+mn-ea"/>
              </a:rPr>
              <a:t>和</a:t>
            </a:r>
            <a:r>
              <a:rPr kumimoji="0" lang="en-US" altLang="zh-CN" sz="2400" b="1" kern="0" dirty="0" smtClean="0">
                <a:solidFill>
                  <a:srgbClr val="3333FF"/>
                </a:solidFill>
                <a:latin typeface="Times New Roman" panose="02020603050405020304" pitchFamily="18" charset="0"/>
                <a:sym typeface="+mn-ea"/>
              </a:rPr>
              <a:t>C</a:t>
            </a:r>
            <a:r>
              <a:rPr kumimoji="0" lang="zh-CN" altLang="en-US" sz="2400" b="1" kern="0" dirty="0" smtClean="0">
                <a:solidFill>
                  <a:srgbClr val="3333FF"/>
                </a:solidFill>
                <a:latin typeface="Times New Roman" panose="02020603050405020304" pitchFamily="18" charset="0"/>
                <a:sym typeface="+mn-ea"/>
              </a:rPr>
              <a:t>是同一层的子表</a:t>
            </a:r>
            <a:r>
              <a:rPr kumimoji="0" lang="zh-CN" altLang="en-US" sz="2400" b="1" kern="0" dirty="0" smtClean="0">
                <a:solidFill>
                  <a:srgbClr val="000000"/>
                </a:solidFill>
                <a:latin typeface="Times New Roman" panose="02020603050405020304" pitchFamily="18" charset="0"/>
                <a:sym typeface="+mn-ea"/>
              </a:rPr>
              <a:t>。</a:t>
            </a:r>
            <a:endParaRPr kumimoji="0" lang="zh-CN" altLang="en-US" sz="2400" b="1" kern="0" dirty="0" smtClean="0">
              <a:solidFill>
                <a:srgbClr val="000000"/>
              </a:solidFill>
              <a:latin typeface="Times New Roman" panose="02020603050405020304" pitchFamily="18" charset="0"/>
              <a:sym typeface="+mn-ea"/>
            </a:endParaRPr>
          </a:p>
          <a:p>
            <a:pPr algn="l">
              <a:lnSpc>
                <a:spcPct val="130000"/>
              </a:lnSpc>
              <a:spcBef>
                <a:spcPct val="50000"/>
              </a:spcBef>
              <a:defRPr/>
            </a:pPr>
            <a:r>
              <a:rPr kumimoji="0" lang="en-US" altLang="zh-CN" sz="2400" b="1" kern="0" dirty="0" smtClean="0">
                <a:solidFill>
                  <a:srgbClr val="000000"/>
                </a:solidFill>
                <a:latin typeface="Times New Roman" panose="02020603050405020304" pitchFamily="18" charset="0"/>
                <a:sym typeface="+mn-ea"/>
              </a:rPr>
              <a:t>       3</a:t>
            </a:r>
            <a:r>
              <a:rPr kumimoji="0" lang="zh-CN" altLang="en-US" sz="2400" b="1" kern="0" dirty="0" smtClean="0">
                <a:solidFill>
                  <a:srgbClr val="000000"/>
                </a:solidFill>
                <a:latin typeface="Times New Roman" panose="02020603050405020304" pitchFamily="18" charset="0"/>
                <a:sym typeface="+mn-ea"/>
              </a:rPr>
              <a:t>）最高层的表结点个数即为列表的</a:t>
            </a:r>
            <a:r>
              <a:rPr kumimoji="0" lang="zh-CN" altLang="en-US" sz="2400" b="1" kern="0" dirty="0" smtClean="0">
                <a:solidFill>
                  <a:srgbClr val="FF0000"/>
                </a:solidFill>
                <a:latin typeface="Times New Roman" panose="02020603050405020304" pitchFamily="18" charset="0"/>
                <a:sym typeface="+mn-ea"/>
              </a:rPr>
              <a:t>长度</a:t>
            </a:r>
            <a:r>
              <a:rPr lang="zh-CN" altLang="en-US" sz="2400" b="1" noProof="1">
                <a:solidFill>
                  <a:srgbClr val="000000"/>
                </a:solidFill>
                <a:latin typeface="Times New Roman" panose="02020603050405020304" pitchFamily="18" charset="0"/>
                <a:ea typeface="楷体_GB2312" pitchFamily="49" charset="-122"/>
                <a:sym typeface="+mn-ea"/>
              </a:rPr>
              <a:t>。</a:t>
            </a:r>
            <a:endParaRPr kumimoji="0" lang="zh-CN" altLang="en-US" sz="2400" b="1" kern="0" dirty="0" smtClean="0">
              <a:solidFill>
                <a:srgbClr val="000000"/>
              </a:solidFill>
              <a:latin typeface="Times New Roman" panose="02020603050405020304" pitchFamily="18" charset="0"/>
              <a:ea typeface="楷体_GB2312" pitchFamily="49" charset="-122"/>
              <a:sym typeface="+mn-ea"/>
            </a:endParaRPr>
          </a:p>
        </p:txBody>
      </p:sp>
      <p:sp>
        <p:nvSpPr>
          <p:cNvPr id="6" name="Rectangle 11"/>
          <p:cNvSpPr>
            <a:spLocks noChangeArrowheads="1"/>
          </p:cNvSpPr>
          <p:nvPr/>
        </p:nvSpPr>
        <p:spPr bwMode="auto">
          <a:xfrm>
            <a:off x="5687212" y="729931"/>
            <a:ext cx="2330450" cy="515938"/>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eaLnBrk="0" hangingPunct="0">
              <a:spcBef>
                <a:spcPct val="0"/>
              </a:spcBef>
            </a:pPr>
            <a:r>
              <a:rPr lang="zh-CN" altLang="en-US" sz="3200" dirty="0">
                <a:solidFill>
                  <a:srgbClr val="0000FF"/>
                </a:solidFill>
                <a:latin typeface="楷体_GB2312" pitchFamily="49" charset="-122"/>
              </a:rPr>
              <a:t>头尾表示法</a:t>
            </a:r>
            <a:endParaRPr lang="zh-CN" sz="3200" dirty="0">
              <a:solidFill>
                <a:srgbClr val="0000FF"/>
              </a:solidFill>
              <a:latin typeface="楷体_GB2312" pitchFamily="49"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343660" y="909955"/>
            <a:ext cx="3596640" cy="6470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a:lnSpc>
                <a:spcPct val="120000"/>
              </a:lnSpc>
              <a:buClr>
                <a:srgbClr val="FF3300"/>
              </a:buClr>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5</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lang="zh-CN" altLang="en-US" b="1" noProof="0" dirty="0">
                <a:solidFill>
                  <a:srgbClr val="FF0000"/>
                </a:solidFill>
                <a:latin typeface="华文楷体" panose="02010600040101010101" pitchFamily="2" charset="-122"/>
                <a:ea typeface="华文楷体" panose="02010600040101010101" pitchFamily="2" charset="-122"/>
              </a:rPr>
              <a:t>存储结构</a:t>
            </a:r>
            <a:endParaRPr kumimoji="0" lang="zh-CN" altLang="zh-CN"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endParaRPr>
          </a:p>
        </p:txBody>
      </p:sp>
      <p:sp>
        <p:nvSpPr>
          <p:cNvPr id="4" name="标题 5"/>
          <p:cNvSpPr txBox="1"/>
          <p:nvPr/>
        </p:nvSpPr>
        <p:spPr>
          <a:xfrm>
            <a:off x="1343472" y="160338"/>
            <a:ext cx="3384376" cy="561975"/>
          </a:xfrm>
          <a:prstGeom prst="rect">
            <a:avLst/>
          </a:prstGeom>
        </p:spPr>
        <p:txBody>
          <a:bodyPr anchor="b">
            <a:normAutofit fontScale="97500" lnSpcReduction="1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广义表</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2"/>
          <p:cNvSpPr txBox="1">
            <a:spLocks noChangeArrowheads="1"/>
          </p:cNvSpPr>
          <p:nvPr/>
        </p:nvSpPr>
        <p:spPr bwMode="auto">
          <a:xfrm>
            <a:off x="1341120" y="1541145"/>
            <a:ext cx="9291320" cy="20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lnSpc>
                <a:spcPct val="150000"/>
              </a:lnSpc>
              <a:spcBef>
                <a:spcPct val="50000"/>
              </a:spcBef>
            </a:pPr>
            <a:r>
              <a:rPr lang="zh-CN" altLang="en-US" sz="2600" noProof="1" smtClean="0">
                <a:solidFill>
                  <a:srgbClr val="000000"/>
                </a:solidFill>
                <a:latin typeface="Times New Roman" panose="02020603050405020304" pitchFamily="18" charset="0"/>
                <a:ea typeface="微软雅黑" panose="020B0503020204020204" pitchFamily="34" charset="-122"/>
                <a:sym typeface="+mn-ea"/>
              </a:rPr>
              <a:t>        在</a:t>
            </a:r>
            <a:r>
              <a:rPr lang="zh-CN" altLang="en-US" sz="2600" noProof="1">
                <a:solidFill>
                  <a:srgbClr val="000000"/>
                </a:solidFill>
                <a:latin typeface="Times New Roman" panose="02020603050405020304" pitchFamily="18" charset="0"/>
                <a:ea typeface="微软雅黑" panose="020B0503020204020204" pitchFamily="34" charset="-122"/>
                <a:sym typeface="+mn-ea"/>
              </a:rPr>
              <a:t>孩子兄弟表示法中，也有两种结点形式：一种是</a:t>
            </a:r>
            <a:r>
              <a:rPr lang="zh-CN" altLang="en-US" sz="2600" noProof="1">
                <a:solidFill>
                  <a:srgbClr val="FF0000"/>
                </a:solidFill>
                <a:latin typeface="Times New Roman" panose="02020603050405020304" pitchFamily="18" charset="0"/>
                <a:ea typeface="微软雅黑" panose="020B0503020204020204" pitchFamily="34" charset="-122"/>
                <a:sym typeface="+mn-ea"/>
              </a:rPr>
              <a:t>有孩子结点（相当于表结点）</a:t>
            </a:r>
            <a:r>
              <a:rPr lang="zh-CN" altLang="en-US" sz="2600" noProof="1">
                <a:solidFill>
                  <a:srgbClr val="000000"/>
                </a:solidFill>
                <a:latin typeface="Times New Roman" panose="02020603050405020304" pitchFamily="18" charset="0"/>
                <a:ea typeface="微软雅黑" panose="020B0503020204020204" pitchFamily="34" charset="-122"/>
                <a:sym typeface="+mn-ea"/>
              </a:rPr>
              <a:t>，用以</a:t>
            </a:r>
            <a:r>
              <a:rPr lang="zh-CN" altLang="en-US" sz="2600" noProof="1">
                <a:solidFill>
                  <a:srgbClr val="FF0000"/>
                </a:solidFill>
                <a:latin typeface="Times New Roman" panose="02020603050405020304" pitchFamily="18" charset="0"/>
                <a:ea typeface="微软雅黑" panose="020B0503020204020204" pitchFamily="34" charset="-122"/>
                <a:sym typeface="+mn-ea"/>
              </a:rPr>
              <a:t>表示广义表</a:t>
            </a:r>
            <a:r>
              <a:rPr lang="zh-CN" altLang="en-US" sz="2600" noProof="1">
                <a:solidFill>
                  <a:srgbClr val="000000"/>
                </a:solidFill>
                <a:latin typeface="Times New Roman" panose="02020603050405020304" pitchFamily="18" charset="0"/>
                <a:ea typeface="微软雅黑" panose="020B0503020204020204" pitchFamily="34" charset="-122"/>
                <a:sym typeface="+mn-ea"/>
              </a:rPr>
              <a:t>；另一种是</a:t>
            </a:r>
            <a:r>
              <a:rPr lang="zh-CN" altLang="en-US" sz="2600" noProof="1">
                <a:solidFill>
                  <a:srgbClr val="3333FF"/>
                </a:solidFill>
                <a:latin typeface="Times New Roman" panose="02020603050405020304" pitchFamily="18" charset="0"/>
                <a:ea typeface="微软雅黑" panose="020B0503020204020204" pitchFamily="34" charset="-122"/>
                <a:sym typeface="+mn-ea"/>
              </a:rPr>
              <a:t>无孩子结点</a:t>
            </a:r>
            <a:r>
              <a:rPr lang="zh-CN" altLang="en-US" sz="2600" noProof="1">
                <a:solidFill>
                  <a:srgbClr val="000000"/>
                </a:solidFill>
                <a:latin typeface="Times New Roman" panose="02020603050405020304" pitchFamily="18" charset="0"/>
                <a:ea typeface="微软雅黑" panose="020B0503020204020204" pitchFamily="34" charset="-122"/>
                <a:sym typeface="+mn-ea"/>
              </a:rPr>
              <a:t>，用以</a:t>
            </a:r>
            <a:r>
              <a:rPr lang="zh-CN" altLang="en-US" sz="2600" noProof="1">
                <a:solidFill>
                  <a:srgbClr val="3333FF"/>
                </a:solidFill>
                <a:latin typeface="Times New Roman" panose="02020603050405020304" pitchFamily="18" charset="0"/>
                <a:ea typeface="微软雅黑" panose="020B0503020204020204" pitchFamily="34" charset="-122"/>
                <a:sym typeface="+mn-ea"/>
              </a:rPr>
              <a:t>表示单元素（原子）</a:t>
            </a:r>
            <a:r>
              <a:rPr lang="zh-CN" altLang="en-US" sz="2600" noProof="1">
                <a:solidFill>
                  <a:srgbClr val="000000"/>
                </a:solidFill>
                <a:latin typeface="Times New Roman" panose="02020603050405020304" pitchFamily="18" charset="0"/>
                <a:ea typeface="微软雅黑" panose="020B0503020204020204" pitchFamily="34" charset="-122"/>
                <a:sym typeface="+mn-ea"/>
              </a:rPr>
              <a:t>。</a:t>
            </a:r>
            <a:endParaRPr lang="zh-CN" altLang="en-US" sz="2600" noProof="1">
              <a:solidFill>
                <a:srgbClr val="000000"/>
              </a:solidFill>
              <a:latin typeface="Times New Roman" panose="02020603050405020304" pitchFamily="18" charset="0"/>
              <a:ea typeface="微软雅黑" panose="020B0503020204020204" pitchFamily="34" charset="-122"/>
              <a:sym typeface="+mn-ea"/>
            </a:endParaRPr>
          </a:p>
        </p:txBody>
      </p:sp>
      <p:sp>
        <p:nvSpPr>
          <p:cNvPr id="34" name="矩形 33"/>
          <p:cNvSpPr>
            <a:spLocks noChangeArrowheads="1"/>
          </p:cNvSpPr>
          <p:nvPr/>
        </p:nvSpPr>
        <p:spPr bwMode="auto">
          <a:xfrm>
            <a:off x="2155775" y="3835673"/>
            <a:ext cx="3508177"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FF0000"/>
                </a:solidFill>
                <a:latin typeface="楷体_GB2312" pitchFamily="49" charset="-122"/>
                <a:ea typeface="楷体_GB2312" pitchFamily="49" charset="-122"/>
              </a:rPr>
              <a:t>有孩子</a:t>
            </a:r>
            <a:r>
              <a:rPr lang="zh-CN" altLang="en-US" sz="2800" b="1" dirty="0" smtClean="0">
                <a:solidFill>
                  <a:srgbClr val="FF0000"/>
                </a:solidFill>
                <a:latin typeface="楷体_GB2312" pitchFamily="49" charset="-122"/>
                <a:ea typeface="楷体_GB2312" pitchFamily="49" charset="-122"/>
              </a:rPr>
              <a:t>结点：</a:t>
            </a:r>
            <a:endParaRPr lang="en-US" altLang="zh-CN" sz="2800" b="1" dirty="0">
              <a:solidFill>
                <a:srgbClr val="FF0000"/>
              </a:solidFill>
              <a:latin typeface="楷体_GB2312" pitchFamily="49" charset="-122"/>
              <a:ea typeface="楷体_GB2312" pitchFamily="49" charset="-122"/>
            </a:endParaRPr>
          </a:p>
          <a:p>
            <a:endParaRPr lang="en-US" altLang="zh-CN" sz="2800" b="1" dirty="0">
              <a:solidFill>
                <a:srgbClr val="FF0000"/>
              </a:solidFill>
              <a:latin typeface="楷体_GB2312" pitchFamily="49" charset="-122"/>
              <a:ea typeface="楷体_GB2312" pitchFamily="49" charset="-122"/>
            </a:endParaRPr>
          </a:p>
          <a:p>
            <a:endParaRPr lang="zh-CN" altLang="en-US" sz="2800" b="1" dirty="0">
              <a:solidFill>
                <a:srgbClr val="FF0000"/>
              </a:solidFill>
              <a:latin typeface="楷体_GB2312" pitchFamily="49" charset="-122"/>
              <a:ea typeface="楷体_GB2312" pitchFamily="49" charset="-122"/>
            </a:endParaRPr>
          </a:p>
          <a:p>
            <a:endParaRPr lang="en-US" altLang="zh-CN" sz="2800" b="1" dirty="0">
              <a:solidFill>
                <a:srgbClr val="FF0000"/>
              </a:solidFill>
              <a:latin typeface="楷体_GB2312" pitchFamily="49" charset="-122"/>
              <a:ea typeface="楷体_GB2312" pitchFamily="49" charset="-122"/>
            </a:endParaRPr>
          </a:p>
          <a:p>
            <a:r>
              <a:rPr lang="zh-CN" altLang="en-US" sz="2800" b="1" dirty="0">
                <a:solidFill>
                  <a:srgbClr val="FF0000"/>
                </a:solidFill>
                <a:latin typeface="Times New Roman" panose="02020603050405020304" pitchFamily="18" charset="0"/>
                <a:ea typeface="楷体_GB2312" pitchFamily="49" charset="-122"/>
              </a:rPr>
              <a:t>无孩子结点：</a:t>
            </a:r>
            <a:endParaRPr lang="zh-CN" altLang="en-US" sz="2800" b="1" dirty="0">
              <a:solidFill>
                <a:srgbClr val="FF0000"/>
              </a:solidFill>
              <a:latin typeface="Times New Roman" panose="02020603050405020304" pitchFamily="18" charset="0"/>
              <a:ea typeface="楷体_GB2312" pitchFamily="49" charset="-122"/>
            </a:endParaRPr>
          </a:p>
        </p:txBody>
      </p:sp>
      <p:grpSp>
        <p:nvGrpSpPr>
          <p:cNvPr id="35" name="组合 34"/>
          <p:cNvGrpSpPr/>
          <p:nvPr/>
        </p:nvGrpSpPr>
        <p:grpSpPr bwMode="auto">
          <a:xfrm>
            <a:off x="4803725" y="3700735"/>
            <a:ext cx="4892675" cy="1192213"/>
            <a:chOff x="2208" y="2016"/>
            <a:chExt cx="3193" cy="794"/>
          </a:xfrm>
        </p:grpSpPr>
        <p:sp>
          <p:nvSpPr>
            <p:cNvPr id="36" name="矩形 319506"/>
            <p:cNvSpPr>
              <a:spLocks noChangeArrowheads="1"/>
            </p:cNvSpPr>
            <p:nvPr/>
          </p:nvSpPr>
          <p:spPr bwMode="auto">
            <a:xfrm>
              <a:off x="4192" y="2016"/>
              <a:ext cx="94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600">
                  <a:solidFill>
                    <a:srgbClr val="C00000"/>
                  </a:solidFill>
                  <a:latin typeface="Times New Roman" panose="02020603050405020304" pitchFamily="18" charset="0"/>
                </a:rPr>
                <a:t>tp</a:t>
              </a:r>
              <a:endParaRPr lang="en-US" altLang="zh-CN" sz="2600">
                <a:solidFill>
                  <a:srgbClr val="C00000"/>
                </a:solidFill>
                <a:latin typeface="Times New Roman" panose="02020603050405020304" pitchFamily="18" charset="0"/>
              </a:endParaRPr>
            </a:p>
          </p:txBody>
        </p:sp>
        <p:sp>
          <p:nvSpPr>
            <p:cNvPr id="37" name="矩形 319507"/>
            <p:cNvSpPr>
              <a:spLocks noChangeArrowheads="1"/>
            </p:cNvSpPr>
            <p:nvPr/>
          </p:nvSpPr>
          <p:spPr bwMode="auto">
            <a:xfrm>
              <a:off x="3391" y="2016"/>
              <a:ext cx="80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600">
                  <a:solidFill>
                    <a:srgbClr val="C00000"/>
                  </a:solidFill>
                  <a:latin typeface="Times New Roman" panose="02020603050405020304" pitchFamily="18" charset="0"/>
                </a:rPr>
                <a:t>hp</a:t>
              </a:r>
              <a:endParaRPr lang="en-US" altLang="zh-CN" sz="2600">
                <a:solidFill>
                  <a:srgbClr val="C00000"/>
                </a:solidFill>
                <a:latin typeface="Times New Roman" panose="02020603050405020304" pitchFamily="18" charset="0"/>
              </a:endParaRPr>
            </a:p>
          </p:txBody>
        </p:sp>
        <p:sp>
          <p:nvSpPr>
            <p:cNvPr id="38" name="矩形 319508"/>
            <p:cNvSpPr>
              <a:spLocks noChangeArrowheads="1"/>
            </p:cNvSpPr>
            <p:nvPr/>
          </p:nvSpPr>
          <p:spPr bwMode="auto">
            <a:xfrm>
              <a:off x="2304" y="2016"/>
              <a:ext cx="1051"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600" dirty="0">
                  <a:solidFill>
                    <a:srgbClr val="660033"/>
                  </a:solidFill>
                  <a:latin typeface="Times New Roman" panose="02020603050405020304" pitchFamily="18" charset="0"/>
                  <a:ea typeface="楷体_GB2312" pitchFamily="49" charset="-122"/>
                </a:rPr>
                <a:t>tag=1</a:t>
              </a:r>
              <a:endParaRPr lang="en-US" altLang="zh-CN" sz="2600" dirty="0">
                <a:solidFill>
                  <a:srgbClr val="660033"/>
                </a:solidFill>
                <a:latin typeface="Times New Roman" panose="02020603050405020304" pitchFamily="18" charset="0"/>
                <a:ea typeface="楷体_GB2312" pitchFamily="49" charset="-122"/>
              </a:endParaRPr>
            </a:p>
          </p:txBody>
        </p:sp>
        <p:sp>
          <p:nvSpPr>
            <p:cNvPr id="39" name="直接连接符 319509"/>
            <p:cNvSpPr>
              <a:spLocks noChangeShapeType="1"/>
            </p:cNvSpPr>
            <p:nvPr/>
          </p:nvSpPr>
          <p:spPr bwMode="auto">
            <a:xfrm>
              <a:off x="2304" y="2016"/>
              <a:ext cx="2832"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 name="直接连接符 319510"/>
            <p:cNvSpPr>
              <a:spLocks noChangeShapeType="1"/>
            </p:cNvSpPr>
            <p:nvPr/>
          </p:nvSpPr>
          <p:spPr bwMode="auto">
            <a:xfrm>
              <a:off x="2304" y="2352"/>
              <a:ext cx="2832"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1" name="直接连接符 319511"/>
            <p:cNvSpPr>
              <a:spLocks noChangeShapeType="1"/>
            </p:cNvSpPr>
            <p:nvPr/>
          </p:nvSpPr>
          <p:spPr bwMode="auto">
            <a:xfrm>
              <a:off x="2304" y="2016"/>
              <a:ext cx="0" cy="33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 name="直接连接符 319512"/>
            <p:cNvSpPr>
              <a:spLocks noChangeShapeType="1"/>
            </p:cNvSpPr>
            <p:nvPr/>
          </p:nvSpPr>
          <p:spPr bwMode="auto">
            <a:xfrm>
              <a:off x="3307" y="2016"/>
              <a:ext cx="0" cy="33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 name="直接连接符 319513"/>
            <p:cNvSpPr>
              <a:spLocks noChangeShapeType="1"/>
            </p:cNvSpPr>
            <p:nvPr/>
          </p:nvSpPr>
          <p:spPr bwMode="auto">
            <a:xfrm>
              <a:off x="4192" y="2016"/>
              <a:ext cx="1" cy="33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 name="直接连接符 319514"/>
            <p:cNvSpPr>
              <a:spLocks noChangeShapeType="1"/>
            </p:cNvSpPr>
            <p:nvPr/>
          </p:nvSpPr>
          <p:spPr bwMode="auto">
            <a:xfrm>
              <a:off x="5136" y="2016"/>
              <a:ext cx="0" cy="33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 name="文本框 319515"/>
            <p:cNvSpPr txBox="1">
              <a:spLocks noChangeArrowheads="1"/>
            </p:cNvSpPr>
            <p:nvPr/>
          </p:nvSpPr>
          <p:spPr bwMode="auto">
            <a:xfrm>
              <a:off x="2208" y="2544"/>
              <a:ext cx="3193"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3200" b="1">
                  <a:solidFill>
                    <a:schemeClr val="tx1"/>
                  </a:solidFill>
                  <a:latin typeface="宋体" panose="02010600030101010101" pitchFamily="2" charset="-122"/>
                  <a:ea typeface="宋体" panose="02010600030101010101" pitchFamily="2" charset="-122"/>
                </a:defRPr>
              </a:lvl1pPr>
              <a:lvl2pPr>
                <a:defRPr sz="3200" b="1">
                  <a:solidFill>
                    <a:schemeClr val="tx1"/>
                  </a:solidFill>
                  <a:latin typeface="宋体" panose="02010600030101010101" pitchFamily="2" charset="-122"/>
                  <a:ea typeface="宋体" panose="02010600030101010101" pitchFamily="2" charset="-122"/>
                </a:defRPr>
              </a:lvl2pPr>
              <a:lvl3pPr>
                <a:defRPr sz="3200" b="1">
                  <a:solidFill>
                    <a:schemeClr val="tx1"/>
                  </a:solidFill>
                  <a:latin typeface="宋体" panose="02010600030101010101" pitchFamily="2" charset="-122"/>
                  <a:ea typeface="宋体" panose="02010600030101010101" pitchFamily="2" charset="-122"/>
                </a:defRPr>
              </a:lvl3pPr>
              <a:lvl4pPr>
                <a:defRPr sz="3200" b="1">
                  <a:solidFill>
                    <a:schemeClr val="tx1"/>
                  </a:solidFill>
                  <a:latin typeface="宋体" panose="02010600030101010101" pitchFamily="2" charset="-122"/>
                  <a:ea typeface="宋体" panose="02010600030101010101" pitchFamily="2" charset="-122"/>
                </a:defRPr>
              </a:lvl4pPr>
              <a:lvl5pPr>
                <a:defRPr sz="3200" b="1">
                  <a:solidFill>
                    <a:schemeClr val="tx1"/>
                  </a:solidFill>
                  <a:latin typeface="宋体" panose="02010600030101010101" pitchFamily="2" charset="-122"/>
                  <a:ea typeface="宋体" panose="02010600030101010101" pitchFamily="2" charset="-122"/>
                </a:defRPr>
              </a:lvl5pPr>
              <a:lvl6pPr fontAlgn="base">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fontAlgn="base">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fontAlgn="base">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fontAlgn="base">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pPr>
                <a:spcBef>
                  <a:spcPct val="50000"/>
                </a:spcBef>
              </a:pPr>
              <a:r>
                <a:rPr lang="en-US" altLang="zh-CN" sz="2000" dirty="0">
                  <a:solidFill>
                    <a:schemeClr val="hlink"/>
                  </a:solidFill>
                  <a:latin typeface="Times New Roman" panose="02020603050405020304" pitchFamily="18" charset="0"/>
                  <a:ea typeface="黑体" panose="02010609060101010101" pitchFamily="49" charset="-122"/>
                </a:rPr>
                <a:t>    </a:t>
              </a:r>
              <a:r>
                <a:rPr lang="zh-CN" altLang="en-US" sz="2000" dirty="0">
                  <a:solidFill>
                    <a:srgbClr val="3333FF"/>
                  </a:solidFill>
                  <a:latin typeface="Times New Roman" panose="02020603050405020304" pitchFamily="18" charset="0"/>
                  <a:ea typeface="黑体" panose="02010609060101010101" pitchFamily="49" charset="-122"/>
                </a:rPr>
                <a:t>标志域 </a:t>
              </a:r>
              <a:r>
                <a:rPr lang="zh-CN" altLang="en-US" sz="2000" dirty="0">
                  <a:solidFill>
                    <a:schemeClr val="hlink"/>
                  </a:solidFill>
                  <a:latin typeface="Times New Roman" panose="02020603050405020304" pitchFamily="18" charset="0"/>
                  <a:ea typeface="黑体" panose="02010609060101010101" pitchFamily="49" charset="-122"/>
                </a:rPr>
                <a:t> 　</a:t>
              </a:r>
              <a:r>
                <a:rPr lang="zh-CN" altLang="en-US" sz="1800" dirty="0">
                  <a:solidFill>
                    <a:schemeClr val="hlink"/>
                  </a:solidFill>
                  <a:latin typeface="Times New Roman" panose="02020603050405020304" pitchFamily="18" charset="0"/>
                  <a:ea typeface="黑体" panose="02010609060101010101" pitchFamily="49" charset="-122"/>
                </a:rPr>
                <a:t>   </a:t>
              </a:r>
              <a:r>
                <a:rPr lang="zh-CN" altLang="en-US" sz="1800" dirty="0">
                  <a:solidFill>
                    <a:srgbClr val="3333FF"/>
                  </a:solidFill>
                  <a:latin typeface="Times New Roman" panose="02020603050405020304" pitchFamily="18" charset="0"/>
                  <a:ea typeface="黑体" panose="02010609060101010101" pitchFamily="49" charset="-122"/>
                </a:rPr>
                <a:t>第一个孩子指针　</a:t>
              </a:r>
              <a:r>
                <a:rPr lang="zh-CN" altLang="en-US" sz="1800" dirty="0" smtClean="0">
                  <a:solidFill>
                    <a:srgbClr val="3333FF"/>
                  </a:solidFill>
                  <a:latin typeface="Times New Roman" panose="02020603050405020304" pitchFamily="18" charset="0"/>
                  <a:ea typeface="黑体" panose="02010609060101010101" pitchFamily="49" charset="-122"/>
                </a:rPr>
                <a:t> </a:t>
              </a:r>
              <a:r>
                <a:rPr lang="zh-CN" altLang="en-US" sz="1800" dirty="0">
                  <a:solidFill>
                    <a:srgbClr val="3333FF"/>
                  </a:solidFill>
                  <a:latin typeface="Times New Roman" panose="02020603050405020304" pitchFamily="18" charset="0"/>
                  <a:ea typeface="黑体" panose="02010609060101010101" pitchFamily="49" charset="-122"/>
                </a:rPr>
                <a:t>兄弟指针</a:t>
              </a:r>
              <a:endParaRPr lang="zh-CN" altLang="en-US" sz="1800" dirty="0">
                <a:solidFill>
                  <a:srgbClr val="3333FF"/>
                </a:solidFill>
                <a:latin typeface="Times New Roman" panose="02020603050405020304" pitchFamily="18" charset="0"/>
                <a:ea typeface="黑体" panose="02010609060101010101" pitchFamily="49" charset="-122"/>
              </a:endParaRPr>
            </a:p>
          </p:txBody>
        </p:sp>
        <p:sp>
          <p:nvSpPr>
            <p:cNvPr id="46" name="直接连接符 319516"/>
            <p:cNvSpPr>
              <a:spLocks noChangeShapeType="1"/>
            </p:cNvSpPr>
            <p:nvPr/>
          </p:nvSpPr>
          <p:spPr bwMode="auto">
            <a:xfrm>
              <a:off x="2688" y="2400"/>
              <a:ext cx="0" cy="144"/>
            </a:xfrm>
            <a:prstGeom prst="line">
              <a:avLst/>
            </a:prstGeom>
            <a:noFill/>
            <a:ln w="38100">
              <a:solidFill>
                <a:srgbClr val="000000"/>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 name="直接连接符 319517"/>
            <p:cNvSpPr>
              <a:spLocks noChangeShapeType="1"/>
            </p:cNvSpPr>
            <p:nvPr/>
          </p:nvSpPr>
          <p:spPr bwMode="auto">
            <a:xfrm>
              <a:off x="3742" y="2400"/>
              <a:ext cx="0" cy="144"/>
            </a:xfrm>
            <a:prstGeom prst="line">
              <a:avLst/>
            </a:prstGeom>
            <a:noFill/>
            <a:ln w="38100">
              <a:solidFill>
                <a:srgbClr val="000000"/>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 name="直接连接符 319518"/>
            <p:cNvSpPr>
              <a:spLocks noChangeShapeType="1"/>
            </p:cNvSpPr>
            <p:nvPr/>
          </p:nvSpPr>
          <p:spPr bwMode="auto">
            <a:xfrm>
              <a:off x="4748" y="2400"/>
              <a:ext cx="0" cy="144"/>
            </a:xfrm>
            <a:prstGeom prst="line">
              <a:avLst/>
            </a:prstGeom>
            <a:noFill/>
            <a:ln w="38100">
              <a:solidFill>
                <a:srgbClr val="000000"/>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9" name="组合 48"/>
          <p:cNvGrpSpPr/>
          <p:nvPr/>
        </p:nvGrpSpPr>
        <p:grpSpPr bwMode="auto">
          <a:xfrm>
            <a:off x="4808487" y="5477148"/>
            <a:ext cx="4887913" cy="1192212"/>
            <a:chOff x="2208" y="2016"/>
            <a:chExt cx="3193" cy="794"/>
          </a:xfrm>
        </p:grpSpPr>
        <p:sp>
          <p:nvSpPr>
            <p:cNvPr id="50" name="矩形 319506"/>
            <p:cNvSpPr>
              <a:spLocks noChangeArrowheads="1"/>
            </p:cNvSpPr>
            <p:nvPr/>
          </p:nvSpPr>
          <p:spPr bwMode="auto">
            <a:xfrm>
              <a:off x="4192" y="2016"/>
              <a:ext cx="94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600">
                  <a:solidFill>
                    <a:srgbClr val="C00000"/>
                  </a:solidFill>
                  <a:latin typeface="Times New Roman" panose="02020603050405020304" pitchFamily="18" charset="0"/>
                </a:rPr>
                <a:t>tp</a:t>
              </a:r>
              <a:endParaRPr lang="en-US" altLang="zh-CN" sz="2600">
                <a:solidFill>
                  <a:srgbClr val="C00000"/>
                </a:solidFill>
                <a:latin typeface="Times New Roman" panose="02020603050405020304" pitchFamily="18" charset="0"/>
              </a:endParaRPr>
            </a:p>
          </p:txBody>
        </p:sp>
        <p:sp>
          <p:nvSpPr>
            <p:cNvPr id="51" name="矩形 319507"/>
            <p:cNvSpPr>
              <a:spLocks noChangeArrowheads="1"/>
            </p:cNvSpPr>
            <p:nvPr/>
          </p:nvSpPr>
          <p:spPr bwMode="auto">
            <a:xfrm>
              <a:off x="3391" y="2016"/>
              <a:ext cx="80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600">
                  <a:solidFill>
                    <a:srgbClr val="C00000"/>
                  </a:solidFill>
                  <a:latin typeface="Times New Roman" panose="02020603050405020304" pitchFamily="18" charset="0"/>
                </a:rPr>
                <a:t>atom</a:t>
              </a:r>
              <a:endParaRPr lang="en-US" altLang="zh-CN" sz="2600">
                <a:solidFill>
                  <a:srgbClr val="C00000"/>
                </a:solidFill>
                <a:latin typeface="Times New Roman" panose="02020603050405020304" pitchFamily="18" charset="0"/>
              </a:endParaRPr>
            </a:p>
          </p:txBody>
        </p:sp>
        <p:sp>
          <p:nvSpPr>
            <p:cNvPr id="52" name="矩形 319508"/>
            <p:cNvSpPr>
              <a:spLocks noChangeArrowheads="1"/>
            </p:cNvSpPr>
            <p:nvPr/>
          </p:nvSpPr>
          <p:spPr bwMode="auto">
            <a:xfrm>
              <a:off x="2304" y="2016"/>
              <a:ext cx="1051"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600">
                  <a:solidFill>
                    <a:srgbClr val="660033"/>
                  </a:solidFill>
                  <a:latin typeface="Times New Roman" panose="02020603050405020304" pitchFamily="18" charset="0"/>
                  <a:ea typeface="楷体_GB2312" pitchFamily="49" charset="-122"/>
                </a:rPr>
                <a:t>tag=0</a:t>
              </a:r>
              <a:endParaRPr lang="en-US" altLang="zh-CN" sz="2600">
                <a:solidFill>
                  <a:srgbClr val="660033"/>
                </a:solidFill>
                <a:latin typeface="Times New Roman" panose="02020603050405020304" pitchFamily="18" charset="0"/>
                <a:ea typeface="楷体_GB2312" pitchFamily="49" charset="-122"/>
              </a:endParaRPr>
            </a:p>
          </p:txBody>
        </p:sp>
        <p:sp>
          <p:nvSpPr>
            <p:cNvPr id="53" name="直接连接符 319509"/>
            <p:cNvSpPr>
              <a:spLocks noChangeShapeType="1"/>
            </p:cNvSpPr>
            <p:nvPr/>
          </p:nvSpPr>
          <p:spPr bwMode="auto">
            <a:xfrm>
              <a:off x="2304" y="2016"/>
              <a:ext cx="2832"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 name="直接连接符 319510"/>
            <p:cNvSpPr>
              <a:spLocks noChangeShapeType="1"/>
            </p:cNvSpPr>
            <p:nvPr/>
          </p:nvSpPr>
          <p:spPr bwMode="auto">
            <a:xfrm>
              <a:off x="2304" y="2352"/>
              <a:ext cx="2832"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 name="直接连接符 319511"/>
            <p:cNvSpPr>
              <a:spLocks noChangeShapeType="1"/>
            </p:cNvSpPr>
            <p:nvPr/>
          </p:nvSpPr>
          <p:spPr bwMode="auto">
            <a:xfrm>
              <a:off x="2304" y="2016"/>
              <a:ext cx="0" cy="33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 name="直接连接符 319512"/>
            <p:cNvSpPr>
              <a:spLocks noChangeShapeType="1"/>
            </p:cNvSpPr>
            <p:nvPr/>
          </p:nvSpPr>
          <p:spPr bwMode="auto">
            <a:xfrm>
              <a:off x="3307" y="2016"/>
              <a:ext cx="0" cy="33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 name="直接连接符 319513"/>
            <p:cNvSpPr>
              <a:spLocks noChangeShapeType="1"/>
            </p:cNvSpPr>
            <p:nvPr/>
          </p:nvSpPr>
          <p:spPr bwMode="auto">
            <a:xfrm>
              <a:off x="4192" y="2016"/>
              <a:ext cx="1" cy="33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 name="直接连接符 319514"/>
            <p:cNvSpPr>
              <a:spLocks noChangeShapeType="1"/>
            </p:cNvSpPr>
            <p:nvPr/>
          </p:nvSpPr>
          <p:spPr bwMode="auto">
            <a:xfrm>
              <a:off x="5136" y="2016"/>
              <a:ext cx="0" cy="33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 name="文本框 319515"/>
            <p:cNvSpPr txBox="1">
              <a:spLocks noChangeArrowheads="1"/>
            </p:cNvSpPr>
            <p:nvPr/>
          </p:nvSpPr>
          <p:spPr bwMode="auto">
            <a:xfrm>
              <a:off x="2208" y="2544"/>
              <a:ext cx="3193"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3200" b="1">
                  <a:solidFill>
                    <a:schemeClr val="tx1"/>
                  </a:solidFill>
                  <a:latin typeface="宋体" panose="02010600030101010101" pitchFamily="2" charset="-122"/>
                  <a:ea typeface="宋体" panose="02010600030101010101" pitchFamily="2" charset="-122"/>
                </a:defRPr>
              </a:lvl1pPr>
              <a:lvl2pPr>
                <a:defRPr sz="3200" b="1">
                  <a:solidFill>
                    <a:schemeClr val="tx1"/>
                  </a:solidFill>
                  <a:latin typeface="宋体" panose="02010600030101010101" pitchFamily="2" charset="-122"/>
                  <a:ea typeface="宋体" panose="02010600030101010101" pitchFamily="2" charset="-122"/>
                </a:defRPr>
              </a:lvl2pPr>
              <a:lvl3pPr>
                <a:defRPr sz="3200" b="1">
                  <a:solidFill>
                    <a:schemeClr val="tx1"/>
                  </a:solidFill>
                  <a:latin typeface="宋体" panose="02010600030101010101" pitchFamily="2" charset="-122"/>
                  <a:ea typeface="宋体" panose="02010600030101010101" pitchFamily="2" charset="-122"/>
                </a:defRPr>
              </a:lvl3pPr>
              <a:lvl4pPr>
                <a:defRPr sz="3200" b="1">
                  <a:solidFill>
                    <a:schemeClr val="tx1"/>
                  </a:solidFill>
                  <a:latin typeface="宋体" panose="02010600030101010101" pitchFamily="2" charset="-122"/>
                  <a:ea typeface="宋体" panose="02010600030101010101" pitchFamily="2" charset="-122"/>
                </a:defRPr>
              </a:lvl4pPr>
              <a:lvl5pPr>
                <a:defRPr sz="3200" b="1">
                  <a:solidFill>
                    <a:schemeClr val="tx1"/>
                  </a:solidFill>
                  <a:latin typeface="宋体" panose="02010600030101010101" pitchFamily="2" charset="-122"/>
                  <a:ea typeface="宋体" panose="02010600030101010101" pitchFamily="2" charset="-122"/>
                </a:defRPr>
              </a:lvl5pPr>
              <a:lvl6pPr fontAlgn="base">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fontAlgn="base">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fontAlgn="base">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fontAlgn="base">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pPr>
                <a:spcBef>
                  <a:spcPct val="50000"/>
                </a:spcBef>
              </a:pPr>
              <a:r>
                <a:rPr lang="en-US" altLang="zh-CN" sz="2000" dirty="0">
                  <a:solidFill>
                    <a:schemeClr val="hlink"/>
                  </a:solidFill>
                  <a:latin typeface="Times New Roman" panose="02020603050405020304" pitchFamily="18" charset="0"/>
                  <a:ea typeface="黑体" panose="02010609060101010101" pitchFamily="49" charset="-122"/>
                </a:rPr>
                <a:t> </a:t>
              </a:r>
              <a:r>
                <a:rPr lang="zh-CN" altLang="en-US" sz="2000" dirty="0">
                  <a:solidFill>
                    <a:srgbClr val="3333FF"/>
                  </a:solidFill>
                  <a:latin typeface="Times New Roman" panose="02020603050405020304" pitchFamily="18" charset="0"/>
                  <a:ea typeface="黑体" panose="02010609060101010101" pitchFamily="49" charset="-122"/>
                </a:rPr>
                <a:t>标志域 </a:t>
              </a:r>
              <a:r>
                <a:rPr lang="zh-CN" altLang="en-US" sz="2000" dirty="0">
                  <a:solidFill>
                    <a:schemeClr val="hlink"/>
                  </a:solidFill>
                  <a:latin typeface="Times New Roman" panose="02020603050405020304" pitchFamily="18" charset="0"/>
                  <a:ea typeface="黑体" panose="02010609060101010101" pitchFamily="49" charset="-122"/>
                </a:rPr>
                <a:t> 　</a:t>
              </a:r>
              <a:r>
                <a:rPr lang="zh-CN" altLang="en-US" sz="2000" dirty="0">
                  <a:solidFill>
                    <a:srgbClr val="0000FF"/>
                  </a:solidFill>
                  <a:latin typeface="Times New Roman" panose="02020603050405020304" pitchFamily="18" charset="0"/>
                  <a:ea typeface="黑体" panose="02010609060101010101" pitchFamily="49" charset="-122"/>
                </a:rPr>
                <a:t>          数值域　     兄弟指针</a:t>
              </a:r>
              <a:endParaRPr lang="zh-CN" altLang="en-US" sz="2000" dirty="0">
                <a:solidFill>
                  <a:srgbClr val="0000FF"/>
                </a:solidFill>
                <a:latin typeface="Times New Roman" panose="02020603050405020304" pitchFamily="18" charset="0"/>
                <a:ea typeface="黑体" panose="02010609060101010101" pitchFamily="49" charset="-122"/>
              </a:endParaRPr>
            </a:p>
          </p:txBody>
        </p:sp>
        <p:sp>
          <p:nvSpPr>
            <p:cNvPr id="60" name="直接连接符 319516"/>
            <p:cNvSpPr>
              <a:spLocks noChangeShapeType="1"/>
            </p:cNvSpPr>
            <p:nvPr/>
          </p:nvSpPr>
          <p:spPr bwMode="auto">
            <a:xfrm>
              <a:off x="2688" y="2400"/>
              <a:ext cx="0" cy="144"/>
            </a:xfrm>
            <a:prstGeom prst="line">
              <a:avLst/>
            </a:prstGeom>
            <a:noFill/>
            <a:ln w="38100">
              <a:solidFill>
                <a:srgbClr val="000000"/>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 name="直接连接符 319517"/>
            <p:cNvSpPr>
              <a:spLocks noChangeShapeType="1"/>
            </p:cNvSpPr>
            <p:nvPr/>
          </p:nvSpPr>
          <p:spPr bwMode="auto">
            <a:xfrm>
              <a:off x="3742" y="2400"/>
              <a:ext cx="0" cy="144"/>
            </a:xfrm>
            <a:prstGeom prst="line">
              <a:avLst/>
            </a:prstGeom>
            <a:noFill/>
            <a:ln w="38100">
              <a:solidFill>
                <a:srgbClr val="000000"/>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 name="直接连接符 319518"/>
            <p:cNvSpPr>
              <a:spLocks noChangeShapeType="1"/>
            </p:cNvSpPr>
            <p:nvPr/>
          </p:nvSpPr>
          <p:spPr bwMode="auto">
            <a:xfrm>
              <a:off x="4606" y="2400"/>
              <a:ext cx="0" cy="144"/>
            </a:xfrm>
            <a:prstGeom prst="line">
              <a:avLst/>
            </a:prstGeom>
            <a:noFill/>
            <a:ln w="38100">
              <a:solidFill>
                <a:srgbClr val="000000"/>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 name="Rectangle 11"/>
          <p:cNvSpPr>
            <a:spLocks noChangeArrowheads="1"/>
          </p:cNvSpPr>
          <p:nvPr/>
        </p:nvSpPr>
        <p:spPr bwMode="auto">
          <a:xfrm>
            <a:off x="5687212" y="729931"/>
            <a:ext cx="3145092" cy="515938"/>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eaLnBrk="0" hangingPunct="0">
              <a:spcBef>
                <a:spcPct val="0"/>
              </a:spcBef>
            </a:pPr>
            <a:r>
              <a:rPr lang="zh-CN" altLang="en-US" sz="3200" dirty="0">
                <a:solidFill>
                  <a:srgbClr val="0000FF"/>
                </a:solidFill>
                <a:latin typeface="楷体_GB2312" pitchFamily="49" charset="-122"/>
              </a:rPr>
              <a:t>孩子兄弟</a:t>
            </a:r>
            <a:r>
              <a:rPr lang="zh-CN" altLang="en-US" sz="3200" dirty="0" smtClean="0">
                <a:solidFill>
                  <a:srgbClr val="0000FF"/>
                </a:solidFill>
                <a:latin typeface="楷体_GB2312" pitchFamily="49" charset="-122"/>
              </a:rPr>
              <a:t>表示</a:t>
            </a:r>
            <a:r>
              <a:rPr lang="zh-CN" altLang="en-US" sz="3200" dirty="0">
                <a:solidFill>
                  <a:srgbClr val="0000FF"/>
                </a:solidFill>
                <a:latin typeface="楷体_GB2312" pitchFamily="49" charset="-122"/>
              </a:rPr>
              <a:t>法</a:t>
            </a:r>
            <a:endParaRPr lang="zh-CN" sz="3200" dirty="0">
              <a:solidFill>
                <a:srgbClr val="0000FF"/>
              </a:solidFill>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40"/>
                                  </p:iterate>
                                  <p:childTnLst>
                                    <p:set>
                                      <p:cBhvr>
                                        <p:cTn id="6" dur="1" fill="hold">
                                          <p:stCondLst>
                                            <p:cond delay="0"/>
                                          </p:stCondLst>
                                        </p:cTn>
                                        <p:tgtEl>
                                          <p:spTgt spid="34">
                                            <p:txEl>
                                              <p:pRg st="0" end="0"/>
                                            </p:txEl>
                                          </p:spTgt>
                                        </p:tgtEl>
                                        <p:attrNameLst>
                                          <p:attrName>style.visibility</p:attrName>
                                        </p:attrNameLst>
                                      </p:cBhvr>
                                      <p:to>
                                        <p:strVal val="visible"/>
                                      </p:to>
                                    </p:set>
                                  </p:childTnLst>
                                </p:cTn>
                              </p:par>
                            </p:childTnLst>
                          </p:cTn>
                        </p:par>
                        <p:par>
                          <p:cTn id="7" fill="hold">
                            <p:stCondLst>
                              <p:cond delay="239"/>
                            </p:stCondLst>
                            <p:childTnLst>
                              <p:par>
                                <p:cTn id="8" presetID="1" presetClass="entr" presetSubtype="0" fill="hold" nodeType="afterEffect">
                                  <p:stCondLst>
                                    <p:cond delay="0"/>
                                  </p:stCondLst>
                                  <p:childTnLst>
                                    <p:set>
                                      <p:cBhvr>
                                        <p:cTn id="9" dur="1" fill="hold">
                                          <p:stCondLst>
                                            <p:cond delay="499"/>
                                          </p:stCondLst>
                                        </p:cTn>
                                        <p:tgtEl>
                                          <p:spTgt spid="3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iterate type="lt">
                                    <p:tmAbs val="40"/>
                                  </p:iterate>
                                  <p:childTnLst>
                                    <p:set>
                                      <p:cBhvr>
                                        <p:cTn id="13" dur="1" fill="hold">
                                          <p:stCondLst>
                                            <p:cond delay="0"/>
                                          </p:stCondLst>
                                        </p:cTn>
                                        <p:tgtEl>
                                          <p:spTgt spid="34">
                                            <p:txEl>
                                              <p:pRg st="4" end="4"/>
                                            </p:txEl>
                                          </p:spTgt>
                                        </p:tgtEl>
                                        <p:attrNameLst>
                                          <p:attrName>style.visibility</p:attrName>
                                        </p:attrNameLst>
                                      </p:cBhvr>
                                      <p:to>
                                        <p:strVal val="visible"/>
                                      </p:to>
                                    </p:set>
                                  </p:childTnLst>
                                </p:cTn>
                              </p:par>
                            </p:childTnLst>
                          </p:cTn>
                        </p:par>
                        <p:par>
                          <p:cTn id="14" fill="hold">
                            <p:stCondLst>
                              <p:cond delay="239"/>
                            </p:stCondLst>
                            <p:childTnLst>
                              <p:par>
                                <p:cTn id="15" presetID="1" presetClass="entr" presetSubtype="0" fill="hold" nodeType="afterEffect">
                                  <p:stCondLst>
                                    <p:cond delay="0"/>
                                  </p:stCondLst>
                                  <p:childTnLst>
                                    <p:set>
                                      <p:cBhvr>
                                        <p:cTn id="16" dur="1" fill="hold">
                                          <p:stCondLst>
                                            <p:cond delay="499"/>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343660" y="909955"/>
            <a:ext cx="4133850" cy="6470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a:lnSpc>
                <a:spcPct val="120000"/>
              </a:lnSpc>
              <a:buClr>
                <a:srgbClr val="FF3300"/>
              </a:buClr>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5</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lang="zh-CN" altLang="en-US" b="1" noProof="0" dirty="0">
                <a:solidFill>
                  <a:srgbClr val="FF0000"/>
                </a:solidFill>
                <a:latin typeface="华文楷体" panose="02010600040101010101" pitchFamily="2" charset="-122"/>
                <a:ea typeface="华文楷体" panose="02010600040101010101" pitchFamily="2" charset="-122"/>
              </a:rPr>
              <a:t>存储结构</a:t>
            </a:r>
            <a:endParaRPr kumimoji="0" lang="zh-CN" altLang="zh-CN"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endParaRPr>
          </a:p>
        </p:txBody>
      </p:sp>
      <p:sp>
        <p:nvSpPr>
          <p:cNvPr id="4" name="标题 5"/>
          <p:cNvSpPr txBox="1"/>
          <p:nvPr/>
        </p:nvSpPr>
        <p:spPr>
          <a:xfrm>
            <a:off x="1343472" y="160338"/>
            <a:ext cx="3384376" cy="561975"/>
          </a:xfrm>
          <a:prstGeom prst="rect">
            <a:avLst/>
          </a:prstGeom>
        </p:spPr>
        <p:txBody>
          <a:bodyPr anchor="b">
            <a:normAutofit fontScale="9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广义表</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11"/>
          <p:cNvSpPr>
            <a:spLocks noChangeArrowheads="1"/>
          </p:cNvSpPr>
          <p:nvPr/>
        </p:nvSpPr>
        <p:spPr bwMode="auto">
          <a:xfrm>
            <a:off x="5687212" y="729931"/>
            <a:ext cx="3145092" cy="515938"/>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eaLnBrk="0" hangingPunct="0">
              <a:spcBef>
                <a:spcPct val="0"/>
              </a:spcBef>
            </a:pPr>
            <a:r>
              <a:rPr lang="zh-CN" altLang="en-US" sz="3200" dirty="0">
                <a:solidFill>
                  <a:srgbClr val="0000FF"/>
                </a:solidFill>
                <a:latin typeface="楷体_GB2312" pitchFamily="49" charset="-122"/>
              </a:rPr>
              <a:t>孩子兄弟</a:t>
            </a:r>
            <a:r>
              <a:rPr lang="zh-CN" altLang="en-US" sz="3200" dirty="0" smtClean="0">
                <a:solidFill>
                  <a:srgbClr val="0000FF"/>
                </a:solidFill>
                <a:latin typeface="楷体_GB2312" pitchFamily="49" charset="-122"/>
              </a:rPr>
              <a:t>表示</a:t>
            </a:r>
            <a:r>
              <a:rPr lang="zh-CN" altLang="en-US" sz="3200" dirty="0">
                <a:solidFill>
                  <a:srgbClr val="0000FF"/>
                </a:solidFill>
                <a:latin typeface="楷体_GB2312" pitchFamily="49" charset="-122"/>
              </a:rPr>
              <a:t>法</a:t>
            </a:r>
            <a:endParaRPr lang="zh-CN" sz="3200" dirty="0">
              <a:solidFill>
                <a:srgbClr val="0000FF"/>
              </a:solidFill>
              <a:latin typeface="楷体_GB2312" pitchFamily="49" charset="-122"/>
            </a:endParaRPr>
          </a:p>
        </p:txBody>
      </p:sp>
      <p:sp>
        <p:nvSpPr>
          <p:cNvPr id="6" name="Rectangle 2"/>
          <p:cNvSpPr txBox="1">
            <a:spLocks noChangeArrowheads="1"/>
          </p:cNvSpPr>
          <p:nvPr/>
        </p:nvSpPr>
        <p:spPr bwMode="auto">
          <a:xfrm>
            <a:off x="1537791" y="1319213"/>
            <a:ext cx="7264400" cy="544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spcBef>
                <a:spcPts val="100"/>
              </a:spcBef>
              <a:spcAft>
                <a:spcPts val="0"/>
              </a:spcAft>
              <a:buFontTx/>
              <a:buNone/>
              <a:defRPr/>
            </a:pPr>
            <a:endParaRPr lang="zh-CN" altLang="en-US" sz="2400" kern="0" dirty="0" smtClean="0">
              <a:solidFill>
                <a:srgbClr val="FF0000"/>
              </a:solidFill>
              <a:latin typeface="+mj-ea"/>
              <a:sym typeface="+mn-ea"/>
            </a:endParaRPr>
          </a:p>
          <a:p>
            <a:pPr algn="l">
              <a:spcBef>
                <a:spcPts val="100"/>
              </a:spcBef>
              <a:spcAft>
                <a:spcPts val="0"/>
              </a:spcAft>
              <a:buFontTx/>
              <a:buNone/>
              <a:defRPr/>
            </a:pPr>
            <a:r>
              <a:rPr lang="zh-CN" altLang="en-US" sz="2400" kern="0" dirty="0" smtClean="0">
                <a:solidFill>
                  <a:srgbClr val="FF0000"/>
                </a:solidFill>
                <a:latin typeface="+mj-ea"/>
                <a:sym typeface="+mn-ea"/>
              </a:rPr>
              <a:t>    </a:t>
            </a:r>
            <a:endParaRPr lang="zh-CN" altLang="en-US" sz="2200" kern="0" dirty="0" smtClean="0">
              <a:solidFill>
                <a:srgbClr val="3333FF"/>
              </a:solidFill>
              <a:latin typeface="Times New Roman" panose="02020603050405020304" pitchFamily="18" charset="0"/>
              <a:sym typeface="+mn-ea"/>
            </a:endParaRPr>
          </a:p>
          <a:p>
            <a:pPr algn="l">
              <a:lnSpc>
                <a:spcPct val="150000"/>
              </a:lnSpc>
              <a:defRPr/>
            </a:pPr>
            <a:r>
              <a:rPr lang="zh-CN" altLang="en-US" sz="2200" b="1" kern="0" dirty="0" smtClean="0">
                <a:solidFill>
                  <a:srgbClr val="3333FF"/>
                </a:solidFill>
                <a:latin typeface="Times New Roman" panose="02020603050405020304" pitchFamily="18" charset="0"/>
                <a:sym typeface="+mn-ea"/>
              </a:rPr>
              <a:t>① </a:t>
            </a:r>
            <a:r>
              <a:rPr lang="en-US" altLang="zh-CN" sz="2200" b="1" kern="0" dirty="0" smtClean="0">
                <a:solidFill>
                  <a:srgbClr val="3333FF"/>
                </a:solidFill>
                <a:latin typeface="Times New Roman" panose="02020603050405020304" pitchFamily="18" charset="0"/>
                <a:sym typeface="+mn-ea"/>
              </a:rPr>
              <a:t>A </a:t>
            </a:r>
            <a:r>
              <a:rPr lang="en-US" altLang="zh-CN" sz="2200" b="1" kern="0" dirty="0">
                <a:solidFill>
                  <a:srgbClr val="3333FF"/>
                </a:solidFill>
                <a:latin typeface="Times New Roman" panose="02020603050405020304" pitchFamily="18" charset="0"/>
                <a:sym typeface="+mn-ea"/>
              </a:rPr>
              <a:t>= (  )                        </a:t>
            </a:r>
            <a:endParaRPr lang="en-US" altLang="zh-CN" sz="2200" b="1" kern="0" dirty="0">
              <a:solidFill>
                <a:srgbClr val="3333FF"/>
              </a:solidFill>
              <a:latin typeface="Times New Roman" panose="02020603050405020304" pitchFamily="18" charset="0"/>
              <a:sym typeface="+mn-ea"/>
            </a:endParaRPr>
          </a:p>
          <a:p>
            <a:pPr algn="l">
              <a:lnSpc>
                <a:spcPct val="150000"/>
              </a:lnSpc>
              <a:defRPr/>
            </a:pPr>
            <a:endParaRPr lang="zh-CN" altLang="en-US" sz="2200" b="1" kern="0" dirty="0" smtClean="0">
              <a:solidFill>
                <a:srgbClr val="3333FF"/>
              </a:solidFill>
              <a:latin typeface="Times New Roman" panose="02020603050405020304" pitchFamily="18" charset="0"/>
              <a:sym typeface="+mn-ea"/>
            </a:endParaRPr>
          </a:p>
          <a:p>
            <a:pPr algn="l">
              <a:lnSpc>
                <a:spcPct val="150000"/>
              </a:lnSpc>
              <a:defRPr/>
            </a:pPr>
            <a:r>
              <a:rPr lang="zh-CN" altLang="en-US" sz="2200" b="1" kern="0" dirty="0" smtClean="0">
                <a:solidFill>
                  <a:srgbClr val="3333FF"/>
                </a:solidFill>
                <a:latin typeface="Times New Roman" panose="02020603050405020304" pitchFamily="18" charset="0"/>
                <a:sym typeface="+mn-ea"/>
              </a:rPr>
              <a:t>② </a:t>
            </a:r>
            <a:r>
              <a:rPr lang="en-US" altLang="zh-CN" sz="2200" b="1" kern="0" dirty="0" smtClean="0">
                <a:solidFill>
                  <a:srgbClr val="3333FF"/>
                </a:solidFill>
                <a:latin typeface="Times New Roman" panose="02020603050405020304" pitchFamily="18" charset="0"/>
                <a:sym typeface="+mn-ea"/>
              </a:rPr>
              <a:t>C </a:t>
            </a:r>
            <a:r>
              <a:rPr lang="en-US" altLang="zh-CN" sz="2200" b="1" kern="0" dirty="0">
                <a:solidFill>
                  <a:srgbClr val="3333FF"/>
                </a:solidFill>
                <a:latin typeface="Times New Roman" panose="02020603050405020304" pitchFamily="18" charset="0"/>
                <a:sym typeface="+mn-ea"/>
              </a:rPr>
              <a:t>= (a,(</a:t>
            </a:r>
            <a:r>
              <a:rPr lang="en-US" altLang="zh-CN" sz="2200" b="1" kern="0" dirty="0" err="1" smtClean="0">
                <a:solidFill>
                  <a:srgbClr val="3333FF"/>
                </a:solidFill>
                <a:latin typeface="Times New Roman" panose="02020603050405020304" pitchFamily="18" charset="0"/>
                <a:sym typeface="+mn-ea"/>
              </a:rPr>
              <a:t>b,c,d</a:t>
            </a:r>
            <a:r>
              <a:rPr lang="en-US" altLang="zh-CN" sz="2200" b="1" kern="0" dirty="0" smtClean="0">
                <a:solidFill>
                  <a:srgbClr val="3333FF"/>
                </a:solidFill>
                <a:latin typeface="Times New Roman" panose="02020603050405020304" pitchFamily="18" charset="0"/>
                <a:sym typeface="+mn-ea"/>
              </a:rPr>
              <a:t>))   </a:t>
            </a:r>
            <a:endParaRPr lang="en-US" altLang="zh-CN" sz="2200" b="1" kern="0" dirty="0" smtClean="0">
              <a:solidFill>
                <a:srgbClr val="3333FF"/>
              </a:solidFill>
              <a:latin typeface="Times New Roman" panose="02020603050405020304" pitchFamily="18" charset="0"/>
              <a:sym typeface="+mn-ea"/>
            </a:endParaRPr>
          </a:p>
          <a:p>
            <a:pPr algn="l">
              <a:lnSpc>
                <a:spcPct val="150000"/>
              </a:lnSpc>
              <a:defRPr/>
            </a:pPr>
            <a:endParaRPr lang="zh-CN" altLang="en-US" sz="2200" b="1" kern="0" dirty="0" smtClean="0">
              <a:solidFill>
                <a:srgbClr val="3333FF"/>
              </a:solidFill>
              <a:latin typeface="Times New Roman" panose="02020603050405020304" pitchFamily="18" charset="0"/>
              <a:sym typeface="+mn-ea"/>
            </a:endParaRPr>
          </a:p>
          <a:p>
            <a:pPr algn="l">
              <a:lnSpc>
                <a:spcPct val="150000"/>
              </a:lnSpc>
              <a:defRPr/>
            </a:pPr>
            <a:endParaRPr lang="zh-CN" altLang="en-US" sz="2200" b="1" kern="0" dirty="0" smtClean="0">
              <a:solidFill>
                <a:srgbClr val="3333FF"/>
              </a:solidFill>
              <a:latin typeface="Times New Roman" panose="02020603050405020304" pitchFamily="18" charset="0"/>
              <a:sym typeface="+mn-ea"/>
            </a:endParaRPr>
          </a:p>
          <a:p>
            <a:pPr algn="l">
              <a:lnSpc>
                <a:spcPct val="150000"/>
              </a:lnSpc>
              <a:defRPr/>
            </a:pPr>
            <a:endParaRPr lang="zh-CN" altLang="en-US" sz="2200" b="1" kern="0" dirty="0" smtClean="0">
              <a:solidFill>
                <a:srgbClr val="3333FF"/>
              </a:solidFill>
              <a:latin typeface="Times New Roman" panose="02020603050405020304" pitchFamily="18" charset="0"/>
              <a:sym typeface="+mn-ea"/>
            </a:endParaRPr>
          </a:p>
          <a:p>
            <a:pPr algn="l">
              <a:lnSpc>
                <a:spcPct val="150000"/>
              </a:lnSpc>
              <a:defRPr/>
            </a:pPr>
            <a:r>
              <a:rPr lang="zh-CN" altLang="en-US" sz="2200" b="1" kern="0" dirty="0" smtClean="0">
                <a:solidFill>
                  <a:srgbClr val="3333FF"/>
                </a:solidFill>
                <a:latin typeface="Times New Roman" panose="02020603050405020304" pitchFamily="18" charset="0"/>
                <a:sym typeface="+mn-ea"/>
              </a:rPr>
              <a:t>③ </a:t>
            </a:r>
            <a:r>
              <a:rPr lang="en-US" altLang="zh-CN" sz="2200" b="1" kern="0" dirty="0" smtClean="0">
                <a:solidFill>
                  <a:srgbClr val="3333FF"/>
                </a:solidFill>
                <a:latin typeface="Times New Roman" panose="02020603050405020304" pitchFamily="18" charset="0"/>
                <a:sym typeface="+mn-ea"/>
              </a:rPr>
              <a:t>B = (e)</a:t>
            </a:r>
            <a:r>
              <a:rPr lang="en-US" altLang="zh-CN" sz="2200" b="1" kern="0" dirty="0">
                <a:solidFill>
                  <a:srgbClr val="000000"/>
                </a:solidFill>
                <a:latin typeface="Times New Roman" panose="02020603050405020304" pitchFamily="18" charset="0"/>
                <a:sym typeface="+mn-ea"/>
              </a:rPr>
              <a:t> </a:t>
            </a:r>
            <a:r>
              <a:rPr lang="en-US" altLang="zh-CN" sz="2200" b="1" kern="0" dirty="0" smtClean="0">
                <a:solidFill>
                  <a:srgbClr val="000000"/>
                </a:solidFill>
                <a:latin typeface="Times New Roman" panose="02020603050405020304" pitchFamily="18" charset="0"/>
                <a:sym typeface="+mn-ea"/>
              </a:rPr>
              <a:t> </a:t>
            </a:r>
            <a:endParaRPr lang="en-US" altLang="zh-CN" sz="2200" b="1" kern="0" dirty="0" smtClean="0">
              <a:solidFill>
                <a:srgbClr val="000000"/>
              </a:solidFill>
              <a:latin typeface="Times New Roman" panose="02020603050405020304" pitchFamily="18" charset="0"/>
              <a:sym typeface="+mn-ea"/>
            </a:endParaRPr>
          </a:p>
          <a:p>
            <a:pPr algn="l">
              <a:lnSpc>
                <a:spcPct val="150000"/>
              </a:lnSpc>
              <a:defRPr/>
            </a:pPr>
            <a:endParaRPr lang="en-US" altLang="zh-CN" sz="2200" kern="0" dirty="0" smtClean="0">
              <a:solidFill>
                <a:srgbClr val="CC00CC"/>
              </a:solidFill>
              <a:latin typeface="Times New Roman" panose="02020603050405020304" pitchFamily="18" charset="0"/>
              <a:sym typeface="+mn-ea"/>
            </a:endParaRPr>
          </a:p>
          <a:p>
            <a:pPr algn="l">
              <a:lnSpc>
                <a:spcPct val="150000"/>
              </a:lnSpc>
              <a:defRPr/>
            </a:pPr>
            <a:r>
              <a:rPr lang="en-US" altLang="zh-CN" sz="2200" kern="0" dirty="0" smtClean="0">
                <a:solidFill>
                  <a:srgbClr val="CC00CC"/>
                </a:solidFill>
                <a:latin typeface="Times New Roman" panose="02020603050405020304" pitchFamily="18" charset="0"/>
                <a:sym typeface="+mn-ea"/>
              </a:rPr>
              <a:t>             </a:t>
            </a:r>
            <a:endParaRPr lang="en-US" altLang="zh-CN" sz="2200" kern="0" dirty="0" smtClean="0">
              <a:solidFill>
                <a:srgbClr val="FF0000"/>
              </a:solidFill>
              <a:latin typeface="Times New Roman" panose="02020603050405020304" pitchFamily="18" charset="0"/>
              <a:sym typeface="+mn-ea"/>
            </a:endParaRPr>
          </a:p>
        </p:txBody>
      </p:sp>
      <p:grpSp>
        <p:nvGrpSpPr>
          <p:cNvPr id="7" name="组合 320647"/>
          <p:cNvGrpSpPr/>
          <p:nvPr/>
        </p:nvGrpSpPr>
        <p:grpSpPr bwMode="auto">
          <a:xfrm>
            <a:off x="3922216" y="2276872"/>
            <a:ext cx="2057400" cy="301625"/>
            <a:chOff x="3072" y="2112"/>
            <a:chExt cx="1296" cy="190"/>
          </a:xfrm>
        </p:grpSpPr>
        <p:sp>
          <p:nvSpPr>
            <p:cNvPr id="8" name="矩形 320648"/>
            <p:cNvSpPr>
              <a:spLocks noChangeArrowheads="1"/>
            </p:cNvSpPr>
            <p:nvPr/>
          </p:nvSpPr>
          <p:spPr bwMode="auto">
            <a:xfrm>
              <a:off x="4025" y="2112"/>
              <a:ext cx="343" cy="190"/>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r>
                <a:rPr lang="en-US" altLang="zh-CN" sz="2000" b="1">
                  <a:solidFill>
                    <a:srgbClr val="0000FF"/>
                  </a:solidFill>
                  <a:latin typeface="Times New Roman" panose="02020603050405020304" pitchFamily="18" charset="0"/>
                </a:rPr>
                <a:t>^</a:t>
              </a:r>
              <a:endParaRPr lang="en-US" altLang="zh-CN" sz="2000" b="1">
                <a:solidFill>
                  <a:srgbClr val="0000FF"/>
                </a:solidFill>
                <a:latin typeface="Times New Roman" panose="02020603050405020304" pitchFamily="18" charset="0"/>
              </a:endParaRPr>
            </a:p>
          </p:txBody>
        </p:sp>
        <p:sp>
          <p:nvSpPr>
            <p:cNvPr id="9" name="矩形 320649"/>
            <p:cNvSpPr>
              <a:spLocks noChangeArrowheads="1"/>
            </p:cNvSpPr>
            <p:nvPr/>
          </p:nvSpPr>
          <p:spPr bwMode="auto">
            <a:xfrm>
              <a:off x="3696" y="2112"/>
              <a:ext cx="343" cy="190"/>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r>
                <a:rPr lang="en-US" altLang="zh-CN" sz="2000" b="1">
                  <a:solidFill>
                    <a:srgbClr val="0000FF"/>
                  </a:solidFill>
                  <a:latin typeface="Times New Roman" panose="02020603050405020304" pitchFamily="18" charset="0"/>
                </a:rPr>
                <a:t>^</a:t>
              </a:r>
              <a:endParaRPr lang="en-US" altLang="zh-CN" sz="2000" b="1">
                <a:solidFill>
                  <a:srgbClr val="0000FF"/>
                </a:solidFill>
                <a:latin typeface="Times New Roman" panose="02020603050405020304" pitchFamily="18" charset="0"/>
              </a:endParaRPr>
            </a:p>
          </p:txBody>
        </p:sp>
        <p:sp>
          <p:nvSpPr>
            <p:cNvPr id="10" name="矩形 320650"/>
            <p:cNvSpPr>
              <a:spLocks noChangeArrowheads="1"/>
            </p:cNvSpPr>
            <p:nvPr/>
          </p:nvSpPr>
          <p:spPr bwMode="auto">
            <a:xfrm>
              <a:off x="3339" y="2112"/>
              <a:ext cx="343" cy="190"/>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000" b="1">
                  <a:solidFill>
                    <a:srgbClr val="0000FF"/>
                  </a:solidFill>
                  <a:latin typeface="Times New Roman" panose="02020603050405020304" pitchFamily="18" charset="0"/>
                </a:rPr>
                <a:t>1</a:t>
              </a:r>
              <a:endParaRPr lang="en-US" altLang="zh-CN" sz="2000" b="1">
                <a:solidFill>
                  <a:srgbClr val="0000FF"/>
                </a:solidFill>
                <a:latin typeface="Times New Roman" panose="02020603050405020304" pitchFamily="18" charset="0"/>
              </a:endParaRPr>
            </a:p>
          </p:txBody>
        </p:sp>
        <p:sp>
          <p:nvSpPr>
            <p:cNvPr id="11" name="直接连接符 320651"/>
            <p:cNvSpPr>
              <a:spLocks noChangeShapeType="1"/>
            </p:cNvSpPr>
            <p:nvPr/>
          </p:nvSpPr>
          <p:spPr bwMode="auto">
            <a:xfrm>
              <a:off x="3339" y="2112"/>
              <a:ext cx="1029"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2" name="直接连接符 320652"/>
            <p:cNvSpPr>
              <a:spLocks noChangeShapeType="1"/>
            </p:cNvSpPr>
            <p:nvPr/>
          </p:nvSpPr>
          <p:spPr bwMode="auto">
            <a:xfrm>
              <a:off x="3339" y="2302"/>
              <a:ext cx="1029"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3" name="直接连接符 320653"/>
            <p:cNvSpPr>
              <a:spLocks noChangeShapeType="1"/>
            </p:cNvSpPr>
            <p:nvPr/>
          </p:nvSpPr>
          <p:spPr bwMode="auto">
            <a:xfrm>
              <a:off x="3339" y="2112"/>
              <a:ext cx="0" cy="19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4" name="直接连接符 320654"/>
            <p:cNvSpPr>
              <a:spLocks noChangeShapeType="1"/>
            </p:cNvSpPr>
            <p:nvPr/>
          </p:nvSpPr>
          <p:spPr bwMode="auto">
            <a:xfrm>
              <a:off x="3682" y="2112"/>
              <a:ext cx="0" cy="19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5" name="直接连接符 320655"/>
            <p:cNvSpPr>
              <a:spLocks noChangeShapeType="1"/>
            </p:cNvSpPr>
            <p:nvPr/>
          </p:nvSpPr>
          <p:spPr bwMode="auto">
            <a:xfrm>
              <a:off x="4025" y="2112"/>
              <a:ext cx="0" cy="19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6" name="直接连接符 320656"/>
            <p:cNvSpPr>
              <a:spLocks noChangeShapeType="1"/>
            </p:cNvSpPr>
            <p:nvPr/>
          </p:nvSpPr>
          <p:spPr bwMode="auto">
            <a:xfrm>
              <a:off x="4368" y="2112"/>
              <a:ext cx="0" cy="19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7" name="直接连接符 320657"/>
            <p:cNvSpPr>
              <a:spLocks noChangeShapeType="1"/>
            </p:cNvSpPr>
            <p:nvPr/>
          </p:nvSpPr>
          <p:spPr bwMode="auto">
            <a:xfrm>
              <a:off x="3072" y="2196"/>
              <a:ext cx="267" cy="0"/>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grpSp>
      <p:grpSp>
        <p:nvGrpSpPr>
          <p:cNvPr id="18" name="组合 320550"/>
          <p:cNvGrpSpPr/>
          <p:nvPr/>
        </p:nvGrpSpPr>
        <p:grpSpPr bwMode="auto">
          <a:xfrm>
            <a:off x="4065091" y="3211116"/>
            <a:ext cx="1447800" cy="533400"/>
            <a:chOff x="3024" y="816"/>
            <a:chExt cx="1632" cy="576"/>
          </a:xfrm>
        </p:grpSpPr>
        <p:sp>
          <p:nvSpPr>
            <p:cNvPr id="19" name="矩形 320551"/>
            <p:cNvSpPr>
              <a:spLocks noChangeArrowheads="1"/>
            </p:cNvSpPr>
            <p:nvPr/>
          </p:nvSpPr>
          <p:spPr bwMode="auto">
            <a:xfrm>
              <a:off x="4224"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r>
                <a:rPr lang="en-US" altLang="zh-CN" sz="2000" b="1">
                  <a:solidFill>
                    <a:srgbClr val="0000FF"/>
                  </a:solidFill>
                  <a:latin typeface="Times New Roman" panose="02020603050405020304" pitchFamily="18" charset="0"/>
                </a:rPr>
                <a:t>^</a:t>
              </a:r>
              <a:endParaRPr lang="zh-CN" altLang="zh-CN" sz="2000" b="1">
                <a:solidFill>
                  <a:srgbClr val="0000FF"/>
                </a:solidFill>
                <a:latin typeface="Times New Roman" panose="02020603050405020304" pitchFamily="18" charset="0"/>
              </a:endParaRPr>
            </a:p>
          </p:txBody>
        </p:sp>
        <p:sp>
          <p:nvSpPr>
            <p:cNvPr id="20" name="矩形 320552"/>
            <p:cNvSpPr>
              <a:spLocks noChangeArrowheads="1"/>
            </p:cNvSpPr>
            <p:nvPr/>
          </p:nvSpPr>
          <p:spPr bwMode="auto">
            <a:xfrm>
              <a:off x="3792"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endParaRPr lang="zh-CN" altLang="zh-CN" sz="2000" b="1">
                <a:solidFill>
                  <a:srgbClr val="0000FF"/>
                </a:solidFill>
                <a:latin typeface="Times New Roman" panose="02020603050405020304" pitchFamily="18" charset="0"/>
              </a:endParaRPr>
            </a:p>
          </p:txBody>
        </p:sp>
        <p:sp>
          <p:nvSpPr>
            <p:cNvPr id="21" name="矩形 320553"/>
            <p:cNvSpPr>
              <a:spLocks noChangeArrowheads="1"/>
            </p:cNvSpPr>
            <p:nvPr/>
          </p:nvSpPr>
          <p:spPr bwMode="auto">
            <a:xfrm>
              <a:off x="3360"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000" b="1">
                  <a:solidFill>
                    <a:srgbClr val="0000FF"/>
                  </a:solidFill>
                  <a:latin typeface="Times New Roman" panose="02020603050405020304" pitchFamily="18" charset="0"/>
                </a:rPr>
                <a:t>1</a:t>
              </a:r>
              <a:endParaRPr lang="en-US" altLang="zh-CN" sz="2000" b="1">
                <a:solidFill>
                  <a:srgbClr val="0000FF"/>
                </a:solidFill>
                <a:latin typeface="Times New Roman" panose="02020603050405020304" pitchFamily="18" charset="0"/>
              </a:endParaRPr>
            </a:p>
          </p:txBody>
        </p:sp>
        <p:sp>
          <p:nvSpPr>
            <p:cNvPr id="22" name="直接连接符 320554"/>
            <p:cNvSpPr>
              <a:spLocks noChangeShapeType="1"/>
            </p:cNvSpPr>
            <p:nvPr/>
          </p:nvSpPr>
          <p:spPr bwMode="auto">
            <a:xfrm>
              <a:off x="3360" y="816"/>
              <a:ext cx="129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23" name="直接连接符 320555"/>
            <p:cNvSpPr>
              <a:spLocks noChangeShapeType="1"/>
            </p:cNvSpPr>
            <p:nvPr/>
          </p:nvSpPr>
          <p:spPr bwMode="auto">
            <a:xfrm>
              <a:off x="3360" y="1142"/>
              <a:ext cx="129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24" name="直接连接符 320556"/>
            <p:cNvSpPr>
              <a:spLocks noChangeShapeType="1"/>
            </p:cNvSpPr>
            <p:nvPr/>
          </p:nvSpPr>
          <p:spPr bwMode="auto">
            <a:xfrm>
              <a:off x="3360" y="816"/>
              <a:ext cx="0" cy="32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25" name="直接连接符 320557"/>
            <p:cNvSpPr>
              <a:spLocks noChangeShapeType="1"/>
            </p:cNvSpPr>
            <p:nvPr/>
          </p:nvSpPr>
          <p:spPr bwMode="auto">
            <a:xfrm>
              <a:off x="3792" y="816"/>
              <a:ext cx="0" cy="32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26" name="直接连接符 320558"/>
            <p:cNvSpPr>
              <a:spLocks noChangeShapeType="1"/>
            </p:cNvSpPr>
            <p:nvPr/>
          </p:nvSpPr>
          <p:spPr bwMode="auto">
            <a:xfrm>
              <a:off x="4224" y="816"/>
              <a:ext cx="0" cy="32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27" name="直接连接符 320559"/>
            <p:cNvSpPr>
              <a:spLocks noChangeShapeType="1"/>
            </p:cNvSpPr>
            <p:nvPr/>
          </p:nvSpPr>
          <p:spPr bwMode="auto">
            <a:xfrm>
              <a:off x="4656" y="816"/>
              <a:ext cx="0" cy="32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28" name="直接连接符 320560"/>
            <p:cNvSpPr>
              <a:spLocks noChangeShapeType="1"/>
            </p:cNvSpPr>
            <p:nvPr/>
          </p:nvSpPr>
          <p:spPr bwMode="auto">
            <a:xfrm>
              <a:off x="3024" y="960"/>
              <a:ext cx="336" cy="0"/>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29" name="直接连接符 320561"/>
            <p:cNvSpPr>
              <a:spLocks noChangeShapeType="1"/>
            </p:cNvSpPr>
            <p:nvPr/>
          </p:nvSpPr>
          <p:spPr bwMode="auto">
            <a:xfrm>
              <a:off x="3984" y="960"/>
              <a:ext cx="0" cy="432"/>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grpSp>
      <p:grpSp>
        <p:nvGrpSpPr>
          <p:cNvPr id="30" name="组合 320529"/>
          <p:cNvGrpSpPr/>
          <p:nvPr/>
        </p:nvGrpSpPr>
        <p:grpSpPr bwMode="auto">
          <a:xfrm>
            <a:off x="3966592" y="5157192"/>
            <a:ext cx="2057400" cy="533400"/>
            <a:chOff x="3024" y="816"/>
            <a:chExt cx="1632" cy="576"/>
          </a:xfrm>
        </p:grpSpPr>
        <p:sp>
          <p:nvSpPr>
            <p:cNvPr id="31" name="矩形 320530"/>
            <p:cNvSpPr>
              <a:spLocks noChangeArrowheads="1"/>
            </p:cNvSpPr>
            <p:nvPr/>
          </p:nvSpPr>
          <p:spPr bwMode="auto">
            <a:xfrm>
              <a:off x="4224"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r>
                <a:rPr lang="en-US" altLang="zh-CN" sz="2000" b="1">
                  <a:solidFill>
                    <a:srgbClr val="0000FF"/>
                  </a:solidFill>
                  <a:latin typeface="Times New Roman" panose="02020603050405020304" pitchFamily="18" charset="0"/>
                </a:rPr>
                <a:t>^</a:t>
              </a:r>
              <a:endParaRPr lang="en-US" altLang="zh-CN" sz="2000" b="1">
                <a:solidFill>
                  <a:srgbClr val="0000FF"/>
                </a:solidFill>
                <a:latin typeface="Times New Roman" panose="02020603050405020304" pitchFamily="18" charset="0"/>
              </a:endParaRPr>
            </a:p>
          </p:txBody>
        </p:sp>
        <p:sp>
          <p:nvSpPr>
            <p:cNvPr id="32" name="矩形 320531"/>
            <p:cNvSpPr>
              <a:spLocks noChangeArrowheads="1"/>
            </p:cNvSpPr>
            <p:nvPr/>
          </p:nvSpPr>
          <p:spPr bwMode="auto">
            <a:xfrm>
              <a:off x="3792"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endParaRPr lang="zh-CN" altLang="zh-CN" sz="2000" b="1">
                <a:solidFill>
                  <a:srgbClr val="0000FF"/>
                </a:solidFill>
                <a:latin typeface="Times New Roman" panose="02020603050405020304" pitchFamily="18" charset="0"/>
              </a:endParaRPr>
            </a:p>
          </p:txBody>
        </p:sp>
        <p:sp>
          <p:nvSpPr>
            <p:cNvPr id="33" name="矩形 320532"/>
            <p:cNvSpPr>
              <a:spLocks noChangeArrowheads="1"/>
            </p:cNvSpPr>
            <p:nvPr/>
          </p:nvSpPr>
          <p:spPr bwMode="auto">
            <a:xfrm>
              <a:off x="3360"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000" b="1">
                  <a:solidFill>
                    <a:srgbClr val="0000FF"/>
                  </a:solidFill>
                  <a:latin typeface="Times New Roman" panose="02020603050405020304" pitchFamily="18" charset="0"/>
                </a:rPr>
                <a:t>1</a:t>
              </a:r>
              <a:endParaRPr lang="en-US" altLang="zh-CN" sz="2000" b="1">
                <a:solidFill>
                  <a:srgbClr val="0000FF"/>
                </a:solidFill>
                <a:latin typeface="Times New Roman" panose="02020603050405020304" pitchFamily="18" charset="0"/>
              </a:endParaRPr>
            </a:p>
          </p:txBody>
        </p:sp>
        <p:sp>
          <p:nvSpPr>
            <p:cNvPr id="34" name="直接连接符 320533"/>
            <p:cNvSpPr>
              <a:spLocks noChangeShapeType="1"/>
            </p:cNvSpPr>
            <p:nvPr/>
          </p:nvSpPr>
          <p:spPr bwMode="auto">
            <a:xfrm>
              <a:off x="3360" y="816"/>
              <a:ext cx="129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35" name="直接连接符 320534"/>
            <p:cNvSpPr>
              <a:spLocks noChangeShapeType="1"/>
            </p:cNvSpPr>
            <p:nvPr/>
          </p:nvSpPr>
          <p:spPr bwMode="auto">
            <a:xfrm>
              <a:off x="3360" y="1142"/>
              <a:ext cx="129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36" name="直接连接符 320535"/>
            <p:cNvSpPr>
              <a:spLocks noChangeShapeType="1"/>
            </p:cNvSpPr>
            <p:nvPr/>
          </p:nvSpPr>
          <p:spPr bwMode="auto">
            <a:xfrm>
              <a:off x="3360" y="816"/>
              <a:ext cx="0" cy="32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37" name="直接连接符 320536"/>
            <p:cNvSpPr>
              <a:spLocks noChangeShapeType="1"/>
            </p:cNvSpPr>
            <p:nvPr/>
          </p:nvSpPr>
          <p:spPr bwMode="auto">
            <a:xfrm>
              <a:off x="3792" y="816"/>
              <a:ext cx="0" cy="32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38" name="直接连接符 320537"/>
            <p:cNvSpPr>
              <a:spLocks noChangeShapeType="1"/>
            </p:cNvSpPr>
            <p:nvPr/>
          </p:nvSpPr>
          <p:spPr bwMode="auto">
            <a:xfrm>
              <a:off x="4224" y="816"/>
              <a:ext cx="0" cy="32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39" name="直接连接符 320538"/>
            <p:cNvSpPr>
              <a:spLocks noChangeShapeType="1"/>
            </p:cNvSpPr>
            <p:nvPr/>
          </p:nvSpPr>
          <p:spPr bwMode="auto">
            <a:xfrm>
              <a:off x="4656" y="816"/>
              <a:ext cx="0" cy="32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40" name="直接连接符 320539"/>
            <p:cNvSpPr>
              <a:spLocks noChangeShapeType="1"/>
            </p:cNvSpPr>
            <p:nvPr/>
          </p:nvSpPr>
          <p:spPr bwMode="auto">
            <a:xfrm>
              <a:off x="3024" y="960"/>
              <a:ext cx="336" cy="0"/>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41" name="直接连接符 320540"/>
            <p:cNvSpPr>
              <a:spLocks noChangeShapeType="1"/>
            </p:cNvSpPr>
            <p:nvPr/>
          </p:nvSpPr>
          <p:spPr bwMode="auto">
            <a:xfrm>
              <a:off x="3984" y="960"/>
              <a:ext cx="0" cy="432"/>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grpSp>
      <p:grpSp>
        <p:nvGrpSpPr>
          <p:cNvPr id="42" name="组合 13"/>
          <p:cNvGrpSpPr/>
          <p:nvPr/>
        </p:nvGrpSpPr>
        <p:grpSpPr bwMode="auto">
          <a:xfrm>
            <a:off x="4390454" y="5692179"/>
            <a:ext cx="1633538" cy="301625"/>
            <a:chOff x="5215" y="9818"/>
            <a:chExt cx="2573" cy="475"/>
          </a:xfrm>
        </p:grpSpPr>
        <p:sp>
          <p:nvSpPr>
            <p:cNvPr id="43" name="矩形 320530"/>
            <p:cNvSpPr>
              <a:spLocks noChangeArrowheads="1"/>
            </p:cNvSpPr>
            <p:nvPr/>
          </p:nvSpPr>
          <p:spPr bwMode="auto">
            <a:xfrm>
              <a:off x="6930" y="9818"/>
              <a:ext cx="858" cy="475"/>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r>
                <a:rPr lang="en-US" altLang="zh-CN" sz="2000" b="1">
                  <a:solidFill>
                    <a:srgbClr val="0000FF"/>
                  </a:solidFill>
                  <a:latin typeface="Times New Roman" panose="02020603050405020304" pitchFamily="18" charset="0"/>
                </a:rPr>
                <a:t>^</a:t>
              </a:r>
              <a:endParaRPr lang="en-US" altLang="zh-CN" sz="2000" b="1">
                <a:solidFill>
                  <a:srgbClr val="0000FF"/>
                </a:solidFill>
                <a:latin typeface="Times New Roman" panose="02020603050405020304" pitchFamily="18" charset="0"/>
              </a:endParaRPr>
            </a:p>
          </p:txBody>
        </p:sp>
        <p:sp>
          <p:nvSpPr>
            <p:cNvPr id="44" name="矩形 320531"/>
            <p:cNvSpPr>
              <a:spLocks noChangeArrowheads="1"/>
            </p:cNvSpPr>
            <p:nvPr/>
          </p:nvSpPr>
          <p:spPr bwMode="auto">
            <a:xfrm>
              <a:off x="6072" y="9818"/>
              <a:ext cx="858" cy="475"/>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000" b="1">
                  <a:solidFill>
                    <a:srgbClr val="0000FF"/>
                  </a:solidFill>
                  <a:latin typeface="Times New Roman" panose="02020603050405020304" pitchFamily="18" charset="0"/>
                </a:rPr>
                <a:t>e</a:t>
              </a:r>
              <a:endParaRPr lang="en-US" altLang="zh-CN" sz="2000" b="1">
                <a:solidFill>
                  <a:srgbClr val="0000FF"/>
                </a:solidFill>
                <a:latin typeface="Times New Roman" panose="02020603050405020304" pitchFamily="18" charset="0"/>
              </a:endParaRPr>
            </a:p>
          </p:txBody>
        </p:sp>
        <p:sp>
          <p:nvSpPr>
            <p:cNvPr id="45" name="矩形 320532"/>
            <p:cNvSpPr>
              <a:spLocks noChangeArrowheads="1"/>
            </p:cNvSpPr>
            <p:nvPr/>
          </p:nvSpPr>
          <p:spPr bwMode="auto">
            <a:xfrm>
              <a:off x="5215" y="9818"/>
              <a:ext cx="858" cy="475"/>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000" b="1">
                  <a:solidFill>
                    <a:srgbClr val="0000FF"/>
                  </a:solidFill>
                  <a:latin typeface="Times New Roman" panose="02020603050405020304" pitchFamily="18" charset="0"/>
                </a:rPr>
                <a:t>0</a:t>
              </a:r>
              <a:endParaRPr lang="en-US" altLang="zh-CN" sz="2000" b="1">
                <a:solidFill>
                  <a:srgbClr val="0000FF"/>
                </a:solidFill>
                <a:latin typeface="Times New Roman" panose="02020603050405020304" pitchFamily="18" charset="0"/>
              </a:endParaRPr>
            </a:p>
          </p:txBody>
        </p:sp>
        <p:sp>
          <p:nvSpPr>
            <p:cNvPr id="46" name="直接连接符 320533"/>
            <p:cNvSpPr>
              <a:spLocks noChangeShapeType="1"/>
            </p:cNvSpPr>
            <p:nvPr/>
          </p:nvSpPr>
          <p:spPr bwMode="auto">
            <a:xfrm>
              <a:off x="5215" y="9818"/>
              <a:ext cx="2573"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47" name="直接连接符 320534"/>
            <p:cNvSpPr>
              <a:spLocks noChangeShapeType="1"/>
            </p:cNvSpPr>
            <p:nvPr/>
          </p:nvSpPr>
          <p:spPr bwMode="auto">
            <a:xfrm>
              <a:off x="5215" y="10293"/>
              <a:ext cx="2573"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48" name="直接连接符 320535"/>
            <p:cNvSpPr>
              <a:spLocks noChangeShapeType="1"/>
            </p:cNvSpPr>
            <p:nvPr/>
          </p:nvSpPr>
          <p:spPr bwMode="auto">
            <a:xfrm>
              <a:off x="5215" y="9818"/>
              <a:ext cx="0" cy="475"/>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49" name="直接连接符 320536"/>
            <p:cNvSpPr>
              <a:spLocks noChangeShapeType="1"/>
            </p:cNvSpPr>
            <p:nvPr/>
          </p:nvSpPr>
          <p:spPr bwMode="auto">
            <a:xfrm>
              <a:off x="6072" y="9818"/>
              <a:ext cx="0" cy="4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50" name="直接连接符 320537"/>
            <p:cNvSpPr>
              <a:spLocks noChangeShapeType="1"/>
            </p:cNvSpPr>
            <p:nvPr/>
          </p:nvSpPr>
          <p:spPr bwMode="auto">
            <a:xfrm>
              <a:off x="6930" y="9818"/>
              <a:ext cx="0" cy="4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51" name="直接连接符 320538"/>
            <p:cNvSpPr>
              <a:spLocks noChangeShapeType="1"/>
            </p:cNvSpPr>
            <p:nvPr/>
          </p:nvSpPr>
          <p:spPr bwMode="auto">
            <a:xfrm>
              <a:off x="7788" y="9818"/>
              <a:ext cx="0" cy="475"/>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grpSp>
      <p:grpSp>
        <p:nvGrpSpPr>
          <p:cNvPr id="52" name="组合 38"/>
          <p:cNvGrpSpPr/>
          <p:nvPr/>
        </p:nvGrpSpPr>
        <p:grpSpPr bwMode="auto">
          <a:xfrm>
            <a:off x="4363541" y="3744516"/>
            <a:ext cx="1209675" cy="301625"/>
            <a:chOff x="12024" y="2930"/>
            <a:chExt cx="1906" cy="475"/>
          </a:xfrm>
        </p:grpSpPr>
        <p:sp>
          <p:nvSpPr>
            <p:cNvPr id="53" name="矩形 320563"/>
            <p:cNvSpPr>
              <a:spLocks noChangeArrowheads="1"/>
            </p:cNvSpPr>
            <p:nvPr/>
          </p:nvSpPr>
          <p:spPr bwMode="auto">
            <a:xfrm>
              <a:off x="13295" y="2930"/>
              <a:ext cx="635" cy="475"/>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endParaRPr lang="en-US" altLang="zh-CN" sz="2000" b="1">
                <a:solidFill>
                  <a:srgbClr val="0000FF"/>
                </a:solidFill>
                <a:latin typeface="Times New Roman" panose="02020603050405020304" pitchFamily="18" charset="0"/>
              </a:endParaRPr>
            </a:p>
          </p:txBody>
        </p:sp>
        <p:sp>
          <p:nvSpPr>
            <p:cNvPr id="54" name="矩形 320564"/>
            <p:cNvSpPr>
              <a:spLocks noChangeArrowheads="1"/>
            </p:cNvSpPr>
            <p:nvPr/>
          </p:nvSpPr>
          <p:spPr bwMode="auto">
            <a:xfrm>
              <a:off x="12659" y="2930"/>
              <a:ext cx="635" cy="475"/>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000" b="1">
                  <a:solidFill>
                    <a:srgbClr val="0000FF"/>
                  </a:solidFill>
                  <a:latin typeface="Times New Roman" panose="02020603050405020304" pitchFamily="18" charset="0"/>
                </a:rPr>
                <a:t>a</a:t>
              </a:r>
              <a:endParaRPr lang="en-US" altLang="zh-CN" sz="2000" b="1">
                <a:solidFill>
                  <a:srgbClr val="0000FF"/>
                </a:solidFill>
                <a:latin typeface="Times New Roman" panose="02020603050405020304" pitchFamily="18" charset="0"/>
              </a:endParaRPr>
            </a:p>
          </p:txBody>
        </p:sp>
        <p:sp>
          <p:nvSpPr>
            <p:cNvPr id="55" name="矩形 320565"/>
            <p:cNvSpPr>
              <a:spLocks noChangeArrowheads="1"/>
            </p:cNvSpPr>
            <p:nvPr/>
          </p:nvSpPr>
          <p:spPr bwMode="auto">
            <a:xfrm>
              <a:off x="12024" y="2930"/>
              <a:ext cx="635" cy="475"/>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000" b="1">
                  <a:solidFill>
                    <a:srgbClr val="0000FF"/>
                  </a:solidFill>
                  <a:latin typeface="Times New Roman" panose="02020603050405020304" pitchFamily="18" charset="0"/>
                </a:rPr>
                <a:t>0</a:t>
              </a:r>
              <a:endParaRPr lang="en-US" altLang="zh-CN" sz="2000" b="1">
                <a:solidFill>
                  <a:srgbClr val="0000FF"/>
                </a:solidFill>
                <a:latin typeface="Times New Roman" panose="02020603050405020304" pitchFamily="18" charset="0"/>
              </a:endParaRPr>
            </a:p>
          </p:txBody>
        </p:sp>
        <p:sp>
          <p:nvSpPr>
            <p:cNvPr id="56" name="直接连接符 320566"/>
            <p:cNvSpPr>
              <a:spLocks noChangeShapeType="1"/>
            </p:cNvSpPr>
            <p:nvPr/>
          </p:nvSpPr>
          <p:spPr bwMode="auto">
            <a:xfrm>
              <a:off x="12024" y="2930"/>
              <a:ext cx="190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57" name="直接连接符 320567"/>
            <p:cNvSpPr>
              <a:spLocks noChangeShapeType="1"/>
            </p:cNvSpPr>
            <p:nvPr/>
          </p:nvSpPr>
          <p:spPr bwMode="auto">
            <a:xfrm>
              <a:off x="12024" y="3405"/>
              <a:ext cx="190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58" name="直接连接符 320568"/>
            <p:cNvSpPr>
              <a:spLocks noChangeShapeType="1"/>
            </p:cNvSpPr>
            <p:nvPr/>
          </p:nvSpPr>
          <p:spPr bwMode="auto">
            <a:xfrm>
              <a:off x="12024" y="2930"/>
              <a:ext cx="0" cy="475"/>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59" name="直接连接符 320569"/>
            <p:cNvSpPr>
              <a:spLocks noChangeShapeType="1"/>
            </p:cNvSpPr>
            <p:nvPr/>
          </p:nvSpPr>
          <p:spPr bwMode="auto">
            <a:xfrm>
              <a:off x="12659" y="2930"/>
              <a:ext cx="0" cy="4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60" name="直接连接符 320570"/>
            <p:cNvSpPr>
              <a:spLocks noChangeShapeType="1"/>
            </p:cNvSpPr>
            <p:nvPr/>
          </p:nvSpPr>
          <p:spPr bwMode="auto">
            <a:xfrm>
              <a:off x="13295" y="2930"/>
              <a:ext cx="0" cy="4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61" name="直接连接符 320571"/>
            <p:cNvSpPr>
              <a:spLocks noChangeShapeType="1"/>
            </p:cNvSpPr>
            <p:nvPr/>
          </p:nvSpPr>
          <p:spPr bwMode="auto">
            <a:xfrm>
              <a:off x="13930" y="2930"/>
              <a:ext cx="0" cy="475"/>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grpSp>
      <p:grpSp>
        <p:nvGrpSpPr>
          <p:cNvPr id="62" name="组合 78"/>
          <p:cNvGrpSpPr/>
          <p:nvPr/>
        </p:nvGrpSpPr>
        <p:grpSpPr bwMode="auto">
          <a:xfrm>
            <a:off x="5789116" y="4277916"/>
            <a:ext cx="1150938" cy="301625"/>
            <a:chOff x="12014" y="5077"/>
            <a:chExt cx="1811" cy="475"/>
          </a:xfrm>
        </p:grpSpPr>
        <p:sp>
          <p:nvSpPr>
            <p:cNvPr id="63" name="矩形 320630"/>
            <p:cNvSpPr>
              <a:spLocks noChangeArrowheads="1"/>
            </p:cNvSpPr>
            <p:nvPr/>
          </p:nvSpPr>
          <p:spPr bwMode="auto">
            <a:xfrm>
              <a:off x="13221" y="5077"/>
              <a:ext cx="604" cy="475"/>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endParaRPr lang="en-US" altLang="zh-CN" sz="2000" b="1">
                <a:solidFill>
                  <a:srgbClr val="0000FF"/>
                </a:solidFill>
                <a:latin typeface="Times New Roman" panose="02020603050405020304" pitchFamily="18" charset="0"/>
              </a:endParaRPr>
            </a:p>
          </p:txBody>
        </p:sp>
        <p:sp>
          <p:nvSpPr>
            <p:cNvPr id="64" name="矩形 320631"/>
            <p:cNvSpPr>
              <a:spLocks noChangeArrowheads="1"/>
            </p:cNvSpPr>
            <p:nvPr/>
          </p:nvSpPr>
          <p:spPr bwMode="auto">
            <a:xfrm>
              <a:off x="12618" y="5077"/>
              <a:ext cx="604" cy="475"/>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000" b="1">
                  <a:solidFill>
                    <a:srgbClr val="0000FF"/>
                  </a:solidFill>
                  <a:latin typeface="Times New Roman" panose="02020603050405020304" pitchFamily="18" charset="0"/>
                </a:rPr>
                <a:t>b</a:t>
              </a:r>
              <a:endParaRPr lang="en-US" altLang="zh-CN" sz="2000" b="1">
                <a:solidFill>
                  <a:srgbClr val="0000FF"/>
                </a:solidFill>
                <a:latin typeface="Times New Roman" panose="02020603050405020304" pitchFamily="18" charset="0"/>
              </a:endParaRPr>
            </a:p>
          </p:txBody>
        </p:sp>
        <p:sp>
          <p:nvSpPr>
            <p:cNvPr id="65" name="矩形 320632"/>
            <p:cNvSpPr>
              <a:spLocks noChangeArrowheads="1"/>
            </p:cNvSpPr>
            <p:nvPr/>
          </p:nvSpPr>
          <p:spPr bwMode="auto">
            <a:xfrm>
              <a:off x="12014" y="5077"/>
              <a:ext cx="604" cy="475"/>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000" b="1">
                  <a:solidFill>
                    <a:srgbClr val="0000FF"/>
                  </a:solidFill>
                  <a:latin typeface="Times New Roman" panose="02020603050405020304" pitchFamily="18" charset="0"/>
                </a:rPr>
                <a:t>0</a:t>
              </a:r>
              <a:endParaRPr lang="en-US" altLang="zh-CN" sz="2000" b="1">
                <a:solidFill>
                  <a:srgbClr val="0000FF"/>
                </a:solidFill>
                <a:latin typeface="Times New Roman" panose="02020603050405020304" pitchFamily="18" charset="0"/>
              </a:endParaRPr>
            </a:p>
          </p:txBody>
        </p:sp>
        <p:sp>
          <p:nvSpPr>
            <p:cNvPr id="66" name="直接连接符 320633"/>
            <p:cNvSpPr>
              <a:spLocks noChangeShapeType="1"/>
            </p:cNvSpPr>
            <p:nvPr/>
          </p:nvSpPr>
          <p:spPr bwMode="auto">
            <a:xfrm>
              <a:off x="12014" y="5077"/>
              <a:ext cx="1811"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67" name="直接连接符 320634"/>
            <p:cNvSpPr>
              <a:spLocks noChangeShapeType="1"/>
            </p:cNvSpPr>
            <p:nvPr/>
          </p:nvSpPr>
          <p:spPr bwMode="auto">
            <a:xfrm>
              <a:off x="12014" y="5552"/>
              <a:ext cx="1811"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68" name="直接连接符 320635"/>
            <p:cNvSpPr>
              <a:spLocks noChangeShapeType="1"/>
            </p:cNvSpPr>
            <p:nvPr/>
          </p:nvSpPr>
          <p:spPr bwMode="auto">
            <a:xfrm>
              <a:off x="12014" y="5077"/>
              <a:ext cx="0" cy="475"/>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69" name="直接连接符 320636"/>
            <p:cNvSpPr>
              <a:spLocks noChangeShapeType="1"/>
            </p:cNvSpPr>
            <p:nvPr/>
          </p:nvSpPr>
          <p:spPr bwMode="auto">
            <a:xfrm>
              <a:off x="12618" y="5077"/>
              <a:ext cx="0" cy="4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70" name="直接连接符 320637"/>
            <p:cNvSpPr>
              <a:spLocks noChangeShapeType="1"/>
            </p:cNvSpPr>
            <p:nvPr/>
          </p:nvSpPr>
          <p:spPr bwMode="auto">
            <a:xfrm>
              <a:off x="13221" y="5077"/>
              <a:ext cx="0" cy="4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71" name="直接连接符 320638"/>
            <p:cNvSpPr>
              <a:spLocks noChangeShapeType="1"/>
            </p:cNvSpPr>
            <p:nvPr/>
          </p:nvSpPr>
          <p:spPr bwMode="auto">
            <a:xfrm>
              <a:off x="13825" y="5077"/>
              <a:ext cx="0" cy="475"/>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grpSp>
      <p:grpSp>
        <p:nvGrpSpPr>
          <p:cNvPr id="72" name="组合 66"/>
          <p:cNvGrpSpPr/>
          <p:nvPr/>
        </p:nvGrpSpPr>
        <p:grpSpPr bwMode="auto">
          <a:xfrm>
            <a:off x="6868616" y="4279503"/>
            <a:ext cx="1514475" cy="300038"/>
            <a:chOff x="11535" y="8354"/>
            <a:chExt cx="2385" cy="474"/>
          </a:xfrm>
        </p:grpSpPr>
        <p:grpSp>
          <p:nvGrpSpPr>
            <p:cNvPr id="73" name="组合 67"/>
            <p:cNvGrpSpPr/>
            <p:nvPr/>
          </p:nvGrpSpPr>
          <p:grpSpPr bwMode="auto">
            <a:xfrm>
              <a:off x="12014" y="8354"/>
              <a:ext cx="1906" cy="475"/>
              <a:chOff x="12024" y="2930"/>
              <a:chExt cx="1906" cy="475"/>
            </a:xfrm>
          </p:grpSpPr>
          <p:sp>
            <p:nvSpPr>
              <p:cNvPr id="75" name="矩形 320563"/>
              <p:cNvSpPr>
                <a:spLocks noChangeArrowheads="1"/>
              </p:cNvSpPr>
              <p:nvPr/>
            </p:nvSpPr>
            <p:spPr bwMode="auto">
              <a:xfrm>
                <a:off x="13295" y="2930"/>
                <a:ext cx="635" cy="475"/>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endParaRPr lang="en-US" altLang="zh-CN" sz="2000" b="1">
                  <a:solidFill>
                    <a:srgbClr val="0000FF"/>
                  </a:solidFill>
                  <a:latin typeface="Times New Roman" panose="02020603050405020304" pitchFamily="18" charset="0"/>
                </a:endParaRPr>
              </a:p>
            </p:txBody>
          </p:sp>
          <p:sp>
            <p:nvSpPr>
              <p:cNvPr id="76" name="矩形 320564"/>
              <p:cNvSpPr>
                <a:spLocks noChangeArrowheads="1"/>
              </p:cNvSpPr>
              <p:nvPr/>
            </p:nvSpPr>
            <p:spPr bwMode="auto">
              <a:xfrm>
                <a:off x="12659" y="2930"/>
                <a:ext cx="635" cy="475"/>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000" b="1">
                    <a:solidFill>
                      <a:srgbClr val="0000FF"/>
                    </a:solidFill>
                    <a:latin typeface="Times New Roman" panose="02020603050405020304" pitchFamily="18" charset="0"/>
                  </a:rPr>
                  <a:t>c</a:t>
                </a:r>
                <a:endParaRPr lang="en-US" altLang="zh-CN" sz="2000" b="1">
                  <a:solidFill>
                    <a:srgbClr val="0000FF"/>
                  </a:solidFill>
                  <a:latin typeface="Times New Roman" panose="02020603050405020304" pitchFamily="18" charset="0"/>
                </a:endParaRPr>
              </a:p>
            </p:txBody>
          </p:sp>
          <p:sp>
            <p:nvSpPr>
              <p:cNvPr id="77" name="矩形 320565"/>
              <p:cNvSpPr>
                <a:spLocks noChangeArrowheads="1"/>
              </p:cNvSpPr>
              <p:nvPr/>
            </p:nvSpPr>
            <p:spPr bwMode="auto">
              <a:xfrm>
                <a:off x="12024" y="2930"/>
                <a:ext cx="635" cy="475"/>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000" b="1">
                    <a:solidFill>
                      <a:srgbClr val="0000FF"/>
                    </a:solidFill>
                    <a:latin typeface="Times New Roman" panose="02020603050405020304" pitchFamily="18" charset="0"/>
                  </a:rPr>
                  <a:t>0</a:t>
                </a:r>
                <a:endParaRPr lang="en-US" altLang="zh-CN" sz="2000" b="1">
                  <a:solidFill>
                    <a:srgbClr val="0000FF"/>
                  </a:solidFill>
                  <a:latin typeface="Times New Roman" panose="02020603050405020304" pitchFamily="18" charset="0"/>
                </a:endParaRPr>
              </a:p>
            </p:txBody>
          </p:sp>
          <p:sp>
            <p:nvSpPr>
              <p:cNvPr id="78" name="直接连接符 320566"/>
              <p:cNvSpPr>
                <a:spLocks noChangeShapeType="1"/>
              </p:cNvSpPr>
              <p:nvPr/>
            </p:nvSpPr>
            <p:spPr bwMode="auto">
              <a:xfrm>
                <a:off x="12024" y="2930"/>
                <a:ext cx="190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79" name="直接连接符 320567"/>
              <p:cNvSpPr>
                <a:spLocks noChangeShapeType="1"/>
              </p:cNvSpPr>
              <p:nvPr/>
            </p:nvSpPr>
            <p:spPr bwMode="auto">
              <a:xfrm>
                <a:off x="12024" y="3405"/>
                <a:ext cx="190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80" name="直接连接符 320568"/>
              <p:cNvSpPr>
                <a:spLocks noChangeShapeType="1"/>
              </p:cNvSpPr>
              <p:nvPr/>
            </p:nvSpPr>
            <p:spPr bwMode="auto">
              <a:xfrm>
                <a:off x="12024" y="2930"/>
                <a:ext cx="0" cy="475"/>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81" name="直接连接符 320569"/>
              <p:cNvSpPr>
                <a:spLocks noChangeShapeType="1"/>
              </p:cNvSpPr>
              <p:nvPr/>
            </p:nvSpPr>
            <p:spPr bwMode="auto">
              <a:xfrm>
                <a:off x="12659" y="2930"/>
                <a:ext cx="0" cy="4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82" name="直接连接符 320570"/>
              <p:cNvSpPr>
                <a:spLocks noChangeShapeType="1"/>
              </p:cNvSpPr>
              <p:nvPr/>
            </p:nvSpPr>
            <p:spPr bwMode="auto">
              <a:xfrm>
                <a:off x="13295" y="2930"/>
                <a:ext cx="0" cy="4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83" name="直接连接符 320571"/>
              <p:cNvSpPr>
                <a:spLocks noChangeShapeType="1"/>
              </p:cNvSpPr>
              <p:nvPr/>
            </p:nvSpPr>
            <p:spPr bwMode="auto">
              <a:xfrm>
                <a:off x="13930" y="2930"/>
                <a:ext cx="0" cy="475"/>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grpSp>
        <p:sp>
          <p:nvSpPr>
            <p:cNvPr id="74" name="直接连接符 320639"/>
            <p:cNvSpPr>
              <a:spLocks noChangeShapeType="1"/>
            </p:cNvSpPr>
            <p:nvPr/>
          </p:nvSpPr>
          <p:spPr bwMode="auto">
            <a:xfrm>
              <a:off x="11535" y="8591"/>
              <a:ext cx="469" cy="0"/>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grpSp>
      <p:grpSp>
        <p:nvGrpSpPr>
          <p:cNvPr id="84" name="组合 92"/>
          <p:cNvGrpSpPr/>
          <p:nvPr/>
        </p:nvGrpSpPr>
        <p:grpSpPr bwMode="auto">
          <a:xfrm>
            <a:off x="5490666" y="3744516"/>
            <a:ext cx="1447800" cy="533400"/>
            <a:chOff x="3024" y="816"/>
            <a:chExt cx="1632" cy="576"/>
          </a:xfrm>
        </p:grpSpPr>
        <p:sp>
          <p:nvSpPr>
            <p:cNvPr id="85" name="矩形 320551"/>
            <p:cNvSpPr>
              <a:spLocks noChangeArrowheads="1"/>
            </p:cNvSpPr>
            <p:nvPr/>
          </p:nvSpPr>
          <p:spPr bwMode="auto">
            <a:xfrm>
              <a:off x="4224"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r>
                <a:rPr lang="en-US" altLang="zh-CN" sz="2000" b="1">
                  <a:solidFill>
                    <a:srgbClr val="0000FF"/>
                  </a:solidFill>
                  <a:latin typeface="Times New Roman" panose="02020603050405020304" pitchFamily="18" charset="0"/>
                  <a:sym typeface="幼圆" panose="02010509060101010101" pitchFamily="49" charset="-122"/>
                </a:rPr>
                <a:t>^</a:t>
              </a:r>
              <a:endParaRPr lang="zh-CN" altLang="zh-CN" sz="2000" b="1">
                <a:solidFill>
                  <a:srgbClr val="0000FF"/>
                </a:solidFill>
                <a:latin typeface="Times New Roman" panose="02020603050405020304" pitchFamily="18" charset="0"/>
              </a:endParaRPr>
            </a:p>
          </p:txBody>
        </p:sp>
        <p:sp>
          <p:nvSpPr>
            <p:cNvPr id="86" name="矩形 320552"/>
            <p:cNvSpPr>
              <a:spLocks noChangeArrowheads="1"/>
            </p:cNvSpPr>
            <p:nvPr/>
          </p:nvSpPr>
          <p:spPr bwMode="auto">
            <a:xfrm>
              <a:off x="3792"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endParaRPr lang="zh-CN" altLang="zh-CN" sz="2000" b="1">
                <a:solidFill>
                  <a:srgbClr val="0000FF"/>
                </a:solidFill>
                <a:latin typeface="Times New Roman" panose="02020603050405020304" pitchFamily="18" charset="0"/>
              </a:endParaRPr>
            </a:p>
          </p:txBody>
        </p:sp>
        <p:sp>
          <p:nvSpPr>
            <p:cNvPr id="87" name="矩形 320553"/>
            <p:cNvSpPr>
              <a:spLocks noChangeArrowheads="1"/>
            </p:cNvSpPr>
            <p:nvPr/>
          </p:nvSpPr>
          <p:spPr bwMode="auto">
            <a:xfrm>
              <a:off x="3360"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000" b="1">
                  <a:solidFill>
                    <a:srgbClr val="0000FF"/>
                  </a:solidFill>
                  <a:latin typeface="Times New Roman" panose="02020603050405020304" pitchFamily="18" charset="0"/>
                </a:rPr>
                <a:t>1</a:t>
              </a:r>
              <a:endParaRPr lang="en-US" altLang="zh-CN" sz="2000" b="1">
                <a:solidFill>
                  <a:srgbClr val="0000FF"/>
                </a:solidFill>
                <a:latin typeface="Times New Roman" panose="02020603050405020304" pitchFamily="18" charset="0"/>
              </a:endParaRPr>
            </a:p>
          </p:txBody>
        </p:sp>
        <p:sp>
          <p:nvSpPr>
            <p:cNvPr id="88" name="直接连接符 320554"/>
            <p:cNvSpPr>
              <a:spLocks noChangeShapeType="1"/>
            </p:cNvSpPr>
            <p:nvPr/>
          </p:nvSpPr>
          <p:spPr bwMode="auto">
            <a:xfrm>
              <a:off x="3360" y="816"/>
              <a:ext cx="129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89" name="直接连接符 320555"/>
            <p:cNvSpPr>
              <a:spLocks noChangeShapeType="1"/>
            </p:cNvSpPr>
            <p:nvPr/>
          </p:nvSpPr>
          <p:spPr bwMode="auto">
            <a:xfrm>
              <a:off x="3360" y="1142"/>
              <a:ext cx="129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90" name="直接连接符 320556"/>
            <p:cNvSpPr>
              <a:spLocks noChangeShapeType="1"/>
            </p:cNvSpPr>
            <p:nvPr/>
          </p:nvSpPr>
          <p:spPr bwMode="auto">
            <a:xfrm>
              <a:off x="3360" y="816"/>
              <a:ext cx="0" cy="32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91" name="直接连接符 320557"/>
            <p:cNvSpPr>
              <a:spLocks noChangeShapeType="1"/>
            </p:cNvSpPr>
            <p:nvPr/>
          </p:nvSpPr>
          <p:spPr bwMode="auto">
            <a:xfrm>
              <a:off x="3792" y="816"/>
              <a:ext cx="0" cy="32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92" name="直接连接符 320558"/>
            <p:cNvSpPr>
              <a:spLocks noChangeShapeType="1"/>
            </p:cNvSpPr>
            <p:nvPr/>
          </p:nvSpPr>
          <p:spPr bwMode="auto">
            <a:xfrm>
              <a:off x="4224" y="816"/>
              <a:ext cx="0" cy="32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93" name="直接连接符 320559"/>
            <p:cNvSpPr>
              <a:spLocks noChangeShapeType="1"/>
            </p:cNvSpPr>
            <p:nvPr/>
          </p:nvSpPr>
          <p:spPr bwMode="auto">
            <a:xfrm>
              <a:off x="4656" y="816"/>
              <a:ext cx="0" cy="32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94" name="直接连接符 320560"/>
            <p:cNvSpPr>
              <a:spLocks noChangeShapeType="1"/>
            </p:cNvSpPr>
            <p:nvPr/>
          </p:nvSpPr>
          <p:spPr bwMode="auto">
            <a:xfrm>
              <a:off x="3024" y="960"/>
              <a:ext cx="336" cy="0"/>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95" name="直接连接符 320561"/>
            <p:cNvSpPr>
              <a:spLocks noChangeShapeType="1"/>
            </p:cNvSpPr>
            <p:nvPr/>
          </p:nvSpPr>
          <p:spPr bwMode="auto">
            <a:xfrm>
              <a:off x="3984" y="960"/>
              <a:ext cx="0" cy="432"/>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grpSp>
      <p:grpSp>
        <p:nvGrpSpPr>
          <p:cNvPr id="96" name="组合 65"/>
          <p:cNvGrpSpPr/>
          <p:nvPr/>
        </p:nvGrpSpPr>
        <p:grpSpPr bwMode="auto">
          <a:xfrm>
            <a:off x="8325941" y="4279503"/>
            <a:ext cx="1514475" cy="301625"/>
            <a:chOff x="11535" y="8354"/>
            <a:chExt cx="2385" cy="474"/>
          </a:xfrm>
        </p:grpSpPr>
        <p:grpSp>
          <p:nvGrpSpPr>
            <p:cNvPr id="97" name="组合 37"/>
            <p:cNvGrpSpPr/>
            <p:nvPr/>
          </p:nvGrpSpPr>
          <p:grpSpPr bwMode="auto">
            <a:xfrm>
              <a:off x="12014" y="8354"/>
              <a:ext cx="1906" cy="475"/>
              <a:chOff x="12024" y="2930"/>
              <a:chExt cx="1906" cy="475"/>
            </a:xfrm>
          </p:grpSpPr>
          <p:sp>
            <p:nvSpPr>
              <p:cNvPr id="99" name="矩形 320563"/>
              <p:cNvSpPr>
                <a:spLocks noChangeArrowheads="1"/>
              </p:cNvSpPr>
              <p:nvPr/>
            </p:nvSpPr>
            <p:spPr bwMode="auto">
              <a:xfrm>
                <a:off x="13295" y="2930"/>
                <a:ext cx="635" cy="475"/>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r>
                  <a:rPr lang="en-US" altLang="zh-CN" sz="2000" b="1">
                    <a:solidFill>
                      <a:srgbClr val="0000FF"/>
                    </a:solidFill>
                    <a:latin typeface="Times New Roman" panose="02020603050405020304" pitchFamily="18" charset="0"/>
                  </a:rPr>
                  <a:t>^</a:t>
                </a:r>
                <a:endParaRPr lang="en-US" altLang="zh-CN" sz="2000" b="1">
                  <a:solidFill>
                    <a:srgbClr val="0000FF"/>
                  </a:solidFill>
                  <a:latin typeface="Times New Roman" panose="02020603050405020304" pitchFamily="18" charset="0"/>
                </a:endParaRPr>
              </a:p>
            </p:txBody>
          </p:sp>
          <p:sp>
            <p:nvSpPr>
              <p:cNvPr id="100" name="矩形 320564"/>
              <p:cNvSpPr>
                <a:spLocks noChangeArrowheads="1"/>
              </p:cNvSpPr>
              <p:nvPr/>
            </p:nvSpPr>
            <p:spPr bwMode="auto">
              <a:xfrm>
                <a:off x="12659" y="2930"/>
                <a:ext cx="635" cy="475"/>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000" b="1">
                    <a:solidFill>
                      <a:srgbClr val="0000FF"/>
                    </a:solidFill>
                    <a:latin typeface="Times New Roman" panose="02020603050405020304" pitchFamily="18" charset="0"/>
                  </a:rPr>
                  <a:t>d</a:t>
                </a:r>
                <a:endParaRPr lang="en-US" altLang="zh-CN" sz="2000" b="1">
                  <a:solidFill>
                    <a:srgbClr val="0000FF"/>
                  </a:solidFill>
                  <a:latin typeface="Times New Roman" panose="02020603050405020304" pitchFamily="18" charset="0"/>
                </a:endParaRPr>
              </a:p>
            </p:txBody>
          </p:sp>
          <p:sp>
            <p:nvSpPr>
              <p:cNvPr id="101" name="矩形 320565"/>
              <p:cNvSpPr>
                <a:spLocks noChangeArrowheads="1"/>
              </p:cNvSpPr>
              <p:nvPr/>
            </p:nvSpPr>
            <p:spPr bwMode="auto">
              <a:xfrm>
                <a:off x="12024" y="2930"/>
                <a:ext cx="635" cy="475"/>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000" b="1">
                    <a:solidFill>
                      <a:srgbClr val="0000FF"/>
                    </a:solidFill>
                    <a:latin typeface="Times New Roman" panose="02020603050405020304" pitchFamily="18" charset="0"/>
                  </a:rPr>
                  <a:t>0</a:t>
                </a:r>
                <a:endParaRPr lang="en-US" altLang="zh-CN" sz="2000" b="1">
                  <a:solidFill>
                    <a:srgbClr val="0000FF"/>
                  </a:solidFill>
                  <a:latin typeface="Times New Roman" panose="02020603050405020304" pitchFamily="18" charset="0"/>
                </a:endParaRPr>
              </a:p>
            </p:txBody>
          </p:sp>
          <p:sp>
            <p:nvSpPr>
              <p:cNvPr id="102" name="直接连接符 320566"/>
              <p:cNvSpPr>
                <a:spLocks noChangeShapeType="1"/>
              </p:cNvSpPr>
              <p:nvPr/>
            </p:nvSpPr>
            <p:spPr bwMode="auto">
              <a:xfrm>
                <a:off x="12024" y="2930"/>
                <a:ext cx="190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03" name="直接连接符 320567"/>
              <p:cNvSpPr>
                <a:spLocks noChangeShapeType="1"/>
              </p:cNvSpPr>
              <p:nvPr/>
            </p:nvSpPr>
            <p:spPr bwMode="auto">
              <a:xfrm>
                <a:off x="12024" y="3405"/>
                <a:ext cx="190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04" name="直接连接符 320568"/>
              <p:cNvSpPr>
                <a:spLocks noChangeShapeType="1"/>
              </p:cNvSpPr>
              <p:nvPr/>
            </p:nvSpPr>
            <p:spPr bwMode="auto">
              <a:xfrm>
                <a:off x="12024" y="2930"/>
                <a:ext cx="0" cy="475"/>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05" name="直接连接符 320569"/>
              <p:cNvSpPr>
                <a:spLocks noChangeShapeType="1"/>
              </p:cNvSpPr>
              <p:nvPr/>
            </p:nvSpPr>
            <p:spPr bwMode="auto">
              <a:xfrm>
                <a:off x="12659" y="2930"/>
                <a:ext cx="0" cy="4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06" name="直接连接符 320570"/>
              <p:cNvSpPr>
                <a:spLocks noChangeShapeType="1"/>
              </p:cNvSpPr>
              <p:nvPr/>
            </p:nvSpPr>
            <p:spPr bwMode="auto">
              <a:xfrm>
                <a:off x="13295" y="2930"/>
                <a:ext cx="0" cy="4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07" name="直接连接符 320571"/>
              <p:cNvSpPr>
                <a:spLocks noChangeShapeType="1"/>
              </p:cNvSpPr>
              <p:nvPr/>
            </p:nvSpPr>
            <p:spPr bwMode="auto">
              <a:xfrm>
                <a:off x="13930" y="2930"/>
                <a:ext cx="0" cy="475"/>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grpSp>
        <p:sp>
          <p:nvSpPr>
            <p:cNvPr id="98" name="直接连接符 320639"/>
            <p:cNvSpPr>
              <a:spLocks noChangeShapeType="1"/>
            </p:cNvSpPr>
            <p:nvPr/>
          </p:nvSpPr>
          <p:spPr bwMode="auto">
            <a:xfrm>
              <a:off x="11535" y="8591"/>
              <a:ext cx="469" cy="0"/>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343660" y="909955"/>
            <a:ext cx="4046855" cy="6470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a:lnSpc>
                <a:spcPct val="120000"/>
              </a:lnSpc>
              <a:buClr>
                <a:srgbClr val="FF3300"/>
              </a:buClr>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5</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lang="zh-CN" altLang="en-US" b="1" noProof="0" dirty="0">
                <a:solidFill>
                  <a:srgbClr val="FF0000"/>
                </a:solidFill>
                <a:latin typeface="华文楷体" panose="02010600040101010101" pitchFamily="2" charset="-122"/>
                <a:ea typeface="华文楷体" panose="02010600040101010101" pitchFamily="2" charset="-122"/>
              </a:rPr>
              <a:t>存储结构</a:t>
            </a:r>
            <a:endParaRPr kumimoji="0" lang="zh-CN" altLang="zh-CN"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endParaRPr>
          </a:p>
        </p:txBody>
      </p:sp>
      <p:sp>
        <p:nvSpPr>
          <p:cNvPr id="4" name="标题 5"/>
          <p:cNvSpPr txBox="1"/>
          <p:nvPr/>
        </p:nvSpPr>
        <p:spPr>
          <a:xfrm>
            <a:off x="1343472" y="160338"/>
            <a:ext cx="3384376" cy="561975"/>
          </a:xfrm>
          <a:prstGeom prst="rect">
            <a:avLst/>
          </a:prstGeom>
        </p:spPr>
        <p:txBody>
          <a:bodyPr anchor="b">
            <a:normAutofit fontScale="9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广义表</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11"/>
          <p:cNvSpPr>
            <a:spLocks noChangeArrowheads="1"/>
          </p:cNvSpPr>
          <p:nvPr/>
        </p:nvSpPr>
        <p:spPr bwMode="auto">
          <a:xfrm>
            <a:off x="5687212" y="729931"/>
            <a:ext cx="3145092" cy="515938"/>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eaLnBrk="0" hangingPunct="0">
              <a:spcBef>
                <a:spcPct val="0"/>
              </a:spcBef>
            </a:pPr>
            <a:r>
              <a:rPr lang="zh-CN" altLang="en-US" sz="3200" dirty="0">
                <a:solidFill>
                  <a:srgbClr val="0000FF"/>
                </a:solidFill>
                <a:latin typeface="楷体_GB2312" pitchFamily="49" charset="-122"/>
              </a:rPr>
              <a:t>孩子兄弟</a:t>
            </a:r>
            <a:r>
              <a:rPr lang="zh-CN" altLang="en-US" sz="3200" dirty="0" smtClean="0">
                <a:solidFill>
                  <a:srgbClr val="0000FF"/>
                </a:solidFill>
                <a:latin typeface="楷体_GB2312" pitchFamily="49" charset="-122"/>
              </a:rPr>
              <a:t>表示</a:t>
            </a:r>
            <a:r>
              <a:rPr lang="zh-CN" altLang="en-US" sz="3200" dirty="0">
                <a:solidFill>
                  <a:srgbClr val="0000FF"/>
                </a:solidFill>
                <a:latin typeface="楷体_GB2312" pitchFamily="49" charset="-122"/>
              </a:rPr>
              <a:t>法</a:t>
            </a:r>
            <a:endParaRPr lang="zh-CN" sz="3200" dirty="0">
              <a:solidFill>
                <a:srgbClr val="0000FF"/>
              </a:solidFill>
              <a:latin typeface="楷体_GB2312" pitchFamily="49" charset="-122"/>
            </a:endParaRPr>
          </a:p>
        </p:txBody>
      </p:sp>
      <p:sp>
        <p:nvSpPr>
          <p:cNvPr id="6" name="Rectangle 2"/>
          <p:cNvSpPr txBox="1">
            <a:spLocks noChangeArrowheads="1"/>
          </p:cNvSpPr>
          <p:nvPr/>
        </p:nvSpPr>
        <p:spPr bwMode="auto">
          <a:xfrm>
            <a:off x="2084387" y="1160735"/>
            <a:ext cx="7727950" cy="524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buFontTx/>
              <a:buNone/>
              <a:defRPr/>
            </a:pPr>
            <a:r>
              <a:rPr lang="en-US" altLang="zh-CN" sz="2400" kern="0" dirty="0" smtClean="0">
                <a:solidFill>
                  <a:srgbClr val="FF0000"/>
                </a:solidFill>
                <a:latin typeface="+mj-ea"/>
                <a:sym typeface="+mn-ea"/>
              </a:rPr>
              <a:t> </a:t>
            </a:r>
            <a:endParaRPr lang="en-US" altLang="zh-CN" sz="2200" kern="0" dirty="0" smtClean="0">
              <a:solidFill>
                <a:srgbClr val="000000"/>
              </a:solidFill>
              <a:latin typeface="Times New Roman" panose="02020603050405020304" pitchFamily="18" charset="0"/>
              <a:sym typeface="+mn-ea"/>
            </a:endParaRPr>
          </a:p>
          <a:p>
            <a:pPr algn="l">
              <a:lnSpc>
                <a:spcPct val="150000"/>
              </a:lnSpc>
              <a:defRPr/>
            </a:pPr>
            <a:r>
              <a:rPr lang="zh-CN" altLang="en-US" sz="2200" b="1" kern="0" dirty="0" smtClean="0">
                <a:solidFill>
                  <a:srgbClr val="3333FF"/>
                </a:solidFill>
                <a:latin typeface="Times New Roman" panose="02020603050405020304" pitchFamily="18" charset="0"/>
                <a:sym typeface="+mn-ea"/>
              </a:rPr>
              <a:t>④ </a:t>
            </a:r>
            <a:r>
              <a:rPr lang="en-US" altLang="zh-CN" sz="2200" b="1" kern="0" dirty="0" smtClean="0">
                <a:solidFill>
                  <a:srgbClr val="3333FF"/>
                </a:solidFill>
                <a:latin typeface="Times New Roman" panose="02020603050405020304" pitchFamily="18" charset="0"/>
                <a:sym typeface="+mn-ea"/>
              </a:rPr>
              <a:t>D </a:t>
            </a:r>
            <a:r>
              <a:rPr lang="en-US" altLang="zh-CN" sz="2200" b="1" kern="0" dirty="0">
                <a:solidFill>
                  <a:srgbClr val="3333FF"/>
                </a:solidFill>
                <a:latin typeface="Times New Roman" panose="02020603050405020304" pitchFamily="18" charset="0"/>
                <a:sym typeface="+mn-ea"/>
              </a:rPr>
              <a:t>= (</a:t>
            </a:r>
            <a:r>
              <a:rPr lang="en-US" altLang="zh-CN" sz="2200" b="1" kern="0" dirty="0" err="1">
                <a:solidFill>
                  <a:srgbClr val="3333FF"/>
                </a:solidFill>
                <a:latin typeface="Times New Roman" panose="02020603050405020304" pitchFamily="18" charset="0"/>
                <a:sym typeface="+mn-ea"/>
              </a:rPr>
              <a:t>A,B,C</a:t>
            </a:r>
            <a:r>
              <a:rPr lang="en-US" altLang="zh-CN" sz="2200" b="1" kern="0" dirty="0">
                <a:solidFill>
                  <a:srgbClr val="3333FF"/>
                </a:solidFill>
                <a:latin typeface="Times New Roman" panose="02020603050405020304" pitchFamily="18" charset="0"/>
                <a:sym typeface="+mn-ea"/>
              </a:rPr>
              <a:t>) </a:t>
            </a:r>
            <a:r>
              <a:rPr lang="en-US" altLang="zh-CN" sz="2200" b="1" kern="0" dirty="0">
                <a:solidFill>
                  <a:srgbClr val="CC00CC"/>
                </a:solidFill>
                <a:latin typeface="Times New Roman" panose="02020603050405020304" pitchFamily="18" charset="0"/>
                <a:sym typeface="+mn-ea"/>
              </a:rPr>
              <a:t>= </a:t>
            </a:r>
            <a:r>
              <a:rPr kumimoji="0" lang="en-US" altLang="zh-CN" sz="2200" b="1" kern="0" dirty="0" smtClean="0">
                <a:solidFill>
                  <a:srgbClr val="CC00CC"/>
                </a:solidFill>
                <a:latin typeface="Times New Roman" panose="02020603050405020304" pitchFamily="18" charset="0"/>
                <a:ea typeface="宋体" panose="02010600030101010101" pitchFamily="2" charset="-122"/>
                <a:cs typeface="+mn-cs"/>
                <a:sym typeface="+mn-ea"/>
              </a:rPr>
              <a:t>((), (e),(a,(</a:t>
            </a:r>
            <a:r>
              <a:rPr kumimoji="0" lang="en-US" altLang="zh-CN" sz="2200" b="1" kern="0" dirty="0" err="1" smtClean="0">
                <a:solidFill>
                  <a:srgbClr val="CC00CC"/>
                </a:solidFill>
                <a:latin typeface="Times New Roman" panose="02020603050405020304" pitchFamily="18" charset="0"/>
                <a:ea typeface="宋体" panose="02010600030101010101" pitchFamily="2" charset="-122"/>
                <a:cs typeface="+mn-cs"/>
                <a:sym typeface="+mn-ea"/>
              </a:rPr>
              <a:t>b,c,d</a:t>
            </a:r>
            <a:r>
              <a:rPr kumimoji="0" lang="en-US" altLang="zh-CN" sz="2200" b="1" kern="0" dirty="0" smtClean="0">
                <a:solidFill>
                  <a:srgbClr val="CC00CC"/>
                </a:solidFill>
                <a:latin typeface="Times New Roman" panose="02020603050405020304" pitchFamily="18" charset="0"/>
                <a:ea typeface="宋体" panose="02010600030101010101" pitchFamily="2" charset="-122"/>
                <a:cs typeface="+mn-cs"/>
                <a:sym typeface="+mn-ea"/>
              </a:rPr>
              <a:t>)))</a:t>
            </a:r>
            <a:endParaRPr lang="en-US" altLang="zh-CN" sz="2200" b="1" kern="0" dirty="0">
              <a:solidFill>
                <a:srgbClr val="3333FF"/>
              </a:solidFill>
              <a:latin typeface="Times New Roman" panose="02020603050405020304" pitchFamily="18" charset="0"/>
              <a:sym typeface="+mn-ea"/>
            </a:endParaRPr>
          </a:p>
          <a:p>
            <a:pPr algn="l">
              <a:lnSpc>
                <a:spcPct val="150000"/>
              </a:lnSpc>
              <a:defRPr/>
            </a:pPr>
            <a:endParaRPr lang="en-US" altLang="zh-CN" sz="2200" kern="0" dirty="0" smtClean="0">
              <a:solidFill>
                <a:srgbClr val="3333FF"/>
              </a:solidFill>
              <a:latin typeface="Times New Roman" panose="02020603050405020304" pitchFamily="18" charset="0"/>
              <a:sym typeface="+mn-ea"/>
            </a:endParaRPr>
          </a:p>
          <a:p>
            <a:pPr algn="l">
              <a:lnSpc>
                <a:spcPct val="150000"/>
              </a:lnSpc>
              <a:defRPr/>
            </a:pPr>
            <a:endParaRPr lang="en-US" altLang="zh-CN" sz="2200" kern="0" dirty="0" smtClean="0">
              <a:solidFill>
                <a:srgbClr val="3333FF"/>
              </a:solidFill>
              <a:latin typeface="Times New Roman" panose="02020603050405020304" pitchFamily="18" charset="0"/>
              <a:sym typeface="+mn-ea"/>
            </a:endParaRPr>
          </a:p>
          <a:p>
            <a:pPr algn="l">
              <a:lnSpc>
                <a:spcPct val="150000"/>
              </a:lnSpc>
              <a:defRPr/>
            </a:pPr>
            <a:endParaRPr lang="en-US" altLang="zh-CN" sz="2200" kern="0" dirty="0" smtClean="0">
              <a:solidFill>
                <a:srgbClr val="3333FF"/>
              </a:solidFill>
              <a:latin typeface="Times New Roman" panose="02020603050405020304" pitchFamily="18" charset="0"/>
              <a:sym typeface="+mn-ea"/>
            </a:endParaRPr>
          </a:p>
          <a:p>
            <a:pPr algn="l">
              <a:lnSpc>
                <a:spcPct val="150000"/>
              </a:lnSpc>
              <a:defRPr/>
            </a:pPr>
            <a:endParaRPr lang="en-US" altLang="zh-CN" sz="2200" kern="0" dirty="0" smtClean="0">
              <a:solidFill>
                <a:srgbClr val="3333FF"/>
              </a:solidFill>
              <a:latin typeface="Times New Roman" panose="02020603050405020304" pitchFamily="18" charset="0"/>
              <a:sym typeface="+mn-ea"/>
            </a:endParaRPr>
          </a:p>
          <a:p>
            <a:pPr algn="l">
              <a:lnSpc>
                <a:spcPct val="150000"/>
              </a:lnSpc>
              <a:defRPr/>
            </a:pPr>
            <a:endParaRPr lang="en-US" altLang="zh-CN" sz="2200" kern="0" dirty="0" smtClean="0">
              <a:solidFill>
                <a:srgbClr val="3333FF"/>
              </a:solidFill>
              <a:latin typeface="Times New Roman" panose="02020603050405020304" pitchFamily="18" charset="0"/>
              <a:sym typeface="+mn-ea"/>
            </a:endParaRPr>
          </a:p>
          <a:p>
            <a:pPr algn="l">
              <a:lnSpc>
                <a:spcPct val="150000"/>
              </a:lnSpc>
              <a:defRPr/>
            </a:pPr>
            <a:r>
              <a:rPr lang="zh-CN" altLang="en-US" sz="2200" b="1" kern="0" dirty="0">
                <a:solidFill>
                  <a:srgbClr val="3333FF"/>
                </a:solidFill>
                <a:latin typeface="Times New Roman" panose="02020603050405020304" pitchFamily="18" charset="0"/>
                <a:sym typeface="+mn-ea"/>
              </a:rPr>
              <a:t>⑤</a:t>
            </a:r>
            <a:r>
              <a:rPr lang="en-US" altLang="zh-CN" sz="2200" b="1" noProof="1">
                <a:solidFill>
                  <a:srgbClr val="3333FF"/>
                </a:solidFill>
                <a:latin typeface="Times New Roman" panose="02020603050405020304" pitchFamily="18" charset="0"/>
                <a:ea typeface="黑体" panose="02010609060101010101" pitchFamily="49" charset="-122"/>
                <a:sym typeface="+mn-ea"/>
              </a:rPr>
              <a:t> E=(a, E)</a:t>
            </a:r>
            <a:r>
              <a:rPr lang="en-US" altLang="zh-CN" sz="2200" b="1" kern="0" dirty="0" smtClean="0">
                <a:solidFill>
                  <a:srgbClr val="3333FF"/>
                </a:solidFill>
                <a:latin typeface="Times New Roman" panose="02020603050405020304" pitchFamily="18" charset="0"/>
                <a:sym typeface="+mn-ea"/>
              </a:rPr>
              <a:t>   </a:t>
            </a:r>
            <a:r>
              <a:rPr lang="en-US" altLang="zh-CN" sz="2200" b="1" kern="0" dirty="0" smtClean="0">
                <a:solidFill>
                  <a:srgbClr val="CC00CC"/>
                </a:solidFill>
                <a:latin typeface="Times New Roman" panose="02020603050405020304" pitchFamily="18" charset="0"/>
                <a:sym typeface="+mn-ea"/>
              </a:rPr>
              <a:t>  </a:t>
            </a:r>
            <a:endParaRPr lang="en-US" altLang="zh-CN" sz="2200" b="1" kern="0" dirty="0" smtClean="0">
              <a:solidFill>
                <a:srgbClr val="CC00CC"/>
              </a:solidFill>
              <a:latin typeface="Times New Roman" panose="02020603050405020304" pitchFamily="18" charset="0"/>
              <a:sym typeface="+mn-ea"/>
            </a:endParaRPr>
          </a:p>
          <a:p>
            <a:pPr algn="l">
              <a:lnSpc>
                <a:spcPct val="150000"/>
              </a:lnSpc>
              <a:defRPr/>
            </a:pPr>
            <a:r>
              <a:rPr lang="en-US" altLang="zh-CN" sz="2200" kern="0" dirty="0" smtClean="0">
                <a:solidFill>
                  <a:srgbClr val="CC00CC"/>
                </a:solidFill>
                <a:latin typeface="Times New Roman" panose="02020603050405020304" pitchFamily="18" charset="0"/>
                <a:sym typeface="+mn-ea"/>
              </a:rPr>
              <a:t>         </a:t>
            </a:r>
            <a:endParaRPr lang="en-US" altLang="zh-CN" sz="2200" kern="0" dirty="0" smtClean="0">
              <a:solidFill>
                <a:srgbClr val="CC00CC"/>
              </a:solidFill>
              <a:latin typeface="Times New Roman" panose="02020603050405020304" pitchFamily="18" charset="0"/>
              <a:sym typeface="+mn-ea"/>
            </a:endParaRPr>
          </a:p>
          <a:p>
            <a:pPr algn="l">
              <a:lnSpc>
                <a:spcPct val="150000"/>
              </a:lnSpc>
              <a:defRPr/>
            </a:pPr>
            <a:endParaRPr lang="en-US" altLang="zh-CN" sz="2200" kern="0" dirty="0" smtClean="0">
              <a:solidFill>
                <a:srgbClr val="FF0000"/>
              </a:solidFill>
              <a:latin typeface="Times New Roman" panose="02020603050405020304" pitchFamily="18" charset="0"/>
              <a:sym typeface="+mn-ea"/>
            </a:endParaRPr>
          </a:p>
        </p:txBody>
      </p:sp>
      <p:grpSp>
        <p:nvGrpSpPr>
          <p:cNvPr id="7" name="组合 321601"/>
          <p:cNvGrpSpPr/>
          <p:nvPr/>
        </p:nvGrpSpPr>
        <p:grpSpPr bwMode="auto">
          <a:xfrm>
            <a:off x="2143124" y="2470423"/>
            <a:ext cx="1447800" cy="533400"/>
            <a:chOff x="3024" y="816"/>
            <a:chExt cx="1632" cy="576"/>
          </a:xfrm>
        </p:grpSpPr>
        <p:sp>
          <p:nvSpPr>
            <p:cNvPr id="8" name="矩形 321602"/>
            <p:cNvSpPr>
              <a:spLocks noChangeArrowheads="1"/>
            </p:cNvSpPr>
            <p:nvPr/>
          </p:nvSpPr>
          <p:spPr bwMode="auto">
            <a:xfrm>
              <a:off x="4224"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eaLnBrk="0" hangingPunct="0"/>
              <a:r>
                <a:rPr lang="en-US" altLang="zh-CN" sz="2000" b="1">
                  <a:solidFill>
                    <a:srgbClr val="0000FF"/>
                  </a:solidFill>
                  <a:latin typeface="Times New Roman" panose="02020603050405020304" pitchFamily="18" charset="0"/>
                </a:rPr>
                <a:t>^</a:t>
              </a:r>
              <a:endParaRPr lang="en-US" altLang="zh-CN" sz="2000" b="1">
                <a:solidFill>
                  <a:srgbClr val="0000FF"/>
                </a:solidFill>
                <a:latin typeface="Times New Roman" panose="02020603050405020304" pitchFamily="18" charset="0"/>
              </a:endParaRPr>
            </a:p>
          </p:txBody>
        </p:sp>
        <p:sp>
          <p:nvSpPr>
            <p:cNvPr id="9" name="矩形 321603"/>
            <p:cNvSpPr>
              <a:spLocks noChangeArrowheads="1"/>
            </p:cNvSpPr>
            <p:nvPr/>
          </p:nvSpPr>
          <p:spPr bwMode="auto">
            <a:xfrm>
              <a:off x="3792"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eaLnBrk="0" hangingPunct="0"/>
              <a:endParaRPr lang="zh-CN" altLang="zh-CN" sz="2000" b="1">
                <a:solidFill>
                  <a:srgbClr val="0000FF"/>
                </a:solidFill>
                <a:latin typeface="Times New Roman" panose="02020603050405020304" pitchFamily="18" charset="0"/>
              </a:endParaRPr>
            </a:p>
          </p:txBody>
        </p:sp>
        <p:sp>
          <p:nvSpPr>
            <p:cNvPr id="10" name="矩形 321604"/>
            <p:cNvSpPr>
              <a:spLocks noChangeArrowheads="1"/>
            </p:cNvSpPr>
            <p:nvPr/>
          </p:nvSpPr>
          <p:spPr bwMode="auto">
            <a:xfrm>
              <a:off x="3360"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eaLnBrk="0" hangingPunct="0"/>
              <a:r>
                <a:rPr lang="en-US" altLang="zh-CN" sz="2000" b="1">
                  <a:solidFill>
                    <a:srgbClr val="0000FF"/>
                  </a:solidFill>
                  <a:latin typeface="Times New Roman" panose="02020603050405020304" pitchFamily="18" charset="0"/>
                </a:rPr>
                <a:t>1</a:t>
              </a:r>
              <a:endParaRPr lang="en-US" altLang="zh-CN" sz="2000" b="1">
                <a:solidFill>
                  <a:srgbClr val="0000FF"/>
                </a:solidFill>
                <a:latin typeface="Times New Roman" panose="02020603050405020304" pitchFamily="18" charset="0"/>
              </a:endParaRPr>
            </a:p>
          </p:txBody>
        </p:sp>
        <p:sp>
          <p:nvSpPr>
            <p:cNvPr id="11" name="直接连接符 321605"/>
            <p:cNvSpPr>
              <a:spLocks noChangeShapeType="1"/>
            </p:cNvSpPr>
            <p:nvPr/>
          </p:nvSpPr>
          <p:spPr bwMode="auto">
            <a:xfrm>
              <a:off x="3360" y="816"/>
              <a:ext cx="129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2" name="直接连接符 321606"/>
            <p:cNvSpPr>
              <a:spLocks noChangeShapeType="1"/>
            </p:cNvSpPr>
            <p:nvPr/>
          </p:nvSpPr>
          <p:spPr bwMode="auto">
            <a:xfrm>
              <a:off x="3360" y="1142"/>
              <a:ext cx="129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3" name="直接连接符 321607"/>
            <p:cNvSpPr>
              <a:spLocks noChangeShapeType="1"/>
            </p:cNvSpPr>
            <p:nvPr/>
          </p:nvSpPr>
          <p:spPr bwMode="auto">
            <a:xfrm>
              <a:off x="3360" y="816"/>
              <a:ext cx="0" cy="32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4" name="直接连接符 321608"/>
            <p:cNvSpPr>
              <a:spLocks noChangeShapeType="1"/>
            </p:cNvSpPr>
            <p:nvPr/>
          </p:nvSpPr>
          <p:spPr bwMode="auto">
            <a:xfrm>
              <a:off x="3792" y="816"/>
              <a:ext cx="0" cy="32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5" name="直接连接符 321609"/>
            <p:cNvSpPr>
              <a:spLocks noChangeShapeType="1"/>
            </p:cNvSpPr>
            <p:nvPr/>
          </p:nvSpPr>
          <p:spPr bwMode="auto">
            <a:xfrm>
              <a:off x="4224" y="816"/>
              <a:ext cx="0" cy="32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6" name="直接连接符 321610"/>
            <p:cNvSpPr>
              <a:spLocks noChangeShapeType="1"/>
            </p:cNvSpPr>
            <p:nvPr/>
          </p:nvSpPr>
          <p:spPr bwMode="auto">
            <a:xfrm>
              <a:off x="4656" y="816"/>
              <a:ext cx="0" cy="32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7" name="直接连接符 321611"/>
            <p:cNvSpPr>
              <a:spLocks noChangeShapeType="1"/>
            </p:cNvSpPr>
            <p:nvPr/>
          </p:nvSpPr>
          <p:spPr bwMode="auto">
            <a:xfrm>
              <a:off x="3024" y="960"/>
              <a:ext cx="336" cy="0"/>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8" name="直接连接符 321612"/>
            <p:cNvSpPr>
              <a:spLocks noChangeShapeType="1"/>
            </p:cNvSpPr>
            <p:nvPr/>
          </p:nvSpPr>
          <p:spPr bwMode="auto">
            <a:xfrm>
              <a:off x="3984" y="960"/>
              <a:ext cx="0" cy="432"/>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grpSp>
      <p:grpSp>
        <p:nvGrpSpPr>
          <p:cNvPr id="19" name="组合 321614"/>
          <p:cNvGrpSpPr/>
          <p:nvPr/>
        </p:nvGrpSpPr>
        <p:grpSpPr bwMode="auto">
          <a:xfrm>
            <a:off x="2441574" y="3003823"/>
            <a:ext cx="1149350" cy="301625"/>
            <a:chOff x="2156" y="2268"/>
            <a:chExt cx="724" cy="190"/>
          </a:xfrm>
        </p:grpSpPr>
        <p:sp>
          <p:nvSpPr>
            <p:cNvPr id="20" name="矩形 321615"/>
            <p:cNvSpPr>
              <a:spLocks noChangeArrowheads="1"/>
            </p:cNvSpPr>
            <p:nvPr/>
          </p:nvSpPr>
          <p:spPr bwMode="auto">
            <a:xfrm>
              <a:off x="2639" y="2268"/>
              <a:ext cx="241" cy="190"/>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endParaRPr lang="zh-CN" altLang="zh-CN" sz="2000" b="1">
                <a:solidFill>
                  <a:srgbClr val="0000FF"/>
                </a:solidFill>
                <a:latin typeface="Times New Roman" panose="02020603050405020304" pitchFamily="18" charset="0"/>
              </a:endParaRPr>
            </a:p>
          </p:txBody>
        </p:sp>
        <p:sp>
          <p:nvSpPr>
            <p:cNvPr id="21" name="矩形 321616"/>
            <p:cNvSpPr>
              <a:spLocks noChangeArrowheads="1"/>
            </p:cNvSpPr>
            <p:nvPr/>
          </p:nvSpPr>
          <p:spPr bwMode="auto">
            <a:xfrm>
              <a:off x="2397" y="2268"/>
              <a:ext cx="242" cy="190"/>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r>
                <a:rPr lang="zh-CN" altLang="zh-CN" sz="2000" b="1">
                  <a:solidFill>
                    <a:srgbClr val="0000FF"/>
                  </a:solidFill>
                  <a:latin typeface="Times New Roman" panose="02020603050405020304" pitchFamily="18" charset="0"/>
                </a:rPr>
                <a:t>^</a:t>
              </a:r>
              <a:endParaRPr lang="zh-CN" altLang="zh-CN" sz="2000" b="1">
                <a:solidFill>
                  <a:srgbClr val="0000FF"/>
                </a:solidFill>
                <a:latin typeface="Times New Roman" panose="02020603050405020304" pitchFamily="18" charset="0"/>
              </a:endParaRPr>
            </a:p>
          </p:txBody>
        </p:sp>
        <p:sp>
          <p:nvSpPr>
            <p:cNvPr id="22" name="矩形 321617"/>
            <p:cNvSpPr>
              <a:spLocks noChangeArrowheads="1"/>
            </p:cNvSpPr>
            <p:nvPr/>
          </p:nvSpPr>
          <p:spPr bwMode="auto">
            <a:xfrm>
              <a:off x="2156" y="2268"/>
              <a:ext cx="241" cy="190"/>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000" b="1">
                  <a:solidFill>
                    <a:srgbClr val="0000FF"/>
                  </a:solidFill>
                  <a:latin typeface="Times New Roman" panose="02020603050405020304" pitchFamily="18" charset="0"/>
                </a:rPr>
                <a:t>1</a:t>
              </a:r>
              <a:endParaRPr lang="en-US" altLang="zh-CN" sz="2000" b="1">
                <a:solidFill>
                  <a:srgbClr val="0000FF"/>
                </a:solidFill>
                <a:latin typeface="Times New Roman" panose="02020603050405020304" pitchFamily="18" charset="0"/>
              </a:endParaRPr>
            </a:p>
          </p:txBody>
        </p:sp>
        <p:sp>
          <p:nvSpPr>
            <p:cNvPr id="23" name="直接连接符 321618"/>
            <p:cNvSpPr>
              <a:spLocks noChangeShapeType="1"/>
            </p:cNvSpPr>
            <p:nvPr/>
          </p:nvSpPr>
          <p:spPr bwMode="auto">
            <a:xfrm>
              <a:off x="2156" y="2268"/>
              <a:ext cx="724"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24" name="直接连接符 321619"/>
            <p:cNvSpPr>
              <a:spLocks noChangeShapeType="1"/>
            </p:cNvSpPr>
            <p:nvPr/>
          </p:nvSpPr>
          <p:spPr bwMode="auto">
            <a:xfrm>
              <a:off x="2156" y="2458"/>
              <a:ext cx="724"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25" name="直接连接符 321620"/>
            <p:cNvSpPr>
              <a:spLocks noChangeShapeType="1"/>
            </p:cNvSpPr>
            <p:nvPr/>
          </p:nvSpPr>
          <p:spPr bwMode="auto">
            <a:xfrm>
              <a:off x="2156" y="2268"/>
              <a:ext cx="0" cy="19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26" name="直接连接符 321621"/>
            <p:cNvSpPr>
              <a:spLocks noChangeShapeType="1"/>
            </p:cNvSpPr>
            <p:nvPr/>
          </p:nvSpPr>
          <p:spPr bwMode="auto">
            <a:xfrm>
              <a:off x="2397" y="2268"/>
              <a:ext cx="0" cy="19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27" name="直接连接符 321622"/>
            <p:cNvSpPr>
              <a:spLocks noChangeShapeType="1"/>
            </p:cNvSpPr>
            <p:nvPr/>
          </p:nvSpPr>
          <p:spPr bwMode="auto">
            <a:xfrm>
              <a:off x="2639" y="2268"/>
              <a:ext cx="0" cy="19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28" name="直接连接符 321623"/>
            <p:cNvSpPr>
              <a:spLocks noChangeShapeType="1"/>
            </p:cNvSpPr>
            <p:nvPr/>
          </p:nvSpPr>
          <p:spPr bwMode="auto">
            <a:xfrm>
              <a:off x="2880" y="2268"/>
              <a:ext cx="0" cy="19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grpSp>
      <p:grpSp>
        <p:nvGrpSpPr>
          <p:cNvPr id="29" name="组合 321625"/>
          <p:cNvGrpSpPr/>
          <p:nvPr/>
        </p:nvGrpSpPr>
        <p:grpSpPr bwMode="auto">
          <a:xfrm>
            <a:off x="3502024" y="3003823"/>
            <a:ext cx="1524000" cy="301625"/>
            <a:chOff x="3024" y="816"/>
            <a:chExt cx="1632" cy="326"/>
          </a:xfrm>
        </p:grpSpPr>
        <p:sp>
          <p:nvSpPr>
            <p:cNvPr id="30" name="矩形 321626"/>
            <p:cNvSpPr>
              <a:spLocks noChangeArrowheads="1"/>
            </p:cNvSpPr>
            <p:nvPr/>
          </p:nvSpPr>
          <p:spPr bwMode="auto">
            <a:xfrm>
              <a:off x="4224"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endParaRPr lang="en-US" altLang="zh-CN" sz="2000" b="1">
                <a:solidFill>
                  <a:srgbClr val="0000FF"/>
                </a:solidFill>
                <a:latin typeface="Times New Roman" panose="02020603050405020304" pitchFamily="18" charset="0"/>
              </a:endParaRPr>
            </a:p>
          </p:txBody>
        </p:sp>
        <p:sp>
          <p:nvSpPr>
            <p:cNvPr id="31" name="矩形 321627"/>
            <p:cNvSpPr>
              <a:spLocks noChangeArrowheads="1"/>
            </p:cNvSpPr>
            <p:nvPr/>
          </p:nvSpPr>
          <p:spPr bwMode="auto">
            <a:xfrm>
              <a:off x="3792"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endParaRPr lang="zh-CN" altLang="zh-CN" sz="2000" b="1">
                <a:solidFill>
                  <a:srgbClr val="0000FF"/>
                </a:solidFill>
                <a:latin typeface="Times New Roman" panose="02020603050405020304" pitchFamily="18" charset="0"/>
              </a:endParaRPr>
            </a:p>
          </p:txBody>
        </p:sp>
        <p:sp>
          <p:nvSpPr>
            <p:cNvPr id="32" name="矩形 321628"/>
            <p:cNvSpPr>
              <a:spLocks noChangeArrowheads="1"/>
            </p:cNvSpPr>
            <p:nvPr/>
          </p:nvSpPr>
          <p:spPr bwMode="auto">
            <a:xfrm>
              <a:off x="3360"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000" b="1">
                  <a:solidFill>
                    <a:srgbClr val="0000FF"/>
                  </a:solidFill>
                  <a:latin typeface="Times New Roman" panose="02020603050405020304" pitchFamily="18" charset="0"/>
                </a:rPr>
                <a:t>1</a:t>
              </a:r>
              <a:endParaRPr lang="en-US" altLang="zh-CN" sz="2000" b="1">
                <a:solidFill>
                  <a:srgbClr val="0000FF"/>
                </a:solidFill>
                <a:latin typeface="Times New Roman" panose="02020603050405020304" pitchFamily="18" charset="0"/>
              </a:endParaRPr>
            </a:p>
          </p:txBody>
        </p:sp>
        <p:sp>
          <p:nvSpPr>
            <p:cNvPr id="33" name="直接连接符 321629"/>
            <p:cNvSpPr>
              <a:spLocks noChangeShapeType="1"/>
            </p:cNvSpPr>
            <p:nvPr/>
          </p:nvSpPr>
          <p:spPr bwMode="auto">
            <a:xfrm>
              <a:off x="3360" y="816"/>
              <a:ext cx="129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34" name="直接连接符 321630"/>
            <p:cNvSpPr>
              <a:spLocks noChangeShapeType="1"/>
            </p:cNvSpPr>
            <p:nvPr/>
          </p:nvSpPr>
          <p:spPr bwMode="auto">
            <a:xfrm>
              <a:off x="3360" y="1142"/>
              <a:ext cx="129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35" name="直接连接符 321631"/>
            <p:cNvSpPr>
              <a:spLocks noChangeShapeType="1"/>
            </p:cNvSpPr>
            <p:nvPr/>
          </p:nvSpPr>
          <p:spPr bwMode="auto">
            <a:xfrm>
              <a:off x="3360" y="816"/>
              <a:ext cx="0" cy="32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36" name="直接连接符 321632"/>
            <p:cNvSpPr>
              <a:spLocks noChangeShapeType="1"/>
            </p:cNvSpPr>
            <p:nvPr/>
          </p:nvSpPr>
          <p:spPr bwMode="auto">
            <a:xfrm>
              <a:off x="3792" y="816"/>
              <a:ext cx="0" cy="32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37" name="直接连接符 321633"/>
            <p:cNvSpPr>
              <a:spLocks noChangeShapeType="1"/>
            </p:cNvSpPr>
            <p:nvPr/>
          </p:nvSpPr>
          <p:spPr bwMode="auto">
            <a:xfrm>
              <a:off x="4224" y="816"/>
              <a:ext cx="0" cy="32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38" name="直接连接符 321634"/>
            <p:cNvSpPr>
              <a:spLocks noChangeShapeType="1"/>
            </p:cNvSpPr>
            <p:nvPr/>
          </p:nvSpPr>
          <p:spPr bwMode="auto">
            <a:xfrm>
              <a:off x="4656" y="816"/>
              <a:ext cx="0" cy="32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39" name="直接连接符 321635"/>
            <p:cNvSpPr>
              <a:spLocks noChangeShapeType="1"/>
            </p:cNvSpPr>
            <p:nvPr/>
          </p:nvSpPr>
          <p:spPr bwMode="auto">
            <a:xfrm>
              <a:off x="3024" y="960"/>
              <a:ext cx="336" cy="0"/>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grpSp>
      <p:sp>
        <p:nvSpPr>
          <p:cNvPr id="40" name="直接连接符 321624"/>
          <p:cNvSpPr>
            <a:spLocks noChangeShapeType="1"/>
          </p:cNvSpPr>
          <p:nvPr/>
        </p:nvSpPr>
        <p:spPr bwMode="auto">
          <a:xfrm>
            <a:off x="4421187" y="3137173"/>
            <a:ext cx="0" cy="400050"/>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grpSp>
        <p:nvGrpSpPr>
          <p:cNvPr id="41" name="组合 321637"/>
          <p:cNvGrpSpPr/>
          <p:nvPr/>
        </p:nvGrpSpPr>
        <p:grpSpPr bwMode="auto">
          <a:xfrm>
            <a:off x="5227637" y="3537223"/>
            <a:ext cx="1149350" cy="301625"/>
            <a:chOff x="3356" y="816"/>
            <a:chExt cx="724" cy="190"/>
          </a:xfrm>
        </p:grpSpPr>
        <p:sp>
          <p:nvSpPr>
            <p:cNvPr id="42" name="矩形 321638"/>
            <p:cNvSpPr>
              <a:spLocks noChangeArrowheads="1"/>
            </p:cNvSpPr>
            <p:nvPr/>
          </p:nvSpPr>
          <p:spPr bwMode="auto">
            <a:xfrm>
              <a:off x="3839" y="816"/>
              <a:ext cx="241" cy="190"/>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endParaRPr lang="zh-CN" altLang="zh-CN" sz="2000" b="1">
                <a:solidFill>
                  <a:srgbClr val="0000FF"/>
                </a:solidFill>
                <a:latin typeface="Times New Roman" panose="02020603050405020304" pitchFamily="18" charset="0"/>
              </a:endParaRPr>
            </a:p>
          </p:txBody>
        </p:sp>
        <p:sp>
          <p:nvSpPr>
            <p:cNvPr id="43" name="矩形 321639"/>
            <p:cNvSpPr>
              <a:spLocks noChangeArrowheads="1"/>
            </p:cNvSpPr>
            <p:nvPr/>
          </p:nvSpPr>
          <p:spPr bwMode="auto">
            <a:xfrm>
              <a:off x="3597" y="816"/>
              <a:ext cx="242" cy="190"/>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000" b="1">
                  <a:solidFill>
                    <a:srgbClr val="0000FF"/>
                  </a:solidFill>
                  <a:latin typeface="Times New Roman" panose="02020603050405020304" pitchFamily="18" charset="0"/>
                </a:rPr>
                <a:t>a</a:t>
              </a:r>
              <a:endParaRPr lang="en-US" altLang="zh-CN" sz="2000" b="1">
                <a:solidFill>
                  <a:srgbClr val="0000FF"/>
                </a:solidFill>
                <a:latin typeface="Times New Roman" panose="02020603050405020304" pitchFamily="18" charset="0"/>
              </a:endParaRPr>
            </a:p>
          </p:txBody>
        </p:sp>
        <p:sp>
          <p:nvSpPr>
            <p:cNvPr id="44" name="矩形 321640"/>
            <p:cNvSpPr>
              <a:spLocks noChangeArrowheads="1"/>
            </p:cNvSpPr>
            <p:nvPr/>
          </p:nvSpPr>
          <p:spPr bwMode="auto">
            <a:xfrm>
              <a:off x="3356" y="816"/>
              <a:ext cx="241" cy="190"/>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000" b="1">
                  <a:solidFill>
                    <a:srgbClr val="0000FF"/>
                  </a:solidFill>
                  <a:latin typeface="Times New Roman" panose="02020603050405020304" pitchFamily="18" charset="0"/>
                </a:rPr>
                <a:t>0</a:t>
              </a:r>
              <a:endParaRPr lang="en-US" altLang="zh-CN" sz="2000" b="1">
                <a:solidFill>
                  <a:srgbClr val="0000FF"/>
                </a:solidFill>
                <a:latin typeface="Times New Roman" panose="02020603050405020304" pitchFamily="18" charset="0"/>
              </a:endParaRPr>
            </a:p>
          </p:txBody>
        </p:sp>
        <p:sp>
          <p:nvSpPr>
            <p:cNvPr id="45" name="直接连接符 321641"/>
            <p:cNvSpPr>
              <a:spLocks noChangeShapeType="1"/>
            </p:cNvSpPr>
            <p:nvPr/>
          </p:nvSpPr>
          <p:spPr bwMode="auto">
            <a:xfrm>
              <a:off x="3356" y="816"/>
              <a:ext cx="724"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46" name="直接连接符 321642"/>
            <p:cNvSpPr>
              <a:spLocks noChangeShapeType="1"/>
            </p:cNvSpPr>
            <p:nvPr/>
          </p:nvSpPr>
          <p:spPr bwMode="auto">
            <a:xfrm>
              <a:off x="3356" y="1006"/>
              <a:ext cx="724"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47" name="直接连接符 321643"/>
            <p:cNvSpPr>
              <a:spLocks noChangeShapeType="1"/>
            </p:cNvSpPr>
            <p:nvPr/>
          </p:nvSpPr>
          <p:spPr bwMode="auto">
            <a:xfrm>
              <a:off x="3356" y="816"/>
              <a:ext cx="0" cy="19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48" name="直接连接符 321644"/>
            <p:cNvSpPr>
              <a:spLocks noChangeShapeType="1"/>
            </p:cNvSpPr>
            <p:nvPr/>
          </p:nvSpPr>
          <p:spPr bwMode="auto">
            <a:xfrm>
              <a:off x="3597" y="816"/>
              <a:ext cx="0" cy="19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49" name="直接连接符 321645"/>
            <p:cNvSpPr>
              <a:spLocks noChangeShapeType="1"/>
            </p:cNvSpPr>
            <p:nvPr/>
          </p:nvSpPr>
          <p:spPr bwMode="auto">
            <a:xfrm>
              <a:off x="3839" y="816"/>
              <a:ext cx="0" cy="19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50" name="直接连接符 321646"/>
            <p:cNvSpPr>
              <a:spLocks noChangeShapeType="1"/>
            </p:cNvSpPr>
            <p:nvPr/>
          </p:nvSpPr>
          <p:spPr bwMode="auto">
            <a:xfrm>
              <a:off x="4080" y="816"/>
              <a:ext cx="0" cy="19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grpSp>
      <p:grpSp>
        <p:nvGrpSpPr>
          <p:cNvPr id="51" name="组合 321680"/>
          <p:cNvGrpSpPr/>
          <p:nvPr/>
        </p:nvGrpSpPr>
        <p:grpSpPr bwMode="auto">
          <a:xfrm>
            <a:off x="6284912" y="3537223"/>
            <a:ext cx="1447800" cy="533400"/>
            <a:chOff x="3024" y="816"/>
            <a:chExt cx="1632" cy="576"/>
          </a:xfrm>
        </p:grpSpPr>
        <p:sp>
          <p:nvSpPr>
            <p:cNvPr id="52" name="矩形 321681"/>
            <p:cNvSpPr>
              <a:spLocks noChangeArrowheads="1"/>
            </p:cNvSpPr>
            <p:nvPr/>
          </p:nvSpPr>
          <p:spPr bwMode="auto">
            <a:xfrm>
              <a:off x="4224"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r>
                <a:rPr lang="en-US" altLang="zh-CN" sz="2000" b="1">
                  <a:solidFill>
                    <a:srgbClr val="0000FF"/>
                  </a:solidFill>
                  <a:latin typeface="Times New Roman" panose="02020603050405020304" pitchFamily="18" charset="0"/>
                </a:rPr>
                <a:t>^</a:t>
              </a:r>
              <a:endParaRPr lang="zh-CN" altLang="zh-CN" sz="2000" b="1">
                <a:solidFill>
                  <a:srgbClr val="0000FF"/>
                </a:solidFill>
                <a:latin typeface="Times New Roman" panose="02020603050405020304" pitchFamily="18" charset="0"/>
              </a:endParaRPr>
            </a:p>
          </p:txBody>
        </p:sp>
        <p:sp>
          <p:nvSpPr>
            <p:cNvPr id="53" name="矩形 321682"/>
            <p:cNvSpPr>
              <a:spLocks noChangeArrowheads="1"/>
            </p:cNvSpPr>
            <p:nvPr/>
          </p:nvSpPr>
          <p:spPr bwMode="auto">
            <a:xfrm>
              <a:off x="3792"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endParaRPr lang="zh-CN" altLang="zh-CN" sz="2000" b="1">
                <a:solidFill>
                  <a:srgbClr val="0000FF"/>
                </a:solidFill>
                <a:latin typeface="Times New Roman" panose="02020603050405020304" pitchFamily="18" charset="0"/>
              </a:endParaRPr>
            </a:p>
          </p:txBody>
        </p:sp>
        <p:sp>
          <p:nvSpPr>
            <p:cNvPr id="54" name="矩形 321683"/>
            <p:cNvSpPr>
              <a:spLocks noChangeArrowheads="1"/>
            </p:cNvSpPr>
            <p:nvPr/>
          </p:nvSpPr>
          <p:spPr bwMode="auto">
            <a:xfrm>
              <a:off x="3360"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000" b="1">
                  <a:solidFill>
                    <a:srgbClr val="0000FF"/>
                  </a:solidFill>
                  <a:latin typeface="Times New Roman" panose="02020603050405020304" pitchFamily="18" charset="0"/>
                </a:rPr>
                <a:t>1</a:t>
              </a:r>
              <a:endParaRPr lang="en-US" altLang="zh-CN" sz="2000" b="1">
                <a:solidFill>
                  <a:srgbClr val="0000FF"/>
                </a:solidFill>
                <a:latin typeface="Times New Roman" panose="02020603050405020304" pitchFamily="18" charset="0"/>
              </a:endParaRPr>
            </a:p>
          </p:txBody>
        </p:sp>
        <p:sp>
          <p:nvSpPr>
            <p:cNvPr id="55" name="直接连接符 321684"/>
            <p:cNvSpPr>
              <a:spLocks noChangeShapeType="1"/>
            </p:cNvSpPr>
            <p:nvPr/>
          </p:nvSpPr>
          <p:spPr bwMode="auto">
            <a:xfrm>
              <a:off x="3360" y="816"/>
              <a:ext cx="129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56" name="直接连接符 321685"/>
            <p:cNvSpPr>
              <a:spLocks noChangeShapeType="1"/>
            </p:cNvSpPr>
            <p:nvPr/>
          </p:nvSpPr>
          <p:spPr bwMode="auto">
            <a:xfrm>
              <a:off x="3360" y="1142"/>
              <a:ext cx="129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57" name="直接连接符 321686"/>
            <p:cNvSpPr>
              <a:spLocks noChangeShapeType="1"/>
            </p:cNvSpPr>
            <p:nvPr/>
          </p:nvSpPr>
          <p:spPr bwMode="auto">
            <a:xfrm>
              <a:off x="3360" y="816"/>
              <a:ext cx="0" cy="32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58" name="直接连接符 321687"/>
            <p:cNvSpPr>
              <a:spLocks noChangeShapeType="1"/>
            </p:cNvSpPr>
            <p:nvPr/>
          </p:nvSpPr>
          <p:spPr bwMode="auto">
            <a:xfrm>
              <a:off x="3792" y="816"/>
              <a:ext cx="0" cy="32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59" name="直接连接符 321688"/>
            <p:cNvSpPr>
              <a:spLocks noChangeShapeType="1"/>
            </p:cNvSpPr>
            <p:nvPr/>
          </p:nvSpPr>
          <p:spPr bwMode="auto">
            <a:xfrm>
              <a:off x="4224" y="816"/>
              <a:ext cx="0" cy="32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60" name="直接连接符 321689"/>
            <p:cNvSpPr>
              <a:spLocks noChangeShapeType="1"/>
            </p:cNvSpPr>
            <p:nvPr/>
          </p:nvSpPr>
          <p:spPr bwMode="auto">
            <a:xfrm>
              <a:off x="4656" y="816"/>
              <a:ext cx="0" cy="32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61" name="直接连接符 321690"/>
            <p:cNvSpPr>
              <a:spLocks noChangeShapeType="1"/>
            </p:cNvSpPr>
            <p:nvPr/>
          </p:nvSpPr>
          <p:spPr bwMode="auto">
            <a:xfrm>
              <a:off x="3024" y="960"/>
              <a:ext cx="336" cy="0"/>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62" name="直接连接符 321691"/>
            <p:cNvSpPr>
              <a:spLocks noChangeShapeType="1"/>
            </p:cNvSpPr>
            <p:nvPr/>
          </p:nvSpPr>
          <p:spPr bwMode="auto">
            <a:xfrm>
              <a:off x="3984" y="960"/>
              <a:ext cx="0" cy="432"/>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grpSp>
      <p:grpSp>
        <p:nvGrpSpPr>
          <p:cNvPr id="63" name="组合 1"/>
          <p:cNvGrpSpPr/>
          <p:nvPr/>
        </p:nvGrpSpPr>
        <p:grpSpPr bwMode="auto">
          <a:xfrm>
            <a:off x="4913312" y="3003823"/>
            <a:ext cx="1524000" cy="533400"/>
            <a:chOff x="3024" y="816"/>
            <a:chExt cx="1632" cy="576"/>
          </a:xfrm>
        </p:grpSpPr>
        <p:sp>
          <p:nvSpPr>
            <p:cNvPr id="64" name="矩形 321626"/>
            <p:cNvSpPr>
              <a:spLocks noChangeArrowheads="1"/>
            </p:cNvSpPr>
            <p:nvPr/>
          </p:nvSpPr>
          <p:spPr bwMode="auto">
            <a:xfrm>
              <a:off x="4224"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r>
                <a:rPr lang="en-US" altLang="zh-CN" sz="2000" b="1">
                  <a:solidFill>
                    <a:srgbClr val="0000FF"/>
                  </a:solidFill>
                  <a:latin typeface="Times New Roman" panose="02020603050405020304" pitchFamily="18" charset="0"/>
                </a:rPr>
                <a:t>^</a:t>
              </a:r>
              <a:endParaRPr lang="en-US" altLang="zh-CN" sz="2000" b="1">
                <a:solidFill>
                  <a:srgbClr val="0000FF"/>
                </a:solidFill>
                <a:latin typeface="Times New Roman" panose="02020603050405020304" pitchFamily="18" charset="0"/>
              </a:endParaRPr>
            </a:p>
          </p:txBody>
        </p:sp>
        <p:sp>
          <p:nvSpPr>
            <p:cNvPr id="65" name="矩形 321627"/>
            <p:cNvSpPr>
              <a:spLocks noChangeArrowheads="1"/>
            </p:cNvSpPr>
            <p:nvPr/>
          </p:nvSpPr>
          <p:spPr bwMode="auto">
            <a:xfrm>
              <a:off x="3792"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endParaRPr lang="zh-CN" altLang="zh-CN" sz="2000" b="1">
                <a:solidFill>
                  <a:srgbClr val="0000FF"/>
                </a:solidFill>
                <a:latin typeface="Times New Roman" panose="02020603050405020304" pitchFamily="18" charset="0"/>
              </a:endParaRPr>
            </a:p>
          </p:txBody>
        </p:sp>
        <p:sp>
          <p:nvSpPr>
            <p:cNvPr id="66" name="矩形 321628"/>
            <p:cNvSpPr>
              <a:spLocks noChangeArrowheads="1"/>
            </p:cNvSpPr>
            <p:nvPr/>
          </p:nvSpPr>
          <p:spPr bwMode="auto">
            <a:xfrm>
              <a:off x="3360"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000" b="1">
                  <a:solidFill>
                    <a:srgbClr val="0000FF"/>
                  </a:solidFill>
                  <a:latin typeface="Times New Roman" panose="02020603050405020304" pitchFamily="18" charset="0"/>
                </a:rPr>
                <a:t>1</a:t>
              </a:r>
              <a:endParaRPr lang="en-US" altLang="zh-CN" sz="2000" b="1">
                <a:solidFill>
                  <a:srgbClr val="0000FF"/>
                </a:solidFill>
                <a:latin typeface="Times New Roman" panose="02020603050405020304" pitchFamily="18" charset="0"/>
              </a:endParaRPr>
            </a:p>
          </p:txBody>
        </p:sp>
        <p:sp>
          <p:nvSpPr>
            <p:cNvPr id="67" name="直接连接符 321629"/>
            <p:cNvSpPr>
              <a:spLocks noChangeShapeType="1"/>
            </p:cNvSpPr>
            <p:nvPr/>
          </p:nvSpPr>
          <p:spPr bwMode="auto">
            <a:xfrm>
              <a:off x="3360" y="816"/>
              <a:ext cx="129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68" name="直接连接符 321630"/>
            <p:cNvSpPr>
              <a:spLocks noChangeShapeType="1"/>
            </p:cNvSpPr>
            <p:nvPr/>
          </p:nvSpPr>
          <p:spPr bwMode="auto">
            <a:xfrm>
              <a:off x="3360" y="1142"/>
              <a:ext cx="129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69" name="直接连接符 321631"/>
            <p:cNvSpPr>
              <a:spLocks noChangeShapeType="1"/>
            </p:cNvSpPr>
            <p:nvPr/>
          </p:nvSpPr>
          <p:spPr bwMode="auto">
            <a:xfrm>
              <a:off x="3360" y="816"/>
              <a:ext cx="0" cy="32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70" name="直接连接符 321632"/>
            <p:cNvSpPr>
              <a:spLocks noChangeShapeType="1"/>
            </p:cNvSpPr>
            <p:nvPr/>
          </p:nvSpPr>
          <p:spPr bwMode="auto">
            <a:xfrm>
              <a:off x="3792" y="816"/>
              <a:ext cx="0" cy="32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71" name="直接连接符 321633"/>
            <p:cNvSpPr>
              <a:spLocks noChangeShapeType="1"/>
            </p:cNvSpPr>
            <p:nvPr/>
          </p:nvSpPr>
          <p:spPr bwMode="auto">
            <a:xfrm>
              <a:off x="4224" y="816"/>
              <a:ext cx="0" cy="32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72" name="直接连接符 321634"/>
            <p:cNvSpPr>
              <a:spLocks noChangeShapeType="1"/>
            </p:cNvSpPr>
            <p:nvPr/>
          </p:nvSpPr>
          <p:spPr bwMode="auto">
            <a:xfrm>
              <a:off x="4656" y="816"/>
              <a:ext cx="0" cy="32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73" name="直接连接符 321635"/>
            <p:cNvSpPr>
              <a:spLocks noChangeShapeType="1"/>
            </p:cNvSpPr>
            <p:nvPr/>
          </p:nvSpPr>
          <p:spPr bwMode="auto">
            <a:xfrm>
              <a:off x="3024" y="960"/>
              <a:ext cx="336" cy="0"/>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74" name="直接连接符 321636"/>
            <p:cNvSpPr>
              <a:spLocks noChangeShapeType="1"/>
            </p:cNvSpPr>
            <p:nvPr/>
          </p:nvSpPr>
          <p:spPr bwMode="auto">
            <a:xfrm>
              <a:off x="3984" y="960"/>
              <a:ext cx="0" cy="432"/>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grpSp>
      <p:grpSp>
        <p:nvGrpSpPr>
          <p:cNvPr id="75" name="组合 13"/>
          <p:cNvGrpSpPr/>
          <p:nvPr/>
        </p:nvGrpSpPr>
        <p:grpSpPr bwMode="auto">
          <a:xfrm>
            <a:off x="3816349" y="3529285"/>
            <a:ext cx="1149350" cy="301625"/>
            <a:chOff x="3360" y="816"/>
            <a:chExt cx="1296" cy="326"/>
          </a:xfrm>
        </p:grpSpPr>
        <p:sp>
          <p:nvSpPr>
            <p:cNvPr id="76" name="矩形 321590"/>
            <p:cNvSpPr>
              <a:spLocks noChangeArrowheads="1"/>
            </p:cNvSpPr>
            <p:nvPr/>
          </p:nvSpPr>
          <p:spPr bwMode="auto">
            <a:xfrm>
              <a:off x="4224"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eaLnBrk="0" hangingPunct="0"/>
              <a:r>
                <a:rPr lang="en-US" altLang="zh-CN" sz="2000" b="1">
                  <a:solidFill>
                    <a:srgbClr val="0000FF"/>
                  </a:solidFill>
                  <a:latin typeface="Times New Roman" panose="02020603050405020304" pitchFamily="18" charset="0"/>
                </a:rPr>
                <a:t>^</a:t>
              </a:r>
              <a:endParaRPr lang="zh-CN" altLang="zh-CN" sz="2000" b="1">
                <a:solidFill>
                  <a:srgbClr val="0000FF"/>
                </a:solidFill>
                <a:latin typeface="Times New Roman" panose="02020603050405020304" pitchFamily="18" charset="0"/>
              </a:endParaRPr>
            </a:p>
          </p:txBody>
        </p:sp>
        <p:sp>
          <p:nvSpPr>
            <p:cNvPr id="77" name="矩形 321591"/>
            <p:cNvSpPr>
              <a:spLocks noChangeArrowheads="1"/>
            </p:cNvSpPr>
            <p:nvPr/>
          </p:nvSpPr>
          <p:spPr bwMode="auto">
            <a:xfrm>
              <a:off x="3792"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eaLnBrk="0" hangingPunct="0"/>
              <a:r>
                <a:rPr lang="en-US" altLang="zh-CN" sz="2000" b="1">
                  <a:solidFill>
                    <a:srgbClr val="0000FF"/>
                  </a:solidFill>
                  <a:latin typeface="Times New Roman" panose="02020603050405020304" pitchFamily="18" charset="0"/>
                </a:rPr>
                <a:t>e</a:t>
              </a:r>
              <a:endParaRPr lang="en-US" altLang="zh-CN" sz="2000" b="1">
                <a:solidFill>
                  <a:srgbClr val="0000FF"/>
                </a:solidFill>
                <a:latin typeface="Times New Roman" panose="02020603050405020304" pitchFamily="18" charset="0"/>
              </a:endParaRPr>
            </a:p>
          </p:txBody>
        </p:sp>
        <p:sp>
          <p:nvSpPr>
            <p:cNvPr id="78" name="矩形 321592"/>
            <p:cNvSpPr>
              <a:spLocks noChangeArrowheads="1"/>
            </p:cNvSpPr>
            <p:nvPr/>
          </p:nvSpPr>
          <p:spPr bwMode="auto">
            <a:xfrm>
              <a:off x="3360"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eaLnBrk="0" hangingPunct="0"/>
              <a:r>
                <a:rPr lang="en-US" altLang="zh-CN" sz="2000" b="1">
                  <a:solidFill>
                    <a:srgbClr val="0000FF"/>
                  </a:solidFill>
                  <a:latin typeface="Times New Roman" panose="02020603050405020304" pitchFamily="18" charset="0"/>
                </a:rPr>
                <a:t>0</a:t>
              </a:r>
              <a:endParaRPr lang="en-US" altLang="zh-CN" sz="2000" b="1">
                <a:solidFill>
                  <a:srgbClr val="0000FF"/>
                </a:solidFill>
                <a:latin typeface="Times New Roman" panose="02020603050405020304" pitchFamily="18" charset="0"/>
              </a:endParaRPr>
            </a:p>
          </p:txBody>
        </p:sp>
        <p:sp>
          <p:nvSpPr>
            <p:cNvPr id="79" name="直接连接符 321593"/>
            <p:cNvSpPr>
              <a:spLocks noChangeShapeType="1"/>
            </p:cNvSpPr>
            <p:nvPr/>
          </p:nvSpPr>
          <p:spPr bwMode="auto">
            <a:xfrm>
              <a:off x="3360" y="816"/>
              <a:ext cx="129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80" name="直接连接符 321594"/>
            <p:cNvSpPr>
              <a:spLocks noChangeShapeType="1"/>
            </p:cNvSpPr>
            <p:nvPr/>
          </p:nvSpPr>
          <p:spPr bwMode="auto">
            <a:xfrm>
              <a:off x="3360" y="1142"/>
              <a:ext cx="129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81" name="直接连接符 321595"/>
            <p:cNvSpPr>
              <a:spLocks noChangeShapeType="1"/>
            </p:cNvSpPr>
            <p:nvPr/>
          </p:nvSpPr>
          <p:spPr bwMode="auto">
            <a:xfrm>
              <a:off x="3360" y="816"/>
              <a:ext cx="0" cy="32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82" name="直接连接符 321596"/>
            <p:cNvSpPr>
              <a:spLocks noChangeShapeType="1"/>
            </p:cNvSpPr>
            <p:nvPr/>
          </p:nvSpPr>
          <p:spPr bwMode="auto">
            <a:xfrm>
              <a:off x="3792" y="816"/>
              <a:ext cx="0" cy="32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83" name="直接连接符 321597"/>
            <p:cNvSpPr>
              <a:spLocks noChangeShapeType="1"/>
            </p:cNvSpPr>
            <p:nvPr/>
          </p:nvSpPr>
          <p:spPr bwMode="auto">
            <a:xfrm>
              <a:off x="4224" y="816"/>
              <a:ext cx="0" cy="32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84" name="直接连接符 321598"/>
            <p:cNvSpPr>
              <a:spLocks noChangeShapeType="1"/>
            </p:cNvSpPr>
            <p:nvPr/>
          </p:nvSpPr>
          <p:spPr bwMode="auto">
            <a:xfrm>
              <a:off x="4656" y="816"/>
              <a:ext cx="0" cy="32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grpSp>
      <p:grpSp>
        <p:nvGrpSpPr>
          <p:cNvPr id="85" name="组合 78"/>
          <p:cNvGrpSpPr/>
          <p:nvPr/>
        </p:nvGrpSpPr>
        <p:grpSpPr bwMode="auto">
          <a:xfrm>
            <a:off x="6578599" y="4084910"/>
            <a:ext cx="1150938" cy="301625"/>
            <a:chOff x="12014" y="5077"/>
            <a:chExt cx="1811" cy="475"/>
          </a:xfrm>
        </p:grpSpPr>
        <p:sp>
          <p:nvSpPr>
            <p:cNvPr id="86" name="矩形 320630"/>
            <p:cNvSpPr>
              <a:spLocks noChangeArrowheads="1"/>
            </p:cNvSpPr>
            <p:nvPr/>
          </p:nvSpPr>
          <p:spPr bwMode="auto">
            <a:xfrm>
              <a:off x="13221" y="5077"/>
              <a:ext cx="604" cy="475"/>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endParaRPr lang="en-US" altLang="zh-CN" sz="2000" b="1">
                <a:solidFill>
                  <a:srgbClr val="0000FF"/>
                </a:solidFill>
                <a:latin typeface="Times New Roman" panose="02020603050405020304" pitchFamily="18" charset="0"/>
              </a:endParaRPr>
            </a:p>
          </p:txBody>
        </p:sp>
        <p:sp>
          <p:nvSpPr>
            <p:cNvPr id="87" name="矩形 320631"/>
            <p:cNvSpPr>
              <a:spLocks noChangeArrowheads="1"/>
            </p:cNvSpPr>
            <p:nvPr/>
          </p:nvSpPr>
          <p:spPr bwMode="auto">
            <a:xfrm>
              <a:off x="12618" y="5077"/>
              <a:ext cx="604" cy="475"/>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000" b="1">
                  <a:solidFill>
                    <a:srgbClr val="0000FF"/>
                  </a:solidFill>
                  <a:latin typeface="Times New Roman" panose="02020603050405020304" pitchFamily="18" charset="0"/>
                </a:rPr>
                <a:t>b</a:t>
              </a:r>
              <a:endParaRPr lang="en-US" altLang="zh-CN" sz="2000" b="1">
                <a:solidFill>
                  <a:srgbClr val="0000FF"/>
                </a:solidFill>
                <a:latin typeface="Times New Roman" panose="02020603050405020304" pitchFamily="18" charset="0"/>
              </a:endParaRPr>
            </a:p>
          </p:txBody>
        </p:sp>
        <p:sp>
          <p:nvSpPr>
            <p:cNvPr id="88" name="矩形 320632"/>
            <p:cNvSpPr>
              <a:spLocks noChangeArrowheads="1"/>
            </p:cNvSpPr>
            <p:nvPr/>
          </p:nvSpPr>
          <p:spPr bwMode="auto">
            <a:xfrm>
              <a:off x="12014" y="5077"/>
              <a:ext cx="604" cy="475"/>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000" b="1">
                  <a:solidFill>
                    <a:srgbClr val="0000FF"/>
                  </a:solidFill>
                  <a:latin typeface="Times New Roman" panose="02020603050405020304" pitchFamily="18" charset="0"/>
                </a:rPr>
                <a:t>0</a:t>
              </a:r>
              <a:endParaRPr lang="en-US" altLang="zh-CN" sz="2000" b="1">
                <a:solidFill>
                  <a:srgbClr val="0000FF"/>
                </a:solidFill>
                <a:latin typeface="Times New Roman" panose="02020603050405020304" pitchFamily="18" charset="0"/>
              </a:endParaRPr>
            </a:p>
          </p:txBody>
        </p:sp>
        <p:sp>
          <p:nvSpPr>
            <p:cNvPr id="89" name="直接连接符 320633"/>
            <p:cNvSpPr>
              <a:spLocks noChangeShapeType="1"/>
            </p:cNvSpPr>
            <p:nvPr/>
          </p:nvSpPr>
          <p:spPr bwMode="auto">
            <a:xfrm>
              <a:off x="12014" y="5077"/>
              <a:ext cx="1811"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90" name="直接连接符 320634"/>
            <p:cNvSpPr>
              <a:spLocks noChangeShapeType="1"/>
            </p:cNvSpPr>
            <p:nvPr/>
          </p:nvSpPr>
          <p:spPr bwMode="auto">
            <a:xfrm>
              <a:off x="12014" y="5552"/>
              <a:ext cx="1811"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91" name="直接连接符 320635"/>
            <p:cNvSpPr>
              <a:spLocks noChangeShapeType="1"/>
            </p:cNvSpPr>
            <p:nvPr/>
          </p:nvSpPr>
          <p:spPr bwMode="auto">
            <a:xfrm>
              <a:off x="12014" y="5077"/>
              <a:ext cx="0" cy="475"/>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92" name="直接连接符 320636"/>
            <p:cNvSpPr>
              <a:spLocks noChangeShapeType="1"/>
            </p:cNvSpPr>
            <p:nvPr/>
          </p:nvSpPr>
          <p:spPr bwMode="auto">
            <a:xfrm>
              <a:off x="12618" y="5077"/>
              <a:ext cx="0" cy="4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93" name="直接连接符 320637"/>
            <p:cNvSpPr>
              <a:spLocks noChangeShapeType="1"/>
            </p:cNvSpPr>
            <p:nvPr/>
          </p:nvSpPr>
          <p:spPr bwMode="auto">
            <a:xfrm>
              <a:off x="13221" y="5077"/>
              <a:ext cx="0" cy="4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94" name="直接连接符 320638"/>
            <p:cNvSpPr>
              <a:spLocks noChangeShapeType="1"/>
            </p:cNvSpPr>
            <p:nvPr/>
          </p:nvSpPr>
          <p:spPr bwMode="auto">
            <a:xfrm>
              <a:off x="13825" y="5077"/>
              <a:ext cx="0" cy="475"/>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grpSp>
      <p:grpSp>
        <p:nvGrpSpPr>
          <p:cNvPr id="95" name="组合 66"/>
          <p:cNvGrpSpPr/>
          <p:nvPr/>
        </p:nvGrpSpPr>
        <p:grpSpPr bwMode="auto">
          <a:xfrm>
            <a:off x="7658099" y="4084910"/>
            <a:ext cx="1514475" cy="301625"/>
            <a:chOff x="11535" y="8354"/>
            <a:chExt cx="2385" cy="474"/>
          </a:xfrm>
        </p:grpSpPr>
        <p:grpSp>
          <p:nvGrpSpPr>
            <p:cNvPr id="96" name="组合 67"/>
            <p:cNvGrpSpPr/>
            <p:nvPr/>
          </p:nvGrpSpPr>
          <p:grpSpPr bwMode="auto">
            <a:xfrm>
              <a:off x="12014" y="8354"/>
              <a:ext cx="1906" cy="475"/>
              <a:chOff x="12024" y="2930"/>
              <a:chExt cx="1906" cy="475"/>
            </a:xfrm>
          </p:grpSpPr>
          <p:sp>
            <p:nvSpPr>
              <p:cNvPr id="98" name="矩形 320563"/>
              <p:cNvSpPr>
                <a:spLocks noChangeArrowheads="1"/>
              </p:cNvSpPr>
              <p:nvPr/>
            </p:nvSpPr>
            <p:spPr bwMode="auto">
              <a:xfrm>
                <a:off x="13295" y="2930"/>
                <a:ext cx="635" cy="475"/>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endParaRPr lang="en-US" altLang="zh-CN" sz="2000" b="1">
                  <a:solidFill>
                    <a:srgbClr val="0000FF"/>
                  </a:solidFill>
                  <a:latin typeface="Times New Roman" panose="02020603050405020304" pitchFamily="18" charset="0"/>
                </a:endParaRPr>
              </a:p>
            </p:txBody>
          </p:sp>
          <p:sp>
            <p:nvSpPr>
              <p:cNvPr id="99" name="矩形 320564"/>
              <p:cNvSpPr>
                <a:spLocks noChangeArrowheads="1"/>
              </p:cNvSpPr>
              <p:nvPr/>
            </p:nvSpPr>
            <p:spPr bwMode="auto">
              <a:xfrm>
                <a:off x="12659" y="2930"/>
                <a:ext cx="635" cy="475"/>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000" b="1">
                    <a:solidFill>
                      <a:srgbClr val="0000FF"/>
                    </a:solidFill>
                    <a:latin typeface="Times New Roman" panose="02020603050405020304" pitchFamily="18" charset="0"/>
                  </a:rPr>
                  <a:t>c</a:t>
                </a:r>
                <a:endParaRPr lang="en-US" altLang="zh-CN" sz="2000" b="1">
                  <a:solidFill>
                    <a:srgbClr val="0000FF"/>
                  </a:solidFill>
                  <a:latin typeface="Times New Roman" panose="02020603050405020304" pitchFamily="18" charset="0"/>
                </a:endParaRPr>
              </a:p>
            </p:txBody>
          </p:sp>
          <p:sp>
            <p:nvSpPr>
              <p:cNvPr id="100" name="矩形 320565"/>
              <p:cNvSpPr>
                <a:spLocks noChangeArrowheads="1"/>
              </p:cNvSpPr>
              <p:nvPr/>
            </p:nvSpPr>
            <p:spPr bwMode="auto">
              <a:xfrm>
                <a:off x="12024" y="2930"/>
                <a:ext cx="635" cy="475"/>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000" b="1">
                    <a:solidFill>
                      <a:srgbClr val="0000FF"/>
                    </a:solidFill>
                    <a:latin typeface="Times New Roman" panose="02020603050405020304" pitchFamily="18" charset="0"/>
                  </a:rPr>
                  <a:t>0</a:t>
                </a:r>
                <a:endParaRPr lang="en-US" altLang="zh-CN" sz="2000" b="1">
                  <a:solidFill>
                    <a:srgbClr val="0000FF"/>
                  </a:solidFill>
                  <a:latin typeface="Times New Roman" panose="02020603050405020304" pitchFamily="18" charset="0"/>
                </a:endParaRPr>
              </a:p>
            </p:txBody>
          </p:sp>
          <p:sp>
            <p:nvSpPr>
              <p:cNvPr id="101" name="直接连接符 320566"/>
              <p:cNvSpPr>
                <a:spLocks noChangeShapeType="1"/>
              </p:cNvSpPr>
              <p:nvPr/>
            </p:nvSpPr>
            <p:spPr bwMode="auto">
              <a:xfrm>
                <a:off x="12024" y="2930"/>
                <a:ext cx="190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02" name="直接连接符 320567"/>
              <p:cNvSpPr>
                <a:spLocks noChangeShapeType="1"/>
              </p:cNvSpPr>
              <p:nvPr/>
            </p:nvSpPr>
            <p:spPr bwMode="auto">
              <a:xfrm>
                <a:off x="12024" y="3405"/>
                <a:ext cx="190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03" name="直接连接符 320568"/>
              <p:cNvSpPr>
                <a:spLocks noChangeShapeType="1"/>
              </p:cNvSpPr>
              <p:nvPr/>
            </p:nvSpPr>
            <p:spPr bwMode="auto">
              <a:xfrm>
                <a:off x="12024" y="2930"/>
                <a:ext cx="0" cy="475"/>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04" name="直接连接符 320569"/>
              <p:cNvSpPr>
                <a:spLocks noChangeShapeType="1"/>
              </p:cNvSpPr>
              <p:nvPr/>
            </p:nvSpPr>
            <p:spPr bwMode="auto">
              <a:xfrm>
                <a:off x="12659" y="2930"/>
                <a:ext cx="0" cy="4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05" name="直接连接符 320570"/>
              <p:cNvSpPr>
                <a:spLocks noChangeShapeType="1"/>
              </p:cNvSpPr>
              <p:nvPr/>
            </p:nvSpPr>
            <p:spPr bwMode="auto">
              <a:xfrm>
                <a:off x="13295" y="2930"/>
                <a:ext cx="0" cy="4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06" name="直接连接符 320571"/>
              <p:cNvSpPr>
                <a:spLocks noChangeShapeType="1"/>
              </p:cNvSpPr>
              <p:nvPr/>
            </p:nvSpPr>
            <p:spPr bwMode="auto">
              <a:xfrm>
                <a:off x="13930" y="2930"/>
                <a:ext cx="0" cy="475"/>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grpSp>
        <p:sp>
          <p:nvSpPr>
            <p:cNvPr id="97" name="直接连接符 320639"/>
            <p:cNvSpPr>
              <a:spLocks noChangeShapeType="1"/>
            </p:cNvSpPr>
            <p:nvPr/>
          </p:nvSpPr>
          <p:spPr bwMode="auto">
            <a:xfrm>
              <a:off x="11535" y="8591"/>
              <a:ext cx="469" cy="0"/>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grpSp>
      <p:grpSp>
        <p:nvGrpSpPr>
          <p:cNvPr id="107" name="组合 65"/>
          <p:cNvGrpSpPr/>
          <p:nvPr/>
        </p:nvGrpSpPr>
        <p:grpSpPr bwMode="auto">
          <a:xfrm>
            <a:off x="9115424" y="4084910"/>
            <a:ext cx="1514475" cy="301625"/>
            <a:chOff x="11535" y="8354"/>
            <a:chExt cx="2385" cy="474"/>
          </a:xfrm>
        </p:grpSpPr>
        <p:grpSp>
          <p:nvGrpSpPr>
            <p:cNvPr id="108" name="组合 37"/>
            <p:cNvGrpSpPr/>
            <p:nvPr/>
          </p:nvGrpSpPr>
          <p:grpSpPr bwMode="auto">
            <a:xfrm>
              <a:off x="12014" y="8354"/>
              <a:ext cx="1906" cy="475"/>
              <a:chOff x="12024" y="2930"/>
              <a:chExt cx="1906" cy="475"/>
            </a:xfrm>
          </p:grpSpPr>
          <p:sp>
            <p:nvSpPr>
              <p:cNvPr id="110" name="矩形 320563"/>
              <p:cNvSpPr>
                <a:spLocks noChangeArrowheads="1"/>
              </p:cNvSpPr>
              <p:nvPr/>
            </p:nvSpPr>
            <p:spPr bwMode="auto">
              <a:xfrm>
                <a:off x="13295" y="2930"/>
                <a:ext cx="635" cy="475"/>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r>
                  <a:rPr lang="en-US" altLang="zh-CN" sz="2000" b="1">
                    <a:solidFill>
                      <a:srgbClr val="0000FF"/>
                    </a:solidFill>
                    <a:latin typeface="Times New Roman" panose="02020603050405020304" pitchFamily="18" charset="0"/>
                  </a:rPr>
                  <a:t>^</a:t>
                </a:r>
                <a:endParaRPr lang="en-US" altLang="zh-CN" sz="2000" b="1">
                  <a:solidFill>
                    <a:srgbClr val="0000FF"/>
                  </a:solidFill>
                  <a:latin typeface="Times New Roman" panose="02020603050405020304" pitchFamily="18" charset="0"/>
                </a:endParaRPr>
              </a:p>
            </p:txBody>
          </p:sp>
          <p:sp>
            <p:nvSpPr>
              <p:cNvPr id="111" name="矩形 320564"/>
              <p:cNvSpPr>
                <a:spLocks noChangeArrowheads="1"/>
              </p:cNvSpPr>
              <p:nvPr/>
            </p:nvSpPr>
            <p:spPr bwMode="auto">
              <a:xfrm>
                <a:off x="12659" y="2930"/>
                <a:ext cx="635" cy="475"/>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000" b="1">
                    <a:solidFill>
                      <a:srgbClr val="0000FF"/>
                    </a:solidFill>
                    <a:latin typeface="Times New Roman" panose="02020603050405020304" pitchFamily="18" charset="0"/>
                  </a:rPr>
                  <a:t>d</a:t>
                </a:r>
                <a:endParaRPr lang="en-US" altLang="zh-CN" sz="2000" b="1">
                  <a:solidFill>
                    <a:srgbClr val="0000FF"/>
                  </a:solidFill>
                  <a:latin typeface="Times New Roman" panose="02020603050405020304" pitchFamily="18" charset="0"/>
                </a:endParaRPr>
              </a:p>
            </p:txBody>
          </p:sp>
          <p:sp>
            <p:nvSpPr>
              <p:cNvPr id="112" name="矩形 320565"/>
              <p:cNvSpPr>
                <a:spLocks noChangeArrowheads="1"/>
              </p:cNvSpPr>
              <p:nvPr/>
            </p:nvSpPr>
            <p:spPr bwMode="auto">
              <a:xfrm>
                <a:off x="12024" y="2930"/>
                <a:ext cx="635" cy="475"/>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en-US" altLang="zh-CN" sz="2000" b="1">
                    <a:solidFill>
                      <a:srgbClr val="0000FF"/>
                    </a:solidFill>
                    <a:latin typeface="Times New Roman" panose="02020603050405020304" pitchFamily="18" charset="0"/>
                  </a:rPr>
                  <a:t>0</a:t>
                </a:r>
                <a:endParaRPr lang="en-US" altLang="zh-CN" sz="2000" b="1">
                  <a:solidFill>
                    <a:srgbClr val="0000FF"/>
                  </a:solidFill>
                  <a:latin typeface="Times New Roman" panose="02020603050405020304" pitchFamily="18" charset="0"/>
                </a:endParaRPr>
              </a:p>
            </p:txBody>
          </p:sp>
          <p:sp>
            <p:nvSpPr>
              <p:cNvPr id="113" name="直接连接符 320566"/>
              <p:cNvSpPr>
                <a:spLocks noChangeShapeType="1"/>
              </p:cNvSpPr>
              <p:nvPr/>
            </p:nvSpPr>
            <p:spPr bwMode="auto">
              <a:xfrm>
                <a:off x="12024" y="2930"/>
                <a:ext cx="190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14" name="直接连接符 320567"/>
              <p:cNvSpPr>
                <a:spLocks noChangeShapeType="1"/>
              </p:cNvSpPr>
              <p:nvPr/>
            </p:nvSpPr>
            <p:spPr bwMode="auto">
              <a:xfrm>
                <a:off x="12024" y="3405"/>
                <a:ext cx="190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15" name="直接连接符 320568"/>
              <p:cNvSpPr>
                <a:spLocks noChangeShapeType="1"/>
              </p:cNvSpPr>
              <p:nvPr/>
            </p:nvSpPr>
            <p:spPr bwMode="auto">
              <a:xfrm>
                <a:off x="12024" y="2930"/>
                <a:ext cx="0" cy="475"/>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16" name="直接连接符 320569"/>
              <p:cNvSpPr>
                <a:spLocks noChangeShapeType="1"/>
              </p:cNvSpPr>
              <p:nvPr/>
            </p:nvSpPr>
            <p:spPr bwMode="auto">
              <a:xfrm>
                <a:off x="12659" y="2930"/>
                <a:ext cx="0" cy="4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17" name="直接连接符 320570"/>
              <p:cNvSpPr>
                <a:spLocks noChangeShapeType="1"/>
              </p:cNvSpPr>
              <p:nvPr/>
            </p:nvSpPr>
            <p:spPr bwMode="auto">
              <a:xfrm>
                <a:off x="13295" y="2930"/>
                <a:ext cx="0" cy="4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18" name="直接连接符 320571"/>
              <p:cNvSpPr>
                <a:spLocks noChangeShapeType="1"/>
              </p:cNvSpPr>
              <p:nvPr/>
            </p:nvSpPr>
            <p:spPr bwMode="auto">
              <a:xfrm>
                <a:off x="13930" y="2930"/>
                <a:ext cx="0" cy="475"/>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grpSp>
        <p:sp>
          <p:nvSpPr>
            <p:cNvPr id="109" name="直接连接符 320639"/>
            <p:cNvSpPr>
              <a:spLocks noChangeShapeType="1"/>
            </p:cNvSpPr>
            <p:nvPr/>
          </p:nvSpPr>
          <p:spPr bwMode="auto">
            <a:xfrm>
              <a:off x="11535" y="8591"/>
              <a:ext cx="469" cy="0"/>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grpSp>
      <p:grpSp>
        <p:nvGrpSpPr>
          <p:cNvPr id="119" name="组合 64"/>
          <p:cNvGrpSpPr/>
          <p:nvPr/>
        </p:nvGrpSpPr>
        <p:grpSpPr bwMode="auto">
          <a:xfrm>
            <a:off x="2384424" y="6066110"/>
            <a:ext cx="1149350" cy="301625"/>
            <a:chOff x="3360" y="816"/>
            <a:chExt cx="1296" cy="326"/>
          </a:xfrm>
        </p:grpSpPr>
        <p:sp>
          <p:nvSpPr>
            <p:cNvPr id="120" name="矩形 321590"/>
            <p:cNvSpPr>
              <a:spLocks noChangeArrowheads="1"/>
            </p:cNvSpPr>
            <p:nvPr/>
          </p:nvSpPr>
          <p:spPr bwMode="auto">
            <a:xfrm>
              <a:off x="4224"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eaLnBrk="0" hangingPunct="0"/>
              <a:endParaRPr lang="zh-CN" altLang="zh-CN" sz="2000" b="1">
                <a:solidFill>
                  <a:srgbClr val="0000FF"/>
                </a:solidFill>
                <a:latin typeface="Times New Roman" panose="02020603050405020304" pitchFamily="18" charset="0"/>
              </a:endParaRPr>
            </a:p>
          </p:txBody>
        </p:sp>
        <p:sp>
          <p:nvSpPr>
            <p:cNvPr id="121" name="矩形 321591"/>
            <p:cNvSpPr>
              <a:spLocks noChangeArrowheads="1"/>
            </p:cNvSpPr>
            <p:nvPr/>
          </p:nvSpPr>
          <p:spPr bwMode="auto">
            <a:xfrm>
              <a:off x="3792"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eaLnBrk="0" hangingPunct="0"/>
              <a:r>
                <a:rPr lang="en-US" altLang="zh-CN" sz="2000" b="1">
                  <a:solidFill>
                    <a:srgbClr val="0000FF"/>
                  </a:solidFill>
                  <a:latin typeface="Times New Roman" panose="02020603050405020304" pitchFamily="18" charset="0"/>
                </a:rPr>
                <a:t>a</a:t>
              </a:r>
              <a:endParaRPr lang="en-US" altLang="zh-CN" sz="2000" b="1">
                <a:solidFill>
                  <a:srgbClr val="0000FF"/>
                </a:solidFill>
                <a:latin typeface="Times New Roman" panose="02020603050405020304" pitchFamily="18" charset="0"/>
              </a:endParaRPr>
            </a:p>
          </p:txBody>
        </p:sp>
        <p:sp>
          <p:nvSpPr>
            <p:cNvPr id="122" name="矩形 321592"/>
            <p:cNvSpPr>
              <a:spLocks noChangeArrowheads="1"/>
            </p:cNvSpPr>
            <p:nvPr/>
          </p:nvSpPr>
          <p:spPr bwMode="auto">
            <a:xfrm>
              <a:off x="3360"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eaLnBrk="0" hangingPunct="0"/>
              <a:r>
                <a:rPr lang="en-US" altLang="zh-CN" sz="2000" b="1">
                  <a:solidFill>
                    <a:srgbClr val="0000FF"/>
                  </a:solidFill>
                  <a:latin typeface="Times New Roman" panose="02020603050405020304" pitchFamily="18" charset="0"/>
                </a:rPr>
                <a:t>0</a:t>
              </a:r>
              <a:endParaRPr lang="en-US" altLang="zh-CN" sz="2000" b="1">
                <a:solidFill>
                  <a:srgbClr val="0000FF"/>
                </a:solidFill>
                <a:latin typeface="Times New Roman" panose="02020603050405020304" pitchFamily="18" charset="0"/>
              </a:endParaRPr>
            </a:p>
          </p:txBody>
        </p:sp>
        <p:sp>
          <p:nvSpPr>
            <p:cNvPr id="123" name="直接连接符 321593"/>
            <p:cNvSpPr>
              <a:spLocks noChangeShapeType="1"/>
            </p:cNvSpPr>
            <p:nvPr/>
          </p:nvSpPr>
          <p:spPr bwMode="auto">
            <a:xfrm>
              <a:off x="3360" y="816"/>
              <a:ext cx="129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24" name="直接连接符 321594"/>
            <p:cNvSpPr>
              <a:spLocks noChangeShapeType="1"/>
            </p:cNvSpPr>
            <p:nvPr/>
          </p:nvSpPr>
          <p:spPr bwMode="auto">
            <a:xfrm>
              <a:off x="3360" y="1142"/>
              <a:ext cx="129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25" name="直接连接符 321595"/>
            <p:cNvSpPr>
              <a:spLocks noChangeShapeType="1"/>
            </p:cNvSpPr>
            <p:nvPr/>
          </p:nvSpPr>
          <p:spPr bwMode="auto">
            <a:xfrm>
              <a:off x="3360" y="816"/>
              <a:ext cx="0" cy="32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26" name="直接连接符 321596"/>
            <p:cNvSpPr>
              <a:spLocks noChangeShapeType="1"/>
            </p:cNvSpPr>
            <p:nvPr/>
          </p:nvSpPr>
          <p:spPr bwMode="auto">
            <a:xfrm>
              <a:off x="3792" y="816"/>
              <a:ext cx="0" cy="32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27" name="直接连接符 321597"/>
            <p:cNvSpPr>
              <a:spLocks noChangeShapeType="1"/>
            </p:cNvSpPr>
            <p:nvPr/>
          </p:nvSpPr>
          <p:spPr bwMode="auto">
            <a:xfrm>
              <a:off x="4224" y="816"/>
              <a:ext cx="0" cy="32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28" name="直接连接符 321598"/>
            <p:cNvSpPr>
              <a:spLocks noChangeShapeType="1"/>
            </p:cNvSpPr>
            <p:nvPr/>
          </p:nvSpPr>
          <p:spPr bwMode="auto">
            <a:xfrm>
              <a:off x="4656" y="816"/>
              <a:ext cx="0" cy="32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grpSp>
      <p:grpSp>
        <p:nvGrpSpPr>
          <p:cNvPr id="129" name="组合 90"/>
          <p:cNvGrpSpPr/>
          <p:nvPr/>
        </p:nvGrpSpPr>
        <p:grpSpPr bwMode="auto">
          <a:xfrm>
            <a:off x="2106612" y="5539060"/>
            <a:ext cx="1447800" cy="533400"/>
            <a:chOff x="3024" y="816"/>
            <a:chExt cx="1632" cy="576"/>
          </a:xfrm>
        </p:grpSpPr>
        <p:sp>
          <p:nvSpPr>
            <p:cNvPr id="130" name="矩形 321590"/>
            <p:cNvSpPr>
              <a:spLocks noChangeArrowheads="1"/>
            </p:cNvSpPr>
            <p:nvPr/>
          </p:nvSpPr>
          <p:spPr bwMode="auto">
            <a:xfrm>
              <a:off x="4224"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eaLnBrk="0" hangingPunct="0"/>
              <a:r>
                <a:rPr lang="en-US" altLang="zh-CN" sz="2000" b="1">
                  <a:solidFill>
                    <a:srgbClr val="0000FF"/>
                  </a:solidFill>
                  <a:latin typeface="Times New Roman" panose="02020603050405020304" pitchFamily="18" charset="0"/>
                  <a:sym typeface="幼圆" panose="02010509060101010101" pitchFamily="49" charset="-122"/>
                </a:rPr>
                <a:t>^</a:t>
              </a:r>
              <a:endParaRPr lang="zh-CN" altLang="zh-CN" sz="2000" b="1">
                <a:solidFill>
                  <a:srgbClr val="0000FF"/>
                </a:solidFill>
                <a:latin typeface="Times New Roman" panose="02020603050405020304" pitchFamily="18" charset="0"/>
              </a:endParaRPr>
            </a:p>
          </p:txBody>
        </p:sp>
        <p:sp>
          <p:nvSpPr>
            <p:cNvPr id="131" name="矩形 321591"/>
            <p:cNvSpPr>
              <a:spLocks noChangeArrowheads="1"/>
            </p:cNvSpPr>
            <p:nvPr/>
          </p:nvSpPr>
          <p:spPr bwMode="auto">
            <a:xfrm>
              <a:off x="3792"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eaLnBrk="0" hangingPunct="0"/>
              <a:endParaRPr lang="zh-CN" altLang="zh-CN" sz="2000" b="1">
                <a:solidFill>
                  <a:srgbClr val="0000FF"/>
                </a:solidFill>
                <a:latin typeface="Times New Roman" panose="02020603050405020304" pitchFamily="18" charset="0"/>
              </a:endParaRPr>
            </a:p>
          </p:txBody>
        </p:sp>
        <p:sp>
          <p:nvSpPr>
            <p:cNvPr id="132" name="矩形 321592"/>
            <p:cNvSpPr>
              <a:spLocks noChangeArrowheads="1"/>
            </p:cNvSpPr>
            <p:nvPr/>
          </p:nvSpPr>
          <p:spPr bwMode="auto">
            <a:xfrm>
              <a:off x="3360"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eaLnBrk="0" hangingPunct="0"/>
              <a:r>
                <a:rPr lang="en-US" altLang="zh-CN" sz="2000" b="1">
                  <a:solidFill>
                    <a:srgbClr val="0000FF"/>
                  </a:solidFill>
                  <a:latin typeface="Times New Roman" panose="02020603050405020304" pitchFamily="18" charset="0"/>
                </a:rPr>
                <a:t>1</a:t>
              </a:r>
              <a:endParaRPr lang="en-US" altLang="zh-CN" sz="2000" b="1">
                <a:solidFill>
                  <a:srgbClr val="0000FF"/>
                </a:solidFill>
                <a:latin typeface="Times New Roman" panose="02020603050405020304" pitchFamily="18" charset="0"/>
              </a:endParaRPr>
            </a:p>
          </p:txBody>
        </p:sp>
        <p:sp>
          <p:nvSpPr>
            <p:cNvPr id="133" name="直接连接符 321593"/>
            <p:cNvSpPr>
              <a:spLocks noChangeShapeType="1"/>
            </p:cNvSpPr>
            <p:nvPr/>
          </p:nvSpPr>
          <p:spPr bwMode="auto">
            <a:xfrm>
              <a:off x="3360" y="816"/>
              <a:ext cx="129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34" name="直接连接符 321594"/>
            <p:cNvSpPr>
              <a:spLocks noChangeShapeType="1"/>
            </p:cNvSpPr>
            <p:nvPr/>
          </p:nvSpPr>
          <p:spPr bwMode="auto">
            <a:xfrm>
              <a:off x="3360" y="1142"/>
              <a:ext cx="129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35" name="直接连接符 321595"/>
            <p:cNvSpPr>
              <a:spLocks noChangeShapeType="1"/>
            </p:cNvSpPr>
            <p:nvPr/>
          </p:nvSpPr>
          <p:spPr bwMode="auto">
            <a:xfrm>
              <a:off x="3360" y="816"/>
              <a:ext cx="0" cy="32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36" name="直接连接符 321596"/>
            <p:cNvSpPr>
              <a:spLocks noChangeShapeType="1"/>
            </p:cNvSpPr>
            <p:nvPr/>
          </p:nvSpPr>
          <p:spPr bwMode="auto">
            <a:xfrm>
              <a:off x="3792" y="816"/>
              <a:ext cx="0" cy="32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37" name="直接连接符 321597"/>
            <p:cNvSpPr>
              <a:spLocks noChangeShapeType="1"/>
            </p:cNvSpPr>
            <p:nvPr/>
          </p:nvSpPr>
          <p:spPr bwMode="auto">
            <a:xfrm>
              <a:off x="4224" y="816"/>
              <a:ext cx="0" cy="32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38" name="直接连接符 321598"/>
            <p:cNvSpPr>
              <a:spLocks noChangeShapeType="1"/>
            </p:cNvSpPr>
            <p:nvPr/>
          </p:nvSpPr>
          <p:spPr bwMode="auto">
            <a:xfrm>
              <a:off x="4656" y="816"/>
              <a:ext cx="0" cy="32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39" name="直接连接符 321599"/>
            <p:cNvSpPr>
              <a:spLocks noChangeShapeType="1"/>
            </p:cNvSpPr>
            <p:nvPr/>
          </p:nvSpPr>
          <p:spPr bwMode="auto">
            <a:xfrm>
              <a:off x="3024" y="960"/>
              <a:ext cx="336" cy="0"/>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40" name="直接连接符 321600"/>
            <p:cNvSpPr>
              <a:spLocks noChangeShapeType="1"/>
            </p:cNvSpPr>
            <p:nvPr/>
          </p:nvSpPr>
          <p:spPr bwMode="auto">
            <a:xfrm>
              <a:off x="3903" y="960"/>
              <a:ext cx="0" cy="432"/>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grpSp>
      <p:grpSp>
        <p:nvGrpSpPr>
          <p:cNvPr id="141" name="组合 321589"/>
          <p:cNvGrpSpPr/>
          <p:nvPr/>
        </p:nvGrpSpPr>
        <p:grpSpPr bwMode="auto">
          <a:xfrm>
            <a:off x="3427412" y="6072460"/>
            <a:ext cx="1447800" cy="301625"/>
            <a:chOff x="3024" y="816"/>
            <a:chExt cx="1632" cy="326"/>
          </a:xfrm>
        </p:grpSpPr>
        <p:sp>
          <p:nvSpPr>
            <p:cNvPr id="142" name="矩形 321590"/>
            <p:cNvSpPr>
              <a:spLocks noChangeArrowheads="1"/>
            </p:cNvSpPr>
            <p:nvPr/>
          </p:nvSpPr>
          <p:spPr bwMode="auto">
            <a:xfrm>
              <a:off x="4224"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eaLnBrk="0" hangingPunct="0"/>
              <a:r>
                <a:rPr lang="en-US" altLang="zh-CN" sz="2000" b="1">
                  <a:solidFill>
                    <a:srgbClr val="0000FF"/>
                  </a:solidFill>
                  <a:latin typeface="Times New Roman" panose="02020603050405020304" pitchFamily="18" charset="0"/>
                  <a:sym typeface="幼圆" panose="02010509060101010101" pitchFamily="49" charset="-122"/>
                </a:rPr>
                <a:t>^</a:t>
              </a:r>
              <a:endParaRPr lang="zh-CN" altLang="zh-CN" sz="2000" b="1">
                <a:solidFill>
                  <a:srgbClr val="0000FF"/>
                </a:solidFill>
                <a:latin typeface="Times New Roman" panose="02020603050405020304" pitchFamily="18" charset="0"/>
              </a:endParaRPr>
            </a:p>
          </p:txBody>
        </p:sp>
        <p:sp>
          <p:nvSpPr>
            <p:cNvPr id="143" name="矩形 321591"/>
            <p:cNvSpPr>
              <a:spLocks noChangeArrowheads="1"/>
            </p:cNvSpPr>
            <p:nvPr/>
          </p:nvSpPr>
          <p:spPr bwMode="auto">
            <a:xfrm>
              <a:off x="3792"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eaLnBrk="0" hangingPunct="0"/>
              <a:endParaRPr lang="zh-CN" altLang="zh-CN" sz="2000" b="1">
                <a:solidFill>
                  <a:srgbClr val="0000FF"/>
                </a:solidFill>
                <a:latin typeface="Times New Roman" panose="02020603050405020304" pitchFamily="18" charset="0"/>
              </a:endParaRPr>
            </a:p>
          </p:txBody>
        </p:sp>
        <p:sp>
          <p:nvSpPr>
            <p:cNvPr id="144" name="矩形 321592"/>
            <p:cNvSpPr>
              <a:spLocks noChangeArrowheads="1"/>
            </p:cNvSpPr>
            <p:nvPr/>
          </p:nvSpPr>
          <p:spPr bwMode="auto">
            <a:xfrm>
              <a:off x="3360" y="816"/>
              <a:ext cx="432" cy="326"/>
            </a:xfrm>
            <a:prstGeom prst="rect">
              <a:avLst/>
            </a:prstGeom>
            <a:solidFill>
              <a:srgbClr val="BADE78"/>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pPr algn="ctr" eaLnBrk="0" hangingPunct="0"/>
              <a:r>
                <a:rPr lang="en-US" altLang="zh-CN" sz="2000" b="1">
                  <a:solidFill>
                    <a:srgbClr val="0000FF"/>
                  </a:solidFill>
                  <a:latin typeface="Times New Roman" panose="02020603050405020304" pitchFamily="18" charset="0"/>
                </a:rPr>
                <a:t>1</a:t>
              </a:r>
              <a:endParaRPr lang="en-US" altLang="zh-CN" sz="2000" b="1">
                <a:solidFill>
                  <a:srgbClr val="0000FF"/>
                </a:solidFill>
                <a:latin typeface="Times New Roman" panose="02020603050405020304" pitchFamily="18" charset="0"/>
              </a:endParaRPr>
            </a:p>
          </p:txBody>
        </p:sp>
        <p:sp>
          <p:nvSpPr>
            <p:cNvPr id="145" name="直接连接符 321593"/>
            <p:cNvSpPr>
              <a:spLocks noChangeShapeType="1"/>
            </p:cNvSpPr>
            <p:nvPr/>
          </p:nvSpPr>
          <p:spPr bwMode="auto">
            <a:xfrm>
              <a:off x="3360" y="816"/>
              <a:ext cx="129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46" name="直接连接符 321594"/>
            <p:cNvSpPr>
              <a:spLocks noChangeShapeType="1"/>
            </p:cNvSpPr>
            <p:nvPr/>
          </p:nvSpPr>
          <p:spPr bwMode="auto">
            <a:xfrm>
              <a:off x="3360" y="1142"/>
              <a:ext cx="129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47" name="直接连接符 321595"/>
            <p:cNvSpPr>
              <a:spLocks noChangeShapeType="1"/>
            </p:cNvSpPr>
            <p:nvPr/>
          </p:nvSpPr>
          <p:spPr bwMode="auto">
            <a:xfrm>
              <a:off x="3360" y="816"/>
              <a:ext cx="0" cy="32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48" name="直接连接符 321596"/>
            <p:cNvSpPr>
              <a:spLocks noChangeShapeType="1"/>
            </p:cNvSpPr>
            <p:nvPr/>
          </p:nvSpPr>
          <p:spPr bwMode="auto">
            <a:xfrm>
              <a:off x="3792" y="816"/>
              <a:ext cx="0" cy="32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49" name="直接连接符 321597"/>
            <p:cNvSpPr>
              <a:spLocks noChangeShapeType="1"/>
            </p:cNvSpPr>
            <p:nvPr/>
          </p:nvSpPr>
          <p:spPr bwMode="auto">
            <a:xfrm>
              <a:off x="4224" y="816"/>
              <a:ext cx="0" cy="32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50" name="直接连接符 321598"/>
            <p:cNvSpPr>
              <a:spLocks noChangeShapeType="1"/>
            </p:cNvSpPr>
            <p:nvPr/>
          </p:nvSpPr>
          <p:spPr bwMode="auto">
            <a:xfrm>
              <a:off x="4656" y="816"/>
              <a:ext cx="0" cy="32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sp>
          <p:nvSpPr>
            <p:cNvPr id="151" name="直接连接符 321599"/>
            <p:cNvSpPr>
              <a:spLocks noChangeShapeType="1"/>
            </p:cNvSpPr>
            <p:nvPr/>
          </p:nvSpPr>
          <p:spPr bwMode="auto">
            <a:xfrm>
              <a:off x="3024" y="960"/>
              <a:ext cx="336" cy="0"/>
            </a:xfrm>
            <a:prstGeom prst="line">
              <a:avLst/>
            </a:prstGeom>
            <a:noFill/>
            <a:ln w="38100">
              <a:solidFill>
                <a:srgbClr val="C64BD3"/>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b="1">
                <a:solidFill>
                  <a:srgbClr val="0000FF"/>
                </a:solidFill>
              </a:endParaRPr>
            </a:p>
          </p:txBody>
        </p:sp>
      </p:grpSp>
      <p:cxnSp>
        <p:nvCxnSpPr>
          <p:cNvPr id="152" name="直接连接符 151"/>
          <p:cNvCxnSpPr/>
          <p:nvPr/>
        </p:nvCxnSpPr>
        <p:spPr>
          <a:xfrm>
            <a:off x="4298949" y="6374085"/>
            <a:ext cx="0" cy="295275"/>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flipH="1">
            <a:off x="2151062" y="6659835"/>
            <a:ext cx="2163762"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flipV="1">
            <a:off x="2171699" y="5902598"/>
            <a:ext cx="0" cy="766762"/>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a:off x="2162174" y="5905773"/>
            <a:ext cx="723900"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sp>
        <p:nvSpPr>
          <p:cNvPr id="156" name="文本框 48"/>
          <p:cNvSpPr txBox="1"/>
          <p:nvPr/>
        </p:nvSpPr>
        <p:spPr>
          <a:xfrm>
            <a:off x="5149973" y="5367610"/>
            <a:ext cx="5827236" cy="1253164"/>
          </a:xfrm>
          <a:prstGeom prst="rect">
            <a:avLst/>
          </a:prstGeom>
          <a:solidFill>
            <a:schemeClr val="accent5">
              <a:lumMod val="20000"/>
              <a:lumOff val="80000"/>
            </a:schemeClr>
          </a:solidFill>
          <a:ln w="9525">
            <a:noFill/>
          </a:ln>
        </p:spPr>
        <p:txBody>
          <a:bodyPr wrap="none">
            <a:spAutoFit/>
          </a:bodyPr>
          <a:lstStyle/>
          <a:p>
            <a:pPr>
              <a:lnSpc>
                <a:spcPct val="130000"/>
              </a:lnSpc>
              <a:defRPr/>
            </a:pPr>
            <a:r>
              <a:rPr lang="zh-CN" altLang="en-US" sz="2000" b="1" noProof="1">
                <a:solidFill>
                  <a:srgbClr val="3333FF"/>
                </a:solidFill>
                <a:latin typeface="Arial" panose="020B0604020202020204" pitchFamily="34" charset="0"/>
                <a:ea typeface="微软雅黑" panose="020B0503020204020204" pitchFamily="34" charset="-122"/>
              </a:rPr>
              <a:t>采用孩子兄弟表示法时，表达式中的左括号“（”</a:t>
            </a:r>
            <a:endParaRPr lang="zh-CN" altLang="en-US" sz="2000" b="1" noProof="1">
              <a:solidFill>
                <a:srgbClr val="3333FF"/>
              </a:solidFill>
              <a:latin typeface="Arial" panose="020B0604020202020204" pitchFamily="34" charset="0"/>
              <a:ea typeface="微软雅黑" panose="020B0503020204020204" pitchFamily="34" charset="-122"/>
            </a:endParaRPr>
          </a:p>
          <a:p>
            <a:pPr>
              <a:lnSpc>
                <a:spcPct val="130000"/>
              </a:lnSpc>
              <a:defRPr/>
            </a:pPr>
            <a:r>
              <a:rPr lang="zh-CN" altLang="en-US" sz="2000" b="1" noProof="1">
                <a:solidFill>
                  <a:srgbClr val="3333FF"/>
                </a:solidFill>
                <a:latin typeface="Arial" panose="020B0604020202020204" pitchFamily="34" charset="0"/>
                <a:ea typeface="微软雅黑" panose="020B0503020204020204" pitchFamily="34" charset="-122"/>
              </a:rPr>
              <a:t>对应存储表示中的tag=1 的结点，且最高层结点的</a:t>
            </a:r>
            <a:endParaRPr lang="zh-CN" altLang="en-US" sz="2000" b="1" noProof="1">
              <a:solidFill>
                <a:srgbClr val="3333FF"/>
              </a:solidFill>
              <a:latin typeface="Arial" panose="020B0604020202020204" pitchFamily="34" charset="0"/>
              <a:ea typeface="微软雅黑" panose="020B0503020204020204" pitchFamily="34" charset="-122"/>
            </a:endParaRPr>
          </a:p>
          <a:p>
            <a:pPr>
              <a:lnSpc>
                <a:spcPct val="130000"/>
              </a:lnSpc>
              <a:defRPr/>
            </a:pPr>
            <a:r>
              <a:rPr lang="zh-CN" altLang="en-US" sz="2000" b="1" noProof="1">
                <a:solidFill>
                  <a:srgbClr val="3333FF"/>
                </a:solidFill>
                <a:latin typeface="Arial" panose="020B0604020202020204" pitchFamily="34" charset="0"/>
                <a:ea typeface="微软雅黑" panose="020B0503020204020204" pitchFamily="34" charset="-122"/>
              </a:rPr>
              <a:t>tp域必为NULL。</a:t>
            </a:r>
            <a:endParaRPr lang="zh-CN" altLang="en-US" sz="2000" b="1" noProof="1">
              <a:solidFill>
                <a:srgbClr val="3333FF"/>
              </a:solidFill>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blinds(horizontal)">
                                      <p:cBhvr>
                                        <p:cTn id="7"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p:nvPr/>
        </p:nvSpPr>
        <p:spPr>
          <a:xfrm>
            <a:off x="1981200" y="116632"/>
            <a:ext cx="2674640" cy="561975"/>
          </a:xfrm>
          <a:prstGeom prst="rect">
            <a:avLst/>
          </a:prstGeom>
        </p:spPr>
        <p:txBody>
          <a:bodyPr anchor="b">
            <a:normAutofit fontScale="9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4.1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串的定义</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25" name="Text Box 3"/>
          <p:cNvSpPr txBox="1">
            <a:spLocks noChangeArrowheads="1"/>
          </p:cNvSpPr>
          <p:nvPr/>
        </p:nvSpPr>
        <p:spPr bwMode="auto">
          <a:xfrm>
            <a:off x="1271464" y="764704"/>
            <a:ext cx="9649072" cy="602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1</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、定义：数据元素为</a:t>
            </a:r>
            <a:r>
              <a:rPr kumimoji="0" lang="zh-CN" altLang="en-US" sz="2600" b="1" i="0" u="none" strike="noStrike" kern="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mn-cs"/>
                <a:sym typeface="+mn-ea"/>
              </a:rPr>
              <a:t>字符</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或</a:t>
            </a:r>
            <a:r>
              <a:rPr kumimoji="0" lang="zh-CN" altLang="en-US" sz="2600" b="1" i="0" u="none" strike="noStrike" kern="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mn-cs"/>
                <a:sym typeface="+mn-ea"/>
              </a:rPr>
              <a:t>字符串</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的</a:t>
            </a:r>
            <a:r>
              <a:rPr kumimoji="0" lang="zh-CN" altLang="en-US" sz="2600" b="1" i="0" u="none" strike="noStrike" kern="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mn-cs"/>
                <a:sym typeface="+mn-ea"/>
              </a:rPr>
              <a:t>线性表</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称为</a:t>
            </a:r>
            <a:r>
              <a:rPr kumimoji="0" lang="zh-CN" altLang="en-US" sz="2600" b="1" i="0" u="none" strike="noStrike" kern="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mn-cs"/>
                <a:sym typeface="+mn-ea"/>
              </a:rPr>
              <a:t>串</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，它是由</a:t>
            </a:r>
            <a:r>
              <a:rPr kumimoji="0" lang="zh-CN" altLang="en-US" sz="2600" b="1" i="0" u="none" strike="noStrike" kern="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mn-cs"/>
                <a:sym typeface="+mn-ea"/>
              </a:rPr>
              <a:t>零个</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或</a:t>
            </a:r>
            <a:r>
              <a:rPr kumimoji="0" lang="zh-CN" altLang="en-US" sz="2600" b="1" i="0" u="none" strike="noStrike" kern="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mn-cs"/>
                <a:sym typeface="+mn-ea"/>
              </a:rPr>
              <a:t>多个字符</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组成的</a:t>
            </a:r>
            <a:r>
              <a:rPr kumimoji="0" lang="zh-CN" altLang="en-US" sz="2600" b="1" i="0" u="none" strike="noStrike" kern="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mn-cs"/>
                <a:sym typeface="+mn-ea"/>
              </a:rPr>
              <a:t>有限序列</a:t>
            </a:r>
            <a:r>
              <a:rPr kumimoji="0" lang="zh-CN" altLang="en-US" sz="2600" b="1" i="0" u="none" strike="noStrike" kern="0" cap="none" spc="0" normalizeH="0" baseline="0" noProof="0" dirty="0" smtClean="0">
                <a:ln>
                  <a:noFill/>
                </a:ln>
                <a:solidFill>
                  <a:srgbClr val="000066"/>
                </a:solidFill>
                <a:effectLst/>
                <a:uLnTx/>
                <a:uFillTx/>
                <a:latin typeface="宋体" panose="02010600030101010101" pitchFamily="2" charset="-122"/>
                <a:ea typeface="宋体" panose="02010600030101010101" pitchFamily="2" charset="-122"/>
                <a:cs typeface="+mn-cs"/>
                <a:sym typeface="+mn-ea"/>
              </a:rPr>
              <a:t>。记为：</a:t>
            </a:r>
            <a:endParaRPr kumimoji="0" lang="en-US" altLang="zh-CN" sz="2600" b="1" i="0" u="none" strike="noStrike" kern="0" cap="none" spc="0" normalizeH="0" baseline="0" noProof="0" dirty="0" smtClean="0">
              <a:ln>
                <a:noFill/>
              </a:ln>
              <a:solidFill>
                <a:srgbClr val="000066"/>
              </a:solidFill>
              <a:effectLst/>
              <a:uLnTx/>
              <a:uFillTx/>
              <a:latin typeface="宋体" panose="02010600030101010101" pitchFamily="2" charset="-122"/>
              <a:ea typeface="宋体" panose="02010600030101010101" pitchFamily="2" charset="-122"/>
              <a:cs typeface="+mn-cs"/>
              <a:sym typeface="+mn-ea"/>
            </a:endParaRPr>
          </a:p>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endParaRPr lang="en-US" altLang="zh-CN" sz="2600" kern="0" dirty="0">
              <a:solidFill>
                <a:srgbClr val="000066"/>
              </a:solidFill>
              <a:latin typeface="宋体" panose="02010600030101010101" pitchFamily="2" charset="-122"/>
              <a:sym typeface="+mn-ea"/>
            </a:endParaRPr>
          </a:p>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endParaRPr kumimoji="0" lang="en-US" altLang="zh-CN" sz="2600" b="1" i="0" u="none" strike="noStrike" kern="0" cap="none" spc="0" normalizeH="0" baseline="0" noProof="0" dirty="0" smtClean="0">
              <a:ln>
                <a:noFill/>
              </a:ln>
              <a:solidFill>
                <a:srgbClr val="000066"/>
              </a:solidFill>
              <a:effectLst/>
              <a:uLnTx/>
              <a:uFillTx/>
              <a:latin typeface="宋体" panose="02010600030101010101" pitchFamily="2" charset="-122"/>
              <a:ea typeface="宋体" panose="02010600030101010101" pitchFamily="2" charset="-122"/>
              <a:cs typeface="+mn-cs"/>
              <a:sym typeface="+mn-ea"/>
            </a:endParaRPr>
          </a:p>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endParaRPr kumimoji="0" lang="zh-CN" altLang="en-US" sz="2600" b="1" i="0" u="none" strike="noStrike" kern="0" cap="none" spc="0" normalizeH="0" baseline="0" noProof="0" dirty="0" smtClean="0">
              <a:ln>
                <a:noFill/>
              </a:ln>
              <a:solidFill>
                <a:srgbClr val="000066"/>
              </a:solidFill>
              <a:effectLst/>
              <a:uLnTx/>
              <a:uFillTx/>
              <a:latin typeface="宋体" panose="02010600030101010101" pitchFamily="2" charset="-122"/>
              <a:ea typeface="宋体" panose="02010600030101010101" pitchFamily="2" charset="-122"/>
              <a:cs typeface="+mn-cs"/>
              <a:sym typeface="+mn-ea"/>
            </a:endParaRPr>
          </a:p>
          <a:p>
            <a:pPr marL="457200" lvl="0" indent="-457200" eaLnBrk="1" fontAlgn="auto" hangingPunct="1">
              <a:lnSpc>
                <a:spcPct val="120000"/>
              </a:lnSpc>
              <a:spcBef>
                <a:spcPts val="600"/>
              </a:spcBef>
              <a:spcAft>
                <a:spcPts val="0"/>
              </a:spcAft>
              <a:buFont typeface="Wingdings" panose="05000000000000000000" charset="0"/>
              <a:buChar char="ü"/>
              <a:defRPr/>
            </a:pPr>
            <a:r>
              <a:rPr kumimoji="0" lang="zh-CN" altLang="en-US" sz="2400" b="1" i="0" u="none" strike="noStrike" kern="0" cap="none" spc="0" normalizeH="0" baseline="0" noProof="0" dirty="0" smtClean="0">
                <a:ln>
                  <a:noFill/>
                </a:ln>
                <a:solidFill>
                  <a:srgbClr val="000066"/>
                </a:solidFill>
                <a:effectLst/>
                <a:uLnTx/>
                <a:uFillTx/>
                <a:latin typeface="宋体" panose="02010600030101010101" pitchFamily="2" charset="-122"/>
                <a:sym typeface="+mn-ea"/>
              </a:rPr>
              <a:t>串长：串中字符个数（n</a:t>
            </a:r>
            <a:r>
              <a:rPr lang="zh-CN" altLang="en-US" sz="2400" kern="0" noProof="0" dirty="0" smtClean="0">
                <a:ln>
                  <a:noFill/>
                </a:ln>
                <a:solidFill>
                  <a:srgbClr val="000066"/>
                </a:solidFill>
                <a:effectLst/>
                <a:uLnTx/>
                <a:uFillTx/>
                <a:latin typeface="宋体" panose="02010600030101010101" pitchFamily="2" charset="-122"/>
              </a:rPr>
              <a:t> ≥ 0</a:t>
            </a:r>
            <a:r>
              <a:rPr kumimoji="0" lang="zh-CN" altLang="en-US" sz="2400" b="1" i="0" u="none" strike="noStrike" kern="0" cap="none" spc="0" normalizeH="0" baseline="0" noProof="0" dirty="0" smtClean="0">
                <a:ln>
                  <a:noFill/>
                </a:ln>
                <a:solidFill>
                  <a:srgbClr val="000066"/>
                </a:solidFill>
                <a:effectLst/>
                <a:uLnTx/>
                <a:uFillTx/>
                <a:latin typeface="宋体" panose="02010600030101010101" pitchFamily="2" charset="-122"/>
                <a:sym typeface="+mn-ea"/>
              </a:rPr>
              <a:t>）</a:t>
            </a:r>
            <a:r>
              <a:rPr lang="zh-CN" altLang="en-US" sz="2400" kern="0" noProof="0" dirty="0" smtClean="0">
                <a:ln>
                  <a:noFill/>
                </a:ln>
                <a:solidFill>
                  <a:srgbClr val="000066"/>
                </a:solidFill>
                <a:effectLst/>
                <a:uLnTx/>
                <a:uFillTx/>
                <a:latin typeface="宋体" panose="02010600030101010101" pitchFamily="2" charset="-122"/>
                <a:sym typeface="+mn-ea"/>
              </a:rPr>
              <a:t>，n = 0 时称</a:t>
            </a:r>
            <a:r>
              <a:rPr lang="zh-CN" altLang="en-US" sz="2400" kern="0" dirty="0" smtClean="0">
                <a:solidFill>
                  <a:srgbClr val="000066"/>
                </a:solidFill>
                <a:latin typeface="宋体" panose="02010600030101010101" pitchFamily="2" charset="-122"/>
                <a:sym typeface="+mn-ea"/>
              </a:rPr>
              <a:t>为</a:t>
            </a:r>
            <a:r>
              <a:rPr lang="zh-CN" altLang="en-US" sz="2400" kern="0" dirty="0" smtClean="0">
                <a:solidFill>
                  <a:srgbClr val="FF0000"/>
                </a:solidFill>
                <a:latin typeface="宋体" panose="02010600030101010101" pitchFamily="2" charset="-122"/>
                <a:sym typeface="+mn-ea"/>
              </a:rPr>
              <a:t>空串</a:t>
            </a:r>
            <a:r>
              <a:rPr lang="zh-CN" altLang="en-US" sz="2400" kern="0" dirty="0" smtClean="0">
                <a:solidFill>
                  <a:srgbClr val="000066"/>
                </a:solidFill>
                <a:latin typeface="宋体" panose="02010600030101010101" pitchFamily="2" charset="-122"/>
                <a:sym typeface="Symbol" panose="05050102010706020507" pitchFamily="18" charset="2"/>
              </a:rPr>
              <a:t></a:t>
            </a:r>
            <a:r>
              <a:rPr kumimoji="0" lang="zh-CN" altLang="en-US" sz="2400" b="1" i="0" u="none" strike="noStrike" kern="0" cap="none" spc="0" normalizeH="0" baseline="0" dirty="0" smtClean="0">
                <a:solidFill>
                  <a:srgbClr val="000066"/>
                </a:solidFill>
                <a:latin typeface="宋体" panose="02010600030101010101" pitchFamily="2" charset="-122"/>
                <a:sym typeface="+mn-ea"/>
              </a:rPr>
              <a:t>。</a:t>
            </a:r>
            <a:endParaRPr kumimoji="0" lang="zh-CN" altLang="en-US" sz="2400" b="1" i="0" u="none" strike="noStrike" kern="0" cap="none" spc="0" normalizeH="0" baseline="0" noProof="0" dirty="0" smtClean="0">
              <a:ln>
                <a:noFill/>
              </a:ln>
              <a:solidFill>
                <a:srgbClr val="003366"/>
              </a:solidFill>
              <a:effectLst/>
              <a:uLnTx/>
              <a:uFillTx/>
              <a:latin typeface="宋体" panose="02010600030101010101" pitchFamily="2" charset="-122"/>
              <a:sym typeface="+mn-ea"/>
            </a:endParaRPr>
          </a:p>
          <a:p>
            <a:pPr marL="457200" marR="0" lvl="0" indent="-457200" algn="l" defTabSz="914400" rtl="0" eaLnBrk="1" fontAlgn="auto" latinLnBrk="0" hangingPunct="1">
              <a:lnSpc>
                <a:spcPct val="120000"/>
              </a:lnSpc>
              <a:spcBef>
                <a:spcPts val="600"/>
              </a:spcBef>
              <a:spcAft>
                <a:spcPts val="0"/>
              </a:spcAft>
              <a:buClrTx/>
              <a:buSzTx/>
              <a:buFont typeface="Wingdings" panose="05000000000000000000" charset="0"/>
              <a:buChar char="ü"/>
              <a:defRPr/>
            </a:pPr>
            <a:r>
              <a:rPr lang="zh-CN" altLang="en-US" sz="2400" kern="0" dirty="0">
                <a:solidFill>
                  <a:srgbClr val="000066"/>
                </a:solidFill>
                <a:latin typeface="宋体" panose="02010600030101010101" pitchFamily="2" charset="-122"/>
                <a:sym typeface="+mn-ea"/>
              </a:rPr>
              <a:t>空白串：有一个或多个</a:t>
            </a:r>
            <a:r>
              <a:rPr lang="zh-CN" altLang="en-US" sz="2400" kern="0" dirty="0">
                <a:solidFill>
                  <a:srgbClr val="FF0000"/>
                </a:solidFill>
                <a:latin typeface="宋体" panose="02010600030101010101" pitchFamily="2" charset="-122"/>
                <a:sym typeface="+mn-ea"/>
              </a:rPr>
              <a:t>空格符</a:t>
            </a:r>
            <a:r>
              <a:rPr lang="zh-CN" altLang="en-US" sz="2400" kern="0" dirty="0" smtClean="0">
                <a:solidFill>
                  <a:srgbClr val="FF0000"/>
                </a:solidFill>
                <a:latin typeface="宋体" panose="02010600030101010101" pitchFamily="2" charset="-122"/>
                <a:sym typeface="+mn-ea"/>
              </a:rPr>
              <a:t>组成</a:t>
            </a:r>
            <a:r>
              <a:rPr lang="zh-CN" altLang="en-US" sz="2400" kern="0" dirty="0" smtClean="0">
                <a:solidFill>
                  <a:srgbClr val="000066"/>
                </a:solidFill>
                <a:latin typeface="宋体" panose="02010600030101010101" pitchFamily="2" charset="-122"/>
                <a:sym typeface="+mn-ea"/>
              </a:rPr>
              <a:t>的</a:t>
            </a:r>
            <a:r>
              <a:rPr lang="zh-CN" altLang="en-US" sz="2400" kern="0" dirty="0">
                <a:solidFill>
                  <a:srgbClr val="000066"/>
                </a:solidFill>
                <a:latin typeface="宋体" panose="02010600030101010101" pitchFamily="2" charset="-122"/>
                <a:sym typeface="+mn-ea"/>
              </a:rPr>
              <a:t>串。</a:t>
            </a:r>
            <a:endParaRPr lang="zh-CN" altLang="en-US" sz="2400" kern="0" dirty="0">
              <a:solidFill>
                <a:srgbClr val="000066"/>
              </a:solidFill>
              <a:latin typeface="宋体" panose="02010600030101010101" pitchFamily="2" charset="-122"/>
              <a:sym typeface="+mn-ea"/>
            </a:endParaRPr>
          </a:p>
          <a:p>
            <a:pPr marL="457200" marR="0" lvl="0" indent="-457200" algn="l" defTabSz="914400" rtl="0" eaLnBrk="1" fontAlgn="auto" latinLnBrk="0" hangingPunct="1">
              <a:lnSpc>
                <a:spcPct val="120000"/>
              </a:lnSpc>
              <a:spcBef>
                <a:spcPts val="600"/>
              </a:spcBef>
              <a:spcAft>
                <a:spcPts val="0"/>
              </a:spcAft>
              <a:buClrTx/>
              <a:buSzTx/>
              <a:buFont typeface="Wingdings" panose="05000000000000000000" charset="0"/>
              <a:buChar char="ü"/>
              <a:defRPr/>
            </a:pPr>
            <a:r>
              <a:rPr lang="zh-CN" altLang="en-US" sz="2400" kern="0" dirty="0">
                <a:solidFill>
                  <a:srgbClr val="000066"/>
                </a:solidFill>
                <a:latin typeface="宋体" panose="02010600030101010101" pitchFamily="2" charset="-122"/>
                <a:sym typeface="+mn-ea"/>
              </a:rPr>
              <a:t>子串、主串：串</a:t>
            </a:r>
            <a:r>
              <a:rPr lang="en-US" altLang="zh-CN" sz="2400" kern="0" dirty="0">
                <a:solidFill>
                  <a:srgbClr val="000066"/>
                </a:solidFill>
                <a:latin typeface="宋体" panose="02010600030101010101" pitchFamily="2" charset="-122"/>
                <a:sym typeface="+mn-ea"/>
              </a:rPr>
              <a:t>s</a:t>
            </a:r>
            <a:r>
              <a:rPr lang="zh-CN" altLang="en-US" sz="2400" kern="0" dirty="0">
                <a:solidFill>
                  <a:srgbClr val="000066"/>
                </a:solidFill>
                <a:latin typeface="宋体" panose="02010600030101010101" pitchFamily="2" charset="-122"/>
                <a:sym typeface="+mn-ea"/>
              </a:rPr>
              <a:t>中</a:t>
            </a:r>
            <a:r>
              <a:rPr lang="zh-CN" altLang="en-US" sz="2400" kern="0" dirty="0">
                <a:solidFill>
                  <a:srgbClr val="FF0000"/>
                </a:solidFill>
                <a:latin typeface="宋体" panose="02010600030101010101" pitchFamily="2" charset="-122"/>
                <a:sym typeface="+mn-ea"/>
              </a:rPr>
              <a:t>任意个连续的字符串序列</a:t>
            </a:r>
            <a:r>
              <a:rPr lang="zh-CN" altLang="en-US" sz="2400" kern="0" dirty="0">
                <a:solidFill>
                  <a:srgbClr val="000066"/>
                </a:solidFill>
                <a:latin typeface="宋体" panose="02010600030101010101" pitchFamily="2" charset="-122"/>
                <a:sym typeface="+mn-ea"/>
              </a:rPr>
              <a:t>叫</a:t>
            </a:r>
            <a:r>
              <a:rPr lang="en-US" altLang="zh-CN" sz="2400" kern="0" dirty="0">
                <a:solidFill>
                  <a:srgbClr val="000066"/>
                </a:solidFill>
                <a:latin typeface="宋体" panose="02010600030101010101" pitchFamily="2" charset="-122"/>
                <a:sym typeface="+mn-ea"/>
              </a:rPr>
              <a:t>s</a:t>
            </a:r>
            <a:r>
              <a:rPr lang="zh-CN" altLang="en-US" sz="2400" kern="0" dirty="0">
                <a:solidFill>
                  <a:srgbClr val="000066"/>
                </a:solidFill>
                <a:latin typeface="宋体" panose="02010600030101010101" pitchFamily="2" charset="-122"/>
                <a:sym typeface="+mn-ea"/>
              </a:rPr>
              <a:t>的子串；</a:t>
            </a:r>
            <a:r>
              <a:rPr lang="en-US" altLang="zh-CN" sz="2400" kern="0" dirty="0">
                <a:solidFill>
                  <a:srgbClr val="000066"/>
                </a:solidFill>
                <a:latin typeface="宋体" panose="02010600030101010101" pitchFamily="2" charset="-122"/>
                <a:sym typeface="+mn-ea"/>
              </a:rPr>
              <a:t>s</a:t>
            </a:r>
            <a:r>
              <a:rPr lang="zh-CN" altLang="en-US" sz="2400" kern="0" dirty="0">
                <a:solidFill>
                  <a:srgbClr val="000066"/>
                </a:solidFill>
                <a:latin typeface="宋体" panose="02010600030101010101" pitchFamily="2" charset="-122"/>
                <a:sym typeface="+mn-ea"/>
              </a:rPr>
              <a:t>叫主串。</a:t>
            </a:r>
            <a:endParaRPr lang="zh-CN" altLang="en-US" sz="2400" kern="0" dirty="0">
              <a:solidFill>
                <a:srgbClr val="000066"/>
              </a:solidFill>
              <a:latin typeface="宋体" panose="02010600030101010101" pitchFamily="2" charset="-122"/>
              <a:sym typeface="+mn-ea"/>
            </a:endParaRPr>
          </a:p>
          <a:p>
            <a:pPr marL="457200" marR="0" lvl="0" indent="-457200" algn="l" defTabSz="914400" rtl="0" eaLnBrk="1" fontAlgn="auto" latinLnBrk="0" hangingPunct="1">
              <a:lnSpc>
                <a:spcPct val="120000"/>
              </a:lnSpc>
              <a:spcBef>
                <a:spcPts val="600"/>
              </a:spcBef>
              <a:spcAft>
                <a:spcPts val="0"/>
              </a:spcAft>
              <a:buClrTx/>
              <a:buSzTx/>
              <a:buFont typeface="Wingdings" panose="05000000000000000000" charset="0"/>
              <a:buChar char="ü"/>
              <a:defRPr/>
            </a:pPr>
            <a:r>
              <a:rPr lang="zh-CN" altLang="en-US" sz="2400" kern="0" dirty="0">
                <a:solidFill>
                  <a:srgbClr val="000066"/>
                </a:solidFill>
                <a:latin typeface="宋体" panose="02010600030101010101" pitchFamily="2" charset="-122"/>
                <a:sym typeface="+mn-ea"/>
              </a:rPr>
              <a:t>字符位置：字符在串中的序号。</a:t>
            </a:r>
            <a:endParaRPr lang="zh-CN" altLang="en-US" sz="2400" kern="0" dirty="0">
              <a:solidFill>
                <a:srgbClr val="000066"/>
              </a:solidFill>
              <a:latin typeface="宋体" panose="02010600030101010101" pitchFamily="2" charset="-122"/>
              <a:sym typeface="+mn-ea"/>
            </a:endParaRPr>
          </a:p>
          <a:p>
            <a:pPr marL="457200" marR="0" lvl="0" indent="-457200" algn="l" defTabSz="914400" rtl="0" eaLnBrk="1" fontAlgn="auto" latinLnBrk="0" hangingPunct="1">
              <a:lnSpc>
                <a:spcPct val="120000"/>
              </a:lnSpc>
              <a:spcBef>
                <a:spcPts val="600"/>
              </a:spcBef>
              <a:spcAft>
                <a:spcPts val="0"/>
              </a:spcAft>
              <a:buClrTx/>
              <a:buSzTx/>
              <a:buFont typeface="Wingdings" panose="05000000000000000000" charset="0"/>
              <a:buChar char="ü"/>
              <a:defRPr/>
            </a:pPr>
            <a:r>
              <a:rPr lang="zh-CN" altLang="en-US" sz="2400" kern="0" dirty="0">
                <a:solidFill>
                  <a:srgbClr val="000066"/>
                </a:solidFill>
                <a:latin typeface="宋体" panose="02010600030101010101" pitchFamily="2" charset="-122"/>
                <a:sym typeface="+mn-ea"/>
              </a:rPr>
              <a:t>子串位置：子串的</a:t>
            </a:r>
            <a:r>
              <a:rPr lang="zh-CN" altLang="en-US" sz="2400" kern="0" dirty="0">
                <a:solidFill>
                  <a:srgbClr val="FF0000"/>
                </a:solidFill>
                <a:latin typeface="宋体" panose="02010600030101010101" pitchFamily="2" charset="-122"/>
                <a:sym typeface="+mn-ea"/>
              </a:rPr>
              <a:t>第一个</a:t>
            </a:r>
            <a:r>
              <a:rPr lang="zh-CN" altLang="en-US" sz="2400" kern="0" dirty="0">
                <a:solidFill>
                  <a:srgbClr val="000066"/>
                </a:solidFill>
                <a:latin typeface="宋体" panose="02010600030101010101" pitchFamily="2" charset="-122"/>
                <a:sym typeface="+mn-ea"/>
              </a:rPr>
              <a:t>字符在主串中的序号。</a:t>
            </a:r>
            <a:endParaRPr lang="en-US" altLang="zh-CN" sz="2400" kern="0" dirty="0">
              <a:solidFill>
                <a:srgbClr val="000066"/>
              </a:solidFill>
              <a:latin typeface="宋体" panose="02010600030101010101" pitchFamily="2" charset="-122"/>
              <a:sym typeface="+mn-ea"/>
            </a:endParaRPr>
          </a:p>
          <a:p>
            <a:pPr marL="457200" marR="0" lvl="0" indent="-457200" algn="l" defTabSz="914400" rtl="0" eaLnBrk="1" fontAlgn="auto" latinLnBrk="0" hangingPunct="1">
              <a:lnSpc>
                <a:spcPct val="120000"/>
              </a:lnSpc>
              <a:spcBef>
                <a:spcPts val="600"/>
              </a:spcBef>
              <a:spcAft>
                <a:spcPts val="0"/>
              </a:spcAft>
              <a:buClrTx/>
              <a:buSzTx/>
              <a:buFont typeface="Wingdings" panose="05000000000000000000" charset="0"/>
              <a:buChar char="ü"/>
              <a:defRPr/>
            </a:pPr>
            <a:r>
              <a:rPr lang="zh-CN" altLang="en-US" sz="2400" kern="0" dirty="0">
                <a:solidFill>
                  <a:srgbClr val="000066"/>
                </a:solidFill>
                <a:latin typeface="宋体" panose="02010600030101010101" pitchFamily="2" charset="-122"/>
                <a:sym typeface="+mn-ea"/>
              </a:rPr>
              <a:t>串相等：串</a:t>
            </a:r>
            <a:r>
              <a:rPr lang="zh-CN" altLang="en-US" sz="2400" kern="0" dirty="0">
                <a:solidFill>
                  <a:srgbClr val="FF0000"/>
                </a:solidFill>
                <a:latin typeface="宋体" panose="02010600030101010101" pitchFamily="2" charset="-122"/>
                <a:sym typeface="+mn-ea"/>
              </a:rPr>
              <a:t>长度相等</a:t>
            </a:r>
            <a:r>
              <a:rPr lang="zh-CN" altLang="en-US" sz="2400" kern="0" dirty="0">
                <a:solidFill>
                  <a:srgbClr val="000066"/>
                </a:solidFill>
                <a:latin typeface="宋体" panose="02010600030101010101" pitchFamily="2" charset="-122"/>
                <a:sym typeface="+mn-ea"/>
              </a:rPr>
              <a:t>，且</a:t>
            </a:r>
            <a:r>
              <a:rPr lang="zh-CN" altLang="en-US" sz="2400" kern="0" dirty="0">
                <a:solidFill>
                  <a:srgbClr val="FF0000"/>
                </a:solidFill>
                <a:latin typeface="宋体" panose="02010600030101010101" pitchFamily="2" charset="-122"/>
                <a:sym typeface="+mn-ea"/>
              </a:rPr>
              <a:t>对应位置</a:t>
            </a:r>
            <a:r>
              <a:rPr lang="zh-CN" altLang="en-US" sz="2400" kern="0" dirty="0">
                <a:solidFill>
                  <a:srgbClr val="000066"/>
                </a:solidFill>
                <a:latin typeface="宋体" panose="02010600030101010101" pitchFamily="2" charset="-122"/>
                <a:sym typeface="+mn-ea"/>
              </a:rPr>
              <a:t>上的</a:t>
            </a:r>
            <a:r>
              <a:rPr lang="zh-CN" altLang="en-US" sz="2400" kern="0" dirty="0">
                <a:solidFill>
                  <a:srgbClr val="FF0000"/>
                </a:solidFill>
                <a:latin typeface="宋体" panose="02010600030101010101" pitchFamily="2" charset="-122"/>
                <a:sym typeface="+mn-ea"/>
              </a:rPr>
              <a:t>字符相等</a:t>
            </a:r>
            <a:r>
              <a:rPr lang="zh-CN" altLang="en-US" sz="2400" kern="0" dirty="0">
                <a:solidFill>
                  <a:srgbClr val="000066"/>
                </a:solidFill>
                <a:latin typeface="宋体" panose="02010600030101010101" pitchFamily="2" charset="-122"/>
                <a:sym typeface="+mn-ea"/>
              </a:rPr>
              <a:t>。 </a:t>
            </a:r>
            <a:endParaRPr lang="zh-CN" altLang="en-US" sz="2400" kern="0" dirty="0">
              <a:solidFill>
                <a:srgbClr val="000066"/>
              </a:solidFill>
              <a:latin typeface="宋体" panose="02010600030101010101" pitchFamily="2" charset="-122"/>
              <a:sym typeface="+mn-ea"/>
            </a:endParaRPr>
          </a:p>
        </p:txBody>
      </p:sp>
      <p:sp>
        <p:nvSpPr>
          <p:cNvPr id="2" name="TextBox 1"/>
          <p:cNvSpPr txBox="1"/>
          <p:nvPr/>
        </p:nvSpPr>
        <p:spPr>
          <a:xfrm>
            <a:off x="2927648" y="1916832"/>
            <a:ext cx="5472608" cy="583565"/>
          </a:xfrm>
          <a:prstGeom prst="rect">
            <a:avLst/>
          </a:prstGeom>
          <a:solidFill>
            <a:srgbClr val="FFF043"/>
          </a:solidFill>
        </p:spPr>
        <p:txBody>
          <a:bodyPr wrap="square" rtlCol="0">
            <a:spAutoFit/>
          </a:bodyPr>
          <a:lstStyle/>
          <a:p>
            <a:pPr algn="ctr"/>
            <a:r>
              <a:rPr lang="en-US" altLang="zh-CN" sz="3200" b="1" dirty="0" smtClean="0">
                <a:latin typeface="Times New Roman" panose="02020603050405020304" pitchFamily="18" charset="0"/>
                <a:cs typeface="Times New Roman" panose="02020603050405020304" pitchFamily="18" charset="0"/>
              </a:rPr>
              <a:t>S=“a</a:t>
            </a:r>
            <a:r>
              <a:rPr lang="en-US" altLang="zh-CN" sz="3200" b="1" baseline="-25000" dirty="0" smtClean="0">
                <a:latin typeface="Times New Roman" panose="02020603050405020304" pitchFamily="18" charset="0"/>
                <a:cs typeface="Times New Roman" panose="02020603050405020304" pitchFamily="18" charset="0"/>
              </a:rPr>
              <a:t>1</a:t>
            </a:r>
            <a:r>
              <a:rPr lang="en-US" altLang="zh-CN" sz="3200" b="1" dirty="0" smtClean="0">
                <a:latin typeface="Times New Roman" panose="02020603050405020304" pitchFamily="18" charset="0"/>
                <a:cs typeface="Times New Roman" panose="02020603050405020304" pitchFamily="18" charset="0"/>
              </a:rPr>
              <a:t>,a</a:t>
            </a:r>
            <a:r>
              <a:rPr lang="en-US" altLang="zh-CN" sz="3200" b="1" baseline="-25000" dirty="0">
                <a:latin typeface="Times New Roman" panose="02020603050405020304" pitchFamily="18" charset="0"/>
                <a:cs typeface="Times New Roman" panose="02020603050405020304" pitchFamily="18" charset="0"/>
              </a:rPr>
              <a:t>2</a:t>
            </a:r>
            <a:r>
              <a:rPr lang="en-US" altLang="zh-CN" sz="3200" b="1" dirty="0" smtClean="0">
                <a:latin typeface="Times New Roman" panose="02020603050405020304" pitchFamily="18" charset="0"/>
                <a:cs typeface="Times New Roman" panose="02020603050405020304" pitchFamily="18" charset="0"/>
              </a:rPr>
              <a:t>,……a</a:t>
            </a:r>
            <a:r>
              <a:rPr lang="en-US" altLang="zh-CN" sz="3200" b="1" baseline="-25000" dirty="0">
                <a:latin typeface="Times New Roman" panose="02020603050405020304" pitchFamily="18" charset="0"/>
                <a:cs typeface="Times New Roman" panose="02020603050405020304" pitchFamily="18" charset="0"/>
              </a:rPr>
              <a:t>n</a:t>
            </a:r>
            <a:r>
              <a:rPr lang="en-US" altLang="zh-CN" sz="3200" b="1" dirty="0" smtClean="0">
                <a:latin typeface="Times New Roman" panose="02020603050405020304" pitchFamily="18" charset="0"/>
                <a:cs typeface="Times New Roman" panose="02020603050405020304" pitchFamily="18" charset="0"/>
              </a:rPr>
              <a:t>”  ( n</a:t>
            </a:r>
            <a:r>
              <a:rPr lang="zh-CN" altLang="en-US" sz="3200" b="1" dirty="0" smtClean="0">
                <a:latin typeface="Times New Roman" panose="02020603050405020304" pitchFamily="18" charset="0"/>
                <a:cs typeface="Times New Roman" panose="02020603050405020304" pitchFamily="18" charset="0"/>
              </a:rPr>
              <a:t>≥</a:t>
            </a:r>
            <a:r>
              <a:rPr lang="en-US" altLang="zh-CN" sz="3200" b="1" dirty="0" smtClean="0">
                <a:latin typeface="Times New Roman" panose="02020603050405020304" pitchFamily="18" charset="0"/>
                <a:cs typeface="Times New Roman" panose="02020603050405020304" pitchFamily="18" charset="0"/>
              </a:rPr>
              <a:t>0)</a:t>
            </a:r>
            <a:endParaRPr lang="zh-CN" altLang="en-US" sz="3200" b="1" dirty="0">
              <a:latin typeface="Times New Roman" panose="02020603050405020304" pitchFamily="18" charset="0"/>
              <a:cs typeface="Times New Roman" panose="02020603050405020304" pitchFamily="18" charset="0"/>
            </a:endParaRPr>
          </a:p>
        </p:txBody>
      </p:sp>
      <p:grpSp>
        <p:nvGrpSpPr>
          <p:cNvPr id="8" name="组合 7"/>
          <p:cNvGrpSpPr/>
          <p:nvPr/>
        </p:nvGrpSpPr>
        <p:grpSpPr>
          <a:xfrm>
            <a:off x="3318520" y="2438939"/>
            <a:ext cx="864096" cy="902424"/>
            <a:chOff x="983432" y="2564904"/>
            <a:chExt cx="864096" cy="902424"/>
          </a:xfrm>
        </p:grpSpPr>
        <p:sp>
          <p:nvSpPr>
            <p:cNvPr id="3" name="TextBox 2"/>
            <p:cNvSpPr txBox="1"/>
            <p:nvPr/>
          </p:nvSpPr>
          <p:spPr>
            <a:xfrm>
              <a:off x="983432" y="3005663"/>
              <a:ext cx="864096" cy="461665"/>
            </a:xfrm>
            <a:prstGeom prst="rect">
              <a:avLst/>
            </a:prstGeom>
            <a:noFill/>
            <a:ln w="38100">
              <a:solidFill>
                <a:schemeClr val="accent1"/>
              </a:solidFill>
            </a:ln>
          </p:spPr>
          <p:txBody>
            <a:bodyPr wrap="square" rtlCol="0">
              <a:spAutoFit/>
            </a:bodyPr>
            <a:lstStyle/>
            <a:p>
              <a:r>
                <a:rPr lang="zh-CN" altLang="en-US" sz="2400" b="1" dirty="0">
                  <a:solidFill>
                    <a:srgbClr val="0000FF"/>
                  </a:solidFill>
                </a:rPr>
                <a:t>串名</a:t>
              </a:r>
              <a:endParaRPr lang="zh-CN" altLang="en-US" sz="2400" b="1" dirty="0">
                <a:solidFill>
                  <a:srgbClr val="0000FF"/>
                </a:solidFill>
              </a:endParaRPr>
            </a:p>
          </p:txBody>
        </p:sp>
        <p:cxnSp>
          <p:nvCxnSpPr>
            <p:cNvPr id="7" name="直接箭头连接符 6"/>
            <p:cNvCxnSpPr/>
            <p:nvPr/>
          </p:nvCxnSpPr>
          <p:spPr>
            <a:xfrm flipV="1">
              <a:off x="1415480" y="2564904"/>
              <a:ext cx="0" cy="44075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4223792" y="2501607"/>
            <a:ext cx="201622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42" name="组合 41"/>
          <p:cNvGrpSpPr/>
          <p:nvPr/>
        </p:nvGrpSpPr>
        <p:grpSpPr>
          <a:xfrm>
            <a:off x="4871864" y="2454568"/>
            <a:ext cx="864096" cy="902424"/>
            <a:chOff x="983432" y="2564904"/>
            <a:chExt cx="864096" cy="902424"/>
          </a:xfrm>
        </p:grpSpPr>
        <p:sp>
          <p:nvSpPr>
            <p:cNvPr id="43" name="TextBox 42"/>
            <p:cNvSpPr txBox="1"/>
            <p:nvPr/>
          </p:nvSpPr>
          <p:spPr>
            <a:xfrm>
              <a:off x="983432" y="3005663"/>
              <a:ext cx="864096" cy="461665"/>
            </a:xfrm>
            <a:prstGeom prst="rect">
              <a:avLst/>
            </a:prstGeom>
            <a:noFill/>
            <a:ln w="38100">
              <a:solidFill>
                <a:schemeClr val="accent1"/>
              </a:solidFill>
            </a:ln>
          </p:spPr>
          <p:txBody>
            <a:bodyPr wrap="square" rtlCol="0">
              <a:spAutoFit/>
            </a:bodyPr>
            <a:lstStyle/>
            <a:p>
              <a:r>
                <a:rPr lang="zh-CN" altLang="en-US" sz="2400" b="1" dirty="0" smtClean="0">
                  <a:solidFill>
                    <a:srgbClr val="0000FF"/>
                  </a:solidFill>
                </a:rPr>
                <a:t>串值</a:t>
              </a:r>
              <a:endParaRPr lang="zh-CN" altLang="en-US" sz="2400" b="1" dirty="0">
                <a:solidFill>
                  <a:srgbClr val="0000FF"/>
                </a:solidFill>
              </a:endParaRPr>
            </a:p>
          </p:txBody>
        </p:sp>
        <p:cxnSp>
          <p:nvCxnSpPr>
            <p:cNvPr id="44" name="直接箭头连接符 43"/>
            <p:cNvCxnSpPr/>
            <p:nvPr/>
          </p:nvCxnSpPr>
          <p:spPr>
            <a:xfrm flipV="1">
              <a:off x="1415480" y="2564904"/>
              <a:ext cx="0" cy="44075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50"/>
                                  </p:iterate>
                                  <p:childTnLst>
                                    <p:set>
                                      <p:cBhvr>
                                        <p:cTn id="6" dur="1" fill="hold">
                                          <p:stCondLst>
                                            <p:cond delay="0"/>
                                          </p:stCondLst>
                                        </p:cTn>
                                        <p:tgtEl>
                                          <p:spTgt spid="25">
                                            <p:txEl>
                                              <p:pRg st="0" end="0"/>
                                            </p:txEl>
                                          </p:spTgt>
                                        </p:tgtEl>
                                        <p:attrNameLst>
                                          <p:attrName>style.visibility</p:attrName>
                                        </p:attrNameLst>
                                      </p:cBhvr>
                                      <p:to>
                                        <p:strVal val="visible"/>
                                      </p:to>
                                    </p:set>
                                  </p:childTnLst>
                                </p:cTn>
                              </p:par>
                            </p:childTnLst>
                          </p:cTn>
                        </p:par>
                        <p:par>
                          <p:cTn id="7" fill="hold">
                            <p:stCondLst>
                              <p:cond delay="2250"/>
                            </p:stCondLst>
                            <p:childTnLst>
                              <p:par>
                                <p:cTn id="8" presetID="16" presetClass="entr" presetSubtype="21"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par>
                          <p:cTn id="21" fill="hold">
                            <p:stCondLst>
                              <p:cond delay="500"/>
                            </p:stCondLst>
                            <p:childTnLst>
                              <p:par>
                                <p:cTn id="22" presetID="22" presetClass="entr" presetSubtype="4" fill="hold" nodeType="after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wipe(down)">
                                      <p:cBhvr>
                                        <p:cTn id="24" dur="500"/>
                                        <p:tgtEl>
                                          <p:spTgt spid="4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iterate type="lt">
                                    <p:tmAbs val="50"/>
                                  </p:iterate>
                                  <p:childTnLst>
                                    <p:set>
                                      <p:cBhvr>
                                        <p:cTn id="28" dur="1" fill="hold">
                                          <p:stCondLst>
                                            <p:cond delay="0"/>
                                          </p:stCondLst>
                                        </p:cTn>
                                        <p:tgtEl>
                                          <p:spTgt spid="25">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iterate type="lt">
                                    <p:tmAbs val="50"/>
                                  </p:iterate>
                                  <p:childTnLst>
                                    <p:set>
                                      <p:cBhvr>
                                        <p:cTn id="32" dur="1" fill="hold">
                                          <p:stCondLst>
                                            <p:cond delay="0"/>
                                          </p:stCondLst>
                                        </p:cTn>
                                        <p:tgtEl>
                                          <p:spTgt spid="25">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iterate type="lt">
                                    <p:tmAbs val="50"/>
                                  </p:iterate>
                                  <p:childTnLst>
                                    <p:set>
                                      <p:cBhvr>
                                        <p:cTn id="36" dur="1" fill="hold">
                                          <p:stCondLst>
                                            <p:cond delay="0"/>
                                          </p:stCondLst>
                                        </p:cTn>
                                        <p:tgtEl>
                                          <p:spTgt spid="25">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iterate type="lt">
                                    <p:tmAbs val="50"/>
                                  </p:iterate>
                                  <p:childTnLst>
                                    <p:set>
                                      <p:cBhvr>
                                        <p:cTn id="40" dur="1" fill="hold">
                                          <p:stCondLst>
                                            <p:cond delay="0"/>
                                          </p:stCondLst>
                                        </p:cTn>
                                        <p:tgtEl>
                                          <p:spTgt spid="25">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iterate type="lt">
                                    <p:tmAbs val="50"/>
                                  </p:iterate>
                                  <p:childTnLst>
                                    <p:set>
                                      <p:cBhvr>
                                        <p:cTn id="44" dur="1" fill="hold">
                                          <p:stCondLst>
                                            <p:cond delay="0"/>
                                          </p:stCondLst>
                                        </p:cTn>
                                        <p:tgtEl>
                                          <p:spTgt spid="25">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iterate type="lt">
                                    <p:tmAbs val="50"/>
                                  </p:iterate>
                                  <p:childTnLst>
                                    <p:set>
                                      <p:cBhvr>
                                        <p:cTn id="48" dur="1" fill="hold">
                                          <p:stCondLst>
                                            <p:cond delay="0"/>
                                          </p:stCondLst>
                                        </p:cTn>
                                        <p:tgtEl>
                                          <p:spTgt spid="2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p:nvPr/>
        </p:nvSpPr>
        <p:spPr>
          <a:xfrm>
            <a:off x="1127448" y="1340768"/>
            <a:ext cx="9721080" cy="5184576"/>
          </a:xfrm>
          <a:prstGeom prst="rect">
            <a:avLst/>
          </a:prstGeom>
          <a:solidFill>
            <a:srgbClr val="FFFFE7"/>
          </a:solidFill>
          <a:ln w="9525" cap="flat" cmpd="sng">
            <a:solidFill>
              <a:srgbClr val="0037E8"/>
            </a:solidFill>
            <a:prstDash val="solid"/>
            <a:miter/>
            <a:headEnd type="none" w="med" len="med"/>
            <a:tailEnd type="none" w="med" len="med"/>
          </a:ln>
          <a:effectLst>
            <a:outerShdw dist="107763" dir="18900000" algn="ctr" rotWithShape="0">
              <a:srgbClr val="808080"/>
            </a:outerShdw>
          </a:effectLst>
        </p:spPr>
        <p:txBody>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0C61AE"/>
              </a:buClr>
              <a:buSzPct val="60000"/>
              <a:buFont typeface="Wingdings" panose="05000000000000000000" pitchFamily="2" charset="2"/>
              <a:buChar char=""/>
              <a:defRPr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AABBDF"/>
              </a:buClr>
              <a:buSzPct val="60000"/>
              <a:buFont typeface="Wingdings" panose="05000000000000000000" pitchFamily="2" charset="2"/>
              <a:buChar char=""/>
              <a:defRPr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AACCE9"/>
              </a:buClr>
              <a:buSzPct val="68000"/>
              <a:buFont typeface="Wingdings 2" panose="05020102010507070707" pitchFamily="18" charset="2"/>
              <a:buChar char=""/>
              <a:defRPr sz="1600" kern="1200">
                <a:solidFill>
                  <a:schemeClr val="tx1"/>
                </a:solidFill>
                <a:latin typeface="+mn-lt"/>
                <a:ea typeface="+mn-ea"/>
                <a:cs typeface="+mn-cs"/>
              </a:defRPr>
            </a:lvl5pPr>
          </a:lstStyle>
          <a:p>
            <a:pPr marL="0" indent="0">
              <a:lnSpc>
                <a:spcPct val="130000"/>
              </a:lnSpc>
              <a:buNone/>
            </a:pPr>
            <a:r>
              <a:rPr lang="zh-CN" altLang="zh-CN" b="1" dirty="0" smtClean="0">
                <a:latin typeface="华文楷体" panose="02010600040101010101" pitchFamily="2" charset="-122"/>
                <a:ea typeface="华文楷体" panose="02010600040101010101" pitchFamily="2" charset="-122"/>
              </a:rPr>
              <a:t>1. </a:t>
            </a:r>
            <a:r>
              <a:rPr lang="zh-CN" altLang="en-US" b="1" dirty="0" smtClean="0">
                <a:latin typeface="华文楷体" panose="02010600040101010101" pitchFamily="2" charset="-122"/>
                <a:ea typeface="华文楷体" panose="02010600040101010101" pitchFamily="2" charset="-122"/>
              </a:rPr>
              <a:t>串是内容受限的线性表，它限定了表中的元素为字符。串有顺序存储和链式存储两种存储结构，多采用顺序存储。</a:t>
            </a:r>
            <a:endParaRPr lang="en-US" altLang="zh-CN" b="1" dirty="0" smtClean="0">
              <a:latin typeface="华文楷体" panose="02010600040101010101" pitchFamily="2" charset="-122"/>
              <a:ea typeface="华文楷体" panose="02010600040101010101" pitchFamily="2" charset="-122"/>
            </a:endParaRPr>
          </a:p>
          <a:p>
            <a:pPr marL="0" indent="0">
              <a:lnSpc>
                <a:spcPct val="130000"/>
              </a:lnSpc>
              <a:buNone/>
            </a:pPr>
            <a:r>
              <a:rPr lang="en-US" altLang="zh-CN" b="1" dirty="0" smtClean="0">
                <a:latin typeface="华文楷体" panose="02010600040101010101" pitchFamily="2" charset="-122"/>
                <a:ea typeface="华文楷体" panose="02010600040101010101" pitchFamily="2" charset="-122"/>
              </a:rPr>
              <a:t>2</a:t>
            </a:r>
            <a:r>
              <a:rPr lang="zh-CN" altLang="zh-CN" b="1" dirty="0" smtClean="0">
                <a:latin typeface="华文楷体" panose="02010600040101010101" pitchFamily="2" charset="-122"/>
                <a:ea typeface="华文楷体" panose="02010600040101010101" pitchFamily="2" charset="-122"/>
              </a:rPr>
              <a:t>. </a:t>
            </a:r>
            <a:r>
              <a:rPr lang="zh-CN" altLang="en-US" b="1" dirty="0" smtClean="0">
                <a:latin typeface="华文楷体" panose="02010600040101010101" pitchFamily="2" charset="-122"/>
                <a:ea typeface="华文楷体" panose="02010600040101010101" pitchFamily="2" charset="-122"/>
              </a:rPr>
              <a:t>串的常用算法是模式匹配算法。</a:t>
            </a:r>
            <a:r>
              <a:rPr lang="en-US" altLang="zh-CN" b="1" dirty="0" smtClean="0">
                <a:latin typeface="华文楷体" panose="02010600040101010101" pitchFamily="2" charset="-122"/>
                <a:ea typeface="华文楷体" panose="02010600040101010101" pitchFamily="2" charset="-122"/>
              </a:rPr>
              <a:t>BF</a:t>
            </a:r>
            <a:r>
              <a:rPr lang="zh-CN" altLang="en-US" b="1" dirty="0" smtClean="0">
                <a:latin typeface="华文楷体" panose="02010600040101010101" pitchFamily="2" charset="-122"/>
                <a:ea typeface="华文楷体" panose="02010600040101010101" pitchFamily="2" charset="-122"/>
              </a:rPr>
              <a:t>算法实现简单，但存在回溯，效率低，时间复杂度为</a:t>
            </a:r>
            <a:r>
              <a:rPr lang="en-US" altLang="zh-CN" b="1" dirty="0" smtClean="0">
                <a:latin typeface="华文楷体" panose="02010600040101010101" pitchFamily="2" charset="-122"/>
                <a:ea typeface="华文楷体" panose="02010600040101010101" pitchFamily="2" charset="-122"/>
              </a:rPr>
              <a:t>O(m*n)</a:t>
            </a:r>
            <a:r>
              <a:rPr lang="zh-CN" altLang="en-US" b="1" dirty="0" smtClean="0">
                <a:latin typeface="华文楷体" panose="02010600040101010101" pitchFamily="2" charset="-122"/>
                <a:ea typeface="华文楷体" panose="02010600040101010101" pitchFamily="2" charset="-122"/>
              </a:rPr>
              <a:t>。</a:t>
            </a:r>
            <a:endParaRPr lang="zh-CN" altLang="zh-CN" b="1" dirty="0">
              <a:latin typeface="华文楷体" panose="02010600040101010101" pitchFamily="2" charset="-122"/>
              <a:ea typeface="华文楷体" panose="02010600040101010101" pitchFamily="2" charset="-122"/>
            </a:endParaRPr>
          </a:p>
          <a:p>
            <a:pPr marL="0" indent="0">
              <a:lnSpc>
                <a:spcPct val="130000"/>
              </a:lnSpc>
              <a:buNone/>
            </a:pPr>
            <a:r>
              <a:rPr lang="en-US" altLang="zh-CN" b="1" dirty="0" smtClean="0">
                <a:latin typeface="华文楷体" panose="02010600040101010101" pitchFamily="2" charset="-122"/>
                <a:ea typeface="华文楷体" panose="02010600040101010101" pitchFamily="2" charset="-122"/>
              </a:rPr>
              <a:t>3</a:t>
            </a:r>
            <a:r>
              <a:rPr lang="zh-CN" altLang="zh-CN" b="1" dirty="0" smtClean="0">
                <a:latin typeface="华文楷体" panose="02010600040101010101" pitchFamily="2" charset="-122"/>
                <a:ea typeface="华文楷体" panose="02010600040101010101" pitchFamily="2" charset="-122"/>
              </a:rPr>
              <a:t>. </a:t>
            </a:r>
            <a:r>
              <a:rPr lang="zh-CN" altLang="en-US" b="1" dirty="0" smtClean="0">
                <a:latin typeface="华文楷体" panose="02010600040101010101" pitchFamily="2" charset="-122"/>
                <a:ea typeface="华文楷体" panose="02010600040101010101" pitchFamily="2" charset="-122"/>
              </a:rPr>
              <a:t>多维数组可以看成是线性表的推广，其特点是结构中的元素本身可以是具有某种结构的数据，但属于同一数据类型。数组一般采用顺序存储结构</a:t>
            </a:r>
            <a:r>
              <a:rPr lang="zh-CN" altLang="zh-CN" b="1" dirty="0" smtClean="0">
                <a:latin typeface="华文楷体" panose="02010600040101010101" pitchFamily="2" charset="-122"/>
                <a:ea typeface="华文楷体" panose="02010600040101010101" pitchFamily="2" charset="-122"/>
              </a:rPr>
              <a:t>。</a:t>
            </a:r>
            <a:r>
              <a:rPr lang="zh-CN" altLang="en-US" b="1" dirty="0" smtClean="0">
                <a:latin typeface="华文楷体" panose="02010600040101010101" pitchFamily="2" charset="-122"/>
                <a:ea typeface="华文楷体" panose="02010600040101010101" pitchFamily="2" charset="-122"/>
              </a:rPr>
              <a:t>为了节省存储空间，堆与常见的特数矩阵，可以进行压缩存储，即为多个值相同的元只分配一个存储空间，对零元不分配空间</a:t>
            </a:r>
            <a:r>
              <a:rPr lang="zh-CN" altLang="zh-CN" b="1" dirty="0" smtClean="0">
                <a:latin typeface="华文楷体" panose="02010600040101010101" pitchFamily="2" charset="-122"/>
                <a:ea typeface="华文楷体" panose="02010600040101010101" pitchFamily="2" charset="-122"/>
              </a:rPr>
              <a:t> </a:t>
            </a:r>
            <a:r>
              <a:rPr lang="zh-CN" altLang="en-US" b="1" dirty="0" smtClean="0">
                <a:latin typeface="华文楷体" panose="02010600040101010101" pitchFamily="2" charset="-122"/>
                <a:ea typeface="华文楷体" panose="02010600040101010101" pitchFamily="2" charset="-122"/>
              </a:rPr>
              <a:t>。</a:t>
            </a:r>
            <a:endParaRPr lang="en-US" altLang="zh-CN" b="1" dirty="0" smtClean="0">
              <a:latin typeface="华文楷体" panose="02010600040101010101" pitchFamily="2" charset="-122"/>
              <a:ea typeface="华文楷体" panose="02010600040101010101" pitchFamily="2" charset="-122"/>
            </a:endParaRPr>
          </a:p>
          <a:p>
            <a:pPr marL="0" indent="0">
              <a:lnSpc>
                <a:spcPct val="130000"/>
              </a:lnSpc>
              <a:buNone/>
            </a:pPr>
            <a:r>
              <a:rPr lang="en-US" altLang="zh-CN" b="1" dirty="0" smtClean="0">
                <a:latin typeface="华文楷体" panose="02010600040101010101" pitchFamily="2" charset="-122"/>
                <a:ea typeface="华文楷体" panose="02010600040101010101" pitchFamily="2" charset="-122"/>
              </a:rPr>
              <a:t>4</a:t>
            </a:r>
            <a:r>
              <a:rPr lang="zh-CN" altLang="zh-CN" b="1" dirty="0">
                <a:latin typeface="华文楷体" panose="02010600040101010101" pitchFamily="2" charset="-122"/>
                <a:ea typeface="华文楷体" panose="02010600040101010101" pitchFamily="2" charset="-122"/>
              </a:rPr>
              <a:t>. </a:t>
            </a:r>
            <a:r>
              <a:rPr lang="zh-CN" altLang="en-US" b="1" dirty="0" smtClean="0">
                <a:latin typeface="华文楷体" panose="02010600040101010101" pitchFamily="2" charset="-122"/>
                <a:ea typeface="华文楷体" panose="02010600040101010101" pitchFamily="2" charset="-122"/>
              </a:rPr>
              <a:t>广义表是另外一种线性表的推广形式，表中的元素可以是单个元素，也可以是一个子表。广义表通常采用采用存储结构。</a:t>
            </a:r>
            <a:endParaRPr lang="zh-CN" altLang="zh-CN" b="1" dirty="0">
              <a:latin typeface="华文楷体" panose="02010600040101010101" pitchFamily="2" charset="-122"/>
              <a:ea typeface="华文楷体" panose="02010600040101010101" pitchFamily="2" charset="-122"/>
            </a:endParaRPr>
          </a:p>
        </p:txBody>
      </p:sp>
      <p:sp>
        <p:nvSpPr>
          <p:cNvPr id="69635" name="Rectangle 3"/>
          <p:cNvSpPr/>
          <p:nvPr/>
        </p:nvSpPr>
        <p:spPr>
          <a:xfrm>
            <a:off x="8399463" y="274638"/>
            <a:ext cx="1676400" cy="645160"/>
          </a:xfrm>
          <a:prstGeom prst="rect">
            <a:avLst/>
          </a:prstGeom>
          <a:solidFill>
            <a:srgbClr val="FCFDC6"/>
          </a:solidFill>
          <a:ln w="9525" cap="flat" cmpd="sng">
            <a:solidFill>
              <a:schemeClr val="tx1"/>
            </a:solidFill>
            <a:prstDash val="solid"/>
            <a:miter/>
            <a:headEnd type="none" w="med" len="med"/>
            <a:tailEnd type="none" w="med" len="med"/>
          </a:ln>
          <a:effectLst>
            <a:outerShdw dist="107763" dir="2699999" algn="ctr" rotWithShape="0">
              <a:schemeClr val="bg2"/>
            </a:outerShdw>
          </a:effectLst>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0C61AE"/>
              </a:buClr>
              <a:buSzPct val="60000"/>
              <a:buFont typeface="Wingdings" panose="05000000000000000000" pitchFamily="2" charset="2"/>
              <a:buChar char=""/>
              <a:defRPr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AABBDF"/>
              </a:buClr>
              <a:buSzPct val="60000"/>
              <a:buFont typeface="Wingdings" panose="05000000000000000000" pitchFamily="2" charset="2"/>
              <a:buChar char=""/>
              <a:defRPr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AACC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50000"/>
              </a:spcBef>
              <a:buClrTx/>
              <a:buSzPct val="100000"/>
              <a:buNone/>
            </a:pPr>
            <a:r>
              <a:rPr lang="zh-CN" altLang="zh-CN" sz="3600" b="1" dirty="0">
                <a:solidFill>
                  <a:schemeClr val="accent2"/>
                </a:solidFill>
                <a:latin typeface="华文楷体" panose="02010600040101010101" pitchFamily="2" charset="-122"/>
                <a:ea typeface="华文楷体" panose="02010600040101010101" pitchFamily="2" charset="-122"/>
              </a:rPr>
              <a:t>小结</a:t>
            </a:r>
            <a:endParaRPr lang="zh-CN" altLang="zh-CN" sz="3600" b="1" dirty="0">
              <a:solidFill>
                <a:schemeClr val="accent2"/>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p:nvPr/>
        </p:nvSpPr>
        <p:spPr>
          <a:xfrm>
            <a:off x="1358900" y="1156970"/>
            <a:ext cx="9042400" cy="5480050"/>
          </a:xfrm>
          <a:prstGeom prst="rect">
            <a:avLst/>
          </a:prstGeom>
          <a:solidFill>
            <a:srgbClr val="FFFFE7"/>
          </a:solidFill>
          <a:ln w="9525" cap="flat" cmpd="sng">
            <a:solidFill>
              <a:srgbClr val="0037E8"/>
            </a:solidFill>
            <a:prstDash val="solid"/>
            <a:miter/>
            <a:headEnd type="none" w="med" len="med"/>
            <a:tailEnd type="none" w="med" len="med"/>
          </a:ln>
          <a:effectLst>
            <a:outerShdw dist="107763" dir="18900000" algn="ctr" rotWithShape="0">
              <a:srgbClr val="808080"/>
            </a:outerShdw>
          </a:effectLst>
        </p:spPr>
        <p:txBody>
          <a:bodyPr anchor="t"/>
          <a:lstStyle/>
          <a:p>
            <a:pPr marL="342900" indent="-342900">
              <a:lnSpc>
                <a:spcPct val="150000"/>
              </a:lnSpc>
              <a:buFont typeface="Times New Roman" panose="02020603050405020304" pitchFamily="18" charset="0"/>
              <a:buChar char=" "/>
            </a:pPr>
            <a:r>
              <a:rPr lang="en-US" altLang="zh-CN" sz="2800" b="1" dirty="0">
                <a:latin typeface="华文楷体" panose="02010600040101010101" pitchFamily="2" charset="-122"/>
                <a:ea typeface="华文楷体" panose="02010600040101010101" pitchFamily="2" charset="-122"/>
                <a:sym typeface="+mn-ea"/>
              </a:rPr>
              <a:t>  </a:t>
            </a:r>
            <a:r>
              <a:rPr lang="zh-CN" altLang="zh-CN" sz="2800" b="1" dirty="0">
                <a:latin typeface="华文楷体" panose="02010600040101010101" pitchFamily="2" charset="-122"/>
                <a:ea typeface="华文楷体" panose="02010600040101010101" pitchFamily="2" charset="-122"/>
                <a:sym typeface="+mn-ea"/>
              </a:rPr>
              <a:t>1、完成教材</a:t>
            </a:r>
            <a:r>
              <a:rPr lang="en-US" altLang="zh-CN" sz="2800" b="1" dirty="0">
                <a:latin typeface="华文楷体" panose="02010600040101010101" pitchFamily="2" charset="-122"/>
                <a:ea typeface="华文楷体" panose="02010600040101010101" pitchFamily="2" charset="-122"/>
                <a:sym typeface="+mn-ea"/>
              </a:rPr>
              <a:t>P114-115</a:t>
            </a:r>
            <a:r>
              <a:rPr lang="zh-CN" altLang="en-US" sz="2800" b="1" dirty="0">
                <a:latin typeface="华文楷体" panose="02010600040101010101" pitchFamily="2" charset="-122"/>
                <a:ea typeface="华文楷体" panose="02010600040101010101" pitchFamily="2" charset="-122"/>
                <a:sym typeface="+mn-ea"/>
              </a:rPr>
              <a:t>的选择题。</a:t>
            </a:r>
            <a:endParaRPr lang="zh-CN" altLang="en-US" sz="2800" b="1" dirty="0">
              <a:latin typeface="华文楷体" panose="02010600040101010101" pitchFamily="2" charset="-122"/>
              <a:ea typeface="华文楷体" panose="02010600040101010101" pitchFamily="2" charset="-122"/>
              <a:sym typeface="+mn-ea"/>
            </a:endParaRPr>
          </a:p>
          <a:p>
            <a:pPr>
              <a:lnSpc>
                <a:spcPct val="150000"/>
              </a:lnSpc>
            </a:pPr>
            <a:r>
              <a:rPr lang="zh-CN" altLang="zh-CN" sz="2800" b="1" dirty="0">
                <a:latin typeface="华文楷体" panose="02010600040101010101" pitchFamily="2" charset="-122"/>
                <a:ea typeface="华文楷体" panose="02010600040101010101" pitchFamily="2" charset="-122"/>
                <a:sym typeface="+mn-ea"/>
              </a:rPr>
              <a:t>    </a:t>
            </a:r>
            <a:r>
              <a:rPr lang="en-US" altLang="zh-CN" sz="2800" b="1" dirty="0">
                <a:latin typeface="华文楷体" panose="02010600040101010101" pitchFamily="2" charset="-122"/>
                <a:ea typeface="华文楷体" panose="02010600040101010101" pitchFamily="2" charset="-122"/>
                <a:sym typeface="+mn-ea"/>
              </a:rPr>
              <a:t>2</a:t>
            </a:r>
            <a:r>
              <a:rPr lang="zh-CN" altLang="zh-CN" sz="2800" b="1" dirty="0" smtClean="0">
                <a:latin typeface="华文楷体" panose="02010600040101010101" pitchFamily="2" charset="-122"/>
                <a:ea typeface="华文楷体" panose="02010600040101010101" pitchFamily="2" charset="-122"/>
                <a:sym typeface="+mn-ea"/>
              </a:rPr>
              <a:t>、</a:t>
            </a:r>
            <a:r>
              <a:rPr lang="zh-CN" altLang="en-US" sz="2800" b="1" dirty="0" smtClean="0">
                <a:solidFill>
                  <a:srgbClr val="000000"/>
                </a:solidFill>
                <a:latin typeface="华文楷体" panose="02010600040101010101" pitchFamily="2" charset="-122"/>
                <a:ea typeface="华文楷体" panose="02010600040101010101" pitchFamily="2" charset="-122"/>
                <a:sym typeface="Wingdings 2" panose="05020102010507070707" pitchFamily="18" charset="2"/>
              </a:rPr>
              <a:t>求</a:t>
            </a:r>
            <a:r>
              <a:rPr lang="zh-CN" altLang="en-US" sz="2800" b="1" dirty="0">
                <a:solidFill>
                  <a:srgbClr val="000000"/>
                </a:solidFill>
                <a:latin typeface="华文楷体" panose="02010600040101010101" pitchFamily="2" charset="-122"/>
                <a:ea typeface="华文楷体" panose="02010600040101010101" pitchFamily="2" charset="-122"/>
                <a:sym typeface="Wingdings 2" panose="05020102010507070707" pitchFamily="18" charset="2"/>
              </a:rPr>
              <a:t>下列广义表操作的结果：</a:t>
            </a:r>
            <a:r>
              <a:rPr lang="zh-CN" altLang="en-US" sz="2800" b="1" dirty="0">
                <a:latin typeface="华文楷体" panose="02010600040101010101" pitchFamily="2" charset="-122"/>
                <a:ea typeface="华文楷体" panose="02010600040101010101" pitchFamily="2" charset="-122"/>
                <a:sym typeface="+mn-ea"/>
              </a:rPr>
              <a:t>（作业本）</a:t>
            </a:r>
            <a:endParaRPr lang="zh-CN" altLang="en-US" sz="2800" b="1" dirty="0">
              <a:solidFill>
                <a:srgbClr val="000000"/>
              </a:solidFill>
              <a:latin typeface="华文楷体" panose="02010600040101010101" pitchFamily="2" charset="-122"/>
              <a:ea typeface="华文楷体" panose="02010600040101010101" pitchFamily="2" charset="-122"/>
              <a:sym typeface="Wingdings 2" panose="05020102010507070707" pitchFamily="18" charset="2"/>
            </a:endParaRPr>
          </a:p>
          <a:p>
            <a:pPr>
              <a:lnSpc>
                <a:spcPct val="150000"/>
              </a:lnSpc>
            </a:pPr>
            <a:r>
              <a:rPr lang="zh-CN" altLang="en-US" sz="2800" b="1" dirty="0">
                <a:solidFill>
                  <a:srgbClr val="000000"/>
                </a:solidFill>
                <a:latin typeface="华文楷体" panose="02010600040101010101" pitchFamily="2" charset="-122"/>
                <a:ea typeface="华文楷体" panose="02010600040101010101" pitchFamily="2" charset="-122"/>
                <a:sym typeface="Wingdings 2" panose="05020102010507070707" pitchFamily="18" charset="2"/>
              </a:rPr>
              <a:t>（</a:t>
            </a:r>
            <a:r>
              <a:rPr lang="en-US" altLang="zh-CN" sz="2800" b="1" dirty="0">
                <a:solidFill>
                  <a:srgbClr val="000000"/>
                </a:solidFill>
                <a:latin typeface="华文楷体" panose="02010600040101010101" pitchFamily="2" charset="-122"/>
                <a:ea typeface="华文楷体" panose="02010600040101010101" pitchFamily="2" charset="-122"/>
                <a:sym typeface="Wingdings 2" panose="05020102010507070707" pitchFamily="18" charset="2"/>
              </a:rPr>
              <a:t>1</a:t>
            </a:r>
            <a:r>
              <a:rPr lang="zh-CN" altLang="en-US" sz="2800" b="1" dirty="0">
                <a:solidFill>
                  <a:srgbClr val="000000"/>
                </a:solidFill>
                <a:latin typeface="华文楷体" panose="02010600040101010101" pitchFamily="2" charset="-122"/>
                <a:ea typeface="华文楷体" panose="02010600040101010101" pitchFamily="2" charset="-122"/>
                <a:sym typeface="Wingdings 2" panose="05020102010507070707" pitchFamily="18" charset="2"/>
              </a:rPr>
              <a:t>）</a:t>
            </a:r>
            <a:r>
              <a:rPr lang="en-US" altLang="zh-CN" sz="2800" b="1" dirty="0" err="1">
                <a:solidFill>
                  <a:srgbClr val="000000"/>
                </a:solidFill>
                <a:latin typeface="华文楷体" panose="02010600040101010101" pitchFamily="2" charset="-122"/>
                <a:ea typeface="华文楷体" panose="02010600040101010101" pitchFamily="2" charset="-122"/>
                <a:sym typeface="Wingdings 2" panose="05020102010507070707" pitchFamily="18" charset="2"/>
              </a:rPr>
              <a:t>GetHead</a:t>
            </a:r>
            <a:r>
              <a:rPr lang="en-US" altLang="zh-CN" sz="2800" b="1" dirty="0">
                <a:solidFill>
                  <a:srgbClr val="000000"/>
                </a:solidFill>
                <a:latin typeface="华文楷体" panose="02010600040101010101" pitchFamily="2" charset="-122"/>
                <a:ea typeface="华文楷体" panose="02010600040101010101" pitchFamily="2" charset="-122"/>
                <a:sym typeface="Wingdings 2" panose="05020102010507070707" pitchFamily="18" charset="2"/>
              </a:rPr>
              <a:t>( (p, h, w) );</a:t>
            </a:r>
            <a:endParaRPr lang="en-US" altLang="zh-CN" sz="2800" b="1" dirty="0">
              <a:solidFill>
                <a:srgbClr val="000000"/>
              </a:solidFill>
              <a:latin typeface="华文楷体" panose="02010600040101010101" pitchFamily="2" charset="-122"/>
              <a:ea typeface="华文楷体" panose="02010600040101010101" pitchFamily="2" charset="-122"/>
              <a:sym typeface="Wingdings 2" panose="05020102010507070707" pitchFamily="18" charset="2"/>
            </a:endParaRPr>
          </a:p>
          <a:p>
            <a:pPr>
              <a:lnSpc>
                <a:spcPct val="150000"/>
              </a:lnSpc>
            </a:pPr>
            <a:r>
              <a:rPr lang="zh-CN" altLang="en-US" sz="2800" b="1" dirty="0">
                <a:solidFill>
                  <a:srgbClr val="000000"/>
                </a:solidFill>
                <a:latin typeface="华文楷体" panose="02010600040101010101" pitchFamily="2" charset="-122"/>
                <a:ea typeface="华文楷体" panose="02010600040101010101" pitchFamily="2" charset="-122"/>
                <a:sym typeface="Wingdings 2" panose="05020102010507070707" pitchFamily="18" charset="2"/>
              </a:rPr>
              <a:t>（</a:t>
            </a:r>
            <a:r>
              <a:rPr lang="en-US" altLang="zh-CN" sz="2800" b="1" dirty="0">
                <a:solidFill>
                  <a:srgbClr val="000000"/>
                </a:solidFill>
                <a:latin typeface="华文楷体" panose="02010600040101010101" pitchFamily="2" charset="-122"/>
                <a:ea typeface="华文楷体" panose="02010600040101010101" pitchFamily="2" charset="-122"/>
                <a:sym typeface="Wingdings 2" panose="05020102010507070707" pitchFamily="18" charset="2"/>
              </a:rPr>
              <a:t>2</a:t>
            </a:r>
            <a:r>
              <a:rPr lang="zh-CN" altLang="en-US" sz="2800" b="1" dirty="0">
                <a:solidFill>
                  <a:srgbClr val="000000"/>
                </a:solidFill>
                <a:latin typeface="华文楷体" panose="02010600040101010101" pitchFamily="2" charset="-122"/>
                <a:ea typeface="华文楷体" panose="02010600040101010101" pitchFamily="2" charset="-122"/>
                <a:sym typeface="Wingdings 2" panose="05020102010507070707" pitchFamily="18" charset="2"/>
              </a:rPr>
              <a:t>）</a:t>
            </a:r>
            <a:r>
              <a:rPr lang="en-US" altLang="zh-CN" sz="2800" b="1" dirty="0" err="1">
                <a:solidFill>
                  <a:srgbClr val="000000"/>
                </a:solidFill>
                <a:latin typeface="华文楷体" panose="02010600040101010101" pitchFamily="2" charset="-122"/>
                <a:ea typeface="华文楷体" panose="02010600040101010101" pitchFamily="2" charset="-122"/>
                <a:sym typeface="Wingdings 2" panose="05020102010507070707" pitchFamily="18" charset="2"/>
              </a:rPr>
              <a:t>GetTail</a:t>
            </a:r>
            <a:r>
              <a:rPr lang="en-US" altLang="zh-CN" sz="2800" b="1" dirty="0">
                <a:solidFill>
                  <a:srgbClr val="000000"/>
                </a:solidFill>
                <a:latin typeface="华文楷体" panose="02010600040101010101" pitchFamily="2" charset="-122"/>
                <a:ea typeface="华文楷体" panose="02010600040101010101" pitchFamily="2" charset="-122"/>
                <a:sym typeface="Wingdings 2" panose="05020102010507070707" pitchFamily="18" charset="2"/>
              </a:rPr>
              <a:t>( ((a ,b) ,(c ,d)) );</a:t>
            </a:r>
            <a:endParaRPr lang="en-US" altLang="zh-CN" sz="2800" b="1" dirty="0">
              <a:solidFill>
                <a:srgbClr val="000000"/>
              </a:solidFill>
              <a:latin typeface="华文楷体" panose="02010600040101010101" pitchFamily="2" charset="-122"/>
              <a:ea typeface="华文楷体" panose="02010600040101010101" pitchFamily="2" charset="-122"/>
              <a:sym typeface="Wingdings 2" panose="05020102010507070707" pitchFamily="18" charset="2"/>
            </a:endParaRPr>
          </a:p>
          <a:p>
            <a:pPr>
              <a:lnSpc>
                <a:spcPct val="150000"/>
              </a:lnSpc>
            </a:pPr>
            <a:r>
              <a:rPr lang="zh-CN" altLang="en-US" sz="2800" b="1" dirty="0">
                <a:solidFill>
                  <a:srgbClr val="000000"/>
                </a:solidFill>
                <a:latin typeface="华文楷体" panose="02010600040101010101" pitchFamily="2" charset="-122"/>
                <a:ea typeface="华文楷体" panose="02010600040101010101" pitchFamily="2" charset="-122"/>
                <a:sym typeface="Wingdings 2" panose="05020102010507070707" pitchFamily="18" charset="2"/>
              </a:rPr>
              <a:t>（</a:t>
            </a:r>
            <a:r>
              <a:rPr lang="en-US" altLang="zh-CN" sz="2800" b="1" dirty="0">
                <a:solidFill>
                  <a:srgbClr val="000000"/>
                </a:solidFill>
                <a:latin typeface="华文楷体" panose="02010600040101010101" pitchFamily="2" charset="-122"/>
                <a:ea typeface="华文楷体" panose="02010600040101010101" pitchFamily="2" charset="-122"/>
                <a:sym typeface="Wingdings 2" panose="05020102010507070707" pitchFamily="18" charset="2"/>
              </a:rPr>
              <a:t>3</a:t>
            </a:r>
            <a:r>
              <a:rPr lang="zh-CN" altLang="en-US" sz="2800" b="1" dirty="0">
                <a:solidFill>
                  <a:srgbClr val="000000"/>
                </a:solidFill>
                <a:latin typeface="华文楷体" panose="02010600040101010101" pitchFamily="2" charset="-122"/>
                <a:ea typeface="华文楷体" panose="02010600040101010101" pitchFamily="2" charset="-122"/>
                <a:sym typeface="Wingdings 2" panose="05020102010507070707" pitchFamily="18" charset="2"/>
              </a:rPr>
              <a:t>）</a:t>
            </a:r>
            <a:r>
              <a:rPr lang="en-US" altLang="zh-CN" sz="2800" b="1" dirty="0" err="1">
                <a:solidFill>
                  <a:srgbClr val="000000"/>
                </a:solidFill>
                <a:latin typeface="华文楷体" panose="02010600040101010101" pitchFamily="2" charset="-122"/>
                <a:ea typeface="华文楷体" panose="02010600040101010101" pitchFamily="2" charset="-122"/>
                <a:sym typeface="Wingdings 2" panose="05020102010507070707" pitchFamily="18" charset="2"/>
              </a:rPr>
              <a:t>GetHead</a:t>
            </a:r>
            <a:r>
              <a:rPr lang="en-US" altLang="zh-CN" sz="2800" b="1" dirty="0">
                <a:solidFill>
                  <a:srgbClr val="000000"/>
                </a:solidFill>
                <a:latin typeface="华文楷体" panose="02010600040101010101" pitchFamily="2" charset="-122"/>
                <a:ea typeface="华文楷体" panose="02010600040101010101" pitchFamily="2" charset="-122"/>
                <a:sym typeface="Wingdings 2" panose="05020102010507070707" pitchFamily="18" charset="2"/>
              </a:rPr>
              <a:t> ( </a:t>
            </a:r>
            <a:r>
              <a:rPr lang="en-US" altLang="zh-CN" sz="2800" b="1" dirty="0" err="1">
                <a:solidFill>
                  <a:srgbClr val="000000"/>
                </a:solidFill>
                <a:latin typeface="华文楷体" panose="02010600040101010101" pitchFamily="2" charset="-122"/>
                <a:ea typeface="华文楷体" panose="02010600040101010101" pitchFamily="2" charset="-122"/>
                <a:sym typeface="Wingdings 2" panose="05020102010507070707" pitchFamily="18" charset="2"/>
              </a:rPr>
              <a:t>GetTail</a:t>
            </a:r>
            <a:r>
              <a:rPr lang="en-US" altLang="zh-CN" sz="2800" b="1" dirty="0">
                <a:solidFill>
                  <a:srgbClr val="000000"/>
                </a:solidFill>
                <a:latin typeface="华文楷体" panose="02010600040101010101" pitchFamily="2" charset="-122"/>
                <a:ea typeface="华文楷体" panose="02010600040101010101" pitchFamily="2" charset="-122"/>
                <a:sym typeface="Wingdings 2" panose="05020102010507070707" pitchFamily="18" charset="2"/>
              </a:rPr>
              <a:t> ( ((</a:t>
            </a:r>
            <a:r>
              <a:rPr lang="en-US" altLang="zh-CN" sz="2800" b="1" dirty="0" err="1">
                <a:solidFill>
                  <a:srgbClr val="000000"/>
                </a:solidFill>
                <a:latin typeface="华文楷体" panose="02010600040101010101" pitchFamily="2" charset="-122"/>
                <a:ea typeface="华文楷体" panose="02010600040101010101" pitchFamily="2" charset="-122"/>
                <a:sym typeface="Wingdings 2" panose="05020102010507070707" pitchFamily="18" charset="2"/>
              </a:rPr>
              <a:t>a,b</a:t>
            </a:r>
            <a:r>
              <a:rPr lang="en-US" altLang="zh-CN" sz="2800" b="1" dirty="0">
                <a:solidFill>
                  <a:srgbClr val="000000"/>
                </a:solidFill>
                <a:latin typeface="华文楷体" panose="02010600040101010101" pitchFamily="2" charset="-122"/>
                <a:ea typeface="华文楷体" panose="02010600040101010101" pitchFamily="2" charset="-122"/>
                <a:sym typeface="Wingdings 2" panose="05020102010507070707" pitchFamily="18" charset="2"/>
              </a:rPr>
              <a:t>),(</a:t>
            </a:r>
            <a:r>
              <a:rPr lang="en-US" altLang="zh-CN" sz="2800" b="1" dirty="0" err="1">
                <a:solidFill>
                  <a:srgbClr val="000000"/>
                </a:solidFill>
                <a:latin typeface="华文楷体" panose="02010600040101010101" pitchFamily="2" charset="-122"/>
                <a:ea typeface="华文楷体" panose="02010600040101010101" pitchFamily="2" charset="-122"/>
                <a:sym typeface="Wingdings 2" panose="05020102010507070707" pitchFamily="18" charset="2"/>
              </a:rPr>
              <a:t>c,d</a:t>
            </a:r>
            <a:r>
              <a:rPr lang="en-US" altLang="zh-CN" sz="2800" b="1" dirty="0">
                <a:solidFill>
                  <a:srgbClr val="000000"/>
                </a:solidFill>
                <a:latin typeface="华文楷体" panose="02010600040101010101" pitchFamily="2" charset="-122"/>
                <a:ea typeface="华文楷体" panose="02010600040101010101" pitchFamily="2" charset="-122"/>
                <a:sym typeface="Wingdings 2" panose="05020102010507070707" pitchFamily="18" charset="2"/>
              </a:rPr>
              <a:t>)) ) )</a:t>
            </a:r>
            <a:r>
              <a:rPr lang="zh-CN" altLang="en-US" sz="2800" b="1" dirty="0">
                <a:solidFill>
                  <a:srgbClr val="000000"/>
                </a:solidFill>
                <a:latin typeface="华文楷体" panose="02010600040101010101" pitchFamily="2" charset="-122"/>
                <a:ea typeface="华文楷体" panose="02010600040101010101" pitchFamily="2" charset="-122"/>
                <a:sym typeface="Wingdings 2" panose="05020102010507070707" pitchFamily="18" charset="2"/>
              </a:rPr>
              <a:t>。</a:t>
            </a:r>
            <a:endParaRPr lang="en-US" altLang="zh-CN" sz="2800" b="1" dirty="0">
              <a:solidFill>
                <a:srgbClr val="000000"/>
              </a:solidFill>
              <a:latin typeface="华文楷体" panose="02010600040101010101" pitchFamily="2" charset="-122"/>
              <a:ea typeface="华文楷体" panose="02010600040101010101" pitchFamily="2" charset="-122"/>
              <a:sym typeface="Wingdings 2" panose="05020102010507070707" pitchFamily="18" charset="2"/>
            </a:endParaRPr>
          </a:p>
          <a:p>
            <a:pPr>
              <a:lnSpc>
                <a:spcPct val="150000"/>
              </a:lnSpc>
            </a:pPr>
            <a:r>
              <a:rPr lang="zh-CN" altLang="en-US" sz="2800" b="1" dirty="0">
                <a:solidFill>
                  <a:srgbClr val="000000"/>
                </a:solidFill>
                <a:latin typeface="华文楷体" panose="02010600040101010101" pitchFamily="2" charset="-122"/>
                <a:ea typeface="华文楷体" panose="02010600040101010101" pitchFamily="2" charset="-122"/>
                <a:sym typeface="+mn-ea"/>
              </a:rPr>
              <a:t>（</a:t>
            </a:r>
            <a:r>
              <a:rPr lang="en-US" altLang="zh-CN" sz="2800" b="1" dirty="0">
                <a:solidFill>
                  <a:srgbClr val="000000"/>
                </a:solidFill>
                <a:latin typeface="华文楷体" panose="02010600040101010101" pitchFamily="2" charset="-122"/>
                <a:ea typeface="华文楷体" panose="02010600040101010101" pitchFamily="2" charset="-122"/>
                <a:sym typeface="+mn-ea"/>
              </a:rPr>
              <a:t>4</a:t>
            </a:r>
            <a:r>
              <a:rPr lang="zh-CN" altLang="en-US" sz="2800" b="1" dirty="0">
                <a:solidFill>
                  <a:srgbClr val="000000"/>
                </a:solidFill>
                <a:latin typeface="华文楷体" panose="02010600040101010101" pitchFamily="2" charset="-122"/>
                <a:ea typeface="华文楷体" panose="02010600040101010101" pitchFamily="2" charset="-122"/>
                <a:sym typeface="+mn-ea"/>
              </a:rPr>
              <a:t>）</a:t>
            </a:r>
            <a:r>
              <a:rPr lang="en-US" altLang="zh-CN" sz="2800" b="1" dirty="0" err="1">
                <a:solidFill>
                  <a:srgbClr val="000000"/>
                </a:solidFill>
                <a:latin typeface="华文楷体" panose="02010600040101010101" pitchFamily="2" charset="-122"/>
                <a:ea typeface="华文楷体" panose="02010600040101010101" pitchFamily="2" charset="-122"/>
                <a:sym typeface="+mn-ea"/>
              </a:rPr>
              <a:t>GetHead</a:t>
            </a:r>
            <a:r>
              <a:rPr lang="en-US" altLang="zh-CN" sz="2800" b="1" dirty="0">
                <a:solidFill>
                  <a:srgbClr val="000000"/>
                </a:solidFill>
                <a:latin typeface="华文楷体" panose="02010600040101010101" pitchFamily="2" charset="-122"/>
                <a:ea typeface="华文楷体" panose="02010600040101010101" pitchFamily="2" charset="-122"/>
                <a:sym typeface="+mn-ea"/>
              </a:rPr>
              <a:t>( </a:t>
            </a:r>
            <a:r>
              <a:rPr lang="en-US" altLang="zh-CN" sz="2800" b="1" dirty="0" err="1">
                <a:solidFill>
                  <a:srgbClr val="000000"/>
                </a:solidFill>
                <a:latin typeface="华文楷体" panose="02010600040101010101" pitchFamily="2" charset="-122"/>
                <a:ea typeface="华文楷体" panose="02010600040101010101" pitchFamily="2" charset="-122"/>
                <a:sym typeface="+mn-ea"/>
              </a:rPr>
              <a:t>GetTail</a:t>
            </a:r>
            <a:r>
              <a:rPr lang="en-US" altLang="zh-CN" sz="2800" b="1" dirty="0">
                <a:solidFill>
                  <a:srgbClr val="000000"/>
                </a:solidFill>
                <a:latin typeface="华文楷体" panose="02010600040101010101" pitchFamily="2" charset="-122"/>
                <a:ea typeface="华文楷体" panose="02010600040101010101" pitchFamily="2" charset="-122"/>
                <a:sym typeface="+mn-ea"/>
              </a:rPr>
              <a:t>( </a:t>
            </a:r>
            <a:r>
              <a:rPr lang="en-US" altLang="zh-CN" sz="2800" b="1" dirty="0" err="1">
                <a:solidFill>
                  <a:srgbClr val="000000"/>
                </a:solidFill>
                <a:latin typeface="华文楷体" panose="02010600040101010101" pitchFamily="2" charset="-122"/>
                <a:ea typeface="华文楷体" panose="02010600040101010101" pitchFamily="2" charset="-122"/>
                <a:sym typeface="+mn-ea"/>
              </a:rPr>
              <a:t>GetHead</a:t>
            </a:r>
            <a:r>
              <a:rPr lang="en-US" altLang="zh-CN" sz="2800" b="1" dirty="0">
                <a:solidFill>
                  <a:srgbClr val="000000"/>
                </a:solidFill>
                <a:latin typeface="华文楷体" panose="02010600040101010101" pitchFamily="2" charset="-122"/>
                <a:ea typeface="华文楷体" panose="02010600040101010101" pitchFamily="2" charset="-122"/>
                <a:sym typeface="+mn-ea"/>
              </a:rPr>
              <a:t>( ((</a:t>
            </a:r>
            <a:r>
              <a:rPr lang="en-US" altLang="zh-CN" sz="2800" b="1" dirty="0" err="1">
                <a:solidFill>
                  <a:srgbClr val="000000"/>
                </a:solidFill>
                <a:latin typeface="华文楷体" panose="02010600040101010101" pitchFamily="2" charset="-122"/>
                <a:ea typeface="华文楷体" panose="02010600040101010101" pitchFamily="2" charset="-122"/>
                <a:sym typeface="+mn-ea"/>
              </a:rPr>
              <a:t>a,b</a:t>
            </a:r>
            <a:r>
              <a:rPr lang="en-US" altLang="zh-CN" sz="2800" b="1" dirty="0">
                <a:solidFill>
                  <a:srgbClr val="000000"/>
                </a:solidFill>
                <a:latin typeface="华文楷体" panose="02010600040101010101" pitchFamily="2" charset="-122"/>
                <a:ea typeface="华文楷体" panose="02010600040101010101" pitchFamily="2" charset="-122"/>
                <a:sym typeface="+mn-ea"/>
              </a:rPr>
              <a:t>),(</a:t>
            </a:r>
            <a:r>
              <a:rPr lang="en-US" altLang="zh-CN" sz="2800" b="1" dirty="0" err="1">
                <a:solidFill>
                  <a:srgbClr val="000000"/>
                </a:solidFill>
                <a:latin typeface="华文楷体" panose="02010600040101010101" pitchFamily="2" charset="-122"/>
                <a:ea typeface="华文楷体" panose="02010600040101010101" pitchFamily="2" charset="-122"/>
                <a:sym typeface="+mn-ea"/>
              </a:rPr>
              <a:t>c,d</a:t>
            </a:r>
            <a:r>
              <a:rPr lang="en-US" altLang="zh-CN" sz="2800" b="1" dirty="0">
                <a:solidFill>
                  <a:srgbClr val="000000"/>
                </a:solidFill>
                <a:latin typeface="华文楷体" panose="02010600040101010101" pitchFamily="2" charset="-122"/>
                <a:ea typeface="华文楷体" panose="02010600040101010101" pitchFamily="2" charset="-122"/>
                <a:sym typeface="+mn-ea"/>
              </a:rPr>
              <a:t>)) ) ) )</a:t>
            </a:r>
            <a:endParaRPr lang="en-US" altLang="zh-CN" sz="2800" b="1" dirty="0">
              <a:solidFill>
                <a:srgbClr val="000000"/>
              </a:solidFill>
              <a:latin typeface="华文楷体" panose="02010600040101010101" pitchFamily="2" charset="-122"/>
              <a:ea typeface="华文楷体" panose="02010600040101010101" pitchFamily="2" charset="-122"/>
              <a:sym typeface="+mn-ea"/>
            </a:endParaRPr>
          </a:p>
          <a:p>
            <a:pPr>
              <a:lnSpc>
                <a:spcPct val="150000"/>
              </a:lnSpc>
            </a:pPr>
            <a:r>
              <a:rPr lang="en-US" altLang="zh-CN" sz="2800" b="1" dirty="0">
                <a:latin typeface="华文楷体" panose="02010600040101010101" pitchFamily="2" charset="-122"/>
                <a:ea typeface="华文楷体" panose="02010600040101010101" pitchFamily="2" charset="-122"/>
                <a:sym typeface="+mn-ea"/>
              </a:rPr>
              <a:t>    3</a:t>
            </a:r>
            <a:r>
              <a:rPr lang="zh-CN" altLang="en-US" sz="2800" b="1" dirty="0">
                <a:latin typeface="华文楷体" panose="02010600040101010101" pitchFamily="2" charset="-122"/>
                <a:ea typeface="华文楷体" panose="02010600040101010101" pitchFamily="2" charset="-122"/>
                <a:sym typeface="+mn-ea"/>
              </a:rPr>
              <a:t>、完成教材</a:t>
            </a:r>
            <a:r>
              <a:rPr lang="en-US" altLang="zh-CN" sz="2800" b="1" dirty="0">
                <a:latin typeface="华文楷体" panose="02010600040101010101" pitchFamily="2" charset="-122"/>
                <a:ea typeface="华文楷体" panose="02010600040101010101" pitchFamily="2" charset="-122"/>
                <a:sym typeface="+mn-ea"/>
              </a:rPr>
              <a:t>P115</a:t>
            </a:r>
            <a:r>
              <a:rPr lang="zh-CN" altLang="en-US" sz="2800" b="1" dirty="0">
                <a:latin typeface="华文楷体" panose="02010600040101010101" pitchFamily="2" charset="-122"/>
                <a:ea typeface="华文楷体" panose="02010600040101010101" pitchFamily="2" charset="-122"/>
                <a:sym typeface="+mn-ea"/>
              </a:rPr>
              <a:t>的应用第</a:t>
            </a:r>
            <a:r>
              <a:rPr lang="en-US" altLang="zh-CN" sz="2800" b="1" dirty="0">
                <a:latin typeface="华文楷体" panose="02010600040101010101" pitchFamily="2" charset="-122"/>
                <a:ea typeface="华文楷体" panose="02010600040101010101" pitchFamily="2" charset="-122"/>
                <a:sym typeface="+mn-ea"/>
              </a:rPr>
              <a:t>3</a:t>
            </a:r>
            <a:r>
              <a:rPr lang="zh-CN" altLang="en-US" sz="2800" b="1" dirty="0">
                <a:latin typeface="华文楷体" panose="02010600040101010101" pitchFamily="2" charset="-122"/>
                <a:ea typeface="华文楷体" panose="02010600040101010101" pitchFamily="2" charset="-122"/>
                <a:sym typeface="+mn-ea"/>
              </a:rPr>
              <a:t>、</a:t>
            </a:r>
            <a:r>
              <a:rPr lang="en-US" altLang="zh-CN" sz="2800" b="1" dirty="0">
                <a:latin typeface="华文楷体" panose="02010600040101010101" pitchFamily="2" charset="-122"/>
                <a:ea typeface="华文楷体" panose="02010600040101010101" pitchFamily="2" charset="-122"/>
                <a:sym typeface="+mn-ea"/>
              </a:rPr>
              <a:t>4</a:t>
            </a:r>
            <a:r>
              <a:rPr lang="zh-CN" altLang="en-US" sz="2800" b="1" dirty="0">
                <a:latin typeface="华文楷体" panose="02010600040101010101" pitchFamily="2" charset="-122"/>
                <a:ea typeface="华文楷体" panose="02010600040101010101" pitchFamily="2" charset="-122"/>
                <a:sym typeface="+mn-ea"/>
              </a:rPr>
              <a:t>题。（作业本）</a:t>
            </a:r>
            <a:endParaRPr lang="en-US" altLang="zh-CN" sz="2800" b="1" dirty="0">
              <a:solidFill>
                <a:srgbClr val="000000"/>
              </a:solidFill>
              <a:latin typeface="华文楷体" panose="02010600040101010101" pitchFamily="2" charset="-122"/>
              <a:ea typeface="华文楷体" panose="02010600040101010101" pitchFamily="2" charset="-122"/>
              <a:sym typeface="Wingdings 2" panose="05020102010507070707" pitchFamily="18" charset="2"/>
            </a:endParaRPr>
          </a:p>
          <a:p>
            <a:pPr>
              <a:lnSpc>
                <a:spcPct val="150000"/>
              </a:lnSpc>
              <a:buFont typeface="Times New Roman" panose="02020603050405020304" pitchFamily="18" charset="0"/>
            </a:pPr>
            <a:endParaRPr lang="zh-CN" altLang="zh-CN" sz="2800" b="1" dirty="0">
              <a:solidFill>
                <a:srgbClr val="FF0000"/>
              </a:solidFill>
              <a:latin typeface="华文楷体" panose="02010600040101010101" pitchFamily="2" charset="-122"/>
              <a:ea typeface="华文楷体" panose="02010600040101010101" pitchFamily="2" charset="-122"/>
            </a:endParaRPr>
          </a:p>
        </p:txBody>
      </p:sp>
      <p:sp>
        <p:nvSpPr>
          <p:cNvPr id="69634" name="Rectangle 3"/>
          <p:cNvSpPr/>
          <p:nvPr/>
        </p:nvSpPr>
        <p:spPr>
          <a:xfrm>
            <a:off x="8399463" y="274638"/>
            <a:ext cx="1676400" cy="645160"/>
          </a:xfrm>
          <a:prstGeom prst="rect">
            <a:avLst/>
          </a:prstGeom>
          <a:solidFill>
            <a:srgbClr val="FCFDC6"/>
          </a:solidFill>
          <a:ln w="9525" cap="flat" cmpd="sng">
            <a:solidFill>
              <a:schemeClr val="tx1"/>
            </a:solidFill>
            <a:prstDash val="solid"/>
            <a:miter/>
            <a:headEnd type="none" w="med" len="med"/>
            <a:tailEnd type="none" w="med" len="med"/>
          </a:ln>
          <a:effectLst>
            <a:outerShdw dist="107763" dir="2699999" algn="ctr" rotWithShape="0">
              <a:schemeClr val="bg2"/>
            </a:outerShdw>
          </a:effectLst>
        </p:spPr>
        <p:txBody>
          <a:bodyPr anchor="t">
            <a:spAutoFit/>
          </a:bodyPr>
          <a:lstStyle/>
          <a:p>
            <a:pPr algn="ctr">
              <a:spcBef>
                <a:spcPct val="50000"/>
              </a:spcBef>
              <a:buFont typeface="Wingdings" panose="05000000000000000000" pitchFamily="2" charset="2"/>
              <a:buNone/>
            </a:pPr>
            <a:r>
              <a:rPr lang="zh-CN" altLang="zh-CN" sz="3600" b="1" dirty="0">
                <a:solidFill>
                  <a:schemeClr val="accent2"/>
                </a:solidFill>
                <a:latin typeface="华文楷体" panose="02010600040101010101" pitchFamily="2" charset="-122"/>
                <a:ea typeface="华文楷体" panose="02010600040101010101" pitchFamily="2" charset="-122"/>
              </a:rPr>
              <a:t>作业</a:t>
            </a:r>
            <a:endParaRPr lang="zh-CN" altLang="zh-CN" sz="3600" b="1" dirty="0">
              <a:solidFill>
                <a:schemeClr val="accent2"/>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p:nvPr/>
        </p:nvSpPr>
        <p:spPr>
          <a:xfrm>
            <a:off x="1981200" y="331897"/>
            <a:ext cx="2674640" cy="561975"/>
          </a:xfrm>
          <a:prstGeom prst="rect">
            <a:avLst/>
          </a:prstGeom>
        </p:spPr>
        <p:txBody>
          <a:bodyPr anchor="b">
            <a:normAutofit fontScale="9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4.1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串的定义</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25" name="Text Box 3"/>
          <p:cNvSpPr txBox="1">
            <a:spLocks noChangeArrowheads="1"/>
          </p:cNvSpPr>
          <p:nvPr/>
        </p:nvSpPr>
        <p:spPr bwMode="auto">
          <a:xfrm>
            <a:off x="1022985" y="1123315"/>
            <a:ext cx="9897110" cy="5380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R="0" lvl="0" algn="l" defTabSz="914400" rtl="0" eaLnBrk="1" fontAlgn="auto" latinLnBrk="0" hangingPunct="1">
              <a:lnSpc>
                <a:spcPct val="120000"/>
              </a:lnSpc>
              <a:spcBef>
                <a:spcPct val="35000"/>
              </a:spcBef>
              <a:spcAft>
                <a:spcPts val="0"/>
              </a:spcAft>
              <a:buClrTx/>
              <a:buSzTx/>
              <a:buFont typeface="Wingdings" panose="05000000000000000000" charset="0"/>
              <a:defRPr/>
            </a:pPr>
            <a:r>
              <a:rPr lang="zh-CN" altLang="en-US" sz="2400" dirty="0">
                <a:solidFill>
                  <a:srgbClr val="3333FF"/>
                </a:solidFill>
                <a:latin typeface="宋体" panose="02010600030101010101" pitchFamily="2" charset="-122"/>
                <a:sym typeface="+mn-ea"/>
              </a:rPr>
              <a:t>例</a:t>
            </a:r>
            <a:r>
              <a:rPr lang="en-US" altLang="zh-CN" sz="2400" dirty="0">
                <a:solidFill>
                  <a:srgbClr val="3333FF"/>
                </a:solidFill>
                <a:latin typeface="宋体" panose="02010600030101010101" pitchFamily="2" charset="-122"/>
                <a:sym typeface="+mn-ea"/>
              </a:rPr>
              <a:t>1</a:t>
            </a:r>
            <a:r>
              <a:rPr lang="zh-CN" altLang="en-US" sz="2400" dirty="0">
                <a:solidFill>
                  <a:srgbClr val="3333FF"/>
                </a:solidFill>
                <a:latin typeface="宋体" panose="02010600030101010101" pitchFamily="2" charset="-122"/>
                <a:sym typeface="+mn-ea"/>
              </a:rPr>
              <a:t>：</a:t>
            </a:r>
            <a:r>
              <a:rPr lang="en-US" altLang="zh-CN" sz="2400" dirty="0">
                <a:solidFill>
                  <a:srgbClr val="0000FF"/>
                </a:solidFill>
                <a:latin typeface="宋体" panose="02010600030101010101" pitchFamily="2" charset="-122"/>
                <a:sym typeface="+mn-ea"/>
              </a:rPr>
              <a:t>s1=“”     </a:t>
            </a:r>
            <a:endParaRPr lang="en-US" altLang="zh-CN" sz="2400" dirty="0">
              <a:solidFill>
                <a:srgbClr val="0000FF"/>
              </a:solidFill>
              <a:latin typeface="宋体" panose="02010600030101010101" pitchFamily="2" charset="-122"/>
              <a:sym typeface="+mn-ea"/>
            </a:endParaRPr>
          </a:p>
          <a:p>
            <a:pPr marR="0" lvl="0" algn="l" defTabSz="914400" rtl="0" eaLnBrk="1" fontAlgn="auto" hangingPunct="1">
              <a:lnSpc>
                <a:spcPct val="120000"/>
              </a:lnSpc>
              <a:spcBef>
                <a:spcPts val="0"/>
              </a:spcBef>
              <a:spcAft>
                <a:spcPts val="0"/>
              </a:spcAft>
              <a:buClrTx/>
              <a:buSzTx/>
              <a:buFont typeface="Wingdings" panose="05000000000000000000" charset="0"/>
              <a:defRPr/>
            </a:pPr>
            <a:r>
              <a:rPr lang="zh-CN" altLang="en-US" sz="2200" dirty="0">
                <a:solidFill>
                  <a:srgbClr val="000000"/>
                </a:solidFill>
                <a:latin typeface="宋体" panose="02010600030101010101" pitchFamily="2" charset="-122"/>
                <a:sym typeface="+mn-ea"/>
              </a:rPr>
              <a:t>    当</a:t>
            </a:r>
            <a:r>
              <a:rPr lang="en-US" altLang="zh-CN" sz="2200" dirty="0">
                <a:solidFill>
                  <a:srgbClr val="000000"/>
                </a:solidFill>
                <a:latin typeface="宋体" panose="02010600030101010101" pitchFamily="2" charset="-122"/>
                <a:sym typeface="+mn-ea"/>
              </a:rPr>
              <a:t>n=0</a:t>
            </a:r>
            <a:r>
              <a:rPr lang="zh-CN" altLang="en-US" sz="2200" dirty="0">
                <a:solidFill>
                  <a:srgbClr val="000000"/>
                </a:solidFill>
                <a:latin typeface="宋体" panose="02010600030101010101" pitchFamily="2" charset="-122"/>
                <a:sym typeface="+mn-ea"/>
              </a:rPr>
              <a:t>时，串</a:t>
            </a:r>
            <a:r>
              <a:rPr lang="en-US" altLang="zh-CN" sz="2200" dirty="0">
                <a:solidFill>
                  <a:srgbClr val="000000"/>
                </a:solidFill>
                <a:latin typeface="宋体" panose="02010600030101010101" pitchFamily="2" charset="-122"/>
                <a:sym typeface="+mn-ea"/>
              </a:rPr>
              <a:t>s1</a:t>
            </a:r>
            <a:r>
              <a:rPr lang="zh-CN" altLang="en-US" sz="2200" dirty="0">
                <a:solidFill>
                  <a:srgbClr val="000000"/>
                </a:solidFill>
                <a:latin typeface="宋体" panose="02010600030101010101" pitchFamily="2" charset="-122"/>
                <a:sym typeface="+mn-ea"/>
              </a:rPr>
              <a:t>中没有任何字符，其串的长度为</a:t>
            </a:r>
            <a:r>
              <a:rPr lang="en-US" altLang="zh-CN" sz="2200" dirty="0">
                <a:solidFill>
                  <a:srgbClr val="000000"/>
                </a:solidFill>
                <a:latin typeface="宋体" panose="02010600030101010101" pitchFamily="2" charset="-122"/>
                <a:sym typeface="+mn-ea"/>
              </a:rPr>
              <a:t>0</a:t>
            </a:r>
            <a:r>
              <a:rPr lang="zh-CN" altLang="en-US" sz="2200" dirty="0">
                <a:solidFill>
                  <a:srgbClr val="000000"/>
                </a:solidFill>
                <a:latin typeface="宋体" panose="02010600030101010101" pitchFamily="2" charset="-122"/>
                <a:sym typeface="+mn-ea"/>
              </a:rPr>
              <a:t>，通常被称为</a:t>
            </a:r>
            <a:r>
              <a:rPr lang="zh-CN" altLang="en-US" sz="2200" dirty="0">
                <a:solidFill>
                  <a:srgbClr val="FF0000"/>
                </a:solidFill>
                <a:latin typeface="宋体" panose="02010600030101010101" pitchFamily="2" charset="-122"/>
                <a:ea typeface="黑体" panose="02010609060101010101" pitchFamily="49" charset="-122"/>
                <a:sym typeface="+mn-ea"/>
              </a:rPr>
              <a:t>空串</a:t>
            </a:r>
            <a:r>
              <a:rPr lang="zh-CN" altLang="en-US" sz="2200" dirty="0">
                <a:latin typeface="宋体" panose="02010600030101010101" pitchFamily="2" charset="-122"/>
                <a:sym typeface="+mn-ea"/>
              </a:rPr>
              <a:t>。</a:t>
            </a:r>
            <a:endParaRPr lang="en-US" altLang="zh-CN" sz="2200" dirty="0">
              <a:solidFill>
                <a:srgbClr val="000000"/>
              </a:solidFill>
              <a:latin typeface="宋体" panose="02010600030101010101" pitchFamily="2" charset="-122"/>
            </a:endParaRPr>
          </a:p>
          <a:p>
            <a:pPr marR="0" lvl="0" algn="l" rtl="0" eaLnBrk="1" fontAlgn="auto" hangingPunct="1">
              <a:lnSpc>
                <a:spcPct val="120000"/>
              </a:lnSpc>
              <a:spcBef>
                <a:spcPts val="1200"/>
              </a:spcBef>
              <a:spcAft>
                <a:spcPts val="0"/>
              </a:spcAft>
            </a:pPr>
            <a:r>
              <a:rPr lang="zh-CN" altLang="en-US" sz="2400" dirty="0">
                <a:solidFill>
                  <a:srgbClr val="3333FF"/>
                </a:solidFill>
                <a:latin typeface="宋体" panose="02010600030101010101" pitchFamily="2" charset="-122"/>
                <a:sym typeface="+mn-ea"/>
              </a:rPr>
              <a:t>例</a:t>
            </a:r>
            <a:r>
              <a:rPr lang="en-US" altLang="zh-CN" sz="2400" dirty="0">
                <a:solidFill>
                  <a:srgbClr val="3333FF"/>
                </a:solidFill>
                <a:latin typeface="宋体" panose="02010600030101010101" pitchFamily="2" charset="-122"/>
                <a:sym typeface="+mn-ea"/>
              </a:rPr>
              <a:t>2</a:t>
            </a:r>
            <a:r>
              <a:rPr lang="zh-CN" altLang="en-US" sz="2400" dirty="0">
                <a:solidFill>
                  <a:srgbClr val="3333FF"/>
                </a:solidFill>
                <a:latin typeface="宋体" panose="02010600030101010101" pitchFamily="2" charset="-122"/>
                <a:sym typeface="+mn-ea"/>
              </a:rPr>
              <a:t>：</a:t>
            </a:r>
            <a:r>
              <a:rPr lang="en-US" altLang="zh-CN" sz="2400" dirty="0">
                <a:solidFill>
                  <a:srgbClr val="0000FF"/>
                </a:solidFill>
                <a:latin typeface="宋体" panose="02010600030101010101" pitchFamily="2" charset="-122"/>
                <a:sym typeface="+mn-ea"/>
              </a:rPr>
              <a:t>s2=“  ” </a:t>
            </a:r>
            <a:endParaRPr lang="en-US" altLang="zh-CN" sz="2400" dirty="0">
              <a:solidFill>
                <a:srgbClr val="0000FF"/>
              </a:solidFill>
              <a:latin typeface="宋体" panose="02010600030101010101" pitchFamily="2" charset="-122"/>
              <a:sym typeface="+mn-ea"/>
            </a:endParaRPr>
          </a:p>
          <a:p>
            <a:pPr marR="0" lvl="0" algn="l" rtl="0" eaLnBrk="1" fontAlgn="auto" hangingPunct="1">
              <a:lnSpc>
                <a:spcPct val="120000"/>
              </a:lnSpc>
              <a:spcBef>
                <a:spcPts val="0"/>
              </a:spcBef>
              <a:spcAft>
                <a:spcPts val="0"/>
              </a:spcAft>
            </a:pPr>
            <a:r>
              <a:rPr lang="en-US" altLang="zh-CN" sz="2200" dirty="0">
                <a:solidFill>
                  <a:srgbClr val="000000"/>
                </a:solidFill>
                <a:latin typeface="宋体" panose="02010600030101010101" pitchFamily="2" charset="-122"/>
                <a:sym typeface="+mn-ea"/>
              </a:rPr>
              <a:t>    s2</a:t>
            </a:r>
            <a:r>
              <a:rPr lang="zh-CN" altLang="en-US" sz="2200" dirty="0">
                <a:solidFill>
                  <a:srgbClr val="000000"/>
                </a:solidFill>
                <a:latin typeface="宋体" panose="02010600030101010101" pitchFamily="2" charset="-122"/>
                <a:sym typeface="+mn-ea"/>
              </a:rPr>
              <a:t>中有两个空格字符，它的长度等于</a:t>
            </a:r>
            <a:r>
              <a:rPr lang="en-US" altLang="zh-CN" sz="2200" dirty="0">
                <a:solidFill>
                  <a:srgbClr val="000000"/>
                </a:solidFill>
                <a:latin typeface="宋体" panose="02010600030101010101" pitchFamily="2" charset="-122"/>
                <a:sym typeface="+mn-ea"/>
              </a:rPr>
              <a:t>2</a:t>
            </a:r>
            <a:r>
              <a:rPr lang="zh-CN" altLang="en-US" sz="2200" dirty="0">
                <a:solidFill>
                  <a:srgbClr val="000000"/>
                </a:solidFill>
                <a:latin typeface="宋体" panose="02010600030101010101" pitchFamily="2" charset="-122"/>
                <a:sym typeface="+mn-ea"/>
              </a:rPr>
              <a:t>，它是由空格字符组成的串，一般称此为</a:t>
            </a:r>
            <a:r>
              <a:rPr lang="zh-CN" altLang="en-US" sz="2200" dirty="0">
                <a:solidFill>
                  <a:srgbClr val="FF0000"/>
                </a:solidFill>
                <a:latin typeface="宋体" panose="02010600030101010101" pitchFamily="2" charset="-122"/>
                <a:ea typeface="黑体" panose="02010609060101010101" pitchFamily="49" charset="-122"/>
                <a:sym typeface="+mn-ea"/>
              </a:rPr>
              <a:t>空格串</a:t>
            </a:r>
            <a:r>
              <a:rPr lang="zh-CN" altLang="en-US" sz="2200" dirty="0">
                <a:latin typeface="宋体" panose="02010600030101010101" pitchFamily="2" charset="-122"/>
                <a:sym typeface="+mn-ea"/>
              </a:rPr>
              <a:t>。</a:t>
            </a:r>
            <a:endParaRPr lang="zh-CN" altLang="en-US" sz="2200" dirty="0">
              <a:solidFill>
                <a:srgbClr val="000000"/>
              </a:solidFill>
              <a:latin typeface="宋体" panose="02010600030101010101" pitchFamily="2" charset="-122"/>
              <a:sym typeface="+mn-ea"/>
            </a:endParaRPr>
          </a:p>
          <a:p>
            <a:pPr marR="0" lvl="0" algn="l" rtl="0" eaLnBrk="1" fontAlgn="auto" hangingPunct="1">
              <a:lnSpc>
                <a:spcPct val="120000"/>
              </a:lnSpc>
              <a:spcBef>
                <a:spcPts val="1200"/>
              </a:spcBef>
              <a:spcAft>
                <a:spcPts val="0"/>
              </a:spcAft>
            </a:pPr>
            <a:r>
              <a:rPr lang="zh-CN" altLang="en-US" sz="2200" dirty="0">
                <a:solidFill>
                  <a:srgbClr val="3333FF"/>
                </a:solidFill>
                <a:latin typeface="宋体" panose="02010600030101010101" pitchFamily="2" charset="-122"/>
                <a:sym typeface="+mn-ea"/>
              </a:rPr>
              <a:t>例</a:t>
            </a:r>
            <a:r>
              <a:rPr lang="en-US" altLang="zh-CN" sz="2200" dirty="0">
                <a:solidFill>
                  <a:srgbClr val="3333FF"/>
                </a:solidFill>
                <a:latin typeface="宋体" panose="02010600030101010101" pitchFamily="2" charset="-122"/>
                <a:sym typeface="+mn-ea"/>
              </a:rPr>
              <a:t>3</a:t>
            </a:r>
            <a:r>
              <a:rPr lang="zh-CN" altLang="en-US" sz="2200" dirty="0">
                <a:solidFill>
                  <a:srgbClr val="3333FF"/>
                </a:solidFill>
                <a:latin typeface="宋体" panose="02010600030101010101" pitchFamily="2" charset="-122"/>
                <a:sym typeface="+mn-ea"/>
              </a:rPr>
              <a:t>：</a:t>
            </a:r>
            <a:r>
              <a:rPr lang="zh-CN" altLang="en-US" sz="2200" dirty="0">
                <a:solidFill>
                  <a:srgbClr val="0000FF"/>
                </a:solidFill>
                <a:latin typeface="宋体" panose="02010600030101010101" pitchFamily="2" charset="-122"/>
                <a:sym typeface="+mn-ea"/>
              </a:rPr>
              <a:t>有下列五个串</a:t>
            </a:r>
            <a:r>
              <a:rPr lang="en-US" altLang="zh-CN" sz="2200" dirty="0">
                <a:solidFill>
                  <a:srgbClr val="0000FF"/>
                </a:solidFill>
                <a:latin typeface="宋体" panose="02010600030101010101" pitchFamily="2" charset="-122"/>
                <a:sym typeface="+mn-ea"/>
              </a:rPr>
              <a:t>a</a:t>
            </a:r>
            <a:r>
              <a:rPr lang="zh-CN" altLang="en-US" sz="2200" dirty="0">
                <a:solidFill>
                  <a:srgbClr val="0000FF"/>
                </a:solidFill>
                <a:latin typeface="宋体" panose="02010600030101010101" pitchFamily="2" charset="-122"/>
                <a:sym typeface="+mn-ea"/>
              </a:rPr>
              <a:t>，</a:t>
            </a:r>
            <a:r>
              <a:rPr lang="en-US" altLang="zh-CN" sz="2200" dirty="0">
                <a:solidFill>
                  <a:srgbClr val="0000FF"/>
                </a:solidFill>
                <a:latin typeface="宋体" panose="02010600030101010101" pitchFamily="2" charset="-122"/>
                <a:sym typeface="+mn-ea"/>
              </a:rPr>
              <a:t>b</a:t>
            </a:r>
            <a:r>
              <a:rPr lang="zh-CN" altLang="en-US" sz="2200" dirty="0">
                <a:solidFill>
                  <a:srgbClr val="0000FF"/>
                </a:solidFill>
                <a:latin typeface="宋体" panose="02010600030101010101" pitchFamily="2" charset="-122"/>
                <a:sym typeface="+mn-ea"/>
              </a:rPr>
              <a:t>，</a:t>
            </a:r>
            <a:r>
              <a:rPr lang="en-US" altLang="zh-CN" sz="2200" dirty="0">
                <a:solidFill>
                  <a:srgbClr val="0000FF"/>
                </a:solidFill>
                <a:latin typeface="宋体" panose="02010600030101010101" pitchFamily="2" charset="-122"/>
                <a:sym typeface="+mn-ea"/>
              </a:rPr>
              <a:t>c</a:t>
            </a:r>
            <a:r>
              <a:rPr lang="zh-CN" altLang="en-US" sz="2200" dirty="0">
                <a:solidFill>
                  <a:srgbClr val="0000FF"/>
                </a:solidFill>
                <a:latin typeface="宋体" panose="02010600030101010101" pitchFamily="2" charset="-122"/>
                <a:sym typeface="+mn-ea"/>
              </a:rPr>
              <a:t>，</a:t>
            </a:r>
            <a:r>
              <a:rPr lang="en-US" altLang="zh-CN" sz="2200" dirty="0">
                <a:solidFill>
                  <a:srgbClr val="0000FF"/>
                </a:solidFill>
                <a:latin typeface="宋体" panose="02010600030101010101" pitchFamily="2" charset="-122"/>
                <a:sym typeface="+mn-ea"/>
              </a:rPr>
              <a:t>d</a:t>
            </a:r>
            <a:r>
              <a:rPr lang="zh-CN" altLang="en-US" sz="2200" dirty="0">
                <a:solidFill>
                  <a:srgbClr val="0000FF"/>
                </a:solidFill>
                <a:latin typeface="宋体" panose="02010600030101010101" pitchFamily="2" charset="-122"/>
                <a:sym typeface="+mn-ea"/>
              </a:rPr>
              <a:t>，</a:t>
            </a:r>
            <a:r>
              <a:rPr lang="en-US" altLang="zh-CN" sz="2200" dirty="0">
                <a:solidFill>
                  <a:srgbClr val="0000FF"/>
                </a:solidFill>
                <a:latin typeface="宋体" panose="02010600030101010101" pitchFamily="2" charset="-122"/>
                <a:sym typeface="+mn-ea"/>
              </a:rPr>
              <a:t>e</a:t>
            </a:r>
            <a:r>
              <a:rPr lang="zh-CN" altLang="en-US" sz="2200" dirty="0">
                <a:solidFill>
                  <a:srgbClr val="0000FF"/>
                </a:solidFill>
                <a:latin typeface="宋体" panose="02010600030101010101" pitchFamily="2" charset="-122"/>
                <a:sym typeface="+mn-ea"/>
              </a:rPr>
              <a:t>：</a:t>
            </a:r>
            <a:endParaRPr lang="zh-CN" altLang="en-US" sz="2200" dirty="0">
              <a:solidFill>
                <a:srgbClr val="0000FF"/>
              </a:solidFill>
              <a:latin typeface="宋体" panose="02010600030101010101" pitchFamily="2" charset="-122"/>
            </a:endParaRPr>
          </a:p>
          <a:p>
            <a:pPr marR="0" lvl="0" algn="l" rtl="0" eaLnBrk="1" fontAlgn="auto" hangingPunct="1">
              <a:lnSpc>
                <a:spcPct val="120000"/>
              </a:lnSpc>
              <a:spcBef>
                <a:spcPts val="0"/>
              </a:spcBef>
              <a:spcAft>
                <a:spcPts val="0"/>
              </a:spcAft>
            </a:pPr>
            <a:r>
              <a:rPr lang="zh-CN" altLang="en-US" sz="2200" dirty="0">
                <a:solidFill>
                  <a:srgbClr val="0000FF"/>
                </a:solidFill>
                <a:latin typeface="宋体" panose="02010600030101010101" pitchFamily="2" charset="-122"/>
                <a:sym typeface="+mn-ea"/>
              </a:rPr>
              <a:t>             </a:t>
            </a:r>
            <a:r>
              <a:rPr lang="en-US" altLang="zh-CN" sz="2200" dirty="0">
                <a:solidFill>
                  <a:srgbClr val="0000FF"/>
                </a:solidFill>
                <a:latin typeface="宋体" panose="02010600030101010101" pitchFamily="2" charset="-122"/>
                <a:sym typeface="+mn-ea"/>
              </a:rPr>
              <a:t>a= “Welcome to Beijing”</a:t>
            </a:r>
            <a:endParaRPr lang="en-US" altLang="zh-CN" sz="2200" dirty="0">
              <a:solidFill>
                <a:srgbClr val="0000FF"/>
              </a:solidFill>
              <a:latin typeface="宋体" panose="02010600030101010101" pitchFamily="2" charset="-122"/>
            </a:endParaRPr>
          </a:p>
          <a:p>
            <a:pPr marR="0" lvl="0" algn="l" rtl="0" eaLnBrk="1" fontAlgn="auto" hangingPunct="1">
              <a:lnSpc>
                <a:spcPct val="120000"/>
              </a:lnSpc>
              <a:spcBef>
                <a:spcPts val="0"/>
              </a:spcBef>
              <a:spcAft>
                <a:spcPts val="0"/>
              </a:spcAft>
            </a:pPr>
            <a:r>
              <a:rPr lang="en-US" altLang="zh-CN" sz="2200" dirty="0">
                <a:solidFill>
                  <a:srgbClr val="0000FF"/>
                </a:solidFill>
                <a:latin typeface="宋体" panose="02010600030101010101" pitchFamily="2" charset="-122"/>
                <a:sym typeface="+mn-ea"/>
              </a:rPr>
              <a:t>             b= “Welcome”</a:t>
            </a:r>
            <a:endParaRPr lang="en-US" altLang="zh-CN" sz="2200" dirty="0">
              <a:solidFill>
                <a:srgbClr val="0000FF"/>
              </a:solidFill>
              <a:latin typeface="宋体" panose="02010600030101010101" pitchFamily="2" charset="-122"/>
            </a:endParaRPr>
          </a:p>
          <a:p>
            <a:pPr marR="0" lvl="0" algn="l" rtl="0" eaLnBrk="1" fontAlgn="auto" hangingPunct="1">
              <a:lnSpc>
                <a:spcPct val="120000"/>
              </a:lnSpc>
              <a:spcBef>
                <a:spcPts val="0"/>
              </a:spcBef>
              <a:spcAft>
                <a:spcPts val="0"/>
              </a:spcAft>
            </a:pPr>
            <a:r>
              <a:rPr lang="en-US" altLang="zh-CN" sz="2200" dirty="0">
                <a:solidFill>
                  <a:srgbClr val="0000FF"/>
                </a:solidFill>
                <a:latin typeface="宋体" panose="02010600030101010101" pitchFamily="2" charset="-122"/>
                <a:sym typeface="+mn-ea"/>
              </a:rPr>
              <a:t>             c= “Bei”</a:t>
            </a:r>
            <a:endParaRPr lang="en-US" altLang="zh-CN" sz="2200" dirty="0">
              <a:solidFill>
                <a:srgbClr val="0000FF"/>
              </a:solidFill>
              <a:latin typeface="宋体" panose="02010600030101010101" pitchFamily="2" charset="-122"/>
            </a:endParaRPr>
          </a:p>
          <a:p>
            <a:pPr marR="0" lvl="0" algn="l" rtl="0" eaLnBrk="1" fontAlgn="auto" hangingPunct="1">
              <a:lnSpc>
                <a:spcPct val="120000"/>
              </a:lnSpc>
              <a:spcBef>
                <a:spcPts val="0"/>
              </a:spcBef>
              <a:spcAft>
                <a:spcPts val="0"/>
              </a:spcAft>
            </a:pPr>
            <a:r>
              <a:rPr lang="en-US" altLang="zh-CN" sz="2200" dirty="0">
                <a:solidFill>
                  <a:srgbClr val="0000FF"/>
                </a:solidFill>
                <a:latin typeface="宋体" panose="02010600030101010101" pitchFamily="2" charset="-122"/>
                <a:sym typeface="+mn-ea"/>
              </a:rPr>
              <a:t>             d= “welcometo”</a:t>
            </a:r>
            <a:endParaRPr lang="en-US" altLang="zh-CN" sz="2200" dirty="0">
              <a:solidFill>
                <a:srgbClr val="0000FF"/>
              </a:solidFill>
              <a:latin typeface="宋体" panose="02010600030101010101" pitchFamily="2" charset="-122"/>
              <a:sym typeface="+mn-ea"/>
            </a:endParaRPr>
          </a:p>
          <a:p>
            <a:pPr marR="0" lvl="0" algn="l" rtl="0" eaLnBrk="1" fontAlgn="auto" hangingPunct="1">
              <a:lnSpc>
                <a:spcPct val="120000"/>
              </a:lnSpc>
              <a:spcBef>
                <a:spcPts val="0"/>
              </a:spcBef>
              <a:spcAft>
                <a:spcPts val="0"/>
              </a:spcAft>
            </a:pPr>
            <a:r>
              <a:rPr lang="en-US" altLang="zh-CN" sz="2200" dirty="0">
                <a:solidFill>
                  <a:srgbClr val="0000FF"/>
                </a:solidFill>
                <a:latin typeface="宋体" panose="02010600030101010101" pitchFamily="2" charset="-122"/>
                <a:sym typeface="+mn-ea"/>
              </a:rPr>
              <a:t>             e= “welcometo”</a:t>
            </a:r>
            <a:endParaRPr lang="en-US" altLang="zh-CN" sz="2200" dirty="0">
              <a:solidFill>
                <a:srgbClr val="0000FF"/>
              </a:solidFill>
              <a:latin typeface="宋体" panose="02010600030101010101" pitchFamily="2" charset="-122"/>
              <a:sym typeface="+mn-ea"/>
            </a:endParaRPr>
          </a:p>
          <a:p>
            <a:pPr marR="0" lvl="0" algn="l" rtl="0" eaLnBrk="1" fontAlgn="auto" hangingPunct="1">
              <a:lnSpc>
                <a:spcPct val="120000"/>
              </a:lnSpc>
              <a:spcBef>
                <a:spcPts val="0"/>
              </a:spcBef>
              <a:spcAft>
                <a:spcPts val="0"/>
              </a:spcAft>
            </a:pPr>
            <a:r>
              <a:rPr lang="zh-CN" altLang="en-US" sz="2200" dirty="0">
                <a:solidFill>
                  <a:srgbClr val="000000"/>
                </a:solidFill>
                <a:latin typeface="宋体" panose="02010600030101010101" pitchFamily="2" charset="-122"/>
                <a:sym typeface="+mn-ea"/>
              </a:rPr>
              <a:t>    串</a:t>
            </a:r>
            <a:r>
              <a:rPr lang="en-US" altLang="zh-CN" sz="2200" dirty="0">
                <a:solidFill>
                  <a:srgbClr val="000000"/>
                </a:solidFill>
                <a:latin typeface="宋体" panose="02010600030101010101" pitchFamily="2" charset="-122"/>
                <a:sym typeface="+mn-ea"/>
              </a:rPr>
              <a:t>a</a:t>
            </a:r>
            <a:r>
              <a:rPr lang="zh-CN" altLang="en-US" sz="2200" dirty="0">
                <a:solidFill>
                  <a:srgbClr val="000000"/>
                </a:solidFill>
                <a:latin typeface="宋体" panose="02010600030101010101" pitchFamily="2" charset="-122"/>
                <a:sym typeface="+mn-ea"/>
              </a:rPr>
              <a:t>是串</a:t>
            </a:r>
            <a:r>
              <a:rPr lang="en-US" altLang="zh-CN" sz="2200" dirty="0">
                <a:solidFill>
                  <a:srgbClr val="000000"/>
                </a:solidFill>
                <a:latin typeface="宋体" panose="02010600030101010101" pitchFamily="2" charset="-122"/>
                <a:sym typeface="+mn-ea"/>
              </a:rPr>
              <a:t>b</a:t>
            </a:r>
            <a:r>
              <a:rPr lang="zh-CN" altLang="en-US" sz="2200" dirty="0">
                <a:solidFill>
                  <a:srgbClr val="000000"/>
                </a:solidFill>
                <a:latin typeface="宋体" panose="02010600030101010101" pitchFamily="2" charset="-122"/>
                <a:sym typeface="+mn-ea"/>
              </a:rPr>
              <a:t>、串</a:t>
            </a:r>
            <a:r>
              <a:rPr lang="en-US" altLang="zh-CN" sz="2200" dirty="0">
                <a:solidFill>
                  <a:srgbClr val="000000"/>
                </a:solidFill>
                <a:latin typeface="宋体" panose="02010600030101010101" pitchFamily="2" charset="-122"/>
                <a:sym typeface="+mn-ea"/>
              </a:rPr>
              <a:t>c</a:t>
            </a:r>
            <a:r>
              <a:rPr lang="zh-CN" altLang="en-US" sz="2200" dirty="0">
                <a:solidFill>
                  <a:srgbClr val="000000"/>
                </a:solidFill>
                <a:latin typeface="宋体" panose="02010600030101010101" pitchFamily="2" charset="-122"/>
                <a:sym typeface="+mn-ea"/>
              </a:rPr>
              <a:t>的</a:t>
            </a:r>
            <a:r>
              <a:rPr lang="zh-CN" altLang="en-US" sz="2200" dirty="0">
                <a:solidFill>
                  <a:srgbClr val="FF0000"/>
                </a:solidFill>
                <a:latin typeface="宋体" panose="02010600030101010101" pitchFamily="2" charset="-122"/>
                <a:sym typeface="+mn-ea"/>
              </a:rPr>
              <a:t>主串</a:t>
            </a:r>
            <a:r>
              <a:rPr lang="zh-CN" altLang="en-US" sz="2200" dirty="0">
                <a:solidFill>
                  <a:srgbClr val="000000"/>
                </a:solidFill>
                <a:latin typeface="宋体" panose="02010600030101010101" pitchFamily="2" charset="-122"/>
                <a:sym typeface="+mn-ea"/>
              </a:rPr>
              <a:t>；</a:t>
            </a:r>
            <a:r>
              <a:rPr lang="zh-CN" altLang="en-US" sz="2400" dirty="0">
                <a:solidFill>
                  <a:srgbClr val="000000"/>
                </a:solidFill>
                <a:latin typeface="宋体" panose="02010600030101010101" pitchFamily="2" charset="-122"/>
                <a:sym typeface="+mn-ea"/>
              </a:rPr>
              <a:t>串</a:t>
            </a:r>
            <a:r>
              <a:rPr lang="en-US" altLang="zh-CN" sz="2400" dirty="0">
                <a:solidFill>
                  <a:srgbClr val="000000"/>
                </a:solidFill>
                <a:latin typeface="宋体" panose="02010600030101010101" pitchFamily="2" charset="-122"/>
                <a:sym typeface="+mn-ea"/>
              </a:rPr>
              <a:t>b</a:t>
            </a:r>
            <a:r>
              <a:rPr lang="zh-CN" altLang="en-US" sz="2400" dirty="0">
                <a:solidFill>
                  <a:srgbClr val="000000"/>
                </a:solidFill>
                <a:latin typeface="宋体" panose="02010600030101010101" pitchFamily="2" charset="-122"/>
                <a:sym typeface="+mn-ea"/>
              </a:rPr>
              <a:t>、串</a:t>
            </a:r>
            <a:r>
              <a:rPr lang="en-US" altLang="zh-CN" sz="2400" dirty="0">
                <a:solidFill>
                  <a:srgbClr val="000000"/>
                </a:solidFill>
                <a:latin typeface="宋体" panose="02010600030101010101" pitchFamily="2" charset="-122"/>
                <a:sym typeface="+mn-ea"/>
              </a:rPr>
              <a:t>c</a:t>
            </a:r>
            <a:r>
              <a:rPr lang="zh-CN" altLang="en-US" sz="2400" dirty="0">
                <a:solidFill>
                  <a:srgbClr val="000000"/>
                </a:solidFill>
                <a:latin typeface="宋体" panose="02010600030101010101" pitchFamily="2" charset="-122"/>
                <a:sym typeface="+mn-ea"/>
              </a:rPr>
              <a:t>分别为串</a:t>
            </a:r>
            <a:r>
              <a:rPr lang="en-US" altLang="zh-CN" sz="2400" dirty="0">
                <a:solidFill>
                  <a:srgbClr val="000000"/>
                </a:solidFill>
                <a:latin typeface="宋体" panose="02010600030101010101" pitchFamily="2" charset="-122"/>
                <a:sym typeface="+mn-ea"/>
              </a:rPr>
              <a:t>a</a:t>
            </a:r>
            <a:r>
              <a:rPr lang="zh-CN" altLang="en-US" sz="2400" dirty="0">
                <a:solidFill>
                  <a:srgbClr val="000000"/>
                </a:solidFill>
                <a:latin typeface="宋体" panose="02010600030101010101" pitchFamily="2" charset="-122"/>
                <a:sym typeface="+mn-ea"/>
              </a:rPr>
              <a:t>的子串；串</a:t>
            </a:r>
            <a:r>
              <a:rPr lang="en-US" altLang="zh-CN" sz="2400" dirty="0">
                <a:solidFill>
                  <a:srgbClr val="000000"/>
                </a:solidFill>
                <a:latin typeface="宋体" panose="02010600030101010101" pitchFamily="2" charset="-122"/>
                <a:sym typeface="+mn-ea"/>
              </a:rPr>
              <a:t>d</a:t>
            </a:r>
            <a:r>
              <a:rPr lang="zh-CN" altLang="en-US" sz="2400" dirty="0">
                <a:solidFill>
                  <a:srgbClr val="000000"/>
                </a:solidFill>
                <a:latin typeface="宋体" panose="02010600030101010101" pitchFamily="2" charset="-122"/>
                <a:sym typeface="+mn-ea"/>
              </a:rPr>
              <a:t>与串</a:t>
            </a:r>
            <a:r>
              <a:rPr lang="en-US" altLang="zh-CN" sz="2400" dirty="0">
                <a:solidFill>
                  <a:srgbClr val="000000"/>
                </a:solidFill>
                <a:latin typeface="宋体" panose="02010600030101010101" pitchFamily="2" charset="-122"/>
                <a:sym typeface="+mn-ea"/>
              </a:rPr>
              <a:t>e</a:t>
            </a:r>
            <a:r>
              <a:rPr lang="zh-CN" altLang="en-US" sz="2400" dirty="0">
                <a:solidFill>
                  <a:srgbClr val="FF0000"/>
                </a:solidFill>
                <a:latin typeface="宋体" panose="02010600030101010101" pitchFamily="2" charset="-122"/>
                <a:sym typeface="+mn-ea"/>
              </a:rPr>
              <a:t>相等</a:t>
            </a:r>
            <a:r>
              <a:rPr lang="zh-CN" altLang="en-US" sz="2400" dirty="0">
                <a:solidFill>
                  <a:srgbClr val="000000"/>
                </a:solidFill>
                <a:latin typeface="宋体" panose="02010600030101010101" pitchFamily="2" charset="-122"/>
                <a:sym typeface="+mn-ea"/>
              </a:rPr>
              <a:t>。</a:t>
            </a:r>
            <a:r>
              <a:rPr lang="en-US" altLang="zh-CN" sz="2400" dirty="0">
                <a:solidFill>
                  <a:srgbClr val="000000"/>
                </a:solidFill>
                <a:latin typeface="宋体" panose="02010600030101010101" pitchFamily="2" charset="-122"/>
                <a:sym typeface="+mn-ea"/>
              </a:rPr>
              <a:t> </a:t>
            </a:r>
            <a:endParaRPr lang="zh-CN" altLang="en-US" sz="2400" kern="0" dirty="0">
              <a:solidFill>
                <a:srgbClr val="000066"/>
              </a:solidFill>
              <a:latin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50"/>
                                  </p:iterate>
                                  <p:childTnLst>
                                    <p:set>
                                      <p:cBhvr>
                                        <p:cTn id="6"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50"/>
                                  </p:iterate>
                                  <p:childTnLst>
                                    <p:set>
                                      <p:cBhvr>
                                        <p:cTn id="10" dur="1" fill="hold">
                                          <p:stCondLst>
                                            <p:cond delay="0"/>
                                          </p:stCondLst>
                                        </p:cTn>
                                        <p:tgtEl>
                                          <p:spTgt spid="2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50"/>
                                  </p:iterate>
                                  <p:childTnLst>
                                    <p:set>
                                      <p:cBhvr>
                                        <p:cTn id="14" dur="1" fill="hold">
                                          <p:stCondLst>
                                            <p:cond delay="0"/>
                                          </p:stCondLst>
                                        </p:cTn>
                                        <p:tgtEl>
                                          <p:spTgt spid="2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5"/>
          <p:cNvSpPr txBox="1"/>
          <p:nvPr/>
        </p:nvSpPr>
        <p:spPr>
          <a:xfrm>
            <a:off x="1981200" y="160338"/>
            <a:ext cx="7467600" cy="561975"/>
          </a:xfrm>
          <a:prstGeom prst="rect">
            <a:avLst/>
          </a:prstGeom>
        </p:spPr>
        <p:txBody>
          <a:bodyPr anchor="b">
            <a:normAutofit fontScale="9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4.2  </a:t>
            </a:r>
            <a:r>
              <a:rPr lang="zh-CN" altLang="en-US" b="1" dirty="0"/>
              <a:t>串</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的类型定义、存储结构及其运算</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25" name="Text Box 3"/>
          <p:cNvSpPr txBox="1">
            <a:spLocks noChangeArrowheads="1"/>
          </p:cNvSpPr>
          <p:nvPr/>
        </p:nvSpPr>
        <p:spPr bwMode="auto">
          <a:xfrm>
            <a:off x="1803400" y="881380"/>
            <a:ext cx="6428105"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FF"/>
                </a:solidFill>
                <a:effectLst/>
                <a:uLnTx/>
                <a:uFillTx/>
                <a:latin typeface="宋体" panose="02010600030101010101" pitchFamily="2" charset="-122"/>
                <a:ea typeface="宋体" panose="02010600030101010101" pitchFamily="2" charset="-122"/>
                <a:cs typeface="+mn-cs"/>
                <a:sym typeface="+mn-ea"/>
              </a:rPr>
              <a:t>2</a:t>
            </a:r>
            <a:r>
              <a:rPr kumimoji="0" lang="zh-CN" altLang="en-US" sz="2600" b="1" i="0" u="none" strike="noStrike" kern="0" cap="none" spc="0" normalizeH="0" baseline="0" noProof="0" dirty="0" smtClean="0">
                <a:ln>
                  <a:noFill/>
                </a:ln>
                <a:solidFill>
                  <a:srgbClr val="0000FF"/>
                </a:solidFill>
                <a:effectLst/>
                <a:uLnTx/>
                <a:uFillTx/>
                <a:latin typeface="宋体" panose="02010600030101010101" pitchFamily="2" charset="-122"/>
                <a:ea typeface="宋体" panose="02010600030101010101" pitchFamily="2" charset="-122"/>
                <a:cs typeface="+mn-cs"/>
                <a:sym typeface="+mn-ea"/>
              </a:rPr>
              <a:t>、串的抽象数据类型定义</a:t>
            </a:r>
            <a:endParaRPr kumimoji="0" lang="zh-CN" altLang="en-US" sz="2600" b="1" i="0" u="none" strike="noStrike" kern="0" cap="none" spc="0" normalizeH="0" baseline="0" noProof="0" dirty="0" smtClean="0">
              <a:ln>
                <a:noFill/>
              </a:ln>
              <a:solidFill>
                <a:srgbClr val="0000FF"/>
              </a:solidFill>
              <a:effectLst/>
              <a:uLnTx/>
              <a:uFillTx/>
              <a:latin typeface="宋体" panose="02010600030101010101" pitchFamily="2" charset="-122"/>
              <a:ea typeface="宋体" panose="02010600030101010101" pitchFamily="2" charset="-122"/>
              <a:cs typeface="+mn-cs"/>
              <a:sym typeface="+mn-ea"/>
            </a:endParaRPr>
          </a:p>
        </p:txBody>
      </p:sp>
      <p:sp>
        <p:nvSpPr>
          <p:cNvPr id="24578" name="Text Box 6"/>
          <p:cNvSpPr txBox="1"/>
          <p:nvPr/>
        </p:nvSpPr>
        <p:spPr>
          <a:xfrm>
            <a:off x="2727325" y="1350010"/>
            <a:ext cx="8687435" cy="5367020"/>
          </a:xfrm>
          <a:prstGeom prst="rect">
            <a:avLst/>
          </a:prstGeom>
          <a:noFill/>
          <a:ln w="9525">
            <a:noFill/>
          </a:ln>
        </p:spPr>
        <p:txBody>
          <a:bodyPr wrap="square" anchor="t">
            <a:spAutoFit/>
          </a:bodyPr>
          <a:lstStyle/>
          <a:p>
            <a:pPr eaLnBrk="0" hangingPunct="0">
              <a:lnSpc>
                <a:spcPct val="120000"/>
              </a:lnSpc>
            </a:pPr>
            <a:r>
              <a:rPr lang="zh-CN" altLang="en-US" sz="2600" b="1" dirty="0">
                <a:latin typeface="Times New Roman" panose="02020603050405020304" pitchFamily="18" charset="0"/>
                <a:ea typeface="华文新魏" panose="02010800040101010101" pitchFamily="2" charset="-122"/>
              </a:rPr>
              <a:t>   </a:t>
            </a:r>
            <a:r>
              <a:rPr lang="en-US" altLang="zh-CN" sz="2600" b="1" dirty="0">
                <a:solidFill>
                  <a:srgbClr val="0000FF"/>
                </a:solidFill>
                <a:latin typeface="Times New Roman" panose="02020603050405020304" pitchFamily="18" charset="0"/>
                <a:ea typeface="华文新魏" panose="02010800040101010101" pitchFamily="2" charset="-122"/>
              </a:rPr>
              <a:t>ADT </a:t>
            </a:r>
            <a:r>
              <a:rPr lang="en-US" altLang="zh-CN" sz="2600" b="1" dirty="0" smtClean="0">
                <a:solidFill>
                  <a:srgbClr val="0000FF"/>
                </a:solidFill>
                <a:latin typeface="Times New Roman" panose="02020603050405020304" pitchFamily="18" charset="0"/>
                <a:ea typeface="华文新魏" panose="02010800040101010101" pitchFamily="2" charset="-122"/>
              </a:rPr>
              <a:t>String </a:t>
            </a:r>
            <a:r>
              <a:rPr lang="en-US" altLang="zh-CN" sz="2600" b="1" dirty="0">
                <a:solidFill>
                  <a:srgbClr val="0000FF"/>
                </a:solidFill>
                <a:latin typeface="Times New Roman" panose="02020603050405020304" pitchFamily="18" charset="0"/>
                <a:ea typeface="华文新魏" panose="02010800040101010101" pitchFamily="2" charset="-122"/>
              </a:rPr>
              <a:t>{                                                  </a:t>
            </a:r>
            <a:r>
              <a:rPr lang="en-US" altLang="zh-CN" sz="2600" b="1" dirty="0">
                <a:solidFill>
                  <a:srgbClr val="000000"/>
                </a:solidFill>
                <a:latin typeface="宋体" panose="02010600030101010101" pitchFamily="2" charset="-122"/>
                <a:sym typeface="+mn-ea"/>
              </a:rPr>
              <a:t>// </a:t>
            </a:r>
            <a:r>
              <a:rPr lang="zh-CN" altLang="en-US" sz="2600" b="1" dirty="0">
                <a:solidFill>
                  <a:srgbClr val="0000CC"/>
                </a:solidFill>
                <a:latin typeface="楷体_GB2312" pitchFamily="49" charset="-122"/>
                <a:ea typeface="楷体_GB2312" pitchFamily="49" charset="-122"/>
                <a:sym typeface="+mn-ea"/>
              </a:rPr>
              <a:t>有</a:t>
            </a:r>
            <a:r>
              <a:rPr lang="en-US" altLang="zh-CN" sz="2600" b="1" dirty="0">
                <a:solidFill>
                  <a:srgbClr val="0000CC"/>
                </a:solidFill>
                <a:latin typeface="楷体_GB2312" pitchFamily="49" charset="-122"/>
                <a:ea typeface="楷体_GB2312" pitchFamily="49" charset="-122"/>
                <a:sym typeface="+mn-ea"/>
              </a:rPr>
              <a:t>13</a:t>
            </a:r>
            <a:r>
              <a:rPr lang="zh-CN" altLang="en-US" sz="2600" b="1" dirty="0">
                <a:solidFill>
                  <a:srgbClr val="0000CC"/>
                </a:solidFill>
                <a:latin typeface="楷体_GB2312" pitchFamily="49" charset="-122"/>
                <a:ea typeface="楷体_GB2312" pitchFamily="49" charset="-122"/>
                <a:sym typeface="+mn-ea"/>
              </a:rPr>
              <a:t>种之多</a:t>
            </a:r>
            <a:endParaRPr lang="en-US" altLang="zh-CN" sz="2600" b="1" dirty="0">
              <a:solidFill>
                <a:srgbClr val="0000FF"/>
              </a:solidFill>
              <a:latin typeface="Times New Roman" panose="02020603050405020304" pitchFamily="18" charset="0"/>
              <a:ea typeface="华文新魏" panose="02010800040101010101" pitchFamily="2" charset="-122"/>
            </a:endParaRPr>
          </a:p>
          <a:p>
            <a:pPr eaLnBrk="0" hangingPunct="0">
              <a:lnSpc>
                <a:spcPct val="120000"/>
              </a:lnSpc>
            </a:pPr>
            <a:endParaRPr lang="en-US" altLang="zh-CN" sz="2600" b="1" dirty="0">
              <a:solidFill>
                <a:srgbClr val="000000"/>
              </a:solidFill>
              <a:latin typeface="Arial" panose="020B0604020202020204" pitchFamily="34" charset="0"/>
              <a:ea typeface="宋体" panose="02010600030101010101" pitchFamily="2" charset="-122"/>
            </a:endParaRPr>
          </a:p>
          <a:p>
            <a:pPr eaLnBrk="0" hangingPunct="0">
              <a:lnSpc>
                <a:spcPct val="120000"/>
              </a:lnSpc>
            </a:pPr>
            <a:endParaRPr lang="en-US" altLang="zh-CN" sz="2600" b="1" dirty="0">
              <a:solidFill>
                <a:srgbClr val="000000"/>
              </a:solidFill>
              <a:latin typeface="Arial" panose="020B0604020202020204" pitchFamily="34" charset="0"/>
              <a:ea typeface="宋体" panose="02010600030101010101" pitchFamily="2" charset="-122"/>
            </a:endParaRPr>
          </a:p>
          <a:p>
            <a:pPr eaLnBrk="0" hangingPunct="0">
              <a:lnSpc>
                <a:spcPct val="120000"/>
              </a:lnSpc>
            </a:pPr>
            <a:endParaRPr lang="en-US" altLang="zh-CN" sz="2600" b="1" dirty="0">
              <a:solidFill>
                <a:srgbClr val="000000"/>
              </a:solidFill>
              <a:latin typeface="Arial" panose="020B0604020202020204" pitchFamily="34" charset="0"/>
              <a:ea typeface="宋体" panose="02010600030101010101" pitchFamily="2" charset="-122"/>
            </a:endParaRPr>
          </a:p>
          <a:p>
            <a:pPr eaLnBrk="0" hangingPunct="0">
              <a:lnSpc>
                <a:spcPct val="120000"/>
              </a:lnSpc>
            </a:pPr>
            <a:endParaRPr lang="en-US" altLang="zh-CN" sz="2600" b="1" dirty="0">
              <a:solidFill>
                <a:srgbClr val="000000"/>
              </a:solidFill>
              <a:latin typeface="Arial" panose="020B0604020202020204" pitchFamily="34" charset="0"/>
              <a:ea typeface="宋体" panose="02010600030101010101" pitchFamily="2" charset="-122"/>
            </a:endParaRPr>
          </a:p>
          <a:p>
            <a:pPr eaLnBrk="0" hangingPunct="0">
              <a:lnSpc>
                <a:spcPct val="120000"/>
              </a:lnSpc>
            </a:pPr>
            <a:endParaRPr lang="en-US" altLang="zh-CN" sz="2600" b="1" dirty="0">
              <a:solidFill>
                <a:srgbClr val="000000"/>
              </a:solidFill>
              <a:latin typeface="Arial" panose="020B0604020202020204" pitchFamily="34" charset="0"/>
              <a:ea typeface="宋体" panose="02010600030101010101" pitchFamily="2" charset="-122"/>
            </a:endParaRPr>
          </a:p>
          <a:p>
            <a:pPr eaLnBrk="0" hangingPunct="0">
              <a:lnSpc>
                <a:spcPct val="120000"/>
              </a:lnSpc>
            </a:pPr>
            <a:endParaRPr lang="en-US" altLang="zh-CN" sz="2600" b="1" dirty="0">
              <a:solidFill>
                <a:srgbClr val="000000"/>
              </a:solidFill>
              <a:latin typeface="Arial" panose="020B0604020202020204" pitchFamily="34" charset="0"/>
              <a:ea typeface="宋体" panose="02010600030101010101" pitchFamily="2" charset="-122"/>
            </a:endParaRPr>
          </a:p>
          <a:p>
            <a:pPr eaLnBrk="0" hangingPunct="0">
              <a:lnSpc>
                <a:spcPct val="120000"/>
              </a:lnSpc>
            </a:pPr>
            <a:endParaRPr lang="en-US" altLang="zh-CN" sz="2600" b="1" dirty="0">
              <a:solidFill>
                <a:srgbClr val="000000"/>
              </a:solidFill>
              <a:latin typeface="Arial" panose="020B0604020202020204" pitchFamily="34" charset="0"/>
              <a:ea typeface="宋体" panose="02010600030101010101" pitchFamily="2" charset="-122"/>
            </a:endParaRPr>
          </a:p>
          <a:p>
            <a:pPr eaLnBrk="0" hangingPunct="0">
              <a:lnSpc>
                <a:spcPct val="120000"/>
              </a:lnSpc>
            </a:pPr>
            <a:endParaRPr lang="en-US" altLang="zh-CN" sz="2600" b="1" dirty="0">
              <a:solidFill>
                <a:srgbClr val="000000"/>
              </a:solidFill>
              <a:latin typeface="Arial" panose="020B0604020202020204" pitchFamily="34" charset="0"/>
              <a:ea typeface="宋体" panose="02010600030101010101" pitchFamily="2" charset="-122"/>
            </a:endParaRPr>
          </a:p>
          <a:p>
            <a:pPr eaLnBrk="0" hangingPunct="0">
              <a:lnSpc>
                <a:spcPct val="120000"/>
              </a:lnSpc>
            </a:pPr>
            <a:endParaRPr lang="en-US" altLang="zh-CN" sz="2600" b="1" dirty="0">
              <a:solidFill>
                <a:srgbClr val="000000"/>
              </a:solidFill>
              <a:latin typeface="Arial" panose="020B0604020202020204" pitchFamily="34" charset="0"/>
              <a:ea typeface="宋体" panose="02010600030101010101" pitchFamily="2" charset="-122"/>
            </a:endParaRPr>
          </a:p>
          <a:p>
            <a:pPr eaLnBrk="0" hangingPunct="0">
              <a:lnSpc>
                <a:spcPct val="120000"/>
              </a:lnSpc>
            </a:pPr>
            <a:r>
              <a:rPr lang="zh-CN" altLang="en-US" sz="2600" b="1" dirty="0">
                <a:latin typeface="Times New Roman" panose="02020603050405020304" pitchFamily="18" charset="0"/>
                <a:ea typeface="华文新魏" panose="02010800040101010101" pitchFamily="2" charset="-122"/>
              </a:rPr>
              <a:t> </a:t>
            </a:r>
            <a:r>
              <a:rPr lang="en-US" altLang="zh-CN" sz="2600" b="1" dirty="0">
                <a:solidFill>
                  <a:srgbClr val="0000FF"/>
                </a:solidFill>
                <a:latin typeface="Times New Roman" panose="02020603050405020304" pitchFamily="18" charset="0"/>
                <a:ea typeface="华文新魏" panose="02010800040101010101" pitchFamily="2" charset="-122"/>
              </a:rPr>
              <a:t>} ADT </a:t>
            </a:r>
            <a:r>
              <a:rPr lang="en-US" altLang="zh-CN" sz="2600" b="1" dirty="0" smtClean="0">
                <a:solidFill>
                  <a:srgbClr val="0000FF"/>
                </a:solidFill>
                <a:latin typeface="Times New Roman" panose="02020603050405020304" pitchFamily="18" charset="0"/>
                <a:ea typeface="华文新魏" panose="02010800040101010101" pitchFamily="2" charset="-122"/>
              </a:rPr>
              <a:t>String</a:t>
            </a:r>
            <a:endParaRPr lang="zh-CN" altLang="en-US" sz="2600" b="1" dirty="0">
              <a:solidFill>
                <a:srgbClr val="0000FF"/>
              </a:solidFill>
              <a:latin typeface="Times New Roman" panose="02020603050405020304" pitchFamily="18" charset="0"/>
              <a:ea typeface="华文新魏" panose="02010800040101010101" pitchFamily="2" charset="-122"/>
            </a:endParaRPr>
          </a:p>
        </p:txBody>
      </p:sp>
      <p:pic>
        <p:nvPicPr>
          <p:cNvPr id="2" name="图片 1" descr=")~G)GC9W]AKGU}QW(ER`{83"/>
          <p:cNvPicPr>
            <a:picLocks noChangeAspect="1"/>
          </p:cNvPicPr>
          <p:nvPr/>
        </p:nvPicPr>
        <p:blipFill>
          <a:blip r:embed="rId1"/>
          <a:stretch>
            <a:fillRect/>
          </a:stretch>
        </p:blipFill>
        <p:spPr>
          <a:xfrm>
            <a:off x="3345815" y="1845945"/>
            <a:ext cx="5500370" cy="437451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981200" y="836930"/>
            <a:ext cx="8831580" cy="18535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0000"/>
              </a:lnSpc>
              <a:spcBef>
                <a:spcPct val="0"/>
              </a:spcBef>
              <a:spcAft>
                <a:spcPct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3</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altLang="en-US"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串的顺序存储</a:t>
            </a:r>
            <a:endPar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a:p>
            <a:pPr marL="0" marR="0" lvl="0" indent="0" algn="l" defTabSz="914400" rtl="0" eaLnBrk="0" fontAlgn="base" latinLnBrk="0" hangingPunct="0">
              <a:lnSpc>
                <a:spcPct val="120000"/>
              </a:lnSpc>
              <a:spcBef>
                <a:spcPct val="0"/>
              </a:spcBef>
              <a:spcAft>
                <a:spcPct val="0"/>
              </a:spcAft>
              <a:buClr>
                <a:srgbClr val="FF3300"/>
              </a:buClr>
              <a:buSzTx/>
              <a:defRPr/>
            </a:pPr>
            <a:r>
              <a:rPr lang="zh-CN" altLang="en-US" b="1" dirty="0" smtClean="0">
                <a:solidFill>
                  <a:srgbClr val="FF3300"/>
                </a:solidFill>
                <a:latin typeface="华文楷体" panose="02010600040101010101" pitchFamily="2" charset="-122"/>
                <a:ea typeface="华文楷体" panose="02010600040101010101" pitchFamily="2" charset="-122"/>
                <a:cs typeface="华文楷体" panose="02010600040101010101" pitchFamily="2" charset="-122"/>
              </a:rPr>
              <a:t>        </a:t>
            </a:r>
            <a:r>
              <a:rPr lang="zh-CN" altLang="en-US" sz="2600" b="1" dirty="0" smtClean="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定长顺序存储特点</a:t>
            </a:r>
            <a:r>
              <a:rPr kumimoji="0" lang="en-US" altLang="zh-CN" sz="2600" b="1" i="0" u="none" strike="noStrike" kern="1200" cap="none" spc="0" normalizeH="0" baseline="0" noProof="0" dirty="0" smtClean="0">
                <a:ln>
                  <a:noFill/>
                </a:ln>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lang="zh-CN" altLang="en-US" sz="2600" b="1" dirty="0" smtClean="0">
                <a:solidFill>
                  <a:srgbClr val="010000"/>
                </a:solidFill>
                <a:latin typeface="华文楷体" panose="02010600040101010101" pitchFamily="2" charset="-122"/>
                <a:ea typeface="华文楷体" panose="02010600040101010101" pitchFamily="2" charset="-122"/>
                <a:cs typeface="华文楷体" panose="02010600040101010101" pitchFamily="2" charset="-122"/>
                <a:sym typeface="+mn-ea"/>
              </a:rPr>
              <a:t>用</a:t>
            </a:r>
            <a:r>
              <a:rPr lang="zh-CN" altLang="en-US" sz="2600" b="1" dirty="0">
                <a:solidFill>
                  <a:srgbClr val="010000"/>
                </a:solidFill>
                <a:latin typeface="华文楷体" panose="02010600040101010101" pitchFamily="2" charset="-122"/>
                <a:ea typeface="华文楷体" panose="02010600040101010101" pitchFamily="2" charset="-122"/>
                <a:cs typeface="华文楷体" panose="02010600040101010101" pitchFamily="2" charset="-122"/>
                <a:sym typeface="+mn-ea"/>
              </a:rPr>
              <a:t>一</a:t>
            </a:r>
            <a:r>
              <a:rPr lang="zh-CN" altLang="en-US" sz="2600" b="1" dirty="0" smtClean="0">
                <a:solidFill>
                  <a:srgbClr val="010000"/>
                </a:solidFill>
                <a:latin typeface="华文楷体" panose="02010600040101010101" pitchFamily="2" charset="-122"/>
                <a:ea typeface="华文楷体" panose="02010600040101010101" pitchFamily="2" charset="-122"/>
                <a:cs typeface="华文楷体" panose="02010600040101010101" pitchFamily="2" charset="-122"/>
                <a:sym typeface="+mn-ea"/>
              </a:rPr>
              <a:t>组连续的存储单元来存放串，直接使用定长的字符数组来定义。</a:t>
            </a:r>
            <a:endParaRPr lang="zh-CN" altLang="en-US" sz="2600" b="1" dirty="0">
              <a:solidFill>
                <a:srgbClr val="003366"/>
              </a:solidFill>
              <a:latin typeface="华文楷体" panose="02010600040101010101" pitchFamily="2" charset="-122"/>
              <a:ea typeface="华文楷体" panose="02010600040101010101" pitchFamily="2" charset="-122"/>
              <a:cs typeface="华文楷体" panose="02010600040101010101" pitchFamily="2" charset="-122"/>
            </a:endParaRPr>
          </a:p>
          <a:p>
            <a:pPr marL="342900" marR="0" lvl="0" indent="-342900" algn="l" defTabSz="914400" rtl="0" eaLnBrk="0" fontAlgn="base" latinLnBrk="0" hangingPunct="0">
              <a:lnSpc>
                <a:spcPct val="120000"/>
              </a:lnSpc>
              <a:spcBef>
                <a:spcPct val="0"/>
              </a:spcBef>
              <a:spcAft>
                <a:spcPct val="0"/>
              </a:spcAft>
              <a:buClr>
                <a:srgbClr val="FF3300"/>
              </a:buClr>
              <a:buSzTx/>
              <a:buFont typeface="Wingdings" panose="05000000000000000000" pitchFamily="2" charset="2"/>
              <a:buChar char="Ø"/>
              <a:defRPr/>
            </a:pPr>
            <a:endParaRPr kumimoji="0" lang="zh-CN" altLang="zh-CN" b="1" i="0" u="none" strike="noStrike" kern="1200" cap="none" spc="0" normalizeH="0" baseline="0" noProof="0" dirty="0" smtClean="0">
              <a:ln>
                <a:noFill/>
              </a:ln>
              <a:solidFill>
                <a:srgbClr val="0000CC"/>
              </a:solidFill>
              <a:effectLst/>
              <a:uLnTx/>
              <a:uFillTx/>
              <a:latin typeface="华文楷体" panose="02010600040101010101" pitchFamily="2" charset="-122"/>
              <a:ea typeface="华文楷体" panose="02010600040101010101" pitchFamily="2" charset="-122"/>
              <a:cs typeface="+mn-cs"/>
            </a:endParaRPr>
          </a:p>
          <a:p>
            <a:pPr marL="457200" marR="0" lvl="1" indent="0" algn="l" defTabSz="914400" rtl="0" eaLnBrk="0" fontAlgn="base" latinLnBrk="0" hangingPunct="0">
              <a:lnSpc>
                <a:spcPct val="120000"/>
              </a:lnSpc>
              <a:spcBef>
                <a:spcPct val="0"/>
              </a:spcBef>
              <a:spcAft>
                <a:spcPct val="0"/>
              </a:spcAft>
              <a:buClrTx/>
              <a:buSzTx/>
              <a:buFontTx/>
              <a:buNone/>
              <a:defRPr/>
            </a:pPr>
            <a:endParaRPr kumimoji="0" lang="zh-CN" altLang="zh-CN"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grpSp>
        <p:nvGrpSpPr>
          <p:cNvPr id="67" name="Group 43"/>
          <p:cNvGrpSpPr/>
          <p:nvPr/>
        </p:nvGrpSpPr>
        <p:grpSpPr>
          <a:xfrm>
            <a:off x="2355528" y="2492896"/>
            <a:ext cx="8925048" cy="2763838"/>
            <a:chOff x="158" y="1706"/>
            <a:chExt cx="3131" cy="1741"/>
          </a:xfrm>
        </p:grpSpPr>
        <p:sp>
          <p:nvSpPr>
            <p:cNvPr id="68" name="Rectangle 41"/>
            <p:cNvSpPr>
              <a:spLocks noChangeArrowheads="1"/>
            </p:cNvSpPr>
            <p:nvPr/>
          </p:nvSpPr>
          <p:spPr bwMode="auto">
            <a:xfrm>
              <a:off x="158" y="2030"/>
              <a:ext cx="2813" cy="1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solidFill>
                    <a:schemeClr val="accent2"/>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1" lang="en-US" altLang="zh-CN" sz="2400" b="1" kern="0" dirty="0" err="1">
                  <a:solidFill>
                    <a:srgbClr val="0000FF"/>
                  </a:solidFill>
                  <a:latin typeface="Times New Roman" panose="02020603050405020304" pitchFamily="18" charset="0"/>
                  <a:sym typeface="+mn-ea"/>
                </a:rPr>
                <a:t>t</a:t>
              </a:r>
              <a:r>
                <a:rPr kumimoji="1" lang="en-US" altLang="zh-CN" sz="2400" b="1" i="0" u="none" strike="noStrike" kern="0" cap="none" spc="0" normalizeH="0" baseline="0" noProof="0" dirty="0" err="1" smtClean="0">
                  <a:ln>
                    <a:noFill/>
                  </a:ln>
                  <a:solidFill>
                    <a:srgbClr val="0000FF"/>
                  </a:solidFill>
                  <a:effectLst/>
                  <a:uLnTx/>
                  <a:uFillTx/>
                  <a:latin typeface="Times New Roman" panose="02020603050405020304" pitchFamily="18" charset="0"/>
                  <a:ea typeface="宋体" panose="02010600030101010101" pitchFamily="2" charset="-122"/>
                  <a:cs typeface="+mn-cs"/>
                  <a:sym typeface="+mn-ea"/>
                </a:rPr>
                <a:t>ypedef</a:t>
              </a:r>
              <a:r>
                <a:rPr kumimoji="1" lang="en-US" altLang="zh-CN" sz="2400"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mn-cs"/>
                  <a:sym typeface="+mn-ea"/>
                </a:rPr>
                <a:t> </a:t>
              </a:r>
              <a:r>
                <a:rPr kumimoji="1" lang="en-US" altLang="zh-CN" sz="2400" b="1" i="0" u="none" strike="noStrike" kern="0" cap="none" spc="0" normalizeH="0" baseline="0" noProof="0" dirty="0" err="1">
                  <a:ln>
                    <a:noFill/>
                  </a:ln>
                  <a:solidFill>
                    <a:srgbClr val="0000FF"/>
                  </a:solidFill>
                  <a:effectLst/>
                  <a:uLnTx/>
                  <a:uFillTx/>
                  <a:latin typeface="Times New Roman" panose="02020603050405020304" pitchFamily="18" charset="0"/>
                  <a:ea typeface="宋体" panose="02010600030101010101" pitchFamily="2" charset="-122"/>
                  <a:cs typeface="+mn-cs"/>
                  <a:sym typeface="+mn-ea"/>
                </a:rPr>
                <a:t>struct</a:t>
              </a:r>
              <a:r>
                <a:rPr kumimoji="1" lang="en-US" altLang="zh-CN" sz="24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sym typeface="+mn-ea"/>
                </a:rPr>
                <a:t>{</a:t>
              </a:r>
              <a:endParaRPr kumimoji="1" lang="en-US" altLang="zh-CN" sz="24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sym typeface="+mn-ea"/>
              </a:endParaRPr>
            </a:p>
            <a:p>
              <a:pPr marL="0" marR="0" lvl="0" indent="0" algn="l" defTabSz="914400" rtl="0" eaLnBrk="1" fontAlgn="auto" latinLnBrk="0" hangingPunct="1">
                <a:lnSpc>
                  <a:spcPct val="120000"/>
                </a:lnSpc>
                <a:spcBef>
                  <a:spcPct val="35000"/>
                </a:spcBef>
                <a:spcAft>
                  <a:spcPts val="0"/>
                </a:spcAft>
                <a:buClrTx/>
                <a:buSzTx/>
                <a:buFontTx/>
                <a:buNone/>
                <a:defRPr/>
              </a:pPr>
              <a:r>
                <a:rPr kumimoji="1" lang="en-US" altLang="zh-CN" sz="24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sym typeface="+mn-ea"/>
                </a:rPr>
                <a:t>    </a:t>
              </a:r>
              <a:r>
                <a:rPr kumimoji="1" lang="en-US" altLang="zh-CN" sz="2400"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mn-cs"/>
                  <a:sym typeface="+mn-ea"/>
                </a:rPr>
                <a:t>char  </a:t>
              </a:r>
              <a:r>
                <a:rPr kumimoji="1" lang="en-US" altLang="zh-CN" sz="2400" b="1" i="0" u="none" strike="noStrike" kern="0" cap="none" spc="0" normalizeH="0" baseline="0" noProof="0" dirty="0" err="1" smtClean="0">
                  <a:ln>
                    <a:noFill/>
                  </a:ln>
                  <a:solidFill>
                    <a:srgbClr val="0000FF"/>
                  </a:solidFill>
                  <a:effectLst/>
                  <a:uLnTx/>
                  <a:uFillTx/>
                  <a:latin typeface="Times New Roman" panose="02020603050405020304" pitchFamily="18" charset="0"/>
                  <a:ea typeface="宋体" panose="02010600030101010101" pitchFamily="2" charset="-122"/>
                  <a:cs typeface="+mn-cs"/>
                  <a:sym typeface="+mn-ea"/>
                </a:rPr>
                <a:t>ch</a:t>
              </a:r>
              <a:r>
                <a:rPr kumimoji="1" lang="en-US" altLang="zh-CN" sz="2400"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mn-cs"/>
                  <a:sym typeface="+mn-ea"/>
                </a:rPr>
                <a:t>[ MAXLEN+1 ];</a:t>
              </a:r>
              <a:r>
                <a:rPr kumimoji="1" lang="zh-CN" altLang="en-US" sz="2400"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mn-cs"/>
                  <a:sym typeface="+mn-ea"/>
                </a:rPr>
                <a:t>            </a:t>
              </a:r>
              <a:r>
                <a:rPr kumimoji="1" lang="en-US" altLang="zh-CN" sz="24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sym typeface="+mn-ea"/>
                </a:rPr>
                <a:t>// </a:t>
              </a:r>
              <a:r>
                <a:rPr kumimoji="1" lang="zh-CN" altLang="en-US" sz="2400"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mn-cs"/>
                  <a:sym typeface="+mn-ea"/>
                </a:rPr>
                <a:t>存储串的一维数组     </a:t>
              </a:r>
              <a:endParaRPr kumimoji="1" lang="zh-CN" altLang="en-US" sz="24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sym typeface="+mn-ea"/>
              </a:endParaRPr>
            </a:p>
            <a:p>
              <a:pPr marL="0" marR="0" lvl="0" indent="0" algn="l" defTabSz="914400" rtl="0" eaLnBrk="1" fontAlgn="auto" latinLnBrk="0" hangingPunct="1">
                <a:lnSpc>
                  <a:spcPct val="120000"/>
                </a:lnSpc>
                <a:spcBef>
                  <a:spcPct val="35000"/>
                </a:spcBef>
                <a:spcAft>
                  <a:spcPts val="0"/>
                </a:spcAft>
                <a:buClrTx/>
                <a:buSzTx/>
                <a:buFontTx/>
                <a:buNone/>
                <a:defRPr/>
              </a:pPr>
              <a:r>
                <a:rPr kumimoji="1" lang="en-US" altLang="zh-CN" sz="24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sym typeface="+mn-ea"/>
                </a:rPr>
                <a:t>    </a:t>
              </a:r>
              <a:r>
                <a:rPr kumimoji="1" lang="en-US" altLang="zh-CN" sz="2400" b="1" i="0" u="none" strike="noStrike" kern="0" cap="none" spc="0" normalizeH="0" baseline="0" noProof="0" dirty="0" err="1" smtClean="0">
                  <a:ln>
                    <a:noFill/>
                  </a:ln>
                  <a:solidFill>
                    <a:srgbClr val="0000FF"/>
                  </a:solidFill>
                  <a:effectLst/>
                  <a:uLnTx/>
                  <a:uFillTx/>
                  <a:latin typeface="Times New Roman" panose="02020603050405020304" pitchFamily="18" charset="0"/>
                  <a:ea typeface="宋体" panose="02010600030101010101" pitchFamily="2" charset="-122"/>
                  <a:cs typeface="+mn-cs"/>
                  <a:sym typeface="+mn-ea"/>
                </a:rPr>
                <a:t>int</a:t>
              </a:r>
              <a:r>
                <a:rPr kumimoji="1" lang="en-US" altLang="zh-CN" sz="2400"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mn-cs"/>
                  <a:sym typeface="+mn-ea"/>
                </a:rPr>
                <a:t> length</a:t>
              </a:r>
              <a:r>
                <a:rPr kumimoji="1" lang="zh-CN" altLang="en-US" sz="2400"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mn-cs"/>
                  <a:sym typeface="+mn-ea"/>
                </a:rPr>
                <a:t>；       </a:t>
              </a:r>
              <a:r>
                <a:rPr kumimoji="1" lang="en-US" altLang="zh-CN" sz="24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sym typeface="+mn-ea"/>
                </a:rPr>
                <a:t>// </a:t>
              </a:r>
              <a:r>
                <a:rPr kumimoji="1" lang="zh-CN" altLang="en-US" sz="2400"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mn-cs"/>
                  <a:sym typeface="+mn-ea"/>
                </a:rPr>
                <a:t>串的当前长度</a:t>
              </a:r>
              <a:endParaRPr kumimoji="1" lang="en-US" altLang="zh-CN" sz="2400"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mn-cs"/>
                <a:sym typeface="+mn-ea"/>
              </a:endParaRPr>
            </a:p>
            <a:p>
              <a:pPr lvl="0" fontAlgn="auto">
                <a:lnSpc>
                  <a:spcPct val="120000"/>
                </a:lnSpc>
                <a:spcBef>
                  <a:spcPct val="35000"/>
                </a:spcBef>
                <a:spcAft>
                  <a:spcPts val="0"/>
                </a:spcAft>
                <a:defRPr/>
              </a:pPr>
              <a:r>
                <a:rPr kumimoji="1" lang="en-US" altLang="zh-CN" sz="2400"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mn-cs"/>
                  <a:sym typeface="+mn-ea"/>
                </a:rPr>
                <a:t>}</a:t>
              </a:r>
              <a:r>
                <a:rPr kumimoji="1" lang="en-US" altLang="zh-CN" sz="2400" b="1" i="0" u="none" strike="noStrike" kern="0" cap="none" spc="0" normalizeH="0" baseline="0" noProof="0" dirty="0" err="1" smtClean="0">
                  <a:ln>
                    <a:noFill/>
                  </a:ln>
                  <a:solidFill>
                    <a:srgbClr val="0000FF"/>
                  </a:solidFill>
                  <a:effectLst/>
                  <a:uLnTx/>
                  <a:uFillTx/>
                  <a:latin typeface="Times New Roman" panose="02020603050405020304" pitchFamily="18" charset="0"/>
                  <a:ea typeface="宋体" panose="02010600030101010101" pitchFamily="2" charset="-122"/>
                  <a:cs typeface="+mn-cs"/>
                  <a:sym typeface="+mn-ea"/>
                </a:rPr>
                <a:t>SString</a:t>
              </a:r>
              <a:r>
                <a:rPr kumimoji="0" lang="zh-CN" altLang="en-US" sz="2400" b="1" i="0" u="none" strike="noStrike" kern="0" cap="none" spc="0" normalizeH="0" baseline="0" noProof="0" dirty="0" smtClean="0">
                  <a:ln>
                    <a:noFill/>
                  </a:ln>
                  <a:solidFill>
                    <a:srgbClr val="0000FF"/>
                  </a:solidFill>
                  <a:effectLst/>
                  <a:uLnTx/>
                  <a:uFillTx/>
                  <a:latin typeface="宋体" panose="02010600030101010101" pitchFamily="2" charset="-122"/>
                  <a:ea typeface="宋体" panose="02010600030101010101" pitchFamily="2" charset="-122"/>
                  <a:cs typeface="+mn-cs"/>
                  <a:sym typeface="+mn-ea"/>
                </a:rPr>
                <a:t>；</a:t>
              </a:r>
              <a:endParaRPr kumimoji="0" lang="zh-CN" altLang="en-US" sz="2400" b="1" i="0" u="none" strike="noStrike" kern="0" cap="none" spc="0" normalizeH="0" baseline="0" noProof="0" dirty="0">
                <a:ln>
                  <a:noFill/>
                </a:ln>
                <a:solidFill>
                  <a:srgbClr val="0000FF"/>
                </a:solidFill>
                <a:effectLst/>
                <a:uLnTx/>
                <a:uFillTx/>
                <a:latin typeface="宋体" panose="02010600030101010101" pitchFamily="2" charset="-122"/>
                <a:ea typeface="宋体" panose="02010600030101010101" pitchFamily="2" charset="-122"/>
                <a:cs typeface="+mn-cs"/>
                <a:sym typeface="+mn-ea"/>
              </a:endParaRPr>
            </a:p>
          </p:txBody>
        </p:sp>
        <p:sp>
          <p:nvSpPr>
            <p:cNvPr id="69" name="Rectangle 42"/>
            <p:cNvSpPr>
              <a:spLocks noChangeArrowheads="1"/>
            </p:cNvSpPr>
            <p:nvPr/>
          </p:nvSpPr>
          <p:spPr bwMode="auto">
            <a:xfrm>
              <a:off x="158" y="1706"/>
              <a:ext cx="3131" cy="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marR="0" lvl="0" indent="-342900" algn="l" defTabSz="914400" rtl="0" eaLnBrk="1" fontAlgn="auto" latinLnBrk="0" hangingPunct="1">
                <a:lnSpc>
                  <a:spcPct val="125000"/>
                </a:lnSpc>
                <a:spcBef>
                  <a:spcPct val="0"/>
                </a:spcBef>
                <a:spcAft>
                  <a:spcPts val="0"/>
                </a:spcAft>
                <a:buClrTx/>
                <a:buSzTx/>
                <a:buFontTx/>
                <a:buNone/>
                <a:defRPr/>
              </a:pPr>
              <a:r>
                <a:rPr kumimoji="1" lang="en-US" altLang="zh-CN" sz="24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sym typeface="+mn-ea"/>
                </a:rPr>
                <a:t>#define  </a:t>
              </a:r>
              <a:r>
                <a:rPr kumimoji="1" lang="en-US" altLang="zh-CN" sz="2400"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mn-cs"/>
                  <a:sym typeface="+mn-ea"/>
                </a:rPr>
                <a:t>MAXLEN  255 </a:t>
              </a:r>
              <a:r>
                <a:rPr kumimoji="1" lang="zh-CN" altLang="en-US" sz="2400"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mn-cs"/>
                  <a:sym typeface="+mn-ea"/>
                </a:rPr>
                <a:t>；</a:t>
              </a:r>
              <a:r>
                <a:rPr kumimoji="1" lang="en-US" altLang="zh-CN" sz="2400"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mn-cs"/>
                  <a:sym typeface="+mn-ea"/>
                </a:rPr>
                <a:t>// </a:t>
              </a:r>
              <a:r>
                <a:rPr kumimoji="1" lang="zh-CN" altLang="en-US" sz="2400"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mn-cs"/>
                  <a:sym typeface="+mn-ea"/>
                </a:rPr>
                <a:t>串的最大长度 </a:t>
              </a:r>
              <a:endParaRPr kumimoji="1" lang="zh-CN" altLang="en-US" sz="2400"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mn-cs"/>
                <a:sym typeface="+mn-ea"/>
              </a:endParaRPr>
            </a:p>
          </p:txBody>
        </p:sp>
      </p:grpSp>
      <p:sp>
        <p:nvSpPr>
          <p:cNvPr id="70" name="TextBox 69"/>
          <p:cNvSpPr txBox="1"/>
          <p:nvPr/>
        </p:nvSpPr>
        <p:spPr>
          <a:xfrm>
            <a:off x="4044950" y="5125085"/>
            <a:ext cx="6868160" cy="1410970"/>
          </a:xfrm>
          <a:prstGeom prst="rect">
            <a:avLst/>
          </a:prstGeom>
          <a:solidFill>
            <a:srgbClr val="92D050"/>
          </a:solidFill>
          <a:ln w="9525">
            <a:noFill/>
          </a:ln>
        </p:spPr>
        <p:txBody>
          <a:bodyPr wrap="square" anchor="t">
            <a:spAutoFit/>
          </a:bodyPr>
          <a:lstStyle/>
          <a:p>
            <a:pPr>
              <a:lnSpc>
                <a:spcPct val="130000"/>
              </a:lnSpc>
            </a:pPr>
            <a:r>
              <a:rPr lang="zh-CN" altLang="en-US" sz="2200" b="1" dirty="0" smtClean="0">
                <a:solidFill>
                  <a:srgbClr val="FF0000"/>
                </a:solidFill>
                <a:latin typeface="Arial" panose="020B0604020202020204" pitchFamily="34" charset="0"/>
                <a:ea typeface="微软雅黑" panose="020B0503020204020204" pitchFamily="34" charset="-122"/>
              </a:rPr>
              <a:t>注：</a:t>
            </a:r>
            <a:r>
              <a:rPr lang="zh-CN" altLang="en-US" sz="2200" dirty="0" smtClean="0">
                <a:solidFill>
                  <a:srgbClr val="000000"/>
                </a:solidFill>
                <a:latin typeface="Arial" panose="020B0604020202020204" pitchFamily="34" charset="0"/>
                <a:ea typeface="微软雅黑" panose="020B0503020204020204" pitchFamily="34" charset="-122"/>
              </a:rPr>
              <a:t>用</a:t>
            </a:r>
            <a:r>
              <a:rPr lang="en-US" altLang="zh-CN" sz="2200" dirty="0" err="1" smtClean="0">
                <a:solidFill>
                  <a:srgbClr val="000000"/>
                </a:solidFill>
                <a:latin typeface="Arial" panose="020B0604020202020204" pitchFamily="34" charset="0"/>
                <a:ea typeface="微软雅黑" panose="020B0503020204020204" pitchFamily="34" charset="-122"/>
              </a:rPr>
              <a:t>SString</a:t>
            </a:r>
            <a:r>
              <a:rPr lang="en-US" altLang="zh-CN" sz="2200" dirty="0" smtClean="0">
                <a:solidFill>
                  <a:srgbClr val="000000"/>
                </a:solidFill>
                <a:latin typeface="Arial" panose="020B0604020202020204" pitchFamily="34" charset="0"/>
                <a:ea typeface="微软雅黑" panose="020B0503020204020204" pitchFamily="34" charset="-122"/>
              </a:rPr>
              <a:t>[0]</a:t>
            </a:r>
            <a:r>
              <a:rPr lang="zh-CN" altLang="en-US" sz="2200" dirty="0" smtClean="0">
                <a:solidFill>
                  <a:srgbClr val="000000"/>
                </a:solidFill>
                <a:latin typeface="Arial" panose="020B0604020202020204" pitchFamily="34" charset="0"/>
                <a:ea typeface="微软雅黑" panose="020B0503020204020204" pitchFamily="34" charset="-122"/>
              </a:rPr>
              <a:t>来存放串长信息；</a:t>
            </a:r>
            <a:endParaRPr lang="zh-CN" altLang="en-US" sz="2200" dirty="0" smtClean="0">
              <a:solidFill>
                <a:srgbClr val="000000"/>
              </a:solidFill>
              <a:latin typeface="Arial" panose="020B0604020202020204" pitchFamily="34" charset="0"/>
              <a:ea typeface="微软雅黑" panose="020B0503020204020204" pitchFamily="34" charset="-122"/>
            </a:endParaRPr>
          </a:p>
          <a:p>
            <a:pPr>
              <a:lnSpc>
                <a:spcPct val="130000"/>
              </a:lnSpc>
            </a:pPr>
            <a:r>
              <a:rPr lang="zh-CN" altLang="en-US" sz="2200" dirty="0" smtClean="0">
                <a:solidFill>
                  <a:srgbClr val="000000"/>
                </a:solidFill>
                <a:latin typeface="Arial" panose="020B0604020202020204" pitchFamily="34" charset="0"/>
                <a:ea typeface="微软雅黑" panose="020B0503020204020204" pitchFamily="34" charset="-122"/>
              </a:rPr>
              <a:t>       </a:t>
            </a:r>
            <a:r>
              <a:rPr lang="zh-CN" sz="2200" dirty="0" smtClean="0">
                <a:solidFill>
                  <a:srgbClr val="000000"/>
                </a:solidFill>
                <a:latin typeface="Arial" panose="020B0604020202020204" pitchFamily="34" charset="0"/>
                <a:ea typeface="微软雅黑" panose="020B0503020204020204" pitchFamily="34" charset="-122"/>
              </a:rPr>
              <a:t>字符串从下标为</a:t>
            </a:r>
            <a:r>
              <a:rPr lang="en-US" altLang="zh-CN" sz="2200" dirty="0" smtClean="0">
                <a:solidFill>
                  <a:srgbClr val="000000"/>
                </a:solidFill>
                <a:latin typeface="Arial" panose="020B0604020202020204" pitchFamily="34" charset="0"/>
                <a:ea typeface="微软雅黑" panose="020B0503020204020204" pitchFamily="34" charset="-122"/>
              </a:rPr>
              <a:t>1</a:t>
            </a:r>
            <a:r>
              <a:rPr lang="zh-CN" altLang="en-US" sz="2200" dirty="0" smtClean="0">
                <a:solidFill>
                  <a:srgbClr val="000000"/>
                </a:solidFill>
                <a:latin typeface="Arial" panose="020B0604020202020204" pitchFamily="34" charset="0"/>
                <a:ea typeface="微软雅黑" panose="020B0503020204020204" pitchFamily="34" charset="-122"/>
              </a:rPr>
              <a:t>的数组分量开始存储；</a:t>
            </a:r>
            <a:endParaRPr lang="zh-CN" altLang="en-US" sz="2200" dirty="0" smtClean="0">
              <a:solidFill>
                <a:srgbClr val="000000"/>
              </a:solidFill>
              <a:latin typeface="Arial" panose="020B0604020202020204" pitchFamily="34" charset="0"/>
              <a:ea typeface="微软雅黑" panose="020B0503020204020204" pitchFamily="34" charset="-122"/>
            </a:endParaRPr>
          </a:p>
          <a:p>
            <a:pPr>
              <a:lnSpc>
                <a:spcPct val="130000"/>
              </a:lnSpc>
            </a:pPr>
            <a:r>
              <a:rPr lang="zh-CN" altLang="en-US" sz="2200" dirty="0" smtClean="0">
                <a:solidFill>
                  <a:srgbClr val="000000"/>
                </a:solidFill>
                <a:latin typeface="Arial" panose="020B0604020202020204" pitchFamily="34" charset="0"/>
                <a:ea typeface="微软雅黑" panose="020B0503020204020204" pitchFamily="34" charset="-122"/>
              </a:rPr>
              <a:t>       若字符串超过</a:t>
            </a:r>
            <a:r>
              <a:rPr lang="en-US" altLang="zh-CN" sz="2200" dirty="0" smtClean="0">
                <a:solidFill>
                  <a:srgbClr val="000000"/>
                </a:solidFill>
                <a:latin typeface="Arial" panose="020B0604020202020204" pitchFamily="34" charset="0"/>
                <a:ea typeface="微软雅黑" panose="020B0503020204020204" pitchFamily="34" charset="-122"/>
              </a:rPr>
              <a:t>MAXLEN</a:t>
            </a:r>
            <a:r>
              <a:rPr lang="zh-CN" altLang="en-US" sz="2200" dirty="0" smtClean="0">
                <a:solidFill>
                  <a:srgbClr val="000000"/>
                </a:solidFill>
                <a:latin typeface="Arial" panose="020B0604020202020204" pitchFamily="34" charset="0"/>
                <a:ea typeface="微软雅黑" panose="020B0503020204020204" pitchFamily="34" charset="-122"/>
              </a:rPr>
              <a:t>则自动截断（存不进去）。</a:t>
            </a:r>
            <a:endParaRPr lang="zh-CN" altLang="en-US" sz="2200" dirty="0">
              <a:solidFill>
                <a:srgbClr val="000000"/>
              </a:solidFill>
              <a:latin typeface="Arial" panose="020B0604020202020204" pitchFamily="34" charset="0"/>
              <a:ea typeface="微软雅黑" panose="020B0503020204020204" pitchFamily="34" charset="-122"/>
            </a:endParaRPr>
          </a:p>
        </p:txBody>
      </p:sp>
      <p:sp>
        <p:nvSpPr>
          <p:cNvPr id="35" name="标题 5"/>
          <p:cNvSpPr txBox="1"/>
          <p:nvPr/>
        </p:nvSpPr>
        <p:spPr>
          <a:xfrm>
            <a:off x="1981200" y="160338"/>
            <a:ext cx="7467600" cy="561975"/>
          </a:xfrm>
          <a:prstGeom prst="rect">
            <a:avLst/>
          </a:prstGeom>
        </p:spPr>
        <p:txBody>
          <a:bodyPr anchor="b">
            <a:normAutofit fontScale="9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4.2  </a:t>
            </a:r>
            <a:r>
              <a:rPr lang="zh-CN" altLang="en-US" b="1" dirty="0"/>
              <a:t>串</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的类型定义、存储结构及其运算</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fltVal val="0"/>
                                          </p:val>
                                        </p:tav>
                                        <p:tav tm="100000">
                                          <p:val>
                                            <p:strVal val="#ppt_w"/>
                                          </p:val>
                                        </p:tav>
                                      </p:tavLst>
                                    </p:anim>
                                    <p:anim calcmode="lin" valueType="num">
                                      <p:cBhvr>
                                        <p:cTn id="8" dur="500" fill="hold"/>
                                        <p:tgtEl>
                                          <p:spTgt spid="67"/>
                                        </p:tgtEl>
                                        <p:attrNameLst>
                                          <p:attrName>ppt_h</p:attrName>
                                        </p:attrNameLst>
                                      </p:cBhvr>
                                      <p:tavLst>
                                        <p:tav tm="0">
                                          <p:val>
                                            <p:fltVal val="0"/>
                                          </p:val>
                                        </p:tav>
                                        <p:tav tm="100000">
                                          <p:val>
                                            <p:strVal val="#ppt_h"/>
                                          </p:val>
                                        </p:tav>
                                      </p:tavLst>
                                    </p:anim>
                                    <p:animEffect transition="in" filter="fade">
                                      <p:cBhvr>
                                        <p:cTn id="9" dur="500"/>
                                        <p:tgtEl>
                                          <p:spTgt spid="67"/>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500" fill="hold">
                                          <p:stCondLst>
                                            <p:cond delay="0"/>
                                          </p:stCondLst>
                                        </p:cTn>
                                        <p:tgtEl>
                                          <p:spTgt spid="70"/>
                                        </p:tgtEl>
                                        <p:attrNameLst>
                                          <p:attrName>style.visibility</p:attrName>
                                        </p:attrNameLst>
                                      </p:cBhvr>
                                      <p:to>
                                        <p:strVal val="visible"/>
                                      </p:to>
                                    </p:set>
                                    <p:animEffect transition="in" filter="fade">
                                      <p:cBhvr>
                                        <p:cTn id="13"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bldLvl="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0</TotalTime>
  <Words>12725</Words>
  <Application>WPS 演示</Application>
  <PresentationFormat>自定义</PresentationFormat>
  <Paragraphs>1442</Paragraphs>
  <Slides>61</Slides>
  <Notes>0</Notes>
  <HiddenSlides>1</HiddenSlides>
  <MMClips>0</MMClips>
  <ScaleCrop>false</ScaleCrop>
  <HeadingPairs>
    <vt:vector size="8" baseType="variant">
      <vt:variant>
        <vt:lpstr>已用的字体</vt:lpstr>
      </vt:variant>
      <vt:variant>
        <vt:i4>29</vt:i4>
      </vt:variant>
      <vt:variant>
        <vt:lpstr>主题</vt:lpstr>
      </vt:variant>
      <vt:variant>
        <vt:i4>1</vt:i4>
      </vt:variant>
      <vt:variant>
        <vt:lpstr>嵌入 OLE 服务器</vt:lpstr>
      </vt:variant>
      <vt:variant>
        <vt:i4>5</vt:i4>
      </vt:variant>
      <vt:variant>
        <vt:lpstr>幻灯片标题</vt:lpstr>
      </vt:variant>
      <vt:variant>
        <vt:i4>61</vt:i4>
      </vt:variant>
    </vt:vector>
  </HeadingPairs>
  <TitlesOfParts>
    <vt:vector size="96" baseType="lpstr">
      <vt:lpstr>Arial</vt:lpstr>
      <vt:lpstr>宋体</vt:lpstr>
      <vt:lpstr>Wingdings</vt:lpstr>
      <vt:lpstr>Franklin Gothic Book</vt:lpstr>
      <vt:lpstr>黑体</vt:lpstr>
      <vt:lpstr>Franklin Gothic Medium</vt:lpstr>
      <vt:lpstr>微软雅黑</vt:lpstr>
      <vt:lpstr>Wingdings 2</vt:lpstr>
      <vt:lpstr>Wingdings</vt:lpstr>
      <vt:lpstr>华文楷体</vt:lpstr>
      <vt:lpstr>Times New Roman</vt:lpstr>
      <vt:lpstr>仿宋_GB2312</vt:lpstr>
      <vt:lpstr>Tahoma</vt:lpstr>
      <vt:lpstr>楷体_GB2312</vt:lpstr>
      <vt:lpstr>Arial Black</vt:lpstr>
      <vt:lpstr>Wingdings</vt:lpstr>
      <vt:lpstr>Symbol</vt:lpstr>
      <vt:lpstr>华文新魏</vt:lpstr>
      <vt:lpstr>Arial Unicode MS</vt:lpstr>
      <vt:lpstr>Calibri</vt:lpstr>
      <vt:lpstr>Webdings</vt:lpstr>
      <vt:lpstr>Times New Roman</vt:lpstr>
      <vt:lpstr>隶书</vt:lpstr>
      <vt:lpstr>华文行楷</vt:lpstr>
      <vt:lpstr></vt:lpstr>
      <vt:lpstr>幼圆</vt:lpstr>
      <vt:lpstr>新宋体</vt:lpstr>
      <vt:lpstr>Segoe Print</vt:lpstr>
      <vt:lpstr>仿宋</vt:lpstr>
      <vt:lpstr>凸显</vt:lpstr>
      <vt:lpstr>Equation.3</vt:lpstr>
      <vt:lpstr>Visio.Drawing.11</vt:lpstr>
      <vt:lpstr>Visio.Drawing.11</vt:lpstr>
      <vt:lpstr>Visio.Drawing.11</vt:lpstr>
      <vt:lpstr>Visio.Drawing.11</vt:lpstr>
      <vt:lpstr>数 据 结 构 Data Structure</vt:lpstr>
      <vt:lpstr>上章知识回顾要点</vt:lpstr>
      <vt:lpstr>第4章 串、数组和广义表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再次强调：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 据 结 构 Data Structure</dc:title>
  <dc:creator>Administrator</dc:creator>
  <cp:lastModifiedBy>Administrator</cp:lastModifiedBy>
  <cp:revision>459</cp:revision>
  <dcterms:created xsi:type="dcterms:W3CDTF">2018-08-25T08:32:00Z</dcterms:created>
  <dcterms:modified xsi:type="dcterms:W3CDTF">2018-12-05T02:11:13Z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